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  <p:sldMasterId id="2147483699" r:id="rId2"/>
  </p:sldMasterIdLst>
  <p:notesMasterIdLst>
    <p:notesMasterId r:id="rId21"/>
  </p:notesMasterIdLst>
  <p:handoutMasterIdLst>
    <p:handoutMasterId r:id="rId22"/>
  </p:handoutMasterIdLst>
  <p:sldIdLst>
    <p:sldId id="465" r:id="rId3"/>
    <p:sldId id="466" r:id="rId4"/>
    <p:sldId id="417" r:id="rId5"/>
    <p:sldId id="468" r:id="rId6"/>
    <p:sldId id="263" r:id="rId7"/>
    <p:sldId id="469" r:id="rId8"/>
    <p:sldId id="286" r:id="rId9"/>
    <p:sldId id="305" r:id="rId10"/>
    <p:sldId id="470" r:id="rId11"/>
    <p:sldId id="472" r:id="rId12"/>
    <p:sldId id="425" r:id="rId13"/>
    <p:sldId id="426" r:id="rId14"/>
    <p:sldId id="485" r:id="rId15"/>
    <p:sldId id="434" r:id="rId16"/>
    <p:sldId id="445" r:id="rId17"/>
    <p:sldId id="476" r:id="rId18"/>
    <p:sldId id="486" r:id="rId19"/>
    <p:sldId id="4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725"/>
    <a:srgbClr val="3F8892"/>
    <a:srgbClr val="FB23C2"/>
    <a:srgbClr val="F9FCD0"/>
    <a:srgbClr val="B482DA"/>
    <a:srgbClr val="006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7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11939-E9DC-4B76-AA6C-2F50C6A2849D}" type="datetimeFigureOut">
              <a:rPr lang="en-GB" smtClean="0"/>
              <a:t>01/05/2018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6A184-380F-4DA2-A48B-89D28F86972D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03847" cy="6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66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E1E27-8D30-46C7-8C62-681E48BE9B1E}" type="datetimeFigureOut">
              <a:rPr lang="en-GB" smtClean="0"/>
              <a:t>01/05/2018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C18C5-F3FA-4D0A-A9B9-2971BB5756E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3520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1C18C5-F3FA-4D0A-A9B9-2971BB5756E1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4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B252E-798C-4DBA-9397-81E6123FBAF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2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7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19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8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33" y="1122363"/>
            <a:ext cx="1129177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3602038"/>
            <a:ext cx="11291776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2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00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15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6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5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4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8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30" y="455279"/>
            <a:ext cx="11357344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22" y="1825625"/>
            <a:ext cx="11337851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2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92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1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1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77" y="667486"/>
            <a:ext cx="11342429" cy="29061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9077" y="3572541"/>
            <a:ext cx="11342429" cy="15282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2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94" y="489098"/>
            <a:ext cx="11313981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794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770" y="1814993"/>
            <a:ext cx="557500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77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2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37" y="499730"/>
            <a:ext cx="11355572" cy="119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6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7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55" y="58338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7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2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63959E-96EE-479F-BDDA-F5EA39DEBA36}" type="datetimeFigureOut">
              <a:rPr lang="en-GB" smtClean="0">
                <a:solidFill>
                  <a:prstClr val="black"/>
                </a:solidFill>
              </a:rPr>
              <a:pPr/>
              <a:t>01/05/2018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B347D9-6FFC-461D-B4F1-ABC54C1F432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9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490205"/>
            <a:ext cx="11349908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037" y="1825625"/>
            <a:ext cx="113274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1129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dirty="0" smtClean="0">
                <a:solidFill>
                  <a:srgbClr val="252823"/>
                </a:solidFill>
                <a:latin typeface="Foco"/>
                <a:cs typeface="Foco"/>
              </a:rPr>
              <a:t>GANGS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1567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COPYRIGHT@2018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99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490205"/>
            <a:ext cx="11349908" cy="119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037" y="1825625"/>
            <a:ext cx="113274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45374" y="68744"/>
            <a:ext cx="1129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  <a:latin typeface="Foco"/>
                <a:cs typeface="Foco"/>
              </a:rPr>
              <a:t>TOPIC: </a:t>
            </a:r>
            <a:r>
              <a:rPr lang="en-US" sz="1200" b="1" dirty="0" smtClean="0">
                <a:solidFill>
                  <a:srgbClr val="252823"/>
                </a:solidFill>
                <a:latin typeface="Foco"/>
                <a:cs typeface="Foco"/>
              </a:rPr>
              <a:t>GANGS</a:t>
            </a:r>
            <a:endParaRPr lang="en-US" sz="1200" b="1" dirty="0">
              <a:solidFill>
                <a:srgbClr val="252823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28625" y="315675"/>
            <a:ext cx="11349908" cy="1638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B_Logo_v1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08" y="6109816"/>
            <a:ext cx="1440364" cy="55069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79705" y="6541834"/>
            <a:ext cx="3113445" cy="28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52823"/>
                </a:solidFill>
              </a:rPr>
              <a:t>COPYRIGHT@2018 THOUGHTBOX EDUCATION</a:t>
            </a:r>
            <a:endParaRPr lang="en-US" sz="1200" dirty="0">
              <a:solidFill>
                <a:srgbClr val="252823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754372" y="6534030"/>
            <a:ext cx="10024161" cy="7804"/>
          </a:xfrm>
          <a:prstGeom prst="line">
            <a:avLst/>
          </a:prstGeom>
          <a:ln>
            <a:solidFill>
              <a:srgbClr val="25282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85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1Qyfvc0UHtU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mJ39Tmg540" TargetMode="External"/><Relationship Id="rId2" Type="http://schemas.openxmlformats.org/officeDocument/2006/relationships/hyperlink" Target="http://rubbleking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738" y="537147"/>
            <a:ext cx="1430027" cy="5737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34280" y="870257"/>
            <a:ext cx="5123435" cy="5168286"/>
          </a:xfrm>
          <a:prstGeom prst="ellipse">
            <a:avLst/>
          </a:prstGeom>
          <a:solidFill>
            <a:schemeClr val="bg2">
              <a:lumMod val="10000"/>
              <a:alpha val="34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5547" y="2432570"/>
            <a:ext cx="465963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prstClr val="white"/>
                </a:solidFill>
              </a:rPr>
              <a:t>GANGS</a:t>
            </a:r>
            <a:endParaRPr lang="en-GB" sz="28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800" b="1" dirty="0" smtClean="0">
                <a:solidFill>
                  <a:srgbClr val="FEE725"/>
                </a:solidFill>
              </a:rPr>
              <a:t>SOCIAL PERSPECTIVES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6338" y="4292778"/>
            <a:ext cx="3718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Y7&amp;8</a:t>
            </a:r>
          </a:p>
          <a:p>
            <a:pPr algn="ctr"/>
            <a:r>
              <a:rPr lang="en-GB" sz="2800" b="1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11-13 </a:t>
            </a:r>
            <a:r>
              <a:rPr lang="en-GB" sz="2800" b="1" dirty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GB" sz="2800" b="1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solidFill>
            <a:schemeClr val="tx1">
              <a:alpha val="30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3" y="4251960"/>
            <a:ext cx="37548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T H E  M A N Y  S I D E S  </a:t>
            </a:r>
          </a:p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O F  H I P  H O P</a:t>
            </a:r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1 </a:t>
            </a:r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0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073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927225"/>
            <a:ext cx="75133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Hip-Hop emerged in the 1970’s with the arrival in New York of a man named </a:t>
            </a:r>
            <a:r>
              <a:rPr lang="en-GB" sz="2400" b="1" dirty="0"/>
              <a:t>Mr Clive </a:t>
            </a:r>
            <a:r>
              <a:rPr lang="en-GB" sz="2400" b="1" dirty="0" smtClean="0"/>
              <a:t>Campbell</a:t>
            </a:r>
            <a:r>
              <a:rPr lang="en-GB" sz="2400" dirty="0" smtClean="0"/>
              <a:t> aka </a:t>
            </a:r>
            <a:r>
              <a:rPr lang="en-GB" sz="2400" b="1" dirty="0" smtClean="0"/>
              <a:t>Kool </a:t>
            </a:r>
            <a:r>
              <a:rPr lang="en-GB" sz="2400" b="1" dirty="0" err="1" smtClean="0"/>
              <a:t>Herc</a:t>
            </a:r>
            <a:r>
              <a:rPr lang="en-GB" sz="2400" b="1" dirty="0" smtClean="0"/>
              <a:t>. </a:t>
            </a:r>
            <a:endParaRPr lang="en-GB" sz="2400" b="1" dirty="0"/>
          </a:p>
          <a:p>
            <a:pPr marL="0" indent="0">
              <a:buNone/>
            </a:pPr>
            <a:r>
              <a:rPr lang="en-GB" sz="2400" dirty="0" smtClean="0"/>
              <a:t>Kool Herc</a:t>
            </a:r>
            <a:r>
              <a:rPr lang="en-GB" sz="2400" dirty="0"/>
              <a:t> migrated to the United States from Kingston, Jamaica and settled in the West Bronx of New York.  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He was </a:t>
            </a:r>
            <a:r>
              <a:rPr lang="en-GB" sz="2400" dirty="0"/>
              <a:t>a disc jockey </a:t>
            </a:r>
            <a:r>
              <a:rPr lang="en-GB" sz="2400" dirty="0" smtClean="0"/>
              <a:t>and attempted </a:t>
            </a:r>
            <a:r>
              <a:rPr lang="en-GB" sz="2400" dirty="0"/>
              <a:t>to incorporate his Jamaica style of disc </a:t>
            </a:r>
            <a:r>
              <a:rPr lang="en-GB" sz="2400" dirty="0" smtClean="0"/>
              <a:t>jockeying into the local scene, </a:t>
            </a:r>
            <a:r>
              <a:rPr lang="en-GB" sz="2400" dirty="0"/>
              <a:t>which involved reciting improvised rhymes over reggae records.  </a:t>
            </a:r>
          </a:p>
        </p:txBody>
      </p:sp>
      <p:pic>
        <p:nvPicPr>
          <p:cNvPr id="4" name="Picture 2" descr="https://upload.wikimedia.org/wikipedia/commons/thumb/9/91/Herc_on_the_Wheels_of_Steel.JPG/768px-Herc_on_the_Wheels_of_St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809" y="2042160"/>
            <a:ext cx="3322319" cy="44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007872"/>
            <a:ext cx="11193272" cy="5445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New York wasn’t really interested in his reggae, so Kool Herc had to find </a:t>
            </a:r>
            <a:r>
              <a:rPr lang="en-GB" sz="2400" dirty="0"/>
              <a:t>another </a:t>
            </a:r>
            <a:r>
              <a:rPr lang="en-GB" sz="2400" dirty="0" smtClean="0"/>
              <a:t>sound to try to please </a:t>
            </a:r>
            <a:r>
              <a:rPr lang="en-GB" sz="2400" dirty="0"/>
              <a:t>his </a:t>
            </a:r>
            <a:r>
              <a:rPr lang="en-GB" sz="2400" dirty="0" smtClean="0"/>
              <a:t>audiences…which </a:t>
            </a:r>
            <a:r>
              <a:rPr lang="en-GB" sz="2400" dirty="0"/>
              <a:t>he did.  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He adapted </a:t>
            </a:r>
            <a:r>
              <a:rPr lang="en-GB" sz="2400" dirty="0"/>
              <a:t>a new style, </a:t>
            </a:r>
            <a:r>
              <a:rPr lang="en-GB" sz="2400" dirty="0" smtClean="0"/>
              <a:t>and chanted over the top of </a:t>
            </a:r>
            <a:r>
              <a:rPr lang="en-GB" sz="2400" dirty="0"/>
              <a:t>instrumental </a:t>
            </a:r>
            <a:r>
              <a:rPr lang="en-GB" sz="2400" dirty="0" smtClean="0"/>
              <a:t>sections </a:t>
            </a:r>
            <a:r>
              <a:rPr lang="en-GB" sz="2400" dirty="0"/>
              <a:t>of the popular music of the day.  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He </a:t>
            </a:r>
            <a:r>
              <a:rPr lang="en-GB" sz="2400" dirty="0"/>
              <a:t>learned that by taking </a:t>
            </a:r>
            <a:r>
              <a:rPr lang="en-GB" sz="2400" dirty="0" smtClean="0"/>
              <a:t>two </a:t>
            </a:r>
            <a:r>
              <a:rPr lang="en-GB" sz="2400" dirty="0"/>
              <a:t>identical records using an audio mixer, </a:t>
            </a:r>
            <a:r>
              <a:rPr lang="en-GB" sz="2400" dirty="0" smtClean="0"/>
              <a:t>he </a:t>
            </a:r>
            <a:r>
              <a:rPr lang="en-GB" sz="2400" dirty="0"/>
              <a:t>could play </a:t>
            </a:r>
            <a:r>
              <a:rPr lang="en-GB" sz="2400" dirty="0" smtClean="0"/>
              <a:t>the popular instrumental segment over </a:t>
            </a:r>
            <a:r>
              <a:rPr lang="en-GB" sz="2400" dirty="0"/>
              <a:t>and </a:t>
            </a:r>
            <a:r>
              <a:rPr lang="en-GB" sz="2400" dirty="0" smtClean="0"/>
              <a:t>over and over…</a:t>
            </a:r>
          </a:p>
          <a:p>
            <a:pPr marL="0" indent="0">
              <a:buNone/>
            </a:pPr>
            <a:r>
              <a:rPr lang="en-GB" sz="2400" dirty="0"/>
              <a:t>After Kool </a:t>
            </a:r>
            <a:r>
              <a:rPr lang="en-GB" sz="2400" dirty="0" err="1"/>
              <a:t>Herc’s</a:t>
            </a:r>
            <a:r>
              <a:rPr lang="en-GB" sz="2400" dirty="0"/>
              <a:t> early work, rap music began to spread throughout the urban community of New York.  </a:t>
            </a:r>
          </a:p>
          <a:p>
            <a:pPr marL="0" indent="0">
              <a:buNone/>
            </a:pPr>
            <a:r>
              <a:rPr lang="en-GB" sz="2400" dirty="0"/>
              <a:t>Many people began to use it as a </a:t>
            </a:r>
            <a:r>
              <a:rPr lang="en-GB" sz="2400" b="1" dirty="0"/>
              <a:t>form of expression </a:t>
            </a:r>
            <a:r>
              <a:rPr lang="en-GB" sz="2400" dirty="0"/>
              <a:t>as it offered </a:t>
            </a:r>
            <a:r>
              <a:rPr lang="en-GB" sz="2400" b="1" dirty="0"/>
              <a:t>unlimited opportunities for being creative</a:t>
            </a:r>
            <a:r>
              <a:rPr lang="en-GB" sz="2400" dirty="0"/>
              <a:t>.  There were </a:t>
            </a:r>
            <a:r>
              <a:rPr lang="en-GB" sz="2400" b="1" dirty="0"/>
              <a:t>no set rules</a:t>
            </a:r>
            <a:r>
              <a:rPr lang="en-GB" sz="2400" dirty="0"/>
              <a:t>, except to be original and to rhyme to the beat of the music.  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1386" r="51475" b="63196"/>
          <a:stretch/>
        </p:blipFill>
        <p:spPr>
          <a:xfrm>
            <a:off x="9476232" y="4717839"/>
            <a:ext cx="2527173" cy="185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5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9647" y="954851"/>
            <a:ext cx="10510267" cy="1496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black"/>
                </a:solidFill>
              </a:rPr>
              <a:t>Hip hop is made up of four key elements:</a:t>
            </a:r>
          </a:p>
          <a:p>
            <a:pPr algn="ctr"/>
            <a:endParaRPr lang="en-GB" sz="2800" dirty="0" smtClean="0">
              <a:solidFill>
                <a:prstClr val="white"/>
              </a:solidFill>
            </a:endParaRPr>
          </a:p>
          <a:p>
            <a:pPr algn="ctr"/>
            <a:endParaRPr lang="en-GB" sz="3600" dirty="0" smtClean="0">
              <a:solidFill>
                <a:prstClr val="white"/>
              </a:solidFill>
            </a:endParaRPr>
          </a:p>
          <a:p>
            <a:pPr algn="ctr"/>
            <a:endParaRPr lang="en-GB" sz="360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3688" y="1763017"/>
            <a:ext cx="2253617" cy="204622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452160" y="1811152"/>
            <a:ext cx="2312170" cy="1998089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515842" y="1880398"/>
            <a:ext cx="2312170" cy="1998089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96755" y="1832263"/>
            <a:ext cx="2352073" cy="204622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dirty="0" smtClean="0">
                <a:solidFill>
                  <a:schemeClr val="tx1"/>
                </a:solidFill>
                <a:latin typeface="+mj-lt"/>
              </a:rPr>
              <a:t>           </a:t>
            </a:r>
            <a:endParaRPr lang="en-GB" sz="1050" b="1" dirty="0" smtClean="0">
              <a:solidFill>
                <a:schemeClr val="tx1"/>
              </a:solidFill>
              <a:latin typeface="+mj-lt"/>
            </a:endParaRPr>
          </a:p>
          <a:p>
            <a:endParaRPr lang="en-GB" sz="105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GB" sz="10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8002" y="4052734"/>
            <a:ext cx="468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DJ</a:t>
            </a:r>
            <a:endParaRPr lang="en-GB" sz="800" b="1" dirty="0"/>
          </a:p>
        </p:txBody>
      </p:sp>
      <p:sp>
        <p:nvSpPr>
          <p:cNvPr id="15" name="Rectangle 14"/>
          <p:cNvSpPr/>
          <p:nvPr/>
        </p:nvSpPr>
        <p:spPr>
          <a:xfrm>
            <a:off x="3903623" y="4121055"/>
            <a:ext cx="1138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Graffiti</a:t>
            </a:r>
            <a:endParaRPr lang="en-GB" sz="900" b="1" dirty="0"/>
          </a:p>
        </p:txBody>
      </p:sp>
      <p:sp>
        <p:nvSpPr>
          <p:cNvPr id="16" name="Rectangle 15"/>
          <p:cNvSpPr/>
          <p:nvPr/>
        </p:nvSpPr>
        <p:spPr>
          <a:xfrm>
            <a:off x="9704905" y="4052734"/>
            <a:ext cx="1806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Breakdance</a:t>
            </a:r>
            <a:endParaRPr lang="en-GB" sz="900" b="1" dirty="0"/>
          </a:p>
        </p:txBody>
      </p:sp>
      <p:sp>
        <p:nvSpPr>
          <p:cNvPr id="17" name="Rectangle 16"/>
          <p:cNvSpPr/>
          <p:nvPr/>
        </p:nvSpPr>
        <p:spPr>
          <a:xfrm>
            <a:off x="7361115" y="4108427"/>
            <a:ext cx="621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/>
              <a:t>MC</a:t>
            </a:r>
            <a:endParaRPr lang="en-GB" sz="900" b="1" dirty="0"/>
          </a:p>
        </p:txBody>
      </p:sp>
      <p:sp>
        <p:nvSpPr>
          <p:cNvPr id="2" name="Rectangle 1"/>
          <p:cNvSpPr/>
          <p:nvPr/>
        </p:nvSpPr>
        <p:spPr>
          <a:xfrm>
            <a:off x="353805" y="4964879"/>
            <a:ext cx="11157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+mj-lt"/>
              </a:rPr>
              <a:t>If time allows, watch a </a:t>
            </a:r>
            <a:r>
              <a:rPr lang="en-GB" sz="2400" dirty="0">
                <a:solidFill>
                  <a:prstClr val="black"/>
                </a:solidFill>
                <a:latin typeface="+mj-lt"/>
              </a:rPr>
              <a:t>short 2 minute montage of the 4 pillars of hip-hop by clicking the link: </a:t>
            </a:r>
            <a:r>
              <a:rPr lang="en-GB" sz="2000" dirty="0">
                <a:solidFill>
                  <a:prstClr val="white"/>
                </a:solidFill>
                <a:latin typeface="+mj-lt"/>
                <a:hlinkClick r:id="rId6"/>
              </a:rPr>
              <a:t>https://youtu.be/1Qyfvc0UHtU</a:t>
            </a:r>
            <a:endParaRPr lang="en-GB" sz="20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15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28" y="862802"/>
            <a:ext cx="10820399" cy="1641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MC-</a:t>
            </a:r>
            <a:r>
              <a:rPr lang="en-GB" sz="2400" b="1" dirty="0" err="1"/>
              <a:t>ing</a:t>
            </a:r>
            <a:r>
              <a:rPr lang="en-GB" sz="2400" dirty="0"/>
              <a:t> (rapping) and </a:t>
            </a:r>
            <a:r>
              <a:rPr lang="en-GB" sz="2400" b="1" dirty="0"/>
              <a:t>DJ-</a:t>
            </a:r>
            <a:r>
              <a:rPr lang="en-GB" sz="2400" b="1" dirty="0" err="1"/>
              <a:t>ing</a:t>
            </a:r>
            <a:r>
              <a:rPr lang="en-GB" sz="2400" dirty="0"/>
              <a:t> were at the core of this emerging culture, but hip-hop was always much bigger than just the music… </a:t>
            </a:r>
          </a:p>
          <a:p>
            <a:pPr marL="0" indent="0">
              <a:buNone/>
            </a:pPr>
            <a:r>
              <a:rPr lang="en-GB" sz="2400" dirty="0" smtClean="0"/>
              <a:t>Hip-hop </a:t>
            </a:r>
            <a:r>
              <a:rPr lang="en-GB" sz="2400" dirty="0"/>
              <a:t>was </a:t>
            </a:r>
            <a:r>
              <a:rPr lang="en-GB" sz="2400" b="1" dirty="0" smtClean="0"/>
              <a:t>b-boying, breaking or breakdancing</a:t>
            </a:r>
            <a:r>
              <a:rPr lang="en-GB" sz="2400" dirty="0"/>
              <a:t>, </a:t>
            </a:r>
            <a:r>
              <a:rPr lang="en-GB" sz="2400" dirty="0" smtClean="0"/>
              <a:t>a gymnastic dance-style </a:t>
            </a:r>
            <a:r>
              <a:rPr lang="en-GB" sz="2400" dirty="0"/>
              <a:t>that </a:t>
            </a:r>
            <a:r>
              <a:rPr lang="en-GB" sz="2400" dirty="0" smtClean="0"/>
              <a:t>calls for improvised</a:t>
            </a:r>
            <a:r>
              <a:rPr lang="en-GB" sz="2400" dirty="0"/>
              <a:t>, angular athleticism </a:t>
            </a:r>
            <a:r>
              <a:rPr lang="en-GB" sz="2400" dirty="0" smtClean="0"/>
              <a:t>rather than choreographed </a:t>
            </a:r>
            <a:r>
              <a:rPr lang="en-GB" sz="2400" dirty="0"/>
              <a:t>fluidity.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028" y="2504278"/>
            <a:ext cx="5963793" cy="339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+mj-lt"/>
              </a:rPr>
              <a:t>Hip-hop was also </a:t>
            </a:r>
            <a:r>
              <a:rPr lang="en-GB" sz="2400" b="1" dirty="0" smtClean="0">
                <a:latin typeface="+mj-lt"/>
              </a:rPr>
              <a:t>graffiti</a:t>
            </a:r>
            <a:r>
              <a:rPr lang="en-GB" sz="2400" dirty="0" smtClean="0">
                <a:latin typeface="+mj-lt"/>
              </a:rPr>
              <a:t>, a new form of expression that employed spray paint as the medium and subway walls as the canvas.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88" y="2944368"/>
            <a:ext cx="4182081" cy="324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936" y="971019"/>
            <a:ext cx="1098092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+mj-lt"/>
              </a:rPr>
              <a:t>Much of the culture of hip-hop has been defined by frustration, in particular by people’s anger at being marginalised by society because of being:</a:t>
            </a:r>
          </a:p>
          <a:p>
            <a:endParaRPr lang="en-GB" sz="2400" dirty="0">
              <a:solidFill>
                <a:prstClr val="black"/>
              </a:solidFill>
              <a:latin typeface="+mj-lt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+mj-lt"/>
              </a:rPr>
              <a:t>poor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en-GB" sz="2800" dirty="0" smtClean="0">
                <a:solidFill>
                  <a:prstClr val="black"/>
                </a:solidFill>
                <a:latin typeface="+mj-lt"/>
              </a:rPr>
              <a:t>lack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+mj-lt"/>
              </a:rPr>
              <a:t>d</a:t>
            </a:r>
            <a:r>
              <a:rPr lang="en-GB" sz="2800" dirty="0" smtClean="0">
                <a:solidFill>
                  <a:prstClr val="black"/>
                </a:solidFill>
                <a:latin typeface="+mj-lt"/>
              </a:rPr>
              <a:t>isenfranchised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+mj-lt"/>
              </a:rPr>
              <a:t>a</a:t>
            </a:r>
            <a:r>
              <a:rPr lang="en-GB" sz="2800" dirty="0" smtClean="0">
                <a:solidFill>
                  <a:prstClr val="black"/>
                </a:solidFill>
                <a:latin typeface="+mj-lt"/>
              </a:rPr>
              <a:t>bused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+mj-lt"/>
              </a:rPr>
              <a:t>s</a:t>
            </a:r>
            <a:r>
              <a:rPr lang="en-GB" sz="2800" dirty="0" smtClean="0">
                <a:solidFill>
                  <a:prstClr val="black"/>
                </a:solidFill>
                <a:latin typeface="+mj-lt"/>
              </a:rPr>
              <a:t>tereotyped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+mj-lt"/>
              </a:rPr>
              <a:t>b</a:t>
            </a:r>
            <a:r>
              <a:rPr lang="en-GB" sz="2800" dirty="0" smtClean="0">
                <a:solidFill>
                  <a:prstClr val="black"/>
                </a:solidFill>
                <a:latin typeface="+mj-lt"/>
              </a:rPr>
              <a:t>lamed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+mj-lt"/>
              </a:rPr>
              <a:t>m</a:t>
            </a:r>
            <a:r>
              <a:rPr lang="en-GB" sz="2800" dirty="0" smtClean="0">
                <a:solidFill>
                  <a:prstClr val="black"/>
                </a:solidFill>
                <a:latin typeface="+mj-lt"/>
              </a:rPr>
              <a:t>istreated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  <a:latin typeface="+mj-lt"/>
              </a:rPr>
              <a:t>ignored</a:t>
            </a:r>
            <a:r>
              <a:rPr lang="en-GB" sz="2800" dirty="0">
                <a:solidFill>
                  <a:prstClr val="black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304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80" y="833859"/>
            <a:ext cx="110622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Calibri Light" panose="020F0302020204030204"/>
              </a:rPr>
              <a:t>Think about a time when you have been frustrated or annoyed, and try to remember how you felt - think about the feelings in your body as well as in your mind and your heart. 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alibri Light" panose="020F0302020204030204"/>
              </a:rPr>
              <a:t>Having somewhere to go with this feeling is part of how the four pillars of hip-hop have emerged, firstly allowing frustrations to be voiced, and secondly to allow tensions between gangs, crews and groups to be played out through “battles” rather than battles.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Calibri Light" panose="020F0302020204030204"/>
              </a:rPr>
              <a:t> </a:t>
            </a:r>
          </a:p>
          <a:p>
            <a:endParaRPr lang="en-GB" sz="24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6" name="Picture 2" descr="http://thecoachellavalleyartscene.com/wp-content/uploads/2012/01/graffiti-battle-los-angeles-8-25-1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21" y="3810614"/>
            <a:ext cx="2503950" cy="17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i.ytimg.com/vi/NqVZatc_ArA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78"/>
          <a:stretch/>
        </p:blipFill>
        <p:spPr bwMode="auto">
          <a:xfrm>
            <a:off x="9360407" y="3810614"/>
            <a:ext cx="2505457" cy="17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371stadtmagazin.de/tl_files/371/images/Tagestipps/Allgemein/23_soulexpres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27" y="3810614"/>
            <a:ext cx="2671993" cy="17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images.askmen.com/1080x540/recess/fun_lists/how-to-prepare-for-a-rap-battle-1108750-TwoByOn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5"/>
          <a:stretch/>
        </p:blipFill>
        <p:spPr bwMode="auto">
          <a:xfrm>
            <a:off x="486441" y="3793376"/>
            <a:ext cx="2863075" cy="180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9912" y="4468868"/>
            <a:ext cx="228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Rap-battle</a:t>
            </a:r>
            <a:endParaRPr lang="en-GB" sz="2800" b="1" dirty="0">
              <a:solidFill>
                <a:srgbClr val="FFC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5709" y="4468868"/>
            <a:ext cx="260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Graffiti-battle</a:t>
            </a:r>
            <a:endParaRPr lang="en-GB" sz="2800" b="1" dirty="0">
              <a:solidFill>
                <a:srgbClr val="FFC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3788" y="4440478"/>
            <a:ext cx="252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Dance-battle</a:t>
            </a:r>
            <a:endParaRPr lang="en-GB" sz="2800" b="1" dirty="0">
              <a:solidFill>
                <a:srgbClr val="FFC000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00637" y="4431859"/>
            <a:ext cx="228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C000">
                    <a:lumMod val="20000"/>
                    <a:lumOff val="80000"/>
                  </a:srgbClr>
                </a:solidFill>
              </a:rPr>
              <a:t>DJ-battle</a:t>
            </a:r>
            <a:endParaRPr lang="en-GB" sz="2800" b="1" dirty="0">
              <a:solidFill>
                <a:srgbClr val="FFC000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31" y="1856232"/>
            <a:ext cx="2986068" cy="29860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3499" y="2665020"/>
            <a:ext cx="2573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How is hip hop positive for our societies?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031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20" y="6166559"/>
            <a:ext cx="1430027" cy="57374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534280" y="899133"/>
            <a:ext cx="5123435" cy="5168286"/>
          </a:xfrm>
          <a:prstGeom prst="ellipse">
            <a:avLst/>
          </a:prstGeom>
          <a:solidFill>
            <a:schemeClr val="bg2">
              <a:lumMod val="10000"/>
              <a:alpha val="34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874" y="2752417"/>
            <a:ext cx="50138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prstClr val="white"/>
                </a:solidFill>
              </a:rPr>
              <a:t>G A N G S </a:t>
            </a:r>
          </a:p>
          <a:p>
            <a:pPr algn="ctr"/>
            <a:endParaRPr lang="en-GB" sz="1200" b="1" dirty="0">
              <a:solidFill>
                <a:prstClr val="white"/>
              </a:solidFill>
            </a:endParaRPr>
          </a:p>
          <a:p>
            <a:pPr algn="ctr"/>
            <a:r>
              <a:rPr lang="en-GB" b="1" dirty="0">
                <a:solidFill>
                  <a:srgbClr val="FEE725"/>
                </a:solidFill>
              </a:rPr>
              <a:t>T H I S  S O R T  O F  L E A R N I N G  </a:t>
            </a:r>
          </a:p>
          <a:p>
            <a:pPr algn="ctr"/>
            <a:r>
              <a:rPr lang="en-GB" b="1" dirty="0">
                <a:solidFill>
                  <a:srgbClr val="FEE725"/>
                </a:solidFill>
              </a:rPr>
              <a:t>C A N</a:t>
            </a:r>
            <a:r>
              <a:rPr lang="en-GB" dirty="0">
                <a:solidFill>
                  <a:srgbClr val="FEE725"/>
                </a:solidFill>
              </a:rPr>
              <a:t> ’ </a:t>
            </a:r>
            <a:r>
              <a:rPr lang="en-GB" b="1" dirty="0">
                <a:solidFill>
                  <a:srgbClr val="FEE725"/>
                </a:solidFill>
              </a:rPr>
              <a:t>T  W A I T </a:t>
            </a:r>
          </a:p>
        </p:txBody>
      </p:sp>
    </p:spTree>
    <p:extLst>
      <p:ext uri="{BB962C8B-B14F-4D97-AF65-F5344CB8AC3E}">
        <p14:creationId xmlns:p14="http://schemas.microsoft.com/office/powerpoint/2010/main" val="35754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534280" y="870257"/>
            <a:ext cx="5123435" cy="5168286"/>
          </a:xfrm>
          <a:prstGeom prst="ellipse">
            <a:avLst/>
          </a:prstGeom>
          <a:solidFill>
            <a:schemeClr val="tx1">
              <a:alpha val="22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9072" y="2773680"/>
            <a:ext cx="5013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H I P  H O P  S A V E D  </a:t>
            </a:r>
          </a:p>
          <a:p>
            <a:pPr algn="ctr"/>
            <a:r>
              <a:rPr lang="en-GB" sz="28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M Y  L I F E</a:t>
            </a:r>
            <a:endParaRPr lang="en-GB" sz="1200" b="1" dirty="0" smtClean="0">
              <a:solidFill>
                <a:prstClr val="white"/>
              </a:solidFill>
              <a:latin typeface="Foco" panose="020B0504050202020203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W E E K 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6966" y="5223682"/>
            <a:ext cx="3718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  </a:t>
            </a:r>
            <a:r>
              <a:rPr lang="en-GB" sz="2000" b="1" dirty="0" smtClean="0">
                <a:solidFill>
                  <a:prstClr val="white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 I N U T E S </a:t>
            </a:r>
            <a:endParaRPr lang="en-GB" sz="2000" dirty="0">
              <a:solidFill>
                <a:prstClr val="white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 flipH="1">
            <a:off x="7015699" y="5374846"/>
            <a:ext cx="60959" cy="68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 flipH="1">
            <a:off x="5109555" y="5389331"/>
            <a:ext cx="60959" cy="688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this lesson, students will: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200" y="1842453"/>
            <a:ext cx="92049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Think about and explore some of the links between hip-hop and gang culture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Understand how gang culture can be a positive addition to a community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Explore and unravel some of the cultural perceptions of gang culture and hip-hop within different communities and cultures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370369" y="1618502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</a:rPr>
              <a:t>THINK!</a:t>
            </a:r>
            <a:endParaRPr lang="en-GB" sz="1600" b="1" dirty="0">
              <a:solidFill>
                <a:srgbClr val="FEE725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0369" y="3078706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 smtClean="0">
                <a:solidFill>
                  <a:srgbClr val="FEE725"/>
                </a:solidFill>
              </a:rPr>
              <a:t>FEEL!</a:t>
            </a:r>
            <a:endParaRPr lang="en-GB" sz="1600" b="1" dirty="0">
              <a:solidFill>
                <a:srgbClr val="FEE725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70369" y="4538910"/>
            <a:ext cx="1177268" cy="1201367"/>
          </a:xfrm>
          <a:prstGeom prst="ellipse">
            <a:avLst/>
          </a:prstGeom>
          <a:solidFill>
            <a:srgbClr val="3537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b="1" dirty="0">
              <a:solidFill>
                <a:srgbClr val="FEE72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541" y="4971927"/>
            <a:ext cx="1096923" cy="33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FEE725"/>
                </a:solidFill>
              </a:rPr>
              <a:t>CONNECT!</a:t>
            </a:r>
            <a:endParaRPr lang="en-GB" sz="1600" b="1" dirty="0">
              <a:solidFill>
                <a:srgbClr val="FEE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3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solidFill>
            <a:schemeClr val="tx1">
              <a:alpha val="30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3" y="4251960"/>
            <a:ext cx="37548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P R E  L E S S O N </a:t>
            </a:r>
          </a:p>
          <a:p>
            <a:pPr algn="ctr"/>
            <a:r>
              <a:rPr lang="en-GB" sz="2400" b="1" dirty="0">
                <a:solidFill>
                  <a:prstClr val="white"/>
                </a:solidFill>
                <a:latin typeface="Foco" panose="020B0504050202020203" pitchFamily="34" charset="0"/>
              </a:rPr>
              <a:t> </a:t>
            </a:r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R E F L E C T I O N S </a:t>
            </a:r>
            <a:endParaRPr lang="en-GB" sz="1100" b="1" dirty="0" smtClean="0">
              <a:solidFill>
                <a:prstClr val="white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3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– </a:t>
            </a:r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5  M 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878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188720"/>
            <a:ext cx="10889510" cy="4988243"/>
          </a:xfrm>
        </p:spPr>
        <p:txBody>
          <a:bodyPr>
            <a:normAutofit/>
          </a:bodyPr>
          <a:lstStyle/>
          <a:p>
            <a:pPr marL="228597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ntroduce the following REFLECTIVE QUESTIONS for students to consider during the lesson (maybe write them up or read them aloud and ask students to think about their own responses):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latin typeface="+mj-lt"/>
              </a:rPr>
              <a:t>.  </a:t>
            </a:r>
            <a:endParaRPr lang="en-GB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2" y="3402548"/>
            <a:ext cx="10401240" cy="2041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are the links between hip-hop and gang culture?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can music bring people together?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28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 are other positive ways to make groups come together in positive rivalry?</a:t>
            </a:r>
            <a:endParaRPr lang="en-GB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48" y="177239"/>
            <a:ext cx="1430027" cy="5737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093581" y="2559357"/>
            <a:ext cx="3958720" cy="3930343"/>
          </a:xfrm>
          <a:prstGeom prst="ellipse">
            <a:avLst/>
          </a:prstGeom>
          <a:solidFill>
            <a:schemeClr val="tx1">
              <a:alpha val="30000"/>
            </a:schemeClr>
          </a:solidFill>
          <a:ln w="171450">
            <a:solidFill>
              <a:srgbClr val="FEE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65593" y="4251960"/>
            <a:ext cx="37548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white"/>
                </a:solidFill>
                <a:latin typeface="Foco" panose="020B0504050202020203" pitchFamily="34" charset="0"/>
              </a:rPr>
              <a:t>T H E  R U B B L E  K I N G S</a:t>
            </a:r>
            <a:endParaRPr lang="en-GB" sz="1100" b="1" dirty="0" smtClean="0">
              <a:solidFill>
                <a:prstClr val="white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 smtClean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endParaRPr lang="en-GB" b="1" dirty="0">
              <a:solidFill>
                <a:srgbClr val="FEE725"/>
              </a:solidFill>
              <a:latin typeface="Foco" panose="020B0504050202020203" pitchFamily="34" charset="0"/>
            </a:endParaRPr>
          </a:p>
          <a:p>
            <a:pPr algn="ctr"/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5  M </a:t>
            </a:r>
            <a:r>
              <a:rPr lang="en-GB" b="1" dirty="0" smtClean="0">
                <a:solidFill>
                  <a:srgbClr val="FEE725"/>
                </a:solidFill>
                <a:latin typeface="Foco" panose="020B0504050202020203" pitchFamily="34" charset="0"/>
              </a:rPr>
              <a:t>I N U T E S </a:t>
            </a:r>
            <a:r>
              <a:rPr lang="en-GB" dirty="0" smtClean="0">
                <a:solidFill>
                  <a:srgbClr val="FEE725"/>
                </a:solidFill>
                <a:latin typeface="Foco" panose="020B0504050202020203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574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995680"/>
            <a:ext cx="10226038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 smtClean="0">
              <a:solidFill>
                <a:srgbClr val="7030A0"/>
              </a:solidFill>
            </a:endParaRPr>
          </a:p>
          <a:p>
            <a:pPr marL="457205" lvl="1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latin typeface="+mj-lt"/>
              </a:rPr>
              <a:t>.  </a:t>
            </a:r>
            <a:endParaRPr lang="en-GB" dirty="0"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0946" y="1405187"/>
            <a:ext cx="110086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+mj-lt"/>
              </a:rPr>
              <a:t>Watch the short trailer (2.15 mins) for a feature length film about New York Gangs directed by </a:t>
            </a:r>
            <a:r>
              <a:rPr lang="en-GB" sz="2400" u="sng" dirty="0">
                <a:latin typeface="+mj-lt"/>
                <a:hlinkClick r:id="rId2"/>
              </a:rPr>
              <a:t>Shan Nicholson</a:t>
            </a:r>
            <a:r>
              <a:rPr lang="en-GB" sz="2400" dirty="0">
                <a:latin typeface="+mj-lt"/>
              </a:rPr>
              <a:t> entitled</a:t>
            </a:r>
            <a:r>
              <a:rPr lang="en-GB" sz="2400" dirty="0" smtClean="0">
                <a:latin typeface="+mj-lt"/>
              </a:rPr>
              <a:t>:</a:t>
            </a:r>
          </a:p>
          <a:p>
            <a:endParaRPr lang="en-GB" sz="2400" dirty="0">
              <a:latin typeface="+mj-lt"/>
            </a:endParaRPr>
          </a:p>
          <a:p>
            <a:r>
              <a:rPr lang="en-GB" sz="4000" b="1" u="sng" dirty="0">
                <a:latin typeface="+mj-lt"/>
                <a:hlinkClick r:id="rId3"/>
              </a:rPr>
              <a:t>Rubble Kings</a:t>
            </a:r>
            <a:r>
              <a:rPr lang="en-GB" sz="4000" b="1" dirty="0">
                <a:latin typeface="+mj-lt"/>
              </a:rPr>
              <a:t> </a:t>
            </a:r>
            <a:endParaRPr lang="en-GB" sz="4000" b="1" dirty="0" smtClean="0">
              <a:latin typeface="+mj-lt"/>
            </a:endParaRPr>
          </a:p>
          <a:p>
            <a:r>
              <a:rPr lang="en-GB" altLang="en-US" sz="1600" b="1" dirty="0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GB" altLang="en-US" sz="1600" b="1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 the link above for the hyperlink</a:t>
            </a:r>
            <a:endParaRPr lang="en-GB" sz="2800" dirty="0">
              <a:solidFill>
                <a:prstClr val="black"/>
              </a:solidFill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endParaRPr lang="en-GB" sz="2000" dirty="0" smtClean="0">
              <a:latin typeface="+mj-lt"/>
            </a:endParaRPr>
          </a:p>
          <a:p>
            <a:endParaRPr lang="en-GB" sz="1600" dirty="0" smtClean="0">
              <a:latin typeface="+mj-lt"/>
            </a:endParaRPr>
          </a:p>
        </p:txBody>
      </p:sp>
      <p:pic>
        <p:nvPicPr>
          <p:cNvPr id="9" name="Picture 8" descr="http://waxpoetics.com/wp-content/uploads/2013/03/RUBBLE-KINGS-1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441" y="2397760"/>
            <a:ext cx="5532120" cy="340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9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0056" y="995680"/>
            <a:ext cx="6044184" cy="5046346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000" b="1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457200" indent="-45720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GB" sz="1400" i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marL="457205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02609" y="2097729"/>
            <a:ext cx="478841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Allow students a few minutes to respond to the film with people sitting near to them.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prstClr val="black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After sharing their initial responses, ask them to </a:t>
            </a:r>
            <a:r>
              <a:rPr lang="en-GB" altLang="en-US" sz="2400" dirty="0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think about the </a:t>
            </a:r>
            <a:r>
              <a:rPr lang="en-GB" altLang="en-US" sz="2400" dirty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following questions:</a:t>
            </a:r>
            <a:endParaRPr lang="en-GB" altLang="en-US" sz="40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0" name="Picture 9" descr="http://waxpoetics.com/wp-content/uploads/2013/03/RUBBLE-KINGS-1.jpe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321" y="1910080"/>
            <a:ext cx="5532120" cy="340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9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933" y="2000850"/>
            <a:ext cx="3173329" cy="3173329"/>
          </a:xfrm>
        </p:spPr>
      </p:pic>
      <p:sp>
        <p:nvSpPr>
          <p:cNvPr id="9" name="TextBox 8"/>
          <p:cNvSpPr txBox="1"/>
          <p:nvPr/>
        </p:nvSpPr>
        <p:spPr>
          <a:xfrm>
            <a:off x="4669831" y="2884980"/>
            <a:ext cx="2573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What is the film trying to show about Hip-hop?</a:t>
            </a:r>
          </a:p>
        </p:txBody>
      </p:sp>
    </p:spTree>
    <p:extLst>
      <p:ext uri="{BB962C8B-B14F-4D97-AF65-F5344CB8AC3E}">
        <p14:creationId xmlns:p14="http://schemas.microsoft.com/office/powerpoint/2010/main" val="135268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647</Words>
  <Application>Microsoft Office PowerPoint</Application>
  <PresentationFormat>Widescreen</PresentationFormat>
  <Paragraphs>93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Foco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In this lesson, students will: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Musson</dc:creator>
  <cp:lastModifiedBy>Rachel Musson</cp:lastModifiedBy>
  <cp:revision>233</cp:revision>
  <dcterms:created xsi:type="dcterms:W3CDTF">2016-10-17T21:56:29Z</dcterms:created>
  <dcterms:modified xsi:type="dcterms:W3CDTF">2018-05-01T12:39:31Z</dcterms:modified>
  <cp:contentStatus/>
</cp:coreProperties>
</file>