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8" r:id="rId2"/>
    <p:sldMasterId id="2147483760" r:id="rId3"/>
  </p:sldMasterIdLst>
  <p:notesMasterIdLst>
    <p:notesMasterId r:id="rId28"/>
  </p:notesMasterIdLst>
  <p:sldIdLst>
    <p:sldId id="579" r:id="rId4"/>
    <p:sldId id="655" r:id="rId5"/>
    <p:sldId id="657" r:id="rId6"/>
    <p:sldId id="653" r:id="rId7"/>
    <p:sldId id="610" r:id="rId8"/>
    <p:sldId id="617" r:id="rId9"/>
    <p:sldId id="612" r:id="rId10"/>
    <p:sldId id="608" r:id="rId11"/>
    <p:sldId id="615" r:id="rId12"/>
    <p:sldId id="619" r:id="rId13"/>
    <p:sldId id="613" r:id="rId14"/>
    <p:sldId id="604" r:id="rId15"/>
    <p:sldId id="620" r:id="rId16"/>
    <p:sldId id="601" r:id="rId17"/>
    <p:sldId id="602" r:id="rId18"/>
    <p:sldId id="605" r:id="rId19"/>
    <p:sldId id="656" r:id="rId20"/>
    <p:sldId id="614" r:id="rId21"/>
    <p:sldId id="596" r:id="rId22"/>
    <p:sldId id="598" r:id="rId23"/>
    <p:sldId id="659" r:id="rId24"/>
    <p:sldId id="658" r:id="rId25"/>
    <p:sldId id="616" r:id="rId26"/>
    <p:sldId id="5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892"/>
    <a:srgbClr val="FEE725"/>
    <a:srgbClr val="F26739"/>
    <a:srgbClr val="353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62" autoAdjust="0"/>
    <p:restoredTop sz="93842" autoAdjust="0"/>
  </p:normalViewPr>
  <p:slideViewPr>
    <p:cSldViewPr snapToGrid="0" showGuides="1">
      <p:cViewPr varScale="1">
        <p:scale>
          <a:sx n="60" d="100"/>
          <a:sy n="60" d="100"/>
        </p:scale>
        <p:origin x="38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EBDCA-0A13-4215-A104-EB86DDF6F987}" type="doc">
      <dgm:prSet loTypeId="urn:microsoft.com/office/officeart/2005/8/layout/balance1" loCatId="relationship" qsTypeId="urn:microsoft.com/office/officeart/2005/8/quickstyle/simple1" qsCatId="simple" csTypeId="urn:microsoft.com/office/officeart/2005/8/colors/colorful2" csCatId="colorful" phldr="1"/>
      <dgm:spPr/>
      <dgm:t>
        <a:bodyPr/>
        <a:lstStyle/>
        <a:p>
          <a:endParaRPr lang="nl-NL"/>
        </a:p>
      </dgm:t>
    </dgm:pt>
    <dgm:pt modelId="{89D89998-D4EA-4664-97A8-5291D7B0725E}">
      <dgm:prSet phldrT="[Tekst]" custT="1"/>
      <dgm:spPr/>
      <dgm:t>
        <a:bodyPr/>
        <a:lstStyle/>
        <a:p>
          <a:r>
            <a:rPr lang="nl-NL" sz="3200" dirty="0"/>
            <a:t>Pros</a:t>
          </a:r>
        </a:p>
      </dgm:t>
    </dgm:pt>
    <dgm:pt modelId="{2E5CE9A1-81FB-4F71-845C-D4EEA0EF4765}" type="parTrans" cxnId="{29D4E651-C489-42D9-B849-82F237F1A72B}">
      <dgm:prSet/>
      <dgm:spPr/>
      <dgm:t>
        <a:bodyPr/>
        <a:lstStyle/>
        <a:p>
          <a:endParaRPr lang="nl-NL"/>
        </a:p>
      </dgm:t>
    </dgm:pt>
    <dgm:pt modelId="{44C10921-B3F2-4D3C-AF2E-F6C5BB7E64D1}" type="sibTrans" cxnId="{29D4E651-C489-42D9-B849-82F237F1A72B}">
      <dgm:prSet/>
      <dgm:spPr/>
      <dgm:t>
        <a:bodyPr/>
        <a:lstStyle/>
        <a:p>
          <a:endParaRPr lang="nl-NL"/>
        </a:p>
      </dgm:t>
    </dgm:pt>
    <dgm:pt modelId="{8F2D8980-96B1-4345-8B55-68B591FEBEDB}">
      <dgm:prSet phldrT="[Tekst]"/>
      <dgm:spPr/>
      <dgm:t>
        <a:bodyPr/>
        <a:lstStyle/>
        <a:p>
          <a:r>
            <a:rPr lang="nl-NL" dirty="0"/>
            <a:t>…</a:t>
          </a:r>
        </a:p>
      </dgm:t>
    </dgm:pt>
    <dgm:pt modelId="{E861903D-80E2-4B81-AAA5-1995B4703E3D}" type="parTrans" cxnId="{3667F18C-2C82-4F35-8F2C-0AB76E7B82D2}">
      <dgm:prSet/>
      <dgm:spPr/>
      <dgm:t>
        <a:bodyPr/>
        <a:lstStyle/>
        <a:p>
          <a:endParaRPr lang="nl-NL"/>
        </a:p>
      </dgm:t>
    </dgm:pt>
    <dgm:pt modelId="{0F5F45A5-325A-4BA2-9F22-CD6E7F3E4A24}" type="sibTrans" cxnId="{3667F18C-2C82-4F35-8F2C-0AB76E7B82D2}">
      <dgm:prSet/>
      <dgm:spPr/>
      <dgm:t>
        <a:bodyPr/>
        <a:lstStyle/>
        <a:p>
          <a:endParaRPr lang="nl-NL"/>
        </a:p>
      </dgm:t>
    </dgm:pt>
    <dgm:pt modelId="{544B0DF1-F939-459A-B4E3-EEC13ED42756}">
      <dgm:prSet phldrT="[Tekst]"/>
      <dgm:spPr/>
      <dgm:t>
        <a:bodyPr/>
        <a:lstStyle/>
        <a:p>
          <a:r>
            <a:rPr lang="nl-NL" dirty="0"/>
            <a:t>…</a:t>
          </a:r>
        </a:p>
      </dgm:t>
    </dgm:pt>
    <dgm:pt modelId="{5EEC939A-4544-47F5-AE0E-2B99C6CE7962}" type="parTrans" cxnId="{6EF775DA-C304-4E66-8A9C-14216FC60FEE}">
      <dgm:prSet/>
      <dgm:spPr/>
      <dgm:t>
        <a:bodyPr/>
        <a:lstStyle/>
        <a:p>
          <a:endParaRPr lang="nl-NL"/>
        </a:p>
      </dgm:t>
    </dgm:pt>
    <dgm:pt modelId="{6EFDDD12-089B-443E-8EFA-0D58ABF4BF55}" type="sibTrans" cxnId="{6EF775DA-C304-4E66-8A9C-14216FC60FEE}">
      <dgm:prSet/>
      <dgm:spPr/>
      <dgm:t>
        <a:bodyPr/>
        <a:lstStyle/>
        <a:p>
          <a:endParaRPr lang="nl-NL"/>
        </a:p>
      </dgm:t>
    </dgm:pt>
    <dgm:pt modelId="{10E7A8F4-8061-4DC2-8C2E-CC24A61E924F}">
      <dgm:prSet phldrT="[Tekst]" custT="1"/>
      <dgm:spPr/>
      <dgm:t>
        <a:bodyPr/>
        <a:lstStyle/>
        <a:p>
          <a:r>
            <a:rPr lang="nl-NL" sz="3200" dirty="0"/>
            <a:t>Cons</a:t>
          </a:r>
          <a:endParaRPr lang="nl-NL" sz="4100" dirty="0"/>
        </a:p>
      </dgm:t>
    </dgm:pt>
    <dgm:pt modelId="{456A1904-AB94-4080-8F88-4348E1681F2F}" type="parTrans" cxnId="{DDF32077-C335-4668-A8C7-869742D14F16}">
      <dgm:prSet/>
      <dgm:spPr/>
      <dgm:t>
        <a:bodyPr/>
        <a:lstStyle/>
        <a:p>
          <a:endParaRPr lang="nl-NL"/>
        </a:p>
      </dgm:t>
    </dgm:pt>
    <dgm:pt modelId="{8C2BA540-4923-4334-834B-0049F4B3BC91}" type="sibTrans" cxnId="{DDF32077-C335-4668-A8C7-869742D14F16}">
      <dgm:prSet/>
      <dgm:spPr/>
      <dgm:t>
        <a:bodyPr/>
        <a:lstStyle/>
        <a:p>
          <a:endParaRPr lang="nl-NL"/>
        </a:p>
      </dgm:t>
    </dgm:pt>
    <dgm:pt modelId="{3A172B88-4126-4FCA-9D00-145BEA647B67}">
      <dgm:prSet phldrT="[Tekst]"/>
      <dgm:spPr/>
      <dgm:t>
        <a:bodyPr/>
        <a:lstStyle/>
        <a:p>
          <a:r>
            <a:rPr lang="nl-NL" dirty="0"/>
            <a:t>…</a:t>
          </a:r>
        </a:p>
      </dgm:t>
    </dgm:pt>
    <dgm:pt modelId="{AE2CD656-C7D1-4F37-8C24-4EC49D757121}" type="parTrans" cxnId="{1E286ADD-A2D0-4BE0-931D-48AAB2535B3A}">
      <dgm:prSet/>
      <dgm:spPr/>
      <dgm:t>
        <a:bodyPr/>
        <a:lstStyle/>
        <a:p>
          <a:endParaRPr lang="nl-NL"/>
        </a:p>
      </dgm:t>
    </dgm:pt>
    <dgm:pt modelId="{38C5D8BA-085A-4DDF-81DA-57E927A20462}" type="sibTrans" cxnId="{1E286ADD-A2D0-4BE0-931D-48AAB2535B3A}">
      <dgm:prSet/>
      <dgm:spPr/>
      <dgm:t>
        <a:bodyPr/>
        <a:lstStyle/>
        <a:p>
          <a:endParaRPr lang="nl-NL"/>
        </a:p>
      </dgm:t>
    </dgm:pt>
    <dgm:pt modelId="{8D1AF071-2DB3-447E-9790-C8757287D3CD}">
      <dgm:prSet phldrT="[Tekst]"/>
      <dgm:spPr/>
      <dgm:t>
        <a:bodyPr/>
        <a:lstStyle/>
        <a:p>
          <a:r>
            <a:rPr lang="nl-NL" dirty="0"/>
            <a:t>…</a:t>
          </a:r>
        </a:p>
      </dgm:t>
    </dgm:pt>
    <dgm:pt modelId="{7F1AFEA9-68D1-4726-A9EB-AAB76C95A7AC}" type="parTrans" cxnId="{2FDE7F7D-827E-4E5A-BD06-9D14157BE60E}">
      <dgm:prSet/>
      <dgm:spPr/>
      <dgm:t>
        <a:bodyPr/>
        <a:lstStyle/>
        <a:p>
          <a:endParaRPr lang="nl-NL"/>
        </a:p>
      </dgm:t>
    </dgm:pt>
    <dgm:pt modelId="{9C04E4E5-958D-42A0-8366-CE67BC11D986}" type="sibTrans" cxnId="{2FDE7F7D-827E-4E5A-BD06-9D14157BE60E}">
      <dgm:prSet/>
      <dgm:spPr/>
      <dgm:t>
        <a:bodyPr/>
        <a:lstStyle/>
        <a:p>
          <a:endParaRPr lang="nl-NL"/>
        </a:p>
      </dgm:t>
    </dgm:pt>
    <dgm:pt modelId="{B02F8302-BC44-46AC-A4A9-C11239957660}">
      <dgm:prSet phldrT="[Tekst]"/>
      <dgm:spPr/>
      <dgm:t>
        <a:bodyPr/>
        <a:lstStyle/>
        <a:p>
          <a:r>
            <a:rPr lang="nl-NL" dirty="0"/>
            <a:t>…</a:t>
          </a:r>
        </a:p>
      </dgm:t>
    </dgm:pt>
    <dgm:pt modelId="{A004ADDD-B547-46C4-AA71-CE57DEB6A23C}" type="parTrans" cxnId="{D1568D18-D641-4267-A9B3-404A5A6DBB83}">
      <dgm:prSet/>
      <dgm:spPr/>
      <dgm:t>
        <a:bodyPr/>
        <a:lstStyle/>
        <a:p>
          <a:endParaRPr lang="nl-NL"/>
        </a:p>
      </dgm:t>
    </dgm:pt>
    <dgm:pt modelId="{BAAB7C10-D741-4414-AD60-BC9F68CF8AEE}" type="sibTrans" cxnId="{D1568D18-D641-4267-A9B3-404A5A6DBB83}">
      <dgm:prSet/>
      <dgm:spPr/>
      <dgm:t>
        <a:bodyPr/>
        <a:lstStyle/>
        <a:p>
          <a:endParaRPr lang="nl-NL"/>
        </a:p>
      </dgm:t>
    </dgm:pt>
    <dgm:pt modelId="{B204BB98-9E22-474E-AE17-18A920EC5BE3}" type="pres">
      <dgm:prSet presAssocID="{7C6EBDCA-0A13-4215-A104-EB86DDF6F987}" presName="outerComposite" presStyleCnt="0">
        <dgm:presLayoutVars>
          <dgm:chMax val="2"/>
          <dgm:animLvl val="lvl"/>
          <dgm:resizeHandles val="exact"/>
        </dgm:presLayoutVars>
      </dgm:prSet>
      <dgm:spPr/>
    </dgm:pt>
    <dgm:pt modelId="{202416E5-9FDD-4BE8-AA56-65D19DA7915F}" type="pres">
      <dgm:prSet presAssocID="{7C6EBDCA-0A13-4215-A104-EB86DDF6F987}" presName="dummyMaxCanvas" presStyleCnt="0"/>
      <dgm:spPr/>
    </dgm:pt>
    <dgm:pt modelId="{E3091165-9C88-4C6A-82E0-1FE320BB8FAC}" type="pres">
      <dgm:prSet presAssocID="{7C6EBDCA-0A13-4215-A104-EB86DDF6F987}" presName="parentComposite" presStyleCnt="0"/>
      <dgm:spPr/>
    </dgm:pt>
    <dgm:pt modelId="{FDF5847A-B329-4B96-8DDB-73AAD82C5415}" type="pres">
      <dgm:prSet presAssocID="{7C6EBDCA-0A13-4215-A104-EB86DDF6F987}" presName="parent1" presStyleLbl="alignAccFollowNode1" presStyleIdx="0" presStyleCnt="4" custLinFactNeighborX="9876" custLinFactNeighborY="10367">
        <dgm:presLayoutVars>
          <dgm:chMax val="4"/>
        </dgm:presLayoutVars>
      </dgm:prSet>
      <dgm:spPr/>
    </dgm:pt>
    <dgm:pt modelId="{4C847E78-DE2C-450F-8CE6-B1BE342BFBFF}" type="pres">
      <dgm:prSet presAssocID="{7C6EBDCA-0A13-4215-A104-EB86DDF6F987}" presName="parent2" presStyleLbl="alignAccFollowNode1" presStyleIdx="1" presStyleCnt="4" custScaleX="104935" custLinFactNeighborX="12344" custLinFactNeighborY="9282">
        <dgm:presLayoutVars>
          <dgm:chMax val="4"/>
        </dgm:presLayoutVars>
      </dgm:prSet>
      <dgm:spPr/>
    </dgm:pt>
    <dgm:pt modelId="{F1432795-7474-45D7-BD76-97DF78A94A3D}" type="pres">
      <dgm:prSet presAssocID="{7C6EBDCA-0A13-4215-A104-EB86DDF6F987}" presName="childrenComposite" presStyleCnt="0"/>
      <dgm:spPr/>
    </dgm:pt>
    <dgm:pt modelId="{55BAF8EB-EEBC-49D9-B638-5D130F8B2AD1}" type="pres">
      <dgm:prSet presAssocID="{7C6EBDCA-0A13-4215-A104-EB86DDF6F987}" presName="dummyMaxCanvas_ChildArea" presStyleCnt="0"/>
      <dgm:spPr/>
    </dgm:pt>
    <dgm:pt modelId="{C9E48D35-4A06-4D77-A25D-2F87F25B9F8F}" type="pres">
      <dgm:prSet presAssocID="{7C6EBDCA-0A13-4215-A104-EB86DDF6F987}" presName="fulcrum" presStyleLbl="alignAccFollowNode1" presStyleIdx="2" presStyleCnt="4" custLinFactNeighborY="1975"/>
      <dgm:spPr/>
    </dgm:pt>
    <dgm:pt modelId="{AC61639B-3D1D-408A-BE7D-F2CF9B0C0BC2}" type="pres">
      <dgm:prSet presAssocID="{7C6EBDCA-0A13-4215-A104-EB86DDF6F987}" presName="balance_23" presStyleLbl="alignAccFollowNode1" presStyleIdx="3" presStyleCnt="4" custLinFactNeighborY="23590">
        <dgm:presLayoutVars>
          <dgm:bulletEnabled val="1"/>
        </dgm:presLayoutVars>
      </dgm:prSet>
      <dgm:spPr/>
    </dgm:pt>
    <dgm:pt modelId="{0CE2E667-918D-4C58-9C7B-60880D7F92CD}" type="pres">
      <dgm:prSet presAssocID="{7C6EBDCA-0A13-4215-A104-EB86DDF6F987}" presName="right_23_1" presStyleLbl="node1" presStyleIdx="0" presStyleCnt="5" custLinFactNeighborY="15430">
        <dgm:presLayoutVars>
          <dgm:bulletEnabled val="1"/>
        </dgm:presLayoutVars>
      </dgm:prSet>
      <dgm:spPr/>
    </dgm:pt>
    <dgm:pt modelId="{FB13AB8F-05C5-43EF-8873-BB428A905F02}" type="pres">
      <dgm:prSet presAssocID="{7C6EBDCA-0A13-4215-A104-EB86DDF6F987}" presName="right_23_2" presStyleLbl="node1" presStyleIdx="1" presStyleCnt="5" custLinFactNeighborX="897" custLinFactNeighborY="15428">
        <dgm:presLayoutVars>
          <dgm:bulletEnabled val="1"/>
        </dgm:presLayoutVars>
      </dgm:prSet>
      <dgm:spPr/>
    </dgm:pt>
    <dgm:pt modelId="{9A7F476C-3AE7-4063-8884-D6131015FEF7}" type="pres">
      <dgm:prSet presAssocID="{7C6EBDCA-0A13-4215-A104-EB86DDF6F987}" presName="right_23_3" presStyleLbl="node1" presStyleIdx="2" presStyleCnt="5" custLinFactNeighborY="15430">
        <dgm:presLayoutVars>
          <dgm:bulletEnabled val="1"/>
        </dgm:presLayoutVars>
      </dgm:prSet>
      <dgm:spPr/>
    </dgm:pt>
    <dgm:pt modelId="{D056751C-B78B-46A4-8215-D1DDC88C33D4}" type="pres">
      <dgm:prSet presAssocID="{7C6EBDCA-0A13-4215-A104-EB86DDF6F987}" presName="left_23_1" presStyleLbl="node1" presStyleIdx="3" presStyleCnt="5" custLinFactNeighborY="15430">
        <dgm:presLayoutVars>
          <dgm:bulletEnabled val="1"/>
        </dgm:presLayoutVars>
      </dgm:prSet>
      <dgm:spPr/>
    </dgm:pt>
    <dgm:pt modelId="{7EC4353E-928A-4755-823A-ECAC1CC2AEA4}" type="pres">
      <dgm:prSet presAssocID="{7C6EBDCA-0A13-4215-A104-EB86DDF6F987}" presName="left_23_2" presStyleLbl="node1" presStyleIdx="4" presStyleCnt="5" custLinFactNeighborY="15430">
        <dgm:presLayoutVars>
          <dgm:bulletEnabled val="1"/>
        </dgm:presLayoutVars>
      </dgm:prSet>
      <dgm:spPr/>
    </dgm:pt>
  </dgm:ptLst>
  <dgm:cxnLst>
    <dgm:cxn modelId="{9AA62104-1BA6-4ADD-851C-80CCD054EE67}" type="presOf" srcId="{B02F8302-BC44-46AC-A4A9-C11239957660}" destId="{9A7F476C-3AE7-4063-8884-D6131015FEF7}" srcOrd="0" destOrd="0" presId="urn:microsoft.com/office/officeart/2005/8/layout/balance1"/>
    <dgm:cxn modelId="{4392C805-5BC6-4530-8CE4-6F257B94F9D5}" type="presOf" srcId="{8F2D8980-96B1-4345-8B55-68B591FEBEDB}" destId="{D056751C-B78B-46A4-8215-D1DDC88C33D4}" srcOrd="0" destOrd="0" presId="urn:microsoft.com/office/officeart/2005/8/layout/balance1"/>
    <dgm:cxn modelId="{D1568D18-D641-4267-A9B3-404A5A6DBB83}" srcId="{10E7A8F4-8061-4DC2-8C2E-CC24A61E924F}" destId="{B02F8302-BC44-46AC-A4A9-C11239957660}" srcOrd="2" destOrd="0" parTransId="{A004ADDD-B547-46C4-AA71-CE57DEB6A23C}" sibTransId="{BAAB7C10-D741-4414-AD60-BC9F68CF8AEE}"/>
    <dgm:cxn modelId="{996BA944-6E7B-4193-98F2-66988CC63E0F}" type="presOf" srcId="{89D89998-D4EA-4664-97A8-5291D7B0725E}" destId="{FDF5847A-B329-4B96-8DDB-73AAD82C5415}" srcOrd="0" destOrd="0" presId="urn:microsoft.com/office/officeart/2005/8/layout/balance1"/>
    <dgm:cxn modelId="{29D4E651-C489-42D9-B849-82F237F1A72B}" srcId="{7C6EBDCA-0A13-4215-A104-EB86DDF6F987}" destId="{89D89998-D4EA-4664-97A8-5291D7B0725E}" srcOrd="0" destOrd="0" parTransId="{2E5CE9A1-81FB-4F71-845C-D4EEA0EF4765}" sibTransId="{44C10921-B3F2-4D3C-AF2E-F6C5BB7E64D1}"/>
    <dgm:cxn modelId="{C04C7A72-CF8C-4AF3-BB66-B296DE50DBF1}" type="presOf" srcId="{10E7A8F4-8061-4DC2-8C2E-CC24A61E924F}" destId="{4C847E78-DE2C-450F-8CE6-B1BE342BFBFF}" srcOrd="0" destOrd="0" presId="urn:microsoft.com/office/officeart/2005/8/layout/balance1"/>
    <dgm:cxn modelId="{DDF32077-C335-4668-A8C7-869742D14F16}" srcId="{7C6EBDCA-0A13-4215-A104-EB86DDF6F987}" destId="{10E7A8F4-8061-4DC2-8C2E-CC24A61E924F}" srcOrd="1" destOrd="0" parTransId="{456A1904-AB94-4080-8F88-4348E1681F2F}" sibTransId="{8C2BA540-4923-4334-834B-0049F4B3BC91}"/>
    <dgm:cxn modelId="{2FDE7F7D-827E-4E5A-BD06-9D14157BE60E}" srcId="{10E7A8F4-8061-4DC2-8C2E-CC24A61E924F}" destId="{8D1AF071-2DB3-447E-9790-C8757287D3CD}" srcOrd="1" destOrd="0" parTransId="{7F1AFEA9-68D1-4726-A9EB-AAB76C95A7AC}" sibTransId="{9C04E4E5-958D-42A0-8366-CE67BC11D986}"/>
    <dgm:cxn modelId="{3667F18C-2C82-4F35-8F2C-0AB76E7B82D2}" srcId="{89D89998-D4EA-4664-97A8-5291D7B0725E}" destId="{8F2D8980-96B1-4345-8B55-68B591FEBEDB}" srcOrd="0" destOrd="0" parTransId="{E861903D-80E2-4B81-AAA5-1995B4703E3D}" sibTransId="{0F5F45A5-325A-4BA2-9F22-CD6E7F3E4A24}"/>
    <dgm:cxn modelId="{2009689B-D9C6-4A65-98B1-710953C5A102}" type="presOf" srcId="{7C6EBDCA-0A13-4215-A104-EB86DDF6F987}" destId="{B204BB98-9E22-474E-AE17-18A920EC5BE3}" srcOrd="0" destOrd="0" presId="urn:microsoft.com/office/officeart/2005/8/layout/balance1"/>
    <dgm:cxn modelId="{2D61D3B6-681C-45F6-B0A6-1A0EA71C20BD}" type="presOf" srcId="{544B0DF1-F939-459A-B4E3-EEC13ED42756}" destId="{7EC4353E-928A-4755-823A-ECAC1CC2AEA4}" srcOrd="0" destOrd="0" presId="urn:microsoft.com/office/officeart/2005/8/layout/balance1"/>
    <dgm:cxn modelId="{6EF775DA-C304-4E66-8A9C-14216FC60FEE}" srcId="{89D89998-D4EA-4664-97A8-5291D7B0725E}" destId="{544B0DF1-F939-459A-B4E3-EEC13ED42756}" srcOrd="1" destOrd="0" parTransId="{5EEC939A-4544-47F5-AE0E-2B99C6CE7962}" sibTransId="{6EFDDD12-089B-443E-8EFA-0D58ABF4BF55}"/>
    <dgm:cxn modelId="{1E286ADD-A2D0-4BE0-931D-48AAB2535B3A}" srcId="{10E7A8F4-8061-4DC2-8C2E-CC24A61E924F}" destId="{3A172B88-4126-4FCA-9D00-145BEA647B67}" srcOrd="0" destOrd="0" parTransId="{AE2CD656-C7D1-4F37-8C24-4EC49D757121}" sibTransId="{38C5D8BA-085A-4DDF-81DA-57E927A20462}"/>
    <dgm:cxn modelId="{70C071E3-3E5B-424E-BC89-75EA32F36E77}" type="presOf" srcId="{8D1AF071-2DB3-447E-9790-C8757287D3CD}" destId="{FB13AB8F-05C5-43EF-8873-BB428A905F02}" srcOrd="0" destOrd="0" presId="urn:microsoft.com/office/officeart/2005/8/layout/balance1"/>
    <dgm:cxn modelId="{135246ED-74D0-40D9-A731-2F903638E0BB}" type="presOf" srcId="{3A172B88-4126-4FCA-9D00-145BEA647B67}" destId="{0CE2E667-918D-4C58-9C7B-60880D7F92CD}" srcOrd="0" destOrd="0" presId="urn:microsoft.com/office/officeart/2005/8/layout/balance1"/>
    <dgm:cxn modelId="{C7B5E49B-F185-456F-BFB7-162B3D428D8B}" type="presParOf" srcId="{B204BB98-9E22-474E-AE17-18A920EC5BE3}" destId="{202416E5-9FDD-4BE8-AA56-65D19DA7915F}" srcOrd="0" destOrd="0" presId="urn:microsoft.com/office/officeart/2005/8/layout/balance1"/>
    <dgm:cxn modelId="{33F061EA-A47E-4940-94E0-1F926778C508}" type="presParOf" srcId="{B204BB98-9E22-474E-AE17-18A920EC5BE3}" destId="{E3091165-9C88-4C6A-82E0-1FE320BB8FAC}" srcOrd="1" destOrd="0" presId="urn:microsoft.com/office/officeart/2005/8/layout/balance1"/>
    <dgm:cxn modelId="{40378C51-813B-4110-A35B-44678FF44DFF}" type="presParOf" srcId="{E3091165-9C88-4C6A-82E0-1FE320BB8FAC}" destId="{FDF5847A-B329-4B96-8DDB-73AAD82C5415}" srcOrd="0" destOrd="0" presId="urn:microsoft.com/office/officeart/2005/8/layout/balance1"/>
    <dgm:cxn modelId="{048BCF76-BD9A-48BD-979A-EFB89C26294F}" type="presParOf" srcId="{E3091165-9C88-4C6A-82E0-1FE320BB8FAC}" destId="{4C847E78-DE2C-450F-8CE6-B1BE342BFBFF}" srcOrd="1" destOrd="0" presId="urn:microsoft.com/office/officeart/2005/8/layout/balance1"/>
    <dgm:cxn modelId="{755E2EE1-0851-4097-BAAD-49C2A3467D4F}" type="presParOf" srcId="{B204BB98-9E22-474E-AE17-18A920EC5BE3}" destId="{F1432795-7474-45D7-BD76-97DF78A94A3D}" srcOrd="2" destOrd="0" presId="urn:microsoft.com/office/officeart/2005/8/layout/balance1"/>
    <dgm:cxn modelId="{98BCCAC3-5558-412F-ADAD-566FEE07AB5C}" type="presParOf" srcId="{F1432795-7474-45D7-BD76-97DF78A94A3D}" destId="{55BAF8EB-EEBC-49D9-B638-5D130F8B2AD1}" srcOrd="0" destOrd="0" presId="urn:microsoft.com/office/officeart/2005/8/layout/balance1"/>
    <dgm:cxn modelId="{B31B666E-F8D7-4AC5-8AE7-73F2AF991118}" type="presParOf" srcId="{F1432795-7474-45D7-BD76-97DF78A94A3D}" destId="{C9E48D35-4A06-4D77-A25D-2F87F25B9F8F}" srcOrd="1" destOrd="0" presId="urn:microsoft.com/office/officeart/2005/8/layout/balance1"/>
    <dgm:cxn modelId="{86FA46F9-5649-4524-9678-3426F4F07D30}" type="presParOf" srcId="{F1432795-7474-45D7-BD76-97DF78A94A3D}" destId="{AC61639B-3D1D-408A-BE7D-F2CF9B0C0BC2}" srcOrd="2" destOrd="0" presId="urn:microsoft.com/office/officeart/2005/8/layout/balance1"/>
    <dgm:cxn modelId="{C8AC0293-D8F6-4501-99A1-1492A826D0BA}" type="presParOf" srcId="{F1432795-7474-45D7-BD76-97DF78A94A3D}" destId="{0CE2E667-918D-4C58-9C7B-60880D7F92CD}" srcOrd="3" destOrd="0" presId="urn:microsoft.com/office/officeart/2005/8/layout/balance1"/>
    <dgm:cxn modelId="{0DE0A5D5-A010-4801-92EB-08759295B670}" type="presParOf" srcId="{F1432795-7474-45D7-BD76-97DF78A94A3D}" destId="{FB13AB8F-05C5-43EF-8873-BB428A905F02}" srcOrd="4" destOrd="0" presId="urn:microsoft.com/office/officeart/2005/8/layout/balance1"/>
    <dgm:cxn modelId="{E234356B-FEE7-4AF7-B392-9538489256CF}" type="presParOf" srcId="{F1432795-7474-45D7-BD76-97DF78A94A3D}" destId="{9A7F476C-3AE7-4063-8884-D6131015FEF7}" srcOrd="5" destOrd="0" presId="urn:microsoft.com/office/officeart/2005/8/layout/balance1"/>
    <dgm:cxn modelId="{D57096D0-CBD7-4DAC-9C61-B640B2778AA7}" type="presParOf" srcId="{F1432795-7474-45D7-BD76-97DF78A94A3D}" destId="{D056751C-B78B-46A4-8215-D1DDC88C33D4}" srcOrd="6" destOrd="0" presId="urn:microsoft.com/office/officeart/2005/8/layout/balance1"/>
    <dgm:cxn modelId="{BC9A2331-D24A-40F7-BD07-EC490AE3C60B}" type="presParOf" srcId="{F1432795-7474-45D7-BD76-97DF78A94A3D}" destId="{7EC4353E-928A-4755-823A-ECAC1CC2AEA4}"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6EBDCA-0A13-4215-A104-EB86DDF6F987}" type="doc">
      <dgm:prSet loTypeId="urn:microsoft.com/office/officeart/2005/8/layout/balance1" loCatId="relationship" qsTypeId="urn:microsoft.com/office/officeart/2005/8/quickstyle/simple1" qsCatId="simple" csTypeId="urn:microsoft.com/office/officeart/2005/8/colors/colorful2" csCatId="colorful" phldr="1"/>
      <dgm:spPr/>
      <dgm:t>
        <a:bodyPr/>
        <a:lstStyle/>
        <a:p>
          <a:endParaRPr lang="nl-NL"/>
        </a:p>
      </dgm:t>
    </dgm:pt>
    <dgm:pt modelId="{89D89998-D4EA-4664-97A8-5291D7B0725E}">
      <dgm:prSet phldrT="[Tekst]" custT="1"/>
      <dgm:spPr>
        <a:solidFill>
          <a:schemeClr val="accent1">
            <a:lumMod val="60000"/>
            <a:lumOff val="40000"/>
            <a:alpha val="90000"/>
          </a:schemeClr>
        </a:solidFill>
      </dgm:spPr>
      <dgm:t>
        <a:bodyPr/>
        <a:lstStyle/>
        <a:p>
          <a:r>
            <a:rPr lang="nl-NL" sz="3600" dirty="0"/>
            <a:t>Pros?</a:t>
          </a:r>
        </a:p>
      </dgm:t>
    </dgm:pt>
    <dgm:pt modelId="{2E5CE9A1-81FB-4F71-845C-D4EEA0EF4765}" type="parTrans" cxnId="{29D4E651-C489-42D9-B849-82F237F1A72B}">
      <dgm:prSet/>
      <dgm:spPr/>
      <dgm:t>
        <a:bodyPr/>
        <a:lstStyle/>
        <a:p>
          <a:endParaRPr lang="nl-NL"/>
        </a:p>
      </dgm:t>
    </dgm:pt>
    <dgm:pt modelId="{44C10921-B3F2-4D3C-AF2E-F6C5BB7E64D1}" type="sibTrans" cxnId="{29D4E651-C489-42D9-B849-82F237F1A72B}">
      <dgm:prSet/>
      <dgm:spPr/>
      <dgm:t>
        <a:bodyPr/>
        <a:lstStyle/>
        <a:p>
          <a:endParaRPr lang="nl-NL"/>
        </a:p>
      </dgm:t>
    </dgm:pt>
    <dgm:pt modelId="{8F2D8980-96B1-4345-8B55-68B591FEBEDB}">
      <dgm:prSet phldrT="[Tekst]"/>
      <dgm:spPr>
        <a:solidFill>
          <a:srgbClr val="3F8892"/>
        </a:solidFill>
      </dgm:spPr>
      <dgm:t>
        <a:bodyPr/>
        <a:lstStyle/>
        <a:p>
          <a:r>
            <a:rPr lang="nl-NL" dirty="0"/>
            <a:t>…</a:t>
          </a:r>
        </a:p>
      </dgm:t>
    </dgm:pt>
    <dgm:pt modelId="{E861903D-80E2-4B81-AAA5-1995B4703E3D}" type="parTrans" cxnId="{3667F18C-2C82-4F35-8F2C-0AB76E7B82D2}">
      <dgm:prSet/>
      <dgm:spPr/>
      <dgm:t>
        <a:bodyPr/>
        <a:lstStyle/>
        <a:p>
          <a:endParaRPr lang="nl-NL"/>
        </a:p>
      </dgm:t>
    </dgm:pt>
    <dgm:pt modelId="{0F5F45A5-325A-4BA2-9F22-CD6E7F3E4A24}" type="sibTrans" cxnId="{3667F18C-2C82-4F35-8F2C-0AB76E7B82D2}">
      <dgm:prSet/>
      <dgm:spPr/>
      <dgm:t>
        <a:bodyPr/>
        <a:lstStyle/>
        <a:p>
          <a:endParaRPr lang="nl-NL"/>
        </a:p>
      </dgm:t>
    </dgm:pt>
    <dgm:pt modelId="{544B0DF1-F939-459A-B4E3-EEC13ED42756}">
      <dgm:prSet phldrT="[Tekst]"/>
      <dgm:spPr>
        <a:solidFill>
          <a:srgbClr val="00B0F0"/>
        </a:solidFill>
      </dgm:spPr>
      <dgm:t>
        <a:bodyPr/>
        <a:lstStyle/>
        <a:p>
          <a:r>
            <a:rPr lang="nl-NL" dirty="0"/>
            <a:t>…</a:t>
          </a:r>
        </a:p>
      </dgm:t>
    </dgm:pt>
    <dgm:pt modelId="{5EEC939A-4544-47F5-AE0E-2B99C6CE7962}" type="parTrans" cxnId="{6EF775DA-C304-4E66-8A9C-14216FC60FEE}">
      <dgm:prSet/>
      <dgm:spPr/>
      <dgm:t>
        <a:bodyPr/>
        <a:lstStyle/>
        <a:p>
          <a:endParaRPr lang="nl-NL"/>
        </a:p>
      </dgm:t>
    </dgm:pt>
    <dgm:pt modelId="{6EFDDD12-089B-443E-8EFA-0D58ABF4BF55}" type="sibTrans" cxnId="{6EF775DA-C304-4E66-8A9C-14216FC60FEE}">
      <dgm:prSet/>
      <dgm:spPr/>
      <dgm:t>
        <a:bodyPr/>
        <a:lstStyle/>
        <a:p>
          <a:endParaRPr lang="nl-NL"/>
        </a:p>
      </dgm:t>
    </dgm:pt>
    <dgm:pt modelId="{10E7A8F4-8061-4DC2-8C2E-CC24A61E924F}">
      <dgm:prSet phldrT="[Tekst]" custT="1"/>
      <dgm:spPr>
        <a:solidFill>
          <a:schemeClr val="accent6">
            <a:alpha val="90000"/>
          </a:schemeClr>
        </a:solidFill>
      </dgm:spPr>
      <dgm:t>
        <a:bodyPr/>
        <a:lstStyle/>
        <a:p>
          <a:r>
            <a:rPr lang="nl-NL" sz="3600" dirty="0"/>
            <a:t>Cons?</a:t>
          </a:r>
        </a:p>
      </dgm:t>
    </dgm:pt>
    <dgm:pt modelId="{456A1904-AB94-4080-8F88-4348E1681F2F}" type="parTrans" cxnId="{DDF32077-C335-4668-A8C7-869742D14F16}">
      <dgm:prSet/>
      <dgm:spPr/>
      <dgm:t>
        <a:bodyPr/>
        <a:lstStyle/>
        <a:p>
          <a:endParaRPr lang="nl-NL"/>
        </a:p>
      </dgm:t>
    </dgm:pt>
    <dgm:pt modelId="{8C2BA540-4923-4334-834B-0049F4B3BC91}" type="sibTrans" cxnId="{DDF32077-C335-4668-A8C7-869742D14F16}">
      <dgm:prSet/>
      <dgm:spPr/>
      <dgm:t>
        <a:bodyPr/>
        <a:lstStyle/>
        <a:p>
          <a:endParaRPr lang="nl-NL"/>
        </a:p>
      </dgm:t>
    </dgm:pt>
    <dgm:pt modelId="{3A172B88-4126-4FCA-9D00-145BEA647B67}">
      <dgm:prSet phldrT="[Tekst]"/>
      <dgm:spPr>
        <a:solidFill>
          <a:schemeClr val="accent6">
            <a:lumMod val="50000"/>
          </a:schemeClr>
        </a:solidFill>
      </dgm:spPr>
      <dgm:t>
        <a:bodyPr/>
        <a:lstStyle/>
        <a:p>
          <a:r>
            <a:rPr lang="nl-NL" dirty="0"/>
            <a:t>…</a:t>
          </a:r>
        </a:p>
      </dgm:t>
    </dgm:pt>
    <dgm:pt modelId="{AE2CD656-C7D1-4F37-8C24-4EC49D757121}" type="parTrans" cxnId="{1E286ADD-A2D0-4BE0-931D-48AAB2535B3A}">
      <dgm:prSet/>
      <dgm:spPr/>
      <dgm:t>
        <a:bodyPr/>
        <a:lstStyle/>
        <a:p>
          <a:endParaRPr lang="nl-NL"/>
        </a:p>
      </dgm:t>
    </dgm:pt>
    <dgm:pt modelId="{38C5D8BA-085A-4DDF-81DA-57E927A20462}" type="sibTrans" cxnId="{1E286ADD-A2D0-4BE0-931D-48AAB2535B3A}">
      <dgm:prSet/>
      <dgm:spPr/>
      <dgm:t>
        <a:bodyPr/>
        <a:lstStyle/>
        <a:p>
          <a:endParaRPr lang="nl-NL"/>
        </a:p>
      </dgm:t>
    </dgm:pt>
    <dgm:pt modelId="{8D1AF071-2DB3-447E-9790-C8757287D3CD}">
      <dgm:prSet phldrT="[Tekst]"/>
      <dgm:spPr>
        <a:solidFill>
          <a:schemeClr val="accent6">
            <a:lumMod val="75000"/>
          </a:schemeClr>
        </a:solidFill>
      </dgm:spPr>
      <dgm:t>
        <a:bodyPr/>
        <a:lstStyle/>
        <a:p>
          <a:r>
            <a:rPr lang="nl-NL" dirty="0"/>
            <a:t>…</a:t>
          </a:r>
        </a:p>
      </dgm:t>
    </dgm:pt>
    <dgm:pt modelId="{7F1AFEA9-68D1-4726-A9EB-AAB76C95A7AC}" type="parTrans" cxnId="{2FDE7F7D-827E-4E5A-BD06-9D14157BE60E}">
      <dgm:prSet/>
      <dgm:spPr/>
      <dgm:t>
        <a:bodyPr/>
        <a:lstStyle/>
        <a:p>
          <a:endParaRPr lang="nl-NL"/>
        </a:p>
      </dgm:t>
    </dgm:pt>
    <dgm:pt modelId="{9C04E4E5-958D-42A0-8366-CE67BC11D986}" type="sibTrans" cxnId="{2FDE7F7D-827E-4E5A-BD06-9D14157BE60E}">
      <dgm:prSet/>
      <dgm:spPr/>
      <dgm:t>
        <a:bodyPr/>
        <a:lstStyle/>
        <a:p>
          <a:endParaRPr lang="nl-NL"/>
        </a:p>
      </dgm:t>
    </dgm:pt>
    <dgm:pt modelId="{B02F8302-BC44-46AC-A4A9-C11239957660}">
      <dgm:prSet phldrT="[Tekst]"/>
      <dgm:spPr>
        <a:solidFill>
          <a:schemeClr val="accent6">
            <a:lumMod val="60000"/>
            <a:lumOff val="40000"/>
          </a:schemeClr>
        </a:solidFill>
      </dgm:spPr>
      <dgm:t>
        <a:bodyPr/>
        <a:lstStyle/>
        <a:p>
          <a:r>
            <a:rPr lang="nl-NL" dirty="0"/>
            <a:t>…</a:t>
          </a:r>
        </a:p>
      </dgm:t>
    </dgm:pt>
    <dgm:pt modelId="{A004ADDD-B547-46C4-AA71-CE57DEB6A23C}" type="parTrans" cxnId="{D1568D18-D641-4267-A9B3-404A5A6DBB83}">
      <dgm:prSet/>
      <dgm:spPr/>
      <dgm:t>
        <a:bodyPr/>
        <a:lstStyle/>
        <a:p>
          <a:endParaRPr lang="nl-NL"/>
        </a:p>
      </dgm:t>
    </dgm:pt>
    <dgm:pt modelId="{BAAB7C10-D741-4414-AD60-BC9F68CF8AEE}" type="sibTrans" cxnId="{D1568D18-D641-4267-A9B3-404A5A6DBB83}">
      <dgm:prSet/>
      <dgm:spPr/>
      <dgm:t>
        <a:bodyPr/>
        <a:lstStyle/>
        <a:p>
          <a:endParaRPr lang="nl-NL"/>
        </a:p>
      </dgm:t>
    </dgm:pt>
    <dgm:pt modelId="{B204BB98-9E22-474E-AE17-18A920EC5BE3}" type="pres">
      <dgm:prSet presAssocID="{7C6EBDCA-0A13-4215-A104-EB86DDF6F987}" presName="outerComposite" presStyleCnt="0">
        <dgm:presLayoutVars>
          <dgm:chMax val="2"/>
          <dgm:animLvl val="lvl"/>
          <dgm:resizeHandles val="exact"/>
        </dgm:presLayoutVars>
      </dgm:prSet>
      <dgm:spPr/>
    </dgm:pt>
    <dgm:pt modelId="{202416E5-9FDD-4BE8-AA56-65D19DA7915F}" type="pres">
      <dgm:prSet presAssocID="{7C6EBDCA-0A13-4215-A104-EB86DDF6F987}" presName="dummyMaxCanvas" presStyleCnt="0"/>
      <dgm:spPr/>
    </dgm:pt>
    <dgm:pt modelId="{E3091165-9C88-4C6A-82E0-1FE320BB8FAC}" type="pres">
      <dgm:prSet presAssocID="{7C6EBDCA-0A13-4215-A104-EB86DDF6F987}" presName="parentComposite" presStyleCnt="0"/>
      <dgm:spPr/>
    </dgm:pt>
    <dgm:pt modelId="{FDF5847A-B329-4B96-8DDB-73AAD82C5415}" type="pres">
      <dgm:prSet presAssocID="{7C6EBDCA-0A13-4215-A104-EB86DDF6F987}" presName="parent1" presStyleLbl="alignAccFollowNode1" presStyleIdx="0" presStyleCnt="4" custLinFactNeighborX="9876" custLinFactNeighborY="10367">
        <dgm:presLayoutVars>
          <dgm:chMax val="4"/>
        </dgm:presLayoutVars>
      </dgm:prSet>
      <dgm:spPr/>
    </dgm:pt>
    <dgm:pt modelId="{4C847E78-DE2C-450F-8CE6-B1BE342BFBFF}" type="pres">
      <dgm:prSet presAssocID="{7C6EBDCA-0A13-4215-A104-EB86DDF6F987}" presName="parent2" presStyleLbl="alignAccFollowNode1" presStyleIdx="1" presStyleCnt="4" custScaleX="104935" custLinFactNeighborX="12344" custLinFactNeighborY="9282">
        <dgm:presLayoutVars>
          <dgm:chMax val="4"/>
        </dgm:presLayoutVars>
      </dgm:prSet>
      <dgm:spPr/>
    </dgm:pt>
    <dgm:pt modelId="{F1432795-7474-45D7-BD76-97DF78A94A3D}" type="pres">
      <dgm:prSet presAssocID="{7C6EBDCA-0A13-4215-A104-EB86DDF6F987}" presName="childrenComposite" presStyleCnt="0"/>
      <dgm:spPr/>
    </dgm:pt>
    <dgm:pt modelId="{55BAF8EB-EEBC-49D9-B638-5D130F8B2AD1}" type="pres">
      <dgm:prSet presAssocID="{7C6EBDCA-0A13-4215-A104-EB86DDF6F987}" presName="dummyMaxCanvas_ChildArea" presStyleCnt="0"/>
      <dgm:spPr/>
    </dgm:pt>
    <dgm:pt modelId="{C9E48D35-4A06-4D77-A25D-2F87F25B9F8F}" type="pres">
      <dgm:prSet presAssocID="{7C6EBDCA-0A13-4215-A104-EB86DDF6F987}" presName="fulcrum" presStyleLbl="alignAccFollowNode1" presStyleIdx="2" presStyleCnt="4" custLinFactNeighborY="1975"/>
      <dgm:spPr/>
    </dgm:pt>
    <dgm:pt modelId="{AC61639B-3D1D-408A-BE7D-F2CF9B0C0BC2}" type="pres">
      <dgm:prSet presAssocID="{7C6EBDCA-0A13-4215-A104-EB86DDF6F987}" presName="balance_23" presStyleLbl="alignAccFollowNode1" presStyleIdx="3" presStyleCnt="4" custLinFactNeighborY="23590">
        <dgm:presLayoutVars>
          <dgm:bulletEnabled val="1"/>
        </dgm:presLayoutVars>
      </dgm:prSet>
      <dgm:spPr/>
    </dgm:pt>
    <dgm:pt modelId="{0CE2E667-918D-4C58-9C7B-60880D7F92CD}" type="pres">
      <dgm:prSet presAssocID="{7C6EBDCA-0A13-4215-A104-EB86DDF6F987}" presName="right_23_1" presStyleLbl="node1" presStyleIdx="0" presStyleCnt="5" custLinFactNeighborY="15430">
        <dgm:presLayoutVars>
          <dgm:bulletEnabled val="1"/>
        </dgm:presLayoutVars>
      </dgm:prSet>
      <dgm:spPr/>
    </dgm:pt>
    <dgm:pt modelId="{FB13AB8F-05C5-43EF-8873-BB428A905F02}" type="pres">
      <dgm:prSet presAssocID="{7C6EBDCA-0A13-4215-A104-EB86DDF6F987}" presName="right_23_2" presStyleLbl="node1" presStyleIdx="1" presStyleCnt="5" custLinFactNeighborX="897" custLinFactNeighborY="15428">
        <dgm:presLayoutVars>
          <dgm:bulletEnabled val="1"/>
        </dgm:presLayoutVars>
      </dgm:prSet>
      <dgm:spPr/>
    </dgm:pt>
    <dgm:pt modelId="{9A7F476C-3AE7-4063-8884-D6131015FEF7}" type="pres">
      <dgm:prSet presAssocID="{7C6EBDCA-0A13-4215-A104-EB86DDF6F987}" presName="right_23_3" presStyleLbl="node1" presStyleIdx="2" presStyleCnt="5" custLinFactNeighborY="15430">
        <dgm:presLayoutVars>
          <dgm:bulletEnabled val="1"/>
        </dgm:presLayoutVars>
      </dgm:prSet>
      <dgm:spPr/>
    </dgm:pt>
    <dgm:pt modelId="{D056751C-B78B-46A4-8215-D1DDC88C33D4}" type="pres">
      <dgm:prSet presAssocID="{7C6EBDCA-0A13-4215-A104-EB86DDF6F987}" presName="left_23_1" presStyleLbl="node1" presStyleIdx="3" presStyleCnt="5" custLinFactNeighborY="15430">
        <dgm:presLayoutVars>
          <dgm:bulletEnabled val="1"/>
        </dgm:presLayoutVars>
      </dgm:prSet>
      <dgm:spPr/>
    </dgm:pt>
    <dgm:pt modelId="{7EC4353E-928A-4755-823A-ECAC1CC2AEA4}" type="pres">
      <dgm:prSet presAssocID="{7C6EBDCA-0A13-4215-A104-EB86DDF6F987}" presName="left_23_2" presStyleLbl="node1" presStyleIdx="4" presStyleCnt="5" custLinFactNeighborY="15430">
        <dgm:presLayoutVars>
          <dgm:bulletEnabled val="1"/>
        </dgm:presLayoutVars>
      </dgm:prSet>
      <dgm:spPr/>
    </dgm:pt>
  </dgm:ptLst>
  <dgm:cxnLst>
    <dgm:cxn modelId="{9AA62104-1BA6-4ADD-851C-80CCD054EE67}" type="presOf" srcId="{B02F8302-BC44-46AC-A4A9-C11239957660}" destId="{9A7F476C-3AE7-4063-8884-D6131015FEF7}" srcOrd="0" destOrd="0" presId="urn:microsoft.com/office/officeart/2005/8/layout/balance1"/>
    <dgm:cxn modelId="{4392C805-5BC6-4530-8CE4-6F257B94F9D5}" type="presOf" srcId="{8F2D8980-96B1-4345-8B55-68B591FEBEDB}" destId="{D056751C-B78B-46A4-8215-D1DDC88C33D4}" srcOrd="0" destOrd="0" presId="urn:microsoft.com/office/officeart/2005/8/layout/balance1"/>
    <dgm:cxn modelId="{D1568D18-D641-4267-A9B3-404A5A6DBB83}" srcId="{10E7A8F4-8061-4DC2-8C2E-CC24A61E924F}" destId="{B02F8302-BC44-46AC-A4A9-C11239957660}" srcOrd="2" destOrd="0" parTransId="{A004ADDD-B547-46C4-AA71-CE57DEB6A23C}" sibTransId="{BAAB7C10-D741-4414-AD60-BC9F68CF8AEE}"/>
    <dgm:cxn modelId="{996BA944-6E7B-4193-98F2-66988CC63E0F}" type="presOf" srcId="{89D89998-D4EA-4664-97A8-5291D7B0725E}" destId="{FDF5847A-B329-4B96-8DDB-73AAD82C5415}" srcOrd="0" destOrd="0" presId="urn:microsoft.com/office/officeart/2005/8/layout/balance1"/>
    <dgm:cxn modelId="{29D4E651-C489-42D9-B849-82F237F1A72B}" srcId="{7C6EBDCA-0A13-4215-A104-EB86DDF6F987}" destId="{89D89998-D4EA-4664-97A8-5291D7B0725E}" srcOrd="0" destOrd="0" parTransId="{2E5CE9A1-81FB-4F71-845C-D4EEA0EF4765}" sibTransId="{44C10921-B3F2-4D3C-AF2E-F6C5BB7E64D1}"/>
    <dgm:cxn modelId="{C04C7A72-CF8C-4AF3-BB66-B296DE50DBF1}" type="presOf" srcId="{10E7A8F4-8061-4DC2-8C2E-CC24A61E924F}" destId="{4C847E78-DE2C-450F-8CE6-B1BE342BFBFF}" srcOrd="0" destOrd="0" presId="urn:microsoft.com/office/officeart/2005/8/layout/balance1"/>
    <dgm:cxn modelId="{DDF32077-C335-4668-A8C7-869742D14F16}" srcId="{7C6EBDCA-0A13-4215-A104-EB86DDF6F987}" destId="{10E7A8F4-8061-4DC2-8C2E-CC24A61E924F}" srcOrd="1" destOrd="0" parTransId="{456A1904-AB94-4080-8F88-4348E1681F2F}" sibTransId="{8C2BA540-4923-4334-834B-0049F4B3BC91}"/>
    <dgm:cxn modelId="{2FDE7F7D-827E-4E5A-BD06-9D14157BE60E}" srcId="{10E7A8F4-8061-4DC2-8C2E-CC24A61E924F}" destId="{8D1AF071-2DB3-447E-9790-C8757287D3CD}" srcOrd="1" destOrd="0" parTransId="{7F1AFEA9-68D1-4726-A9EB-AAB76C95A7AC}" sibTransId="{9C04E4E5-958D-42A0-8366-CE67BC11D986}"/>
    <dgm:cxn modelId="{3667F18C-2C82-4F35-8F2C-0AB76E7B82D2}" srcId="{89D89998-D4EA-4664-97A8-5291D7B0725E}" destId="{8F2D8980-96B1-4345-8B55-68B591FEBEDB}" srcOrd="0" destOrd="0" parTransId="{E861903D-80E2-4B81-AAA5-1995B4703E3D}" sibTransId="{0F5F45A5-325A-4BA2-9F22-CD6E7F3E4A24}"/>
    <dgm:cxn modelId="{2009689B-D9C6-4A65-98B1-710953C5A102}" type="presOf" srcId="{7C6EBDCA-0A13-4215-A104-EB86DDF6F987}" destId="{B204BB98-9E22-474E-AE17-18A920EC5BE3}" srcOrd="0" destOrd="0" presId="urn:microsoft.com/office/officeart/2005/8/layout/balance1"/>
    <dgm:cxn modelId="{2D61D3B6-681C-45F6-B0A6-1A0EA71C20BD}" type="presOf" srcId="{544B0DF1-F939-459A-B4E3-EEC13ED42756}" destId="{7EC4353E-928A-4755-823A-ECAC1CC2AEA4}" srcOrd="0" destOrd="0" presId="urn:microsoft.com/office/officeart/2005/8/layout/balance1"/>
    <dgm:cxn modelId="{6EF775DA-C304-4E66-8A9C-14216FC60FEE}" srcId="{89D89998-D4EA-4664-97A8-5291D7B0725E}" destId="{544B0DF1-F939-459A-B4E3-EEC13ED42756}" srcOrd="1" destOrd="0" parTransId="{5EEC939A-4544-47F5-AE0E-2B99C6CE7962}" sibTransId="{6EFDDD12-089B-443E-8EFA-0D58ABF4BF55}"/>
    <dgm:cxn modelId="{1E286ADD-A2D0-4BE0-931D-48AAB2535B3A}" srcId="{10E7A8F4-8061-4DC2-8C2E-CC24A61E924F}" destId="{3A172B88-4126-4FCA-9D00-145BEA647B67}" srcOrd="0" destOrd="0" parTransId="{AE2CD656-C7D1-4F37-8C24-4EC49D757121}" sibTransId="{38C5D8BA-085A-4DDF-81DA-57E927A20462}"/>
    <dgm:cxn modelId="{70C071E3-3E5B-424E-BC89-75EA32F36E77}" type="presOf" srcId="{8D1AF071-2DB3-447E-9790-C8757287D3CD}" destId="{FB13AB8F-05C5-43EF-8873-BB428A905F02}" srcOrd="0" destOrd="0" presId="urn:microsoft.com/office/officeart/2005/8/layout/balance1"/>
    <dgm:cxn modelId="{135246ED-74D0-40D9-A731-2F903638E0BB}" type="presOf" srcId="{3A172B88-4126-4FCA-9D00-145BEA647B67}" destId="{0CE2E667-918D-4C58-9C7B-60880D7F92CD}" srcOrd="0" destOrd="0" presId="urn:microsoft.com/office/officeart/2005/8/layout/balance1"/>
    <dgm:cxn modelId="{C7B5E49B-F185-456F-BFB7-162B3D428D8B}" type="presParOf" srcId="{B204BB98-9E22-474E-AE17-18A920EC5BE3}" destId="{202416E5-9FDD-4BE8-AA56-65D19DA7915F}" srcOrd="0" destOrd="0" presId="urn:microsoft.com/office/officeart/2005/8/layout/balance1"/>
    <dgm:cxn modelId="{33F061EA-A47E-4940-94E0-1F926778C508}" type="presParOf" srcId="{B204BB98-9E22-474E-AE17-18A920EC5BE3}" destId="{E3091165-9C88-4C6A-82E0-1FE320BB8FAC}" srcOrd="1" destOrd="0" presId="urn:microsoft.com/office/officeart/2005/8/layout/balance1"/>
    <dgm:cxn modelId="{40378C51-813B-4110-A35B-44678FF44DFF}" type="presParOf" srcId="{E3091165-9C88-4C6A-82E0-1FE320BB8FAC}" destId="{FDF5847A-B329-4B96-8DDB-73AAD82C5415}" srcOrd="0" destOrd="0" presId="urn:microsoft.com/office/officeart/2005/8/layout/balance1"/>
    <dgm:cxn modelId="{048BCF76-BD9A-48BD-979A-EFB89C26294F}" type="presParOf" srcId="{E3091165-9C88-4C6A-82E0-1FE320BB8FAC}" destId="{4C847E78-DE2C-450F-8CE6-B1BE342BFBFF}" srcOrd="1" destOrd="0" presId="urn:microsoft.com/office/officeart/2005/8/layout/balance1"/>
    <dgm:cxn modelId="{755E2EE1-0851-4097-BAAD-49C2A3467D4F}" type="presParOf" srcId="{B204BB98-9E22-474E-AE17-18A920EC5BE3}" destId="{F1432795-7474-45D7-BD76-97DF78A94A3D}" srcOrd="2" destOrd="0" presId="urn:microsoft.com/office/officeart/2005/8/layout/balance1"/>
    <dgm:cxn modelId="{98BCCAC3-5558-412F-ADAD-566FEE07AB5C}" type="presParOf" srcId="{F1432795-7474-45D7-BD76-97DF78A94A3D}" destId="{55BAF8EB-EEBC-49D9-B638-5D130F8B2AD1}" srcOrd="0" destOrd="0" presId="urn:microsoft.com/office/officeart/2005/8/layout/balance1"/>
    <dgm:cxn modelId="{B31B666E-F8D7-4AC5-8AE7-73F2AF991118}" type="presParOf" srcId="{F1432795-7474-45D7-BD76-97DF78A94A3D}" destId="{C9E48D35-4A06-4D77-A25D-2F87F25B9F8F}" srcOrd="1" destOrd="0" presId="urn:microsoft.com/office/officeart/2005/8/layout/balance1"/>
    <dgm:cxn modelId="{86FA46F9-5649-4524-9678-3426F4F07D30}" type="presParOf" srcId="{F1432795-7474-45D7-BD76-97DF78A94A3D}" destId="{AC61639B-3D1D-408A-BE7D-F2CF9B0C0BC2}" srcOrd="2" destOrd="0" presId="urn:microsoft.com/office/officeart/2005/8/layout/balance1"/>
    <dgm:cxn modelId="{C8AC0293-D8F6-4501-99A1-1492A826D0BA}" type="presParOf" srcId="{F1432795-7474-45D7-BD76-97DF78A94A3D}" destId="{0CE2E667-918D-4C58-9C7B-60880D7F92CD}" srcOrd="3" destOrd="0" presId="urn:microsoft.com/office/officeart/2005/8/layout/balance1"/>
    <dgm:cxn modelId="{0DE0A5D5-A010-4801-92EB-08759295B670}" type="presParOf" srcId="{F1432795-7474-45D7-BD76-97DF78A94A3D}" destId="{FB13AB8F-05C5-43EF-8873-BB428A905F02}" srcOrd="4" destOrd="0" presId="urn:microsoft.com/office/officeart/2005/8/layout/balance1"/>
    <dgm:cxn modelId="{E234356B-FEE7-4AF7-B392-9538489256CF}" type="presParOf" srcId="{F1432795-7474-45D7-BD76-97DF78A94A3D}" destId="{9A7F476C-3AE7-4063-8884-D6131015FEF7}" srcOrd="5" destOrd="0" presId="urn:microsoft.com/office/officeart/2005/8/layout/balance1"/>
    <dgm:cxn modelId="{D57096D0-CBD7-4DAC-9C61-B640B2778AA7}" type="presParOf" srcId="{F1432795-7474-45D7-BD76-97DF78A94A3D}" destId="{D056751C-B78B-46A4-8215-D1DDC88C33D4}" srcOrd="6" destOrd="0" presId="urn:microsoft.com/office/officeart/2005/8/layout/balance1"/>
    <dgm:cxn modelId="{BC9A2331-D24A-40F7-BD07-EC490AE3C60B}" type="presParOf" srcId="{F1432795-7474-45D7-BD76-97DF78A94A3D}" destId="{7EC4353E-928A-4755-823A-ECAC1CC2AEA4}"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5847A-B329-4B96-8DDB-73AAD82C5415}">
      <dsp:nvSpPr>
        <dsp:cNvPr id="0" name=""/>
        <dsp:cNvSpPr/>
      </dsp:nvSpPr>
      <dsp:spPr>
        <a:xfrm>
          <a:off x="563886" y="98500"/>
          <a:ext cx="1710240" cy="95013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dirty="0"/>
            <a:t>Pros</a:t>
          </a:r>
        </a:p>
      </dsp:txBody>
      <dsp:txXfrm>
        <a:off x="591714" y="126328"/>
        <a:ext cx="1654584" cy="894477"/>
      </dsp:txXfrm>
    </dsp:sp>
    <dsp:sp modelId="{4C847E78-DE2C-450F-8CE6-B1BE342BFBFF}">
      <dsp:nvSpPr>
        <dsp:cNvPr id="0" name=""/>
        <dsp:cNvSpPr/>
      </dsp:nvSpPr>
      <dsp:spPr>
        <a:xfrm>
          <a:off x="3034242" y="88191"/>
          <a:ext cx="1794640" cy="950133"/>
        </a:xfrm>
        <a:prstGeom prst="roundRect">
          <a:avLst>
            <a:gd name="adj" fmla="val 10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dirty="0"/>
            <a:t>Cons</a:t>
          </a:r>
          <a:endParaRPr lang="nl-NL" sz="4100" kern="1200" dirty="0"/>
        </a:p>
      </dsp:txBody>
      <dsp:txXfrm>
        <a:off x="3062070" y="116019"/>
        <a:ext cx="1738984" cy="894477"/>
      </dsp:txXfrm>
    </dsp:sp>
    <dsp:sp modelId="{C9E48D35-4A06-4D77-A25D-2F87F25B9F8F}">
      <dsp:nvSpPr>
        <dsp:cNvPr id="0" name=""/>
        <dsp:cNvSpPr/>
      </dsp:nvSpPr>
      <dsp:spPr>
        <a:xfrm>
          <a:off x="2150076" y="4038067"/>
          <a:ext cx="712600" cy="712600"/>
        </a:xfrm>
        <a:prstGeom prst="triangle">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61639B-3D1D-408A-BE7D-F2CF9B0C0BC2}">
      <dsp:nvSpPr>
        <dsp:cNvPr id="0" name=""/>
        <dsp:cNvSpPr/>
      </dsp:nvSpPr>
      <dsp:spPr>
        <a:xfrm rot="240000">
          <a:off x="367923" y="3873468"/>
          <a:ext cx="4276906" cy="29907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E2E667-918D-4C58-9C7B-60880D7F92CD}">
      <dsp:nvSpPr>
        <dsp:cNvPr id="0" name=""/>
        <dsp:cNvSpPr/>
      </dsp:nvSpPr>
      <dsp:spPr>
        <a:xfrm rot="240000">
          <a:off x="2935834" y="3125702"/>
          <a:ext cx="1706445" cy="7950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a:t>
          </a:r>
        </a:p>
      </dsp:txBody>
      <dsp:txXfrm>
        <a:off x="2974644" y="3164512"/>
        <a:ext cx="1628825" cy="717409"/>
      </dsp:txXfrm>
    </dsp:sp>
    <dsp:sp modelId="{FB13AB8F-05C5-43EF-8873-BB428A905F02}">
      <dsp:nvSpPr>
        <dsp:cNvPr id="0" name=""/>
        <dsp:cNvSpPr/>
      </dsp:nvSpPr>
      <dsp:spPr>
        <a:xfrm rot="240000">
          <a:off x="3013360" y="2270563"/>
          <a:ext cx="1706445" cy="79502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a:t>
          </a:r>
        </a:p>
      </dsp:txBody>
      <dsp:txXfrm>
        <a:off x="3052170" y="2309373"/>
        <a:ext cx="1628825" cy="717409"/>
      </dsp:txXfrm>
    </dsp:sp>
    <dsp:sp modelId="{9A7F476C-3AE7-4063-8884-D6131015FEF7}">
      <dsp:nvSpPr>
        <dsp:cNvPr id="0" name=""/>
        <dsp:cNvSpPr/>
      </dsp:nvSpPr>
      <dsp:spPr>
        <a:xfrm rot="240000">
          <a:off x="3059351" y="1434464"/>
          <a:ext cx="1706445" cy="79502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a:t>
          </a:r>
        </a:p>
      </dsp:txBody>
      <dsp:txXfrm>
        <a:off x="3098161" y="1473274"/>
        <a:ext cx="1628825" cy="717409"/>
      </dsp:txXfrm>
    </dsp:sp>
    <dsp:sp modelId="{D056751C-B78B-46A4-8215-D1DDC88C33D4}">
      <dsp:nvSpPr>
        <dsp:cNvPr id="0" name=""/>
        <dsp:cNvSpPr/>
      </dsp:nvSpPr>
      <dsp:spPr>
        <a:xfrm rot="240000">
          <a:off x="489240" y="2954678"/>
          <a:ext cx="1706445" cy="79502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a:t>
          </a:r>
        </a:p>
      </dsp:txBody>
      <dsp:txXfrm>
        <a:off x="528050" y="2993488"/>
        <a:ext cx="1628825" cy="717409"/>
      </dsp:txXfrm>
    </dsp:sp>
    <dsp:sp modelId="{7EC4353E-928A-4755-823A-ECAC1CC2AEA4}">
      <dsp:nvSpPr>
        <dsp:cNvPr id="0" name=""/>
        <dsp:cNvSpPr/>
      </dsp:nvSpPr>
      <dsp:spPr>
        <a:xfrm rot="240000">
          <a:off x="550999" y="2099558"/>
          <a:ext cx="1706445" cy="79502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a:t>
          </a:r>
        </a:p>
      </dsp:txBody>
      <dsp:txXfrm>
        <a:off x="589809" y="2138368"/>
        <a:ext cx="1628825" cy="717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5847A-B329-4B96-8DDB-73AAD82C5415}">
      <dsp:nvSpPr>
        <dsp:cNvPr id="0" name=""/>
        <dsp:cNvSpPr/>
      </dsp:nvSpPr>
      <dsp:spPr>
        <a:xfrm>
          <a:off x="563886" y="98500"/>
          <a:ext cx="1710240" cy="950133"/>
        </a:xfrm>
        <a:prstGeom prst="roundRect">
          <a:avLst>
            <a:gd name="adj" fmla="val 10000"/>
          </a:avLst>
        </a:prstGeom>
        <a:solidFill>
          <a:schemeClr val="accent1">
            <a:lumMod val="60000"/>
            <a:lumOff val="4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NL" sz="3600" kern="1200" dirty="0"/>
            <a:t>Pros?</a:t>
          </a:r>
        </a:p>
      </dsp:txBody>
      <dsp:txXfrm>
        <a:off x="591714" y="126328"/>
        <a:ext cx="1654584" cy="894477"/>
      </dsp:txXfrm>
    </dsp:sp>
    <dsp:sp modelId="{4C847E78-DE2C-450F-8CE6-B1BE342BFBFF}">
      <dsp:nvSpPr>
        <dsp:cNvPr id="0" name=""/>
        <dsp:cNvSpPr/>
      </dsp:nvSpPr>
      <dsp:spPr>
        <a:xfrm>
          <a:off x="3034242" y="88191"/>
          <a:ext cx="1794640" cy="950133"/>
        </a:xfrm>
        <a:prstGeom prst="roundRect">
          <a:avLst>
            <a:gd name="adj" fmla="val 10000"/>
          </a:avLst>
        </a:prstGeom>
        <a:solidFill>
          <a:schemeClr val="accent6">
            <a:alpha val="9000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NL" sz="3600" kern="1200" dirty="0"/>
            <a:t>Cons?</a:t>
          </a:r>
        </a:p>
      </dsp:txBody>
      <dsp:txXfrm>
        <a:off x="3062070" y="116019"/>
        <a:ext cx="1738984" cy="894477"/>
      </dsp:txXfrm>
    </dsp:sp>
    <dsp:sp modelId="{C9E48D35-4A06-4D77-A25D-2F87F25B9F8F}">
      <dsp:nvSpPr>
        <dsp:cNvPr id="0" name=""/>
        <dsp:cNvSpPr/>
      </dsp:nvSpPr>
      <dsp:spPr>
        <a:xfrm>
          <a:off x="2150076" y="4038067"/>
          <a:ext cx="712600" cy="712600"/>
        </a:xfrm>
        <a:prstGeom prst="triangle">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61639B-3D1D-408A-BE7D-F2CF9B0C0BC2}">
      <dsp:nvSpPr>
        <dsp:cNvPr id="0" name=""/>
        <dsp:cNvSpPr/>
      </dsp:nvSpPr>
      <dsp:spPr>
        <a:xfrm rot="240000">
          <a:off x="367923" y="3873468"/>
          <a:ext cx="4276906" cy="29907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E2E667-918D-4C58-9C7B-60880D7F92CD}">
      <dsp:nvSpPr>
        <dsp:cNvPr id="0" name=""/>
        <dsp:cNvSpPr/>
      </dsp:nvSpPr>
      <dsp:spPr>
        <a:xfrm rot="240000">
          <a:off x="2935834" y="3125702"/>
          <a:ext cx="1706445" cy="795029"/>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a:t>
          </a:r>
        </a:p>
      </dsp:txBody>
      <dsp:txXfrm>
        <a:off x="2974644" y="3164512"/>
        <a:ext cx="1628825" cy="717409"/>
      </dsp:txXfrm>
    </dsp:sp>
    <dsp:sp modelId="{FB13AB8F-05C5-43EF-8873-BB428A905F02}">
      <dsp:nvSpPr>
        <dsp:cNvPr id="0" name=""/>
        <dsp:cNvSpPr/>
      </dsp:nvSpPr>
      <dsp:spPr>
        <a:xfrm rot="240000">
          <a:off x="3013360" y="2270563"/>
          <a:ext cx="1706445" cy="79502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a:t>
          </a:r>
        </a:p>
      </dsp:txBody>
      <dsp:txXfrm>
        <a:off x="3052170" y="2309373"/>
        <a:ext cx="1628825" cy="717409"/>
      </dsp:txXfrm>
    </dsp:sp>
    <dsp:sp modelId="{9A7F476C-3AE7-4063-8884-D6131015FEF7}">
      <dsp:nvSpPr>
        <dsp:cNvPr id="0" name=""/>
        <dsp:cNvSpPr/>
      </dsp:nvSpPr>
      <dsp:spPr>
        <a:xfrm rot="240000">
          <a:off x="3059351" y="1434464"/>
          <a:ext cx="1706445" cy="795029"/>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a:t>
          </a:r>
        </a:p>
      </dsp:txBody>
      <dsp:txXfrm>
        <a:off x="3098161" y="1473274"/>
        <a:ext cx="1628825" cy="717409"/>
      </dsp:txXfrm>
    </dsp:sp>
    <dsp:sp modelId="{D056751C-B78B-46A4-8215-D1DDC88C33D4}">
      <dsp:nvSpPr>
        <dsp:cNvPr id="0" name=""/>
        <dsp:cNvSpPr/>
      </dsp:nvSpPr>
      <dsp:spPr>
        <a:xfrm rot="240000">
          <a:off x="489240" y="2954678"/>
          <a:ext cx="1706445" cy="795029"/>
        </a:xfrm>
        <a:prstGeom prst="roundRect">
          <a:avLst/>
        </a:prstGeom>
        <a:solidFill>
          <a:srgbClr val="3F88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a:t>
          </a:r>
        </a:p>
      </dsp:txBody>
      <dsp:txXfrm>
        <a:off x="528050" y="2993488"/>
        <a:ext cx="1628825" cy="717409"/>
      </dsp:txXfrm>
    </dsp:sp>
    <dsp:sp modelId="{7EC4353E-928A-4755-823A-ECAC1CC2AEA4}">
      <dsp:nvSpPr>
        <dsp:cNvPr id="0" name=""/>
        <dsp:cNvSpPr/>
      </dsp:nvSpPr>
      <dsp:spPr>
        <a:xfrm rot="240000">
          <a:off x="550999" y="2099558"/>
          <a:ext cx="1706445" cy="79502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a:t>
          </a:r>
        </a:p>
      </dsp:txBody>
      <dsp:txXfrm>
        <a:off x="589809" y="2138368"/>
        <a:ext cx="1628825" cy="717409"/>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265D8-C297-47D0-B951-8C280B496532}" type="datetimeFigureOut">
              <a:rPr lang="en-GB" smtClean="0"/>
              <a:t>19/10/2020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B7DB-1CED-43A1-865A-F1159FE89D29}" type="slidenum">
              <a:rPr lang="en-GB" smtClean="0"/>
              <a:t>‹#›</a:t>
            </a:fld>
            <a:endParaRPr lang="en-GB"/>
          </a:p>
        </p:txBody>
      </p:sp>
    </p:spTree>
    <p:extLst>
      <p:ext uri="{BB962C8B-B14F-4D97-AF65-F5344CB8AC3E}">
        <p14:creationId xmlns:p14="http://schemas.microsoft.com/office/powerpoint/2010/main" val="1084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6EB7DB-1CED-43A1-865A-F1159FE89D29}" type="slidenum">
              <a:rPr lang="en-GB" smtClean="0"/>
              <a:t>1</a:t>
            </a:fld>
            <a:endParaRPr lang="en-GB"/>
          </a:p>
        </p:txBody>
      </p:sp>
    </p:spTree>
    <p:extLst>
      <p:ext uri="{BB962C8B-B14F-4D97-AF65-F5344CB8AC3E}">
        <p14:creationId xmlns:p14="http://schemas.microsoft.com/office/powerpoint/2010/main" val="326242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7DB-1CED-43A1-865A-F1159FE89D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42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6EB7DB-1CED-43A1-865A-F1159FE89D29}" type="slidenum">
              <a:rPr lang="en-GB" smtClean="0"/>
              <a:t>7</a:t>
            </a:fld>
            <a:endParaRPr lang="en-GB"/>
          </a:p>
        </p:txBody>
      </p:sp>
    </p:spTree>
    <p:extLst>
      <p:ext uri="{BB962C8B-B14F-4D97-AF65-F5344CB8AC3E}">
        <p14:creationId xmlns:p14="http://schemas.microsoft.com/office/powerpoint/2010/main" val="66094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7DB-1CED-43A1-865A-F1159FE89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53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5442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19/10/2020</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1931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19/10/2020</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17068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19/10/2020</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5716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19/10/2020</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33711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19/10/2020</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9117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19/10/2020</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75644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FAD4ED-3050-46E1-A34A-7B4DFFE54223}"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2554015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FAD4ED-3050-46E1-A34A-7B4DFFE54223}"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2376784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FAD4ED-3050-46E1-A34A-7B4DFFE54223}"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3146425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FAD4ED-3050-46E1-A34A-7B4DFFE54223}"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363155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201860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FAD4ED-3050-46E1-A34A-7B4DFFE54223}" type="datetimeFigureOut">
              <a:rPr lang="en-GB" smtClean="0"/>
              <a:t>19/10/2020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1420796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FAD4ED-3050-46E1-A34A-7B4DFFE54223}" type="datetimeFigureOut">
              <a:rPr lang="en-GB" smtClean="0"/>
              <a:t>19/10/2020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395536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AD4ED-3050-46E1-A34A-7B4DFFE54223}" type="datetimeFigureOut">
              <a:rPr lang="en-GB" smtClean="0"/>
              <a:t>19/10/2020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2362943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FAD4ED-3050-46E1-A34A-7B4DFFE54223}"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3683506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FAD4ED-3050-46E1-A34A-7B4DFFE54223}"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306905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FAD4ED-3050-46E1-A34A-7B4DFFE54223}"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184388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FAD4ED-3050-46E1-A34A-7B4DFFE54223}"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2670474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87763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3133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764DE79-268F-4C1A-8933-263129D2AF90}"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9406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19/10/2020</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94350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90760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87287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82242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41249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4DE79-268F-4C1A-8933-263129D2AF90}" type="datetimeFigureOut">
              <a:rPr lang="en-US" smtClean="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5958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4DE79-268F-4C1A-8933-263129D2AF90}" type="datetimeFigureOut">
              <a:rPr lang="en-US" smtClean="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93801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90995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702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19/10/2020</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4876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19/10/2020</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5512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19/10/2020</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2009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19/10/2020</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3580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19/10/2020</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4189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19/10/2020</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3716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263547" y="6557245"/>
            <a:ext cx="5707012" cy="253916"/>
          </a:xfrm>
          <a:prstGeom prst="rect">
            <a:avLst/>
          </a:prstGeom>
          <a:noFill/>
        </p:spPr>
        <p:txBody>
          <a:bodyPr wrap="none" rtlCol="0">
            <a:spAutoFit/>
          </a:bodyPr>
          <a:lstStyle/>
          <a:p>
            <a:r>
              <a:rPr lang="en-US" sz="1050" b="0" dirty="0">
                <a:solidFill>
                  <a:srgbClr val="35372F"/>
                </a:solidFill>
                <a:latin typeface="Foco"/>
                <a:cs typeface="Foco"/>
              </a:rPr>
              <a:t>EXPLORING OUR WORLD | </a:t>
            </a:r>
            <a:r>
              <a:rPr lang="en-US" sz="1050" b="1" dirty="0">
                <a:solidFill>
                  <a:srgbClr val="35372F"/>
                </a:solidFill>
                <a:latin typeface="Foco"/>
                <a:cs typeface="Foco"/>
              </a:rPr>
              <a:t>WHAT IS THE LINK BETWEEN CORONAVIRUS AND CLIMATE CHANGE?</a:t>
            </a:r>
            <a:endParaRPr lang="en-US" sz="1050" dirty="0">
              <a:solidFill>
                <a:srgbClr val="35372F"/>
              </a:solidFill>
            </a:endParaRPr>
          </a:p>
        </p:txBody>
      </p:sp>
    </p:spTree>
    <p:extLst>
      <p:ext uri="{BB962C8B-B14F-4D97-AF65-F5344CB8AC3E}">
        <p14:creationId xmlns:p14="http://schemas.microsoft.com/office/powerpoint/2010/main" val="21972213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AD4ED-3050-46E1-A34A-7B4DFFE54223}" type="datetimeFigureOut">
              <a:rPr lang="en-GB" smtClean="0"/>
              <a:t>19/10/2020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4AF64-A3BD-4F64-8207-84F6B7A6462D}" type="slidenum">
              <a:rPr lang="en-GB" smtClean="0"/>
              <a:t>‹#›</a:t>
            </a:fld>
            <a:endParaRPr lang="en-GB"/>
          </a:p>
        </p:txBody>
      </p:sp>
    </p:spTree>
    <p:extLst>
      <p:ext uri="{BB962C8B-B14F-4D97-AF65-F5344CB8AC3E}">
        <p14:creationId xmlns:p14="http://schemas.microsoft.com/office/powerpoint/2010/main" val="162712288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14" descr="TB_Logo_v1.png">
            <a:extLst>
              <a:ext uri="{FF2B5EF4-FFF2-40B4-BE49-F238E27FC236}">
                <a16:creationId xmlns:a16="http://schemas.microsoft.com/office/drawing/2014/main" id="{25EB1568-88AB-4BD2-B9B2-8D58884BF53D}"/>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cxnSp>
        <p:nvCxnSpPr>
          <p:cNvPr id="8" name="Straight Connector 16">
            <a:extLst>
              <a:ext uri="{FF2B5EF4-FFF2-40B4-BE49-F238E27FC236}">
                <a16:creationId xmlns:a16="http://schemas.microsoft.com/office/drawing/2014/main" id="{D0F555DA-6617-4392-BAC6-473B57459BD0}"/>
              </a:ext>
            </a:extLst>
          </p:cNvPr>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9" name="TextBox 9">
            <a:extLst>
              <a:ext uri="{FF2B5EF4-FFF2-40B4-BE49-F238E27FC236}">
                <a16:creationId xmlns:a16="http://schemas.microsoft.com/office/drawing/2014/main" id="{C4050140-80BB-4C19-BA68-36A70F94BC53}"/>
              </a:ext>
            </a:extLst>
          </p:cNvPr>
          <p:cNvSpPr txBox="1"/>
          <p:nvPr userDrawn="1"/>
        </p:nvSpPr>
        <p:spPr>
          <a:xfrm>
            <a:off x="6263547" y="6557245"/>
            <a:ext cx="5707012" cy="253916"/>
          </a:xfrm>
          <a:prstGeom prst="rect">
            <a:avLst/>
          </a:prstGeom>
          <a:noFill/>
        </p:spPr>
        <p:txBody>
          <a:bodyPr wrap="none" rtlCol="0">
            <a:spAutoFit/>
          </a:bodyPr>
          <a:lstStyle/>
          <a:p>
            <a:r>
              <a:rPr lang="en-US" sz="1050" b="0" dirty="0">
                <a:solidFill>
                  <a:srgbClr val="35372F"/>
                </a:solidFill>
                <a:latin typeface="Foco"/>
                <a:cs typeface="Foco"/>
              </a:rPr>
              <a:t>EXPLORING OUR WORLD | </a:t>
            </a:r>
            <a:r>
              <a:rPr lang="en-US" sz="1050" b="1" dirty="0">
                <a:solidFill>
                  <a:srgbClr val="35372F"/>
                </a:solidFill>
                <a:latin typeface="Foco"/>
                <a:cs typeface="Foco"/>
              </a:rPr>
              <a:t>WHAT IS THE LINK BETWEEN CORONAVIRUS AND CLIMATE CHANGE?</a:t>
            </a:r>
            <a:endParaRPr lang="en-US" sz="1050" dirty="0">
              <a:solidFill>
                <a:srgbClr val="35372F"/>
              </a:solidFill>
            </a:endParaRPr>
          </a:p>
        </p:txBody>
      </p:sp>
    </p:spTree>
    <p:extLst>
      <p:ext uri="{BB962C8B-B14F-4D97-AF65-F5344CB8AC3E}">
        <p14:creationId xmlns:p14="http://schemas.microsoft.com/office/powerpoint/2010/main" val="368083969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ionalgeographic.co.uk/science-and-technology/2020/04/wet-markets-likely-launched-coronavirus-heres-what-you-need-know"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dependent.co.uk/news/world/asia/coronavirus-china-wild-animals-food-markets-wet-markets-a9460501.html"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line.com/health-news/has-anything-changed-since-the-2003-sars-outbreak" TargetMode="External"/><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hyperlink" Target="https://africanarguments.org/2020/03/17/what-might-africa-teach-the-world-covid-19-and-ebola-virus-disease-compared/" TargetMode="External"/><Relationship Id="rId4" Type="http://schemas.openxmlformats.org/officeDocument/2006/relationships/hyperlink" Target="https://www.wur.nl/en/Research-Results/Research-Institutes/Bioveterinary-Research/In-the-spotlight/Zoonoses-1.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hyperlink" Target="https://www.mytutor.co.uk/answers/13103/A-Level/Government-and-Politics/Distinguish-between-anthropocentrism-and-ecocentrism-15-marks/" TargetMode="Externa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hyperlink" Target="https://www.youtube.com/watch?v=JJ0nFD19eT8&amp;feature=emb_logo"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7KXHwhTghWI" TargetMode="External"/><Relationship Id="rId2" Type="http://schemas.openxmlformats.org/officeDocument/2006/relationships/slideLayout" Target="../slideLayouts/slideLayout2.xml"/><Relationship Id="rId1" Type="http://schemas.openxmlformats.org/officeDocument/2006/relationships/video" Target="https://www.youtube.com/embed/7KXHwhTghWI?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40289F-D386-49A9-90FB-70BF303F016E}"/>
              </a:ext>
            </a:extLst>
          </p:cNvPr>
          <p:cNvSpPr/>
          <p:nvPr/>
        </p:nvSpPr>
        <p:spPr>
          <a:xfrm>
            <a:off x="0" y="0"/>
            <a:ext cx="12192000" cy="6858000"/>
          </a:xfrm>
          <a:prstGeom prst="rect">
            <a:avLst/>
          </a:prstGeom>
          <a:solidFill>
            <a:srgbClr val="3537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A6053D2-17AA-457C-A9E6-41E04FFEDB20}"/>
              </a:ext>
            </a:extLst>
          </p:cNvPr>
          <p:cNvSpPr/>
          <p:nvPr/>
        </p:nvSpPr>
        <p:spPr>
          <a:xfrm>
            <a:off x="3958201" y="5150333"/>
            <a:ext cx="8133958" cy="369332"/>
          </a:xfrm>
          <a:prstGeom prst="rect">
            <a:avLst/>
          </a:prstGeom>
        </p:spPr>
        <p:txBody>
          <a:bodyPr wrap="square">
            <a:spAutoFit/>
          </a:bodyPr>
          <a:lstStyle/>
          <a:p>
            <a:pPr algn="r"/>
            <a:r>
              <a:rPr lang="en-GB" spc="272" dirty="0">
                <a:solidFill>
                  <a:srgbClr val="FEE725"/>
                </a:solidFill>
                <a:latin typeface="Foco" panose="020B0504050202020203" pitchFamily="34" charset="0"/>
              </a:rPr>
              <a:t>CONNECTING TO | </a:t>
            </a:r>
            <a:r>
              <a:rPr lang="en-GB" b="1" spc="272" dirty="0">
                <a:solidFill>
                  <a:srgbClr val="FEE725"/>
                </a:solidFill>
                <a:latin typeface="Foco" panose="020B0504050202020203" pitchFamily="34" charset="0"/>
              </a:rPr>
              <a:t>OURSELVES, SOCIETY, NATURAL WORLD</a:t>
            </a:r>
            <a:endParaRPr lang="en-GB" sz="600" b="1" dirty="0">
              <a:solidFill>
                <a:srgbClr val="FEE725"/>
              </a:solidFill>
              <a:latin typeface="Foco" panose="020B0504050202020203" pitchFamily="34" charset="0"/>
            </a:endParaRPr>
          </a:p>
        </p:txBody>
      </p:sp>
      <p:sp>
        <p:nvSpPr>
          <p:cNvPr id="11" name="Rectangle 10">
            <a:extLst>
              <a:ext uri="{FF2B5EF4-FFF2-40B4-BE49-F238E27FC236}">
                <a16:creationId xmlns:a16="http://schemas.microsoft.com/office/drawing/2014/main" id="{0F29D6BD-379E-48D2-846A-9F9A424B064D}"/>
              </a:ext>
            </a:extLst>
          </p:cNvPr>
          <p:cNvSpPr/>
          <p:nvPr/>
        </p:nvSpPr>
        <p:spPr>
          <a:xfrm>
            <a:off x="5001659" y="5375457"/>
            <a:ext cx="7090500" cy="769441"/>
          </a:xfrm>
          <a:prstGeom prst="rect">
            <a:avLst/>
          </a:prstGeom>
        </p:spPr>
        <p:txBody>
          <a:bodyPr wrap="square">
            <a:spAutoFit/>
          </a:bodyPr>
          <a:lstStyle/>
          <a:p>
            <a:pPr algn="r"/>
            <a:r>
              <a:rPr lang="en-GB" sz="4400" b="1" dirty="0">
                <a:solidFill>
                  <a:schemeClr val="bg1"/>
                </a:solidFill>
                <a:latin typeface="Helvetica" panose="020B0604020202020204" pitchFamily="34" charset="0"/>
                <a:cs typeface="Helvetica" panose="020B0604020202020204" pitchFamily="34" charset="0"/>
              </a:rPr>
              <a:t>Exploring Our World</a:t>
            </a:r>
            <a:endParaRPr lang="en-GB" sz="4400" b="1" dirty="0">
              <a:latin typeface="Helvetica" panose="020B0604020202020204" pitchFamily="34" charset="0"/>
              <a:cs typeface="Helvetica" panose="020B0604020202020204" pitchFamily="34" charset="0"/>
            </a:endParaRPr>
          </a:p>
        </p:txBody>
      </p:sp>
      <p:sp>
        <p:nvSpPr>
          <p:cNvPr id="12" name="Rectangle 11">
            <a:extLst>
              <a:ext uri="{FF2B5EF4-FFF2-40B4-BE49-F238E27FC236}">
                <a16:creationId xmlns:a16="http://schemas.microsoft.com/office/drawing/2014/main" id="{859AF9A5-A2EF-4F43-96F4-4D1EF6CB3AF1}"/>
              </a:ext>
            </a:extLst>
          </p:cNvPr>
          <p:cNvSpPr/>
          <p:nvPr/>
        </p:nvSpPr>
        <p:spPr>
          <a:xfrm>
            <a:off x="4431407" y="6033204"/>
            <a:ext cx="7660752" cy="523220"/>
          </a:xfrm>
          <a:prstGeom prst="rect">
            <a:avLst/>
          </a:prstGeom>
        </p:spPr>
        <p:txBody>
          <a:bodyPr wrap="none">
            <a:spAutoFit/>
          </a:bodyPr>
          <a:lstStyle/>
          <a:p>
            <a:pPr algn="r"/>
            <a:r>
              <a:rPr lang="en-GB" sz="2800" spc="-160" dirty="0">
                <a:solidFill>
                  <a:schemeClr val="bg1"/>
                </a:solidFill>
                <a:latin typeface="Helvetica" panose="020B0604020202020204" pitchFamily="34" charset="0"/>
                <a:cs typeface="Helvetica" panose="020B0604020202020204" pitchFamily="34" charset="0"/>
              </a:rPr>
              <a:t>How are coronavirus and climate change connected?</a:t>
            </a:r>
            <a:endParaRPr lang="en-GB" sz="2800" spc="-160" dirty="0">
              <a:latin typeface="Helvetica" panose="020B0604020202020204" pitchFamily="34" charset="0"/>
              <a:cs typeface="Helvetica" panose="020B0604020202020204" pitchFamily="34" charset="0"/>
            </a:endParaRPr>
          </a:p>
        </p:txBody>
      </p:sp>
      <p:pic>
        <p:nvPicPr>
          <p:cNvPr id="13" name="Picture 12">
            <a:extLst>
              <a:ext uri="{FF2B5EF4-FFF2-40B4-BE49-F238E27FC236}">
                <a16:creationId xmlns:a16="http://schemas.microsoft.com/office/drawing/2014/main" id="{47D03047-2114-4A73-8A53-F882C3890F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468210" cy="589061"/>
          </a:xfrm>
          <a:prstGeom prst="rect">
            <a:avLst/>
          </a:prstGeom>
        </p:spPr>
      </p:pic>
    </p:spTree>
    <p:extLst>
      <p:ext uri="{BB962C8B-B14F-4D97-AF65-F5344CB8AC3E}">
        <p14:creationId xmlns:p14="http://schemas.microsoft.com/office/powerpoint/2010/main" val="128332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71AAE-E769-4F70-8EDB-60902EBC9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929" y="389323"/>
            <a:ext cx="4171300" cy="4171300"/>
          </a:xfrm>
          <a:prstGeom prst="rect">
            <a:avLst/>
          </a:prstGeom>
        </p:spPr>
      </p:pic>
      <p:sp>
        <p:nvSpPr>
          <p:cNvPr id="2" name="Rectangle 1">
            <a:extLst>
              <a:ext uri="{FF2B5EF4-FFF2-40B4-BE49-F238E27FC236}">
                <a16:creationId xmlns:a16="http://schemas.microsoft.com/office/drawing/2014/main" id="{809E4368-8B85-4C5E-BBCF-A6E952A40A8B}"/>
              </a:ext>
            </a:extLst>
          </p:cNvPr>
          <p:cNvSpPr/>
          <p:nvPr/>
        </p:nvSpPr>
        <p:spPr>
          <a:xfrm>
            <a:off x="4512310" y="1603367"/>
            <a:ext cx="3156537" cy="1938992"/>
          </a:xfrm>
          <a:prstGeom prst="rect">
            <a:avLst/>
          </a:prstGeom>
        </p:spPr>
        <p:txBody>
          <a:bodyPr wrap="square">
            <a:spAutoFit/>
          </a:bodyPr>
          <a:lstStyle/>
          <a:p>
            <a:pPr algn="ctr">
              <a:spcAft>
                <a:spcPts val="600"/>
              </a:spcAft>
            </a:pPr>
            <a:r>
              <a:rPr lang="en-GB" sz="2400" dirty="0">
                <a:latin typeface="Foco" panose="020B0504050202020203"/>
              </a:rPr>
              <a:t>How has Covid-19 changed your life? </a:t>
            </a:r>
            <a:br>
              <a:rPr lang="en-GB" sz="2400" dirty="0">
                <a:latin typeface="Foco" panose="020B0504050202020203"/>
              </a:rPr>
            </a:br>
            <a:r>
              <a:rPr lang="en-GB" sz="2400" dirty="0">
                <a:latin typeface="Foco" panose="020B0504050202020203"/>
              </a:rPr>
              <a:t> How difficult or easy has it been for you to adapt?</a:t>
            </a:r>
          </a:p>
        </p:txBody>
      </p:sp>
      <p:sp>
        <p:nvSpPr>
          <p:cNvPr id="4" name="TextBox 3">
            <a:extLst>
              <a:ext uri="{FF2B5EF4-FFF2-40B4-BE49-F238E27FC236}">
                <a16:creationId xmlns:a16="http://schemas.microsoft.com/office/drawing/2014/main" id="{873E4F32-C826-4EE3-980E-E084AC315955}"/>
              </a:ext>
            </a:extLst>
          </p:cNvPr>
          <p:cNvSpPr txBox="1"/>
          <p:nvPr/>
        </p:nvSpPr>
        <p:spPr>
          <a:xfrm>
            <a:off x="467832" y="4756403"/>
            <a:ext cx="11057861" cy="1200329"/>
          </a:xfrm>
          <a:prstGeom prst="rect">
            <a:avLst/>
          </a:prstGeom>
          <a:noFill/>
        </p:spPr>
        <p:txBody>
          <a:bodyPr wrap="square" rtlCol="0">
            <a:spAutoFit/>
          </a:bodyPr>
          <a:lstStyle/>
          <a:p>
            <a:r>
              <a:rPr lang="en-GB" sz="2400" dirty="0">
                <a:latin typeface="Foco" panose="020B0504050202020203" pitchFamily="34" charset="0"/>
              </a:rPr>
              <a:t>Why not list all of the things that have changed in your life since ‘lockdown’ and next to each one note down whether this has been a positive or negative change (or something else). </a:t>
            </a:r>
          </a:p>
        </p:txBody>
      </p:sp>
    </p:spTree>
    <p:extLst>
      <p:ext uri="{BB962C8B-B14F-4D97-AF65-F5344CB8AC3E}">
        <p14:creationId xmlns:p14="http://schemas.microsoft.com/office/powerpoint/2010/main" val="247392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persoon, voedsel, man, tafel&#10;&#10;Automatisch gegenereerde beschrijving">
            <a:extLst>
              <a:ext uri="{FF2B5EF4-FFF2-40B4-BE49-F238E27FC236}">
                <a16:creationId xmlns:a16="http://schemas.microsoft.com/office/drawing/2014/main" id="{8E9C8DAE-D961-427A-8BE9-DAD0B2719DCE}"/>
              </a:ext>
            </a:extLst>
          </p:cNvPr>
          <p:cNvPicPr>
            <a:picLocks noChangeAspect="1"/>
          </p:cNvPicPr>
          <p:nvPr/>
        </p:nvPicPr>
        <p:blipFill rotWithShape="1">
          <a:blip r:embed="rId2">
            <a:extLst>
              <a:ext uri="{28A0092B-C50C-407E-A947-70E740481C1C}">
                <a14:useLocalDpi xmlns:a14="http://schemas.microsoft.com/office/drawing/2010/main" val="0"/>
              </a:ext>
            </a:extLst>
          </a:blip>
          <a:srcRect l="837" r="25760"/>
          <a:stretch/>
        </p:blipFill>
        <p:spPr>
          <a:xfrm>
            <a:off x="3738937" y="10"/>
            <a:ext cx="8481189" cy="6499264"/>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3" name="Title 1">
            <a:extLst>
              <a:ext uri="{FF2B5EF4-FFF2-40B4-BE49-F238E27FC236}">
                <a16:creationId xmlns:a16="http://schemas.microsoft.com/office/drawing/2014/main" id="{BE37CBA8-AE1E-4621-8E90-AA23B4C74741}"/>
              </a:ext>
            </a:extLst>
          </p:cNvPr>
          <p:cNvSpPr txBox="1">
            <a:spLocks/>
          </p:cNvSpPr>
          <p:nvPr/>
        </p:nvSpPr>
        <p:spPr>
          <a:xfrm>
            <a:off x="112541" y="372897"/>
            <a:ext cx="3428102" cy="1125728"/>
          </a:xfrm>
          <a:prstGeom prst="rect">
            <a:avLst/>
          </a:prstGeom>
        </p:spPr>
        <p:txBody>
          <a:bodyPr anchor="b">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Foco" panose="020B0504050202020203"/>
              </a:rPr>
              <a:t>Reflection 2</a:t>
            </a:r>
            <a:r>
              <a:rPr lang="en-GB" sz="3200" dirty="0">
                <a:latin typeface="Foco" panose="020B0504050202020203"/>
              </a:rPr>
              <a:t>: </a:t>
            </a:r>
            <a:br>
              <a:rPr lang="en-GB" sz="3200" dirty="0">
                <a:latin typeface="Foco" panose="020B0504050202020203"/>
              </a:rPr>
            </a:br>
            <a:r>
              <a:rPr lang="en-GB" sz="3200" dirty="0">
                <a:latin typeface="Foco" panose="020B0504050202020203"/>
              </a:rPr>
              <a:t>Animals and the origins of viruses</a:t>
            </a:r>
          </a:p>
        </p:txBody>
      </p:sp>
      <p:sp>
        <p:nvSpPr>
          <p:cNvPr id="4" name="Tekstvak 3">
            <a:extLst>
              <a:ext uri="{FF2B5EF4-FFF2-40B4-BE49-F238E27FC236}">
                <a16:creationId xmlns:a16="http://schemas.microsoft.com/office/drawing/2014/main" id="{9AFCD6D7-3E15-40E9-82C8-D854DA08E6BB}"/>
              </a:ext>
            </a:extLst>
          </p:cNvPr>
          <p:cNvSpPr txBox="1"/>
          <p:nvPr/>
        </p:nvSpPr>
        <p:spPr>
          <a:xfrm>
            <a:off x="112542" y="1690758"/>
            <a:ext cx="4735906" cy="4323604"/>
          </a:xfrm>
          <a:prstGeom prst="rect">
            <a:avLst/>
          </a:prstGeom>
        </p:spPr>
        <p:txBody>
          <a:bodyPr vert="horz" lIns="91440" tIns="45720" rIns="91440" bIns="45720" rtlCol="0">
            <a:noAutofit/>
          </a:bodyPr>
          <a:lstStyle/>
          <a:p>
            <a:pPr>
              <a:lnSpc>
                <a:spcPct val="110000"/>
              </a:lnSpc>
            </a:pPr>
            <a:r>
              <a:rPr lang="en-GB" dirty="0">
                <a:latin typeface="Foco" panose="020B0504050202020203"/>
              </a:rPr>
              <a:t>Whilst the origin of the coronavirus is not yet determined, it is most likely that someone </a:t>
            </a:r>
          </a:p>
          <a:p>
            <a:pPr>
              <a:lnSpc>
                <a:spcPct val="110000"/>
              </a:lnSpc>
            </a:pPr>
            <a:r>
              <a:rPr lang="en-GB" dirty="0">
                <a:latin typeface="Foco" panose="020B0504050202020203"/>
              </a:rPr>
              <a:t>was infected with the virus during an </a:t>
            </a:r>
          </a:p>
          <a:p>
            <a:pPr>
              <a:lnSpc>
                <a:spcPct val="110000"/>
              </a:lnSpc>
            </a:pPr>
            <a:r>
              <a:rPr lang="en-GB" dirty="0">
                <a:latin typeface="Foco" panose="020B0504050202020203"/>
              </a:rPr>
              <a:t>interaction with an animal that was being sold </a:t>
            </a:r>
          </a:p>
          <a:p>
            <a:pPr>
              <a:lnSpc>
                <a:spcPct val="110000"/>
              </a:lnSpc>
            </a:pPr>
            <a:r>
              <a:rPr lang="en-GB" dirty="0">
                <a:latin typeface="Foco" panose="020B0504050202020203"/>
              </a:rPr>
              <a:t>in one of the </a:t>
            </a:r>
            <a:r>
              <a:rPr lang="en-GB" dirty="0">
                <a:latin typeface="Foco" panose="020B0504050202020203"/>
                <a:hlinkClick r:id="rId3"/>
              </a:rPr>
              <a:t>food markets</a:t>
            </a:r>
            <a:r>
              <a:rPr lang="en-GB" dirty="0">
                <a:latin typeface="Foco" panose="020B0504050202020203"/>
              </a:rPr>
              <a:t> in Wuhan, China. </a:t>
            </a:r>
          </a:p>
          <a:p>
            <a:pPr>
              <a:lnSpc>
                <a:spcPct val="110000"/>
              </a:lnSpc>
            </a:pPr>
            <a:endParaRPr lang="en-GB" sz="800" dirty="0">
              <a:latin typeface="Foco" panose="020B0504050202020203"/>
            </a:endParaRPr>
          </a:p>
          <a:p>
            <a:pPr>
              <a:lnSpc>
                <a:spcPct val="110000"/>
              </a:lnSpc>
            </a:pPr>
            <a:r>
              <a:rPr lang="en-GB" dirty="0">
                <a:latin typeface="Foco" panose="020B0504050202020203"/>
              </a:rPr>
              <a:t>In China, there are many food markets – most of these markets are similar to the street markets we see in communities across the world. However whilst  rare, some of the food markets in China also sell wild animals. The Huanan market in Wuhan, for example, had a wild animal section, where live and</a:t>
            </a:r>
            <a:br>
              <a:rPr lang="en-GB" dirty="0">
                <a:latin typeface="Foco" panose="020B0504050202020203"/>
              </a:rPr>
            </a:br>
            <a:r>
              <a:rPr lang="en-GB" dirty="0">
                <a:latin typeface="Foco" panose="020B0504050202020203"/>
              </a:rPr>
              <a:t>slaughtered animals were for sale.</a:t>
            </a:r>
          </a:p>
        </p:txBody>
      </p:sp>
    </p:spTree>
    <p:extLst>
      <p:ext uri="{BB962C8B-B14F-4D97-AF65-F5344CB8AC3E}">
        <p14:creationId xmlns:p14="http://schemas.microsoft.com/office/powerpoint/2010/main" val="9568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persoon, voedsel, binnen, pizza&#10;&#10;Automatisch gegenereerde beschrijving">
            <a:extLst>
              <a:ext uri="{FF2B5EF4-FFF2-40B4-BE49-F238E27FC236}">
                <a16:creationId xmlns:a16="http://schemas.microsoft.com/office/drawing/2014/main" id="{283F7F2C-5239-48B5-A0AF-46D0D06617BA}"/>
              </a:ext>
            </a:extLst>
          </p:cNvPr>
          <p:cNvPicPr>
            <a:picLocks noChangeAspect="1"/>
          </p:cNvPicPr>
          <p:nvPr/>
        </p:nvPicPr>
        <p:blipFill rotWithShape="1">
          <a:blip r:embed="rId2">
            <a:extLst>
              <a:ext uri="{28A0092B-C50C-407E-A947-70E740481C1C}">
                <a14:useLocalDpi xmlns:a14="http://schemas.microsoft.com/office/drawing/2010/main" val="0"/>
              </a:ext>
            </a:extLst>
          </a:blip>
          <a:srcRect l="22021" t="1430" r="13589" b="26903"/>
          <a:stretch/>
        </p:blipFill>
        <p:spPr>
          <a:xfrm>
            <a:off x="0" y="0"/>
            <a:ext cx="7130138" cy="6049108"/>
          </a:xfrm>
          <a:prstGeom prst="rect">
            <a:avLst/>
          </a:prstGeom>
        </p:spPr>
      </p:pic>
      <p:sp>
        <p:nvSpPr>
          <p:cNvPr id="3" name="Tekstvak 2">
            <a:extLst>
              <a:ext uri="{FF2B5EF4-FFF2-40B4-BE49-F238E27FC236}">
                <a16:creationId xmlns:a16="http://schemas.microsoft.com/office/drawing/2014/main" id="{7328CDA5-242D-4A37-BFE5-0124BBE1BF51}"/>
              </a:ext>
            </a:extLst>
          </p:cNvPr>
          <p:cNvSpPr txBox="1"/>
          <p:nvPr/>
        </p:nvSpPr>
        <p:spPr>
          <a:xfrm>
            <a:off x="7528277" y="239151"/>
            <a:ext cx="4159913" cy="892595"/>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3200" b="1" dirty="0">
                <a:latin typeface="Foco" panose="020B0504050202020203"/>
                <a:ea typeface="+mj-ea"/>
                <a:cs typeface="+mj-cs"/>
              </a:rPr>
              <a:t>Reflection 2</a:t>
            </a:r>
            <a:r>
              <a:rPr lang="en-US" sz="3200" dirty="0">
                <a:latin typeface="Foco" panose="020B0504050202020203"/>
                <a:ea typeface="+mj-ea"/>
                <a:cs typeface="+mj-cs"/>
              </a:rPr>
              <a:t>: Animals and the origins of viruses</a:t>
            </a:r>
          </a:p>
        </p:txBody>
      </p:sp>
      <p:sp>
        <p:nvSpPr>
          <p:cNvPr id="4" name="Tekstvak 3">
            <a:extLst>
              <a:ext uri="{FF2B5EF4-FFF2-40B4-BE49-F238E27FC236}">
                <a16:creationId xmlns:a16="http://schemas.microsoft.com/office/drawing/2014/main" id="{845B62FB-CCED-4E3B-95F3-F17A61A19DC6}"/>
              </a:ext>
            </a:extLst>
          </p:cNvPr>
          <p:cNvSpPr txBox="1"/>
          <p:nvPr/>
        </p:nvSpPr>
        <p:spPr>
          <a:xfrm>
            <a:off x="7305223" y="1131746"/>
            <a:ext cx="4754878" cy="5198506"/>
          </a:xfrm>
          <a:prstGeom prst="rect">
            <a:avLst/>
          </a:prstGeom>
        </p:spPr>
        <p:txBody>
          <a:bodyPr vert="horz" lIns="91440" tIns="45720" rIns="91440" bIns="45720" rtlCol="0" anchor="t">
            <a:normAutofit/>
          </a:bodyPr>
          <a:lstStyle/>
          <a:p>
            <a:pPr>
              <a:lnSpc>
                <a:spcPct val="90000"/>
              </a:lnSpc>
              <a:spcAft>
                <a:spcPts val="600"/>
              </a:spcAft>
            </a:pPr>
            <a:r>
              <a:rPr lang="en-US" dirty="0">
                <a:latin typeface="Foco" panose="020B0504050202020203"/>
              </a:rPr>
              <a:t>There are many calls to close the food markets in China, especially because some of them include the trade of wild animals, which could be the cause for most of the spreading of lethal viruses. </a:t>
            </a:r>
          </a:p>
          <a:p>
            <a:pPr>
              <a:lnSpc>
                <a:spcPct val="90000"/>
              </a:lnSpc>
              <a:spcAft>
                <a:spcPts val="600"/>
              </a:spcAft>
            </a:pPr>
            <a:endParaRPr lang="en-US" sz="100" dirty="0">
              <a:latin typeface="Foco" panose="020B0504050202020203"/>
            </a:endParaRPr>
          </a:p>
          <a:p>
            <a:pPr>
              <a:lnSpc>
                <a:spcPct val="90000"/>
              </a:lnSpc>
              <a:spcAft>
                <a:spcPts val="600"/>
              </a:spcAft>
            </a:pPr>
            <a:r>
              <a:rPr lang="en-US" dirty="0">
                <a:latin typeface="Foco" panose="020B0504050202020203"/>
              </a:rPr>
              <a:t>Trade in wildlife in food markets in China took off during the </a:t>
            </a:r>
            <a:r>
              <a:rPr lang="en-US" dirty="0">
                <a:latin typeface="Foco" panose="020B0504050202020203"/>
                <a:hlinkClick r:id="rId3"/>
              </a:rPr>
              <a:t>reforms of the economy</a:t>
            </a:r>
            <a:r>
              <a:rPr lang="en-US" dirty="0">
                <a:latin typeface="Foco" panose="020B0504050202020203"/>
              </a:rPr>
              <a:t>. Consequently, in 1970, the country faced widespread food shortages, starvation in some areas and a dismantling of collective farms. Some families then decided to trade wild animals on the markets, as these animals had a relatively high return.  </a:t>
            </a:r>
          </a:p>
          <a:p>
            <a:pPr>
              <a:lnSpc>
                <a:spcPct val="90000"/>
              </a:lnSpc>
              <a:spcAft>
                <a:spcPts val="600"/>
              </a:spcAft>
            </a:pPr>
            <a:endParaRPr lang="en-US" sz="100" dirty="0">
              <a:latin typeface="Foco" panose="020B0504050202020203"/>
            </a:endParaRPr>
          </a:p>
          <a:p>
            <a:pPr>
              <a:lnSpc>
                <a:spcPct val="90000"/>
              </a:lnSpc>
              <a:spcAft>
                <a:spcPts val="600"/>
              </a:spcAft>
            </a:pPr>
            <a:r>
              <a:rPr lang="en-US" dirty="0">
                <a:latin typeface="Foco" panose="020B0504050202020203"/>
              </a:rPr>
              <a:t>What can be said therefore, is that the Chinese population was forced to take up wild animals as part of rural farming, due to political changes. Closing the markets is maybe too easy, because many people depend on these markets for their income and subsistence. </a:t>
            </a:r>
          </a:p>
        </p:txBody>
      </p:sp>
    </p:spTree>
    <p:extLst>
      <p:ext uri="{BB962C8B-B14F-4D97-AF65-F5344CB8AC3E}">
        <p14:creationId xmlns:p14="http://schemas.microsoft.com/office/powerpoint/2010/main" val="366999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71AAE-E769-4F70-8EDB-60902EBC9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350" y="661246"/>
            <a:ext cx="4171300" cy="4171300"/>
          </a:xfrm>
          <a:prstGeom prst="rect">
            <a:avLst/>
          </a:prstGeom>
        </p:spPr>
      </p:pic>
      <p:sp>
        <p:nvSpPr>
          <p:cNvPr id="2" name="Rectangle 1">
            <a:extLst>
              <a:ext uri="{FF2B5EF4-FFF2-40B4-BE49-F238E27FC236}">
                <a16:creationId xmlns:a16="http://schemas.microsoft.com/office/drawing/2014/main" id="{809E4368-8B85-4C5E-BBCF-A6E952A40A8B}"/>
              </a:ext>
            </a:extLst>
          </p:cNvPr>
          <p:cNvSpPr/>
          <p:nvPr/>
        </p:nvSpPr>
        <p:spPr>
          <a:xfrm>
            <a:off x="4606785" y="1962066"/>
            <a:ext cx="2967590" cy="1569660"/>
          </a:xfrm>
          <a:prstGeom prst="rect">
            <a:avLst/>
          </a:prstGeom>
        </p:spPr>
        <p:txBody>
          <a:bodyPr wrap="square">
            <a:spAutoFit/>
          </a:bodyPr>
          <a:lstStyle/>
          <a:p>
            <a:pPr algn="ctr">
              <a:spcAft>
                <a:spcPts val="600"/>
              </a:spcAft>
            </a:pPr>
            <a:r>
              <a:rPr lang="en-GB" sz="2400" dirty="0">
                <a:latin typeface="Foco" panose="020B0504050202020203"/>
              </a:rPr>
              <a:t>What are some of the reasons the virus spread around so quickly do you think?</a:t>
            </a:r>
          </a:p>
        </p:txBody>
      </p:sp>
      <p:sp>
        <p:nvSpPr>
          <p:cNvPr id="4" name="TextBox 3">
            <a:extLst>
              <a:ext uri="{FF2B5EF4-FFF2-40B4-BE49-F238E27FC236}">
                <a16:creationId xmlns:a16="http://schemas.microsoft.com/office/drawing/2014/main" id="{F063156A-AF9A-4E15-BBB0-4271D1DE97AC}"/>
              </a:ext>
            </a:extLst>
          </p:cNvPr>
          <p:cNvSpPr txBox="1"/>
          <p:nvPr/>
        </p:nvSpPr>
        <p:spPr>
          <a:xfrm>
            <a:off x="350874" y="5067457"/>
            <a:ext cx="11057861" cy="830997"/>
          </a:xfrm>
          <a:prstGeom prst="rect">
            <a:avLst/>
          </a:prstGeom>
          <a:noFill/>
        </p:spPr>
        <p:txBody>
          <a:bodyPr wrap="square" rtlCol="0">
            <a:spAutoFit/>
          </a:bodyPr>
          <a:lstStyle/>
          <a:p>
            <a:r>
              <a:rPr lang="en-GB" sz="2400" dirty="0">
                <a:latin typeface="Foco" panose="020B0504050202020203" pitchFamily="34" charset="0"/>
              </a:rPr>
              <a:t>Talk together about some of the ways that viruses can spread from one human to another once they have been caught by humans. </a:t>
            </a:r>
          </a:p>
        </p:txBody>
      </p:sp>
    </p:spTree>
    <p:extLst>
      <p:ext uri="{BB962C8B-B14F-4D97-AF65-F5344CB8AC3E}">
        <p14:creationId xmlns:p14="http://schemas.microsoft.com/office/powerpoint/2010/main" val="190625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FD28E00-4B77-417C-8699-8BE0B05691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15" t="1980" r="5537" b="4821"/>
          <a:stretch/>
        </p:blipFill>
        <p:spPr>
          <a:xfrm>
            <a:off x="110411" y="72172"/>
            <a:ext cx="7040241" cy="6177068"/>
          </a:xfrm>
          <a:prstGeom prst="rect">
            <a:avLst/>
          </a:prstGeom>
          <a:ln>
            <a:noFill/>
          </a:ln>
          <a:effectLst>
            <a:softEdge rad="112500"/>
          </a:effectLst>
        </p:spPr>
      </p:pic>
      <p:sp>
        <p:nvSpPr>
          <p:cNvPr id="4" name="Tekstvak 3">
            <a:extLst>
              <a:ext uri="{FF2B5EF4-FFF2-40B4-BE49-F238E27FC236}">
                <a16:creationId xmlns:a16="http://schemas.microsoft.com/office/drawing/2014/main" id="{40B844E1-A163-44D3-9742-A7CCAFC2B4D1}"/>
              </a:ext>
            </a:extLst>
          </p:cNvPr>
          <p:cNvSpPr txBox="1"/>
          <p:nvPr/>
        </p:nvSpPr>
        <p:spPr>
          <a:xfrm>
            <a:off x="7073491" y="1197900"/>
            <a:ext cx="5008098" cy="4514934"/>
          </a:xfrm>
          <a:prstGeom prst="rect">
            <a:avLst/>
          </a:prstGeom>
        </p:spPr>
        <p:txBody>
          <a:bodyPr vert="horz" lIns="91440" tIns="45720" rIns="91440" bIns="45720" rtlCol="0" anchor="t">
            <a:noAutofit/>
          </a:bodyPr>
          <a:lstStyle/>
          <a:p>
            <a:pPr>
              <a:lnSpc>
                <a:spcPct val="110000"/>
              </a:lnSpc>
              <a:spcAft>
                <a:spcPts val="600"/>
              </a:spcAft>
            </a:pPr>
            <a:r>
              <a:rPr lang="en-US" sz="1700" dirty="0">
                <a:latin typeface="Foco" panose="020B0504050202020203"/>
              </a:rPr>
              <a:t>This is not the first coronavirus infection, as there have been other cases in the past. On multiple occasions in the past, the coronavirus infection has come from an animal which, after coming in contact with a human, was then transferred to the human. In 2003, for example, the </a:t>
            </a:r>
            <a:r>
              <a:rPr lang="en-US" sz="1700" dirty="0">
                <a:latin typeface="Foco" panose="020B0504050202020203"/>
                <a:hlinkClick r:id="rId3"/>
              </a:rPr>
              <a:t>Sars-Cov </a:t>
            </a:r>
            <a:r>
              <a:rPr lang="en-US" sz="1700" dirty="0">
                <a:latin typeface="Foco" panose="020B0504050202020203"/>
              </a:rPr>
              <a:t>(caused by a coronavirus) has most likely been found to have originated from a type of bat in China. </a:t>
            </a:r>
          </a:p>
          <a:p>
            <a:pPr>
              <a:lnSpc>
                <a:spcPct val="110000"/>
              </a:lnSpc>
              <a:spcAft>
                <a:spcPts val="600"/>
              </a:spcAft>
            </a:pPr>
            <a:r>
              <a:rPr lang="en-US" sz="1700" dirty="0">
                <a:latin typeface="Foco" panose="020B0504050202020203"/>
              </a:rPr>
              <a:t>However, the coronavirus is not the only infection which originates from animals. There are about 150 illnesses that can be called ‘’</a:t>
            </a:r>
            <a:r>
              <a:rPr lang="en-US" sz="1700" b="1" dirty="0">
                <a:latin typeface="Foco" panose="020B0504050202020203"/>
              </a:rPr>
              <a:t>zoonoses</a:t>
            </a:r>
            <a:r>
              <a:rPr lang="en-US" sz="1700" dirty="0">
                <a:latin typeface="Foco" panose="020B0504050202020203"/>
              </a:rPr>
              <a:t>’’ (see diagram on the left) of which the disease comes from an animal. 13 of those are responsible for </a:t>
            </a:r>
            <a:r>
              <a:rPr lang="en-US" sz="1700" dirty="0">
                <a:latin typeface="Foco" panose="020B0504050202020203"/>
                <a:hlinkClick r:id="rId4"/>
              </a:rPr>
              <a:t>2.2 million deaths</a:t>
            </a:r>
            <a:r>
              <a:rPr lang="en-US" sz="1700" dirty="0">
                <a:latin typeface="Foco" panose="020B0504050202020203"/>
              </a:rPr>
              <a:t> worldwide. </a:t>
            </a:r>
          </a:p>
          <a:p>
            <a:pPr>
              <a:lnSpc>
                <a:spcPct val="110000"/>
              </a:lnSpc>
              <a:spcAft>
                <a:spcPts val="600"/>
              </a:spcAft>
            </a:pPr>
            <a:r>
              <a:rPr lang="en-US" sz="1700" dirty="0">
                <a:latin typeface="Foco" panose="020B0504050202020203"/>
              </a:rPr>
              <a:t>A recent example is the </a:t>
            </a:r>
            <a:r>
              <a:rPr lang="en-US" sz="1700" dirty="0">
                <a:latin typeface="Foco" panose="020B0504050202020203"/>
                <a:hlinkClick r:id="rId5"/>
              </a:rPr>
              <a:t>Ebola</a:t>
            </a:r>
            <a:r>
              <a:rPr lang="en-US" sz="1700" dirty="0">
                <a:latin typeface="Foco" panose="020B0504050202020203"/>
              </a:rPr>
              <a:t> outbreak in 2014, that originated from African fruit bats, which crossed over to humans through the bush meat trade. </a:t>
            </a:r>
          </a:p>
          <a:p>
            <a:pPr indent="-228600">
              <a:lnSpc>
                <a:spcPct val="110000"/>
              </a:lnSpc>
              <a:spcAft>
                <a:spcPts val="600"/>
              </a:spcAft>
              <a:buFont typeface="Arial" panose="020B0604020202020204" pitchFamily="34" charset="0"/>
              <a:buChar char="•"/>
            </a:pPr>
            <a:endParaRPr lang="en-US" sz="1700" dirty="0">
              <a:latin typeface="Foco" panose="020B0504050202020203"/>
            </a:endParaRPr>
          </a:p>
        </p:txBody>
      </p:sp>
      <p:sp>
        <p:nvSpPr>
          <p:cNvPr id="5" name="Title 1">
            <a:extLst>
              <a:ext uri="{FF2B5EF4-FFF2-40B4-BE49-F238E27FC236}">
                <a16:creationId xmlns:a16="http://schemas.microsoft.com/office/drawing/2014/main" id="{14A20BE2-580E-4783-9679-473F8DFA191A}"/>
              </a:ext>
            </a:extLst>
          </p:cNvPr>
          <p:cNvSpPr txBox="1">
            <a:spLocks/>
          </p:cNvSpPr>
          <p:nvPr/>
        </p:nvSpPr>
        <p:spPr>
          <a:xfrm>
            <a:off x="6422064" y="45896"/>
            <a:ext cx="5539564" cy="1125728"/>
          </a:xfrm>
          <a:prstGeom prst="rect">
            <a:avLst/>
          </a:prstGeom>
        </p:spPr>
        <p:txBody>
          <a:bodyPr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latin typeface="Foco" panose="020B0504050202020203"/>
              </a:rPr>
              <a:t>Reflection 2</a:t>
            </a:r>
            <a:r>
              <a:rPr lang="en-GB" sz="3200" dirty="0">
                <a:latin typeface="Foco" panose="020B0504050202020203"/>
              </a:rPr>
              <a:t>: </a:t>
            </a:r>
            <a:br>
              <a:rPr lang="en-GB" sz="3200" dirty="0">
                <a:latin typeface="Foco" panose="020B0504050202020203"/>
              </a:rPr>
            </a:br>
            <a:r>
              <a:rPr lang="en-GB" sz="3200" dirty="0">
                <a:latin typeface="Foco" panose="020B0504050202020203"/>
              </a:rPr>
              <a:t>Animals and the origins of viruses</a:t>
            </a:r>
          </a:p>
        </p:txBody>
      </p:sp>
    </p:spTree>
    <p:extLst>
      <p:ext uri="{BB962C8B-B14F-4D97-AF65-F5344CB8AC3E}">
        <p14:creationId xmlns:p14="http://schemas.microsoft.com/office/powerpoint/2010/main" val="3374221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binnen, gebouw, metaal, tafel&#10;&#10;Automatisch gegenereerde beschrijving">
            <a:extLst>
              <a:ext uri="{FF2B5EF4-FFF2-40B4-BE49-F238E27FC236}">
                <a16:creationId xmlns:a16="http://schemas.microsoft.com/office/drawing/2014/main" id="{477E652B-6D9C-41A7-8FB8-E7BBBC1FF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78" y="182552"/>
            <a:ext cx="3458104" cy="2824554"/>
          </a:xfrm>
          <a:prstGeom prst="rect">
            <a:avLst/>
          </a:prstGeom>
        </p:spPr>
      </p:pic>
      <p:pic>
        <p:nvPicPr>
          <p:cNvPr id="4" name="Afbeelding 3" descr="Afbeelding met persoon, gebouw, boot, tafel&#10;&#10;Automatisch gegenereerde beschrijving">
            <a:extLst>
              <a:ext uri="{FF2B5EF4-FFF2-40B4-BE49-F238E27FC236}">
                <a16:creationId xmlns:a16="http://schemas.microsoft.com/office/drawing/2014/main" id="{8CDDC093-2D66-4063-B0D7-2EC0920C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971" y="213663"/>
            <a:ext cx="3842081" cy="2793443"/>
          </a:xfrm>
          <a:prstGeom prst="rect">
            <a:avLst/>
          </a:prstGeom>
        </p:spPr>
      </p:pic>
      <p:pic>
        <p:nvPicPr>
          <p:cNvPr id="5" name="Afbeelding 4">
            <a:extLst>
              <a:ext uri="{FF2B5EF4-FFF2-40B4-BE49-F238E27FC236}">
                <a16:creationId xmlns:a16="http://schemas.microsoft.com/office/drawing/2014/main" id="{6EF6BE60-EB11-40DF-8827-54AE70FA3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041" y="197024"/>
            <a:ext cx="3842081" cy="2795609"/>
          </a:xfrm>
          <a:prstGeom prst="rect">
            <a:avLst/>
          </a:prstGeom>
        </p:spPr>
      </p:pic>
      <p:sp>
        <p:nvSpPr>
          <p:cNvPr id="6" name="Tekstvak 5">
            <a:extLst>
              <a:ext uri="{FF2B5EF4-FFF2-40B4-BE49-F238E27FC236}">
                <a16:creationId xmlns:a16="http://schemas.microsoft.com/office/drawing/2014/main" id="{EB0BB3EA-FE20-4A31-83F5-C85947155E0C}"/>
              </a:ext>
            </a:extLst>
          </p:cNvPr>
          <p:cNvSpPr txBox="1"/>
          <p:nvPr/>
        </p:nvSpPr>
        <p:spPr>
          <a:xfrm>
            <a:off x="251878" y="3705999"/>
            <a:ext cx="11688244" cy="2473557"/>
          </a:xfrm>
          <a:prstGeom prst="rect">
            <a:avLst/>
          </a:prstGeom>
        </p:spPr>
        <p:txBody>
          <a:bodyPr vert="horz" lIns="91440" tIns="45720" rIns="91440" bIns="45720" rtlCol="0">
            <a:normAutofit fontScale="92500" lnSpcReduction="10000"/>
          </a:bodyPr>
          <a:lstStyle/>
          <a:p>
            <a:pPr>
              <a:lnSpc>
                <a:spcPct val="120000"/>
              </a:lnSpc>
              <a:spcAft>
                <a:spcPts val="600"/>
              </a:spcAft>
            </a:pPr>
            <a:r>
              <a:rPr lang="en-US" sz="2000" dirty="0">
                <a:latin typeface="Foco" panose="020B0504050202020203"/>
              </a:rPr>
              <a:t>The underlying cause of these sorts of illnesses transmitted to humans is not related to the animal itself, but more in </a:t>
            </a:r>
            <a:r>
              <a:rPr lang="en-US" sz="2000" b="1" dirty="0">
                <a:latin typeface="Foco" panose="020B0504050202020203"/>
              </a:rPr>
              <a:t>the way we treat our animals. </a:t>
            </a:r>
            <a:r>
              <a:rPr lang="en-US" sz="2000" dirty="0">
                <a:latin typeface="Foco" panose="020B0504050202020203"/>
              </a:rPr>
              <a:t>Keeping animals in large numbers in small areas increases the chance of infections spreading. Scientists predict that if we do not change our relation towards animals, zoonoses will increase in frequency and amount. As humans, we need to start thinking more </a:t>
            </a:r>
            <a:r>
              <a:rPr lang="en-US" sz="2000" dirty="0">
                <a:latin typeface="Foco" panose="020B0504050202020203"/>
                <a:hlinkClick r:id="rId5"/>
              </a:rPr>
              <a:t>eco-centered</a:t>
            </a:r>
            <a:r>
              <a:rPr lang="en-US" sz="2000" dirty="0">
                <a:latin typeface="Foco" panose="020B0504050202020203"/>
              </a:rPr>
              <a:t> with our actions, rather than only human-centered or "anthropocentric.” This means to see animals not as beings that we can dominate and exploit, but to see them as fundamentally equal to humans. This will require a different perception of the place of humans, seeing us not with a special status, but as part of the whole ecosystem on the planet.</a:t>
            </a:r>
            <a:endParaRPr lang="en-US" sz="2000" b="1" dirty="0">
              <a:latin typeface="Foco" panose="020B0504050202020203"/>
            </a:endParaRPr>
          </a:p>
          <a:p>
            <a:pPr>
              <a:lnSpc>
                <a:spcPct val="90000"/>
              </a:lnSpc>
              <a:spcAft>
                <a:spcPts val="600"/>
              </a:spcAft>
            </a:pPr>
            <a:endParaRPr lang="en-US" sz="2000" dirty="0">
              <a:latin typeface="Foco" panose="020B0504050202020203"/>
            </a:endParaRPr>
          </a:p>
        </p:txBody>
      </p:sp>
      <p:sp>
        <p:nvSpPr>
          <p:cNvPr id="7" name="Tekstvak 6">
            <a:extLst>
              <a:ext uri="{FF2B5EF4-FFF2-40B4-BE49-F238E27FC236}">
                <a16:creationId xmlns:a16="http://schemas.microsoft.com/office/drawing/2014/main" id="{FEE11C8E-A474-4D78-812D-007AFEF6B927}"/>
              </a:ext>
            </a:extLst>
          </p:cNvPr>
          <p:cNvSpPr txBox="1"/>
          <p:nvPr/>
        </p:nvSpPr>
        <p:spPr>
          <a:xfrm>
            <a:off x="2152462" y="3152001"/>
            <a:ext cx="8511994" cy="553998"/>
          </a:xfrm>
          <a:prstGeom prst="rect">
            <a:avLst/>
          </a:prstGeom>
          <a:noFill/>
          <a:ln>
            <a:noFill/>
          </a:ln>
        </p:spPr>
        <p:txBody>
          <a:bodyPr wrap="square" rtlCol="0">
            <a:spAutoFit/>
          </a:bodyPr>
          <a:lstStyle/>
          <a:p>
            <a:pPr algn="ctr"/>
            <a:r>
              <a:rPr lang="en-US" sz="3000" b="1" dirty="0">
                <a:latin typeface="Foco" panose="020B0504050202020203"/>
              </a:rPr>
              <a:t>Reflection 2</a:t>
            </a:r>
            <a:r>
              <a:rPr lang="en-US" sz="3000" dirty="0">
                <a:latin typeface="Foco" panose="020B0504050202020203"/>
              </a:rPr>
              <a:t>: Animals and the origins of viruses</a:t>
            </a:r>
          </a:p>
        </p:txBody>
      </p:sp>
    </p:spTree>
    <p:extLst>
      <p:ext uri="{BB962C8B-B14F-4D97-AF65-F5344CB8AC3E}">
        <p14:creationId xmlns:p14="http://schemas.microsoft.com/office/powerpoint/2010/main" val="395414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F1D35FB-557E-42EF-9A50-993C8F8F8A56}"/>
              </a:ext>
            </a:extLst>
          </p:cNvPr>
          <p:cNvSpPr txBox="1"/>
          <p:nvPr/>
        </p:nvSpPr>
        <p:spPr>
          <a:xfrm>
            <a:off x="179560" y="232582"/>
            <a:ext cx="11697007" cy="125835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dirty="0">
                <a:latin typeface="Foco" panose="020B0504050202020203"/>
                <a:ea typeface="+mj-ea"/>
                <a:cs typeface="+mj-cs"/>
              </a:rPr>
              <a:t>Reflection 2</a:t>
            </a:r>
            <a:r>
              <a:rPr lang="en-US" sz="3200" dirty="0">
                <a:latin typeface="Foco" panose="020B0504050202020203"/>
                <a:ea typeface="+mj-ea"/>
                <a:cs typeface="+mj-cs"/>
              </a:rPr>
              <a:t>: What is the relationship between the way we treat animals and the spread of viruses?</a:t>
            </a:r>
          </a:p>
        </p:txBody>
      </p:sp>
      <p:pic>
        <p:nvPicPr>
          <p:cNvPr id="11" name="Picture 10">
            <a:extLst>
              <a:ext uri="{FF2B5EF4-FFF2-40B4-BE49-F238E27FC236}">
                <a16:creationId xmlns:a16="http://schemas.microsoft.com/office/drawing/2014/main" id="{51856EC4-5AC3-470E-947A-19C07615D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725" y="1859788"/>
            <a:ext cx="3723769" cy="3723769"/>
          </a:xfrm>
          <a:prstGeom prst="rect">
            <a:avLst/>
          </a:prstGeom>
        </p:spPr>
      </p:pic>
      <p:sp>
        <p:nvSpPr>
          <p:cNvPr id="12" name="Rectangle 11">
            <a:extLst>
              <a:ext uri="{FF2B5EF4-FFF2-40B4-BE49-F238E27FC236}">
                <a16:creationId xmlns:a16="http://schemas.microsoft.com/office/drawing/2014/main" id="{CB5455C8-6622-4FBE-AEA4-1C532BDB7909}"/>
              </a:ext>
            </a:extLst>
          </p:cNvPr>
          <p:cNvSpPr/>
          <p:nvPr/>
        </p:nvSpPr>
        <p:spPr>
          <a:xfrm>
            <a:off x="1470997" y="2626957"/>
            <a:ext cx="2839453" cy="2308324"/>
          </a:xfrm>
          <a:prstGeom prst="rect">
            <a:avLst/>
          </a:prstGeom>
        </p:spPr>
        <p:txBody>
          <a:bodyPr wrap="square">
            <a:spAutoFit/>
          </a:bodyPr>
          <a:lstStyle/>
          <a:p>
            <a:pPr algn="ctr">
              <a:spcAft>
                <a:spcPts val="600"/>
              </a:spcAft>
            </a:pPr>
            <a:r>
              <a:rPr lang="en-US" sz="2400" dirty="0">
                <a:latin typeface="Foco" panose="020B0504050202020203"/>
              </a:rPr>
              <a:t>Is closure of the food markets in China the solution to prevent other viruses from infecting humans? Why?</a:t>
            </a:r>
          </a:p>
        </p:txBody>
      </p:sp>
      <p:sp>
        <p:nvSpPr>
          <p:cNvPr id="13" name="TextBox 12">
            <a:extLst>
              <a:ext uri="{FF2B5EF4-FFF2-40B4-BE49-F238E27FC236}">
                <a16:creationId xmlns:a16="http://schemas.microsoft.com/office/drawing/2014/main" id="{EE616E3C-BFC3-4E66-B719-F648A9AC4BC4}"/>
              </a:ext>
            </a:extLst>
          </p:cNvPr>
          <p:cNvSpPr txBox="1"/>
          <p:nvPr/>
        </p:nvSpPr>
        <p:spPr>
          <a:xfrm>
            <a:off x="5295015" y="2463702"/>
            <a:ext cx="6422065" cy="2308324"/>
          </a:xfrm>
          <a:prstGeom prst="rect">
            <a:avLst/>
          </a:prstGeom>
          <a:noFill/>
        </p:spPr>
        <p:txBody>
          <a:bodyPr wrap="square" rtlCol="0">
            <a:spAutoFit/>
          </a:bodyPr>
          <a:lstStyle/>
          <a:p>
            <a:r>
              <a:rPr lang="en-GB" sz="2400" dirty="0">
                <a:latin typeface="Foco" panose="020B0504050202020203" pitchFamily="34" charset="0"/>
              </a:rPr>
              <a:t>Oftentimes we look for quick or simple solutions to fix a problem or to blame for a problem. </a:t>
            </a:r>
          </a:p>
          <a:p>
            <a:endParaRPr lang="en-GB" sz="2400" dirty="0">
              <a:latin typeface="Foco" panose="020B0504050202020203" pitchFamily="34" charset="0"/>
            </a:endParaRPr>
          </a:p>
          <a:p>
            <a:r>
              <a:rPr lang="en-GB" sz="2400" dirty="0">
                <a:latin typeface="Foco" panose="020B0504050202020203" pitchFamily="34" charset="0"/>
              </a:rPr>
              <a:t> However, when it comes to complex problems (and coronavirus is a complex problem) the ‘solutions’ are not quite so simple…</a:t>
            </a:r>
          </a:p>
        </p:txBody>
      </p:sp>
    </p:spTree>
    <p:extLst>
      <p:ext uri="{BB962C8B-B14F-4D97-AF65-F5344CB8AC3E}">
        <p14:creationId xmlns:p14="http://schemas.microsoft.com/office/powerpoint/2010/main" val="4164605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4D4FB0-CFCB-475B-8D92-063B408D1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567" y="1168671"/>
            <a:ext cx="3473623" cy="3473623"/>
          </a:xfrm>
          <a:prstGeom prst="rect">
            <a:avLst/>
          </a:prstGeom>
        </p:spPr>
      </p:pic>
      <p:pic>
        <p:nvPicPr>
          <p:cNvPr id="9" name="Picture 8">
            <a:extLst>
              <a:ext uri="{FF2B5EF4-FFF2-40B4-BE49-F238E27FC236}">
                <a16:creationId xmlns:a16="http://schemas.microsoft.com/office/drawing/2014/main" id="{7D8E844D-8649-44EE-96FE-CCDA21009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746" y="1168671"/>
            <a:ext cx="3473623" cy="3473623"/>
          </a:xfrm>
          <a:prstGeom prst="rect">
            <a:avLst/>
          </a:prstGeom>
        </p:spPr>
      </p:pic>
      <p:sp>
        <p:nvSpPr>
          <p:cNvPr id="5" name="Rectangle 4">
            <a:extLst>
              <a:ext uri="{FF2B5EF4-FFF2-40B4-BE49-F238E27FC236}">
                <a16:creationId xmlns:a16="http://schemas.microsoft.com/office/drawing/2014/main" id="{759A196B-026E-42C2-B1BB-14ADA71DD05D}"/>
              </a:ext>
            </a:extLst>
          </p:cNvPr>
          <p:cNvSpPr/>
          <p:nvPr/>
        </p:nvSpPr>
        <p:spPr>
          <a:xfrm>
            <a:off x="2700944" y="2021695"/>
            <a:ext cx="2829225" cy="1938992"/>
          </a:xfrm>
          <a:prstGeom prst="rect">
            <a:avLst/>
          </a:prstGeom>
        </p:spPr>
        <p:txBody>
          <a:bodyPr wrap="square">
            <a:spAutoFit/>
          </a:bodyPr>
          <a:lstStyle/>
          <a:p>
            <a:pPr algn="ctr">
              <a:spcAft>
                <a:spcPts val="600"/>
              </a:spcAft>
            </a:pPr>
            <a:r>
              <a:rPr lang="en-US" sz="2400" dirty="0">
                <a:latin typeface="Foco" panose="020B0504050202020203"/>
              </a:rPr>
              <a:t>How does it make you feel to see animals in tight enclosures and sold on food markets? </a:t>
            </a:r>
          </a:p>
        </p:txBody>
      </p:sp>
      <p:sp>
        <p:nvSpPr>
          <p:cNvPr id="6" name="Rectangle 5">
            <a:extLst>
              <a:ext uri="{FF2B5EF4-FFF2-40B4-BE49-F238E27FC236}">
                <a16:creationId xmlns:a16="http://schemas.microsoft.com/office/drawing/2014/main" id="{22ABAA9C-7123-4B82-915E-51D9A7BAC53D}"/>
              </a:ext>
            </a:extLst>
          </p:cNvPr>
          <p:cNvSpPr/>
          <p:nvPr/>
        </p:nvSpPr>
        <p:spPr>
          <a:xfrm>
            <a:off x="6602763" y="1837029"/>
            <a:ext cx="2653753" cy="2308324"/>
          </a:xfrm>
          <a:prstGeom prst="rect">
            <a:avLst/>
          </a:prstGeom>
        </p:spPr>
        <p:txBody>
          <a:bodyPr wrap="square">
            <a:spAutoFit/>
          </a:bodyPr>
          <a:lstStyle/>
          <a:p>
            <a:pPr algn="ctr">
              <a:spcAft>
                <a:spcPts val="600"/>
              </a:spcAft>
            </a:pPr>
            <a:r>
              <a:rPr lang="en-US" sz="2400" dirty="0">
                <a:latin typeface="Foco" panose="020B0504050202020203"/>
              </a:rPr>
              <a:t>How could we relate differently to animals in ways that support the wellbeing of people and planet?</a:t>
            </a:r>
            <a:endParaRPr lang="en-GB" sz="2400" dirty="0"/>
          </a:p>
        </p:txBody>
      </p:sp>
      <p:sp>
        <p:nvSpPr>
          <p:cNvPr id="13" name="TextBox 12">
            <a:extLst>
              <a:ext uri="{FF2B5EF4-FFF2-40B4-BE49-F238E27FC236}">
                <a16:creationId xmlns:a16="http://schemas.microsoft.com/office/drawing/2014/main" id="{83A24BA3-99CE-42F8-9039-7B7BC1EBCBF0}"/>
              </a:ext>
            </a:extLst>
          </p:cNvPr>
          <p:cNvSpPr txBox="1"/>
          <p:nvPr/>
        </p:nvSpPr>
        <p:spPr>
          <a:xfrm>
            <a:off x="229292" y="4858332"/>
            <a:ext cx="11576283" cy="830997"/>
          </a:xfrm>
          <a:prstGeom prst="rect">
            <a:avLst/>
          </a:prstGeom>
          <a:noFill/>
        </p:spPr>
        <p:txBody>
          <a:bodyPr wrap="square" rtlCol="0">
            <a:spAutoFit/>
          </a:bodyPr>
          <a:lstStyle/>
          <a:p>
            <a:r>
              <a:rPr lang="en-GB" sz="2400" dirty="0">
                <a:latin typeface="Foco" panose="020B0504050202020203" pitchFamily="34" charset="0"/>
              </a:rPr>
              <a:t>Think about some of the ways that our own actions and behaviours can help to develop positive solutions to prevent further spreads of viruses in the future.</a:t>
            </a:r>
          </a:p>
        </p:txBody>
      </p:sp>
    </p:spTree>
    <p:extLst>
      <p:ext uri="{BB962C8B-B14F-4D97-AF65-F5344CB8AC3E}">
        <p14:creationId xmlns:p14="http://schemas.microsoft.com/office/powerpoint/2010/main" val="1512837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voedsel, klok&#10;&#10;Automatisch gegenereerde beschrijving">
            <a:extLst>
              <a:ext uri="{FF2B5EF4-FFF2-40B4-BE49-F238E27FC236}">
                <a16:creationId xmlns:a16="http://schemas.microsoft.com/office/drawing/2014/main" id="{4CEB51DD-6C52-4379-96C3-B50DF33F75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318" r="6230" b="22083"/>
          <a:stretch/>
        </p:blipFill>
        <p:spPr>
          <a:xfrm>
            <a:off x="5587539" y="0"/>
            <a:ext cx="6604461" cy="3194776"/>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3" name="Tijdelijke aanduiding voor inhoud 28" descr="Afbeelding met buiten, kleurrijk, klein, tafel&#10;&#10;Automatisch gegenereerde beschrijving">
            <a:extLst>
              <a:ext uri="{FF2B5EF4-FFF2-40B4-BE49-F238E27FC236}">
                <a16:creationId xmlns:a16="http://schemas.microsoft.com/office/drawing/2014/main" id="{84FF9E67-A18C-4FF2-AEC7-5D6C030A87AD}"/>
              </a:ext>
            </a:extLst>
          </p:cNvPr>
          <p:cNvPicPr>
            <a:picLocks noChangeAspect="1"/>
          </p:cNvPicPr>
          <p:nvPr/>
        </p:nvPicPr>
        <p:blipFill rotWithShape="1">
          <a:blip r:embed="rId3">
            <a:extLst>
              <a:ext uri="{28A0092B-C50C-407E-A947-70E740481C1C}">
                <a14:useLocalDpi xmlns:a14="http://schemas.microsoft.com/office/drawing/2010/main" val="0"/>
              </a:ext>
            </a:extLst>
          </a:blip>
          <a:srcRect t="17888" r="4823" b="13138"/>
          <a:stretch/>
        </p:blipFill>
        <p:spPr>
          <a:xfrm>
            <a:off x="5587539" y="3283448"/>
            <a:ext cx="6604461" cy="3194777"/>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4" name="Title 1">
            <a:extLst>
              <a:ext uri="{FF2B5EF4-FFF2-40B4-BE49-F238E27FC236}">
                <a16:creationId xmlns:a16="http://schemas.microsoft.com/office/drawing/2014/main" id="{8108CCAA-DC07-4214-BD3D-5751F1F90530}"/>
              </a:ext>
            </a:extLst>
          </p:cNvPr>
          <p:cNvSpPr txBox="1">
            <a:spLocks/>
          </p:cNvSpPr>
          <p:nvPr/>
        </p:nvSpPr>
        <p:spPr>
          <a:xfrm>
            <a:off x="253992" y="130536"/>
            <a:ext cx="6327561" cy="1243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Foco" panose="020B0504050202020203"/>
              </a:rPr>
              <a:t>Reflection 3</a:t>
            </a:r>
            <a:r>
              <a:rPr lang="en-US" sz="2800" dirty="0">
                <a:latin typeface="Foco" panose="020B0504050202020203"/>
              </a:rPr>
              <a:t>: </a:t>
            </a:r>
            <a:r>
              <a:rPr lang="en-US" sz="2800" dirty="0" err="1">
                <a:latin typeface="Foco" panose="020B0504050202020203"/>
              </a:rPr>
              <a:t>Globalisation</a:t>
            </a:r>
            <a:r>
              <a:rPr lang="en-US" sz="2800" dirty="0">
                <a:latin typeface="Foco" panose="020B0504050202020203"/>
              </a:rPr>
              <a:t> and the virus</a:t>
            </a:r>
          </a:p>
        </p:txBody>
      </p:sp>
      <p:sp>
        <p:nvSpPr>
          <p:cNvPr id="6" name="Tekstvak 5">
            <a:extLst>
              <a:ext uri="{FF2B5EF4-FFF2-40B4-BE49-F238E27FC236}">
                <a16:creationId xmlns:a16="http://schemas.microsoft.com/office/drawing/2014/main" id="{840A0E1A-F3D5-4C61-925A-AD704699B791}"/>
              </a:ext>
            </a:extLst>
          </p:cNvPr>
          <p:cNvSpPr txBox="1"/>
          <p:nvPr/>
        </p:nvSpPr>
        <p:spPr>
          <a:xfrm>
            <a:off x="253992" y="3429000"/>
            <a:ext cx="6327560" cy="2431435"/>
          </a:xfrm>
          <a:prstGeom prst="rect">
            <a:avLst/>
          </a:prstGeom>
          <a:noFill/>
        </p:spPr>
        <p:txBody>
          <a:bodyPr wrap="square" rtlCol="0">
            <a:spAutoFit/>
          </a:bodyPr>
          <a:lstStyle/>
          <a:p>
            <a:r>
              <a:rPr lang="en-GB" sz="1900" dirty="0">
                <a:latin typeface="Foco" panose="020B0504050202020203" pitchFamily="34" charset="0"/>
              </a:rPr>
              <a:t>There are many sides to globalisation. There are positive </a:t>
            </a:r>
          </a:p>
          <a:p>
            <a:r>
              <a:rPr lang="en-GB" sz="1900" dirty="0">
                <a:latin typeface="Foco" panose="020B0504050202020203" pitchFamily="34" charset="0"/>
              </a:rPr>
              <a:t>aspects, such as how our cultures enrich one another and how we as people have become much closer and connected. </a:t>
            </a:r>
          </a:p>
          <a:p>
            <a:endParaRPr lang="en-GB" sz="1900" dirty="0">
              <a:latin typeface="Foco" panose="020B0504050202020203" pitchFamily="34" charset="0"/>
            </a:endParaRPr>
          </a:p>
          <a:p>
            <a:r>
              <a:rPr lang="en-GB" sz="1900" dirty="0">
                <a:latin typeface="Foco" panose="020B0504050202020203" pitchFamily="34" charset="0"/>
              </a:rPr>
              <a:t>However, globalisation also has its downsides. If we </a:t>
            </a:r>
          </a:p>
          <a:p>
            <a:r>
              <a:rPr lang="en-GB" sz="1900" dirty="0">
                <a:latin typeface="Foco" panose="020B0504050202020203" pitchFamily="34" charset="0"/>
              </a:rPr>
              <a:t>didn’t travel as much, for example, the coronavirus </a:t>
            </a:r>
          </a:p>
          <a:p>
            <a:r>
              <a:rPr lang="en-GB" sz="1900" dirty="0">
                <a:latin typeface="Foco" panose="020B0504050202020203" pitchFamily="34" charset="0"/>
              </a:rPr>
              <a:t>may have stayed a local disease instead of a global </a:t>
            </a:r>
          </a:p>
          <a:p>
            <a:r>
              <a:rPr lang="en-GB" sz="1900" dirty="0">
                <a:latin typeface="Foco" panose="020B0504050202020203" pitchFamily="34" charset="0"/>
              </a:rPr>
              <a:t>pandemic. </a:t>
            </a:r>
          </a:p>
        </p:txBody>
      </p:sp>
      <p:sp>
        <p:nvSpPr>
          <p:cNvPr id="7" name="Rectangle 6">
            <a:extLst>
              <a:ext uri="{FF2B5EF4-FFF2-40B4-BE49-F238E27FC236}">
                <a16:creationId xmlns:a16="http://schemas.microsoft.com/office/drawing/2014/main" id="{45C61B0D-9AEF-4DA6-9EE5-92D4566B8D0A}"/>
              </a:ext>
            </a:extLst>
          </p:cNvPr>
          <p:cNvSpPr/>
          <p:nvPr/>
        </p:nvSpPr>
        <p:spPr>
          <a:xfrm>
            <a:off x="253993" y="1374120"/>
            <a:ext cx="6327560" cy="2366738"/>
          </a:xfrm>
          <a:prstGeom prst="rect">
            <a:avLst/>
          </a:prstGeom>
        </p:spPr>
        <p:txBody>
          <a:bodyPr wrap="square">
            <a:spAutoFit/>
          </a:bodyPr>
          <a:lstStyle/>
          <a:p>
            <a:pPr>
              <a:lnSpc>
                <a:spcPct val="107000"/>
              </a:lnSpc>
              <a:spcAft>
                <a:spcPts val="800"/>
              </a:spcAft>
            </a:pPr>
            <a:r>
              <a:rPr lang="en-GB" sz="1900" dirty="0">
                <a:latin typeface="Foco" panose="020B0504050202020203" pitchFamily="34" charset="0"/>
                <a:ea typeface="Calibri" panose="020F0502020204030204" pitchFamily="34" charset="0"/>
                <a:cs typeface="Times New Roman" panose="02020603050405020304" pitchFamily="18" charset="0"/>
              </a:rPr>
              <a:t>We live in a globalised world, this means that our world’s economies, cultures and populations have become interdependent on one another, whether it is through cross-border trade in goods and services, flows of investments, or the movement of people and information. </a:t>
            </a:r>
            <a:r>
              <a:rPr lang="en-GB" sz="1900" u="sng" dirty="0">
                <a:solidFill>
                  <a:srgbClr val="0563C1"/>
                </a:solidFill>
                <a:latin typeface="Foco" panose="020B0504050202020203" pitchFamily="34" charset="0"/>
                <a:ea typeface="Calibri" panose="020F0502020204030204" pitchFamily="34" charset="0"/>
                <a:cs typeface="Times New Roman" panose="02020603050405020304" pitchFamily="18" charset="0"/>
                <a:hlinkClick r:id="rId4"/>
              </a:rPr>
              <a:t>This video</a:t>
            </a:r>
            <a:r>
              <a:rPr lang="en-GB" sz="1900" dirty="0">
                <a:latin typeface="Foco" panose="020B0504050202020203" pitchFamily="34" charset="0"/>
                <a:ea typeface="Calibri" panose="020F0502020204030204" pitchFamily="34" charset="0"/>
                <a:cs typeface="Times New Roman" panose="02020603050405020304" pitchFamily="18" charset="0"/>
              </a:rPr>
              <a:t> gives a good impression of what globalisation involves. </a:t>
            </a:r>
          </a:p>
          <a:p>
            <a:pPr>
              <a:lnSpc>
                <a:spcPct val="107000"/>
              </a:lnSpc>
              <a:spcAft>
                <a:spcPts val="800"/>
              </a:spcAft>
            </a:pPr>
            <a:r>
              <a:rPr lang="en-GB" sz="1900" dirty="0">
                <a:latin typeface="Foco" panose="020B0504050202020203"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06980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48E17D3-6A56-4F1E-B971-2167CA9981CD}"/>
              </a:ext>
            </a:extLst>
          </p:cNvPr>
          <p:cNvSpPr txBox="1"/>
          <p:nvPr/>
        </p:nvSpPr>
        <p:spPr>
          <a:xfrm>
            <a:off x="397542" y="1035284"/>
            <a:ext cx="11533838" cy="1200329"/>
          </a:xfrm>
          <a:prstGeom prst="rect">
            <a:avLst/>
          </a:prstGeom>
          <a:noFill/>
        </p:spPr>
        <p:txBody>
          <a:bodyPr wrap="square" rtlCol="0">
            <a:spAutoFit/>
          </a:bodyPr>
          <a:lstStyle/>
          <a:p>
            <a:r>
              <a:rPr lang="en-GB" sz="2400" dirty="0">
                <a:latin typeface="Foco" panose="020B0504050202020203"/>
              </a:rPr>
              <a:t>As a consequence of our interconnected world, the coronavirus could spread through air travel rapidly around the world. As you can see on the interactive map, it began at the end of December in Wuhan, China, and spread across the globe in less than one month. </a:t>
            </a:r>
            <a:r>
              <a:rPr lang="en-GB" sz="2000" dirty="0">
                <a:latin typeface="Foco" panose="020B0504050202020203"/>
              </a:rPr>
              <a:t> </a:t>
            </a:r>
          </a:p>
        </p:txBody>
      </p:sp>
      <p:pic>
        <p:nvPicPr>
          <p:cNvPr id="18" name="Tijdelijke aanduiding voor inhoud 17" descr="Afbeelding met tekst, kaart&#10;&#10;Automatisch gegenereerde beschrijving">
            <a:extLst>
              <a:ext uri="{FF2B5EF4-FFF2-40B4-BE49-F238E27FC236}">
                <a16:creationId xmlns:a16="http://schemas.microsoft.com/office/drawing/2014/main" id="{8504F2B9-34D8-4C53-9EF3-22D36E7CE1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3409" y="2235613"/>
            <a:ext cx="7625181" cy="4122151"/>
          </a:xfrm>
        </p:spPr>
      </p:pic>
      <p:sp>
        <p:nvSpPr>
          <p:cNvPr id="8" name="Title 1">
            <a:extLst>
              <a:ext uri="{FF2B5EF4-FFF2-40B4-BE49-F238E27FC236}">
                <a16:creationId xmlns:a16="http://schemas.microsoft.com/office/drawing/2014/main" id="{B6973CBF-9915-4F94-85D8-1D1114FAC798}"/>
              </a:ext>
            </a:extLst>
          </p:cNvPr>
          <p:cNvSpPr txBox="1">
            <a:spLocks/>
          </p:cNvSpPr>
          <p:nvPr/>
        </p:nvSpPr>
        <p:spPr>
          <a:xfrm>
            <a:off x="397542" y="0"/>
            <a:ext cx="10639878" cy="1243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Foco" panose="020B0504050202020203"/>
              </a:rPr>
              <a:t>Reflection 3</a:t>
            </a:r>
            <a:r>
              <a:rPr lang="en-US" sz="3600" dirty="0">
                <a:latin typeface="Foco" panose="020B0504050202020203"/>
              </a:rPr>
              <a:t>: Globalisation and the virus</a:t>
            </a:r>
          </a:p>
        </p:txBody>
      </p:sp>
    </p:spTree>
    <p:extLst>
      <p:ext uri="{BB962C8B-B14F-4D97-AF65-F5344CB8AC3E}">
        <p14:creationId xmlns:p14="http://schemas.microsoft.com/office/powerpoint/2010/main" val="32725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F8E4F0-640A-4D93-A3D8-56137EDB6978}"/>
              </a:ext>
            </a:extLst>
          </p:cNvPr>
          <p:cNvSpPr/>
          <p:nvPr/>
        </p:nvSpPr>
        <p:spPr>
          <a:xfrm>
            <a:off x="516998" y="1168306"/>
            <a:ext cx="257416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5372F"/>
                </a:solidFill>
                <a:effectLst/>
                <a:uLnTx/>
                <a:uFillTx/>
                <a:latin typeface="Ashcan BB" panose="02000503000000020004" pitchFamily="2" charset="0"/>
                <a:ea typeface="+mn-ea"/>
                <a:cs typeface="+mn-cs"/>
              </a:rPr>
              <a:t>THINK</a:t>
            </a:r>
            <a:r>
              <a:rPr kumimoji="0" lang="en-GB" sz="3200" b="0" i="0" u="none" strike="noStrike" kern="1200" cap="none" spc="0" normalizeH="0" baseline="0" noProof="0" dirty="0">
                <a:ln>
                  <a:noFill/>
                </a:ln>
                <a:solidFill>
                  <a:srgbClr val="35372F"/>
                </a:solidFill>
                <a:effectLst/>
                <a:uLnTx/>
                <a:uFillTx/>
                <a:latin typeface="Ashcan BB" panose="02000503000000020004" pitchFamily="2" charset="0"/>
                <a:ea typeface="+mn-ea"/>
                <a:cs typeface="+mn-cs"/>
              </a:rPr>
              <a:t> </a:t>
            </a:r>
          </a:p>
        </p:txBody>
      </p:sp>
      <p:sp>
        <p:nvSpPr>
          <p:cNvPr id="13" name="Rectangle 12">
            <a:extLst>
              <a:ext uri="{FF2B5EF4-FFF2-40B4-BE49-F238E27FC236}">
                <a16:creationId xmlns:a16="http://schemas.microsoft.com/office/drawing/2014/main" id="{BF08A487-271B-4222-B048-71D20F030069}"/>
              </a:ext>
            </a:extLst>
          </p:cNvPr>
          <p:cNvSpPr/>
          <p:nvPr/>
        </p:nvSpPr>
        <p:spPr>
          <a:xfrm>
            <a:off x="516998" y="2889878"/>
            <a:ext cx="201326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5372F"/>
                </a:solidFill>
                <a:effectLst/>
                <a:uLnTx/>
                <a:uFillTx/>
                <a:latin typeface="Ashcan BB" panose="02000503000000020004" pitchFamily="2" charset="0"/>
                <a:ea typeface="+mn-ea"/>
                <a:cs typeface="+mn-cs"/>
              </a:rPr>
              <a:t>FEEL</a:t>
            </a:r>
            <a:endParaRPr kumimoji="0" lang="en-GB" sz="3200" b="0" i="0" u="none" strike="noStrike" kern="1200" cap="none" spc="0" normalizeH="0" baseline="0" noProof="0" dirty="0">
              <a:ln>
                <a:noFill/>
              </a:ln>
              <a:solidFill>
                <a:srgbClr val="35372F"/>
              </a:solidFill>
              <a:effectLst/>
              <a:uLnTx/>
              <a:uFillTx/>
              <a:latin typeface="Ashcan BB" panose="02000503000000020004" pitchFamily="2" charset="0"/>
              <a:ea typeface="+mn-ea"/>
              <a:cs typeface="+mn-cs"/>
            </a:endParaRPr>
          </a:p>
        </p:txBody>
      </p:sp>
      <p:sp>
        <p:nvSpPr>
          <p:cNvPr id="14" name="Rectangle 13">
            <a:extLst>
              <a:ext uri="{FF2B5EF4-FFF2-40B4-BE49-F238E27FC236}">
                <a16:creationId xmlns:a16="http://schemas.microsoft.com/office/drawing/2014/main" id="{80ED2B0E-7FCF-46FF-B525-CB6399A6B23A}"/>
              </a:ext>
            </a:extLst>
          </p:cNvPr>
          <p:cNvSpPr/>
          <p:nvPr/>
        </p:nvSpPr>
        <p:spPr>
          <a:xfrm>
            <a:off x="381509" y="4601307"/>
            <a:ext cx="244661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5372F"/>
                </a:solidFill>
                <a:effectLst/>
                <a:uLnTx/>
                <a:uFillTx/>
                <a:latin typeface="Ashcan BB" panose="02000503000000020004" pitchFamily="2" charset="0"/>
                <a:ea typeface="+mn-ea"/>
                <a:cs typeface="+mn-cs"/>
              </a:rPr>
              <a:t>CONNECT</a:t>
            </a:r>
            <a:endParaRPr kumimoji="0" lang="en-GB" sz="3200" b="0" i="0" u="none" strike="noStrike" kern="1200" cap="none" spc="0" normalizeH="0" baseline="0" noProof="0" dirty="0">
              <a:ln>
                <a:noFill/>
              </a:ln>
              <a:solidFill>
                <a:srgbClr val="35372F"/>
              </a:solidFill>
              <a:effectLst/>
              <a:uLnTx/>
              <a:uFillTx/>
              <a:latin typeface="Ashcan BB" panose="02000503000000020004" pitchFamily="2" charset="0"/>
              <a:ea typeface="+mn-ea"/>
              <a:cs typeface="+mn-cs"/>
            </a:endParaRPr>
          </a:p>
        </p:txBody>
      </p:sp>
      <p:sp>
        <p:nvSpPr>
          <p:cNvPr id="15" name="TextBox 14">
            <a:extLst>
              <a:ext uri="{FF2B5EF4-FFF2-40B4-BE49-F238E27FC236}">
                <a16:creationId xmlns:a16="http://schemas.microsoft.com/office/drawing/2014/main" id="{41DCB55B-CD7F-41E5-9784-D708B441B4CB}"/>
              </a:ext>
            </a:extLst>
          </p:cNvPr>
          <p:cNvSpPr txBox="1"/>
          <p:nvPr/>
        </p:nvSpPr>
        <p:spPr>
          <a:xfrm>
            <a:off x="2392325" y="1012795"/>
            <a:ext cx="9282677"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5372F"/>
              </a:buClr>
              <a:buSzTx/>
              <a:buFontTx/>
              <a:buNone/>
              <a:tabLst/>
              <a:defRPr/>
            </a:pPr>
            <a:r>
              <a:rPr kumimoji="0" lang="en-GB" sz="2800" b="0" i="0" u="none" strike="noStrike" kern="1200" cap="none" spc="0" normalizeH="0" baseline="0" noProof="0" dirty="0">
                <a:ln>
                  <a:noFill/>
                </a:ln>
                <a:solidFill>
                  <a:srgbClr val="35372F"/>
                </a:solidFill>
                <a:effectLst/>
                <a:uLnTx/>
                <a:uFillTx/>
                <a:latin typeface="Foco" panose="020B0504050202020203" pitchFamily="34" charset="0"/>
                <a:ea typeface="+mn-ea"/>
                <a:cs typeface="+mn-cs"/>
              </a:rPr>
              <a:t>What curiosity questions can you ask? </a:t>
            </a:r>
          </a:p>
          <a:p>
            <a:pPr marL="0" marR="0" lvl="0" indent="0" algn="l" defTabSz="914400" rtl="0" eaLnBrk="1" fontAlgn="auto" latinLnBrk="0" hangingPunct="1">
              <a:lnSpc>
                <a:spcPct val="100000"/>
              </a:lnSpc>
              <a:spcBef>
                <a:spcPts val="0"/>
              </a:spcBef>
              <a:spcAft>
                <a:spcPts val="0"/>
              </a:spcAft>
              <a:buClr>
                <a:srgbClr val="35372F"/>
              </a:buClr>
              <a:buSzTx/>
              <a:buFontTx/>
              <a:buNone/>
              <a:tabLst/>
              <a:defRPr/>
            </a:pPr>
            <a:r>
              <a:rPr kumimoji="0" lang="en-GB" sz="1400" b="0" i="1" u="none" strike="noStrike" kern="1200" cap="none" spc="0" normalizeH="0" baseline="0" noProof="0" dirty="0">
                <a:ln>
                  <a:noFill/>
                </a:ln>
                <a:solidFill>
                  <a:srgbClr val="35372F"/>
                </a:solidFill>
                <a:effectLst/>
                <a:uLnTx/>
                <a:uFillTx/>
                <a:latin typeface="Foco" panose="020B0504050202020203" pitchFamily="34" charset="0"/>
                <a:ea typeface="+mn-ea"/>
                <a:cs typeface="+mn-cs"/>
              </a:rPr>
              <a:t>e.g. </a:t>
            </a:r>
            <a:r>
              <a:rPr kumimoji="0" lang="en-GB" sz="1600" b="0" i="1" u="none" strike="noStrike" kern="1200" cap="none" spc="0" normalizeH="0" baseline="0" noProof="0" dirty="0">
                <a:ln>
                  <a:noFill/>
                </a:ln>
                <a:solidFill>
                  <a:srgbClr val="35372F"/>
                </a:solidFill>
                <a:effectLst/>
                <a:uLnTx/>
                <a:uFillTx/>
                <a:latin typeface="Foco" panose="020B0504050202020203" pitchFamily="34" charset="0"/>
                <a:ea typeface="+mn-ea"/>
                <a:cs typeface="+mn-cs"/>
              </a:rPr>
              <a:t>Where did coronavirus come from? What causes pandemics? How might climate change lead to more pandemics? Is the health of humans and environment related? Who is most affected by coronavirus and climate change and why? How has the virus helped emphasise the inequalities in our </a:t>
            </a:r>
            <a:r>
              <a:rPr kumimoji="0" lang="en-US" sz="1600" b="0" i="1" u="none" strike="noStrike" kern="1200" cap="none" spc="0" normalizeH="0" baseline="0" noProof="0" dirty="0">
                <a:ln>
                  <a:noFill/>
                </a:ln>
                <a:solidFill>
                  <a:srgbClr val="35372F"/>
                </a:solidFill>
                <a:effectLst/>
                <a:uLnTx/>
                <a:uFillTx/>
                <a:latin typeface="Foco" panose="020B0504050202020203" pitchFamily="34" charset="0"/>
                <a:ea typeface="+mn-ea"/>
                <a:cs typeface="+mn-cs"/>
              </a:rPr>
              <a:t>societies?</a:t>
            </a:r>
            <a:r>
              <a:rPr kumimoji="0" lang="en-GB" sz="1600" b="0" i="1" u="none" strike="noStrike" kern="1200" cap="none" spc="0" normalizeH="0" baseline="0" noProof="0" dirty="0">
                <a:ln>
                  <a:noFill/>
                </a:ln>
                <a:solidFill>
                  <a:srgbClr val="35372F"/>
                </a:solidFill>
                <a:effectLst/>
                <a:uLnTx/>
                <a:uFillTx/>
                <a:latin typeface="Foco" panose="020B0504050202020203" pitchFamily="34" charset="0"/>
                <a:ea typeface="+mn-ea"/>
                <a:cs typeface="+mn-cs"/>
              </a:rPr>
              <a:t> How does coronavirus impact our carbon emissions? What is the impact of globalisation on coronavirus and on climate change?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200" b="0" i="1" u="none" strike="noStrike" kern="1200" cap="none" spc="0" normalizeH="0" baseline="0" noProof="0" dirty="0">
              <a:ln>
                <a:noFill/>
              </a:ln>
              <a:solidFill>
                <a:srgbClr val="35372F"/>
              </a:solidFill>
              <a:effectLst/>
              <a:uLnTx/>
              <a:uFillTx/>
              <a:latin typeface="Foco" panose="020B0504050202020203" pitchFamily="34" charset="0"/>
              <a:ea typeface="+mn-ea"/>
              <a:cs typeface="+mn-cs"/>
            </a:endParaRPr>
          </a:p>
        </p:txBody>
      </p:sp>
      <p:sp>
        <p:nvSpPr>
          <p:cNvPr id="16" name="Rectangle 15">
            <a:extLst>
              <a:ext uri="{FF2B5EF4-FFF2-40B4-BE49-F238E27FC236}">
                <a16:creationId xmlns:a16="http://schemas.microsoft.com/office/drawing/2014/main" id="{9D236F53-5F7F-47A6-B138-45870537D592}"/>
              </a:ext>
            </a:extLst>
          </p:cNvPr>
          <p:cNvSpPr/>
          <p:nvPr/>
        </p:nvSpPr>
        <p:spPr>
          <a:xfrm>
            <a:off x="2413590" y="2729766"/>
            <a:ext cx="9197163" cy="1508105"/>
          </a:xfrm>
          <a:prstGeom prst="rect">
            <a:avLst/>
          </a:prstGeom>
        </p:spPr>
        <p:txBody>
          <a:bodyPr wrap="square">
            <a:spAutoFit/>
          </a:bodyPr>
          <a:lstStyle/>
          <a:p>
            <a:pPr lvl="0">
              <a:buClr>
                <a:srgbClr val="35372F"/>
              </a:buClr>
              <a:defRPr/>
            </a:pPr>
            <a:r>
              <a:rPr lang="en-GB" sz="2800" dirty="0">
                <a:solidFill>
                  <a:srgbClr val="35372F"/>
                </a:solidFill>
                <a:latin typeface="Foco" panose="020B0504050202020203" pitchFamily="34" charset="0"/>
              </a:rPr>
              <a:t>How might different people feel? </a:t>
            </a:r>
          </a:p>
          <a:p>
            <a:pPr marL="0" marR="0" lvl="0" indent="0" algn="l" defTabSz="914400" rtl="0" eaLnBrk="1" fontAlgn="auto" latinLnBrk="0" hangingPunct="1">
              <a:lnSpc>
                <a:spcPct val="100000"/>
              </a:lnSpc>
              <a:spcBef>
                <a:spcPts val="0"/>
              </a:spcBef>
              <a:spcAft>
                <a:spcPts val="0"/>
              </a:spcAft>
              <a:buClr>
                <a:srgbClr val="35372F"/>
              </a:buClr>
              <a:buSzTx/>
              <a:buFontTx/>
              <a:buNone/>
              <a:tabLst/>
              <a:defRPr/>
            </a:pPr>
            <a:r>
              <a:rPr kumimoji="0" lang="en-GB" sz="1400" b="0" i="1" u="none" strike="noStrike" kern="1200" cap="none" spc="0" normalizeH="0" baseline="0" noProof="0" dirty="0">
                <a:ln>
                  <a:noFill/>
                </a:ln>
                <a:solidFill>
                  <a:srgbClr val="35372F"/>
                </a:solidFill>
                <a:effectLst/>
                <a:uLnTx/>
                <a:uFillTx/>
                <a:latin typeface="Foco" panose="020B0504050202020203" pitchFamily="34" charset="0"/>
                <a:ea typeface="+mn-ea"/>
                <a:cs typeface="+mn-cs"/>
              </a:rPr>
              <a:t>e.g. </a:t>
            </a:r>
            <a:r>
              <a:rPr kumimoji="0" lang="en-US" sz="1600" b="0" i="1" u="none" strike="noStrike" kern="1200" cap="none" spc="0" normalizeH="0" baseline="0" noProof="0" dirty="0">
                <a:ln>
                  <a:noFill/>
                </a:ln>
                <a:solidFill>
                  <a:srgbClr val="35372F"/>
                </a:solidFill>
                <a:effectLst/>
                <a:uLnTx/>
                <a:uFillTx/>
                <a:latin typeface="Foco" panose="020B0504050202020203" pitchFamily="34" charset="0"/>
                <a:ea typeface="+mn-ea"/>
                <a:cs typeface="+mn-cs"/>
              </a:rPr>
              <a:t>How has this pandemic made you feel? What has been the impact of lockdown on your life? What emotions have you noticed in people around you? What are some of the different emotions you have experienced? How might it feel to have no choice but to go to work and risk catching the virus?  How does it make you feel </a:t>
            </a:r>
            <a:r>
              <a:rPr kumimoji="0" lang="en-GB" sz="1600" b="0" i="1" u="none" strike="noStrike" kern="1200" cap="none" spc="0" normalizeH="0" baseline="0" noProof="0" dirty="0">
                <a:ln>
                  <a:noFill/>
                </a:ln>
                <a:solidFill>
                  <a:srgbClr val="35372F"/>
                </a:solidFill>
                <a:effectLst/>
                <a:uLnTx/>
                <a:uFillTx/>
                <a:latin typeface="Foco" panose="020B0504050202020203" pitchFamily="34" charset="0"/>
                <a:ea typeface="+mn-ea"/>
                <a:cs typeface="+mn-cs"/>
              </a:rPr>
              <a:t>when you see how some species have flourished whilst humans have been staying at home?</a:t>
            </a:r>
            <a:endParaRPr kumimoji="0" lang="en-GB" sz="1400" b="0" i="1" u="none" strike="noStrike" kern="1200" cap="none" spc="0" normalizeH="0" baseline="0" noProof="0" dirty="0">
              <a:ln>
                <a:noFill/>
              </a:ln>
              <a:solidFill>
                <a:srgbClr val="35372F"/>
              </a:solidFill>
              <a:effectLst/>
              <a:uLnTx/>
              <a:uFillTx/>
              <a:latin typeface="Foco" panose="020B0504050202020203" pitchFamily="34" charset="0"/>
              <a:ea typeface="+mn-ea"/>
              <a:cs typeface="+mn-cs"/>
            </a:endParaRPr>
          </a:p>
        </p:txBody>
      </p:sp>
      <p:sp>
        <p:nvSpPr>
          <p:cNvPr id="17" name="Rectangle 16">
            <a:extLst>
              <a:ext uri="{FF2B5EF4-FFF2-40B4-BE49-F238E27FC236}">
                <a16:creationId xmlns:a16="http://schemas.microsoft.com/office/drawing/2014/main" id="{3FF5E912-9A13-45C2-9E81-98BC109E3BEF}"/>
              </a:ext>
            </a:extLst>
          </p:cNvPr>
          <p:cNvSpPr/>
          <p:nvPr/>
        </p:nvSpPr>
        <p:spPr>
          <a:xfrm>
            <a:off x="2968314" y="4416768"/>
            <a:ext cx="8621175"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5372F"/>
              </a:buClr>
              <a:buSzTx/>
              <a:buFontTx/>
              <a:buNone/>
              <a:tabLst/>
              <a:defRPr/>
            </a:pPr>
            <a:r>
              <a:rPr kumimoji="0" lang="en-GB" sz="2800" b="0" i="0" u="none" strike="noStrike" kern="1200" cap="none" spc="0" normalizeH="0" baseline="0" noProof="0" dirty="0">
                <a:ln>
                  <a:noFill/>
                </a:ln>
                <a:solidFill>
                  <a:srgbClr val="35372F"/>
                </a:solidFill>
                <a:effectLst/>
                <a:uLnTx/>
                <a:uFillTx/>
                <a:latin typeface="Foco" panose="020B0504050202020203" pitchFamily="34" charset="0"/>
                <a:ea typeface="+mn-ea"/>
                <a:cs typeface="+mn-cs"/>
              </a:rPr>
              <a:t>What links can you start to make? </a:t>
            </a:r>
            <a:endParaRPr kumimoji="0" lang="en-GB" sz="1200" b="0" i="0" u="none" strike="noStrike" kern="1200" cap="none" spc="0" normalizeH="0" baseline="0" noProof="0" dirty="0">
              <a:ln>
                <a:noFill/>
              </a:ln>
              <a:solidFill>
                <a:srgbClr val="35372F"/>
              </a:solidFill>
              <a:effectLst/>
              <a:uLnTx/>
              <a:uFillTx/>
              <a:latin typeface="Foco" panose="020B0504050202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35372F"/>
              </a:buClr>
              <a:buSzTx/>
              <a:buFontTx/>
              <a:buNone/>
              <a:tabLst/>
              <a:defRPr/>
            </a:pPr>
            <a:r>
              <a:rPr kumimoji="0" lang="en-GB" sz="1400" b="0" i="1" u="none" strike="noStrike" kern="1200" cap="none" spc="0" normalizeH="0" baseline="0" noProof="0" dirty="0">
                <a:ln>
                  <a:noFill/>
                </a:ln>
                <a:solidFill>
                  <a:srgbClr val="35372F"/>
                </a:solidFill>
                <a:effectLst/>
                <a:uLnTx/>
                <a:uFillTx/>
                <a:latin typeface="Foco" panose="020B0504050202020203" pitchFamily="34" charset="0"/>
                <a:ea typeface="+mn-ea"/>
                <a:cs typeface="+mn-cs"/>
              </a:rPr>
              <a:t>e.g.</a:t>
            </a:r>
            <a:r>
              <a:rPr kumimoji="0" lang="en-US" sz="1400" b="0" i="1" u="none" strike="noStrike" kern="1200" cap="none" spc="0" normalizeH="0" baseline="0" noProof="0" dirty="0">
                <a:ln>
                  <a:noFill/>
                </a:ln>
                <a:solidFill>
                  <a:srgbClr val="35372F"/>
                </a:solidFill>
                <a:effectLst/>
                <a:uLnTx/>
                <a:uFillTx/>
                <a:latin typeface="Foco" panose="020B0504050202020203" pitchFamily="34" charset="0"/>
                <a:ea typeface="+mn-ea"/>
                <a:cs typeface="+mn-cs"/>
              </a:rPr>
              <a:t> </a:t>
            </a:r>
            <a:r>
              <a:rPr kumimoji="0" lang="en-GB" sz="1600" b="0" i="1" u="none" strike="noStrike" kern="1200" cap="none" spc="0" normalizeH="0" baseline="0" noProof="0" dirty="0">
                <a:ln>
                  <a:noFill/>
                </a:ln>
                <a:solidFill>
                  <a:srgbClr val="35372F"/>
                </a:solidFill>
                <a:effectLst/>
                <a:uLnTx/>
                <a:uFillTx/>
                <a:latin typeface="Foco" panose="020B0504050202020203" pitchFamily="34" charset="0"/>
                <a:ea typeface="+mn-ea"/>
                <a:cs typeface="+mn-cs"/>
              </a:rPr>
              <a:t>How do you think the virus spread all over the world? What made it spread so quickly? Why is the virus showing inequality in our societies? What are the links between climate inequality and coronavirus inequality? How might the pandemic change human behaviour to </a:t>
            </a:r>
            <a:r>
              <a:rPr kumimoji="0" lang="en-US" sz="1600" b="0" i="1" u="none" strike="noStrike" kern="1200" cap="none" spc="0" normalizeH="0" baseline="0" noProof="0" dirty="0">
                <a:ln>
                  <a:noFill/>
                </a:ln>
                <a:solidFill>
                  <a:srgbClr val="35372F"/>
                </a:solidFill>
                <a:effectLst/>
                <a:uLnTx/>
                <a:uFillTx/>
                <a:latin typeface="Foco" panose="020B0504050202020203" pitchFamily="34" charset="0"/>
                <a:ea typeface="+mn-ea"/>
                <a:cs typeface="+mn-cs"/>
              </a:rPr>
              <a:t>be more caring for the environment? </a:t>
            </a:r>
            <a:r>
              <a:rPr kumimoji="0" lang="en-GB" sz="1600" b="0" i="1" u="none" strike="noStrike" kern="1200" cap="none" spc="0" normalizeH="0" baseline="0" noProof="0" dirty="0">
                <a:ln>
                  <a:noFill/>
                </a:ln>
                <a:solidFill>
                  <a:srgbClr val="35372F"/>
                </a:solidFill>
                <a:effectLst/>
                <a:uLnTx/>
                <a:uFillTx/>
                <a:latin typeface="Foco" panose="020B0504050202020203" pitchFamily="34" charset="0"/>
                <a:ea typeface="+mn-ea"/>
                <a:cs typeface="+mn-cs"/>
              </a:rPr>
              <a:t> </a:t>
            </a:r>
            <a:endParaRPr kumimoji="0" lang="en-GB" sz="2400" b="0" i="1" u="none" strike="noStrike" kern="1200" cap="none" spc="0" normalizeH="0" baseline="0" noProof="0" dirty="0">
              <a:ln>
                <a:noFill/>
              </a:ln>
              <a:solidFill>
                <a:srgbClr val="35372F"/>
              </a:solidFill>
              <a:effectLst/>
              <a:uLnTx/>
              <a:uFillTx/>
              <a:latin typeface="Foco" panose="020B0504050202020203" pitchFamily="34" charset="0"/>
              <a:ea typeface="+mn-ea"/>
              <a:cs typeface="+mn-cs"/>
            </a:endParaRPr>
          </a:p>
        </p:txBody>
      </p:sp>
      <p:sp>
        <p:nvSpPr>
          <p:cNvPr id="9" name="Google Shape;84;p1">
            <a:extLst>
              <a:ext uri="{FF2B5EF4-FFF2-40B4-BE49-F238E27FC236}">
                <a16:creationId xmlns:a16="http://schemas.microsoft.com/office/drawing/2014/main" id="{F0632FC8-307D-4F74-A0C5-842A4F824D6A}"/>
              </a:ext>
            </a:extLst>
          </p:cNvPr>
          <p:cNvSpPr/>
          <p:nvPr/>
        </p:nvSpPr>
        <p:spPr>
          <a:xfrm>
            <a:off x="381509" y="753517"/>
            <a:ext cx="11527409" cy="5158185"/>
          </a:xfrm>
          <a:prstGeom prst="rect">
            <a:avLst/>
          </a:prstGeom>
          <a:noFill/>
          <a:ln w="28575" cap="flat" cmpd="sng">
            <a:solidFill>
              <a:srgbClr val="212737"/>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5372F"/>
              </a:solidFill>
              <a:effectLst/>
              <a:uLnTx/>
              <a:uFillTx/>
              <a:latin typeface="Calibri"/>
              <a:ea typeface="Calibri"/>
              <a:cs typeface="Calibri"/>
              <a:sym typeface="Calibri"/>
            </a:endParaRPr>
          </a:p>
        </p:txBody>
      </p:sp>
      <p:sp>
        <p:nvSpPr>
          <p:cNvPr id="8" name="Google Shape;85;p1">
            <a:extLst>
              <a:ext uri="{FF2B5EF4-FFF2-40B4-BE49-F238E27FC236}">
                <a16:creationId xmlns:a16="http://schemas.microsoft.com/office/drawing/2014/main" id="{CB1D1F6B-CDC2-4DF2-9BBF-0858D3D1289C}"/>
              </a:ext>
            </a:extLst>
          </p:cNvPr>
          <p:cNvSpPr txBox="1"/>
          <p:nvPr/>
        </p:nvSpPr>
        <p:spPr>
          <a:xfrm rot="20877649">
            <a:off x="76654" y="411403"/>
            <a:ext cx="3990214" cy="430847"/>
          </a:xfrm>
          <a:prstGeom prst="rect">
            <a:avLst/>
          </a:prstGeom>
          <a:solidFill>
            <a:srgbClr val="35372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shcan BB" panose="02000503000000020004" pitchFamily="2" charset="0"/>
                <a:ea typeface="Arial"/>
                <a:cs typeface="Arial"/>
                <a:sym typeface="Arial"/>
              </a:rPr>
              <a:t>WHAT DO YOU THINK?</a:t>
            </a:r>
            <a:endParaRPr kumimoji="0" sz="2200" b="1" i="0" u="none" strike="noStrike" kern="1200" cap="none" spc="0" normalizeH="0" baseline="0" noProof="0" dirty="0">
              <a:ln>
                <a:noFill/>
              </a:ln>
              <a:solidFill>
                <a:prstClr val="white"/>
              </a:solidFill>
              <a:effectLst/>
              <a:uLnTx/>
              <a:uFillTx/>
              <a:latin typeface="Ashcan BB" panose="02000503000000020004" pitchFamily="2" charset="0"/>
              <a:ea typeface="Arial"/>
              <a:cs typeface="Arial"/>
              <a:sym typeface="Arial"/>
            </a:endParaRPr>
          </a:p>
        </p:txBody>
      </p:sp>
    </p:spTree>
    <p:extLst>
      <p:ext uri="{BB962C8B-B14F-4D97-AF65-F5344CB8AC3E}">
        <p14:creationId xmlns:p14="http://schemas.microsoft.com/office/powerpoint/2010/main" val="3971368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48E17D3-6A56-4F1E-B971-2167CA9981CD}"/>
              </a:ext>
            </a:extLst>
          </p:cNvPr>
          <p:cNvSpPr txBox="1"/>
          <p:nvPr/>
        </p:nvSpPr>
        <p:spPr>
          <a:xfrm>
            <a:off x="515802" y="1605392"/>
            <a:ext cx="10822758" cy="2308324"/>
          </a:xfrm>
          <a:prstGeom prst="rect">
            <a:avLst/>
          </a:prstGeom>
          <a:noFill/>
        </p:spPr>
        <p:txBody>
          <a:bodyPr wrap="square" rtlCol="0">
            <a:spAutoFit/>
          </a:bodyPr>
          <a:lstStyle/>
          <a:p>
            <a:endParaRPr lang="en-GB" dirty="0">
              <a:latin typeface="Foco" panose="020B0504050202020203"/>
            </a:endParaRPr>
          </a:p>
          <a:p>
            <a:endParaRPr lang="en-GB" dirty="0">
              <a:latin typeface="Foco" panose="020B0504050202020203"/>
            </a:endParaRPr>
          </a:p>
          <a:p>
            <a:endParaRPr lang="en-GB" dirty="0">
              <a:latin typeface="Foco" panose="020B0504050202020203"/>
            </a:endParaRPr>
          </a:p>
          <a:p>
            <a:r>
              <a:rPr lang="en-GB" dirty="0">
                <a:latin typeface="Foco" panose="020B0504050202020203"/>
              </a:rPr>
              <a:t>  </a:t>
            </a:r>
          </a:p>
          <a:p>
            <a:endParaRPr lang="en-GB" dirty="0">
              <a:latin typeface="Foco" panose="020B0504050202020203"/>
            </a:endParaRPr>
          </a:p>
          <a:p>
            <a:endParaRPr lang="en-GB" dirty="0">
              <a:latin typeface="Foco" panose="020B0504050202020203"/>
            </a:endParaRPr>
          </a:p>
          <a:p>
            <a:endParaRPr lang="en-GB" dirty="0">
              <a:latin typeface="Foco" panose="020B0504050202020203"/>
            </a:endParaRPr>
          </a:p>
          <a:p>
            <a:r>
              <a:rPr lang="en-GB" dirty="0">
                <a:latin typeface="Foco" panose="020B0504050202020203"/>
              </a:rPr>
              <a:t> </a:t>
            </a:r>
          </a:p>
        </p:txBody>
      </p:sp>
      <p:graphicFrame>
        <p:nvGraphicFramePr>
          <p:cNvPr id="4" name="Diagram 3">
            <a:extLst>
              <a:ext uri="{FF2B5EF4-FFF2-40B4-BE49-F238E27FC236}">
                <a16:creationId xmlns:a16="http://schemas.microsoft.com/office/drawing/2014/main" id="{7818573C-00F1-4839-B056-096CAAFA67A3}"/>
              </a:ext>
            </a:extLst>
          </p:cNvPr>
          <p:cNvGraphicFramePr/>
          <p:nvPr>
            <p:extLst>
              <p:ext uri="{D42A27DB-BD31-4B8C-83A1-F6EECF244321}">
                <p14:modId xmlns:p14="http://schemas.microsoft.com/office/powerpoint/2010/main" val="3930207842"/>
              </p:ext>
            </p:extLst>
          </p:nvPr>
        </p:nvGraphicFramePr>
        <p:xfrm>
          <a:off x="159489" y="1407817"/>
          <a:ext cx="5012754" cy="4750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BD820C2B-4DAA-4812-AF7A-41AC956B5930}"/>
              </a:ext>
            </a:extLst>
          </p:cNvPr>
          <p:cNvSpPr txBox="1"/>
          <p:nvPr/>
        </p:nvSpPr>
        <p:spPr>
          <a:xfrm rot="266463">
            <a:off x="571708" y="5219350"/>
            <a:ext cx="4188314" cy="461665"/>
          </a:xfrm>
          <a:prstGeom prst="rect">
            <a:avLst/>
          </a:prstGeom>
          <a:noFill/>
        </p:spPr>
        <p:txBody>
          <a:bodyPr wrap="square" rtlCol="0">
            <a:spAutoFit/>
          </a:bodyPr>
          <a:lstStyle/>
          <a:p>
            <a:pPr algn="ctr"/>
            <a:r>
              <a:rPr lang="en-GB" sz="2400" dirty="0">
                <a:latin typeface="Foco" panose="020B0504050202020203"/>
              </a:rPr>
              <a:t>Globalisation</a:t>
            </a:r>
          </a:p>
        </p:txBody>
      </p:sp>
      <p:sp>
        <p:nvSpPr>
          <p:cNvPr id="9" name="Rechthoek 8">
            <a:extLst>
              <a:ext uri="{FF2B5EF4-FFF2-40B4-BE49-F238E27FC236}">
                <a16:creationId xmlns:a16="http://schemas.microsoft.com/office/drawing/2014/main" id="{F7016B27-4DBF-413E-BB2B-AAAD223AED1A}"/>
              </a:ext>
            </a:extLst>
          </p:cNvPr>
          <p:cNvSpPr/>
          <p:nvPr/>
        </p:nvSpPr>
        <p:spPr>
          <a:xfrm>
            <a:off x="5278150" y="1407817"/>
            <a:ext cx="6725592" cy="4862870"/>
          </a:xfrm>
          <a:prstGeom prst="rect">
            <a:avLst/>
          </a:prstGeom>
        </p:spPr>
        <p:txBody>
          <a:bodyPr wrap="square">
            <a:spAutoFit/>
          </a:bodyPr>
          <a:lstStyle/>
          <a:p>
            <a:r>
              <a:rPr lang="en-GB" sz="2200" b="1" dirty="0">
                <a:latin typeface="Foco" panose="020B0504050202020203"/>
              </a:rPr>
              <a:t>What are the pros and cons of </a:t>
            </a:r>
            <a:r>
              <a:rPr lang="en-GB" sz="2200" b="1" dirty="0">
                <a:highlight>
                  <a:srgbClr val="FFFF00"/>
                </a:highlight>
                <a:latin typeface="Foco" panose="020B0504050202020203"/>
              </a:rPr>
              <a:t>globalisation</a:t>
            </a:r>
            <a:r>
              <a:rPr lang="en-GB" sz="2200" b="1" dirty="0">
                <a:latin typeface="Foco" panose="020B0504050202020203"/>
              </a:rPr>
              <a:t>? </a:t>
            </a:r>
          </a:p>
          <a:p>
            <a:endParaRPr lang="en-GB" b="1" dirty="0">
              <a:latin typeface="Foco" panose="020B0504050202020203"/>
            </a:endParaRPr>
          </a:p>
          <a:p>
            <a:r>
              <a:rPr lang="en-GB" sz="2000" dirty="0">
                <a:latin typeface="Foco" panose="020B0504050202020203"/>
              </a:rPr>
              <a:t>Try and identify all the possible pros of globalisation versus the cons. How many can you think of? Use the resources in the ‘Take it further section’ to help you. </a:t>
            </a:r>
          </a:p>
          <a:p>
            <a:endParaRPr lang="en-GB" sz="2000" dirty="0">
              <a:latin typeface="Foco" panose="020B0504050202020203"/>
            </a:endParaRPr>
          </a:p>
          <a:p>
            <a:r>
              <a:rPr lang="en-GB" sz="2000" i="1" dirty="0">
                <a:latin typeface="Foco" panose="020B0504050202020203"/>
              </a:rPr>
              <a:t>After you identified as many as you can, you may want to reflect on the following:</a:t>
            </a:r>
          </a:p>
          <a:p>
            <a:endParaRPr lang="en-GB" sz="2000" dirty="0">
              <a:latin typeface="Foco" panose="020B0504050202020203"/>
            </a:endParaRPr>
          </a:p>
          <a:p>
            <a:r>
              <a:rPr lang="en-GB" sz="2000" b="1" dirty="0">
                <a:latin typeface="Foco" panose="020B0504050202020203"/>
              </a:rPr>
              <a:t>If you look to the pros and cons you identified, which of the two are more important to you? Why?</a:t>
            </a:r>
            <a:br>
              <a:rPr lang="en-GB" dirty="0">
                <a:latin typeface="Foco" panose="020B0504050202020203"/>
              </a:rPr>
            </a:br>
            <a:r>
              <a:rPr lang="en-GB" dirty="0">
                <a:latin typeface="Foco" panose="020B0504050202020203"/>
              </a:rPr>
              <a:t>--------------------------------------------------------------------------------------------------------------------------------</a:t>
            </a:r>
          </a:p>
          <a:p>
            <a:r>
              <a:rPr lang="en-GB" dirty="0">
                <a:latin typeface="Foco" panose="020B0504050202020203"/>
              </a:rPr>
              <a:t>------------------------------------------------------------------------------------------------------------------------------------------------------------------------------------------------</a:t>
            </a:r>
          </a:p>
        </p:txBody>
      </p:sp>
      <p:sp>
        <p:nvSpPr>
          <p:cNvPr id="10" name="Title 1">
            <a:extLst>
              <a:ext uri="{FF2B5EF4-FFF2-40B4-BE49-F238E27FC236}">
                <a16:creationId xmlns:a16="http://schemas.microsoft.com/office/drawing/2014/main" id="{D890FC7D-AC56-4D53-982C-C4C0DBF7360E}"/>
              </a:ext>
            </a:extLst>
          </p:cNvPr>
          <p:cNvSpPr>
            <a:spLocks noGrp="1"/>
          </p:cNvSpPr>
          <p:nvPr>
            <p:ph type="title"/>
          </p:nvPr>
        </p:nvSpPr>
        <p:spPr>
          <a:xfrm>
            <a:off x="248509" y="0"/>
            <a:ext cx="11357344" cy="1190958"/>
          </a:xfrm>
        </p:spPr>
        <p:txBody>
          <a:bodyPr>
            <a:normAutofit/>
          </a:bodyPr>
          <a:lstStyle/>
          <a:p>
            <a:r>
              <a:rPr lang="en-GB" sz="3600" b="1" dirty="0">
                <a:latin typeface="Foco" panose="020B0504050202020203"/>
              </a:rPr>
              <a:t>Reflection 3</a:t>
            </a:r>
            <a:r>
              <a:rPr lang="en-GB" sz="3600" dirty="0">
                <a:latin typeface="Foco" panose="020B0504050202020203"/>
              </a:rPr>
              <a:t>:  Thriving in a globalised world?</a:t>
            </a:r>
          </a:p>
        </p:txBody>
      </p:sp>
    </p:spTree>
    <p:extLst>
      <p:ext uri="{BB962C8B-B14F-4D97-AF65-F5344CB8AC3E}">
        <p14:creationId xmlns:p14="http://schemas.microsoft.com/office/powerpoint/2010/main" val="308393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448E17D3-6A56-4F1E-B971-2167CA9981CD}"/>
              </a:ext>
            </a:extLst>
          </p:cNvPr>
          <p:cNvSpPr txBox="1"/>
          <p:nvPr/>
        </p:nvSpPr>
        <p:spPr>
          <a:xfrm>
            <a:off x="515802" y="1605392"/>
            <a:ext cx="10822758" cy="2308324"/>
          </a:xfrm>
          <a:prstGeom prst="rect">
            <a:avLst/>
          </a:prstGeom>
          <a:noFill/>
        </p:spPr>
        <p:txBody>
          <a:bodyPr wrap="square" rtlCol="0">
            <a:spAutoFit/>
          </a:bodyPr>
          <a:lstStyle/>
          <a:p>
            <a:endParaRPr lang="en-GB" dirty="0">
              <a:latin typeface="Foco" panose="020B0504050202020203"/>
            </a:endParaRPr>
          </a:p>
          <a:p>
            <a:endParaRPr lang="en-GB" dirty="0">
              <a:latin typeface="Foco" panose="020B0504050202020203"/>
            </a:endParaRPr>
          </a:p>
          <a:p>
            <a:endParaRPr lang="en-GB" dirty="0">
              <a:latin typeface="Foco" panose="020B0504050202020203"/>
            </a:endParaRPr>
          </a:p>
          <a:p>
            <a:r>
              <a:rPr lang="en-GB" dirty="0">
                <a:latin typeface="Foco" panose="020B0504050202020203"/>
              </a:rPr>
              <a:t>  </a:t>
            </a:r>
          </a:p>
          <a:p>
            <a:endParaRPr lang="en-GB" dirty="0">
              <a:latin typeface="Foco" panose="020B0504050202020203"/>
            </a:endParaRPr>
          </a:p>
          <a:p>
            <a:endParaRPr lang="en-GB" dirty="0">
              <a:latin typeface="Foco" panose="020B0504050202020203"/>
            </a:endParaRPr>
          </a:p>
          <a:p>
            <a:endParaRPr lang="en-GB" dirty="0">
              <a:latin typeface="Foco" panose="020B0504050202020203"/>
            </a:endParaRPr>
          </a:p>
          <a:p>
            <a:r>
              <a:rPr lang="en-GB" dirty="0">
                <a:latin typeface="Foco" panose="020B0504050202020203"/>
              </a:rPr>
              <a:t> </a:t>
            </a:r>
          </a:p>
        </p:txBody>
      </p:sp>
      <p:graphicFrame>
        <p:nvGraphicFramePr>
          <p:cNvPr id="4" name="Diagram 3">
            <a:extLst>
              <a:ext uri="{FF2B5EF4-FFF2-40B4-BE49-F238E27FC236}">
                <a16:creationId xmlns:a16="http://schemas.microsoft.com/office/drawing/2014/main" id="{7818573C-00F1-4839-B056-096CAAFA67A3}"/>
              </a:ext>
            </a:extLst>
          </p:cNvPr>
          <p:cNvGraphicFramePr/>
          <p:nvPr>
            <p:extLst>
              <p:ext uri="{D42A27DB-BD31-4B8C-83A1-F6EECF244321}">
                <p14:modId xmlns:p14="http://schemas.microsoft.com/office/powerpoint/2010/main" val="250763399"/>
              </p:ext>
            </p:extLst>
          </p:nvPr>
        </p:nvGraphicFramePr>
        <p:xfrm>
          <a:off x="159489" y="1407817"/>
          <a:ext cx="5012754" cy="4750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BD820C2B-4DAA-4812-AF7A-41AC956B5930}"/>
              </a:ext>
            </a:extLst>
          </p:cNvPr>
          <p:cNvSpPr txBox="1"/>
          <p:nvPr/>
        </p:nvSpPr>
        <p:spPr>
          <a:xfrm rot="266463">
            <a:off x="571708" y="5219350"/>
            <a:ext cx="4188314" cy="461665"/>
          </a:xfrm>
          <a:prstGeom prst="rect">
            <a:avLst/>
          </a:prstGeom>
          <a:noFill/>
        </p:spPr>
        <p:txBody>
          <a:bodyPr wrap="square" rtlCol="0">
            <a:spAutoFit/>
          </a:bodyPr>
          <a:lstStyle/>
          <a:p>
            <a:pPr algn="ctr"/>
            <a:r>
              <a:rPr lang="en-GB" sz="2400" dirty="0">
                <a:latin typeface="Foco" panose="020B0504050202020203"/>
              </a:rPr>
              <a:t>Localisation</a:t>
            </a:r>
          </a:p>
        </p:txBody>
      </p:sp>
      <p:sp>
        <p:nvSpPr>
          <p:cNvPr id="9" name="Rechthoek 8">
            <a:extLst>
              <a:ext uri="{FF2B5EF4-FFF2-40B4-BE49-F238E27FC236}">
                <a16:creationId xmlns:a16="http://schemas.microsoft.com/office/drawing/2014/main" id="{F7016B27-4DBF-413E-BB2B-AAAD223AED1A}"/>
              </a:ext>
            </a:extLst>
          </p:cNvPr>
          <p:cNvSpPr/>
          <p:nvPr/>
        </p:nvSpPr>
        <p:spPr>
          <a:xfrm>
            <a:off x="5278150" y="1407817"/>
            <a:ext cx="6725592" cy="4862870"/>
          </a:xfrm>
          <a:prstGeom prst="rect">
            <a:avLst/>
          </a:prstGeom>
        </p:spPr>
        <p:txBody>
          <a:bodyPr wrap="square">
            <a:spAutoFit/>
          </a:bodyPr>
          <a:lstStyle/>
          <a:p>
            <a:r>
              <a:rPr lang="en-GB" sz="2200" b="1" dirty="0">
                <a:latin typeface="Foco" panose="020B0504050202020203"/>
              </a:rPr>
              <a:t>What are the pros and cons of </a:t>
            </a:r>
            <a:r>
              <a:rPr lang="en-GB" sz="2200" b="1" dirty="0">
                <a:highlight>
                  <a:srgbClr val="FFFF00"/>
                </a:highlight>
                <a:latin typeface="Foco" panose="020B0504050202020203"/>
              </a:rPr>
              <a:t>localisation</a:t>
            </a:r>
            <a:r>
              <a:rPr lang="en-GB" sz="2200" b="1" dirty="0">
                <a:latin typeface="Foco" panose="020B0504050202020203"/>
              </a:rPr>
              <a:t>? </a:t>
            </a:r>
          </a:p>
          <a:p>
            <a:endParaRPr lang="en-GB" b="1" dirty="0">
              <a:latin typeface="Foco" panose="020B0504050202020203"/>
            </a:endParaRPr>
          </a:p>
          <a:p>
            <a:r>
              <a:rPr lang="en-GB" sz="2000" dirty="0">
                <a:latin typeface="Foco" panose="020B0504050202020203"/>
              </a:rPr>
              <a:t>Try and identify all the possible pros of localisation - how many can you think of? Use the resources in the ‘Take it further section’ to help you. </a:t>
            </a:r>
          </a:p>
          <a:p>
            <a:endParaRPr lang="en-GB" sz="2000" dirty="0">
              <a:latin typeface="Foco" panose="020B0504050202020203"/>
            </a:endParaRPr>
          </a:p>
          <a:p>
            <a:r>
              <a:rPr lang="en-GB" sz="2000" i="1" dirty="0">
                <a:latin typeface="Foco" panose="020B0504050202020203"/>
              </a:rPr>
              <a:t>After you identified as many as you can, you may want to reflect on the following:</a:t>
            </a:r>
          </a:p>
          <a:p>
            <a:endParaRPr lang="en-GB" sz="2000" dirty="0">
              <a:latin typeface="Foco" panose="020B0504050202020203"/>
            </a:endParaRPr>
          </a:p>
          <a:p>
            <a:r>
              <a:rPr lang="en-GB" sz="2000" b="1" dirty="0">
                <a:latin typeface="Foco" panose="020B0504050202020203"/>
              </a:rPr>
              <a:t>If you look to the pros and cons you identified, which of the two are more important to you? Why?</a:t>
            </a:r>
            <a:br>
              <a:rPr lang="en-GB" dirty="0">
                <a:latin typeface="Foco" panose="020B0504050202020203"/>
              </a:rPr>
            </a:br>
            <a:r>
              <a:rPr lang="en-GB" dirty="0">
                <a:latin typeface="Foco" panose="020B0504050202020203"/>
              </a:rPr>
              <a:t>--------------------------------------------------------------------------------------------------------------------------------</a:t>
            </a:r>
          </a:p>
          <a:p>
            <a:r>
              <a:rPr lang="en-GB" dirty="0">
                <a:latin typeface="Foco" panose="020B0504050202020203"/>
              </a:rPr>
              <a:t>------------------------------------------------------------------------------------------------------------------------------------------------------------------------------------------------</a:t>
            </a:r>
          </a:p>
        </p:txBody>
      </p:sp>
      <p:sp>
        <p:nvSpPr>
          <p:cNvPr id="10" name="Title 1">
            <a:extLst>
              <a:ext uri="{FF2B5EF4-FFF2-40B4-BE49-F238E27FC236}">
                <a16:creationId xmlns:a16="http://schemas.microsoft.com/office/drawing/2014/main" id="{D890FC7D-AC56-4D53-982C-C4C0DBF7360E}"/>
              </a:ext>
            </a:extLst>
          </p:cNvPr>
          <p:cNvSpPr>
            <a:spLocks noGrp="1"/>
          </p:cNvSpPr>
          <p:nvPr>
            <p:ph type="title"/>
          </p:nvPr>
        </p:nvSpPr>
        <p:spPr>
          <a:xfrm>
            <a:off x="248509" y="0"/>
            <a:ext cx="11357344" cy="1190958"/>
          </a:xfrm>
        </p:spPr>
        <p:txBody>
          <a:bodyPr>
            <a:normAutofit/>
          </a:bodyPr>
          <a:lstStyle/>
          <a:p>
            <a:r>
              <a:rPr lang="en-GB" sz="3600" b="1" dirty="0">
                <a:latin typeface="Foco" panose="020B0504050202020203"/>
              </a:rPr>
              <a:t>Reflection 3</a:t>
            </a:r>
            <a:r>
              <a:rPr lang="en-GB" sz="3600" dirty="0">
                <a:latin typeface="Foco" panose="020B0504050202020203"/>
              </a:rPr>
              <a:t>:  Thriving in a globalised world?</a:t>
            </a:r>
          </a:p>
        </p:txBody>
      </p:sp>
    </p:spTree>
    <p:extLst>
      <p:ext uri="{BB962C8B-B14F-4D97-AF65-F5344CB8AC3E}">
        <p14:creationId xmlns:p14="http://schemas.microsoft.com/office/powerpoint/2010/main" val="158936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71AAE-E769-4F70-8EDB-60902EBC9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289" y="554920"/>
            <a:ext cx="4341421" cy="4341421"/>
          </a:xfrm>
          <a:prstGeom prst="rect">
            <a:avLst/>
          </a:prstGeom>
        </p:spPr>
      </p:pic>
      <p:sp>
        <p:nvSpPr>
          <p:cNvPr id="2" name="Rectangle 1">
            <a:extLst>
              <a:ext uri="{FF2B5EF4-FFF2-40B4-BE49-F238E27FC236}">
                <a16:creationId xmlns:a16="http://schemas.microsoft.com/office/drawing/2014/main" id="{809E4368-8B85-4C5E-BBCF-A6E952A40A8B}"/>
              </a:ext>
            </a:extLst>
          </p:cNvPr>
          <p:cNvSpPr/>
          <p:nvPr/>
        </p:nvSpPr>
        <p:spPr>
          <a:xfrm>
            <a:off x="4517731" y="1352613"/>
            <a:ext cx="3156537" cy="3046988"/>
          </a:xfrm>
          <a:prstGeom prst="rect">
            <a:avLst/>
          </a:prstGeom>
        </p:spPr>
        <p:txBody>
          <a:bodyPr wrap="square">
            <a:spAutoFit/>
          </a:bodyPr>
          <a:lstStyle/>
          <a:p>
            <a:pPr algn="ctr"/>
            <a:r>
              <a:rPr lang="en-GB" sz="2400" dirty="0">
                <a:latin typeface="Foco" panose="020B0504050202020203"/>
              </a:rPr>
              <a:t>If you were the world’s leader and you could choose a more localised world or a globalised world after the pandemic, what would you choose and why?</a:t>
            </a:r>
          </a:p>
        </p:txBody>
      </p:sp>
      <p:sp>
        <p:nvSpPr>
          <p:cNvPr id="4" name="TextBox 3">
            <a:extLst>
              <a:ext uri="{FF2B5EF4-FFF2-40B4-BE49-F238E27FC236}">
                <a16:creationId xmlns:a16="http://schemas.microsoft.com/office/drawing/2014/main" id="{F14BAB3A-1F38-41D6-A0E8-115B5C9FF0CF}"/>
              </a:ext>
            </a:extLst>
          </p:cNvPr>
          <p:cNvSpPr txBox="1"/>
          <p:nvPr/>
        </p:nvSpPr>
        <p:spPr>
          <a:xfrm>
            <a:off x="307858" y="5065884"/>
            <a:ext cx="11576283" cy="830997"/>
          </a:xfrm>
          <a:prstGeom prst="rect">
            <a:avLst/>
          </a:prstGeom>
          <a:noFill/>
        </p:spPr>
        <p:txBody>
          <a:bodyPr wrap="square" rtlCol="0">
            <a:spAutoFit/>
          </a:bodyPr>
          <a:lstStyle/>
          <a:p>
            <a:r>
              <a:rPr lang="en-GB" sz="2400" dirty="0">
                <a:latin typeface="Foco" panose="020B0504050202020203" pitchFamily="34" charset="0"/>
              </a:rPr>
              <a:t>Think about some of the positive and negatives of each of these systems and why you might choose one over the other if given that choice.</a:t>
            </a:r>
          </a:p>
        </p:txBody>
      </p:sp>
    </p:spTree>
    <p:extLst>
      <p:ext uri="{BB962C8B-B14F-4D97-AF65-F5344CB8AC3E}">
        <p14:creationId xmlns:p14="http://schemas.microsoft.com/office/powerpoint/2010/main" val="512433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DB73E87-19E4-4702-8DCC-58A04819EA98}"/>
              </a:ext>
            </a:extLst>
          </p:cNvPr>
          <p:cNvSpPr/>
          <p:nvPr/>
        </p:nvSpPr>
        <p:spPr>
          <a:xfrm>
            <a:off x="3370521" y="776176"/>
            <a:ext cx="5188687" cy="4976039"/>
          </a:xfrm>
          <a:prstGeom prst="wedgeEllipseCallout">
            <a:avLst/>
          </a:prstGeom>
          <a:solidFill>
            <a:srgbClr val="F2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co" panose="020B0504050202020203"/>
            </a:endParaRPr>
          </a:p>
        </p:txBody>
      </p:sp>
      <p:sp>
        <p:nvSpPr>
          <p:cNvPr id="3" name="Rectangle 2">
            <a:extLst>
              <a:ext uri="{FF2B5EF4-FFF2-40B4-BE49-F238E27FC236}">
                <a16:creationId xmlns:a16="http://schemas.microsoft.com/office/drawing/2014/main" id="{E0CE98C4-BD1C-45D5-A234-49BEA9742AD8}"/>
              </a:ext>
            </a:extLst>
          </p:cNvPr>
          <p:cNvSpPr/>
          <p:nvPr/>
        </p:nvSpPr>
        <p:spPr>
          <a:xfrm>
            <a:off x="3200399" y="1914734"/>
            <a:ext cx="5497034" cy="2677656"/>
          </a:xfrm>
          <a:prstGeom prst="rect">
            <a:avLst/>
          </a:prstGeom>
        </p:spPr>
        <p:txBody>
          <a:bodyPr wrap="square">
            <a:spAutoFit/>
          </a:bodyPr>
          <a:lstStyle/>
          <a:p>
            <a:pPr algn="ctr"/>
            <a:br>
              <a:rPr lang="en-US" sz="2400" b="1" dirty="0">
                <a:solidFill>
                  <a:schemeClr val="bg1"/>
                </a:solidFill>
                <a:latin typeface="Foco" panose="020B0504050202020203"/>
              </a:rPr>
            </a:br>
            <a:r>
              <a:rPr lang="en-US" sz="2400" b="1" spc="300" dirty="0">
                <a:solidFill>
                  <a:schemeClr val="bg1"/>
                </a:solidFill>
                <a:latin typeface="Foco" panose="020B0504050202020203"/>
              </a:rPr>
              <a:t> </a:t>
            </a:r>
            <a:r>
              <a:rPr lang="en-US" sz="3200" spc="300" dirty="0">
                <a:solidFill>
                  <a:srgbClr val="FEE725"/>
                </a:solidFill>
                <a:latin typeface="Foco" panose="020B0504050202020203"/>
              </a:rPr>
              <a:t>PART 2 | </a:t>
            </a:r>
            <a:r>
              <a:rPr lang="en-US" sz="3200" b="1" spc="300" dirty="0">
                <a:solidFill>
                  <a:srgbClr val="FEE725"/>
                </a:solidFill>
                <a:latin typeface="Foco" panose="020B0504050202020203"/>
              </a:rPr>
              <a:t>UNDERSTAND</a:t>
            </a:r>
            <a:endParaRPr lang="en-US" sz="2800" b="1" spc="300" dirty="0">
              <a:solidFill>
                <a:srgbClr val="FEE725"/>
              </a:solidFill>
              <a:latin typeface="Foco" panose="020B0504050202020203"/>
            </a:endParaRPr>
          </a:p>
          <a:p>
            <a:pPr algn="ctr"/>
            <a:endParaRPr lang="en-US" sz="2800" dirty="0">
              <a:solidFill>
                <a:schemeClr val="bg1"/>
              </a:solidFill>
              <a:latin typeface="Foco" panose="020B0504050202020203"/>
            </a:endParaRPr>
          </a:p>
          <a:p>
            <a:pPr algn="ctr"/>
            <a:r>
              <a:rPr lang="en-US" sz="2800" dirty="0">
                <a:solidFill>
                  <a:schemeClr val="bg1"/>
                </a:solidFill>
                <a:latin typeface="Foco" panose="020B0504050202020203"/>
              </a:rPr>
              <a:t>Why might climate change </a:t>
            </a:r>
          </a:p>
          <a:p>
            <a:pPr algn="ctr"/>
            <a:r>
              <a:rPr lang="en-US" sz="2800" dirty="0">
                <a:solidFill>
                  <a:schemeClr val="bg1"/>
                </a:solidFill>
                <a:latin typeface="Foco" panose="020B0504050202020203"/>
              </a:rPr>
              <a:t>cause more viruses </a:t>
            </a:r>
            <a:br>
              <a:rPr lang="en-US" sz="2800" dirty="0">
                <a:solidFill>
                  <a:schemeClr val="bg1"/>
                </a:solidFill>
                <a:latin typeface="Foco" panose="020B0504050202020203"/>
              </a:rPr>
            </a:br>
            <a:r>
              <a:rPr lang="en-US" sz="2800" dirty="0">
                <a:solidFill>
                  <a:schemeClr val="bg1"/>
                </a:solidFill>
                <a:latin typeface="Foco" panose="020B0504050202020203"/>
              </a:rPr>
              <a:t>in the future?</a:t>
            </a:r>
          </a:p>
        </p:txBody>
      </p:sp>
      <p:sp>
        <p:nvSpPr>
          <p:cNvPr id="4" name="Rectangle 3">
            <a:extLst>
              <a:ext uri="{FF2B5EF4-FFF2-40B4-BE49-F238E27FC236}">
                <a16:creationId xmlns:a16="http://schemas.microsoft.com/office/drawing/2014/main" id="{9D34EE11-80AD-4A10-9E3D-47581BB597C5}"/>
              </a:ext>
            </a:extLst>
          </p:cNvPr>
          <p:cNvSpPr/>
          <p:nvPr/>
        </p:nvSpPr>
        <p:spPr>
          <a:xfrm>
            <a:off x="3982824" y="2040959"/>
            <a:ext cx="4006610" cy="369332"/>
          </a:xfrm>
          <a:prstGeom prst="rect">
            <a:avLst/>
          </a:prstGeom>
        </p:spPr>
        <p:txBody>
          <a:bodyPr wrap="none">
            <a:spAutoFit/>
          </a:bodyPr>
          <a:lstStyle/>
          <a:p>
            <a:r>
              <a:rPr lang="en-US" spc="300" dirty="0">
                <a:solidFill>
                  <a:schemeClr val="bg1"/>
                </a:solidFill>
                <a:latin typeface="Foco" panose="020B0504050202020203"/>
              </a:rPr>
              <a:t>EXPLORE OUR NEXT INQUIRY </a:t>
            </a:r>
            <a:endParaRPr lang="en-GB" dirty="0"/>
          </a:p>
        </p:txBody>
      </p:sp>
    </p:spTree>
    <p:extLst>
      <p:ext uri="{BB962C8B-B14F-4D97-AF65-F5344CB8AC3E}">
        <p14:creationId xmlns:p14="http://schemas.microsoft.com/office/powerpoint/2010/main" val="223976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40289F-D386-49A9-90FB-70BF303F016E}"/>
              </a:ext>
            </a:extLst>
          </p:cNvPr>
          <p:cNvSpPr/>
          <p:nvPr/>
        </p:nvSpPr>
        <p:spPr>
          <a:xfrm>
            <a:off x="0" y="0"/>
            <a:ext cx="12192000" cy="6858000"/>
          </a:xfrm>
          <a:prstGeom prst="rect">
            <a:avLst/>
          </a:prstGeom>
          <a:solidFill>
            <a:srgbClr val="3537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47D03047-2114-4A73-8A53-F882C3890F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653719" cy="663489"/>
          </a:xfrm>
          <a:prstGeom prst="rect">
            <a:avLst/>
          </a:prstGeom>
        </p:spPr>
      </p:pic>
      <p:sp>
        <p:nvSpPr>
          <p:cNvPr id="10" name="TextBox 9">
            <a:extLst>
              <a:ext uri="{FF2B5EF4-FFF2-40B4-BE49-F238E27FC236}">
                <a16:creationId xmlns:a16="http://schemas.microsoft.com/office/drawing/2014/main" id="{28AAD497-D0B2-4879-955D-27BC06D6B150}"/>
              </a:ext>
            </a:extLst>
          </p:cNvPr>
          <p:cNvSpPr txBox="1"/>
          <p:nvPr/>
        </p:nvSpPr>
        <p:spPr>
          <a:xfrm>
            <a:off x="7331522" y="5744306"/>
            <a:ext cx="4991614" cy="892552"/>
          </a:xfrm>
          <a:prstGeom prst="rect">
            <a:avLst/>
          </a:prstGeom>
          <a:noFill/>
        </p:spPr>
        <p:txBody>
          <a:bodyPr wrap="square" rtlCol="0">
            <a:spAutoFit/>
          </a:bodyPr>
          <a:lstStyle/>
          <a:p>
            <a:pPr algn="ctr"/>
            <a:endParaRPr lang="en-GB" sz="1200" b="1" dirty="0">
              <a:solidFill>
                <a:schemeClr val="bg1"/>
              </a:solidFill>
              <a:latin typeface="Foco" panose="020B0504050202020203" pitchFamily="34" charset="0"/>
            </a:endParaRPr>
          </a:p>
          <a:p>
            <a:pPr algn="ctr"/>
            <a:r>
              <a:rPr lang="en-GB" sz="2400" dirty="0">
                <a:solidFill>
                  <a:srgbClr val="FEE725"/>
                </a:solidFill>
                <a:latin typeface="Foco" panose="020B0504050202020203" pitchFamily="34" charset="0"/>
              </a:rPr>
              <a:t>This sort of learning can’t wait</a:t>
            </a:r>
          </a:p>
          <a:p>
            <a:pPr algn="ctr"/>
            <a:r>
              <a:rPr lang="en-GB" sz="1600" b="1" spc="300" dirty="0">
                <a:solidFill>
                  <a:schemeClr val="bg1"/>
                </a:solidFill>
                <a:latin typeface="Foco" panose="020B0504050202020203" pitchFamily="34" charset="0"/>
              </a:rPr>
              <a:t>THOUGHTBOXEDUCATION.COM </a:t>
            </a:r>
          </a:p>
        </p:txBody>
      </p:sp>
    </p:spTree>
    <p:extLst>
      <p:ext uri="{BB962C8B-B14F-4D97-AF65-F5344CB8AC3E}">
        <p14:creationId xmlns:p14="http://schemas.microsoft.com/office/powerpoint/2010/main" val="132286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F9CE8E-EA4A-443C-A5FE-B49F994E80F1}"/>
              </a:ext>
            </a:extLst>
          </p:cNvPr>
          <p:cNvSpPr/>
          <p:nvPr/>
        </p:nvSpPr>
        <p:spPr>
          <a:xfrm>
            <a:off x="0" y="0"/>
            <a:ext cx="12192000" cy="6858000"/>
          </a:xfrm>
          <a:prstGeom prst="rect">
            <a:avLst/>
          </a:prstGeom>
          <a:solidFill>
            <a:srgbClr val="3537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dirty="0">
              <a:ln>
                <a:noFill/>
              </a:ln>
              <a:solidFill>
                <a:srgbClr val="FEE725"/>
              </a:solidFill>
              <a:effectLst/>
              <a:uLnTx/>
              <a:uFillTx/>
              <a:latin typeface="Foco" panose="020B0504050202020203" pitchFamily="34" charset="0"/>
              <a:ea typeface="+mn-ea"/>
              <a:cs typeface="+mn-cs"/>
            </a:endParaRPr>
          </a:p>
        </p:txBody>
      </p:sp>
      <p:sp>
        <p:nvSpPr>
          <p:cNvPr id="8" name="Rectangle 7">
            <a:extLst>
              <a:ext uri="{FF2B5EF4-FFF2-40B4-BE49-F238E27FC236}">
                <a16:creationId xmlns:a16="http://schemas.microsoft.com/office/drawing/2014/main" id="{EA6053D2-17AA-457C-A9E6-41E04FFEDB20}"/>
              </a:ext>
            </a:extLst>
          </p:cNvPr>
          <p:cNvSpPr/>
          <p:nvPr/>
        </p:nvSpPr>
        <p:spPr>
          <a:xfrm>
            <a:off x="3837174" y="362707"/>
            <a:ext cx="8133958" cy="86946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272" normalizeH="0" baseline="0" noProof="0" dirty="0">
                <a:ln>
                  <a:noFill/>
                </a:ln>
                <a:solidFill>
                  <a:srgbClr val="FEE725"/>
                </a:solidFill>
                <a:effectLst/>
                <a:uLnTx/>
                <a:uFillTx/>
                <a:latin typeface="Foco" panose="020B0504050202020203" pitchFamily="34" charset="0"/>
                <a:ea typeface="+mn-ea"/>
                <a:cs typeface="+mn-cs"/>
              </a:rPr>
              <a:t>PART 1 | </a:t>
            </a:r>
            <a:r>
              <a:rPr kumimoji="0" lang="en-GB" sz="4000" b="1" i="0" u="none" strike="noStrike" kern="1200" cap="none" spc="272" normalizeH="0" baseline="0" noProof="0" dirty="0">
                <a:ln>
                  <a:noFill/>
                </a:ln>
                <a:solidFill>
                  <a:srgbClr val="FEE725"/>
                </a:solidFill>
                <a:effectLst/>
                <a:uLnTx/>
                <a:uFillTx/>
                <a:latin typeface="Foco" panose="020B0504050202020203" pitchFamily="34" charset="0"/>
                <a:ea typeface="+mn-ea"/>
                <a:cs typeface="+mn-cs"/>
              </a:rPr>
              <a:t>IMMERSE</a:t>
            </a:r>
            <a:br>
              <a:rPr kumimoji="0" lang="en-GB" sz="4000" b="1" i="0" u="none" strike="noStrike" kern="1200" cap="none" spc="272" normalizeH="0" baseline="0" noProof="0" dirty="0">
                <a:ln>
                  <a:noFill/>
                </a:ln>
                <a:solidFill>
                  <a:srgbClr val="FEE725"/>
                </a:solidFill>
                <a:effectLst/>
                <a:uLnTx/>
                <a:uFillTx/>
                <a:latin typeface="Foco" panose="020B0504050202020203" pitchFamily="34" charset="0"/>
                <a:ea typeface="+mn-ea"/>
                <a:cs typeface="+mn-cs"/>
              </a:rPr>
            </a:br>
            <a:endParaRPr kumimoji="0" lang="en-GB" sz="1100" b="1" i="0" u="none" strike="noStrike" kern="1200" cap="none" spc="0" normalizeH="0" baseline="0" noProof="0" dirty="0">
              <a:ln>
                <a:noFill/>
              </a:ln>
              <a:solidFill>
                <a:srgbClr val="FEE725"/>
              </a:solidFill>
              <a:effectLst/>
              <a:uLnTx/>
              <a:uFillTx/>
              <a:latin typeface="Foco" panose="020B0504050202020203" pitchFamily="34" charset="0"/>
              <a:ea typeface="+mn-ea"/>
              <a:cs typeface="+mn-cs"/>
            </a:endParaRPr>
          </a:p>
        </p:txBody>
      </p:sp>
      <p:sp>
        <p:nvSpPr>
          <p:cNvPr id="11" name="Rectangle 10">
            <a:extLst>
              <a:ext uri="{FF2B5EF4-FFF2-40B4-BE49-F238E27FC236}">
                <a16:creationId xmlns:a16="http://schemas.microsoft.com/office/drawing/2014/main" id="{0F29D6BD-379E-48D2-846A-9F9A424B064D}"/>
              </a:ext>
            </a:extLst>
          </p:cNvPr>
          <p:cNvSpPr/>
          <p:nvPr/>
        </p:nvSpPr>
        <p:spPr>
          <a:xfrm>
            <a:off x="5001659" y="5375457"/>
            <a:ext cx="7090500" cy="76944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Exploring Our World</a:t>
            </a:r>
            <a:endParaRPr kumimoji="0" lang="en-GB" sz="4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Rectangle 11">
            <a:extLst>
              <a:ext uri="{FF2B5EF4-FFF2-40B4-BE49-F238E27FC236}">
                <a16:creationId xmlns:a16="http://schemas.microsoft.com/office/drawing/2014/main" id="{859AF9A5-A2EF-4F43-96F4-4D1EF6CB3AF1}"/>
              </a:ext>
            </a:extLst>
          </p:cNvPr>
          <p:cNvSpPr/>
          <p:nvPr/>
        </p:nvSpPr>
        <p:spPr>
          <a:xfrm>
            <a:off x="3716147" y="6033204"/>
            <a:ext cx="8376012" cy="52322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6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Where did coronavirus come from and how did it spread?</a:t>
            </a:r>
            <a:endParaRPr kumimoji="0" lang="en-GB" sz="2800" b="0" i="0" u="none" strike="noStrike" kern="1200" cap="none" spc="-16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3" name="Picture 12">
            <a:extLst>
              <a:ext uri="{FF2B5EF4-FFF2-40B4-BE49-F238E27FC236}">
                <a16:creationId xmlns:a16="http://schemas.microsoft.com/office/drawing/2014/main" id="{47D03047-2114-4A73-8A53-F882C3890F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468210" cy="589061"/>
          </a:xfrm>
          <a:prstGeom prst="rect">
            <a:avLst/>
          </a:prstGeom>
        </p:spPr>
      </p:pic>
    </p:spTree>
    <p:extLst>
      <p:ext uri="{BB962C8B-B14F-4D97-AF65-F5344CB8AC3E}">
        <p14:creationId xmlns:p14="http://schemas.microsoft.com/office/powerpoint/2010/main" val="116292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873308B-FC29-4B71-85D4-FFD36B5795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6124948" cy="5939135"/>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5" name="Titel 1">
            <a:extLst>
              <a:ext uri="{FF2B5EF4-FFF2-40B4-BE49-F238E27FC236}">
                <a16:creationId xmlns:a16="http://schemas.microsoft.com/office/drawing/2014/main" id="{5F47849C-D42A-4880-A098-39661FC09393}"/>
              </a:ext>
            </a:extLst>
          </p:cNvPr>
          <p:cNvSpPr txBox="1">
            <a:spLocks/>
          </p:cNvSpPr>
          <p:nvPr/>
        </p:nvSpPr>
        <p:spPr>
          <a:xfrm>
            <a:off x="6229359" y="0"/>
            <a:ext cx="5296862" cy="112806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Foco" panose="020B0504050202020203"/>
              </a:rPr>
              <a:t>What is a pandemic?</a:t>
            </a:r>
          </a:p>
        </p:txBody>
      </p:sp>
      <p:sp>
        <p:nvSpPr>
          <p:cNvPr id="6" name="Inhaltsplatzhalter 2">
            <a:extLst>
              <a:ext uri="{FF2B5EF4-FFF2-40B4-BE49-F238E27FC236}">
                <a16:creationId xmlns:a16="http://schemas.microsoft.com/office/drawing/2014/main" id="{9D954C9C-3122-4CC0-AEDD-22DE1FC60F34}"/>
              </a:ext>
            </a:extLst>
          </p:cNvPr>
          <p:cNvSpPr txBox="1">
            <a:spLocks/>
          </p:cNvSpPr>
          <p:nvPr/>
        </p:nvSpPr>
        <p:spPr>
          <a:xfrm>
            <a:off x="6342205" y="1411469"/>
            <a:ext cx="5475208" cy="403506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1800" dirty="0">
                <a:latin typeface="Foco" panose="020B0504050202020203"/>
                <a:cs typeface="Arial"/>
              </a:rPr>
              <a:t>A </a:t>
            </a:r>
            <a:r>
              <a:rPr lang="en-GB" sz="1800" b="1" dirty="0">
                <a:latin typeface="Foco" panose="020B0504050202020203"/>
                <a:cs typeface="Arial"/>
              </a:rPr>
              <a:t>pandemic</a:t>
            </a:r>
            <a:r>
              <a:rPr lang="en-GB" sz="1800" dirty="0">
                <a:latin typeface="Foco" panose="020B0504050202020203"/>
                <a:cs typeface="Arial"/>
              </a:rPr>
              <a:t> is a disease with an outbreak that has spread all over the world. The word ‘pandemic’ originates from the Greek word ‘pan,’ which means ’all’ and ‘demos’ meaning ‘people’. Therefore, it is a global phenomena and affecting all countries in the world with ‘all people’ involved.</a:t>
            </a:r>
            <a:endParaRPr lang="de-DE" sz="1800" dirty="0">
              <a:latin typeface="Foco" panose="020B0504050202020203"/>
              <a:cs typeface="Arial"/>
            </a:endParaRPr>
          </a:p>
          <a:p>
            <a:pPr marL="0" indent="0">
              <a:lnSpc>
                <a:spcPct val="110000"/>
              </a:lnSpc>
              <a:buFont typeface="Arial" panose="020B0604020202020204" pitchFamily="34" charset="0"/>
              <a:buNone/>
            </a:pPr>
            <a:r>
              <a:rPr lang="en-GB" sz="1800" dirty="0">
                <a:latin typeface="Foco" panose="020B0504050202020203"/>
                <a:cs typeface="Arial"/>
              </a:rPr>
              <a:t>Typically, pandemics originate from an </a:t>
            </a:r>
            <a:r>
              <a:rPr lang="en-GB" sz="1800" b="1" dirty="0">
                <a:latin typeface="Foco" panose="020B0504050202020203"/>
                <a:cs typeface="Arial"/>
              </a:rPr>
              <a:t>epidemic</a:t>
            </a:r>
            <a:r>
              <a:rPr lang="en-GB" sz="1800" dirty="0">
                <a:latin typeface="Foco" panose="020B0504050202020203"/>
                <a:cs typeface="Arial"/>
              </a:rPr>
              <a:t>, which is the outbreak of one specific disease in just one country or a larger area. The coronavirus, or Covid-19 virus, is a </a:t>
            </a:r>
            <a:r>
              <a:rPr lang="en-GB" sz="1800" b="1" dirty="0">
                <a:latin typeface="Foco" panose="020B0504050202020203"/>
                <a:cs typeface="Arial"/>
              </a:rPr>
              <a:t>pandemic</a:t>
            </a:r>
            <a:r>
              <a:rPr lang="en-GB" sz="1800" dirty="0">
                <a:latin typeface="Foco" panose="020B0504050202020203"/>
                <a:cs typeface="Arial"/>
              </a:rPr>
              <a:t> as it has become a global situation. A pandemic is caused by a new virus spreading easily from human to human and usually causing severe illness to the body. Due to the virus not being in contact with the human population before or, for a long time, the human immune system is not prepared to tackle it. </a:t>
            </a:r>
          </a:p>
        </p:txBody>
      </p:sp>
    </p:spTree>
    <p:extLst>
      <p:ext uri="{BB962C8B-B14F-4D97-AF65-F5344CB8AC3E}">
        <p14:creationId xmlns:p14="http://schemas.microsoft.com/office/powerpoint/2010/main" val="138678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01AE4-CCF1-41EF-98ED-234B657F7166}"/>
              </a:ext>
            </a:extLst>
          </p:cNvPr>
          <p:cNvSpPr>
            <a:spLocks noGrp="1"/>
          </p:cNvSpPr>
          <p:nvPr>
            <p:ph type="title"/>
          </p:nvPr>
        </p:nvSpPr>
        <p:spPr>
          <a:xfrm>
            <a:off x="345114" y="244549"/>
            <a:ext cx="11501770" cy="1190958"/>
          </a:xfrm>
        </p:spPr>
        <p:txBody>
          <a:bodyPr>
            <a:normAutofit/>
          </a:bodyPr>
          <a:lstStyle/>
          <a:p>
            <a:r>
              <a:rPr lang="en-GB" sz="2400" dirty="0">
                <a:latin typeface="Foco" panose="020B0504050202020203" pitchFamily="34" charset="0"/>
              </a:rPr>
              <a:t>What is a virus and how do viruses work? Take a look at this </a:t>
            </a:r>
            <a:r>
              <a:rPr lang="en-GB" sz="2400" dirty="0">
                <a:latin typeface="Foco" panose="020B0504050202020203" pitchFamily="34" charset="0"/>
                <a:hlinkClick r:id="rId3"/>
              </a:rPr>
              <a:t>short video </a:t>
            </a:r>
            <a:r>
              <a:rPr lang="en-GB" sz="2400" dirty="0">
                <a:latin typeface="Foco" panose="020B0504050202020203" pitchFamily="34" charset="0"/>
              </a:rPr>
              <a:t>(4:30 mins) to learn more:</a:t>
            </a:r>
          </a:p>
        </p:txBody>
      </p:sp>
      <p:pic>
        <p:nvPicPr>
          <p:cNvPr id="4" name="Onlinemedia 3" title="What is a virus? How do viruses work?">
            <a:hlinkClick r:id="" action="ppaction://media"/>
            <a:extLst>
              <a:ext uri="{FF2B5EF4-FFF2-40B4-BE49-F238E27FC236}">
                <a16:creationId xmlns:a16="http://schemas.microsoft.com/office/drawing/2014/main" id="{229ECC68-CD4A-4481-A6D6-F4919516BFEF}"/>
              </a:ext>
            </a:extLst>
          </p:cNvPr>
          <p:cNvPicPr>
            <a:picLocks noGrp="1" noRot="1" noChangeAspect="1"/>
          </p:cNvPicPr>
          <p:nvPr>
            <p:ph idx="1"/>
            <a:videoFile r:link="rId1"/>
          </p:nvPr>
        </p:nvPicPr>
        <p:blipFill>
          <a:blip r:embed="rId4"/>
          <a:stretch>
            <a:fillRect/>
          </a:stretch>
        </p:blipFill>
        <p:spPr>
          <a:xfrm>
            <a:off x="2361367" y="1560328"/>
            <a:ext cx="7809507" cy="4392747"/>
          </a:xfrm>
          <a:prstGeom prst="rect">
            <a:avLst/>
          </a:prstGeom>
        </p:spPr>
      </p:pic>
    </p:spTree>
    <p:extLst>
      <p:ext uri="{BB962C8B-B14F-4D97-AF65-F5344CB8AC3E}">
        <p14:creationId xmlns:p14="http://schemas.microsoft.com/office/powerpoint/2010/main" val="57108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71AAE-E769-4F70-8EDB-60902EBC9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350" y="831367"/>
            <a:ext cx="4171300" cy="4171300"/>
          </a:xfrm>
          <a:prstGeom prst="rect">
            <a:avLst/>
          </a:prstGeom>
        </p:spPr>
      </p:pic>
      <p:sp>
        <p:nvSpPr>
          <p:cNvPr id="2" name="Rectangle 1">
            <a:extLst>
              <a:ext uri="{FF2B5EF4-FFF2-40B4-BE49-F238E27FC236}">
                <a16:creationId xmlns:a16="http://schemas.microsoft.com/office/drawing/2014/main" id="{809E4368-8B85-4C5E-BBCF-A6E952A40A8B}"/>
              </a:ext>
            </a:extLst>
          </p:cNvPr>
          <p:cNvSpPr/>
          <p:nvPr/>
        </p:nvSpPr>
        <p:spPr>
          <a:xfrm>
            <a:off x="4512311" y="1637414"/>
            <a:ext cx="3156537" cy="2677656"/>
          </a:xfrm>
          <a:prstGeom prst="rect">
            <a:avLst/>
          </a:prstGeom>
        </p:spPr>
        <p:txBody>
          <a:bodyPr wrap="square">
            <a:spAutoFit/>
          </a:bodyPr>
          <a:lstStyle/>
          <a:p>
            <a:pPr algn="ctr">
              <a:spcAft>
                <a:spcPts val="600"/>
              </a:spcAft>
            </a:pPr>
            <a:r>
              <a:rPr lang="en-GB" sz="2400" dirty="0">
                <a:latin typeface="Foco" panose="020B0504050202020203"/>
                <a:cs typeface="Arial"/>
              </a:rPr>
              <a:t>There have been several pandemics during the last century. Do you know any other pandemics from history? What were their impacts?</a:t>
            </a:r>
          </a:p>
        </p:txBody>
      </p:sp>
    </p:spTree>
    <p:extLst>
      <p:ext uri="{BB962C8B-B14F-4D97-AF65-F5344CB8AC3E}">
        <p14:creationId xmlns:p14="http://schemas.microsoft.com/office/powerpoint/2010/main" val="377486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679B6-BBDD-406A-9E2A-AE776F74C7C5}"/>
              </a:ext>
            </a:extLst>
          </p:cNvPr>
          <p:cNvSpPr txBox="1">
            <a:spLocks/>
          </p:cNvSpPr>
          <p:nvPr/>
        </p:nvSpPr>
        <p:spPr>
          <a:xfrm>
            <a:off x="8573" y="3770534"/>
            <a:ext cx="2495475" cy="86164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latin typeface="Foco" panose="020B0504050202020203"/>
              </a:rPr>
              <a:t>Reflection 1</a:t>
            </a:r>
            <a:r>
              <a:rPr lang="en-GB" sz="2800" dirty="0">
                <a:latin typeface="Foco" panose="020B0504050202020203"/>
              </a:rPr>
              <a:t>: </a:t>
            </a:r>
          </a:p>
          <a:p>
            <a:pPr algn="ctr"/>
            <a:r>
              <a:rPr lang="en-GB" sz="2400" dirty="0">
                <a:latin typeface="Foco" panose="020B0504050202020203"/>
              </a:rPr>
              <a:t>The ‘new normal?’</a:t>
            </a:r>
          </a:p>
        </p:txBody>
      </p:sp>
      <p:pic>
        <p:nvPicPr>
          <p:cNvPr id="3" name="Afbeelding 2" descr="Afbeelding met buiten, gras, bank, persoon&#10;&#10;Automatisch gegenereerde beschrijving">
            <a:extLst>
              <a:ext uri="{FF2B5EF4-FFF2-40B4-BE49-F238E27FC236}">
                <a16:creationId xmlns:a16="http://schemas.microsoft.com/office/drawing/2014/main" id="{97180747-39A5-4E29-B892-20E8AE5C1891}"/>
              </a:ext>
            </a:extLst>
          </p:cNvPr>
          <p:cNvPicPr>
            <a:picLocks noChangeAspect="1"/>
          </p:cNvPicPr>
          <p:nvPr/>
        </p:nvPicPr>
        <p:blipFill rotWithShape="1">
          <a:blip r:embed="rId3">
            <a:extLst>
              <a:ext uri="{28A0092B-C50C-407E-A947-70E740481C1C}">
                <a14:useLocalDpi xmlns:a14="http://schemas.microsoft.com/office/drawing/2010/main" val="0"/>
              </a:ext>
            </a:extLst>
          </a:blip>
          <a:srcRect t="10763" b="39949"/>
          <a:stretch/>
        </p:blipFill>
        <p:spPr>
          <a:xfrm>
            <a:off x="8573" y="-522980"/>
            <a:ext cx="12183427" cy="417352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Inhaltsplatzhalter 2">
            <a:extLst>
              <a:ext uri="{FF2B5EF4-FFF2-40B4-BE49-F238E27FC236}">
                <a16:creationId xmlns:a16="http://schemas.microsoft.com/office/drawing/2014/main" id="{80902199-CACD-49BF-8494-33F93D62E714}"/>
              </a:ext>
            </a:extLst>
          </p:cNvPr>
          <p:cNvSpPr txBox="1">
            <a:spLocks/>
          </p:cNvSpPr>
          <p:nvPr/>
        </p:nvSpPr>
        <p:spPr>
          <a:xfrm>
            <a:off x="2486687" y="3589394"/>
            <a:ext cx="9820940" cy="86164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Foco" panose="020B0504050202020203"/>
              </a:rPr>
              <a:t>Many countries have taken preventative measures to reduce the intensity of the Covid-19 outbreak. At the core, the most important measure was to reduce human contact to help reduce the transaction of the virus amongst people.</a:t>
            </a:r>
          </a:p>
        </p:txBody>
      </p:sp>
      <p:sp>
        <p:nvSpPr>
          <p:cNvPr id="5" name="Rechthoek 4">
            <a:extLst>
              <a:ext uri="{FF2B5EF4-FFF2-40B4-BE49-F238E27FC236}">
                <a16:creationId xmlns:a16="http://schemas.microsoft.com/office/drawing/2014/main" id="{3B7E715E-2A29-4E1B-B65D-D6624297056A}"/>
              </a:ext>
            </a:extLst>
          </p:cNvPr>
          <p:cNvSpPr/>
          <p:nvPr/>
        </p:nvSpPr>
        <p:spPr>
          <a:xfrm>
            <a:off x="2486687" y="4309018"/>
            <a:ext cx="9687952" cy="2031325"/>
          </a:xfrm>
          <a:prstGeom prst="rect">
            <a:avLst/>
          </a:prstGeom>
        </p:spPr>
        <p:txBody>
          <a:bodyPr wrap="square">
            <a:spAutoFit/>
          </a:bodyPr>
          <a:lstStyle/>
          <a:p>
            <a:r>
              <a:rPr lang="en-GB" dirty="0">
                <a:latin typeface="Foco" panose="020B0504050202020203"/>
              </a:rPr>
              <a:t>Some countries were very prompt in responding to the dangers of the pandemic and announced a </a:t>
            </a:r>
            <a:r>
              <a:rPr lang="en-GB" b="1" dirty="0">
                <a:latin typeface="Foco" panose="020B0504050202020203"/>
              </a:rPr>
              <a:t>lockdown</a:t>
            </a:r>
            <a:r>
              <a:rPr lang="en-GB" dirty="0">
                <a:latin typeface="Foco" panose="020B0504050202020203"/>
              </a:rPr>
              <a:t>, which usually included the closing of schools, shops, restaurants and public institutions. People are required to stay home and restrict any contact with people outside of their household. Many countries used the lockdown strategy, which successfully resulted in controlling the rate of the infection. Other countries followed a more liberal approach and used a concept called </a:t>
            </a:r>
            <a:r>
              <a:rPr lang="en-GB" b="1" dirty="0">
                <a:latin typeface="Foco" panose="020B0504050202020203"/>
              </a:rPr>
              <a:t>herd immunity</a:t>
            </a:r>
            <a:r>
              <a:rPr lang="en-GB" dirty="0">
                <a:latin typeface="Foco" panose="020B0504050202020203"/>
              </a:rPr>
              <a:t>. This concept is following the approach that the majority of the population would get naturally infected as the virus moves amongst the population</a:t>
            </a:r>
            <a:r>
              <a:rPr lang="de-DE" dirty="0">
                <a:latin typeface="Foco" panose="020B0504050202020203"/>
              </a:rPr>
              <a:t>.</a:t>
            </a:r>
          </a:p>
        </p:txBody>
      </p:sp>
    </p:spTree>
    <p:extLst>
      <p:ext uri="{BB962C8B-B14F-4D97-AF65-F5344CB8AC3E}">
        <p14:creationId xmlns:p14="http://schemas.microsoft.com/office/powerpoint/2010/main" val="30959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woman-in-black-coat-and-face-standing-on-street-3983428.jpg"/>
          <p:cNvPicPr>
            <a:picLocks noChangeAspect="1"/>
          </p:cNvPicPr>
          <p:nvPr/>
        </p:nvPicPr>
        <p:blipFill rotWithShape="1">
          <a:blip r:embed="rId2" cstate="print">
            <a:extLst>
              <a:ext uri="{28A0092B-C50C-407E-A947-70E740481C1C}">
                <a14:useLocalDpi xmlns:a14="http://schemas.microsoft.com/office/drawing/2010/main" val="0"/>
              </a:ext>
            </a:extLst>
          </a:blip>
          <a:srcRect l="6985" r="24886"/>
          <a:stretch/>
        </p:blipFill>
        <p:spPr>
          <a:xfrm>
            <a:off x="5675971" y="0"/>
            <a:ext cx="6516029" cy="6376181"/>
          </a:xfrm>
          <a:prstGeom prst="rect">
            <a:avLst/>
          </a:prstGeom>
        </p:spPr>
      </p:pic>
      <p:sp>
        <p:nvSpPr>
          <p:cNvPr id="2" name="Titel 1"/>
          <p:cNvSpPr>
            <a:spLocks noGrp="1"/>
          </p:cNvSpPr>
          <p:nvPr>
            <p:ph type="title"/>
          </p:nvPr>
        </p:nvSpPr>
        <p:spPr>
          <a:xfrm>
            <a:off x="331989" y="190109"/>
            <a:ext cx="4675945" cy="1190958"/>
          </a:xfrm>
        </p:spPr>
        <p:txBody>
          <a:bodyPr>
            <a:normAutofit/>
          </a:bodyPr>
          <a:lstStyle/>
          <a:p>
            <a:pPr algn="ctr"/>
            <a:r>
              <a:rPr lang="en-GB" sz="3600" b="1" dirty="0">
                <a:latin typeface="Foco" panose="020B0504050202020203"/>
              </a:rPr>
              <a:t>Reflection 1</a:t>
            </a:r>
            <a:r>
              <a:rPr lang="en-GB" sz="3600" dirty="0">
                <a:latin typeface="Foco" panose="020B0504050202020203"/>
              </a:rPr>
              <a:t>: </a:t>
            </a:r>
            <a:br>
              <a:rPr lang="en-GB" sz="3600" dirty="0">
                <a:latin typeface="Foco" panose="020B0504050202020203"/>
              </a:rPr>
            </a:br>
            <a:r>
              <a:rPr lang="en-GB" sz="3600" dirty="0">
                <a:latin typeface="Foco" panose="020B0504050202020203"/>
              </a:rPr>
              <a:t>The ‘new normal?’</a:t>
            </a:r>
          </a:p>
        </p:txBody>
      </p:sp>
      <p:sp>
        <p:nvSpPr>
          <p:cNvPr id="3" name="Inhaltsplatzhalter 2"/>
          <p:cNvSpPr>
            <a:spLocks noGrp="1"/>
          </p:cNvSpPr>
          <p:nvPr>
            <p:ph idx="1"/>
          </p:nvPr>
        </p:nvSpPr>
        <p:spPr>
          <a:xfrm>
            <a:off x="252244" y="1458656"/>
            <a:ext cx="4835434" cy="4337310"/>
          </a:xfrm>
        </p:spPr>
        <p:txBody>
          <a:bodyPr>
            <a:normAutofit/>
          </a:bodyPr>
          <a:lstStyle/>
          <a:p>
            <a:pPr marL="0" indent="0">
              <a:buNone/>
            </a:pPr>
            <a:r>
              <a:rPr lang="en-GB" sz="1800" dirty="0">
                <a:latin typeface="Foco" panose="020B0504050202020203"/>
              </a:rPr>
              <a:t>The danger a viruses poses is only over if nearly the whole society becomes </a:t>
            </a:r>
            <a:r>
              <a:rPr lang="en-GB" sz="1800" b="1" dirty="0">
                <a:latin typeface="Foco" panose="020B0504050202020203"/>
              </a:rPr>
              <a:t>immune,</a:t>
            </a:r>
            <a:r>
              <a:rPr lang="en-GB" sz="1800" dirty="0">
                <a:latin typeface="Foco" panose="020B0504050202020203"/>
              </a:rPr>
              <a:t> or if there is a </a:t>
            </a:r>
            <a:r>
              <a:rPr lang="en-GB" sz="1800" b="1" dirty="0">
                <a:latin typeface="Foco" panose="020B0504050202020203"/>
              </a:rPr>
              <a:t>vaccination</a:t>
            </a:r>
            <a:r>
              <a:rPr lang="en-GB" sz="1800" dirty="0">
                <a:latin typeface="Foco" panose="020B0504050202020203"/>
              </a:rPr>
              <a:t> for it. When viruses are new or fast moving and changing, it sometimes takes a long time for researchers to create a vaccination against the disease.</a:t>
            </a:r>
          </a:p>
          <a:p>
            <a:pPr marL="0" indent="0">
              <a:buNone/>
            </a:pPr>
            <a:r>
              <a:rPr lang="en-GB" sz="1800" dirty="0">
                <a:latin typeface="Foco" panose="020B0504050202020203"/>
              </a:rPr>
              <a:t>For that reason, when the infection rate begins to stabilise, countries can attempt to slowly reduce the restrictive measures taken place to bring people out of lockdown. </a:t>
            </a:r>
          </a:p>
          <a:p>
            <a:pPr marL="0" indent="0">
              <a:buNone/>
            </a:pPr>
            <a:r>
              <a:rPr lang="en-GB" sz="1800" dirty="0">
                <a:latin typeface="Foco" panose="020B0504050202020203"/>
              </a:rPr>
              <a:t>In most cases, the reopening of places are bound by certain hygiene and safety standards, for example being required to wear a mask in public or keeping a two metre distance at all times between two people (unless they are from your household).</a:t>
            </a:r>
          </a:p>
          <a:p>
            <a:pPr marL="0" indent="0">
              <a:buNone/>
            </a:pPr>
            <a:endParaRPr lang="en-GB" sz="1800" dirty="0">
              <a:latin typeface="Foco" panose="020B0504050202020203"/>
            </a:endParaRPr>
          </a:p>
          <a:p>
            <a:pPr marL="0" indent="0">
              <a:buNone/>
            </a:pPr>
            <a:endParaRPr lang="de-DE" sz="1800" dirty="0">
              <a:latin typeface="Foco" panose="020B0504050202020203"/>
            </a:endParaRPr>
          </a:p>
          <a:p>
            <a:endParaRPr lang="de-DE" sz="1800" dirty="0">
              <a:latin typeface="Foco" panose="020B0504050202020203"/>
            </a:endParaRPr>
          </a:p>
        </p:txBody>
      </p:sp>
    </p:spTree>
    <p:extLst>
      <p:ext uri="{BB962C8B-B14F-4D97-AF65-F5344CB8AC3E}">
        <p14:creationId xmlns:p14="http://schemas.microsoft.com/office/powerpoint/2010/main" val="295933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B3C80BE-ED8B-4C8A-B39E-892195305C12}"/>
              </a:ext>
            </a:extLst>
          </p:cNvPr>
          <p:cNvSpPr txBox="1">
            <a:spLocks/>
          </p:cNvSpPr>
          <p:nvPr/>
        </p:nvSpPr>
        <p:spPr>
          <a:xfrm>
            <a:off x="6007394" y="1730395"/>
            <a:ext cx="6071191" cy="3373233"/>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Foco" panose="020B0504050202020203"/>
              </a:rPr>
              <a:t>“The new normal,” is a term that is getting more and more popular in our current language.  </a:t>
            </a:r>
          </a:p>
          <a:p>
            <a:pPr marL="0" indent="0">
              <a:buFont typeface="Arial" panose="020B0604020202020204" pitchFamily="34" charset="0"/>
              <a:buNone/>
            </a:pPr>
            <a:r>
              <a:rPr lang="en-GB" sz="2400" dirty="0">
                <a:latin typeface="Foco" panose="020B0504050202020203"/>
              </a:rPr>
              <a:t>Because a vaccination or alternative solution to respond to Covid-19 may take researchers a while to discover, people are beginning to take into account that things most likely will not go back exactly to how they were before the pandemic hit. </a:t>
            </a:r>
          </a:p>
          <a:p>
            <a:pPr marL="0" indent="0">
              <a:buFont typeface="Arial" panose="020B0604020202020204" pitchFamily="34" charset="0"/>
              <a:buNone/>
            </a:pPr>
            <a:r>
              <a:rPr lang="en-GB" sz="2400" dirty="0">
                <a:latin typeface="Foco" panose="020B0504050202020203"/>
              </a:rPr>
              <a:t>These changes could range from basic hygienic practices to larger shifts in our societies.</a:t>
            </a:r>
          </a:p>
        </p:txBody>
      </p:sp>
      <p:pic>
        <p:nvPicPr>
          <p:cNvPr id="4" name="Afbeelding 3" descr="Afbeelding met persoon, binnen, vat, tafel&#10;&#10;Automatisch gegenereerde beschrijving">
            <a:extLst>
              <a:ext uri="{FF2B5EF4-FFF2-40B4-BE49-F238E27FC236}">
                <a16:creationId xmlns:a16="http://schemas.microsoft.com/office/drawing/2014/main" id="{A8E5F8D1-462F-47EF-81B1-39B0EB095BB0}"/>
              </a:ext>
            </a:extLst>
          </p:cNvPr>
          <p:cNvPicPr>
            <a:picLocks noChangeAspect="1"/>
          </p:cNvPicPr>
          <p:nvPr/>
        </p:nvPicPr>
        <p:blipFill rotWithShape="1">
          <a:blip r:embed="rId2">
            <a:extLst>
              <a:ext uri="{28A0092B-C50C-407E-A947-70E740481C1C}">
                <a14:useLocalDpi xmlns:a14="http://schemas.microsoft.com/office/drawing/2010/main" val="0"/>
              </a:ext>
            </a:extLst>
          </a:blip>
          <a:srcRect r="2" b="1250"/>
          <a:stretch/>
        </p:blipFill>
        <p:spPr>
          <a:xfrm>
            <a:off x="-1" y="0"/>
            <a:ext cx="5708239" cy="6858000"/>
          </a:xfrm>
          <a:prstGeom prst="rect">
            <a:avLst/>
          </a:prstGeom>
          <a:effectLst/>
        </p:spPr>
      </p:pic>
      <p:sp>
        <p:nvSpPr>
          <p:cNvPr id="6" name="Titel 1">
            <a:extLst>
              <a:ext uri="{FF2B5EF4-FFF2-40B4-BE49-F238E27FC236}">
                <a16:creationId xmlns:a16="http://schemas.microsoft.com/office/drawing/2014/main" id="{D3522EA8-B9DF-4CDD-BF32-D70B143D2785}"/>
              </a:ext>
            </a:extLst>
          </p:cNvPr>
          <p:cNvSpPr txBox="1">
            <a:spLocks/>
          </p:cNvSpPr>
          <p:nvPr/>
        </p:nvSpPr>
        <p:spPr>
          <a:xfrm>
            <a:off x="6367851" y="386054"/>
            <a:ext cx="5350275" cy="11909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latin typeface="Foco" panose="020B0504050202020203"/>
              </a:rPr>
              <a:t>Reflection 1</a:t>
            </a:r>
            <a:r>
              <a:rPr lang="en-GB" sz="3600" dirty="0">
                <a:latin typeface="Foco" panose="020B0504050202020203"/>
              </a:rPr>
              <a:t>: </a:t>
            </a:r>
            <a:br>
              <a:rPr lang="en-GB" sz="3600" dirty="0">
                <a:latin typeface="Foco" panose="020B0504050202020203"/>
              </a:rPr>
            </a:br>
            <a:r>
              <a:rPr lang="en-GB" sz="3600" dirty="0">
                <a:latin typeface="Foco" panose="020B0504050202020203"/>
              </a:rPr>
              <a:t>The ‘new normal?’</a:t>
            </a:r>
          </a:p>
        </p:txBody>
      </p:sp>
    </p:spTree>
    <p:extLst>
      <p:ext uri="{BB962C8B-B14F-4D97-AF65-F5344CB8AC3E}">
        <p14:creationId xmlns:p14="http://schemas.microsoft.com/office/powerpoint/2010/main" val="4890404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2224</Words>
  <Application>Microsoft Office PowerPoint</Application>
  <PresentationFormat>Widescreen</PresentationFormat>
  <Paragraphs>141</Paragraphs>
  <Slides>24</Slides>
  <Notes>4</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Ashcan BB</vt:lpstr>
      <vt:lpstr>Calibri</vt:lpstr>
      <vt:lpstr>Calibri Light</vt:lpstr>
      <vt:lpstr>Foco</vt:lpstr>
      <vt:lpstr>Helvetica</vt:lpstr>
      <vt:lpstr>1_Office Theme</vt:lpstr>
      <vt:lpstr>Office Theme</vt:lpstr>
      <vt:lpstr>2_Office Theme</vt:lpstr>
      <vt:lpstr>PowerPoint Presentation</vt:lpstr>
      <vt:lpstr>PowerPoint Presentation</vt:lpstr>
      <vt:lpstr>PowerPoint Presentation</vt:lpstr>
      <vt:lpstr>PowerPoint Presentation</vt:lpstr>
      <vt:lpstr>What is a virus and how do viruses work? Take a look at this short video (4:30 mins) to learn more:</vt:lpstr>
      <vt:lpstr>PowerPoint Presentation</vt:lpstr>
      <vt:lpstr>PowerPoint Presentation</vt:lpstr>
      <vt:lpstr>Reflection 1:  The ‘new normal?’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 3:  Thriving in a globalised world?</vt:lpstr>
      <vt:lpstr>Reflection 3:  Thriving in a globalised world?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vincent van hal</dc:creator>
  <cp:lastModifiedBy>ThoughtBox Education</cp:lastModifiedBy>
  <cp:revision>39</cp:revision>
  <dcterms:created xsi:type="dcterms:W3CDTF">2020-05-14T13:12:53Z</dcterms:created>
  <dcterms:modified xsi:type="dcterms:W3CDTF">2020-10-19T10:07:24Z</dcterms:modified>
</cp:coreProperties>
</file>