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8" r:id="rId2"/>
    <p:sldMasterId id="2147483772" r:id="rId3"/>
  </p:sldMasterIdLst>
  <p:notesMasterIdLst>
    <p:notesMasterId r:id="rId35"/>
  </p:notesMasterIdLst>
  <p:sldIdLst>
    <p:sldId id="579" r:id="rId4"/>
    <p:sldId id="574" r:id="rId5"/>
    <p:sldId id="660" r:id="rId6"/>
    <p:sldId id="661" r:id="rId7"/>
    <p:sldId id="634" r:id="rId8"/>
    <p:sldId id="617" r:id="rId9"/>
    <p:sldId id="637" r:id="rId10"/>
    <p:sldId id="639" r:id="rId11"/>
    <p:sldId id="640" r:id="rId12"/>
    <p:sldId id="641" r:id="rId13"/>
    <p:sldId id="656" r:id="rId14"/>
    <p:sldId id="643" r:id="rId15"/>
    <p:sldId id="622" r:id="rId16"/>
    <p:sldId id="657" r:id="rId17"/>
    <p:sldId id="658" r:id="rId18"/>
    <p:sldId id="659" r:id="rId19"/>
    <p:sldId id="624" r:id="rId20"/>
    <p:sldId id="627" r:id="rId21"/>
    <p:sldId id="662" r:id="rId22"/>
    <p:sldId id="628" r:id="rId23"/>
    <p:sldId id="629" r:id="rId24"/>
    <p:sldId id="630" r:id="rId25"/>
    <p:sldId id="646" r:id="rId26"/>
    <p:sldId id="635" r:id="rId27"/>
    <p:sldId id="647" r:id="rId28"/>
    <p:sldId id="665" r:id="rId29"/>
    <p:sldId id="597" r:id="rId30"/>
    <p:sldId id="598" r:id="rId31"/>
    <p:sldId id="666" r:id="rId32"/>
    <p:sldId id="655" r:id="rId33"/>
    <p:sldId id="5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FEE72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6" autoAdjust="0"/>
    <p:restoredTop sz="93873" autoAdjust="0"/>
  </p:normalViewPr>
  <p:slideViewPr>
    <p:cSldViewPr snapToGrid="0" showGuides="1">
      <p:cViewPr varScale="1">
        <p:scale>
          <a:sx n="60" d="100"/>
          <a:sy n="60" d="100"/>
        </p:scale>
        <p:origin x="39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23/06/2020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1</a:t>
            </a:fld>
            <a:endParaRPr lang="en-GB"/>
          </a:p>
        </p:txBody>
      </p:sp>
    </p:spTree>
    <p:extLst>
      <p:ext uri="{BB962C8B-B14F-4D97-AF65-F5344CB8AC3E}">
        <p14:creationId xmlns:p14="http://schemas.microsoft.com/office/powerpoint/2010/main" val="326242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573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693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11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C6EB7DB-1CED-43A1-865A-F1159FE89D29}" type="slidenum">
              <a:rPr lang="en-GB" smtClean="0"/>
              <a:t>17</a:t>
            </a:fld>
            <a:endParaRPr lang="en-GB"/>
          </a:p>
        </p:txBody>
      </p:sp>
    </p:spTree>
    <p:extLst>
      <p:ext uri="{BB962C8B-B14F-4D97-AF65-F5344CB8AC3E}">
        <p14:creationId xmlns:p14="http://schemas.microsoft.com/office/powerpoint/2010/main" val="221446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EB7DB-1CED-43A1-865A-F1159FE89D29}" type="slidenum">
              <a:rPr lang="en-GB" smtClean="0"/>
              <a:t>22</a:t>
            </a:fld>
            <a:endParaRPr lang="en-GB"/>
          </a:p>
        </p:txBody>
      </p:sp>
    </p:spTree>
    <p:extLst>
      <p:ext uri="{BB962C8B-B14F-4D97-AF65-F5344CB8AC3E}">
        <p14:creationId xmlns:p14="http://schemas.microsoft.com/office/powerpoint/2010/main" val="214709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46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53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442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931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1706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23/06/2020</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5716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23/06/2020</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3371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23/06/2020</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911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23/06/2020</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564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55401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376784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AD4ED-3050-46E1-A34A-7B4DFFE54223}"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146425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FAD4ED-3050-46E1-A34A-7B4DFFE54223}"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63155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201860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FAD4ED-3050-46E1-A34A-7B4DFFE54223}" type="datetimeFigureOut">
              <a:rPr lang="en-GB" smtClean="0"/>
              <a:t>23/06/2020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1420796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FAD4ED-3050-46E1-A34A-7B4DFFE54223}" type="datetimeFigureOut">
              <a:rPr lang="en-GB" smtClean="0"/>
              <a:t>23/06/2020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95536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AD4ED-3050-46E1-A34A-7B4DFFE54223}" type="datetimeFigureOut">
              <a:rPr lang="en-GB" smtClean="0"/>
              <a:t>23/06/2020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362943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AD4ED-3050-46E1-A34A-7B4DFFE54223}"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683506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AD4ED-3050-46E1-A34A-7B4DFFE54223}"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306905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1843885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FAD4ED-3050-46E1-A34A-7B4DFFE54223}"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74AF64-A3BD-4F64-8207-84F6B7A6462D}" type="slidenum">
              <a:rPr lang="en-GB" smtClean="0"/>
              <a:t>‹#›</a:t>
            </a:fld>
            <a:endParaRPr lang="en-GB"/>
          </a:p>
        </p:txBody>
      </p:sp>
    </p:spTree>
    <p:extLst>
      <p:ext uri="{BB962C8B-B14F-4D97-AF65-F5344CB8AC3E}">
        <p14:creationId xmlns:p14="http://schemas.microsoft.com/office/powerpoint/2010/main" val="2670474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8925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182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903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94350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74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6834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55587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5765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99527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785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44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7002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4876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5512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2009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3580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4189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23/06/2020</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3716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263547" y="6557245"/>
            <a:ext cx="5707012" cy="253916"/>
          </a:xfrm>
          <a:prstGeom prst="rect">
            <a:avLst/>
          </a:prstGeom>
          <a:noFill/>
        </p:spPr>
        <p:txBody>
          <a:bodyPr wrap="none" rtlCol="0">
            <a:spAutoFit/>
          </a:bodyPr>
          <a:lstStyle/>
          <a:p>
            <a:r>
              <a:rPr lang="en-US" sz="1050" b="0" dirty="0">
                <a:solidFill>
                  <a:srgbClr val="35372F"/>
                </a:solidFill>
                <a:latin typeface="Foco"/>
                <a:cs typeface="Foco"/>
              </a:rPr>
              <a:t>EXPLORING OUR WORLD | </a:t>
            </a:r>
            <a:r>
              <a:rPr lang="en-US" sz="1050" b="1" dirty="0">
                <a:solidFill>
                  <a:srgbClr val="35372F"/>
                </a:solidFill>
                <a:latin typeface="Foco"/>
                <a:cs typeface="Foco"/>
              </a:rPr>
              <a:t>WHAT IS THE LINK BETWEEN CORONAVIRUS AND CLIMATE CHANGE?</a:t>
            </a:r>
            <a:endParaRPr lang="en-US" sz="1050" dirty="0">
              <a:solidFill>
                <a:srgbClr val="35372F"/>
              </a:solidFill>
            </a:endParaRPr>
          </a:p>
        </p:txBody>
      </p:sp>
    </p:spTree>
    <p:extLst>
      <p:ext uri="{BB962C8B-B14F-4D97-AF65-F5344CB8AC3E}">
        <p14:creationId xmlns:p14="http://schemas.microsoft.com/office/powerpoint/2010/main" val="21972213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AD4ED-3050-46E1-A34A-7B4DFFE54223}" type="datetimeFigureOut">
              <a:rPr lang="en-GB" smtClean="0"/>
              <a:t>23/06/2020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4AF64-A3BD-4F64-8207-84F6B7A6462D}" type="slidenum">
              <a:rPr lang="en-GB" smtClean="0"/>
              <a:t>‹#›</a:t>
            </a:fld>
            <a:endParaRPr lang="en-GB"/>
          </a:p>
        </p:txBody>
      </p:sp>
    </p:spTree>
    <p:extLst>
      <p:ext uri="{BB962C8B-B14F-4D97-AF65-F5344CB8AC3E}">
        <p14:creationId xmlns:p14="http://schemas.microsoft.com/office/powerpoint/2010/main" val="1627122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14" descr="TB_Logo_v1.png">
            <a:extLst>
              <a:ext uri="{FF2B5EF4-FFF2-40B4-BE49-F238E27FC236}">
                <a16:creationId xmlns:a16="http://schemas.microsoft.com/office/drawing/2014/main" id="{25EB1568-88AB-4BD2-B9B2-8D58884BF53D}"/>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cxnSp>
        <p:nvCxnSpPr>
          <p:cNvPr id="8" name="Straight Connector 16">
            <a:extLst>
              <a:ext uri="{FF2B5EF4-FFF2-40B4-BE49-F238E27FC236}">
                <a16:creationId xmlns:a16="http://schemas.microsoft.com/office/drawing/2014/main" id="{D0F555DA-6617-4392-BAC6-473B57459BD0}"/>
              </a:ext>
            </a:extLst>
          </p:cNvPr>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9" name="TextBox 9">
            <a:extLst>
              <a:ext uri="{FF2B5EF4-FFF2-40B4-BE49-F238E27FC236}">
                <a16:creationId xmlns:a16="http://schemas.microsoft.com/office/drawing/2014/main" id="{C4050140-80BB-4C19-BA68-36A70F94BC53}"/>
              </a:ext>
            </a:extLst>
          </p:cNvPr>
          <p:cNvSpPr txBox="1"/>
          <p:nvPr userDrawn="1"/>
        </p:nvSpPr>
        <p:spPr>
          <a:xfrm>
            <a:off x="6263547" y="6557245"/>
            <a:ext cx="5707012" cy="253916"/>
          </a:xfrm>
          <a:prstGeom prst="rect">
            <a:avLst/>
          </a:prstGeom>
          <a:noFill/>
        </p:spPr>
        <p:txBody>
          <a:bodyPr wrap="none" rtlCol="0">
            <a:spAutoFit/>
          </a:bodyPr>
          <a:lstStyle/>
          <a:p>
            <a:r>
              <a:rPr lang="en-US" sz="1050" b="0" dirty="0">
                <a:solidFill>
                  <a:srgbClr val="35372F"/>
                </a:solidFill>
                <a:latin typeface="Foco"/>
                <a:cs typeface="Foco"/>
              </a:rPr>
              <a:t>EXPLORING OUR WORLD | </a:t>
            </a:r>
            <a:r>
              <a:rPr lang="en-US" sz="1050" b="1" dirty="0">
                <a:solidFill>
                  <a:srgbClr val="35372F"/>
                </a:solidFill>
                <a:latin typeface="Foco"/>
                <a:cs typeface="Foco"/>
              </a:rPr>
              <a:t>WHAT IS THE LINK BETWEEN CORONAVIRUS AND CLIMATE CHANGE?</a:t>
            </a:r>
            <a:endParaRPr lang="en-US" sz="1050" dirty="0">
              <a:solidFill>
                <a:srgbClr val="35372F"/>
              </a:solidFill>
            </a:endParaRPr>
          </a:p>
        </p:txBody>
      </p:sp>
    </p:spTree>
    <p:extLst>
      <p:ext uri="{BB962C8B-B14F-4D97-AF65-F5344CB8AC3E}">
        <p14:creationId xmlns:p14="http://schemas.microsoft.com/office/powerpoint/2010/main" val="97425668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33.xml"/><Relationship Id="rId4" Type="http://schemas.openxmlformats.org/officeDocument/2006/relationships/hyperlink" Target="https://www.who.int/news-room/fact-sheets/detail/climate-change-and-healt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Misinformation_related_to_the_2019%E2%80%9320_coronavirus_pandemic" TargetMode="External"/><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theguardian.com/commentisfree/2020/mar/05/governments-coronavirus-urgent-climate-crisis" TargetMode="External"/><Relationship Id="rId1" Type="http://schemas.openxmlformats.org/officeDocument/2006/relationships/slideLayout" Target="../slideLayouts/slideLayout33.xml"/><Relationship Id="rId4" Type="http://schemas.openxmlformats.org/officeDocument/2006/relationships/hyperlink" Target="https://www.who.int/airpollution/infographics/Air-pollution-INFOGRAPHICS-English-1.1200px.jpg?ua=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3.xml"/><Relationship Id="rId4" Type="http://schemas.openxmlformats.org/officeDocument/2006/relationships/hyperlink" Target="https://www.bbc.co.uk/news/science-environment-5248571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hyperlink" Target="https://theconversation.com/heres-what-the-coronavirus-pandemic-can-teach-us-about-tackling-climate-change-13439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houghtboxeducation.com/climatecurriculum"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globalchange/summary/en/index5.html" TargetMode="External"/><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isinformation_related_to_the_2019%E2%80%9320_coronavirus_pandemic" TargetMode="External"/><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289F-D386-49A9-90FB-70BF303F016E}"/>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A6053D2-17AA-457C-A9E6-41E04FFEDB20}"/>
              </a:ext>
            </a:extLst>
          </p:cNvPr>
          <p:cNvSpPr/>
          <p:nvPr/>
        </p:nvSpPr>
        <p:spPr>
          <a:xfrm>
            <a:off x="3958201" y="5150333"/>
            <a:ext cx="8133958" cy="369332"/>
          </a:xfrm>
          <a:prstGeom prst="rect">
            <a:avLst/>
          </a:prstGeom>
        </p:spPr>
        <p:txBody>
          <a:bodyPr wrap="square">
            <a:spAutoFit/>
          </a:bodyPr>
          <a:lstStyle/>
          <a:p>
            <a:pPr algn="r"/>
            <a:r>
              <a:rPr lang="en-GB" spc="272" dirty="0">
                <a:solidFill>
                  <a:srgbClr val="FEE725"/>
                </a:solidFill>
                <a:latin typeface="Foco" panose="020B0504050202020203" pitchFamily="34" charset="0"/>
              </a:rPr>
              <a:t>CONNECTING TO | </a:t>
            </a:r>
            <a:r>
              <a:rPr lang="en-GB" b="1" spc="272" dirty="0">
                <a:solidFill>
                  <a:srgbClr val="FEE725"/>
                </a:solidFill>
                <a:latin typeface="Foco" panose="020B0504050202020203" pitchFamily="34" charset="0"/>
              </a:rPr>
              <a:t>OURSELVES, SOCIETY, NATURAL WORLD</a:t>
            </a:r>
            <a:endParaRPr lang="en-GB" sz="600" b="1" dirty="0">
              <a:solidFill>
                <a:srgbClr val="FEE725"/>
              </a:solidFill>
              <a:latin typeface="Foco" panose="020B0504050202020203" pitchFamily="34" charset="0"/>
            </a:endParaRPr>
          </a:p>
        </p:txBody>
      </p:sp>
      <p:sp>
        <p:nvSpPr>
          <p:cNvPr id="11" name="Rectangle 10">
            <a:extLst>
              <a:ext uri="{FF2B5EF4-FFF2-40B4-BE49-F238E27FC236}">
                <a16:creationId xmlns:a16="http://schemas.microsoft.com/office/drawing/2014/main" id="{0F29D6BD-379E-48D2-846A-9F9A424B064D}"/>
              </a:ext>
            </a:extLst>
          </p:cNvPr>
          <p:cNvSpPr/>
          <p:nvPr/>
        </p:nvSpPr>
        <p:spPr>
          <a:xfrm>
            <a:off x="5001659" y="5375457"/>
            <a:ext cx="7090500" cy="769441"/>
          </a:xfrm>
          <a:prstGeom prst="rect">
            <a:avLst/>
          </a:prstGeom>
        </p:spPr>
        <p:txBody>
          <a:bodyPr wrap="square">
            <a:spAutoFit/>
          </a:bodyPr>
          <a:lstStyle/>
          <a:p>
            <a:pPr algn="r"/>
            <a:r>
              <a:rPr lang="en-GB" sz="4400" b="1" dirty="0">
                <a:solidFill>
                  <a:schemeClr val="bg1"/>
                </a:solidFill>
                <a:latin typeface="Helvetica" panose="020B0604020202020204" pitchFamily="34" charset="0"/>
                <a:cs typeface="Helvetica" panose="020B0604020202020204" pitchFamily="34" charset="0"/>
              </a:rPr>
              <a:t>Exploring Our World</a:t>
            </a:r>
            <a:endParaRPr lang="en-GB" sz="4400" b="1" dirty="0">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859AF9A5-A2EF-4F43-96F4-4D1EF6CB3AF1}"/>
              </a:ext>
            </a:extLst>
          </p:cNvPr>
          <p:cNvSpPr/>
          <p:nvPr/>
        </p:nvSpPr>
        <p:spPr>
          <a:xfrm>
            <a:off x="4431407" y="6033204"/>
            <a:ext cx="7660752" cy="523220"/>
          </a:xfrm>
          <a:prstGeom prst="rect">
            <a:avLst/>
          </a:prstGeom>
        </p:spPr>
        <p:txBody>
          <a:bodyPr wrap="none">
            <a:spAutoFit/>
          </a:bodyPr>
          <a:lstStyle/>
          <a:p>
            <a:pPr algn="r"/>
            <a:r>
              <a:rPr lang="en-GB" sz="2800" spc="-160" dirty="0">
                <a:solidFill>
                  <a:schemeClr val="bg1"/>
                </a:solidFill>
                <a:latin typeface="Helvetica" panose="020B0604020202020204" pitchFamily="34" charset="0"/>
                <a:cs typeface="Helvetica" panose="020B0604020202020204" pitchFamily="34" charset="0"/>
              </a:rPr>
              <a:t>How are coronavirus and climate change connected?</a:t>
            </a:r>
            <a:endParaRPr lang="en-GB" sz="2800" spc="-160" dirty="0">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47D03047-2114-4A73-8A53-F882C3890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468210" cy="589061"/>
          </a:xfrm>
          <a:prstGeom prst="rect">
            <a:avLst/>
          </a:prstGeom>
        </p:spPr>
      </p:pic>
    </p:spTree>
    <p:extLst>
      <p:ext uri="{BB962C8B-B14F-4D97-AF65-F5344CB8AC3E}">
        <p14:creationId xmlns:p14="http://schemas.microsoft.com/office/powerpoint/2010/main" val="128332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9CC2053-38F5-4504-A2E7-6021131FC1AA}"/>
              </a:ext>
            </a:extLst>
          </p:cNvPr>
          <p:cNvPicPr>
            <a:picLocks noChangeAspect="1"/>
          </p:cNvPicPr>
          <p:nvPr/>
        </p:nvPicPr>
        <p:blipFill rotWithShape="1">
          <a:blip r:embed="rId2">
            <a:extLst>
              <a:ext uri="{28A0092B-C50C-407E-A947-70E740481C1C}">
                <a14:useLocalDpi xmlns:a14="http://schemas.microsoft.com/office/drawing/2010/main" val="0"/>
              </a:ext>
            </a:extLst>
          </a:blip>
          <a:srcRect l="2258" r="1" b="1"/>
          <a:stretch/>
        </p:blipFill>
        <p:spPr>
          <a:xfrm>
            <a:off x="381000" y="1497087"/>
            <a:ext cx="6233160" cy="4272681"/>
          </a:xfrm>
          <a:prstGeom prst="rect">
            <a:avLst/>
          </a:prstGeom>
        </p:spPr>
      </p:pic>
      <p:sp>
        <p:nvSpPr>
          <p:cNvPr id="3" name="Tekstvak 2">
            <a:extLst>
              <a:ext uri="{FF2B5EF4-FFF2-40B4-BE49-F238E27FC236}">
                <a16:creationId xmlns:a16="http://schemas.microsoft.com/office/drawing/2014/main" id="{181A7E6F-7FE0-437A-AC07-4BF6DE4BF170}"/>
              </a:ext>
            </a:extLst>
          </p:cNvPr>
          <p:cNvSpPr txBox="1"/>
          <p:nvPr/>
        </p:nvSpPr>
        <p:spPr>
          <a:xfrm>
            <a:off x="6866677" y="1537080"/>
            <a:ext cx="4944323" cy="4192695"/>
          </a:xfrm>
          <a:prstGeom prst="rect">
            <a:avLst/>
          </a:prstGeom>
        </p:spPr>
        <p:txBody>
          <a:bodyPr vert="horz" lIns="91440" tIns="45720" rIns="91440" bIns="45720" rtlCol="0">
            <a:noAutofit/>
          </a:bodyPr>
          <a:lstStyle/>
          <a:p>
            <a:pPr>
              <a:lnSpc>
                <a:spcPct val="90000"/>
              </a:lnSpc>
              <a:spcAft>
                <a:spcPts val="600"/>
              </a:spcAft>
            </a:pPr>
            <a:r>
              <a:rPr lang="en-US" sz="2300" dirty="0">
                <a:latin typeface="Foco" panose="020B0504050202020203"/>
              </a:rPr>
              <a:t>As temperatures increase across the planet,  this will also influence the resistance of viruses to our immune systems. Our immune systems fight off diseases through heating our body temperature up using a defense mechanism known as a fever. </a:t>
            </a:r>
          </a:p>
          <a:p>
            <a:pPr>
              <a:lnSpc>
                <a:spcPct val="90000"/>
              </a:lnSpc>
              <a:spcAft>
                <a:spcPts val="600"/>
              </a:spcAft>
            </a:pPr>
            <a:endParaRPr lang="en-US" sz="2300" dirty="0">
              <a:latin typeface="Foco" panose="020B0504050202020203"/>
            </a:endParaRPr>
          </a:p>
          <a:p>
            <a:pPr>
              <a:lnSpc>
                <a:spcPct val="90000"/>
              </a:lnSpc>
              <a:spcAft>
                <a:spcPts val="600"/>
              </a:spcAft>
            </a:pPr>
            <a:r>
              <a:rPr lang="en-US" sz="2300" dirty="0">
                <a:latin typeface="Foco" panose="020B0504050202020203"/>
              </a:rPr>
              <a:t>A hotter climate will make bacteria and viruses stronger as they will adapt to higher temperatures, meaning our bodies may become less effective at fighting off the virus naturally.  </a:t>
            </a:r>
          </a:p>
        </p:txBody>
      </p:sp>
      <p:sp>
        <p:nvSpPr>
          <p:cNvPr id="6" name="Rechthoek 3">
            <a:extLst>
              <a:ext uri="{FF2B5EF4-FFF2-40B4-BE49-F238E27FC236}">
                <a16:creationId xmlns:a16="http://schemas.microsoft.com/office/drawing/2014/main" id="{A9BFDB66-5415-4F5A-947B-8D0A1D3A0B96}"/>
              </a:ext>
            </a:extLst>
          </p:cNvPr>
          <p:cNvSpPr/>
          <p:nvPr/>
        </p:nvSpPr>
        <p:spPr>
          <a:xfrm>
            <a:off x="208548" y="171524"/>
            <a:ext cx="118514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Foco" panose="020B0504050202020203"/>
                <a:ea typeface="+mj-ea"/>
                <a:cs typeface="+mj-cs"/>
              </a:rPr>
              <a:t>Reflection 1</a:t>
            </a:r>
            <a:r>
              <a:rPr lang="en-US" sz="4400" dirty="0">
                <a:latin typeface="Foco" panose="020B0504050202020203"/>
                <a:ea typeface="+mj-ea"/>
                <a:cs typeface="+mj-cs"/>
              </a:rPr>
              <a:t>: Rising temperatures and pandemics</a:t>
            </a:r>
          </a:p>
        </p:txBody>
      </p:sp>
    </p:spTree>
    <p:extLst>
      <p:ext uri="{BB962C8B-B14F-4D97-AF65-F5344CB8AC3E}">
        <p14:creationId xmlns:p14="http://schemas.microsoft.com/office/powerpoint/2010/main" val="85655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138" y="1254066"/>
            <a:ext cx="3827721" cy="3827721"/>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517731" y="2435214"/>
            <a:ext cx="3156537" cy="1384995"/>
          </a:xfrm>
          <a:prstGeom prst="rect">
            <a:avLst/>
          </a:prstGeom>
        </p:spPr>
        <p:txBody>
          <a:bodyPr wrap="square">
            <a:spAutoFit/>
          </a:bodyPr>
          <a:lstStyle/>
          <a:p>
            <a:pPr algn="ctr">
              <a:spcAft>
                <a:spcPts val="600"/>
              </a:spcAft>
            </a:pPr>
            <a:r>
              <a:rPr lang="en-GB" sz="2800" dirty="0">
                <a:latin typeface="Foco" panose="020B0504050202020203"/>
                <a:cs typeface="Arial"/>
              </a:rPr>
              <a:t>What can we do to support healthy immune systems? </a:t>
            </a:r>
          </a:p>
        </p:txBody>
      </p:sp>
      <p:sp>
        <p:nvSpPr>
          <p:cNvPr id="4" name="TextBox 3">
            <a:extLst>
              <a:ext uri="{FF2B5EF4-FFF2-40B4-BE49-F238E27FC236}">
                <a16:creationId xmlns:a16="http://schemas.microsoft.com/office/drawing/2014/main" id="{DA2D2257-8D84-4350-893E-387E1B82DCD2}"/>
              </a:ext>
            </a:extLst>
          </p:cNvPr>
          <p:cNvSpPr txBox="1"/>
          <p:nvPr/>
        </p:nvSpPr>
        <p:spPr>
          <a:xfrm>
            <a:off x="186761" y="5081787"/>
            <a:ext cx="11576283" cy="830997"/>
          </a:xfrm>
          <a:prstGeom prst="rect">
            <a:avLst/>
          </a:prstGeom>
          <a:noFill/>
        </p:spPr>
        <p:txBody>
          <a:bodyPr wrap="square" rtlCol="0">
            <a:spAutoFit/>
          </a:bodyPr>
          <a:lstStyle/>
          <a:p>
            <a:r>
              <a:rPr lang="en-GB" sz="2400" dirty="0">
                <a:latin typeface="Foco" panose="020B0504050202020203" pitchFamily="34" charset="0"/>
              </a:rPr>
              <a:t>Think about some of the habits that we can introduce to our own lives (e.g. the food we eat, fresh air, exercise, good sleep, healthy activities, etc.)</a:t>
            </a:r>
          </a:p>
        </p:txBody>
      </p:sp>
    </p:spTree>
    <p:extLst>
      <p:ext uri="{BB962C8B-B14F-4D97-AF65-F5344CB8AC3E}">
        <p14:creationId xmlns:p14="http://schemas.microsoft.com/office/powerpoint/2010/main" val="98934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water, buiten, boot, natuur&#10;&#10;Automatisch gegenereerde beschrijving">
            <a:extLst>
              <a:ext uri="{FF2B5EF4-FFF2-40B4-BE49-F238E27FC236}">
                <a16:creationId xmlns:a16="http://schemas.microsoft.com/office/drawing/2014/main" id="{1A0E181B-0BD1-4519-99A9-09FA04001B9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5913" r="-2" b="-2"/>
          <a:stretch/>
        </p:blipFill>
        <p:spPr>
          <a:xfrm>
            <a:off x="5422232" y="-329976"/>
            <a:ext cx="7284239" cy="5158649"/>
          </a:xfrm>
          <a:prstGeom prst="rect">
            <a:avLst/>
          </a:prstGeom>
          <a:effectLst>
            <a:softEdge rad="533400"/>
          </a:effectLst>
        </p:spPr>
      </p:pic>
      <p:pic>
        <p:nvPicPr>
          <p:cNvPr id="3" name="Afbeelding 2" descr="Afbeelding met vogel, kudde, zonsondergang, vliegen&#10;&#10;Automatisch gegenereerde beschrijving">
            <a:extLst>
              <a:ext uri="{FF2B5EF4-FFF2-40B4-BE49-F238E27FC236}">
                <a16:creationId xmlns:a16="http://schemas.microsoft.com/office/drawing/2014/main" id="{A5AC1068-0EC8-4B01-A84E-5ECE0DCD483C}"/>
              </a:ext>
            </a:extLst>
          </p:cNvPr>
          <p:cNvPicPr>
            <a:picLocks noChangeAspect="1"/>
          </p:cNvPicPr>
          <p:nvPr/>
        </p:nvPicPr>
        <p:blipFill rotWithShape="1">
          <a:blip r:embed="rId3">
            <a:extLst>
              <a:ext uri="{28A0092B-C50C-407E-A947-70E740481C1C}">
                <a14:useLocalDpi xmlns:a14="http://schemas.microsoft.com/office/drawing/2010/main" val="0"/>
              </a:ext>
            </a:extLst>
          </a:blip>
          <a:srcRect l="2507" r="13911"/>
          <a:stretch/>
        </p:blipFill>
        <p:spPr>
          <a:xfrm>
            <a:off x="5422232" y="3094891"/>
            <a:ext cx="7284239" cy="3957869"/>
          </a:xfrm>
          <a:prstGeom prst="rect">
            <a:avLst/>
          </a:prstGeom>
          <a:effectLst>
            <a:softEdge rad="533400"/>
          </a:effectLst>
        </p:spPr>
      </p:pic>
      <p:sp>
        <p:nvSpPr>
          <p:cNvPr id="4" name="Rechthoek 3">
            <a:extLst>
              <a:ext uri="{FF2B5EF4-FFF2-40B4-BE49-F238E27FC236}">
                <a16:creationId xmlns:a16="http://schemas.microsoft.com/office/drawing/2014/main" id="{E9A11356-7C4A-4A45-B547-45D0E8E7ED26}"/>
              </a:ext>
            </a:extLst>
          </p:cNvPr>
          <p:cNvSpPr/>
          <p:nvPr/>
        </p:nvSpPr>
        <p:spPr>
          <a:xfrm>
            <a:off x="368806" y="478870"/>
            <a:ext cx="5291002"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rgbClr val="000000"/>
                </a:solidFill>
                <a:latin typeface="Foco" panose="020B0504050202020203"/>
                <a:ea typeface="+mj-ea"/>
                <a:cs typeface="+mj-cs"/>
              </a:rPr>
              <a:t>Reflection 1</a:t>
            </a:r>
            <a:r>
              <a:rPr lang="en-US" sz="3200" kern="1200" dirty="0">
                <a:solidFill>
                  <a:srgbClr val="000000"/>
                </a:solidFill>
                <a:latin typeface="Foco" panose="020B0504050202020203"/>
                <a:ea typeface="+mj-ea"/>
                <a:cs typeface="+mj-cs"/>
              </a:rPr>
              <a:t>: Rising temperatures and pandemics</a:t>
            </a:r>
          </a:p>
        </p:txBody>
      </p:sp>
      <p:sp>
        <p:nvSpPr>
          <p:cNvPr id="5" name="Tekstvak 4">
            <a:extLst>
              <a:ext uri="{FF2B5EF4-FFF2-40B4-BE49-F238E27FC236}">
                <a16:creationId xmlns:a16="http://schemas.microsoft.com/office/drawing/2014/main" id="{01EA4660-CA03-401B-84E3-4BD40CE97368}"/>
              </a:ext>
            </a:extLst>
          </p:cNvPr>
          <p:cNvSpPr txBox="1"/>
          <p:nvPr/>
        </p:nvSpPr>
        <p:spPr>
          <a:xfrm>
            <a:off x="368806" y="1797840"/>
            <a:ext cx="5053426" cy="3681940"/>
          </a:xfrm>
          <a:prstGeom prst="rect">
            <a:avLst/>
          </a:prstGeom>
        </p:spPr>
        <p:txBody>
          <a:bodyPr vert="horz" lIns="91440" tIns="45720" rIns="91440" bIns="45720" rtlCol="0" anchor="ctr">
            <a:normAutofit lnSpcReduction="10000"/>
          </a:bodyPr>
          <a:lstStyle/>
          <a:p>
            <a:pPr>
              <a:lnSpc>
                <a:spcPct val="90000"/>
              </a:lnSpc>
              <a:spcAft>
                <a:spcPts val="600"/>
              </a:spcAft>
            </a:pPr>
            <a:r>
              <a:rPr lang="en-US" sz="2400" dirty="0">
                <a:solidFill>
                  <a:srgbClr val="000000"/>
                </a:solidFill>
                <a:latin typeface="Foco" panose="020B0504050202020203"/>
              </a:rPr>
              <a:t>Climate change will also improve living conditions for tropical diseases. One of these is malaria, a disease which is transmitted by mosquitoes that kills over </a:t>
            </a:r>
            <a:r>
              <a:rPr lang="en-US" sz="2400" dirty="0">
                <a:solidFill>
                  <a:srgbClr val="000000"/>
                </a:solidFill>
                <a:latin typeface="Foco" panose="020B0504050202020203"/>
                <a:hlinkClick r:id="rId4"/>
              </a:rPr>
              <a:t>400,000</a:t>
            </a:r>
            <a:r>
              <a:rPr lang="en-US" sz="2400" dirty="0">
                <a:solidFill>
                  <a:srgbClr val="000000"/>
                </a:solidFill>
                <a:latin typeface="Foco" panose="020B0504050202020203"/>
              </a:rPr>
              <a:t> people a year.   </a:t>
            </a:r>
          </a:p>
          <a:p>
            <a:pPr indent="-228600">
              <a:lnSpc>
                <a:spcPct val="90000"/>
              </a:lnSpc>
              <a:spcAft>
                <a:spcPts val="600"/>
              </a:spcAft>
              <a:buFont typeface="Arial" panose="020B0604020202020204" pitchFamily="34" charset="0"/>
              <a:buChar char="•"/>
            </a:pPr>
            <a:endParaRPr lang="en-US" sz="2400" dirty="0">
              <a:solidFill>
                <a:srgbClr val="000000"/>
              </a:solidFill>
              <a:latin typeface="Foco" panose="020B0504050202020203"/>
            </a:endParaRPr>
          </a:p>
          <a:p>
            <a:pPr>
              <a:lnSpc>
                <a:spcPct val="90000"/>
              </a:lnSpc>
              <a:spcAft>
                <a:spcPts val="600"/>
              </a:spcAft>
            </a:pPr>
            <a:r>
              <a:rPr lang="en-US" sz="2400" dirty="0">
                <a:solidFill>
                  <a:srgbClr val="000000"/>
                </a:solidFill>
                <a:latin typeface="Foco" panose="020B0504050202020203"/>
              </a:rPr>
              <a:t>Rises in temperature may also set free unknown bacteria and viruses in the arctic permafrost, a vast area of land which continues to melt every day as temperatures rise.</a:t>
            </a:r>
          </a:p>
        </p:txBody>
      </p:sp>
    </p:spTree>
    <p:extLst>
      <p:ext uri="{BB962C8B-B14F-4D97-AF65-F5344CB8AC3E}">
        <p14:creationId xmlns:p14="http://schemas.microsoft.com/office/powerpoint/2010/main" val="201712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19028-E92D-6142-A0AF-B5C2E316A0CF}"/>
              </a:ext>
            </a:extLst>
          </p:cNvPr>
          <p:cNvSpPr txBox="1"/>
          <p:nvPr/>
        </p:nvSpPr>
        <p:spPr>
          <a:xfrm>
            <a:off x="492733" y="791133"/>
            <a:ext cx="11433454" cy="5386090"/>
          </a:xfrm>
          <a:prstGeom prst="rect">
            <a:avLst/>
          </a:prstGeom>
          <a:noFill/>
        </p:spPr>
        <p:txBody>
          <a:bodyPr wrap="square" rtlCol="0">
            <a:spAutoFit/>
          </a:bodyPr>
          <a:lstStyle/>
          <a:p>
            <a:endParaRPr lang="en-GB" sz="2700" dirty="0">
              <a:latin typeface="Foco" panose="020B0504050202020203"/>
            </a:endParaRPr>
          </a:p>
          <a:p>
            <a:endParaRPr lang="en-GB" sz="2700" dirty="0">
              <a:latin typeface="Foco" panose="020B0504050202020203"/>
            </a:endParaRPr>
          </a:p>
          <a:p>
            <a:endParaRPr lang="en-GB" sz="2700" dirty="0">
              <a:latin typeface="Foco" panose="020B0504050202020203"/>
            </a:endParaRPr>
          </a:p>
          <a:p>
            <a:r>
              <a:rPr lang="en-GB" sz="2700" dirty="0">
                <a:latin typeface="Foco" panose="020B0504050202020203"/>
              </a:rPr>
              <a:t>As we have seen, there are many different consequences of climate change that could lead to more pandemics.  The following slides show a summary diagram of how climate change might lead to pandemics. </a:t>
            </a:r>
            <a:br>
              <a:rPr lang="en-GB" sz="2700" dirty="0">
                <a:latin typeface="Foco" panose="020B0504050202020203"/>
              </a:rPr>
            </a:br>
            <a:br>
              <a:rPr lang="en-GB" sz="2700" dirty="0">
                <a:latin typeface="Foco" panose="020B0504050202020203"/>
              </a:rPr>
            </a:br>
            <a:r>
              <a:rPr lang="en-GB" sz="2700" dirty="0">
                <a:latin typeface="Foco" panose="020B0504050202020203"/>
              </a:rPr>
              <a:t>Using the sentences in the word bank, try and guess the events in the correct order. </a:t>
            </a:r>
            <a:br>
              <a:rPr lang="en-GB" sz="2700" dirty="0">
                <a:latin typeface="Foco" panose="020B0504050202020203"/>
              </a:rPr>
            </a:br>
            <a:r>
              <a:rPr lang="en-GB" sz="2000" i="1" dirty="0">
                <a:latin typeface="Foco" panose="020B0504050202020203"/>
              </a:rPr>
              <a:t>You can check the slide afterwards to see the completed diagram.</a:t>
            </a:r>
          </a:p>
          <a:p>
            <a:endParaRPr lang="en-GB" sz="2700" dirty="0">
              <a:latin typeface="Foco" panose="020B0504050202020203"/>
            </a:endParaRPr>
          </a:p>
          <a:p>
            <a:endParaRPr lang="en-GB" sz="2700" dirty="0">
              <a:latin typeface="Foco" panose="020B0504050202020203"/>
            </a:endParaRPr>
          </a:p>
          <a:p>
            <a:endParaRPr lang="en-GB" sz="2700" dirty="0">
              <a:latin typeface="Foco" panose="020B0504050202020203"/>
            </a:endParaRPr>
          </a:p>
        </p:txBody>
      </p:sp>
      <p:sp>
        <p:nvSpPr>
          <p:cNvPr id="9" name="Rechthoek 8">
            <a:extLst>
              <a:ext uri="{FF2B5EF4-FFF2-40B4-BE49-F238E27FC236}">
                <a16:creationId xmlns:a16="http://schemas.microsoft.com/office/drawing/2014/main" id="{0F8BE727-C57D-4256-BCCD-D55D14DE9BC0}"/>
              </a:ext>
            </a:extLst>
          </p:cNvPr>
          <p:cNvSpPr/>
          <p:nvPr/>
        </p:nvSpPr>
        <p:spPr>
          <a:xfrm>
            <a:off x="265813" y="135301"/>
            <a:ext cx="11468987" cy="131166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rgbClr val="000000"/>
                </a:solidFill>
                <a:latin typeface="Foco" panose="020B0504050202020203"/>
                <a:ea typeface="+mj-ea"/>
                <a:cs typeface="+mj-cs"/>
              </a:rPr>
              <a:t>Reflection 1</a:t>
            </a:r>
            <a:r>
              <a:rPr lang="en-US" sz="3200" kern="1200" dirty="0">
                <a:solidFill>
                  <a:srgbClr val="000000"/>
                </a:solidFill>
                <a:latin typeface="Foco" panose="020B0504050202020203"/>
                <a:ea typeface="+mj-ea"/>
                <a:cs typeface="+mj-cs"/>
              </a:rPr>
              <a:t>: </a:t>
            </a:r>
            <a:r>
              <a:rPr lang="en-US" sz="3200" b="1" kern="1200" dirty="0">
                <a:solidFill>
                  <a:srgbClr val="000000"/>
                </a:solidFill>
                <a:latin typeface="Foco" panose="020B0504050202020203"/>
                <a:ea typeface="+mj-ea"/>
                <a:cs typeface="+mj-cs"/>
              </a:rPr>
              <a:t>Rising temperatures and pandemics</a:t>
            </a:r>
          </a:p>
        </p:txBody>
      </p:sp>
      <p:pic>
        <p:nvPicPr>
          <p:cNvPr id="5" name="Picture 4">
            <a:extLst>
              <a:ext uri="{FF2B5EF4-FFF2-40B4-BE49-F238E27FC236}">
                <a16:creationId xmlns:a16="http://schemas.microsoft.com/office/drawing/2014/main" id="{9EBDE801-A390-4ADC-A44A-DF8F77EB44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06916" y="5060203"/>
            <a:ext cx="1372897" cy="1378617"/>
          </a:xfrm>
          <a:prstGeom prst="rect">
            <a:avLst/>
          </a:prstGeom>
        </p:spPr>
      </p:pic>
      <p:sp>
        <p:nvSpPr>
          <p:cNvPr id="2" name="Rectangle 1">
            <a:extLst>
              <a:ext uri="{FF2B5EF4-FFF2-40B4-BE49-F238E27FC236}">
                <a16:creationId xmlns:a16="http://schemas.microsoft.com/office/drawing/2014/main" id="{AA4F866D-B894-4B58-A81F-655DE1FA6330}"/>
              </a:ext>
            </a:extLst>
          </p:cNvPr>
          <p:cNvSpPr/>
          <p:nvPr/>
        </p:nvSpPr>
        <p:spPr>
          <a:xfrm>
            <a:off x="492733" y="1446965"/>
            <a:ext cx="1744901" cy="523220"/>
          </a:xfrm>
          <a:prstGeom prst="rect">
            <a:avLst/>
          </a:prstGeom>
          <a:solidFill>
            <a:srgbClr val="35372F"/>
          </a:solidFill>
        </p:spPr>
        <p:txBody>
          <a:bodyPr wrap="none">
            <a:spAutoFit/>
          </a:bodyPr>
          <a:lstStyle/>
          <a:p>
            <a:pPr algn="ctr"/>
            <a:r>
              <a:rPr lang="en-GB" sz="2800" b="1" dirty="0">
                <a:solidFill>
                  <a:schemeClr val="bg1"/>
                </a:solidFill>
                <a:latin typeface="Foco" panose="020B0504050202020203"/>
              </a:rPr>
              <a:t>Activity 1</a:t>
            </a:r>
            <a:r>
              <a:rPr lang="en-GB" sz="2800" dirty="0">
                <a:solidFill>
                  <a:schemeClr val="bg1"/>
                </a:solidFill>
                <a:latin typeface="Foco" panose="020B0504050202020203"/>
              </a:rPr>
              <a:t> </a:t>
            </a:r>
          </a:p>
        </p:txBody>
      </p:sp>
    </p:spTree>
    <p:extLst>
      <p:ext uri="{BB962C8B-B14F-4D97-AF65-F5344CB8AC3E}">
        <p14:creationId xmlns:p14="http://schemas.microsoft.com/office/powerpoint/2010/main" val="327216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olifant, buiten, kudde, gras&#10;&#10;Automatisch gegenereerde beschrijving">
            <a:extLst>
              <a:ext uri="{FF2B5EF4-FFF2-40B4-BE49-F238E27FC236}">
                <a16:creationId xmlns:a16="http://schemas.microsoft.com/office/drawing/2014/main" id="{AD50C9EF-EE8C-46D1-8D14-5DD51F8FB0ED}"/>
              </a:ext>
            </a:extLst>
          </p:cNvPr>
          <p:cNvPicPr>
            <a:picLocks noChangeAspect="1"/>
          </p:cNvPicPr>
          <p:nvPr/>
        </p:nvPicPr>
        <p:blipFill rotWithShape="1">
          <a:blip r:embed="rId2">
            <a:extLst>
              <a:ext uri="{28A0092B-C50C-407E-A947-70E740481C1C}">
                <a14:useLocalDpi xmlns:a14="http://schemas.microsoft.com/office/drawing/2010/main" val="0"/>
              </a:ext>
            </a:extLst>
          </a:blip>
          <a:srcRect l="-274" t="23967" r="274" b="4377"/>
          <a:stretch/>
        </p:blipFill>
        <p:spPr>
          <a:xfrm>
            <a:off x="0" y="10"/>
            <a:ext cx="12192000" cy="6857990"/>
          </a:xfrm>
          <a:prstGeom prst="rect">
            <a:avLst/>
          </a:prstGeom>
        </p:spPr>
      </p:pic>
      <p:sp>
        <p:nvSpPr>
          <p:cNvPr id="4" name="Tekstvak 3">
            <a:extLst>
              <a:ext uri="{FF2B5EF4-FFF2-40B4-BE49-F238E27FC236}">
                <a16:creationId xmlns:a16="http://schemas.microsoft.com/office/drawing/2014/main" id="{7F0FB37D-FD4C-4872-AE1A-7C56A6EE2F3D}"/>
              </a:ext>
            </a:extLst>
          </p:cNvPr>
          <p:cNvSpPr txBox="1"/>
          <p:nvPr/>
        </p:nvSpPr>
        <p:spPr>
          <a:xfrm>
            <a:off x="606505" y="996176"/>
            <a:ext cx="10978989" cy="4031873"/>
          </a:xfrm>
          <a:prstGeom prst="rect">
            <a:avLst/>
          </a:prstGeom>
          <a:solidFill>
            <a:schemeClr val="bg1">
              <a:lumMod val="50000"/>
            </a:schemeClr>
          </a:solidFill>
        </p:spPr>
        <p:txBody>
          <a:bodyPr wrap="square" rtlCol="0">
            <a:spAutoFit/>
          </a:bodyPr>
          <a:lstStyle/>
          <a:p>
            <a:pPr algn="ctr"/>
            <a:r>
              <a:rPr lang="en-US" sz="3200" b="1" dirty="0">
                <a:solidFill>
                  <a:schemeClr val="bg1"/>
                </a:solidFill>
                <a:latin typeface="Foco" panose="020B0504050202020203"/>
              </a:rPr>
              <a:t>Word Bank</a:t>
            </a:r>
          </a:p>
          <a:p>
            <a:pPr marL="514350" indent="-514350">
              <a:buFont typeface="+mj-lt"/>
              <a:buAutoNum type="arabicPeriod"/>
            </a:pPr>
            <a:r>
              <a:rPr lang="en-GB" sz="2800" dirty="0">
                <a:solidFill>
                  <a:schemeClr val="bg1"/>
                </a:solidFill>
                <a:latin typeface="Foco" panose="020B0504050202020203"/>
              </a:rPr>
              <a:t>Migration of species</a:t>
            </a:r>
          </a:p>
          <a:p>
            <a:pPr marL="514350" indent="-514350">
              <a:buFont typeface="+mj-lt"/>
              <a:buAutoNum type="arabicPeriod"/>
            </a:pPr>
            <a:r>
              <a:rPr lang="en-GB" sz="2800" dirty="0">
                <a:solidFill>
                  <a:schemeClr val="bg1"/>
                </a:solidFill>
                <a:latin typeface="Foco" panose="020B0504050202020203"/>
              </a:rPr>
              <a:t>Human land-use change and exploitation of natural resources</a:t>
            </a:r>
          </a:p>
          <a:p>
            <a:pPr marL="514350" indent="-514350">
              <a:buFont typeface="+mj-lt"/>
              <a:buAutoNum type="arabicPeriod"/>
            </a:pPr>
            <a:r>
              <a:rPr lang="en-GB" sz="2800" dirty="0">
                <a:solidFill>
                  <a:schemeClr val="bg1"/>
                </a:solidFill>
                <a:latin typeface="Foco" panose="020B0504050202020203"/>
              </a:rPr>
              <a:t>      (including deforestation)</a:t>
            </a:r>
          </a:p>
          <a:p>
            <a:pPr marL="514350" indent="-514350">
              <a:buFont typeface="+mj-lt"/>
              <a:buAutoNum type="arabicPeriod"/>
            </a:pPr>
            <a:r>
              <a:rPr lang="en-GB" sz="2800" dirty="0">
                <a:solidFill>
                  <a:schemeClr val="bg1"/>
                </a:solidFill>
                <a:latin typeface="Foco" panose="020B0504050202020203"/>
              </a:rPr>
              <a:t>Climate Refugees</a:t>
            </a:r>
          </a:p>
          <a:p>
            <a:pPr marL="514350" indent="-514350">
              <a:buFont typeface="+mj-lt"/>
              <a:buAutoNum type="arabicPeriod"/>
            </a:pPr>
            <a:r>
              <a:rPr lang="en-GB" sz="2800" dirty="0">
                <a:solidFill>
                  <a:schemeClr val="bg1"/>
                </a:solidFill>
                <a:latin typeface="Foco" panose="020B0504050202020203"/>
              </a:rPr>
              <a:t>Bushmeat hunting</a:t>
            </a:r>
          </a:p>
          <a:p>
            <a:pPr marL="514350" indent="-514350">
              <a:buFont typeface="+mj-lt"/>
              <a:buAutoNum type="arabicPeriod"/>
            </a:pPr>
            <a:r>
              <a:rPr lang="en-GB" sz="2800" dirty="0">
                <a:solidFill>
                  <a:schemeClr val="bg1"/>
                </a:solidFill>
                <a:latin typeface="Foco" panose="020B0504050202020203"/>
              </a:rPr>
              <a:t>Less effective immune system</a:t>
            </a:r>
          </a:p>
          <a:p>
            <a:pPr marL="514350" indent="-514350">
              <a:buFont typeface="+mj-lt"/>
              <a:buAutoNum type="arabicPeriod"/>
            </a:pPr>
            <a:r>
              <a:rPr lang="en-GB" sz="2800" dirty="0">
                <a:solidFill>
                  <a:schemeClr val="bg1"/>
                </a:solidFill>
                <a:latin typeface="Foco" panose="020B0504050202020203"/>
              </a:rPr>
              <a:t>Droughts and stress on farming/food production</a:t>
            </a:r>
          </a:p>
          <a:p>
            <a:pPr marL="285750" indent="-285750">
              <a:buFont typeface="Arial" panose="020B0604020202020204" pitchFamily="34" charset="0"/>
              <a:buChar char="•"/>
            </a:pPr>
            <a:endParaRPr lang="en-GB" sz="2800" dirty="0">
              <a:solidFill>
                <a:schemeClr val="bg1"/>
              </a:solidFill>
              <a:latin typeface="Foco" panose="020B0504050202020203"/>
            </a:endParaRPr>
          </a:p>
        </p:txBody>
      </p:sp>
    </p:spTree>
    <p:extLst>
      <p:ext uri="{BB962C8B-B14F-4D97-AF65-F5344CB8AC3E}">
        <p14:creationId xmlns:p14="http://schemas.microsoft.com/office/powerpoint/2010/main" val="311335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289F-D386-49A9-90FB-70BF303F016E}"/>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kstvak 37">
            <a:extLst>
              <a:ext uri="{FF2B5EF4-FFF2-40B4-BE49-F238E27FC236}">
                <a16:creationId xmlns:a16="http://schemas.microsoft.com/office/drawing/2014/main" id="{3AFA5A29-1FC8-4353-875F-782E7CC98196}"/>
              </a:ext>
            </a:extLst>
          </p:cNvPr>
          <p:cNvSpPr txBox="1"/>
          <p:nvPr/>
        </p:nvSpPr>
        <p:spPr>
          <a:xfrm>
            <a:off x="1949303" y="1182946"/>
            <a:ext cx="3232966" cy="923330"/>
          </a:xfrm>
          <a:prstGeom prst="rect">
            <a:avLst/>
          </a:prstGeom>
          <a:solidFill>
            <a:srgbClr val="FEE725"/>
          </a:solidFill>
          <a:ln>
            <a:solidFill>
              <a:schemeClr val="tx1">
                <a:lumMod val="95000"/>
                <a:lumOff val="5000"/>
              </a:schemeClr>
            </a:solidFill>
          </a:ln>
        </p:spPr>
        <p:txBody>
          <a:bodyPr wrap="square" rtlCol="0">
            <a:spAutoFit/>
          </a:bodyPr>
          <a:lstStyle/>
          <a:p>
            <a:pPr algn="ctr"/>
            <a:br>
              <a:rPr lang="en-GB" dirty="0"/>
            </a:br>
            <a:r>
              <a:rPr lang="en-GB" dirty="0"/>
              <a:t>???</a:t>
            </a:r>
          </a:p>
          <a:p>
            <a:pPr algn="ctr"/>
            <a:endParaRPr lang="en-GB" dirty="0"/>
          </a:p>
        </p:txBody>
      </p:sp>
      <p:sp>
        <p:nvSpPr>
          <p:cNvPr id="10" name="Tekstvak 2">
            <a:extLst>
              <a:ext uri="{FF2B5EF4-FFF2-40B4-BE49-F238E27FC236}">
                <a16:creationId xmlns:a16="http://schemas.microsoft.com/office/drawing/2014/main" id="{4099B121-8860-4ACC-A010-B06F1E1C398F}"/>
              </a:ext>
            </a:extLst>
          </p:cNvPr>
          <p:cNvSpPr txBox="1"/>
          <p:nvPr/>
        </p:nvSpPr>
        <p:spPr>
          <a:xfrm>
            <a:off x="108265" y="2721399"/>
            <a:ext cx="1948377" cy="830997"/>
          </a:xfrm>
          <a:prstGeom prst="rect">
            <a:avLst/>
          </a:prstGeom>
          <a:solidFill>
            <a:schemeClr val="tx2"/>
          </a:solidFill>
          <a:ln>
            <a:solidFill>
              <a:schemeClr val="tx1">
                <a:lumMod val="95000"/>
                <a:lumOff val="5000"/>
              </a:schemeClr>
            </a:solidFill>
          </a:ln>
        </p:spPr>
        <p:txBody>
          <a:bodyPr wrap="square" rtlCol="0">
            <a:spAutoFit/>
          </a:bodyPr>
          <a:lstStyle/>
          <a:p>
            <a:pPr algn="ctr"/>
            <a:r>
              <a:rPr lang="en-GB" sz="2400" b="1" dirty="0">
                <a:solidFill>
                  <a:schemeClr val="bg1"/>
                </a:solidFill>
              </a:rPr>
              <a:t>CLIMATE CHANGE</a:t>
            </a:r>
          </a:p>
        </p:txBody>
      </p:sp>
      <p:sp>
        <p:nvSpPr>
          <p:cNvPr id="14" name="Tekstvak 4">
            <a:extLst>
              <a:ext uri="{FF2B5EF4-FFF2-40B4-BE49-F238E27FC236}">
                <a16:creationId xmlns:a16="http://schemas.microsoft.com/office/drawing/2014/main" id="{67B42BE5-2FAA-4EEB-8CEB-E2311C7DE2FA}"/>
              </a:ext>
            </a:extLst>
          </p:cNvPr>
          <p:cNvSpPr txBox="1"/>
          <p:nvPr/>
        </p:nvSpPr>
        <p:spPr>
          <a:xfrm>
            <a:off x="2651747" y="2813733"/>
            <a:ext cx="1948377" cy="646331"/>
          </a:xfrm>
          <a:prstGeom prst="rect">
            <a:avLst/>
          </a:prstGeom>
          <a:solidFill>
            <a:schemeClr val="tx2"/>
          </a:solidFill>
          <a:ln>
            <a:solidFill>
              <a:schemeClr val="tx1">
                <a:lumMod val="95000"/>
                <a:lumOff val="5000"/>
              </a:schemeClr>
            </a:solidFill>
          </a:ln>
        </p:spPr>
        <p:txBody>
          <a:bodyPr wrap="square" rtlCol="0">
            <a:spAutoFit/>
          </a:bodyPr>
          <a:lstStyle/>
          <a:p>
            <a:pPr algn="ctr"/>
            <a:r>
              <a:rPr lang="en-GB" b="1" dirty="0">
                <a:solidFill>
                  <a:schemeClr val="bg1"/>
                </a:solidFill>
              </a:rPr>
              <a:t>Change in global temperatures</a:t>
            </a:r>
          </a:p>
        </p:txBody>
      </p:sp>
      <p:sp>
        <p:nvSpPr>
          <p:cNvPr id="15" name="Tekstvak 5">
            <a:extLst>
              <a:ext uri="{FF2B5EF4-FFF2-40B4-BE49-F238E27FC236}">
                <a16:creationId xmlns:a16="http://schemas.microsoft.com/office/drawing/2014/main" id="{1E44849D-0552-406C-89E2-5B50DEE3B4EE}"/>
              </a:ext>
            </a:extLst>
          </p:cNvPr>
          <p:cNvSpPr txBox="1"/>
          <p:nvPr/>
        </p:nvSpPr>
        <p:spPr>
          <a:xfrm>
            <a:off x="10287322" y="2897160"/>
            <a:ext cx="1756356" cy="461665"/>
          </a:xfrm>
          <a:prstGeom prst="rect">
            <a:avLst/>
          </a:prstGeom>
          <a:solidFill>
            <a:schemeClr val="tx2"/>
          </a:solidFill>
          <a:ln>
            <a:solidFill>
              <a:schemeClr val="tx1">
                <a:lumMod val="95000"/>
                <a:lumOff val="5000"/>
              </a:schemeClr>
            </a:solidFill>
          </a:ln>
        </p:spPr>
        <p:txBody>
          <a:bodyPr wrap="square" rtlCol="0">
            <a:spAutoFit/>
          </a:bodyPr>
          <a:lstStyle/>
          <a:p>
            <a:pPr algn="ctr"/>
            <a:r>
              <a:rPr lang="en-GB" sz="2400" b="1" dirty="0">
                <a:solidFill>
                  <a:schemeClr val="bg1"/>
                </a:solidFill>
              </a:rPr>
              <a:t>PANDEMICS</a:t>
            </a:r>
            <a:endParaRPr lang="en-GB" b="1" dirty="0">
              <a:solidFill>
                <a:schemeClr val="bg1"/>
              </a:solidFill>
            </a:endParaRPr>
          </a:p>
        </p:txBody>
      </p:sp>
      <p:cxnSp>
        <p:nvCxnSpPr>
          <p:cNvPr id="16" name="Rechte verbindingslijn met pijl 7">
            <a:extLst>
              <a:ext uri="{FF2B5EF4-FFF2-40B4-BE49-F238E27FC236}">
                <a16:creationId xmlns:a16="http://schemas.microsoft.com/office/drawing/2014/main" id="{F4789B03-64D4-4919-B14C-3B4438D2A5F7}"/>
              </a:ext>
            </a:extLst>
          </p:cNvPr>
          <p:cNvCxnSpPr>
            <a:cxnSpLocks/>
          </p:cNvCxnSpPr>
          <p:nvPr/>
        </p:nvCxnSpPr>
        <p:spPr>
          <a:xfrm flipV="1">
            <a:off x="2112062" y="3127992"/>
            <a:ext cx="511329" cy="89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0">
            <a:extLst>
              <a:ext uri="{FF2B5EF4-FFF2-40B4-BE49-F238E27FC236}">
                <a16:creationId xmlns:a16="http://schemas.microsoft.com/office/drawing/2014/main" id="{D767E70C-8ED6-4B7B-8D84-8EDFD59106AF}"/>
              </a:ext>
            </a:extLst>
          </p:cNvPr>
          <p:cNvSpPr txBox="1"/>
          <p:nvPr/>
        </p:nvSpPr>
        <p:spPr>
          <a:xfrm>
            <a:off x="5552252" y="1929483"/>
            <a:ext cx="1685244" cy="369332"/>
          </a:xfrm>
          <a:prstGeom prst="rect">
            <a:avLst/>
          </a:prstGeom>
          <a:solidFill>
            <a:srgbClr val="FEE725"/>
          </a:solidFill>
          <a:ln>
            <a:solidFill>
              <a:schemeClr val="tx1">
                <a:lumMod val="95000"/>
                <a:lumOff val="5000"/>
              </a:schemeClr>
            </a:solidFill>
          </a:ln>
        </p:spPr>
        <p:txBody>
          <a:bodyPr wrap="square" rtlCol="0">
            <a:spAutoFit/>
          </a:bodyPr>
          <a:lstStyle/>
          <a:p>
            <a:pPr algn="ctr"/>
            <a:r>
              <a:rPr lang="en-GB"/>
              <a:t>???</a:t>
            </a:r>
            <a:endParaRPr lang="en-GB" dirty="0"/>
          </a:p>
        </p:txBody>
      </p:sp>
      <p:cxnSp>
        <p:nvCxnSpPr>
          <p:cNvPr id="18" name="Rechte verbindingslijn met pijl 22">
            <a:extLst>
              <a:ext uri="{FF2B5EF4-FFF2-40B4-BE49-F238E27FC236}">
                <a16:creationId xmlns:a16="http://schemas.microsoft.com/office/drawing/2014/main" id="{DF498329-8399-48B1-81CF-1972C45722F9}"/>
              </a:ext>
            </a:extLst>
          </p:cNvPr>
          <p:cNvCxnSpPr>
            <a:cxnSpLocks/>
            <a:stCxn id="17" idx="3"/>
          </p:cNvCxnSpPr>
          <p:nvPr/>
        </p:nvCxnSpPr>
        <p:spPr>
          <a:xfrm>
            <a:off x="7237496" y="2208420"/>
            <a:ext cx="614804" cy="6097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27">
            <a:extLst>
              <a:ext uri="{FF2B5EF4-FFF2-40B4-BE49-F238E27FC236}">
                <a16:creationId xmlns:a16="http://schemas.microsoft.com/office/drawing/2014/main" id="{81070582-32D0-4F9C-AD87-7A5B83802A74}"/>
              </a:ext>
            </a:extLst>
          </p:cNvPr>
          <p:cNvSpPr txBox="1"/>
          <p:nvPr/>
        </p:nvSpPr>
        <p:spPr>
          <a:xfrm>
            <a:off x="8015757" y="2807683"/>
            <a:ext cx="1631853" cy="646331"/>
          </a:xfrm>
          <a:prstGeom prst="rect">
            <a:avLst/>
          </a:prstGeom>
          <a:solidFill>
            <a:schemeClr val="tx2"/>
          </a:solidFill>
          <a:ln>
            <a:solidFill>
              <a:schemeClr val="tx1">
                <a:lumMod val="95000"/>
                <a:lumOff val="5000"/>
              </a:schemeClr>
            </a:solidFill>
          </a:ln>
        </p:spPr>
        <p:txBody>
          <a:bodyPr wrap="square" rtlCol="0">
            <a:spAutoFit/>
          </a:bodyPr>
          <a:lstStyle/>
          <a:p>
            <a:pPr algn="ctr"/>
            <a:r>
              <a:rPr lang="en-GB" b="1" dirty="0">
                <a:solidFill>
                  <a:schemeClr val="bg1"/>
                </a:solidFill>
              </a:rPr>
              <a:t>Direct/Indirect spill-over</a:t>
            </a:r>
          </a:p>
        </p:txBody>
      </p:sp>
      <p:cxnSp>
        <p:nvCxnSpPr>
          <p:cNvPr id="20" name="Rechte verbindingslijn met pijl 34">
            <a:extLst>
              <a:ext uri="{FF2B5EF4-FFF2-40B4-BE49-F238E27FC236}">
                <a16:creationId xmlns:a16="http://schemas.microsoft.com/office/drawing/2014/main" id="{2E1ECE04-DC3B-42DB-A0B5-0B75A4645385}"/>
              </a:ext>
            </a:extLst>
          </p:cNvPr>
          <p:cNvCxnSpPr>
            <a:cxnSpLocks/>
          </p:cNvCxnSpPr>
          <p:nvPr/>
        </p:nvCxnSpPr>
        <p:spPr>
          <a:xfrm>
            <a:off x="9672518" y="3136897"/>
            <a:ext cx="61480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41">
            <a:extLst>
              <a:ext uri="{FF2B5EF4-FFF2-40B4-BE49-F238E27FC236}">
                <a16:creationId xmlns:a16="http://schemas.microsoft.com/office/drawing/2014/main" id="{A51F3E22-ECC4-474C-9780-A38A42020C19}"/>
              </a:ext>
            </a:extLst>
          </p:cNvPr>
          <p:cNvCxnSpPr>
            <a:cxnSpLocks/>
            <a:endCxn id="9" idx="2"/>
          </p:cNvCxnSpPr>
          <p:nvPr/>
        </p:nvCxnSpPr>
        <p:spPr>
          <a:xfrm flipH="1" flipV="1">
            <a:off x="3565786" y="2106276"/>
            <a:ext cx="5808" cy="685213"/>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kstvak 67">
            <a:extLst>
              <a:ext uri="{FF2B5EF4-FFF2-40B4-BE49-F238E27FC236}">
                <a16:creationId xmlns:a16="http://schemas.microsoft.com/office/drawing/2014/main" id="{8D1615DB-D851-42E6-B3DE-791937EE4A86}"/>
              </a:ext>
            </a:extLst>
          </p:cNvPr>
          <p:cNvSpPr txBox="1"/>
          <p:nvPr/>
        </p:nvSpPr>
        <p:spPr>
          <a:xfrm>
            <a:off x="5418953" y="466533"/>
            <a:ext cx="1948377" cy="646331"/>
          </a:xfrm>
          <a:prstGeom prst="rect">
            <a:avLst/>
          </a:prstGeom>
          <a:solidFill>
            <a:schemeClr val="bg1">
              <a:lumMod val="85000"/>
            </a:schemeClr>
          </a:solidFill>
          <a:ln>
            <a:solidFill>
              <a:schemeClr val="tx1">
                <a:lumMod val="95000"/>
                <a:lumOff val="5000"/>
              </a:schemeClr>
            </a:solidFill>
          </a:ln>
        </p:spPr>
        <p:txBody>
          <a:bodyPr wrap="square" rtlCol="0">
            <a:spAutoFit/>
          </a:bodyPr>
          <a:lstStyle/>
          <a:p>
            <a:pPr algn="ctr"/>
            <a:r>
              <a:rPr lang="en-GB" dirty="0"/>
              <a:t>Habitat and biodiversity loss</a:t>
            </a:r>
          </a:p>
        </p:txBody>
      </p:sp>
      <p:sp>
        <p:nvSpPr>
          <p:cNvPr id="23" name="Tekstvak 102">
            <a:extLst>
              <a:ext uri="{FF2B5EF4-FFF2-40B4-BE49-F238E27FC236}">
                <a16:creationId xmlns:a16="http://schemas.microsoft.com/office/drawing/2014/main" id="{2CB7B556-297A-4528-B387-8394229BBE3E}"/>
              </a:ext>
            </a:extLst>
          </p:cNvPr>
          <p:cNvSpPr txBox="1"/>
          <p:nvPr/>
        </p:nvSpPr>
        <p:spPr>
          <a:xfrm>
            <a:off x="5548788" y="2579504"/>
            <a:ext cx="1688708" cy="1200329"/>
          </a:xfrm>
          <a:prstGeom prst="rect">
            <a:avLst/>
          </a:prstGeom>
          <a:solidFill>
            <a:schemeClr val="bg1">
              <a:lumMod val="85000"/>
            </a:schemeClr>
          </a:solidFill>
          <a:ln>
            <a:solidFill>
              <a:schemeClr val="tx1">
                <a:lumMod val="95000"/>
                <a:lumOff val="5000"/>
              </a:schemeClr>
            </a:solidFill>
          </a:ln>
        </p:spPr>
        <p:txBody>
          <a:bodyPr wrap="square" rtlCol="0">
            <a:spAutoFit/>
          </a:bodyPr>
          <a:lstStyle/>
          <a:p>
            <a:pPr algn="ctr"/>
            <a:r>
              <a:rPr lang="en-GB" dirty="0"/>
              <a:t>Spread of tropical viruses and release of frozen viruses </a:t>
            </a:r>
          </a:p>
        </p:txBody>
      </p:sp>
      <p:sp>
        <p:nvSpPr>
          <p:cNvPr id="24" name="Tekstvak 109">
            <a:extLst>
              <a:ext uri="{FF2B5EF4-FFF2-40B4-BE49-F238E27FC236}">
                <a16:creationId xmlns:a16="http://schemas.microsoft.com/office/drawing/2014/main" id="{312FBAE6-8D33-417D-9710-F1536BE8744D}"/>
              </a:ext>
            </a:extLst>
          </p:cNvPr>
          <p:cNvSpPr txBox="1"/>
          <p:nvPr/>
        </p:nvSpPr>
        <p:spPr>
          <a:xfrm>
            <a:off x="5517901" y="4038037"/>
            <a:ext cx="1688708" cy="369332"/>
          </a:xfrm>
          <a:prstGeom prst="rect">
            <a:avLst/>
          </a:prstGeom>
          <a:solidFill>
            <a:srgbClr val="FEE725"/>
          </a:solidFill>
          <a:ln>
            <a:solidFill>
              <a:schemeClr val="tx1">
                <a:lumMod val="95000"/>
                <a:lumOff val="5000"/>
              </a:schemeClr>
            </a:solidFill>
          </a:ln>
        </p:spPr>
        <p:txBody>
          <a:bodyPr wrap="square" rtlCol="0">
            <a:spAutoFit/>
          </a:bodyPr>
          <a:lstStyle/>
          <a:p>
            <a:pPr algn="ctr"/>
            <a:r>
              <a:rPr lang="en-GB"/>
              <a:t>???</a:t>
            </a:r>
            <a:endParaRPr lang="en-GB" dirty="0"/>
          </a:p>
        </p:txBody>
      </p:sp>
      <p:cxnSp>
        <p:nvCxnSpPr>
          <p:cNvPr id="25" name="Rechte verbindingslijn met pijl 113">
            <a:extLst>
              <a:ext uri="{FF2B5EF4-FFF2-40B4-BE49-F238E27FC236}">
                <a16:creationId xmlns:a16="http://schemas.microsoft.com/office/drawing/2014/main" id="{A37E8730-3577-449B-AA51-2C653F0D420B}"/>
              </a:ext>
            </a:extLst>
          </p:cNvPr>
          <p:cNvCxnSpPr>
            <a:cxnSpLocks/>
            <a:stCxn id="23" idx="3"/>
          </p:cNvCxnSpPr>
          <p:nvPr/>
        </p:nvCxnSpPr>
        <p:spPr>
          <a:xfrm>
            <a:off x="7237496" y="3179669"/>
            <a:ext cx="61480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115">
            <a:extLst>
              <a:ext uri="{FF2B5EF4-FFF2-40B4-BE49-F238E27FC236}">
                <a16:creationId xmlns:a16="http://schemas.microsoft.com/office/drawing/2014/main" id="{921C2D63-56FC-46A2-B0CD-40DDBEE20EEC}"/>
              </a:ext>
            </a:extLst>
          </p:cNvPr>
          <p:cNvCxnSpPr>
            <a:cxnSpLocks/>
            <a:stCxn id="24" idx="3"/>
          </p:cNvCxnSpPr>
          <p:nvPr/>
        </p:nvCxnSpPr>
        <p:spPr>
          <a:xfrm flipV="1">
            <a:off x="7206609" y="3589597"/>
            <a:ext cx="670599" cy="6331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kstvak 116">
            <a:extLst>
              <a:ext uri="{FF2B5EF4-FFF2-40B4-BE49-F238E27FC236}">
                <a16:creationId xmlns:a16="http://schemas.microsoft.com/office/drawing/2014/main" id="{C11A2146-C2DB-4547-849A-D361C094E61C}"/>
              </a:ext>
            </a:extLst>
          </p:cNvPr>
          <p:cNvSpPr txBox="1"/>
          <p:nvPr/>
        </p:nvSpPr>
        <p:spPr>
          <a:xfrm>
            <a:off x="5448421" y="4982934"/>
            <a:ext cx="1948375" cy="369332"/>
          </a:xfrm>
          <a:prstGeom prst="rect">
            <a:avLst/>
          </a:prstGeom>
          <a:solidFill>
            <a:schemeClr val="bg1">
              <a:lumMod val="85000"/>
            </a:schemeClr>
          </a:solidFill>
          <a:ln>
            <a:solidFill>
              <a:schemeClr val="tx1">
                <a:lumMod val="95000"/>
                <a:lumOff val="5000"/>
              </a:schemeClr>
            </a:solidFill>
          </a:ln>
        </p:spPr>
        <p:txBody>
          <a:bodyPr wrap="square" rtlCol="0">
            <a:spAutoFit/>
          </a:bodyPr>
          <a:lstStyle/>
          <a:p>
            <a:pPr algn="ctr"/>
            <a:r>
              <a:rPr lang="en-GB" dirty="0"/>
              <a:t>Wildlife markets</a:t>
            </a:r>
          </a:p>
        </p:txBody>
      </p:sp>
      <p:sp>
        <p:nvSpPr>
          <p:cNvPr id="28" name="Tekstvak 117">
            <a:extLst>
              <a:ext uri="{FF2B5EF4-FFF2-40B4-BE49-F238E27FC236}">
                <a16:creationId xmlns:a16="http://schemas.microsoft.com/office/drawing/2014/main" id="{59300893-BA6B-43AC-87D9-B189A6734F92}"/>
              </a:ext>
            </a:extLst>
          </p:cNvPr>
          <p:cNvSpPr txBox="1"/>
          <p:nvPr/>
        </p:nvSpPr>
        <p:spPr>
          <a:xfrm>
            <a:off x="2546241" y="5238339"/>
            <a:ext cx="2053803" cy="923330"/>
          </a:xfrm>
          <a:prstGeom prst="rect">
            <a:avLst/>
          </a:prstGeom>
          <a:solidFill>
            <a:srgbClr val="FEE725"/>
          </a:solidFill>
          <a:ln>
            <a:solidFill>
              <a:schemeClr val="tx1">
                <a:lumMod val="95000"/>
                <a:lumOff val="5000"/>
              </a:schemeClr>
            </a:solidFill>
          </a:ln>
        </p:spPr>
        <p:txBody>
          <a:bodyPr wrap="square" rtlCol="0">
            <a:spAutoFit/>
          </a:bodyPr>
          <a:lstStyle/>
          <a:p>
            <a:pPr algn="ctr"/>
            <a:br>
              <a:rPr lang="en-GB" dirty="0"/>
            </a:br>
            <a:r>
              <a:rPr lang="en-GB" dirty="0"/>
              <a:t>???</a:t>
            </a:r>
            <a:br>
              <a:rPr lang="en-GB" dirty="0"/>
            </a:br>
            <a:endParaRPr lang="en-GB" dirty="0"/>
          </a:p>
        </p:txBody>
      </p:sp>
      <p:cxnSp>
        <p:nvCxnSpPr>
          <p:cNvPr id="29" name="Rechte verbindingslijn met pijl 119">
            <a:extLst>
              <a:ext uri="{FF2B5EF4-FFF2-40B4-BE49-F238E27FC236}">
                <a16:creationId xmlns:a16="http://schemas.microsoft.com/office/drawing/2014/main" id="{2AF5C447-17EF-46DF-A5E8-7992D694B15E}"/>
              </a:ext>
            </a:extLst>
          </p:cNvPr>
          <p:cNvCxnSpPr>
            <a:cxnSpLocks/>
          </p:cNvCxnSpPr>
          <p:nvPr/>
        </p:nvCxnSpPr>
        <p:spPr>
          <a:xfrm>
            <a:off x="3594912" y="3539608"/>
            <a:ext cx="0" cy="1443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121">
            <a:extLst>
              <a:ext uri="{FF2B5EF4-FFF2-40B4-BE49-F238E27FC236}">
                <a16:creationId xmlns:a16="http://schemas.microsoft.com/office/drawing/2014/main" id="{59A8F5E3-25AD-4604-876D-ADCEE7540982}"/>
              </a:ext>
            </a:extLst>
          </p:cNvPr>
          <p:cNvCxnSpPr>
            <a:cxnSpLocks/>
            <a:stCxn id="28" idx="3"/>
          </p:cNvCxnSpPr>
          <p:nvPr/>
        </p:nvCxnSpPr>
        <p:spPr>
          <a:xfrm flipV="1">
            <a:off x="4600044" y="5336227"/>
            <a:ext cx="699268" cy="3637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kstvak 122">
            <a:extLst>
              <a:ext uri="{FF2B5EF4-FFF2-40B4-BE49-F238E27FC236}">
                <a16:creationId xmlns:a16="http://schemas.microsoft.com/office/drawing/2014/main" id="{8D3EFF1A-30B8-44C7-B665-1B59FEC84A2A}"/>
              </a:ext>
            </a:extLst>
          </p:cNvPr>
          <p:cNvSpPr txBox="1"/>
          <p:nvPr/>
        </p:nvSpPr>
        <p:spPr>
          <a:xfrm>
            <a:off x="5448419" y="5500183"/>
            <a:ext cx="1948377" cy="369332"/>
          </a:xfrm>
          <a:prstGeom prst="rect">
            <a:avLst/>
          </a:prstGeom>
          <a:solidFill>
            <a:srgbClr val="FEE725"/>
          </a:solidFill>
          <a:ln>
            <a:solidFill>
              <a:schemeClr val="tx1">
                <a:lumMod val="95000"/>
                <a:lumOff val="5000"/>
              </a:schemeClr>
            </a:solidFill>
          </a:ln>
        </p:spPr>
        <p:txBody>
          <a:bodyPr wrap="square" rtlCol="0">
            <a:spAutoFit/>
          </a:bodyPr>
          <a:lstStyle/>
          <a:p>
            <a:pPr algn="ctr"/>
            <a:r>
              <a:rPr lang="en-GB"/>
              <a:t>???</a:t>
            </a:r>
            <a:endParaRPr lang="en-GB" dirty="0"/>
          </a:p>
        </p:txBody>
      </p:sp>
      <p:cxnSp>
        <p:nvCxnSpPr>
          <p:cNvPr id="32" name="Rechte verbindingslijn met pijl 124">
            <a:extLst>
              <a:ext uri="{FF2B5EF4-FFF2-40B4-BE49-F238E27FC236}">
                <a16:creationId xmlns:a16="http://schemas.microsoft.com/office/drawing/2014/main" id="{7AED7400-E2ED-4662-ADCC-3F3E3BEA9C09}"/>
              </a:ext>
            </a:extLst>
          </p:cNvPr>
          <p:cNvCxnSpPr>
            <a:cxnSpLocks/>
            <a:stCxn id="28" idx="3"/>
          </p:cNvCxnSpPr>
          <p:nvPr/>
        </p:nvCxnSpPr>
        <p:spPr>
          <a:xfrm>
            <a:off x="4600044" y="5700004"/>
            <a:ext cx="717573"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Verbindingslijn: gebogen 137">
            <a:extLst>
              <a:ext uri="{FF2B5EF4-FFF2-40B4-BE49-F238E27FC236}">
                <a16:creationId xmlns:a16="http://schemas.microsoft.com/office/drawing/2014/main" id="{24E28F68-0374-4486-817E-939BE785AC78}"/>
              </a:ext>
            </a:extLst>
          </p:cNvPr>
          <p:cNvCxnSpPr>
            <a:cxnSpLocks/>
          </p:cNvCxnSpPr>
          <p:nvPr/>
        </p:nvCxnSpPr>
        <p:spPr>
          <a:xfrm rot="5400000" flipH="1" flipV="1">
            <a:off x="7364514" y="4007182"/>
            <a:ext cx="1790365" cy="1143973"/>
          </a:xfrm>
          <a:prstGeom prst="bentConnector3">
            <a:avLst>
              <a:gd name="adj1" fmla="val -11948"/>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222">
            <a:extLst>
              <a:ext uri="{FF2B5EF4-FFF2-40B4-BE49-F238E27FC236}">
                <a16:creationId xmlns:a16="http://schemas.microsoft.com/office/drawing/2014/main" id="{21A5519E-3389-4B90-A10A-79CF659AFB77}"/>
              </a:ext>
            </a:extLst>
          </p:cNvPr>
          <p:cNvCxnSpPr>
            <a:cxnSpLocks/>
            <a:stCxn id="14" idx="3"/>
          </p:cNvCxnSpPr>
          <p:nvPr/>
        </p:nvCxnSpPr>
        <p:spPr>
          <a:xfrm flipV="1">
            <a:off x="4600124" y="2291190"/>
            <a:ext cx="910824" cy="84570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227">
            <a:extLst>
              <a:ext uri="{FF2B5EF4-FFF2-40B4-BE49-F238E27FC236}">
                <a16:creationId xmlns:a16="http://schemas.microsoft.com/office/drawing/2014/main" id="{3FB3D67E-2509-44B1-BF6C-16F7F8D8EC6F}"/>
              </a:ext>
            </a:extLst>
          </p:cNvPr>
          <p:cNvCxnSpPr>
            <a:cxnSpLocks/>
            <a:stCxn id="14" idx="3"/>
          </p:cNvCxnSpPr>
          <p:nvPr/>
        </p:nvCxnSpPr>
        <p:spPr>
          <a:xfrm flipV="1">
            <a:off x="4600124" y="3130849"/>
            <a:ext cx="856222" cy="60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229">
            <a:extLst>
              <a:ext uri="{FF2B5EF4-FFF2-40B4-BE49-F238E27FC236}">
                <a16:creationId xmlns:a16="http://schemas.microsoft.com/office/drawing/2014/main" id="{6A99E329-DDB6-458A-967F-0EA4328F50FB}"/>
              </a:ext>
            </a:extLst>
          </p:cNvPr>
          <p:cNvCxnSpPr>
            <a:cxnSpLocks/>
          </p:cNvCxnSpPr>
          <p:nvPr/>
        </p:nvCxnSpPr>
        <p:spPr>
          <a:xfrm>
            <a:off x="4603467" y="3120871"/>
            <a:ext cx="890719" cy="10466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257">
            <a:extLst>
              <a:ext uri="{FF2B5EF4-FFF2-40B4-BE49-F238E27FC236}">
                <a16:creationId xmlns:a16="http://schemas.microsoft.com/office/drawing/2014/main" id="{5C366E37-F894-46CB-9908-0A44F16805FC}"/>
              </a:ext>
            </a:extLst>
          </p:cNvPr>
          <p:cNvCxnSpPr>
            <a:cxnSpLocks/>
            <a:stCxn id="22" idx="2"/>
          </p:cNvCxnSpPr>
          <p:nvPr/>
        </p:nvCxnSpPr>
        <p:spPr>
          <a:xfrm>
            <a:off x="6393142" y="1112864"/>
            <a:ext cx="0" cy="66388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Verbindingslijn: gebogen 263">
            <a:extLst>
              <a:ext uri="{FF2B5EF4-FFF2-40B4-BE49-F238E27FC236}">
                <a16:creationId xmlns:a16="http://schemas.microsoft.com/office/drawing/2014/main" id="{014A0D4E-017A-4481-B74C-5654ACF73705}"/>
              </a:ext>
            </a:extLst>
          </p:cNvPr>
          <p:cNvCxnSpPr>
            <a:cxnSpLocks/>
            <a:stCxn id="9" idx="0"/>
          </p:cNvCxnSpPr>
          <p:nvPr/>
        </p:nvCxnSpPr>
        <p:spPr>
          <a:xfrm rot="5400000" flipH="1" flipV="1">
            <a:off x="4295749" y="59741"/>
            <a:ext cx="393242" cy="1853169"/>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309">
            <a:extLst>
              <a:ext uri="{FF2B5EF4-FFF2-40B4-BE49-F238E27FC236}">
                <a16:creationId xmlns:a16="http://schemas.microsoft.com/office/drawing/2014/main" id="{34304C18-1DFD-4971-9EB6-5F35249CBD41}"/>
              </a:ext>
            </a:extLst>
          </p:cNvPr>
          <p:cNvCxnSpPr>
            <a:cxnSpLocks/>
          </p:cNvCxnSpPr>
          <p:nvPr/>
        </p:nvCxnSpPr>
        <p:spPr>
          <a:xfrm>
            <a:off x="7396796" y="5183642"/>
            <a:ext cx="2909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12">
            <a:extLst>
              <a:ext uri="{FF2B5EF4-FFF2-40B4-BE49-F238E27FC236}">
                <a16:creationId xmlns:a16="http://schemas.microsoft.com/office/drawing/2014/main" id="{F6E1AB2C-2194-4F77-91ED-9F908E43256B}"/>
              </a:ext>
            </a:extLst>
          </p:cNvPr>
          <p:cNvCxnSpPr>
            <a:cxnSpLocks/>
            <a:stCxn id="31" idx="3"/>
          </p:cNvCxnSpPr>
          <p:nvPr/>
        </p:nvCxnSpPr>
        <p:spPr>
          <a:xfrm>
            <a:off x="7396796" y="5684849"/>
            <a:ext cx="2909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316">
            <a:extLst>
              <a:ext uri="{FF2B5EF4-FFF2-40B4-BE49-F238E27FC236}">
                <a16:creationId xmlns:a16="http://schemas.microsoft.com/office/drawing/2014/main" id="{E595BABA-F441-464E-812B-67185E57F473}"/>
              </a:ext>
            </a:extLst>
          </p:cNvPr>
          <p:cNvCxnSpPr>
            <a:cxnSpLocks/>
          </p:cNvCxnSpPr>
          <p:nvPr/>
        </p:nvCxnSpPr>
        <p:spPr>
          <a:xfrm flipH="1">
            <a:off x="7687710" y="5167600"/>
            <a:ext cx="2" cy="645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kstvak 32">
            <a:extLst>
              <a:ext uri="{FF2B5EF4-FFF2-40B4-BE49-F238E27FC236}">
                <a16:creationId xmlns:a16="http://schemas.microsoft.com/office/drawing/2014/main" id="{B757805E-F527-40E2-A29B-3F755A17511B}"/>
              </a:ext>
            </a:extLst>
          </p:cNvPr>
          <p:cNvSpPr txBox="1"/>
          <p:nvPr/>
        </p:nvSpPr>
        <p:spPr>
          <a:xfrm>
            <a:off x="5448418" y="6007641"/>
            <a:ext cx="1948377" cy="369332"/>
          </a:xfrm>
          <a:prstGeom prst="rect">
            <a:avLst/>
          </a:prstGeom>
          <a:solidFill>
            <a:srgbClr val="FEE725"/>
          </a:solidFill>
          <a:ln>
            <a:solidFill>
              <a:schemeClr val="tx1">
                <a:lumMod val="95000"/>
                <a:lumOff val="5000"/>
              </a:schemeClr>
            </a:solidFill>
          </a:ln>
        </p:spPr>
        <p:txBody>
          <a:bodyPr wrap="square" rtlCol="0">
            <a:spAutoFit/>
          </a:bodyPr>
          <a:lstStyle/>
          <a:p>
            <a:pPr algn="ctr"/>
            <a:r>
              <a:rPr lang="en-GB"/>
              <a:t>???</a:t>
            </a:r>
            <a:endParaRPr lang="en-GB" dirty="0"/>
          </a:p>
        </p:txBody>
      </p:sp>
      <p:cxnSp>
        <p:nvCxnSpPr>
          <p:cNvPr id="43" name="Rechte verbindingslijn 3">
            <a:extLst>
              <a:ext uri="{FF2B5EF4-FFF2-40B4-BE49-F238E27FC236}">
                <a16:creationId xmlns:a16="http://schemas.microsoft.com/office/drawing/2014/main" id="{D0B8C900-C61A-45A7-AB2F-C0177772950C}"/>
              </a:ext>
            </a:extLst>
          </p:cNvPr>
          <p:cNvCxnSpPr>
            <a:cxnSpLocks/>
          </p:cNvCxnSpPr>
          <p:nvPr/>
        </p:nvCxnSpPr>
        <p:spPr>
          <a:xfrm>
            <a:off x="7687710" y="5684849"/>
            <a:ext cx="0" cy="5074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8">
            <a:extLst>
              <a:ext uri="{FF2B5EF4-FFF2-40B4-BE49-F238E27FC236}">
                <a16:creationId xmlns:a16="http://schemas.microsoft.com/office/drawing/2014/main" id="{5D4EEEDD-8712-41DA-BA7F-1B0E8D90334F}"/>
              </a:ext>
            </a:extLst>
          </p:cNvPr>
          <p:cNvCxnSpPr>
            <a:stCxn id="42" idx="3"/>
          </p:cNvCxnSpPr>
          <p:nvPr/>
        </p:nvCxnSpPr>
        <p:spPr>
          <a:xfrm>
            <a:off x="7396795" y="6192307"/>
            <a:ext cx="2909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met pijl 12">
            <a:extLst>
              <a:ext uri="{FF2B5EF4-FFF2-40B4-BE49-F238E27FC236}">
                <a16:creationId xmlns:a16="http://schemas.microsoft.com/office/drawing/2014/main" id="{540EF6DB-DB4F-4A5F-87D9-B4F836235031}"/>
              </a:ext>
            </a:extLst>
          </p:cNvPr>
          <p:cNvCxnSpPr>
            <a:cxnSpLocks/>
            <a:stCxn id="28" idx="3"/>
          </p:cNvCxnSpPr>
          <p:nvPr/>
        </p:nvCxnSpPr>
        <p:spPr>
          <a:xfrm>
            <a:off x="4600044" y="5700004"/>
            <a:ext cx="699268" cy="4616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15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289F-D386-49A9-90FB-70BF303F016E}"/>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kstvak 2">
            <a:extLst>
              <a:ext uri="{FF2B5EF4-FFF2-40B4-BE49-F238E27FC236}">
                <a16:creationId xmlns:a16="http://schemas.microsoft.com/office/drawing/2014/main" id="{7191DAA4-9342-4197-8D95-E6F054927C17}"/>
              </a:ext>
            </a:extLst>
          </p:cNvPr>
          <p:cNvSpPr txBox="1"/>
          <p:nvPr/>
        </p:nvSpPr>
        <p:spPr>
          <a:xfrm>
            <a:off x="159065" y="2784899"/>
            <a:ext cx="1948377" cy="830997"/>
          </a:xfrm>
          <a:prstGeom prst="rect">
            <a:avLst/>
          </a:prstGeom>
          <a:solidFill>
            <a:schemeClr val="tx2"/>
          </a:solidFill>
          <a:ln>
            <a:solidFill>
              <a:schemeClr val="tx1">
                <a:lumMod val="95000"/>
                <a:lumOff val="5000"/>
              </a:schemeClr>
            </a:solidFill>
          </a:ln>
        </p:spPr>
        <p:txBody>
          <a:bodyPr wrap="square" rtlCol="0">
            <a:spAutoFit/>
          </a:bodyPr>
          <a:lstStyle/>
          <a:p>
            <a:pPr algn="ctr"/>
            <a:r>
              <a:rPr lang="en-GB" sz="2400" b="1" dirty="0">
                <a:solidFill>
                  <a:schemeClr val="bg1"/>
                </a:solidFill>
              </a:rPr>
              <a:t>CLIMATE CHANGE</a:t>
            </a:r>
          </a:p>
        </p:txBody>
      </p:sp>
      <p:sp>
        <p:nvSpPr>
          <p:cNvPr id="4" name="Tekstvak 4">
            <a:extLst>
              <a:ext uri="{FF2B5EF4-FFF2-40B4-BE49-F238E27FC236}">
                <a16:creationId xmlns:a16="http://schemas.microsoft.com/office/drawing/2014/main" id="{FED0C336-A682-48B1-8CAA-0D7E189F9413}"/>
              </a:ext>
            </a:extLst>
          </p:cNvPr>
          <p:cNvSpPr txBox="1"/>
          <p:nvPr/>
        </p:nvSpPr>
        <p:spPr>
          <a:xfrm>
            <a:off x="2702547" y="2877233"/>
            <a:ext cx="1948377" cy="646331"/>
          </a:xfrm>
          <a:prstGeom prst="rect">
            <a:avLst/>
          </a:prstGeom>
          <a:solidFill>
            <a:schemeClr val="tx2"/>
          </a:solidFill>
          <a:ln>
            <a:solidFill>
              <a:schemeClr val="tx1">
                <a:lumMod val="95000"/>
                <a:lumOff val="5000"/>
              </a:schemeClr>
            </a:solidFill>
          </a:ln>
        </p:spPr>
        <p:txBody>
          <a:bodyPr wrap="square" rtlCol="0">
            <a:spAutoFit/>
          </a:bodyPr>
          <a:lstStyle/>
          <a:p>
            <a:pPr algn="ctr"/>
            <a:r>
              <a:rPr lang="en-GB" b="1" dirty="0">
                <a:solidFill>
                  <a:schemeClr val="bg1"/>
                </a:solidFill>
              </a:rPr>
              <a:t>Change in global temperatures</a:t>
            </a:r>
          </a:p>
        </p:txBody>
      </p:sp>
      <p:sp>
        <p:nvSpPr>
          <p:cNvPr id="5" name="Tekstvak 5">
            <a:extLst>
              <a:ext uri="{FF2B5EF4-FFF2-40B4-BE49-F238E27FC236}">
                <a16:creationId xmlns:a16="http://schemas.microsoft.com/office/drawing/2014/main" id="{0F755622-32C1-4432-80B3-55C238B04045}"/>
              </a:ext>
            </a:extLst>
          </p:cNvPr>
          <p:cNvSpPr txBox="1"/>
          <p:nvPr/>
        </p:nvSpPr>
        <p:spPr>
          <a:xfrm>
            <a:off x="10338122" y="2960660"/>
            <a:ext cx="1756356" cy="461665"/>
          </a:xfrm>
          <a:prstGeom prst="rect">
            <a:avLst/>
          </a:prstGeom>
          <a:solidFill>
            <a:schemeClr val="tx2"/>
          </a:solidFill>
          <a:ln>
            <a:solidFill>
              <a:schemeClr val="tx1">
                <a:lumMod val="95000"/>
                <a:lumOff val="5000"/>
              </a:schemeClr>
            </a:solidFill>
          </a:ln>
        </p:spPr>
        <p:txBody>
          <a:bodyPr wrap="square" rtlCol="0">
            <a:spAutoFit/>
          </a:bodyPr>
          <a:lstStyle/>
          <a:p>
            <a:pPr algn="ctr"/>
            <a:r>
              <a:rPr lang="en-GB" sz="2400" b="1" dirty="0">
                <a:solidFill>
                  <a:schemeClr val="bg1"/>
                </a:solidFill>
              </a:rPr>
              <a:t>PANDEMICS</a:t>
            </a:r>
            <a:endParaRPr lang="en-GB" b="1" dirty="0">
              <a:solidFill>
                <a:schemeClr val="bg1"/>
              </a:solidFill>
            </a:endParaRPr>
          </a:p>
        </p:txBody>
      </p:sp>
      <p:cxnSp>
        <p:nvCxnSpPr>
          <p:cNvPr id="6" name="Rechte verbindingslijn met pijl 7">
            <a:extLst>
              <a:ext uri="{FF2B5EF4-FFF2-40B4-BE49-F238E27FC236}">
                <a16:creationId xmlns:a16="http://schemas.microsoft.com/office/drawing/2014/main" id="{4335BDF2-A186-49EC-A704-976E0485DBFC}"/>
              </a:ext>
            </a:extLst>
          </p:cNvPr>
          <p:cNvCxnSpPr>
            <a:cxnSpLocks/>
          </p:cNvCxnSpPr>
          <p:nvPr/>
        </p:nvCxnSpPr>
        <p:spPr>
          <a:xfrm flipV="1">
            <a:off x="2162862" y="3191492"/>
            <a:ext cx="511329" cy="89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kstvak 10">
            <a:extLst>
              <a:ext uri="{FF2B5EF4-FFF2-40B4-BE49-F238E27FC236}">
                <a16:creationId xmlns:a16="http://schemas.microsoft.com/office/drawing/2014/main" id="{18159239-D7FA-4DF2-8E1F-8D451DD9BC24}"/>
              </a:ext>
            </a:extLst>
          </p:cNvPr>
          <p:cNvSpPr txBox="1"/>
          <p:nvPr/>
        </p:nvSpPr>
        <p:spPr>
          <a:xfrm>
            <a:off x="5603052" y="1896202"/>
            <a:ext cx="1685244" cy="646331"/>
          </a:xfrm>
          <a:prstGeom prst="rect">
            <a:avLst/>
          </a:prstGeom>
          <a:solidFill>
            <a:srgbClr val="FEE725"/>
          </a:solidFill>
          <a:ln>
            <a:solidFill>
              <a:schemeClr val="tx1">
                <a:lumMod val="95000"/>
                <a:lumOff val="5000"/>
              </a:schemeClr>
            </a:solidFill>
          </a:ln>
        </p:spPr>
        <p:txBody>
          <a:bodyPr wrap="square" rtlCol="0">
            <a:spAutoFit/>
          </a:bodyPr>
          <a:lstStyle/>
          <a:p>
            <a:pPr algn="ctr"/>
            <a:r>
              <a:rPr lang="en-GB" dirty="0"/>
              <a:t>Migration of species</a:t>
            </a:r>
          </a:p>
        </p:txBody>
      </p:sp>
      <p:cxnSp>
        <p:nvCxnSpPr>
          <p:cNvPr id="9" name="Rechte verbindingslijn met pijl 22">
            <a:extLst>
              <a:ext uri="{FF2B5EF4-FFF2-40B4-BE49-F238E27FC236}">
                <a16:creationId xmlns:a16="http://schemas.microsoft.com/office/drawing/2014/main" id="{015556F4-B994-42F6-ABBF-7A612AA1FFEC}"/>
              </a:ext>
            </a:extLst>
          </p:cNvPr>
          <p:cNvCxnSpPr>
            <a:cxnSpLocks/>
            <a:stCxn id="8" idx="3"/>
          </p:cNvCxnSpPr>
          <p:nvPr/>
        </p:nvCxnSpPr>
        <p:spPr>
          <a:xfrm>
            <a:off x="7288296" y="2219368"/>
            <a:ext cx="614804" cy="5655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kstvak 27">
            <a:extLst>
              <a:ext uri="{FF2B5EF4-FFF2-40B4-BE49-F238E27FC236}">
                <a16:creationId xmlns:a16="http://schemas.microsoft.com/office/drawing/2014/main" id="{1836EDC0-D403-4EF8-9E8A-CC2C9E1AFF55}"/>
              </a:ext>
            </a:extLst>
          </p:cNvPr>
          <p:cNvSpPr txBox="1"/>
          <p:nvPr/>
        </p:nvSpPr>
        <p:spPr>
          <a:xfrm>
            <a:off x="8066557" y="2871183"/>
            <a:ext cx="1631853" cy="646331"/>
          </a:xfrm>
          <a:prstGeom prst="rect">
            <a:avLst/>
          </a:prstGeom>
          <a:solidFill>
            <a:schemeClr val="tx2"/>
          </a:solidFill>
          <a:ln>
            <a:solidFill>
              <a:schemeClr val="tx1">
                <a:lumMod val="95000"/>
                <a:lumOff val="5000"/>
              </a:schemeClr>
            </a:solidFill>
          </a:ln>
        </p:spPr>
        <p:txBody>
          <a:bodyPr wrap="square" rtlCol="0">
            <a:spAutoFit/>
          </a:bodyPr>
          <a:lstStyle/>
          <a:p>
            <a:pPr algn="ctr"/>
            <a:r>
              <a:rPr lang="en-GB" b="1" dirty="0">
                <a:solidFill>
                  <a:schemeClr val="bg1"/>
                </a:solidFill>
              </a:rPr>
              <a:t>Direct/Indirect spill-over</a:t>
            </a:r>
          </a:p>
        </p:txBody>
      </p:sp>
      <p:cxnSp>
        <p:nvCxnSpPr>
          <p:cNvPr id="11" name="Rechte verbindingslijn met pijl 34">
            <a:extLst>
              <a:ext uri="{FF2B5EF4-FFF2-40B4-BE49-F238E27FC236}">
                <a16:creationId xmlns:a16="http://schemas.microsoft.com/office/drawing/2014/main" id="{E3656E06-523F-4392-9D73-C16163F532A8}"/>
              </a:ext>
            </a:extLst>
          </p:cNvPr>
          <p:cNvCxnSpPr>
            <a:cxnSpLocks/>
          </p:cNvCxnSpPr>
          <p:nvPr/>
        </p:nvCxnSpPr>
        <p:spPr>
          <a:xfrm>
            <a:off x="9723318" y="3200397"/>
            <a:ext cx="61480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37">
            <a:extLst>
              <a:ext uri="{FF2B5EF4-FFF2-40B4-BE49-F238E27FC236}">
                <a16:creationId xmlns:a16="http://schemas.microsoft.com/office/drawing/2014/main" id="{66A2119B-783D-46A7-8996-4770CACE54F1}"/>
              </a:ext>
            </a:extLst>
          </p:cNvPr>
          <p:cNvSpPr txBox="1"/>
          <p:nvPr/>
        </p:nvSpPr>
        <p:spPr>
          <a:xfrm>
            <a:off x="2000102" y="1246446"/>
            <a:ext cx="3244589" cy="923330"/>
          </a:xfrm>
          <a:prstGeom prst="rect">
            <a:avLst/>
          </a:prstGeom>
          <a:solidFill>
            <a:srgbClr val="FEE725"/>
          </a:solidFill>
          <a:ln>
            <a:solidFill>
              <a:schemeClr val="tx1">
                <a:lumMod val="95000"/>
                <a:lumOff val="5000"/>
              </a:schemeClr>
            </a:solidFill>
          </a:ln>
        </p:spPr>
        <p:txBody>
          <a:bodyPr wrap="square" rtlCol="0">
            <a:spAutoFit/>
          </a:bodyPr>
          <a:lstStyle/>
          <a:p>
            <a:pPr algn="ctr"/>
            <a:r>
              <a:rPr lang="en-GB" dirty="0"/>
              <a:t>Human land-use change and exploitation of natural resources (including deforestation)</a:t>
            </a:r>
          </a:p>
        </p:txBody>
      </p:sp>
      <p:cxnSp>
        <p:nvCxnSpPr>
          <p:cNvPr id="13" name="Rechte verbindingslijn met pijl 41">
            <a:extLst>
              <a:ext uri="{FF2B5EF4-FFF2-40B4-BE49-F238E27FC236}">
                <a16:creationId xmlns:a16="http://schemas.microsoft.com/office/drawing/2014/main" id="{52304B7D-A4E2-464C-B7BB-AEEB1A389A66}"/>
              </a:ext>
            </a:extLst>
          </p:cNvPr>
          <p:cNvCxnSpPr>
            <a:cxnSpLocks/>
            <a:endCxn id="12" idx="2"/>
          </p:cNvCxnSpPr>
          <p:nvPr/>
        </p:nvCxnSpPr>
        <p:spPr>
          <a:xfrm flipV="1">
            <a:off x="3622394" y="2169776"/>
            <a:ext cx="3" cy="68520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kstvak 67">
            <a:extLst>
              <a:ext uri="{FF2B5EF4-FFF2-40B4-BE49-F238E27FC236}">
                <a16:creationId xmlns:a16="http://schemas.microsoft.com/office/drawing/2014/main" id="{0DBE7FE0-EE89-475F-A6F1-16C7A3316DEE}"/>
              </a:ext>
            </a:extLst>
          </p:cNvPr>
          <p:cNvSpPr txBox="1"/>
          <p:nvPr/>
        </p:nvSpPr>
        <p:spPr>
          <a:xfrm>
            <a:off x="5469753" y="530033"/>
            <a:ext cx="1948377" cy="646331"/>
          </a:xfrm>
          <a:prstGeom prst="rect">
            <a:avLst/>
          </a:prstGeom>
          <a:solidFill>
            <a:schemeClr val="bg1">
              <a:lumMod val="85000"/>
            </a:schemeClr>
          </a:solidFill>
          <a:ln>
            <a:solidFill>
              <a:schemeClr val="tx1">
                <a:lumMod val="95000"/>
                <a:lumOff val="5000"/>
              </a:schemeClr>
            </a:solidFill>
          </a:ln>
        </p:spPr>
        <p:txBody>
          <a:bodyPr wrap="square" rtlCol="0">
            <a:spAutoFit/>
          </a:bodyPr>
          <a:lstStyle/>
          <a:p>
            <a:pPr algn="ctr"/>
            <a:r>
              <a:rPr lang="en-GB" dirty="0"/>
              <a:t>Habitat and biodiversity loss</a:t>
            </a:r>
          </a:p>
        </p:txBody>
      </p:sp>
      <p:sp>
        <p:nvSpPr>
          <p:cNvPr id="15" name="Tekstvak 102">
            <a:extLst>
              <a:ext uri="{FF2B5EF4-FFF2-40B4-BE49-F238E27FC236}">
                <a16:creationId xmlns:a16="http://schemas.microsoft.com/office/drawing/2014/main" id="{4CB4E940-7E8C-4350-A246-8980A2D274F2}"/>
              </a:ext>
            </a:extLst>
          </p:cNvPr>
          <p:cNvSpPr txBox="1"/>
          <p:nvPr/>
        </p:nvSpPr>
        <p:spPr>
          <a:xfrm>
            <a:off x="5599588" y="2643004"/>
            <a:ext cx="1688708" cy="1200329"/>
          </a:xfrm>
          <a:prstGeom prst="rect">
            <a:avLst/>
          </a:prstGeom>
          <a:solidFill>
            <a:schemeClr val="bg1">
              <a:lumMod val="85000"/>
            </a:schemeClr>
          </a:solidFill>
          <a:ln>
            <a:solidFill>
              <a:schemeClr val="tx1">
                <a:lumMod val="95000"/>
                <a:lumOff val="5000"/>
              </a:schemeClr>
            </a:solidFill>
          </a:ln>
        </p:spPr>
        <p:txBody>
          <a:bodyPr wrap="square" rtlCol="0">
            <a:spAutoFit/>
          </a:bodyPr>
          <a:lstStyle/>
          <a:p>
            <a:pPr algn="ctr"/>
            <a:r>
              <a:rPr lang="en-GB" dirty="0"/>
              <a:t>Spread of tropical viruses and release of frozen viruses </a:t>
            </a:r>
          </a:p>
        </p:txBody>
      </p:sp>
      <p:sp>
        <p:nvSpPr>
          <p:cNvPr id="16" name="Tekstvak 109">
            <a:extLst>
              <a:ext uri="{FF2B5EF4-FFF2-40B4-BE49-F238E27FC236}">
                <a16:creationId xmlns:a16="http://schemas.microsoft.com/office/drawing/2014/main" id="{E744F28D-4396-4264-9540-52CB704482DF}"/>
              </a:ext>
            </a:extLst>
          </p:cNvPr>
          <p:cNvSpPr txBox="1"/>
          <p:nvPr/>
        </p:nvSpPr>
        <p:spPr>
          <a:xfrm>
            <a:off x="5599588" y="3943804"/>
            <a:ext cx="1688708" cy="646331"/>
          </a:xfrm>
          <a:prstGeom prst="rect">
            <a:avLst/>
          </a:prstGeom>
          <a:solidFill>
            <a:srgbClr val="FEE725"/>
          </a:solidFill>
          <a:ln>
            <a:solidFill>
              <a:schemeClr val="tx1">
                <a:lumMod val="95000"/>
                <a:lumOff val="5000"/>
              </a:schemeClr>
            </a:solidFill>
          </a:ln>
        </p:spPr>
        <p:txBody>
          <a:bodyPr wrap="square" rtlCol="0">
            <a:spAutoFit/>
          </a:bodyPr>
          <a:lstStyle/>
          <a:p>
            <a:pPr algn="ctr"/>
            <a:r>
              <a:rPr lang="en-GB" dirty="0"/>
              <a:t>Less effective immune system</a:t>
            </a:r>
          </a:p>
        </p:txBody>
      </p:sp>
      <p:cxnSp>
        <p:nvCxnSpPr>
          <p:cNvPr id="17" name="Rechte verbindingslijn met pijl 113">
            <a:extLst>
              <a:ext uri="{FF2B5EF4-FFF2-40B4-BE49-F238E27FC236}">
                <a16:creationId xmlns:a16="http://schemas.microsoft.com/office/drawing/2014/main" id="{0B1DFCC8-D79E-40E6-AF51-88B1E62F9389}"/>
              </a:ext>
            </a:extLst>
          </p:cNvPr>
          <p:cNvCxnSpPr>
            <a:cxnSpLocks/>
            <a:stCxn id="15" idx="3"/>
          </p:cNvCxnSpPr>
          <p:nvPr/>
        </p:nvCxnSpPr>
        <p:spPr>
          <a:xfrm>
            <a:off x="7288296" y="3243169"/>
            <a:ext cx="61480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15">
            <a:extLst>
              <a:ext uri="{FF2B5EF4-FFF2-40B4-BE49-F238E27FC236}">
                <a16:creationId xmlns:a16="http://schemas.microsoft.com/office/drawing/2014/main" id="{81508CED-EEBA-43DC-AC52-A85DFCB48C7B}"/>
              </a:ext>
            </a:extLst>
          </p:cNvPr>
          <p:cNvCxnSpPr>
            <a:cxnSpLocks/>
          </p:cNvCxnSpPr>
          <p:nvPr/>
        </p:nvCxnSpPr>
        <p:spPr>
          <a:xfrm flipV="1">
            <a:off x="7261717" y="3653096"/>
            <a:ext cx="666291" cy="5708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116">
            <a:extLst>
              <a:ext uri="{FF2B5EF4-FFF2-40B4-BE49-F238E27FC236}">
                <a16:creationId xmlns:a16="http://schemas.microsoft.com/office/drawing/2014/main" id="{586E1DA5-3EC5-472D-93C6-8973CEF5A4D3}"/>
              </a:ext>
            </a:extLst>
          </p:cNvPr>
          <p:cNvSpPr txBox="1"/>
          <p:nvPr/>
        </p:nvSpPr>
        <p:spPr>
          <a:xfrm>
            <a:off x="5499221" y="5046434"/>
            <a:ext cx="1948375" cy="369332"/>
          </a:xfrm>
          <a:prstGeom prst="rect">
            <a:avLst/>
          </a:prstGeom>
          <a:solidFill>
            <a:schemeClr val="bg1">
              <a:lumMod val="85000"/>
            </a:schemeClr>
          </a:solidFill>
          <a:ln>
            <a:solidFill>
              <a:schemeClr val="tx1">
                <a:lumMod val="95000"/>
                <a:lumOff val="5000"/>
              </a:schemeClr>
            </a:solidFill>
          </a:ln>
        </p:spPr>
        <p:txBody>
          <a:bodyPr wrap="square" rtlCol="0">
            <a:spAutoFit/>
          </a:bodyPr>
          <a:lstStyle/>
          <a:p>
            <a:pPr algn="ctr"/>
            <a:r>
              <a:rPr lang="en-GB" dirty="0"/>
              <a:t>Wildlife markets</a:t>
            </a:r>
          </a:p>
        </p:txBody>
      </p:sp>
      <p:sp>
        <p:nvSpPr>
          <p:cNvPr id="20" name="Tekstvak 117">
            <a:extLst>
              <a:ext uri="{FF2B5EF4-FFF2-40B4-BE49-F238E27FC236}">
                <a16:creationId xmlns:a16="http://schemas.microsoft.com/office/drawing/2014/main" id="{7A6041F4-3ADC-4597-9DCE-F2DA55D6BAA8}"/>
              </a:ext>
            </a:extLst>
          </p:cNvPr>
          <p:cNvSpPr txBox="1"/>
          <p:nvPr/>
        </p:nvSpPr>
        <p:spPr>
          <a:xfrm>
            <a:off x="2597041" y="5301840"/>
            <a:ext cx="2053883" cy="923330"/>
          </a:xfrm>
          <a:prstGeom prst="rect">
            <a:avLst/>
          </a:prstGeom>
          <a:solidFill>
            <a:srgbClr val="FEE725"/>
          </a:solidFill>
          <a:ln>
            <a:solidFill>
              <a:schemeClr val="tx1">
                <a:lumMod val="95000"/>
                <a:lumOff val="5000"/>
              </a:schemeClr>
            </a:solidFill>
          </a:ln>
        </p:spPr>
        <p:txBody>
          <a:bodyPr wrap="square" rtlCol="0">
            <a:spAutoFit/>
          </a:bodyPr>
          <a:lstStyle/>
          <a:p>
            <a:pPr algn="ctr"/>
            <a:r>
              <a:rPr lang="en-GB" dirty="0"/>
              <a:t>Droughts and stress on farming/food production</a:t>
            </a:r>
          </a:p>
        </p:txBody>
      </p:sp>
      <p:cxnSp>
        <p:nvCxnSpPr>
          <p:cNvPr id="21" name="Rechte verbindingslijn met pijl 119">
            <a:extLst>
              <a:ext uri="{FF2B5EF4-FFF2-40B4-BE49-F238E27FC236}">
                <a16:creationId xmlns:a16="http://schemas.microsoft.com/office/drawing/2014/main" id="{BD48DA56-0BFA-4673-B79F-B31F313B4308}"/>
              </a:ext>
            </a:extLst>
          </p:cNvPr>
          <p:cNvCxnSpPr>
            <a:cxnSpLocks/>
          </p:cNvCxnSpPr>
          <p:nvPr/>
        </p:nvCxnSpPr>
        <p:spPr>
          <a:xfrm>
            <a:off x="3645712" y="3603108"/>
            <a:ext cx="0" cy="144332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121">
            <a:extLst>
              <a:ext uri="{FF2B5EF4-FFF2-40B4-BE49-F238E27FC236}">
                <a16:creationId xmlns:a16="http://schemas.microsoft.com/office/drawing/2014/main" id="{80BF85C2-231D-49BF-BEA0-30DD0DEB50C2}"/>
              </a:ext>
            </a:extLst>
          </p:cNvPr>
          <p:cNvCxnSpPr>
            <a:cxnSpLocks/>
            <a:stCxn id="20" idx="3"/>
          </p:cNvCxnSpPr>
          <p:nvPr/>
        </p:nvCxnSpPr>
        <p:spPr>
          <a:xfrm flipV="1">
            <a:off x="4650924" y="5399724"/>
            <a:ext cx="699188" cy="36378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122">
            <a:extLst>
              <a:ext uri="{FF2B5EF4-FFF2-40B4-BE49-F238E27FC236}">
                <a16:creationId xmlns:a16="http://schemas.microsoft.com/office/drawing/2014/main" id="{C1487757-CBB8-4B98-A71E-94DD4731F402}"/>
              </a:ext>
            </a:extLst>
          </p:cNvPr>
          <p:cNvSpPr txBox="1"/>
          <p:nvPr/>
        </p:nvSpPr>
        <p:spPr>
          <a:xfrm>
            <a:off x="5499219" y="5563683"/>
            <a:ext cx="1948377" cy="369332"/>
          </a:xfrm>
          <a:prstGeom prst="rect">
            <a:avLst/>
          </a:prstGeom>
          <a:solidFill>
            <a:srgbClr val="FEE725"/>
          </a:solidFill>
          <a:ln>
            <a:solidFill>
              <a:schemeClr val="tx1">
                <a:lumMod val="95000"/>
                <a:lumOff val="5000"/>
              </a:schemeClr>
            </a:solidFill>
          </a:ln>
        </p:spPr>
        <p:txBody>
          <a:bodyPr wrap="square" rtlCol="0">
            <a:spAutoFit/>
          </a:bodyPr>
          <a:lstStyle/>
          <a:p>
            <a:pPr algn="ctr"/>
            <a:r>
              <a:rPr lang="en-GB" dirty="0"/>
              <a:t>Bushmeat hunting</a:t>
            </a:r>
          </a:p>
        </p:txBody>
      </p:sp>
      <p:cxnSp>
        <p:nvCxnSpPr>
          <p:cNvPr id="24" name="Rechte verbindingslijn met pijl 124">
            <a:extLst>
              <a:ext uri="{FF2B5EF4-FFF2-40B4-BE49-F238E27FC236}">
                <a16:creationId xmlns:a16="http://schemas.microsoft.com/office/drawing/2014/main" id="{DE4913AA-2728-4A24-89FC-0A56539D2CCC}"/>
              </a:ext>
            </a:extLst>
          </p:cNvPr>
          <p:cNvCxnSpPr>
            <a:cxnSpLocks/>
            <a:stCxn id="20" idx="3"/>
          </p:cNvCxnSpPr>
          <p:nvPr/>
        </p:nvCxnSpPr>
        <p:spPr>
          <a:xfrm>
            <a:off x="4650924" y="5763505"/>
            <a:ext cx="71749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Verbindingslijn: gebogen 137">
            <a:extLst>
              <a:ext uri="{FF2B5EF4-FFF2-40B4-BE49-F238E27FC236}">
                <a16:creationId xmlns:a16="http://schemas.microsoft.com/office/drawing/2014/main" id="{81B24EC0-F8CA-494D-9B1F-659089A7E16A}"/>
              </a:ext>
            </a:extLst>
          </p:cNvPr>
          <p:cNvCxnSpPr>
            <a:cxnSpLocks/>
          </p:cNvCxnSpPr>
          <p:nvPr/>
        </p:nvCxnSpPr>
        <p:spPr>
          <a:xfrm rot="5400000" flipH="1" flipV="1">
            <a:off x="7415314" y="4070682"/>
            <a:ext cx="1790365" cy="1143973"/>
          </a:xfrm>
          <a:prstGeom prst="bentConnector3">
            <a:avLst>
              <a:gd name="adj1" fmla="val -11948"/>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22">
            <a:extLst>
              <a:ext uri="{FF2B5EF4-FFF2-40B4-BE49-F238E27FC236}">
                <a16:creationId xmlns:a16="http://schemas.microsoft.com/office/drawing/2014/main" id="{C08C216F-12C9-4BFC-BBED-AE226732D1DF}"/>
              </a:ext>
            </a:extLst>
          </p:cNvPr>
          <p:cNvCxnSpPr>
            <a:cxnSpLocks/>
            <a:stCxn id="4" idx="3"/>
          </p:cNvCxnSpPr>
          <p:nvPr/>
        </p:nvCxnSpPr>
        <p:spPr>
          <a:xfrm flipV="1">
            <a:off x="4650924" y="2354690"/>
            <a:ext cx="910824" cy="84570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27">
            <a:extLst>
              <a:ext uri="{FF2B5EF4-FFF2-40B4-BE49-F238E27FC236}">
                <a16:creationId xmlns:a16="http://schemas.microsoft.com/office/drawing/2014/main" id="{D1B670AF-8151-4A6A-89D8-8393477CDB9A}"/>
              </a:ext>
            </a:extLst>
          </p:cNvPr>
          <p:cNvCxnSpPr>
            <a:cxnSpLocks/>
            <a:stCxn id="4" idx="3"/>
          </p:cNvCxnSpPr>
          <p:nvPr/>
        </p:nvCxnSpPr>
        <p:spPr>
          <a:xfrm flipV="1">
            <a:off x="4650924" y="3194349"/>
            <a:ext cx="856222" cy="60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29">
            <a:extLst>
              <a:ext uri="{FF2B5EF4-FFF2-40B4-BE49-F238E27FC236}">
                <a16:creationId xmlns:a16="http://schemas.microsoft.com/office/drawing/2014/main" id="{68E22180-83DC-43AC-A549-6CB6A10A1F14}"/>
              </a:ext>
            </a:extLst>
          </p:cNvPr>
          <p:cNvCxnSpPr>
            <a:cxnSpLocks/>
          </p:cNvCxnSpPr>
          <p:nvPr/>
        </p:nvCxnSpPr>
        <p:spPr>
          <a:xfrm>
            <a:off x="4654267" y="3184371"/>
            <a:ext cx="890719" cy="10466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57">
            <a:extLst>
              <a:ext uri="{FF2B5EF4-FFF2-40B4-BE49-F238E27FC236}">
                <a16:creationId xmlns:a16="http://schemas.microsoft.com/office/drawing/2014/main" id="{B8AF25C9-0F19-4B1B-9D0A-681B16E63D64}"/>
              </a:ext>
            </a:extLst>
          </p:cNvPr>
          <p:cNvCxnSpPr>
            <a:cxnSpLocks/>
            <a:stCxn id="14" idx="2"/>
          </p:cNvCxnSpPr>
          <p:nvPr/>
        </p:nvCxnSpPr>
        <p:spPr>
          <a:xfrm>
            <a:off x="6443942" y="1176364"/>
            <a:ext cx="0" cy="66388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Verbindingslijn: gebogen 263">
            <a:extLst>
              <a:ext uri="{FF2B5EF4-FFF2-40B4-BE49-F238E27FC236}">
                <a16:creationId xmlns:a16="http://schemas.microsoft.com/office/drawing/2014/main" id="{F48617F0-310F-402E-B9F0-E1C457ED2E8B}"/>
              </a:ext>
            </a:extLst>
          </p:cNvPr>
          <p:cNvCxnSpPr>
            <a:cxnSpLocks/>
            <a:stCxn id="12" idx="0"/>
          </p:cNvCxnSpPr>
          <p:nvPr/>
        </p:nvCxnSpPr>
        <p:spPr>
          <a:xfrm rot="5400000" flipH="1" flipV="1">
            <a:off x="4349452" y="126143"/>
            <a:ext cx="393248" cy="1847358"/>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309">
            <a:extLst>
              <a:ext uri="{FF2B5EF4-FFF2-40B4-BE49-F238E27FC236}">
                <a16:creationId xmlns:a16="http://schemas.microsoft.com/office/drawing/2014/main" id="{9F93EF62-E202-4BCF-B66A-EE1DA47A97E7}"/>
              </a:ext>
            </a:extLst>
          </p:cNvPr>
          <p:cNvCxnSpPr>
            <a:cxnSpLocks/>
          </p:cNvCxnSpPr>
          <p:nvPr/>
        </p:nvCxnSpPr>
        <p:spPr>
          <a:xfrm>
            <a:off x="7447596" y="5247142"/>
            <a:ext cx="2909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2">
            <a:extLst>
              <a:ext uri="{FF2B5EF4-FFF2-40B4-BE49-F238E27FC236}">
                <a16:creationId xmlns:a16="http://schemas.microsoft.com/office/drawing/2014/main" id="{9AE7B3F7-5F67-4045-ADF2-C0F77C8AEF9C}"/>
              </a:ext>
            </a:extLst>
          </p:cNvPr>
          <p:cNvCxnSpPr>
            <a:cxnSpLocks/>
            <a:stCxn id="23" idx="3"/>
          </p:cNvCxnSpPr>
          <p:nvPr/>
        </p:nvCxnSpPr>
        <p:spPr>
          <a:xfrm>
            <a:off x="7447596" y="5748349"/>
            <a:ext cx="2909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16">
            <a:extLst>
              <a:ext uri="{FF2B5EF4-FFF2-40B4-BE49-F238E27FC236}">
                <a16:creationId xmlns:a16="http://schemas.microsoft.com/office/drawing/2014/main" id="{843722D8-B554-4CBE-8985-4769DBCC14FA}"/>
              </a:ext>
            </a:extLst>
          </p:cNvPr>
          <p:cNvCxnSpPr>
            <a:cxnSpLocks/>
          </p:cNvCxnSpPr>
          <p:nvPr/>
        </p:nvCxnSpPr>
        <p:spPr>
          <a:xfrm flipH="1">
            <a:off x="7738510" y="5231100"/>
            <a:ext cx="2" cy="6455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kstvak 32">
            <a:extLst>
              <a:ext uri="{FF2B5EF4-FFF2-40B4-BE49-F238E27FC236}">
                <a16:creationId xmlns:a16="http://schemas.microsoft.com/office/drawing/2014/main" id="{7FF4D409-9C2A-482F-9CDB-B12D3E7C7724}"/>
              </a:ext>
            </a:extLst>
          </p:cNvPr>
          <p:cNvSpPr txBox="1"/>
          <p:nvPr/>
        </p:nvSpPr>
        <p:spPr>
          <a:xfrm>
            <a:off x="5499218" y="6071141"/>
            <a:ext cx="1948377" cy="369332"/>
          </a:xfrm>
          <a:prstGeom prst="rect">
            <a:avLst/>
          </a:prstGeom>
          <a:solidFill>
            <a:srgbClr val="FEE725"/>
          </a:solidFill>
          <a:ln>
            <a:solidFill>
              <a:schemeClr val="tx1">
                <a:lumMod val="95000"/>
                <a:lumOff val="5000"/>
              </a:schemeClr>
            </a:solidFill>
          </a:ln>
        </p:spPr>
        <p:txBody>
          <a:bodyPr wrap="square" rtlCol="0">
            <a:spAutoFit/>
          </a:bodyPr>
          <a:lstStyle/>
          <a:p>
            <a:pPr algn="ctr"/>
            <a:r>
              <a:rPr lang="en-GB" dirty="0"/>
              <a:t>Climate refugees</a:t>
            </a:r>
          </a:p>
        </p:txBody>
      </p:sp>
      <p:cxnSp>
        <p:nvCxnSpPr>
          <p:cNvPr id="35" name="Rechte verbindingslijn 3">
            <a:extLst>
              <a:ext uri="{FF2B5EF4-FFF2-40B4-BE49-F238E27FC236}">
                <a16:creationId xmlns:a16="http://schemas.microsoft.com/office/drawing/2014/main" id="{8A8BF426-FA22-434B-90FC-459E02DFAE8F}"/>
              </a:ext>
            </a:extLst>
          </p:cNvPr>
          <p:cNvCxnSpPr>
            <a:cxnSpLocks/>
          </p:cNvCxnSpPr>
          <p:nvPr/>
        </p:nvCxnSpPr>
        <p:spPr>
          <a:xfrm>
            <a:off x="7738510" y="5748349"/>
            <a:ext cx="0" cy="50745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8">
            <a:extLst>
              <a:ext uri="{FF2B5EF4-FFF2-40B4-BE49-F238E27FC236}">
                <a16:creationId xmlns:a16="http://schemas.microsoft.com/office/drawing/2014/main" id="{0390D141-589F-4A9C-A634-93A1D71D0F10}"/>
              </a:ext>
            </a:extLst>
          </p:cNvPr>
          <p:cNvCxnSpPr>
            <a:stCxn id="34" idx="3"/>
          </p:cNvCxnSpPr>
          <p:nvPr/>
        </p:nvCxnSpPr>
        <p:spPr>
          <a:xfrm>
            <a:off x="7447595" y="6255807"/>
            <a:ext cx="2909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met pijl 12">
            <a:extLst>
              <a:ext uri="{FF2B5EF4-FFF2-40B4-BE49-F238E27FC236}">
                <a16:creationId xmlns:a16="http://schemas.microsoft.com/office/drawing/2014/main" id="{2D241D27-87C2-465D-818A-4368D1D2B27C}"/>
              </a:ext>
            </a:extLst>
          </p:cNvPr>
          <p:cNvCxnSpPr>
            <a:cxnSpLocks/>
            <a:stCxn id="20" idx="3"/>
          </p:cNvCxnSpPr>
          <p:nvPr/>
        </p:nvCxnSpPr>
        <p:spPr>
          <a:xfrm>
            <a:off x="4650924" y="5763505"/>
            <a:ext cx="699188" cy="46166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68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water, ijs, buiten, natuur&#10;&#10;Automatisch gegenereerde beschrijving">
            <a:extLst>
              <a:ext uri="{FF2B5EF4-FFF2-40B4-BE49-F238E27FC236}">
                <a16:creationId xmlns:a16="http://schemas.microsoft.com/office/drawing/2014/main" id="{64F149B1-CA16-4D67-98A0-82EF70C6A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47167" cy="7010375"/>
          </a:xfrm>
          <a:prstGeom prst="rect">
            <a:avLst/>
          </a:prstGeom>
        </p:spPr>
      </p:pic>
      <p:pic>
        <p:nvPicPr>
          <p:cNvPr id="2" name="Afbeelding 1" descr="Afbeelding met persoon, voorzijde, vrouw, man&#10;&#10;Automatisch gegenereerde beschrijving">
            <a:extLst>
              <a:ext uri="{FF2B5EF4-FFF2-40B4-BE49-F238E27FC236}">
                <a16:creationId xmlns:a16="http://schemas.microsoft.com/office/drawing/2014/main" id="{68DC19E1-F93E-4BB8-AB05-72F13F0E4EBA}"/>
              </a:ext>
            </a:extLst>
          </p:cNvPr>
          <p:cNvPicPr>
            <a:picLocks noChangeAspect="1"/>
          </p:cNvPicPr>
          <p:nvPr/>
        </p:nvPicPr>
        <p:blipFill rotWithShape="1">
          <a:blip r:embed="rId4">
            <a:extLst>
              <a:ext uri="{28A0092B-C50C-407E-A947-70E740481C1C}">
                <a14:useLocalDpi xmlns:a14="http://schemas.microsoft.com/office/drawing/2010/main" val="0"/>
              </a:ext>
            </a:extLst>
          </a:blip>
          <a:srcRect l="528" t="1" r="7490"/>
          <a:stretch/>
        </p:blipFill>
        <p:spPr>
          <a:xfrm>
            <a:off x="7634584" y="3346394"/>
            <a:ext cx="4880243" cy="3663980"/>
          </a:xfrm>
          <a:custGeom>
            <a:avLst/>
            <a:gdLst/>
            <a:ahLst/>
            <a:cxnLst/>
            <a:rect l="l" t="t" r="r" b="b"/>
            <a:pathLst>
              <a:path w="4397481" h="3351888">
                <a:moveTo>
                  <a:pt x="0" y="0"/>
                </a:moveTo>
                <a:lnTo>
                  <a:pt x="4397481" y="0"/>
                </a:lnTo>
                <a:lnTo>
                  <a:pt x="4397481" y="3351888"/>
                </a:lnTo>
                <a:lnTo>
                  <a:pt x="1552363" y="3351888"/>
                </a:lnTo>
                <a:close/>
              </a:path>
            </a:pathLst>
          </a:custGeom>
          <a:ln w="12700">
            <a:solidFill>
              <a:schemeClr val="tx1"/>
            </a:solidFill>
          </a:ln>
        </p:spPr>
      </p:pic>
      <p:pic>
        <p:nvPicPr>
          <p:cNvPr id="3" name="Afbeelding 2" descr="Afbeelding met gebouw, persoon, man, vrouw&#10;&#10;Automatisch gegenereerde beschrijving">
            <a:extLst>
              <a:ext uri="{FF2B5EF4-FFF2-40B4-BE49-F238E27FC236}">
                <a16:creationId xmlns:a16="http://schemas.microsoft.com/office/drawing/2014/main" id="{3C684912-990D-464C-904E-32B645DC2B41}"/>
              </a:ext>
            </a:extLst>
          </p:cNvPr>
          <p:cNvPicPr>
            <a:picLocks noChangeAspect="1"/>
          </p:cNvPicPr>
          <p:nvPr/>
        </p:nvPicPr>
        <p:blipFill rotWithShape="1">
          <a:blip r:embed="rId5">
            <a:extLst>
              <a:ext uri="{28A0092B-C50C-407E-A947-70E740481C1C}">
                <a14:useLocalDpi xmlns:a14="http://schemas.microsoft.com/office/drawing/2010/main" val="0"/>
              </a:ext>
            </a:extLst>
          </a:blip>
          <a:srcRect t="16774" r="3" b="3"/>
          <a:stretch/>
        </p:blipFill>
        <p:spPr>
          <a:xfrm>
            <a:off x="6005290" y="10"/>
            <a:ext cx="6509537" cy="3491609"/>
          </a:xfrm>
          <a:custGeom>
            <a:avLst/>
            <a:gdLst/>
            <a:ahLst/>
            <a:cxnLst/>
            <a:rect l="l" t="t" r="r" b="b"/>
            <a:pathLst>
              <a:path w="6023811" h="3346404">
                <a:moveTo>
                  <a:pt x="0" y="0"/>
                </a:moveTo>
                <a:lnTo>
                  <a:pt x="6023811" y="0"/>
                </a:lnTo>
                <a:lnTo>
                  <a:pt x="6023811" y="3346404"/>
                </a:lnTo>
                <a:lnTo>
                  <a:pt x="1549824" y="3346404"/>
                </a:lnTo>
                <a:close/>
              </a:path>
            </a:pathLst>
          </a:custGeom>
          <a:ln w="12700">
            <a:solidFill>
              <a:schemeClr val="tx1"/>
            </a:solidFill>
          </a:ln>
        </p:spPr>
      </p:pic>
      <p:sp>
        <p:nvSpPr>
          <p:cNvPr id="6" name="Tekstvak 5">
            <a:extLst>
              <a:ext uri="{FF2B5EF4-FFF2-40B4-BE49-F238E27FC236}">
                <a16:creationId xmlns:a16="http://schemas.microsoft.com/office/drawing/2014/main" id="{9899FC24-5415-4BA7-9BC4-A96A7712A5B8}"/>
              </a:ext>
            </a:extLst>
          </p:cNvPr>
          <p:cNvSpPr txBox="1"/>
          <p:nvPr/>
        </p:nvSpPr>
        <p:spPr>
          <a:xfrm>
            <a:off x="216132" y="930759"/>
            <a:ext cx="5879868" cy="1077218"/>
          </a:xfrm>
          <a:prstGeom prst="rect">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3200" b="1" dirty="0">
                <a:solidFill>
                  <a:schemeClr val="bg1"/>
                </a:solidFill>
                <a:latin typeface="Foco" panose="020B0504050202020203"/>
              </a:rPr>
              <a:t>Reflection 2</a:t>
            </a:r>
            <a:r>
              <a:rPr lang="en-GB" sz="3200" dirty="0">
                <a:solidFill>
                  <a:schemeClr val="bg1"/>
                </a:solidFill>
                <a:latin typeface="Foco" panose="020B0504050202020203"/>
              </a:rPr>
              <a:t>: Our response to Covid-19 and Climate Change</a:t>
            </a:r>
            <a:endParaRPr lang="en-GB" sz="3200" b="1" dirty="0">
              <a:solidFill>
                <a:schemeClr val="bg1"/>
              </a:solidFill>
              <a:latin typeface="Foco" panose="020B0504050202020203"/>
            </a:endParaRPr>
          </a:p>
        </p:txBody>
      </p:sp>
      <p:sp>
        <p:nvSpPr>
          <p:cNvPr id="9" name="Tekstvak 8">
            <a:extLst>
              <a:ext uri="{FF2B5EF4-FFF2-40B4-BE49-F238E27FC236}">
                <a16:creationId xmlns:a16="http://schemas.microsoft.com/office/drawing/2014/main" id="{EF5CD5C8-D21F-4FFD-ACE8-A5E8491C6CCD}"/>
              </a:ext>
            </a:extLst>
          </p:cNvPr>
          <p:cNvSpPr txBox="1"/>
          <p:nvPr/>
        </p:nvSpPr>
        <p:spPr>
          <a:xfrm>
            <a:off x="216132" y="5025216"/>
            <a:ext cx="8329937" cy="1323439"/>
          </a:xfrm>
          <a:prstGeom prst="rect">
            <a:avLst/>
          </a:prstGeom>
          <a:solidFill>
            <a:schemeClr val="accent1">
              <a:lumMod val="20000"/>
              <a:lumOff val="80000"/>
            </a:schemeClr>
          </a:solidFill>
        </p:spPr>
        <p:txBody>
          <a:bodyPr wrap="square" rtlCol="0">
            <a:spAutoFit/>
          </a:bodyPr>
          <a:lstStyle/>
          <a:p>
            <a:r>
              <a:rPr lang="en-GB" sz="2000" dirty="0">
                <a:latin typeface="Foco" panose="020B0504050202020203"/>
              </a:rPr>
              <a:t>Despite ice sheets melting at high speed, increased temperatures leading to heavier storms, the extinction of species, enormous forest fires and increased droughts, we don’t yet treat climate change with the same urgency and level of attention or action as we now see with our response to Covid-19. </a:t>
            </a:r>
          </a:p>
        </p:txBody>
      </p:sp>
    </p:spTree>
    <p:extLst>
      <p:ext uri="{BB962C8B-B14F-4D97-AF65-F5344CB8AC3E}">
        <p14:creationId xmlns:p14="http://schemas.microsoft.com/office/powerpoint/2010/main" val="21787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13" y="978096"/>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2050128" y="1940361"/>
            <a:ext cx="3509850" cy="2246769"/>
          </a:xfrm>
          <a:prstGeom prst="rect">
            <a:avLst/>
          </a:prstGeom>
        </p:spPr>
        <p:txBody>
          <a:bodyPr wrap="square">
            <a:spAutoFit/>
          </a:bodyPr>
          <a:lstStyle/>
          <a:p>
            <a:pPr algn="ctr">
              <a:spcAft>
                <a:spcPts val="600"/>
              </a:spcAft>
            </a:pPr>
            <a:r>
              <a:rPr lang="en-US" sz="2800" dirty="0">
                <a:latin typeface="Foco" panose="020B0504050202020203"/>
                <a:cs typeface="Arial"/>
              </a:rPr>
              <a:t>Why might we be responding more drastically to coronavirus compared to climate change?</a:t>
            </a:r>
            <a:endParaRPr lang="en-GB" sz="2800" dirty="0">
              <a:latin typeface="Foco" panose="020B0504050202020203"/>
              <a:cs typeface="Arial"/>
            </a:endParaRPr>
          </a:p>
        </p:txBody>
      </p:sp>
      <p:pic>
        <p:nvPicPr>
          <p:cNvPr id="4" name="Picture 3">
            <a:extLst>
              <a:ext uri="{FF2B5EF4-FFF2-40B4-BE49-F238E27FC236}">
                <a16:creationId xmlns:a16="http://schemas.microsoft.com/office/drawing/2014/main" id="{FE2B223F-D102-43B8-8344-3DE986E94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273" y="978096"/>
            <a:ext cx="4171300" cy="4171300"/>
          </a:xfrm>
          <a:prstGeom prst="rect">
            <a:avLst/>
          </a:prstGeom>
        </p:spPr>
      </p:pic>
      <p:sp>
        <p:nvSpPr>
          <p:cNvPr id="5" name="Rectangle 4">
            <a:extLst>
              <a:ext uri="{FF2B5EF4-FFF2-40B4-BE49-F238E27FC236}">
                <a16:creationId xmlns:a16="http://schemas.microsoft.com/office/drawing/2014/main" id="{2F304835-56FC-4A8F-9753-431071D69F3F}"/>
              </a:ext>
            </a:extLst>
          </p:cNvPr>
          <p:cNvSpPr/>
          <p:nvPr/>
        </p:nvSpPr>
        <p:spPr>
          <a:xfrm>
            <a:off x="6302768" y="1978918"/>
            <a:ext cx="3509850" cy="2246769"/>
          </a:xfrm>
          <a:prstGeom prst="rect">
            <a:avLst/>
          </a:prstGeom>
        </p:spPr>
        <p:txBody>
          <a:bodyPr wrap="square">
            <a:spAutoFit/>
          </a:bodyPr>
          <a:lstStyle/>
          <a:p>
            <a:pPr algn="ctr">
              <a:spcAft>
                <a:spcPts val="600"/>
              </a:spcAft>
            </a:pPr>
            <a:r>
              <a:rPr lang="en-US" sz="2800" dirty="0">
                <a:latin typeface="Foco" panose="020B0504050202020203"/>
                <a:cs typeface="Arial"/>
              </a:rPr>
              <a:t>What could we learn from our responses to coronavirus to help us respond to climate change?</a:t>
            </a:r>
            <a:endParaRPr lang="en-GB" sz="2800" dirty="0">
              <a:latin typeface="Foco" panose="020B0504050202020203"/>
              <a:cs typeface="Arial"/>
            </a:endParaRPr>
          </a:p>
        </p:txBody>
      </p:sp>
      <p:sp>
        <p:nvSpPr>
          <p:cNvPr id="6" name="TextBox 5">
            <a:extLst>
              <a:ext uri="{FF2B5EF4-FFF2-40B4-BE49-F238E27FC236}">
                <a16:creationId xmlns:a16="http://schemas.microsoft.com/office/drawing/2014/main" id="{7AF90173-D06A-4C4C-A995-B31B165EE698}"/>
              </a:ext>
            </a:extLst>
          </p:cNvPr>
          <p:cNvSpPr txBox="1"/>
          <p:nvPr/>
        </p:nvSpPr>
        <p:spPr>
          <a:xfrm>
            <a:off x="229292" y="5149395"/>
            <a:ext cx="11576283" cy="830997"/>
          </a:xfrm>
          <a:prstGeom prst="rect">
            <a:avLst/>
          </a:prstGeom>
          <a:noFill/>
        </p:spPr>
        <p:txBody>
          <a:bodyPr wrap="square" rtlCol="0">
            <a:spAutoFit/>
          </a:bodyPr>
          <a:lstStyle/>
          <a:p>
            <a:r>
              <a:rPr lang="en-GB" sz="2400" dirty="0">
                <a:latin typeface="Foco" panose="020B0504050202020203" pitchFamily="34" charset="0"/>
              </a:rPr>
              <a:t>Think about some of the actions you have seen regarding coronavirus and the inaction you have noticed regarding the climate crisis.</a:t>
            </a:r>
          </a:p>
        </p:txBody>
      </p:sp>
    </p:spTree>
    <p:extLst>
      <p:ext uri="{BB962C8B-B14F-4D97-AF65-F5344CB8AC3E}">
        <p14:creationId xmlns:p14="http://schemas.microsoft.com/office/powerpoint/2010/main" val="5129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8CAA606-A55E-4438-B5A9-D2CAD1CF75FF}"/>
              </a:ext>
            </a:extLst>
          </p:cNvPr>
          <p:cNvSpPr txBox="1"/>
          <p:nvPr/>
        </p:nvSpPr>
        <p:spPr>
          <a:xfrm>
            <a:off x="97470" y="0"/>
            <a:ext cx="5871149" cy="169279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Foco" panose="020B0504050202020203"/>
                <a:ea typeface="+mn-ea"/>
                <a:cs typeface="+mn-cs"/>
              </a:rPr>
              <a:t>Reflection 2</a:t>
            </a:r>
            <a:r>
              <a:rPr kumimoji="0" lang="en-US" sz="3600" b="0" i="0" u="none" strike="noStrike" kern="1200" cap="none" spc="0" normalizeH="0" baseline="0" noProof="0" dirty="0">
                <a:ln>
                  <a:noFill/>
                </a:ln>
                <a:solidFill>
                  <a:prstClr val="black"/>
                </a:solidFill>
                <a:effectLst/>
                <a:uLnTx/>
                <a:uFillTx/>
                <a:latin typeface="Foco" panose="020B0504050202020203"/>
                <a:ea typeface="+mn-ea"/>
                <a:cs typeface="+mn-cs"/>
              </a:rPr>
              <a:t>: </a:t>
            </a:r>
            <a:r>
              <a:rPr kumimoji="0" lang="en-US" sz="3200" b="0" i="0" u="none" strike="noStrike" kern="1200" cap="none" spc="0" normalizeH="0" baseline="0" noProof="0" dirty="0">
                <a:ln>
                  <a:noFill/>
                </a:ln>
                <a:solidFill>
                  <a:prstClr val="black"/>
                </a:solidFill>
                <a:effectLst/>
                <a:uLnTx/>
                <a:uFillTx/>
                <a:latin typeface="Foco" panose="020B0504050202020203"/>
                <a:ea typeface="+mn-ea"/>
                <a:cs typeface="+mn-cs"/>
              </a:rPr>
              <a:t>Our response </a:t>
            </a:r>
            <a:br>
              <a:rPr kumimoji="0" lang="en-US" sz="3200" b="0" i="0" u="none" strike="noStrike" kern="1200" cap="none" spc="0" normalizeH="0" baseline="0" noProof="0" dirty="0">
                <a:ln>
                  <a:noFill/>
                </a:ln>
                <a:solidFill>
                  <a:prstClr val="black"/>
                </a:solidFill>
                <a:effectLst/>
                <a:uLnTx/>
                <a:uFillTx/>
                <a:latin typeface="Foco" panose="020B0504050202020203"/>
                <a:ea typeface="+mn-ea"/>
                <a:cs typeface="+mn-cs"/>
              </a:rPr>
            </a:br>
            <a:r>
              <a:rPr kumimoji="0" lang="en-US" sz="3200" b="0" i="0" u="none" strike="noStrike" kern="1200" cap="none" spc="0" normalizeH="0" baseline="0" noProof="0" dirty="0">
                <a:ln>
                  <a:noFill/>
                </a:ln>
                <a:solidFill>
                  <a:prstClr val="black"/>
                </a:solidFill>
                <a:effectLst/>
                <a:uLnTx/>
                <a:uFillTx/>
                <a:latin typeface="Foco" panose="020B0504050202020203"/>
                <a:ea typeface="+mn-ea"/>
                <a:cs typeface="+mn-cs"/>
              </a:rPr>
              <a:t>to Covid-19 and Climate Change</a:t>
            </a:r>
            <a:endParaRPr kumimoji="0" lang="en-US" sz="3600" b="0" i="0" u="none" strike="noStrike" kern="1200" cap="none" spc="0" normalizeH="0" baseline="0" noProof="0" dirty="0">
              <a:ln>
                <a:noFill/>
              </a:ln>
              <a:solidFill>
                <a:prstClr val="black"/>
              </a:solidFill>
              <a:effectLst/>
              <a:uLnTx/>
              <a:uFillTx/>
              <a:latin typeface="Foco" panose="020B0504050202020203"/>
              <a:ea typeface="+mn-ea"/>
              <a:cs typeface="+mn-cs"/>
            </a:endParaRPr>
          </a:p>
        </p:txBody>
      </p:sp>
      <p:sp>
        <p:nvSpPr>
          <p:cNvPr id="3" name="Tekstvak 2">
            <a:extLst>
              <a:ext uri="{FF2B5EF4-FFF2-40B4-BE49-F238E27FC236}">
                <a16:creationId xmlns:a16="http://schemas.microsoft.com/office/drawing/2014/main" id="{9A9A4597-BAB6-48DD-BBFC-7A39F0496976}"/>
              </a:ext>
            </a:extLst>
          </p:cNvPr>
          <p:cNvSpPr txBox="1"/>
          <p:nvPr/>
        </p:nvSpPr>
        <p:spPr>
          <a:xfrm>
            <a:off x="147512" y="1501545"/>
            <a:ext cx="5821107" cy="361514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Two reasons for the </a:t>
            </a: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hlinkClick r:id="rId2"/>
              </a:rPr>
              <a:t>difference in response</a:t>
            </a: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 between Covid-19 and Climate Change are time and clarity. The virus is an illness and it is much clearer how this will affect us right now, if we do not act. There is a </a:t>
            </a:r>
            <a:r>
              <a:rPr kumimoji="0" lang="en-GB" sz="1800" b="0" i="0" u="sng" strike="noStrike" kern="1200" cap="none" spc="0" normalizeH="0" baseline="0" noProof="0" dirty="0">
                <a:ln>
                  <a:noFill/>
                </a:ln>
                <a:solidFill>
                  <a:prstClr val="black"/>
                </a:solidFill>
                <a:effectLst/>
                <a:uLnTx/>
                <a:uFillTx/>
                <a:latin typeface="Foco" panose="020B0504050202020203"/>
                <a:ea typeface="+mn-ea"/>
                <a:cs typeface="+mn-cs"/>
              </a:rPr>
              <a:t>clear connection</a:t>
            </a: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 between cause and effect, leading to a </a:t>
            </a:r>
            <a:r>
              <a:rPr kumimoji="0" lang="en-GB" sz="1800" b="1" i="1" u="none" strike="noStrike" kern="1200" cap="none" spc="0" normalizeH="0" baseline="0" noProof="0" dirty="0">
                <a:ln>
                  <a:noFill/>
                </a:ln>
                <a:solidFill>
                  <a:prstClr val="black"/>
                </a:solidFill>
                <a:effectLst/>
                <a:uLnTx/>
                <a:uFillTx/>
                <a:latin typeface="Foco" panose="020B0504050202020203"/>
                <a:ea typeface="+mn-ea"/>
                <a:cs typeface="+mn-cs"/>
              </a:rPr>
              <a:t>direct response</a:t>
            </a:r>
            <a:r>
              <a:rPr kumimoji="0" lang="en-GB" sz="1800" b="1" i="0" u="none" strike="noStrike" kern="1200" cap="none" spc="0" normalizeH="0" baseline="0" noProof="0" dirty="0">
                <a:ln>
                  <a:noFill/>
                </a:ln>
                <a:solidFill>
                  <a:prstClr val="black"/>
                </a:solidFill>
                <a:effectLst/>
                <a:uLnTx/>
                <a:uFillTx/>
                <a:latin typeface="Foco" panose="020B0504050202020203"/>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This connection is not as clear for climate change as it builds slowly and it isn’t as clear as to how it will affect us as individuals if we don’t act immediately. </a:t>
            </a:r>
            <a:endParaRPr lang="en-GB" dirty="0">
              <a:solidFill>
                <a:prstClr val="black"/>
              </a:solidFill>
              <a:latin typeface="Foco" panose="020B0504050202020203"/>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The effects of climate change are more likely to be </a:t>
            </a:r>
            <a:r>
              <a:rPr kumimoji="0" lang="en-GB" sz="1800" b="1" i="0" u="none" strike="noStrike" kern="1200" cap="none" spc="0" normalizeH="0" baseline="0" noProof="0" dirty="0">
                <a:ln>
                  <a:noFill/>
                </a:ln>
                <a:solidFill>
                  <a:prstClr val="black"/>
                </a:solidFill>
                <a:effectLst/>
                <a:uLnTx/>
                <a:uFillTx/>
                <a:latin typeface="Foco" panose="020B0504050202020203"/>
                <a:ea typeface="+mn-ea"/>
                <a:cs typeface="+mn-cs"/>
              </a:rPr>
              <a:t>indirect</a:t>
            </a: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 through increasing storms, heatwaves or pollution. As a consequence, climate change is still seen as something abstract.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Afbeelding 3" descr="Afbeelding met fabriek, buiten, rook, gebouw&#10;&#10;Automatisch gegenereerde beschrijving">
            <a:extLst>
              <a:ext uri="{FF2B5EF4-FFF2-40B4-BE49-F238E27FC236}">
                <a16:creationId xmlns:a16="http://schemas.microsoft.com/office/drawing/2014/main" id="{921601E7-6570-497F-A6DE-F4F725C095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92" r="1" b="18897"/>
          <a:stretch/>
        </p:blipFill>
        <p:spPr>
          <a:xfrm>
            <a:off x="5813947" y="8"/>
            <a:ext cx="6378053" cy="6490731"/>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kstvak 4">
            <a:extLst>
              <a:ext uri="{FF2B5EF4-FFF2-40B4-BE49-F238E27FC236}">
                <a16:creationId xmlns:a16="http://schemas.microsoft.com/office/drawing/2014/main" id="{804F3E4D-9787-41A6-B331-9823C90AE8A6}"/>
              </a:ext>
            </a:extLst>
          </p:cNvPr>
          <p:cNvSpPr txBox="1"/>
          <p:nvPr/>
        </p:nvSpPr>
        <p:spPr>
          <a:xfrm>
            <a:off x="147512" y="4756290"/>
            <a:ext cx="68380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Nonetheless, the climate crisis is already costing lives. Air pollution alone, according to the </a:t>
            </a: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hlinkClick r:id="rId4"/>
              </a:rPr>
              <a:t>World Health Organisation</a:t>
            </a:r>
            <a:r>
              <a:rPr kumimoji="0" lang="en-GB" sz="1800" b="0" i="0" u="none" strike="noStrike" kern="1200" cap="none" spc="0" normalizeH="0" baseline="0" noProof="0" dirty="0">
                <a:ln>
                  <a:noFill/>
                </a:ln>
                <a:solidFill>
                  <a:prstClr val="black"/>
                </a:solidFill>
                <a:effectLst/>
                <a:uLnTx/>
                <a:uFillTx/>
                <a:latin typeface="Foco" panose="020B0504050202020203"/>
                <a:ea typeface="+mn-ea"/>
                <a:cs typeface="+mn-cs"/>
              </a:rPr>
              <a:t>, is responsible for the death of </a:t>
            </a:r>
            <a:r>
              <a:rPr kumimoji="0" lang="en-GB" sz="1800" b="0" i="1" u="none" strike="noStrike" kern="1200" cap="none" spc="0" normalizeH="0" baseline="0" noProof="0" dirty="0">
                <a:ln>
                  <a:noFill/>
                </a:ln>
                <a:solidFill>
                  <a:prstClr val="black"/>
                </a:solidFill>
                <a:effectLst/>
                <a:uLnTx/>
                <a:uFillTx/>
                <a:latin typeface="Foco" panose="020B0504050202020203"/>
                <a:ea typeface="+mn-ea"/>
                <a:cs typeface="+mn-cs"/>
              </a:rPr>
              <a:t>7 million people a year</a:t>
            </a:r>
            <a:r>
              <a:rPr lang="en-GB" dirty="0">
                <a:solidFill>
                  <a:prstClr val="black"/>
                </a:solidFill>
                <a:latin typeface="Foco" panose="020B0504050202020203"/>
              </a:rPr>
              <a:t> and we are starting to see links between high levels of air pollution and higher impact of coronavirus.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08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F8E4F0-640A-4D93-A3D8-56137EDB6978}"/>
              </a:ext>
            </a:extLst>
          </p:cNvPr>
          <p:cNvSpPr/>
          <p:nvPr/>
        </p:nvSpPr>
        <p:spPr>
          <a:xfrm>
            <a:off x="516998" y="1168306"/>
            <a:ext cx="2574169" cy="584775"/>
          </a:xfrm>
          <a:prstGeom prst="rect">
            <a:avLst/>
          </a:prstGeom>
        </p:spPr>
        <p:txBody>
          <a:bodyPr wrap="square">
            <a:spAutoFit/>
          </a:bodyPr>
          <a:lstStyle/>
          <a:p>
            <a:r>
              <a:rPr lang="en-GB" sz="3200" b="1" dirty="0">
                <a:solidFill>
                  <a:srgbClr val="35372F"/>
                </a:solidFill>
                <a:latin typeface="Ashcan BB" panose="02000503000000020004" pitchFamily="2" charset="0"/>
              </a:rPr>
              <a:t>THINK</a:t>
            </a:r>
            <a:r>
              <a:rPr lang="en-GB" sz="3200" dirty="0">
                <a:solidFill>
                  <a:srgbClr val="35372F"/>
                </a:solidFill>
                <a:latin typeface="Ashcan BB" panose="02000503000000020004" pitchFamily="2" charset="0"/>
              </a:rPr>
              <a:t> </a:t>
            </a:r>
          </a:p>
        </p:txBody>
      </p:sp>
      <p:sp>
        <p:nvSpPr>
          <p:cNvPr id="13" name="Rectangle 12">
            <a:extLst>
              <a:ext uri="{FF2B5EF4-FFF2-40B4-BE49-F238E27FC236}">
                <a16:creationId xmlns:a16="http://schemas.microsoft.com/office/drawing/2014/main" id="{BF08A487-271B-4222-B048-71D20F030069}"/>
              </a:ext>
            </a:extLst>
          </p:cNvPr>
          <p:cNvSpPr/>
          <p:nvPr/>
        </p:nvSpPr>
        <p:spPr>
          <a:xfrm>
            <a:off x="516998" y="2889878"/>
            <a:ext cx="2013266" cy="584775"/>
          </a:xfrm>
          <a:prstGeom prst="rect">
            <a:avLst/>
          </a:prstGeom>
        </p:spPr>
        <p:txBody>
          <a:bodyPr wrap="square">
            <a:spAutoFit/>
          </a:bodyPr>
          <a:lstStyle/>
          <a:p>
            <a:r>
              <a:rPr lang="en-GB" sz="3200" b="1" dirty="0">
                <a:solidFill>
                  <a:srgbClr val="35372F"/>
                </a:solidFill>
                <a:latin typeface="Ashcan BB" panose="02000503000000020004" pitchFamily="2" charset="0"/>
              </a:rPr>
              <a:t>FEEL</a:t>
            </a:r>
            <a:endParaRPr lang="en-GB" sz="3200" dirty="0">
              <a:solidFill>
                <a:srgbClr val="35372F"/>
              </a:solidFill>
              <a:latin typeface="Ashcan BB" panose="02000503000000020004" pitchFamily="2" charset="0"/>
            </a:endParaRPr>
          </a:p>
        </p:txBody>
      </p:sp>
      <p:sp>
        <p:nvSpPr>
          <p:cNvPr id="14" name="Rectangle 13">
            <a:extLst>
              <a:ext uri="{FF2B5EF4-FFF2-40B4-BE49-F238E27FC236}">
                <a16:creationId xmlns:a16="http://schemas.microsoft.com/office/drawing/2014/main" id="{80ED2B0E-7FCF-46FF-B525-CB6399A6B23A}"/>
              </a:ext>
            </a:extLst>
          </p:cNvPr>
          <p:cNvSpPr/>
          <p:nvPr/>
        </p:nvSpPr>
        <p:spPr>
          <a:xfrm>
            <a:off x="381509" y="4601307"/>
            <a:ext cx="2446610" cy="584775"/>
          </a:xfrm>
          <a:prstGeom prst="rect">
            <a:avLst/>
          </a:prstGeom>
        </p:spPr>
        <p:txBody>
          <a:bodyPr wrap="square">
            <a:spAutoFit/>
          </a:bodyPr>
          <a:lstStyle/>
          <a:p>
            <a:r>
              <a:rPr lang="en-GB" sz="3200" b="1" dirty="0">
                <a:solidFill>
                  <a:srgbClr val="35372F"/>
                </a:solidFill>
                <a:latin typeface="Ashcan BB" panose="02000503000000020004" pitchFamily="2" charset="0"/>
              </a:rPr>
              <a:t>CONNECT</a:t>
            </a:r>
            <a:endParaRPr lang="en-GB" sz="3200" dirty="0">
              <a:solidFill>
                <a:srgbClr val="35372F"/>
              </a:solidFill>
              <a:latin typeface="Ashcan BB" panose="02000503000000020004" pitchFamily="2" charset="0"/>
            </a:endParaRPr>
          </a:p>
        </p:txBody>
      </p:sp>
      <p:sp>
        <p:nvSpPr>
          <p:cNvPr id="15" name="TextBox 14">
            <a:extLst>
              <a:ext uri="{FF2B5EF4-FFF2-40B4-BE49-F238E27FC236}">
                <a16:creationId xmlns:a16="http://schemas.microsoft.com/office/drawing/2014/main" id="{41DCB55B-CD7F-41E5-9784-D708B441B4CB}"/>
              </a:ext>
            </a:extLst>
          </p:cNvPr>
          <p:cNvSpPr txBox="1"/>
          <p:nvPr/>
        </p:nvSpPr>
        <p:spPr>
          <a:xfrm>
            <a:off x="2392325" y="1012795"/>
            <a:ext cx="9282677" cy="1692771"/>
          </a:xfrm>
          <a:prstGeom prst="rect">
            <a:avLst/>
          </a:prstGeom>
          <a:noFill/>
        </p:spPr>
        <p:txBody>
          <a:bodyPr wrap="square" rtlCol="0">
            <a:spAutoFit/>
          </a:bodyPr>
          <a:lstStyle/>
          <a:p>
            <a:pPr>
              <a:buClr>
                <a:srgbClr val="35372F"/>
              </a:buClr>
            </a:pPr>
            <a:r>
              <a:rPr lang="en-GB" sz="2800" dirty="0">
                <a:solidFill>
                  <a:srgbClr val="35372F"/>
                </a:solidFill>
                <a:latin typeface="Foco" panose="020B0504050202020203" pitchFamily="34" charset="0"/>
              </a:rPr>
              <a:t>What curiosity questions can you ask? </a:t>
            </a:r>
          </a:p>
          <a:p>
            <a:pPr>
              <a:buClr>
                <a:srgbClr val="35372F"/>
              </a:buClr>
            </a:pPr>
            <a:r>
              <a:rPr lang="en-GB" sz="1400" i="1" dirty="0">
                <a:solidFill>
                  <a:srgbClr val="35372F"/>
                </a:solidFill>
                <a:latin typeface="Foco" panose="020B0504050202020203" pitchFamily="34" charset="0"/>
              </a:rPr>
              <a:t>e.g. </a:t>
            </a:r>
            <a:r>
              <a:rPr lang="en-GB" sz="1600" i="1" dirty="0">
                <a:solidFill>
                  <a:srgbClr val="35372F"/>
                </a:solidFill>
                <a:latin typeface="Foco" panose="020B0504050202020203" pitchFamily="34" charset="0"/>
              </a:rPr>
              <a:t>Where did coronavirus come from? What causes pandemics? How might climate change lead to more pandemics? Is the health of humans and environment related? Who is most affected by coronavirus and climate change and why? How has the virus helped emphasise the inequalities in our </a:t>
            </a:r>
            <a:r>
              <a:rPr lang="en-US" sz="1600" i="1" dirty="0">
                <a:solidFill>
                  <a:srgbClr val="35372F"/>
                </a:solidFill>
                <a:latin typeface="Foco" panose="020B0504050202020203" pitchFamily="34" charset="0"/>
              </a:rPr>
              <a:t>societies?</a:t>
            </a:r>
            <a:r>
              <a:rPr lang="en-GB" sz="1600" i="1" dirty="0">
                <a:solidFill>
                  <a:srgbClr val="35372F"/>
                </a:solidFill>
                <a:latin typeface="Foco" panose="020B0504050202020203" pitchFamily="34" charset="0"/>
              </a:rPr>
              <a:t> How does coronavirus impact our carbon emissions? What is the impact of globalisation on coronavirus and on climate change? </a:t>
            </a:r>
            <a:br>
              <a:rPr lang="en-US" sz="1200" dirty="0"/>
            </a:br>
            <a:endParaRPr lang="en-GB" sz="1200" i="1" dirty="0">
              <a:solidFill>
                <a:srgbClr val="35372F"/>
              </a:solidFill>
              <a:latin typeface="Foco" panose="020B0504050202020203" pitchFamily="34" charset="0"/>
            </a:endParaRPr>
          </a:p>
        </p:txBody>
      </p:sp>
      <p:sp>
        <p:nvSpPr>
          <p:cNvPr id="16" name="Rectangle 15">
            <a:extLst>
              <a:ext uri="{FF2B5EF4-FFF2-40B4-BE49-F238E27FC236}">
                <a16:creationId xmlns:a16="http://schemas.microsoft.com/office/drawing/2014/main" id="{9D236F53-5F7F-47A6-B138-45870537D592}"/>
              </a:ext>
            </a:extLst>
          </p:cNvPr>
          <p:cNvSpPr/>
          <p:nvPr/>
        </p:nvSpPr>
        <p:spPr>
          <a:xfrm>
            <a:off x="2413590" y="2729766"/>
            <a:ext cx="9197163" cy="1508105"/>
          </a:xfrm>
          <a:prstGeom prst="rect">
            <a:avLst/>
          </a:prstGeom>
        </p:spPr>
        <p:txBody>
          <a:bodyPr wrap="square">
            <a:spAutoFit/>
          </a:bodyPr>
          <a:lstStyle/>
          <a:p>
            <a:pPr lvl="0">
              <a:buClr>
                <a:srgbClr val="35372F"/>
              </a:buClr>
              <a:defRPr/>
            </a:pPr>
            <a:r>
              <a:rPr lang="en-GB" sz="2800" dirty="0">
                <a:solidFill>
                  <a:srgbClr val="35372F"/>
                </a:solidFill>
                <a:latin typeface="Foco" panose="020B0504050202020203" pitchFamily="34" charset="0"/>
              </a:rPr>
              <a:t>How might different people feel? </a:t>
            </a:r>
          </a:p>
          <a:p>
            <a:pPr>
              <a:buClr>
                <a:srgbClr val="35372F"/>
              </a:buClr>
            </a:pPr>
            <a:r>
              <a:rPr lang="en-GB" sz="1400" i="1" dirty="0">
                <a:solidFill>
                  <a:srgbClr val="35372F"/>
                </a:solidFill>
                <a:latin typeface="Foco" panose="020B0504050202020203" pitchFamily="34" charset="0"/>
              </a:rPr>
              <a:t>e.g. </a:t>
            </a:r>
            <a:r>
              <a:rPr lang="en-US" sz="1600" i="1" dirty="0">
                <a:solidFill>
                  <a:srgbClr val="35372F"/>
                </a:solidFill>
                <a:latin typeface="Foco" panose="020B0504050202020203" pitchFamily="34" charset="0"/>
              </a:rPr>
              <a:t>How has this pandemic made you feel? What has been the impact of lockdown on your life? What emotions have you noticed in people around you? What are some of the different emotions you have experienced? How might it feel to have no choice but to go to work and risk catching the virus?  How does it make you feel </a:t>
            </a:r>
            <a:r>
              <a:rPr lang="en-GB" sz="1600" i="1" dirty="0">
                <a:solidFill>
                  <a:srgbClr val="35372F"/>
                </a:solidFill>
                <a:latin typeface="Foco" panose="020B0504050202020203" pitchFamily="34" charset="0"/>
              </a:rPr>
              <a:t>when you see how some species have flourished whilst humans have been staying at home?</a:t>
            </a:r>
            <a:endParaRPr lang="en-GB" sz="1400" i="1" dirty="0">
              <a:solidFill>
                <a:srgbClr val="35372F"/>
              </a:solidFill>
              <a:latin typeface="Foco" panose="020B0504050202020203" pitchFamily="34" charset="0"/>
            </a:endParaRPr>
          </a:p>
        </p:txBody>
      </p:sp>
      <p:sp>
        <p:nvSpPr>
          <p:cNvPr id="17" name="Rectangle 16">
            <a:extLst>
              <a:ext uri="{FF2B5EF4-FFF2-40B4-BE49-F238E27FC236}">
                <a16:creationId xmlns:a16="http://schemas.microsoft.com/office/drawing/2014/main" id="{3FF5E912-9A13-45C2-9E81-98BC109E3BEF}"/>
              </a:ext>
            </a:extLst>
          </p:cNvPr>
          <p:cNvSpPr/>
          <p:nvPr/>
        </p:nvSpPr>
        <p:spPr>
          <a:xfrm>
            <a:off x="2968314" y="4416768"/>
            <a:ext cx="8621175" cy="1261884"/>
          </a:xfrm>
          <a:prstGeom prst="rect">
            <a:avLst/>
          </a:prstGeom>
        </p:spPr>
        <p:txBody>
          <a:bodyPr wrap="square">
            <a:spAutoFit/>
          </a:bodyPr>
          <a:lstStyle/>
          <a:p>
            <a:pPr>
              <a:buClr>
                <a:srgbClr val="35372F"/>
              </a:buClr>
            </a:pPr>
            <a:r>
              <a:rPr lang="en-GB" sz="2800" dirty="0">
                <a:solidFill>
                  <a:srgbClr val="35372F"/>
                </a:solidFill>
                <a:latin typeface="Foco" panose="020B0504050202020203" pitchFamily="34" charset="0"/>
              </a:rPr>
              <a:t>What links can you start to make? </a:t>
            </a:r>
            <a:endParaRPr lang="en-GB" sz="1200" dirty="0">
              <a:solidFill>
                <a:srgbClr val="35372F"/>
              </a:solidFill>
              <a:latin typeface="Foco" panose="020B0504050202020203" pitchFamily="34" charset="0"/>
            </a:endParaRPr>
          </a:p>
          <a:p>
            <a:pPr lvl="0">
              <a:buClr>
                <a:srgbClr val="35372F"/>
              </a:buClr>
            </a:pPr>
            <a:r>
              <a:rPr lang="en-GB" sz="1400" i="1" dirty="0">
                <a:solidFill>
                  <a:srgbClr val="35372F"/>
                </a:solidFill>
                <a:latin typeface="Foco" panose="020B0504050202020203" pitchFamily="34" charset="0"/>
              </a:rPr>
              <a:t>e.g.</a:t>
            </a:r>
            <a:r>
              <a:rPr lang="en-US" sz="1400" i="1" dirty="0">
                <a:solidFill>
                  <a:srgbClr val="35372F"/>
                </a:solidFill>
                <a:latin typeface="Foco" panose="020B0504050202020203" pitchFamily="34" charset="0"/>
              </a:rPr>
              <a:t> </a:t>
            </a:r>
            <a:r>
              <a:rPr lang="en-GB" sz="1600" i="1" dirty="0">
                <a:solidFill>
                  <a:srgbClr val="35372F"/>
                </a:solidFill>
                <a:latin typeface="Foco" panose="020B0504050202020203" pitchFamily="34" charset="0"/>
              </a:rPr>
              <a:t>How do you think the virus spread all over the world? What made it spread so quickly? Why is the virus showing inequality in our societies? What are the links between climate inequality and coronavirus inequality? How might the pandemic change human behaviour to </a:t>
            </a:r>
            <a:r>
              <a:rPr lang="en-US" sz="1600" i="1" dirty="0">
                <a:solidFill>
                  <a:srgbClr val="35372F"/>
                </a:solidFill>
                <a:latin typeface="Foco" panose="020B0504050202020203" pitchFamily="34" charset="0"/>
              </a:rPr>
              <a:t>be more caring for the environment? </a:t>
            </a:r>
            <a:r>
              <a:rPr lang="en-GB" sz="1600" i="1" dirty="0">
                <a:solidFill>
                  <a:srgbClr val="35372F"/>
                </a:solidFill>
                <a:latin typeface="Foco" panose="020B0504050202020203" pitchFamily="34" charset="0"/>
              </a:rPr>
              <a:t> </a:t>
            </a:r>
            <a:endParaRPr lang="en-GB" sz="2400" i="1" dirty="0">
              <a:solidFill>
                <a:srgbClr val="35372F"/>
              </a:solidFill>
              <a:latin typeface="Foco" panose="020B0504050202020203" pitchFamily="34" charset="0"/>
            </a:endParaRPr>
          </a:p>
        </p:txBody>
      </p:sp>
      <p:sp>
        <p:nvSpPr>
          <p:cNvPr id="9" name="Google Shape;84;p1">
            <a:extLst>
              <a:ext uri="{FF2B5EF4-FFF2-40B4-BE49-F238E27FC236}">
                <a16:creationId xmlns:a16="http://schemas.microsoft.com/office/drawing/2014/main" id="{F0632FC8-307D-4F74-A0C5-842A4F824D6A}"/>
              </a:ext>
            </a:extLst>
          </p:cNvPr>
          <p:cNvSpPr/>
          <p:nvPr/>
        </p:nvSpPr>
        <p:spPr>
          <a:xfrm>
            <a:off x="381509" y="753517"/>
            <a:ext cx="11527409" cy="5158185"/>
          </a:xfrm>
          <a:prstGeom prst="rect">
            <a:avLst/>
          </a:prstGeom>
          <a:noFill/>
          <a:ln w="28575" cap="flat" cmpd="sng">
            <a:solidFill>
              <a:srgbClr val="212737"/>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5372F"/>
              </a:solidFill>
              <a:latin typeface="Calibri"/>
              <a:ea typeface="Calibri"/>
              <a:cs typeface="Calibri"/>
              <a:sym typeface="Calibri"/>
            </a:endParaRPr>
          </a:p>
        </p:txBody>
      </p:sp>
      <p:sp>
        <p:nvSpPr>
          <p:cNvPr id="8" name="Google Shape;85;p1">
            <a:extLst>
              <a:ext uri="{FF2B5EF4-FFF2-40B4-BE49-F238E27FC236}">
                <a16:creationId xmlns:a16="http://schemas.microsoft.com/office/drawing/2014/main" id="{CB1D1F6B-CDC2-4DF2-9BBF-0858D3D1289C}"/>
              </a:ext>
            </a:extLst>
          </p:cNvPr>
          <p:cNvSpPr txBox="1"/>
          <p:nvPr/>
        </p:nvSpPr>
        <p:spPr>
          <a:xfrm rot="20877649">
            <a:off x="76654" y="411403"/>
            <a:ext cx="3990214" cy="430847"/>
          </a:xfrm>
          <a:prstGeom prst="rect">
            <a:avLst/>
          </a:prstGeom>
          <a:solidFill>
            <a:srgbClr val="35372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dirty="0">
                <a:solidFill>
                  <a:schemeClr val="lt1"/>
                </a:solidFill>
                <a:latin typeface="Ashcan BB" panose="02000503000000020004" pitchFamily="2" charset="0"/>
                <a:ea typeface="Arial"/>
                <a:cs typeface="Arial"/>
                <a:sym typeface="Arial"/>
              </a:rPr>
              <a:t>WHAT DO YOU THINK?</a:t>
            </a:r>
            <a:endParaRPr sz="2200" b="1" dirty="0">
              <a:solidFill>
                <a:schemeClr val="lt1"/>
              </a:solidFill>
              <a:latin typeface="Ashcan BB" panose="02000503000000020004" pitchFamily="2" charset="0"/>
              <a:ea typeface="Arial"/>
              <a:cs typeface="Arial"/>
              <a:sym typeface="Arial"/>
            </a:endParaRPr>
          </a:p>
        </p:txBody>
      </p:sp>
    </p:spTree>
    <p:extLst>
      <p:ext uri="{BB962C8B-B14F-4D97-AF65-F5344CB8AC3E}">
        <p14:creationId xmlns:p14="http://schemas.microsoft.com/office/powerpoint/2010/main" val="397136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afel, vrouw, zitten, gebruiken&#10;&#10;Automatisch gegenereerde beschrijving">
            <a:extLst>
              <a:ext uri="{FF2B5EF4-FFF2-40B4-BE49-F238E27FC236}">
                <a16:creationId xmlns:a16="http://schemas.microsoft.com/office/drawing/2014/main" id="{1855942B-17D6-4EDD-B5C3-F75A29FA766B}"/>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4299" y="15007"/>
            <a:ext cx="12187701" cy="6858000"/>
          </a:xfrm>
          <a:prstGeom prst="rect">
            <a:avLst/>
          </a:prstGeom>
        </p:spPr>
      </p:pic>
      <p:sp>
        <p:nvSpPr>
          <p:cNvPr id="3" name="Tekstvak 2">
            <a:extLst>
              <a:ext uri="{FF2B5EF4-FFF2-40B4-BE49-F238E27FC236}">
                <a16:creationId xmlns:a16="http://schemas.microsoft.com/office/drawing/2014/main" id="{B952FCDE-6E1E-4A70-88B4-E329F4722018}"/>
              </a:ext>
            </a:extLst>
          </p:cNvPr>
          <p:cNvSpPr txBox="1"/>
          <p:nvPr/>
        </p:nvSpPr>
        <p:spPr>
          <a:xfrm>
            <a:off x="419100" y="1678443"/>
            <a:ext cx="11442700" cy="584775"/>
          </a:xfrm>
          <a:prstGeom prst="rect">
            <a:avLst/>
          </a:prstGeom>
          <a:solidFill>
            <a:schemeClr val="accent4"/>
          </a:solidFill>
        </p:spPr>
        <p:txBody>
          <a:bodyPr wrap="square" rtlCol="0">
            <a:spAutoFit/>
          </a:bodyPr>
          <a:lstStyle/>
          <a:p>
            <a:r>
              <a:rPr lang="en-GB" sz="3200" b="1" dirty="0">
                <a:latin typeface="Foco" panose="020B0504050202020203"/>
              </a:rPr>
              <a:t>Reflection 2</a:t>
            </a:r>
            <a:r>
              <a:rPr lang="en-GB" sz="3200" dirty="0">
                <a:latin typeface="Foco" panose="020B0504050202020203"/>
              </a:rPr>
              <a:t>: </a:t>
            </a:r>
            <a:r>
              <a:rPr lang="en-US" sz="3200" dirty="0">
                <a:latin typeface="Foco" panose="020B0504050202020203"/>
                <a:cs typeface="Arial"/>
              </a:rPr>
              <a:t>What can we learn from the coronavirus?</a:t>
            </a:r>
            <a:endParaRPr lang="en-GB" sz="3200" dirty="0">
              <a:latin typeface="Foco" panose="020B0504050202020203"/>
              <a:cs typeface="Arial"/>
            </a:endParaRPr>
          </a:p>
        </p:txBody>
      </p:sp>
      <p:sp>
        <p:nvSpPr>
          <p:cNvPr id="4" name="Tekstvak 3">
            <a:extLst>
              <a:ext uri="{FF2B5EF4-FFF2-40B4-BE49-F238E27FC236}">
                <a16:creationId xmlns:a16="http://schemas.microsoft.com/office/drawing/2014/main" id="{2AF78EE0-B7BC-42C5-B490-FCA47BC125BD}"/>
              </a:ext>
            </a:extLst>
          </p:cNvPr>
          <p:cNvSpPr txBox="1"/>
          <p:nvPr/>
        </p:nvSpPr>
        <p:spPr>
          <a:xfrm>
            <a:off x="419100" y="2813065"/>
            <a:ext cx="11442700" cy="1938992"/>
          </a:xfrm>
          <a:prstGeom prst="rect">
            <a:avLst/>
          </a:prstGeom>
          <a:solidFill>
            <a:schemeClr val="bg1">
              <a:lumMod val="95000"/>
            </a:schemeClr>
          </a:solidFill>
        </p:spPr>
        <p:txBody>
          <a:bodyPr wrap="square" rtlCol="0">
            <a:spAutoFit/>
          </a:bodyPr>
          <a:lstStyle/>
          <a:p>
            <a:pPr algn="ctr"/>
            <a:r>
              <a:rPr lang="en-GB" sz="2400" dirty="0">
                <a:latin typeface="Foco" panose="020B0504050202020203" pitchFamily="34" charset="0"/>
              </a:rPr>
              <a:t>There is a stark difference in our responses to the coronavirus and climate change - however, that doesn’t mean we cannot </a:t>
            </a:r>
            <a:r>
              <a:rPr lang="en-GB" sz="2400" i="1" dirty="0">
                <a:latin typeface="Foco" panose="020B0504050202020203" pitchFamily="34" charset="0"/>
              </a:rPr>
              <a:t>learn</a:t>
            </a:r>
            <a:r>
              <a:rPr lang="en-GB" sz="2400" dirty="0">
                <a:latin typeface="Foco" panose="020B0504050202020203" pitchFamily="34" charset="0"/>
              </a:rPr>
              <a:t> from our response to Covid-19.  In our response to the virus we see that many of the regulations and measurements that are being taken are also very positive for mitigating, or tempering, climate change. For example </a:t>
            </a:r>
            <a:r>
              <a:rPr lang="en-GB" sz="2400" dirty="0">
                <a:latin typeface="Foco" panose="020B0504050202020203" pitchFamily="34" charset="0"/>
                <a:hlinkClick r:id="rId4"/>
              </a:rPr>
              <a:t>global carbon emissions</a:t>
            </a:r>
            <a:r>
              <a:rPr lang="en-GB" sz="2400" dirty="0">
                <a:latin typeface="Foco" panose="020B0504050202020203" pitchFamily="34" charset="0"/>
              </a:rPr>
              <a:t> are already dropping massively this year.  </a:t>
            </a:r>
          </a:p>
        </p:txBody>
      </p:sp>
    </p:spTree>
    <p:extLst>
      <p:ext uri="{BB962C8B-B14F-4D97-AF65-F5344CB8AC3E}">
        <p14:creationId xmlns:p14="http://schemas.microsoft.com/office/powerpoint/2010/main" val="37089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50" y="1016196"/>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483451" y="1763018"/>
            <a:ext cx="3225098" cy="2677656"/>
          </a:xfrm>
          <a:prstGeom prst="rect">
            <a:avLst/>
          </a:prstGeom>
        </p:spPr>
        <p:txBody>
          <a:bodyPr wrap="square">
            <a:spAutoFit/>
          </a:bodyPr>
          <a:lstStyle/>
          <a:p>
            <a:pPr algn="ctr">
              <a:spcAft>
                <a:spcPts val="600"/>
              </a:spcAft>
            </a:pPr>
            <a:r>
              <a:rPr lang="en-US" sz="2800" dirty="0">
                <a:latin typeface="Foco" panose="020B0504050202020203"/>
                <a:cs typeface="Arial"/>
              </a:rPr>
              <a:t>What other responses to coronavirus could also help us to respond to climate change?</a:t>
            </a:r>
            <a:endParaRPr lang="en-GB" sz="2800" dirty="0">
              <a:latin typeface="Foco" panose="020B0504050202020203"/>
              <a:cs typeface="Arial"/>
            </a:endParaRPr>
          </a:p>
        </p:txBody>
      </p:sp>
      <p:sp>
        <p:nvSpPr>
          <p:cNvPr id="4" name="TextBox 3">
            <a:extLst>
              <a:ext uri="{FF2B5EF4-FFF2-40B4-BE49-F238E27FC236}">
                <a16:creationId xmlns:a16="http://schemas.microsoft.com/office/drawing/2014/main" id="{EE483F16-ABFC-4286-83F2-67228156F17E}"/>
              </a:ext>
            </a:extLst>
          </p:cNvPr>
          <p:cNvSpPr txBox="1"/>
          <p:nvPr/>
        </p:nvSpPr>
        <p:spPr>
          <a:xfrm>
            <a:off x="307858" y="5188847"/>
            <a:ext cx="11576283" cy="830997"/>
          </a:xfrm>
          <a:prstGeom prst="rect">
            <a:avLst/>
          </a:prstGeom>
          <a:noFill/>
        </p:spPr>
        <p:txBody>
          <a:bodyPr wrap="square" rtlCol="0">
            <a:spAutoFit/>
          </a:bodyPr>
          <a:lstStyle/>
          <a:p>
            <a:r>
              <a:rPr lang="en-GB" sz="2400" dirty="0">
                <a:latin typeface="Foco" panose="020B0504050202020203" pitchFamily="34" charset="0"/>
              </a:rPr>
              <a:t>Think about some of the lessons we have seen come out of the virus – maybe note down some of the actions and positive consequences you have noticed.</a:t>
            </a:r>
          </a:p>
        </p:txBody>
      </p:sp>
    </p:spTree>
    <p:extLst>
      <p:ext uri="{BB962C8B-B14F-4D97-AF65-F5344CB8AC3E}">
        <p14:creationId xmlns:p14="http://schemas.microsoft.com/office/powerpoint/2010/main" val="2198140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ebouw, buiten, stad, straat&#10;&#10;Automatisch gegenereerde beschrijving">
            <a:extLst>
              <a:ext uri="{FF2B5EF4-FFF2-40B4-BE49-F238E27FC236}">
                <a16:creationId xmlns:a16="http://schemas.microsoft.com/office/drawing/2014/main" id="{903B5FB7-0C39-4FF1-9E85-E0CBA1337B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311" b="230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kstvak 1">
            <a:extLst>
              <a:ext uri="{FF2B5EF4-FFF2-40B4-BE49-F238E27FC236}">
                <a16:creationId xmlns:a16="http://schemas.microsoft.com/office/drawing/2014/main" id="{0ED542BE-DF83-4386-ACF6-6E3ECF47E6E9}"/>
              </a:ext>
            </a:extLst>
          </p:cNvPr>
          <p:cNvSpPr txBox="1"/>
          <p:nvPr/>
        </p:nvSpPr>
        <p:spPr>
          <a:xfrm>
            <a:off x="400058" y="263118"/>
            <a:ext cx="10912984" cy="954108"/>
          </a:xfrm>
          <a:prstGeom prst="rect">
            <a:avLst/>
          </a:prstGeom>
          <a:solidFill>
            <a:schemeClr val="bg1">
              <a:lumMod val="95000"/>
            </a:schemeClr>
          </a:solidFill>
        </p:spPr>
        <p:txBody>
          <a:bodyPr vert="horz" lIns="91440" tIns="45720" rIns="91440" bIns="45720" rtlCol="0" anchor="ctr">
            <a:normAutofit/>
          </a:bodyPr>
          <a:lstStyle/>
          <a:p>
            <a:pPr algn="ctr">
              <a:lnSpc>
                <a:spcPct val="90000"/>
              </a:lnSpc>
              <a:spcBef>
                <a:spcPct val="0"/>
              </a:spcBef>
              <a:spcAft>
                <a:spcPts val="600"/>
              </a:spcAft>
            </a:pPr>
            <a:r>
              <a:rPr lang="en-US" sz="3100" b="1" dirty="0">
                <a:latin typeface="Foco" panose="020B0504050202020203"/>
                <a:ea typeface="+mj-ea"/>
                <a:cs typeface="+mj-cs"/>
              </a:rPr>
              <a:t>Reflection 2</a:t>
            </a:r>
            <a:r>
              <a:rPr lang="en-US" sz="3100" dirty="0">
                <a:latin typeface="Foco" panose="020B0504050202020203"/>
                <a:ea typeface="+mj-ea"/>
                <a:cs typeface="+mj-cs"/>
              </a:rPr>
              <a:t>: Three examples of how Covid-19 shows us </a:t>
            </a:r>
            <a:br>
              <a:rPr lang="en-US" sz="3100" dirty="0">
                <a:latin typeface="Foco" panose="020B0504050202020203"/>
                <a:ea typeface="+mj-ea"/>
                <a:cs typeface="+mj-cs"/>
              </a:rPr>
            </a:br>
            <a:r>
              <a:rPr lang="en-US" sz="3100" dirty="0">
                <a:latin typeface="Foco" panose="020B0504050202020203"/>
                <a:ea typeface="+mj-ea"/>
                <a:cs typeface="+mj-cs"/>
              </a:rPr>
              <a:t>how to treat climate change.</a:t>
            </a:r>
          </a:p>
        </p:txBody>
      </p:sp>
      <p:sp>
        <p:nvSpPr>
          <p:cNvPr id="4" name="Rechthoek 3">
            <a:extLst>
              <a:ext uri="{FF2B5EF4-FFF2-40B4-BE49-F238E27FC236}">
                <a16:creationId xmlns:a16="http://schemas.microsoft.com/office/drawing/2014/main" id="{93D134CF-1B04-4315-B79F-747F26003AFB}"/>
              </a:ext>
            </a:extLst>
          </p:cNvPr>
          <p:cNvSpPr/>
          <p:nvPr/>
        </p:nvSpPr>
        <p:spPr>
          <a:xfrm>
            <a:off x="328470" y="4268856"/>
            <a:ext cx="3857965" cy="1960478"/>
          </a:xfrm>
          <a:prstGeom prst="rect">
            <a:avLst/>
          </a:prstGeom>
        </p:spPr>
        <p:txBody>
          <a:bodyPr vert="horz" lIns="91440" tIns="45720" rIns="91440" bIns="45720" rtlCol="0" anchor="ctr">
            <a:normAutofit/>
          </a:bodyPr>
          <a:lstStyle/>
          <a:p>
            <a:pPr algn="ctr">
              <a:lnSpc>
                <a:spcPct val="90000"/>
              </a:lnSpc>
              <a:spcAft>
                <a:spcPts val="600"/>
              </a:spcAft>
            </a:pPr>
            <a:r>
              <a:rPr lang="en-US" dirty="0"/>
              <a:t>The coronavirus shows us a version of </a:t>
            </a:r>
            <a:r>
              <a:rPr lang="en-US" dirty="0">
                <a:hlinkClick r:id="rId4"/>
              </a:rPr>
              <a:t>unplanned degrowth </a:t>
            </a:r>
            <a:r>
              <a:rPr lang="en-US" dirty="0"/>
              <a:t>of the economy. Degrowing the economy is a way of slowing the continued growth and reliance of fossil fuel industries, until the economy is operating within the limits of the Earth. </a:t>
            </a:r>
          </a:p>
        </p:txBody>
      </p:sp>
      <p:sp>
        <p:nvSpPr>
          <p:cNvPr id="5" name="Tekstvak 4">
            <a:extLst>
              <a:ext uri="{FF2B5EF4-FFF2-40B4-BE49-F238E27FC236}">
                <a16:creationId xmlns:a16="http://schemas.microsoft.com/office/drawing/2014/main" id="{EC1E40BC-513B-4E1F-9E4E-08220D5AE3F5}"/>
              </a:ext>
            </a:extLst>
          </p:cNvPr>
          <p:cNvSpPr txBox="1"/>
          <p:nvPr/>
        </p:nvSpPr>
        <p:spPr>
          <a:xfrm>
            <a:off x="243683" y="3684081"/>
            <a:ext cx="4117074" cy="584775"/>
          </a:xfrm>
          <a:prstGeom prst="rect">
            <a:avLst/>
          </a:prstGeom>
          <a:noFill/>
        </p:spPr>
        <p:txBody>
          <a:bodyPr wrap="square" rtlCol="0">
            <a:spAutoFit/>
          </a:bodyPr>
          <a:lstStyle/>
          <a:p>
            <a:pPr>
              <a:spcAft>
                <a:spcPts val="600"/>
              </a:spcAft>
            </a:pPr>
            <a:r>
              <a:rPr lang="en-GB" sz="3200" dirty="0"/>
              <a:t>1. Economic slowdown</a:t>
            </a:r>
          </a:p>
        </p:txBody>
      </p:sp>
      <p:sp>
        <p:nvSpPr>
          <p:cNvPr id="6" name="Tekstvak 5">
            <a:extLst>
              <a:ext uri="{FF2B5EF4-FFF2-40B4-BE49-F238E27FC236}">
                <a16:creationId xmlns:a16="http://schemas.microsoft.com/office/drawing/2014/main" id="{92C1B725-44E8-4058-8DFB-42F68192F713}"/>
              </a:ext>
            </a:extLst>
          </p:cNvPr>
          <p:cNvSpPr txBox="1"/>
          <p:nvPr/>
        </p:nvSpPr>
        <p:spPr>
          <a:xfrm>
            <a:off x="4421439" y="3684081"/>
            <a:ext cx="3792525" cy="1077218"/>
          </a:xfrm>
          <a:prstGeom prst="rect">
            <a:avLst/>
          </a:prstGeom>
          <a:noFill/>
        </p:spPr>
        <p:txBody>
          <a:bodyPr wrap="square" rtlCol="0">
            <a:spAutoFit/>
          </a:bodyPr>
          <a:lstStyle/>
          <a:p>
            <a:pPr algn="ctr">
              <a:spcAft>
                <a:spcPts val="600"/>
              </a:spcAft>
            </a:pPr>
            <a:r>
              <a:rPr lang="en-GB" sz="3200" dirty="0"/>
              <a:t>2. Localisation versus </a:t>
            </a:r>
            <a:br>
              <a:rPr lang="en-GB" sz="3200" dirty="0"/>
            </a:br>
            <a:r>
              <a:rPr lang="en-GB" sz="3200" dirty="0"/>
              <a:t>Globalisation</a:t>
            </a:r>
          </a:p>
        </p:txBody>
      </p:sp>
      <p:sp>
        <p:nvSpPr>
          <p:cNvPr id="7" name="Rechthoek 6">
            <a:extLst>
              <a:ext uri="{FF2B5EF4-FFF2-40B4-BE49-F238E27FC236}">
                <a16:creationId xmlns:a16="http://schemas.microsoft.com/office/drawing/2014/main" id="{90B0FA94-2D65-4048-8218-B754A616677F}"/>
              </a:ext>
            </a:extLst>
          </p:cNvPr>
          <p:cNvSpPr/>
          <p:nvPr/>
        </p:nvSpPr>
        <p:spPr>
          <a:xfrm>
            <a:off x="8164492" y="3684081"/>
            <a:ext cx="3949194" cy="1077218"/>
          </a:xfrm>
          <a:prstGeom prst="rect">
            <a:avLst/>
          </a:prstGeom>
        </p:spPr>
        <p:txBody>
          <a:bodyPr wrap="square">
            <a:spAutoFit/>
          </a:bodyPr>
          <a:lstStyle/>
          <a:p>
            <a:pPr algn="ctr">
              <a:spcAft>
                <a:spcPts val="600"/>
              </a:spcAft>
            </a:pPr>
            <a:r>
              <a:rPr lang="en-GB" sz="3200" dirty="0"/>
              <a:t>3. Immediate &amp; radical governmental action</a:t>
            </a:r>
          </a:p>
        </p:txBody>
      </p:sp>
      <p:sp>
        <p:nvSpPr>
          <p:cNvPr id="8" name="Rechthoek 7">
            <a:extLst>
              <a:ext uri="{FF2B5EF4-FFF2-40B4-BE49-F238E27FC236}">
                <a16:creationId xmlns:a16="http://schemas.microsoft.com/office/drawing/2014/main" id="{1C84AF4B-394A-4E32-9BF3-888362075E15}"/>
              </a:ext>
            </a:extLst>
          </p:cNvPr>
          <p:cNvSpPr/>
          <p:nvPr/>
        </p:nvSpPr>
        <p:spPr>
          <a:xfrm>
            <a:off x="4264770" y="4686314"/>
            <a:ext cx="3949194" cy="1754326"/>
          </a:xfrm>
          <a:prstGeom prst="rect">
            <a:avLst/>
          </a:prstGeom>
        </p:spPr>
        <p:txBody>
          <a:bodyPr wrap="square">
            <a:spAutoFit/>
          </a:bodyPr>
          <a:lstStyle/>
          <a:p>
            <a:pPr algn="ctr">
              <a:spcAft>
                <a:spcPts val="600"/>
              </a:spcAft>
            </a:pPr>
            <a:r>
              <a:rPr lang="en-GB" dirty="0"/>
              <a:t>The virus has forced us to create more connections online from our homes, helping us to minimise travel unless necessary and leading to a decline in carbon emissions. We have also all become much more local in our living. </a:t>
            </a:r>
          </a:p>
        </p:txBody>
      </p:sp>
      <p:sp>
        <p:nvSpPr>
          <p:cNvPr id="9" name="Rechthoek 8">
            <a:extLst>
              <a:ext uri="{FF2B5EF4-FFF2-40B4-BE49-F238E27FC236}">
                <a16:creationId xmlns:a16="http://schemas.microsoft.com/office/drawing/2014/main" id="{B10334B6-3A81-4662-9B4F-18E5A2150D7C}"/>
              </a:ext>
            </a:extLst>
          </p:cNvPr>
          <p:cNvSpPr/>
          <p:nvPr/>
        </p:nvSpPr>
        <p:spPr>
          <a:xfrm>
            <a:off x="8274646" y="4686314"/>
            <a:ext cx="3839040" cy="1754326"/>
          </a:xfrm>
          <a:prstGeom prst="rect">
            <a:avLst/>
          </a:prstGeom>
        </p:spPr>
        <p:txBody>
          <a:bodyPr wrap="square">
            <a:spAutoFit/>
          </a:bodyPr>
          <a:lstStyle/>
          <a:p>
            <a:pPr algn="ctr">
              <a:spcAft>
                <a:spcPts val="600"/>
              </a:spcAft>
            </a:pPr>
            <a:r>
              <a:rPr lang="en-GB" dirty="0"/>
              <a:t>We have seen that our governments are capable of making necessary radical actions if there is a crisis -  coronavirus has shown that action on crisis can be done incredibly quickly and dramatically to support change.</a:t>
            </a:r>
          </a:p>
        </p:txBody>
      </p:sp>
    </p:spTree>
    <p:extLst>
      <p:ext uri="{BB962C8B-B14F-4D97-AF65-F5344CB8AC3E}">
        <p14:creationId xmlns:p14="http://schemas.microsoft.com/office/powerpoint/2010/main" val="168953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50" y="1073789"/>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483451" y="2251498"/>
            <a:ext cx="3225098" cy="1815882"/>
          </a:xfrm>
          <a:prstGeom prst="rect">
            <a:avLst/>
          </a:prstGeom>
        </p:spPr>
        <p:txBody>
          <a:bodyPr wrap="square">
            <a:spAutoFit/>
          </a:bodyPr>
          <a:lstStyle/>
          <a:p>
            <a:pPr algn="ctr">
              <a:spcAft>
                <a:spcPts val="600"/>
              </a:spcAft>
            </a:pPr>
            <a:r>
              <a:rPr lang="en-US" sz="2800" dirty="0">
                <a:latin typeface="Foco" panose="020B0504050202020203"/>
                <a:cs typeface="Arial"/>
              </a:rPr>
              <a:t>Where have you seen examples of these happening in your community?</a:t>
            </a:r>
            <a:endParaRPr lang="en-GB" sz="2800" dirty="0">
              <a:latin typeface="Foco" panose="020B0504050202020203"/>
              <a:cs typeface="Arial"/>
            </a:endParaRPr>
          </a:p>
        </p:txBody>
      </p:sp>
      <p:sp>
        <p:nvSpPr>
          <p:cNvPr id="4" name="TextBox 3">
            <a:extLst>
              <a:ext uri="{FF2B5EF4-FFF2-40B4-BE49-F238E27FC236}">
                <a16:creationId xmlns:a16="http://schemas.microsoft.com/office/drawing/2014/main" id="{699E512B-4354-4A00-8C0C-DA5F07B859C0}"/>
              </a:ext>
            </a:extLst>
          </p:cNvPr>
          <p:cNvSpPr txBox="1"/>
          <p:nvPr/>
        </p:nvSpPr>
        <p:spPr>
          <a:xfrm>
            <a:off x="197394" y="5124146"/>
            <a:ext cx="11576283" cy="830997"/>
          </a:xfrm>
          <a:prstGeom prst="rect">
            <a:avLst/>
          </a:prstGeom>
          <a:noFill/>
        </p:spPr>
        <p:txBody>
          <a:bodyPr wrap="square" rtlCol="0">
            <a:spAutoFit/>
          </a:bodyPr>
          <a:lstStyle/>
          <a:p>
            <a:r>
              <a:rPr lang="en-GB" sz="2400" dirty="0">
                <a:latin typeface="Foco" panose="020B0504050202020203" pitchFamily="34" charset="0"/>
              </a:rPr>
              <a:t>Take each of these three examples and look for simple examples of these in the place that you live – if you can find them.</a:t>
            </a:r>
          </a:p>
        </p:txBody>
      </p:sp>
    </p:spTree>
    <p:extLst>
      <p:ext uri="{BB962C8B-B14F-4D97-AF65-F5344CB8AC3E}">
        <p14:creationId xmlns:p14="http://schemas.microsoft.com/office/powerpoint/2010/main" val="227914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3" descr="woman-holding-a-poster-with-anxiety-3952190.jpg">
            <a:extLst>
              <a:ext uri="{FF2B5EF4-FFF2-40B4-BE49-F238E27FC236}">
                <a16:creationId xmlns:a16="http://schemas.microsoft.com/office/drawing/2014/main" id="{F74ABE91-FA36-435D-8928-9192D1A40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635" r="1730" b="19733"/>
          <a:stretch/>
        </p:blipFill>
        <p:spPr>
          <a:xfrm>
            <a:off x="5009632" y="0"/>
            <a:ext cx="7182368" cy="6483917"/>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3" name="Titel 1">
            <a:extLst>
              <a:ext uri="{FF2B5EF4-FFF2-40B4-BE49-F238E27FC236}">
                <a16:creationId xmlns:a16="http://schemas.microsoft.com/office/drawing/2014/main" id="{702258B7-D5D3-46C8-B102-746A7CA03D88}"/>
              </a:ext>
            </a:extLst>
          </p:cNvPr>
          <p:cNvSpPr txBox="1">
            <a:spLocks/>
          </p:cNvSpPr>
          <p:nvPr/>
        </p:nvSpPr>
        <p:spPr>
          <a:xfrm>
            <a:off x="184404" y="374083"/>
            <a:ext cx="4992624" cy="124358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Foco" panose="020B0504050202020203"/>
              </a:rPr>
              <a:t>Reflection 3</a:t>
            </a:r>
            <a:r>
              <a:rPr lang="en-GB" sz="3200" dirty="0">
                <a:latin typeface="Foco" panose="020B0504050202020203"/>
              </a:rPr>
              <a:t>:</a:t>
            </a:r>
            <a:r>
              <a:rPr lang="en-GB" sz="3200" b="1" dirty="0">
                <a:latin typeface="Foco" panose="020B0504050202020203"/>
              </a:rPr>
              <a:t> </a:t>
            </a:r>
            <a:r>
              <a:rPr lang="en-GB" sz="3200" dirty="0">
                <a:latin typeface="Foco" panose="020B0504050202020203"/>
              </a:rPr>
              <a:t>Coronavirus and the spread of emotions</a:t>
            </a:r>
          </a:p>
        </p:txBody>
      </p:sp>
      <p:sp>
        <p:nvSpPr>
          <p:cNvPr id="4" name="Inhaltsplatzhalter 2">
            <a:extLst>
              <a:ext uri="{FF2B5EF4-FFF2-40B4-BE49-F238E27FC236}">
                <a16:creationId xmlns:a16="http://schemas.microsoft.com/office/drawing/2014/main" id="{088B6E62-E05B-45C9-9D80-510721353CAE}"/>
              </a:ext>
            </a:extLst>
          </p:cNvPr>
          <p:cNvSpPr txBox="1">
            <a:spLocks/>
          </p:cNvSpPr>
          <p:nvPr/>
        </p:nvSpPr>
        <p:spPr>
          <a:xfrm>
            <a:off x="133604" y="1528767"/>
            <a:ext cx="5619094" cy="426747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100" dirty="0">
                <a:latin typeface="Foco" panose="020B0504050202020203"/>
              </a:rPr>
              <a:t>During the last months our lives have undergone rapid changes: daily activities and structures disrupted, schools and shops closed, public life reduced to a minimum, and mass social distancing. This pandemic is confronting us with a situation of great uncertainty. This uncertainty was present in many areas of life and also in the aspect of how long this situation will last.</a:t>
            </a:r>
            <a:endParaRPr lang="de-DE" sz="2100" dirty="0">
              <a:latin typeface="Foco" panose="020B0504050202020203"/>
            </a:endParaRPr>
          </a:p>
          <a:p>
            <a:pPr marL="0" indent="0">
              <a:buFont typeface="Arial" panose="020B0604020202020204" pitchFamily="34" charset="0"/>
              <a:buNone/>
            </a:pPr>
            <a:r>
              <a:rPr lang="en-GB" sz="2100" dirty="0">
                <a:latin typeface="Foco" panose="020B0504050202020203"/>
              </a:rPr>
              <a:t>This situation has a big impact on our emotions and how we feel. The problem is that uncertainty is triggering the </a:t>
            </a:r>
            <a:r>
              <a:rPr lang="en-GB" sz="2100" i="1" dirty="0">
                <a:latin typeface="Foco" panose="020B0504050202020203"/>
              </a:rPr>
              <a:t>fear centres </a:t>
            </a:r>
            <a:r>
              <a:rPr lang="en-GB" sz="2100" dirty="0">
                <a:latin typeface="Foco" panose="020B0504050202020203"/>
              </a:rPr>
              <a:t>in our brain and in that way is comparable to the spread of a virus: both fear and viruses are invisible and easy to spread, and they have big impacts on our physical and emotional wellbeing. </a:t>
            </a:r>
            <a:endParaRPr lang="de-DE" sz="2100" dirty="0">
              <a:latin typeface="Foco" panose="020B0504050202020203"/>
            </a:endParaRPr>
          </a:p>
          <a:p>
            <a:endParaRPr lang="de-DE" sz="2100" dirty="0"/>
          </a:p>
        </p:txBody>
      </p:sp>
    </p:spTree>
    <p:extLst>
      <p:ext uri="{BB962C8B-B14F-4D97-AF65-F5344CB8AC3E}">
        <p14:creationId xmlns:p14="http://schemas.microsoft.com/office/powerpoint/2010/main" val="113080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350" y="978096"/>
            <a:ext cx="4171300" cy="4171300"/>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575093" y="1940361"/>
            <a:ext cx="3041814" cy="2246769"/>
          </a:xfrm>
          <a:prstGeom prst="rect">
            <a:avLst/>
          </a:prstGeom>
        </p:spPr>
        <p:txBody>
          <a:bodyPr wrap="square">
            <a:spAutoFit/>
          </a:bodyPr>
          <a:lstStyle/>
          <a:p>
            <a:pPr algn="ctr">
              <a:spcAft>
                <a:spcPts val="600"/>
              </a:spcAft>
            </a:pPr>
            <a:r>
              <a:rPr lang="en-US" sz="2800" dirty="0">
                <a:latin typeface="Foco" panose="020B0504050202020203"/>
                <a:cs typeface="Arial"/>
              </a:rPr>
              <a:t>Where have you seen examples of fear being spread in response to Covid-19? </a:t>
            </a:r>
            <a:endParaRPr lang="en-GB" sz="2800" dirty="0">
              <a:latin typeface="Foco" panose="020B0504050202020203"/>
              <a:cs typeface="Arial"/>
            </a:endParaRPr>
          </a:p>
        </p:txBody>
      </p:sp>
      <p:sp>
        <p:nvSpPr>
          <p:cNvPr id="4" name="TextBox 3">
            <a:extLst>
              <a:ext uri="{FF2B5EF4-FFF2-40B4-BE49-F238E27FC236}">
                <a16:creationId xmlns:a16="http://schemas.microsoft.com/office/drawing/2014/main" id="{A4B3BEBB-9ECB-44A0-A29A-6297BBC2AFD6}"/>
              </a:ext>
            </a:extLst>
          </p:cNvPr>
          <p:cNvSpPr txBox="1"/>
          <p:nvPr/>
        </p:nvSpPr>
        <p:spPr>
          <a:xfrm>
            <a:off x="218660" y="5048907"/>
            <a:ext cx="11576283" cy="830997"/>
          </a:xfrm>
          <a:prstGeom prst="rect">
            <a:avLst/>
          </a:prstGeom>
          <a:noFill/>
        </p:spPr>
        <p:txBody>
          <a:bodyPr wrap="square" rtlCol="0">
            <a:spAutoFit/>
          </a:bodyPr>
          <a:lstStyle/>
          <a:p>
            <a:r>
              <a:rPr lang="en-GB" sz="2400" dirty="0">
                <a:latin typeface="Foco" panose="020B0504050202020203" pitchFamily="34" charset="0"/>
              </a:rPr>
              <a:t>Think about some of the conversations you have had with friends and family over the past few months as well as what you may have seen, heard or read about.</a:t>
            </a:r>
          </a:p>
        </p:txBody>
      </p:sp>
    </p:spTree>
    <p:extLst>
      <p:ext uri="{BB962C8B-B14F-4D97-AF65-F5344CB8AC3E}">
        <p14:creationId xmlns:p14="http://schemas.microsoft.com/office/powerpoint/2010/main" val="366341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white-and-brown-wooden-tiles-3656855.jpg"/>
          <p:cNvPicPr>
            <a:picLocks noChangeAspect="1"/>
          </p:cNvPicPr>
          <p:nvPr/>
        </p:nvPicPr>
        <p:blipFill rotWithShape="1">
          <a:blip r:embed="rId3" cstate="print">
            <a:extLst>
              <a:ext uri="{28A0092B-C50C-407E-A947-70E740481C1C}">
                <a14:useLocalDpi xmlns:a14="http://schemas.microsoft.com/office/drawing/2010/main" val="0"/>
              </a:ext>
            </a:extLst>
          </a:blip>
          <a:srcRect l="11505" t="30095" r="10437"/>
          <a:stretch/>
        </p:blipFill>
        <p:spPr>
          <a:xfrm rot="21248786">
            <a:off x="-306301" y="-763929"/>
            <a:ext cx="13321921" cy="8094311"/>
          </a:xfrm>
          <a:prstGeom prst="rect">
            <a:avLst/>
          </a:prstGeom>
        </p:spPr>
      </p:pic>
      <p:sp>
        <p:nvSpPr>
          <p:cNvPr id="5" name="Rechthoek 4">
            <a:extLst>
              <a:ext uri="{FF2B5EF4-FFF2-40B4-BE49-F238E27FC236}">
                <a16:creationId xmlns:a16="http://schemas.microsoft.com/office/drawing/2014/main" id="{998B0825-D615-48BE-960E-0741FC0BE774}"/>
              </a:ext>
            </a:extLst>
          </p:cNvPr>
          <p:cNvSpPr/>
          <p:nvPr/>
        </p:nvSpPr>
        <p:spPr>
          <a:xfrm>
            <a:off x="6883401" y="2840145"/>
            <a:ext cx="4483100"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Foco" panose="020B0504050202020203"/>
                <a:ea typeface="+mn-ea"/>
                <a:cs typeface="+mn-cs"/>
              </a:rPr>
              <a:t>This global pandemic is not a visible threat we can just escape from. The uncertainty and fear that is mixing in this situation can lead to anxiety - and the problem with anxiety is that is can quickly spread from person to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Foco" panose="020B0504050202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Foco" panose="020B0504050202020203"/>
                <a:ea typeface="+mn-ea"/>
                <a:cs typeface="+mn-cs"/>
              </a:rPr>
              <a:t>If  this starts happening more and more in our communities, it can quickly lead to a sense </a:t>
            </a:r>
            <a:r>
              <a:rPr lang="en-GB" sz="2000" dirty="0">
                <a:solidFill>
                  <a:prstClr val="black"/>
                </a:solidFill>
                <a:latin typeface="Foco" panose="020B0504050202020203"/>
              </a:rPr>
              <a:t>o</a:t>
            </a:r>
            <a:r>
              <a:rPr kumimoji="0" lang="en-GB" sz="2000" b="0" i="0" u="none" strike="noStrike" kern="1200" cap="none" spc="0" normalizeH="0" baseline="0" noProof="0" dirty="0">
                <a:ln>
                  <a:noFill/>
                </a:ln>
                <a:solidFill>
                  <a:prstClr val="black"/>
                </a:solidFill>
                <a:effectLst/>
                <a:uLnTx/>
                <a:uFillTx/>
                <a:latin typeface="Foco" panose="020B0504050202020203"/>
                <a:ea typeface="+mn-ea"/>
                <a:cs typeface="+mn-cs"/>
              </a:rPr>
              <a:t>f panic.</a:t>
            </a:r>
            <a:endParaRPr kumimoji="0" lang="de-DE" sz="2000" b="0" i="0" u="none" strike="noStrike" kern="1200" cap="none" spc="0" normalizeH="0" baseline="0" noProof="0" dirty="0">
              <a:ln>
                <a:noFill/>
              </a:ln>
              <a:solidFill>
                <a:prstClr val="black"/>
              </a:solidFill>
              <a:effectLst/>
              <a:uLnTx/>
              <a:uFillTx/>
              <a:latin typeface="Foco" panose="020B0504050202020203"/>
              <a:ea typeface="+mn-ea"/>
              <a:cs typeface="+mn-cs"/>
            </a:endParaRPr>
          </a:p>
        </p:txBody>
      </p:sp>
      <p:sp>
        <p:nvSpPr>
          <p:cNvPr id="6" name="Rectangle 5">
            <a:extLst>
              <a:ext uri="{FF2B5EF4-FFF2-40B4-BE49-F238E27FC236}">
                <a16:creationId xmlns:a16="http://schemas.microsoft.com/office/drawing/2014/main" id="{EE89A47C-BDA0-42A6-ABB0-C4FE392B7E41}"/>
              </a:ext>
            </a:extLst>
          </p:cNvPr>
          <p:cNvSpPr/>
          <p:nvPr/>
        </p:nvSpPr>
        <p:spPr>
          <a:xfrm>
            <a:off x="94735" y="2827445"/>
            <a:ext cx="6788665" cy="346902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Foco" panose="020B0504050202020203" pitchFamily="34" charset="0"/>
                <a:ea typeface="Calibri" panose="020F0502020204030204" pitchFamily="34" charset="0"/>
                <a:cs typeface="Times New Roman" panose="02020603050405020304" pitchFamily="18" charset="0"/>
              </a:rPr>
              <a:t>One way to deal with the upcoming uncertainty and fear is to understand it better. </a:t>
            </a:r>
            <a:r>
              <a:rPr kumimoji="0" lang="en-GB" sz="2000" b="1" i="0" u="none" strike="noStrike" kern="1200" cap="none" spc="0" normalizeH="0" baseline="0" noProof="0" dirty="0">
                <a:ln>
                  <a:noFill/>
                </a:ln>
                <a:solidFill>
                  <a:prstClr val="black"/>
                </a:solidFill>
                <a:effectLst/>
                <a:uLnTx/>
                <a:uFillTx/>
                <a:latin typeface="Foco" panose="020B0504050202020203" pitchFamily="34" charset="0"/>
                <a:ea typeface="Calibri" panose="020F0502020204030204" pitchFamily="34" charset="0"/>
                <a:cs typeface="Times New Roman" panose="02020603050405020304" pitchFamily="18" charset="0"/>
              </a:rPr>
              <a:t>Fear</a:t>
            </a:r>
            <a:r>
              <a:rPr kumimoji="0" lang="en-GB" sz="2000" b="0" i="0" u="none" strike="noStrike" kern="1200" cap="none" spc="0" normalizeH="0" baseline="0" noProof="0" dirty="0">
                <a:ln>
                  <a:noFill/>
                </a:ln>
                <a:solidFill>
                  <a:prstClr val="black"/>
                </a:solidFill>
                <a:effectLst/>
                <a:uLnTx/>
                <a:uFillTx/>
                <a:latin typeface="Foco" panose="020B0504050202020203" pitchFamily="34" charset="0"/>
                <a:ea typeface="Calibri" panose="020F0502020204030204" pitchFamily="34" charset="0"/>
                <a:cs typeface="Times New Roman" panose="02020603050405020304" pitchFamily="18" charset="0"/>
              </a:rPr>
              <a:t> is a reaction and a basic human mechanism to help us survive. When a situation is scaring us, it triggers us with fear to help us avoid the danger in the future.  In the past, fear has helped us to survive various threats, for example being able to run away from </a:t>
            </a:r>
            <a:r>
              <a:rPr kumimoji="0" lang="en-GB" sz="2000" b="0" i="0" u="none" strike="noStrike" kern="1200" cap="none" spc="0" normalizeH="0" baseline="0" noProof="0" dirty="0" err="1">
                <a:ln>
                  <a:noFill/>
                </a:ln>
                <a:solidFill>
                  <a:prstClr val="black"/>
                </a:solidFill>
                <a:effectLst/>
                <a:uLnTx/>
                <a:uFillTx/>
                <a:latin typeface="Foco" panose="020B0504050202020203" pitchFamily="34" charset="0"/>
                <a:ea typeface="Calibri" panose="020F0502020204030204" pitchFamily="34" charset="0"/>
                <a:cs typeface="Times New Roman" panose="02020603050405020304" pitchFamily="18" charset="0"/>
              </a:rPr>
              <a:t>saber</a:t>
            </a:r>
            <a:r>
              <a:rPr kumimoji="0" lang="en-GB" sz="2000" b="0" i="0" u="none" strike="noStrike" kern="1200" cap="none" spc="0" normalizeH="0" baseline="0" noProof="0" dirty="0">
                <a:ln>
                  <a:noFill/>
                </a:ln>
                <a:solidFill>
                  <a:prstClr val="black"/>
                </a:solidFill>
                <a:effectLst/>
                <a:uLnTx/>
                <a:uFillTx/>
                <a:latin typeface="Foco" panose="020B0504050202020203" pitchFamily="34" charset="0"/>
                <a:ea typeface="Calibri" panose="020F0502020204030204" pitchFamily="34" charset="0"/>
                <a:cs typeface="Times New Roman" panose="02020603050405020304" pitchFamily="18" charset="0"/>
              </a:rPr>
              <a:t>-tooth tigers.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Foco" panose="020B0504050202020203" pitchFamily="34" charset="0"/>
                <a:ea typeface="+mn-ea"/>
                <a:cs typeface="+mn-cs"/>
              </a:rPr>
              <a:t>Today we are in a different situation: the world is facing a situation of a global pandemic where the health of people is endangered and we have to take measures against that. </a:t>
            </a:r>
            <a:endParaRPr kumimoji="0" lang="en-GB" sz="2000" b="0" i="0" u="none" strike="noStrike" kern="1200" cap="none" spc="0" normalizeH="0" baseline="0" noProof="0" dirty="0">
              <a:ln>
                <a:noFill/>
              </a:ln>
              <a:solidFill>
                <a:prstClr val="black"/>
              </a:solidFill>
              <a:effectLst/>
              <a:uLnTx/>
              <a:uFillTx/>
              <a:latin typeface="Foco" panose="020B0504050202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807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29674" y="235967"/>
            <a:ext cx="6269821" cy="5517890"/>
          </a:xfrm>
        </p:spPr>
        <p:txBody>
          <a:bodyPr>
            <a:noAutofit/>
          </a:bodyPr>
          <a:lstStyle/>
          <a:p>
            <a:pPr marL="0" indent="0">
              <a:buNone/>
            </a:pPr>
            <a:r>
              <a:rPr lang="en-GB" sz="2200" dirty="0">
                <a:latin typeface="Foco" panose="020B0504050202020203" pitchFamily="34" charset="0"/>
              </a:rPr>
              <a:t>Nowadays it is very easy to get ‘infected’ by someone else’s emotions: social media is a tool that is widely used to spread information and ideas – and with that comes emotions. </a:t>
            </a:r>
          </a:p>
          <a:p>
            <a:pPr marL="0" indent="0">
              <a:buNone/>
            </a:pPr>
            <a:r>
              <a:rPr lang="en-GB" sz="2200" dirty="0">
                <a:latin typeface="Foco" panose="020B0504050202020203" pitchFamily="34" charset="0"/>
              </a:rPr>
              <a:t>The more we read about anxiety and fear in response to Covid-19, the more likely it sticks with us and we spread it as well. These emotions are also hindering us from thinking straight, therefore fear doesn’t help to overcome the danger, but leaves us frozen or overwhelmed.</a:t>
            </a:r>
            <a:endParaRPr lang="de-DE" sz="2200" dirty="0">
              <a:latin typeface="Foco" panose="020B0504050202020203" pitchFamily="34" charset="0"/>
            </a:endParaRPr>
          </a:p>
          <a:p>
            <a:pPr marL="0" indent="0">
              <a:buNone/>
            </a:pPr>
            <a:r>
              <a:rPr lang="en-GB" sz="2200" dirty="0">
                <a:latin typeface="Foco" panose="020B0504050202020203" pitchFamily="34" charset="0"/>
              </a:rPr>
              <a:t>The good thing is there are ways to stop this anxiety cycle. Panic and fear is not helping anyone in a situation like this, so it’s good to know how to deal with these emotions and come back to a calm space of mind. </a:t>
            </a:r>
            <a:br>
              <a:rPr lang="en-GB" sz="2200" dirty="0">
                <a:latin typeface="Foco" panose="020B0504050202020203" pitchFamily="34" charset="0"/>
              </a:rPr>
            </a:br>
            <a:br>
              <a:rPr lang="en-GB" sz="2200" dirty="0">
                <a:latin typeface="Foco" panose="020B0504050202020203" pitchFamily="34" charset="0"/>
              </a:rPr>
            </a:br>
            <a:r>
              <a:rPr lang="en-GB" sz="2200" dirty="0">
                <a:latin typeface="Foco" panose="020B0504050202020203" pitchFamily="34" charset="0"/>
              </a:rPr>
              <a:t>One really helpful way is mindfulness. This is a practice that helps you to calm down your mind by being present in your body.</a:t>
            </a:r>
            <a:endParaRPr lang="de-DE" sz="2200" dirty="0">
              <a:latin typeface="Foco" panose="020B0504050202020203" pitchFamily="34" charset="0"/>
            </a:endParaRPr>
          </a:p>
          <a:p>
            <a:endParaRPr lang="de-DE" sz="2200" dirty="0">
              <a:latin typeface="Foco" panose="020B0504050202020203" pitchFamily="34" charset="0"/>
            </a:endParaRPr>
          </a:p>
        </p:txBody>
      </p:sp>
      <p:pic>
        <p:nvPicPr>
          <p:cNvPr id="4" name="Bild 3" descr="people-holding-their-phones-3184435.jpg"/>
          <p:cNvPicPr>
            <a:picLocks noChangeAspect="1"/>
          </p:cNvPicPr>
          <p:nvPr/>
        </p:nvPicPr>
        <p:blipFill rotWithShape="1">
          <a:blip r:embed="rId2" cstate="print">
            <a:extLst>
              <a:ext uri="{28A0092B-C50C-407E-A947-70E740481C1C}">
                <a14:useLocalDpi xmlns:a14="http://schemas.microsoft.com/office/drawing/2010/main" val="0"/>
              </a:ext>
            </a:extLst>
          </a:blip>
          <a:srcRect t="4875" b="9187"/>
          <a:stretch/>
        </p:blipFill>
        <p:spPr>
          <a:xfrm>
            <a:off x="192505" y="84324"/>
            <a:ext cx="5395495" cy="5821176"/>
          </a:xfrm>
          <a:prstGeom prst="rect">
            <a:avLst/>
          </a:prstGeom>
        </p:spPr>
      </p:pic>
    </p:spTree>
    <p:extLst>
      <p:ext uri="{BB962C8B-B14F-4D97-AF65-F5344CB8AC3E}">
        <p14:creationId xmlns:p14="http://schemas.microsoft.com/office/powerpoint/2010/main" val="327233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ilhouette-of-man-at-daytime-105183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7466" y="180774"/>
            <a:ext cx="4641693" cy="2783040"/>
          </a:xfrm>
          <a:prstGeom prst="rect">
            <a:avLst/>
          </a:prstGeom>
        </p:spPr>
      </p:pic>
      <p:sp>
        <p:nvSpPr>
          <p:cNvPr id="2" name="Titel 1"/>
          <p:cNvSpPr>
            <a:spLocks noGrp="1"/>
          </p:cNvSpPr>
          <p:nvPr>
            <p:ph type="title"/>
          </p:nvPr>
        </p:nvSpPr>
        <p:spPr>
          <a:xfrm>
            <a:off x="347749" y="622134"/>
            <a:ext cx="11051410" cy="1325563"/>
          </a:xfrm>
        </p:spPr>
        <p:txBody>
          <a:bodyPr/>
          <a:lstStyle/>
          <a:p>
            <a:r>
              <a:rPr lang="en-GB" dirty="0">
                <a:latin typeface="Foco" panose="020B0504050202020203" pitchFamily="34" charset="0"/>
              </a:rPr>
              <a:t>Mindfulness Exercises</a:t>
            </a:r>
            <a:endParaRPr lang="de-DE" dirty="0">
              <a:latin typeface="Foco" panose="020B0504050202020203" pitchFamily="34" charset="0"/>
            </a:endParaRPr>
          </a:p>
        </p:txBody>
      </p:sp>
      <p:sp>
        <p:nvSpPr>
          <p:cNvPr id="3" name="Inhaltsplatzhalter 2"/>
          <p:cNvSpPr>
            <a:spLocks noGrp="1"/>
          </p:cNvSpPr>
          <p:nvPr>
            <p:ph idx="1"/>
          </p:nvPr>
        </p:nvSpPr>
        <p:spPr>
          <a:xfrm>
            <a:off x="111881" y="1525370"/>
            <a:ext cx="11732370" cy="4710496"/>
          </a:xfrm>
        </p:spPr>
        <p:txBody>
          <a:bodyPr>
            <a:normAutofit/>
          </a:bodyPr>
          <a:lstStyle/>
          <a:p>
            <a:pPr marL="0" indent="0">
              <a:buNone/>
            </a:pPr>
            <a:endParaRPr lang="en-GB" dirty="0">
              <a:latin typeface="Foco" panose="020B0504050202020203" pitchFamily="34" charset="0"/>
            </a:endParaRPr>
          </a:p>
          <a:p>
            <a:pPr marL="457200" indent="-457200">
              <a:buAutoNum type="arabicPeriod"/>
            </a:pPr>
            <a:r>
              <a:rPr lang="en-GB" sz="2400" dirty="0">
                <a:latin typeface="Foco" panose="020B0504050202020203" pitchFamily="34" charset="0"/>
              </a:rPr>
              <a:t>One simple practice when you feel fear </a:t>
            </a:r>
            <a:br>
              <a:rPr lang="en-GB" sz="2400" dirty="0">
                <a:latin typeface="Foco" panose="020B0504050202020203" pitchFamily="34" charset="0"/>
              </a:rPr>
            </a:br>
            <a:r>
              <a:rPr lang="en-GB" sz="2400" dirty="0">
                <a:latin typeface="Foco" panose="020B0504050202020203" pitchFamily="34" charset="0"/>
              </a:rPr>
              <a:t>or panic in your body and mind is to focus</a:t>
            </a:r>
            <a:br>
              <a:rPr lang="en-GB" sz="2400" dirty="0">
                <a:latin typeface="Foco" panose="020B0504050202020203" pitchFamily="34" charset="0"/>
              </a:rPr>
            </a:br>
            <a:r>
              <a:rPr lang="en-GB" sz="2400" dirty="0">
                <a:latin typeface="Foco" panose="020B0504050202020203" pitchFamily="34" charset="0"/>
              </a:rPr>
              <a:t>on your breathing – and only that. </a:t>
            </a:r>
            <a:br>
              <a:rPr lang="en-GB" sz="2400" dirty="0">
                <a:latin typeface="Foco" panose="020B0504050202020203" pitchFamily="34" charset="0"/>
              </a:rPr>
            </a:br>
            <a:r>
              <a:rPr lang="en-GB" sz="2400" dirty="0">
                <a:latin typeface="Foco" panose="020B0504050202020203" pitchFamily="34" charset="0"/>
              </a:rPr>
              <a:t>Sit down calmly and try to breathe deeply in and out with your stomach. Make your outbreath longer, and feel how the slow rhythm of your moving breath gently calms down your whole body.</a:t>
            </a:r>
          </a:p>
          <a:p>
            <a:pPr marL="457200" indent="-457200">
              <a:buAutoNum type="arabicPeriod"/>
            </a:pPr>
            <a:r>
              <a:rPr lang="en-GB" sz="2400" dirty="0">
                <a:latin typeface="Foco" panose="020B0504050202020203" pitchFamily="34" charset="0"/>
              </a:rPr>
              <a:t> Another exercise is to focus on a part of your body that feels good. For example, if your chest feels tight or your back hurts, you will find a part of your body that feels good, for example your feet, your hands or you legs. </a:t>
            </a:r>
            <a:br>
              <a:rPr lang="en-GB" sz="2400" dirty="0">
                <a:latin typeface="Foco" panose="020B0504050202020203" pitchFamily="34" charset="0"/>
              </a:rPr>
            </a:br>
            <a:br>
              <a:rPr lang="en-GB" sz="2400" dirty="0">
                <a:latin typeface="Foco" panose="020B0504050202020203" pitchFamily="34" charset="0"/>
              </a:rPr>
            </a:br>
            <a:r>
              <a:rPr lang="en-GB" sz="2400" dirty="0">
                <a:latin typeface="Foco" panose="020B0504050202020203" pitchFamily="34" charset="0"/>
              </a:rPr>
              <a:t>Focus on that part and see how it changes your perception about your other feelings.</a:t>
            </a:r>
            <a:endParaRPr lang="de-DE" sz="2400" dirty="0">
              <a:latin typeface="Foco" panose="020B0504050202020203" pitchFamily="34" charset="0"/>
            </a:endParaRPr>
          </a:p>
          <a:p>
            <a:endParaRPr lang="de-DE" dirty="0">
              <a:latin typeface="Foco" panose="020B0504050202020203" pitchFamily="34" charset="0"/>
            </a:endParaRPr>
          </a:p>
        </p:txBody>
      </p:sp>
      <p:sp>
        <p:nvSpPr>
          <p:cNvPr id="5" name="Rectangle 4">
            <a:extLst>
              <a:ext uri="{FF2B5EF4-FFF2-40B4-BE49-F238E27FC236}">
                <a16:creationId xmlns:a16="http://schemas.microsoft.com/office/drawing/2014/main" id="{D093D269-D39C-45C9-92DE-3177744D141A}"/>
              </a:ext>
            </a:extLst>
          </p:cNvPr>
          <p:cNvSpPr/>
          <p:nvPr/>
        </p:nvSpPr>
        <p:spPr>
          <a:xfrm>
            <a:off x="332630" y="322533"/>
            <a:ext cx="1744901" cy="523220"/>
          </a:xfrm>
          <a:prstGeom prst="rect">
            <a:avLst/>
          </a:prstGeom>
          <a:solidFill>
            <a:srgbClr val="35372F"/>
          </a:solidFill>
        </p:spPr>
        <p:txBody>
          <a:bodyPr wrap="none">
            <a:spAutoFit/>
          </a:bodyPr>
          <a:lstStyle/>
          <a:p>
            <a:pPr algn="ctr"/>
            <a:r>
              <a:rPr lang="en-GB" sz="2800" b="1" dirty="0">
                <a:solidFill>
                  <a:schemeClr val="bg1"/>
                </a:solidFill>
                <a:latin typeface="Foco" panose="020B0504050202020203"/>
              </a:rPr>
              <a:t>Activity 2</a:t>
            </a:r>
            <a:r>
              <a:rPr lang="en-GB" sz="2800" dirty="0">
                <a:solidFill>
                  <a:schemeClr val="bg1"/>
                </a:solidFill>
                <a:latin typeface="Foco" panose="020B0504050202020203"/>
              </a:rPr>
              <a:t> </a:t>
            </a:r>
          </a:p>
        </p:txBody>
      </p:sp>
    </p:spTree>
    <p:extLst>
      <p:ext uri="{BB962C8B-B14F-4D97-AF65-F5344CB8AC3E}">
        <p14:creationId xmlns:p14="http://schemas.microsoft.com/office/powerpoint/2010/main" val="412532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196" y="0"/>
            <a:ext cx="10515600" cy="1325563"/>
          </a:xfrm>
        </p:spPr>
        <p:txBody>
          <a:bodyPr>
            <a:normAutofit/>
          </a:bodyPr>
          <a:lstStyle/>
          <a:p>
            <a:r>
              <a:rPr lang="en-GB" sz="3600" b="1" dirty="0">
                <a:solidFill>
                  <a:srgbClr val="000000"/>
                </a:solidFill>
                <a:latin typeface="Foco" panose="020B0504050202020203"/>
              </a:rPr>
              <a:t>The Invisibility of Coronavirus and Climate Change</a:t>
            </a:r>
            <a:endParaRPr lang="de-DE" sz="3600" b="1" dirty="0">
              <a:solidFill>
                <a:srgbClr val="000000"/>
              </a:solidFill>
              <a:latin typeface="Foco" panose="020B0504050202020203"/>
            </a:endParaRPr>
          </a:p>
        </p:txBody>
      </p:sp>
      <p:sp>
        <p:nvSpPr>
          <p:cNvPr id="3" name="Inhaltsplatzhalter 2"/>
          <p:cNvSpPr>
            <a:spLocks noGrp="1"/>
          </p:cNvSpPr>
          <p:nvPr>
            <p:ph idx="1"/>
          </p:nvPr>
        </p:nvSpPr>
        <p:spPr>
          <a:xfrm>
            <a:off x="188092" y="1139957"/>
            <a:ext cx="7188525" cy="5108858"/>
          </a:xfrm>
        </p:spPr>
        <p:txBody>
          <a:bodyPr>
            <a:normAutofit lnSpcReduction="10000"/>
          </a:bodyPr>
          <a:lstStyle/>
          <a:p>
            <a:pPr marL="0" indent="0">
              <a:buNone/>
            </a:pPr>
            <a:r>
              <a:rPr lang="en-GB" sz="2000" dirty="0">
                <a:latin typeface="Foco" panose="020B0504050202020203"/>
              </a:rPr>
              <a:t>Fear and anxiety are often emotions which come up when we talk or think about the climate crisis.  Thinking about its effects can be overwhelming and is sometimes fearful to think about these ideas in too much detail. </a:t>
            </a:r>
            <a:br>
              <a:rPr lang="en-GB" sz="2000" dirty="0">
                <a:latin typeface="Foco" panose="020B0504050202020203"/>
              </a:rPr>
            </a:br>
            <a:br>
              <a:rPr lang="en-GB" sz="2000" dirty="0">
                <a:latin typeface="Foco" panose="020B0504050202020203"/>
              </a:rPr>
            </a:br>
            <a:r>
              <a:rPr lang="en-GB" sz="2000" dirty="0">
                <a:latin typeface="Foco" panose="020B0504050202020203"/>
              </a:rPr>
              <a:t>Climate change is a global problem, and therefore – like Covid-19 – is another experience of great uncertainty which naturally triggers fear. Like the virus, climate change is not directly visible. We may </a:t>
            </a:r>
            <a:r>
              <a:rPr lang="en-GB" sz="2000" i="1" dirty="0">
                <a:latin typeface="Foco" panose="020B0504050202020203"/>
              </a:rPr>
              <a:t>experience</a:t>
            </a:r>
            <a:r>
              <a:rPr lang="en-GB" sz="2000" dirty="0">
                <a:latin typeface="Foco" panose="020B0504050202020203"/>
              </a:rPr>
              <a:t> intense weather changes but we can’t </a:t>
            </a:r>
            <a:r>
              <a:rPr lang="en-GB" sz="2000" i="1" dirty="0">
                <a:latin typeface="Foco" panose="020B0504050202020203"/>
              </a:rPr>
              <a:t>see</a:t>
            </a:r>
            <a:r>
              <a:rPr lang="en-GB" sz="2000" dirty="0">
                <a:latin typeface="Foco" panose="020B0504050202020203"/>
              </a:rPr>
              <a:t> carbon emissions – just like we can </a:t>
            </a:r>
            <a:r>
              <a:rPr lang="en-GB" sz="2000" i="1" dirty="0">
                <a:latin typeface="Foco" panose="020B0504050202020203"/>
              </a:rPr>
              <a:t>experience</a:t>
            </a:r>
            <a:r>
              <a:rPr lang="en-GB" sz="2000" dirty="0">
                <a:latin typeface="Foco" panose="020B0504050202020203"/>
              </a:rPr>
              <a:t> symptoms of coronavirus but we can’t </a:t>
            </a:r>
            <a:r>
              <a:rPr lang="en-GB" sz="2000" i="1" dirty="0">
                <a:latin typeface="Foco" panose="020B0504050202020203"/>
              </a:rPr>
              <a:t>see</a:t>
            </a:r>
            <a:r>
              <a:rPr lang="en-GB" sz="2000" dirty="0">
                <a:latin typeface="Foco" panose="020B0504050202020203"/>
              </a:rPr>
              <a:t> the virus in the air. </a:t>
            </a:r>
            <a:endParaRPr lang="de-DE" sz="2000" dirty="0">
              <a:latin typeface="Foco" panose="020B0504050202020203"/>
            </a:endParaRPr>
          </a:p>
          <a:p>
            <a:pPr marL="0" indent="0">
              <a:buNone/>
            </a:pPr>
            <a:r>
              <a:rPr lang="en-GB" sz="2000" dirty="0">
                <a:latin typeface="Foco" panose="020B0504050202020203"/>
              </a:rPr>
              <a:t>Luckily, we can change the way we think and feel about climate change and move from anxiety to empowerment. It helps to explore the problem and know more about it, but also by finding ways to get active and participate in a solution. Mindfulness practices are always helpful. </a:t>
            </a:r>
            <a:br>
              <a:rPr lang="en-GB" sz="2000" dirty="0">
                <a:latin typeface="Foco" panose="020B0504050202020203"/>
              </a:rPr>
            </a:br>
            <a:br>
              <a:rPr lang="en-GB" sz="2000" dirty="0">
                <a:latin typeface="Foco" panose="020B0504050202020203"/>
              </a:rPr>
            </a:br>
            <a:r>
              <a:rPr lang="en-GB" sz="2000" dirty="0">
                <a:latin typeface="Foco" panose="020B0504050202020203"/>
              </a:rPr>
              <a:t>To support further with these ideas, why not download our free </a:t>
            </a:r>
            <a:r>
              <a:rPr lang="en-GB" sz="2000" dirty="0">
                <a:latin typeface="Foco" panose="020B0504050202020203"/>
                <a:hlinkClick r:id="rId2"/>
              </a:rPr>
              <a:t>Changing Climates </a:t>
            </a:r>
            <a:r>
              <a:rPr lang="en-GB" sz="2000" dirty="0">
                <a:latin typeface="Foco" panose="020B0504050202020203"/>
              </a:rPr>
              <a:t>programme for 5 year olds to adults. </a:t>
            </a:r>
            <a:endParaRPr lang="de-DE" sz="2000" dirty="0">
              <a:latin typeface="Foco" panose="020B0504050202020203"/>
            </a:endParaRPr>
          </a:p>
        </p:txBody>
      </p:sp>
      <p:pic>
        <p:nvPicPr>
          <p:cNvPr id="5" name="Picture 4">
            <a:extLst>
              <a:ext uri="{FF2B5EF4-FFF2-40B4-BE49-F238E27FC236}">
                <a16:creationId xmlns:a16="http://schemas.microsoft.com/office/drawing/2014/main" id="{E94B8B3F-9AB2-45AC-99C9-CE232733EE11}"/>
              </a:ext>
            </a:extLst>
          </p:cNvPr>
          <p:cNvPicPr>
            <a:picLocks noChangeAspect="1"/>
          </p:cNvPicPr>
          <p:nvPr/>
        </p:nvPicPr>
        <p:blipFill rotWithShape="1">
          <a:blip r:embed="rId3">
            <a:extLst>
              <a:ext uri="{28A0092B-C50C-407E-A947-70E740481C1C}">
                <a14:useLocalDpi xmlns:a14="http://schemas.microsoft.com/office/drawing/2010/main" val="0"/>
              </a:ext>
            </a:extLst>
          </a:blip>
          <a:srcRect t="5108" b="23411"/>
          <a:stretch/>
        </p:blipFill>
        <p:spPr>
          <a:xfrm>
            <a:off x="7339721" y="1161008"/>
            <a:ext cx="4573758" cy="4902200"/>
          </a:xfrm>
          <a:prstGeom prst="rect">
            <a:avLst/>
          </a:prstGeom>
        </p:spPr>
      </p:pic>
    </p:spTree>
    <p:extLst>
      <p:ext uri="{BB962C8B-B14F-4D97-AF65-F5344CB8AC3E}">
        <p14:creationId xmlns:p14="http://schemas.microsoft.com/office/powerpoint/2010/main" val="308450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29D6BD-379E-48D2-846A-9F9A424B064D}"/>
              </a:ext>
            </a:extLst>
          </p:cNvPr>
          <p:cNvSpPr/>
          <p:nvPr/>
        </p:nvSpPr>
        <p:spPr>
          <a:xfrm>
            <a:off x="5001659" y="5375457"/>
            <a:ext cx="7090500" cy="76944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Exploring Our World</a:t>
            </a:r>
            <a:endParaRPr kumimoji="0" lang="en-GB" sz="4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Rectangle 11">
            <a:extLst>
              <a:ext uri="{FF2B5EF4-FFF2-40B4-BE49-F238E27FC236}">
                <a16:creationId xmlns:a16="http://schemas.microsoft.com/office/drawing/2014/main" id="{859AF9A5-A2EF-4F43-96F4-4D1EF6CB3AF1}"/>
              </a:ext>
            </a:extLst>
          </p:cNvPr>
          <p:cNvSpPr/>
          <p:nvPr/>
        </p:nvSpPr>
        <p:spPr>
          <a:xfrm>
            <a:off x="3461911" y="6033204"/>
            <a:ext cx="8630248" cy="52322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6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Why might climate change cause more viruses in the future?</a:t>
            </a:r>
            <a:endParaRPr kumimoji="0" lang="en-GB" sz="2800" b="0" i="0" u="none" strike="noStrike" kern="1200" cap="none" spc="-16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3" name="Picture 12">
            <a:extLst>
              <a:ext uri="{FF2B5EF4-FFF2-40B4-BE49-F238E27FC236}">
                <a16:creationId xmlns:a16="http://schemas.microsoft.com/office/drawing/2014/main" id="{47D03047-2114-4A73-8A53-F882C3890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468210" cy="589061"/>
          </a:xfrm>
          <a:prstGeom prst="rect">
            <a:avLst/>
          </a:prstGeom>
        </p:spPr>
      </p:pic>
      <p:sp>
        <p:nvSpPr>
          <p:cNvPr id="9" name="Rectangle 8">
            <a:extLst>
              <a:ext uri="{FF2B5EF4-FFF2-40B4-BE49-F238E27FC236}">
                <a16:creationId xmlns:a16="http://schemas.microsoft.com/office/drawing/2014/main" id="{92A18159-2972-459E-A2CD-CB8AA647A7BE}"/>
              </a:ext>
            </a:extLst>
          </p:cNvPr>
          <p:cNvSpPr/>
          <p:nvPr/>
        </p:nvSpPr>
        <p:spPr>
          <a:xfrm>
            <a:off x="3837174" y="362707"/>
            <a:ext cx="8133958" cy="86946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272" normalizeH="0" baseline="0" noProof="0" dirty="0">
                <a:ln>
                  <a:noFill/>
                </a:ln>
                <a:solidFill>
                  <a:srgbClr val="FEE725"/>
                </a:solidFill>
                <a:effectLst/>
                <a:uLnTx/>
                <a:uFillTx/>
                <a:latin typeface="Foco" panose="020B0504050202020203" pitchFamily="34" charset="0"/>
                <a:ea typeface="+mn-ea"/>
                <a:cs typeface="+mn-cs"/>
              </a:rPr>
              <a:t>PART 2 | </a:t>
            </a:r>
            <a:r>
              <a:rPr kumimoji="0" lang="en-GB" sz="4000" b="1" i="0" u="none" strike="noStrike" kern="1200" cap="none" spc="272" normalizeH="0" baseline="0" noProof="0" dirty="0">
                <a:ln>
                  <a:noFill/>
                </a:ln>
                <a:solidFill>
                  <a:srgbClr val="FEE725"/>
                </a:solidFill>
                <a:effectLst/>
                <a:uLnTx/>
                <a:uFillTx/>
                <a:latin typeface="Foco" panose="020B0504050202020203" pitchFamily="34" charset="0"/>
                <a:ea typeface="+mn-ea"/>
                <a:cs typeface="+mn-cs"/>
              </a:rPr>
              <a:t>UNDERSTAND</a:t>
            </a:r>
            <a:br>
              <a:rPr kumimoji="0" lang="en-GB" sz="4000" b="1" i="0" u="none" strike="noStrike" kern="1200" cap="none" spc="272" normalizeH="0" baseline="0" noProof="0" dirty="0">
                <a:ln>
                  <a:noFill/>
                </a:ln>
                <a:solidFill>
                  <a:srgbClr val="FEE725"/>
                </a:solidFill>
                <a:effectLst/>
                <a:uLnTx/>
                <a:uFillTx/>
                <a:latin typeface="Foco" panose="020B0504050202020203" pitchFamily="34" charset="0"/>
                <a:ea typeface="+mn-ea"/>
                <a:cs typeface="+mn-cs"/>
              </a:rPr>
            </a:br>
            <a:endParaRPr kumimoji="0" lang="en-GB" sz="1100" b="1" i="0" u="none" strike="noStrike" kern="1200" cap="none" spc="0" normalizeH="0" baseline="0" noProof="0" dirty="0">
              <a:ln>
                <a:noFill/>
              </a:ln>
              <a:solidFill>
                <a:srgbClr val="FEE725"/>
              </a:solidFill>
              <a:effectLst/>
              <a:uLnTx/>
              <a:uFillTx/>
              <a:latin typeface="Foco" panose="020B0504050202020203" pitchFamily="34" charset="0"/>
              <a:ea typeface="+mn-ea"/>
              <a:cs typeface="+mn-cs"/>
            </a:endParaRPr>
          </a:p>
        </p:txBody>
      </p:sp>
    </p:spTree>
    <p:extLst>
      <p:ext uri="{BB962C8B-B14F-4D97-AF65-F5344CB8AC3E}">
        <p14:creationId xmlns:p14="http://schemas.microsoft.com/office/powerpoint/2010/main" val="156526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85626285-4CDE-4DBE-88F7-6195C9B1621B}"/>
              </a:ext>
            </a:extLst>
          </p:cNvPr>
          <p:cNvSpPr/>
          <p:nvPr/>
        </p:nvSpPr>
        <p:spPr>
          <a:xfrm>
            <a:off x="3370521" y="776176"/>
            <a:ext cx="5188687" cy="4976039"/>
          </a:xfrm>
          <a:prstGeom prst="wedgeEllipseCallout">
            <a:avLst/>
          </a:prstGeom>
          <a:solidFill>
            <a:srgbClr val="F2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co" panose="020B0504050202020203"/>
            </a:endParaRPr>
          </a:p>
        </p:txBody>
      </p:sp>
      <p:sp>
        <p:nvSpPr>
          <p:cNvPr id="6" name="Rectangle 5">
            <a:extLst>
              <a:ext uri="{FF2B5EF4-FFF2-40B4-BE49-F238E27FC236}">
                <a16:creationId xmlns:a16="http://schemas.microsoft.com/office/drawing/2014/main" id="{0D461828-7B63-47A7-96C0-47AF7C5A46E9}"/>
              </a:ext>
            </a:extLst>
          </p:cNvPr>
          <p:cNvSpPr/>
          <p:nvPr/>
        </p:nvSpPr>
        <p:spPr>
          <a:xfrm>
            <a:off x="3200399" y="1914734"/>
            <a:ext cx="5497034" cy="3539430"/>
          </a:xfrm>
          <a:prstGeom prst="rect">
            <a:avLst/>
          </a:prstGeom>
        </p:spPr>
        <p:txBody>
          <a:bodyPr wrap="square">
            <a:spAutoFit/>
          </a:bodyPr>
          <a:lstStyle/>
          <a:p>
            <a:pPr algn="ctr"/>
            <a:br>
              <a:rPr lang="en-US" sz="2400" b="1" dirty="0">
                <a:solidFill>
                  <a:schemeClr val="bg1"/>
                </a:solidFill>
                <a:latin typeface="Foco" panose="020B0504050202020203"/>
              </a:rPr>
            </a:br>
            <a:r>
              <a:rPr lang="en-US" sz="2400" b="1" spc="300" dirty="0">
                <a:solidFill>
                  <a:schemeClr val="bg1"/>
                </a:solidFill>
                <a:latin typeface="Foco" panose="020B0504050202020203"/>
              </a:rPr>
              <a:t> </a:t>
            </a:r>
            <a:r>
              <a:rPr lang="en-US" sz="3200" spc="300" dirty="0">
                <a:solidFill>
                  <a:srgbClr val="FEE725"/>
                </a:solidFill>
                <a:latin typeface="Foco" panose="020B0504050202020203"/>
              </a:rPr>
              <a:t>PART 3 | </a:t>
            </a:r>
            <a:r>
              <a:rPr lang="en-US" sz="3200" b="1" spc="300" dirty="0">
                <a:solidFill>
                  <a:srgbClr val="FEE725"/>
                </a:solidFill>
                <a:latin typeface="Foco" panose="020B0504050202020203"/>
              </a:rPr>
              <a:t>PERSPECTIVES</a:t>
            </a:r>
            <a:endParaRPr lang="en-US" sz="2800" b="1" spc="300" dirty="0">
              <a:solidFill>
                <a:srgbClr val="FEE725"/>
              </a:solidFill>
              <a:latin typeface="Foco" panose="020B0504050202020203"/>
            </a:endParaRPr>
          </a:p>
          <a:p>
            <a:pPr algn="ctr"/>
            <a:endParaRPr lang="en-US" sz="2800" dirty="0">
              <a:solidFill>
                <a:schemeClr val="bg1"/>
              </a:solidFill>
              <a:latin typeface="Foco" panose="020B0504050202020203"/>
            </a:endParaRPr>
          </a:p>
          <a:p>
            <a:pPr algn="ctr"/>
            <a:r>
              <a:rPr lang="en-US" sz="2800" dirty="0">
                <a:solidFill>
                  <a:schemeClr val="bg1"/>
                </a:solidFill>
                <a:latin typeface="Foco" panose="020B0504050202020203"/>
              </a:rPr>
              <a:t>What are the connections </a:t>
            </a:r>
            <a:br>
              <a:rPr lang="en-US" sz="2800" dirty="0">
                <a:solidFill>
                  <a:schemeClr val="bg1"/>
                </a:solidFill>
                <a:latin typeface="Foco" panose="020B0504050202020203"/>
              </a:rPr>
            </a:br>
            <a:r>
              <a:rPr lang="en-US" sz="2800" dirty="0">
                <a:solidFill>
                  <a:schemeClr val="bg1"/>
                </a:solidFill>
                <a:latin typeface="Foco" panose="020B0504050202020203"/>
              </a:rPr>
              <a:t>between who climate change </a:t>
            </a:r>
            <a:br>
              <a:rPr lang="en-US" sz="2800" dirty="0">
                <a:solidFill>
                  <a:schemeClr val="bg1"/>
                </a:solidFill>
                <a:latin typeface="Foco" panose="020B0504050202020203"/>
              </a:rPr>
            </a:br>
            <a:r>
              <a:rPr lang="en-US" sz="2800" dirty="0">
                <a:solidFill>
                  <a:schemeClr val="bg1"/>
                </a:solidFill>
                <a:latin typeface="Foco" panose="020B0504050202020203"/>
              </a:rPr>
              <a:t>and coronavirus </a:t>
            </a:r>
            <a:br>
              <a:rPr lang="en-US" sz="2800" dirty="0">
                <a:solidFill>
                  <a:schemeClr val="bg1"/>
                </a:solidFill>
                <a:latin typeface="Foco" panose="020B0504050202020203"/>
              </a:rPr>
            </a:br>
            <a:r>
              <a:rPr lang="en-US" sz="2800" dirty="0">
                <a:solidFill>
                  <a:schemeClr val="bg1"/>
                </a:solidFill>
                <a:latin typeface="Foco" panose="020B0504050202020203"/>
              </a:rPr>
              <a:t>affects the most?</a:t>
            </a:r>
            <a:br>
              <a:rPr lang="en-GB" sz="2800" dirty="0">
                <a:solidFill>
                  <a:schemeClr val="bg1"/>
                </a:solidFill>
                <a:latin typeface="Foco" panose="020B0504050202020203"/>
              </a:rPr>
            </a:br>
            <a:endParaRPr lang="en-US" sz="2800" dirty="0">
              <a:solidFill>
                <a:schemeClr val="bg1"/>
              </a:solidFill>
              <a:latin typeface="Foco" panose="020B0504050202020203"/>
            </a:endParaRPr>
          </a:p>
        </p:txBody>
      </p:sp>
      <p:sp>
        <p:nvSpPr>
          <p:cNvPr id="7" name="Rectangle 6">
            <a:extLst>
              <a:ext uri="{FF2B5EF4-FFF2-40B4-BE49-F238E27FC236}">
                <a16:creationId xmlns:a16="http://schemas.microsoft.com/office/drawing/2014/main" id="{2F9749B9-0F80-42F3-B699-37ED87940571}"/>
              </a:ext>
            </a:extLst>
          </p:cNvPr>
          <p:cNvSpPr/>
          <p:nvPr/>
        </p:nvSpPr>
        <p:spPr>
          <a:xfrm>
            <a:off x="3982824" y="2040959"/>
            <a:ext cx="4006610" cy="369332"/>
          </a:xfrm>
          <a:prstGeom prst="rect">
            <a:avLst/>
          </a:prstGeom>
        </p:spPr>
        <p:txBody>
          <a:bodyPr wrap="none">
            <a:spAutoFit/>
          </a:bodyPr>
          <a:lstStyle/>
          <a:p>
            <a:r>
              <a:rPr lang="en-US" spc="300" dirty="0">
                <a:solidFill>
                  <a:schemeClr val="bg1"/>
                </a:solidFill>
                <a:latin typeface="Foco" panose="020B0504050202020203"/>
              </a:rPr>
              <a:t>EXPLORE OUR NEXT INQUIRY </a:t>
            </a:r>
            <a:endParaRPr lang="en-GB" dirty="0"/>
          </a:p>
        </p:txBody>
      </p:sp>
    </p:spTree>
    <p:extLst>
      <p:ext uri="{BB962C8B-B14F-4D97-AF65-F5344CB8AC3E}">
        <p14:creationId xmlns:p14="http://schemas.microsoft.com/office/powerpoint/2010/main" val="282193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40289F-D386-49A9-90FB-70BF303F016E}"/>
              </a:ext>
            </a:extLst>
          </p:cNvPr>
          <p:cNvSpPr/>
          <p:nvPr/>
        </p:nvSpPr>
        <p:spPr>
          <a:xfrm>
            <a:off x="0" y="0"/>
            <a:ext cx="12192000" cy="6858000"/>
          </a:xfrm>
          <a:prstGeom prst="rect">
            <a:avLst/>
          </a:prstGeom>
          <a:solidFill>
            <a:srgbClr val="3537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7D03047-2114-4A73-8A53-F882C3890F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653719" cy="663489"/>
          </a:xfrm>
          <a:prstGeom prst="rect">
            <a:avLst/>
          </a:prstGeom>
        </p:spPr>
      </p:pic>
      <p:sp>
        <p:nvSpPr>
          <p:cNvPr id="10" name="TextBox 9">
            <a:extLst>
              <a:ext uri="{FF2B5EF4-FFF2-40B4-BE49-F238E27FC236}">
                <a16:creationId xmlns:a16="http://schemas.microsoft.com/office/drawing/2014/main" id="{28AAD497-D0B2-4879-955D-27BC06D6B150}"/>
              </a:ext>
            </a:extLst>
          </p:cNvPr>
          <p:cNvSpPr txBox="1"/>
          <p:nvPr/>
        </p:nvSpPr>
        <p:spPr>
          <a:xfrm>
            <a:off x="7331522" y="5744306"/>
            <a:ext cx="4991614" cy="892552"/>
          </a:xfrm>
          <a:prstGeom prst="rect">
            <a:avLst/>
          </a:prstGeom>
          <a:noFill/>
        </p:spPr>
        <p:txBody>
          <a:bodyPr wrap="square" rtlCol="0">
            <a:spAutoFit/>
          </a:bodyPr>
          <a:lstStyle/>
          <a:p>
            <a:pPr algn="ctr"/>
            <a:endParaRPr lang="en-GB" sz="1200" b="1" dirty="0">
              <a:solidFill>
                <a:schemeClr val="bg1"/>
              </a:solidFill>
              <a:latin typeface="Foco" panose="020B0504050202020203" pitchFamily="34" charset="0"/>
            </a:endParaRPr>
          </a:p>
          <a:p>
            <a:pPr algn="ctr"/>
            <a:r>
              <a:rPr lang="en-GB" sz="2400" dirty="0">
                <a:solidFill>
                  <a:srgbClr val="FEE725"/>
                </a:solidFill>
                <a:latin typeface="Foco" panose="020B0504050202020203" pitchFamily="34" charset="0"/>
              </a:rPr>
              <a:t>This sort of learning can’t wait</a:t>
            </a:r>
          </a:p>
          <a:p>
            <a:pPr algn="ctr"/>
            <a:r>
              <a:rPr lang="en-GB" sz="1600" b="1" spc="300" dirty="0">
                <a:solidFill>
                  <a:schemeClr val="bg1"/>
                </a:solidFill>
                <a:latin typeface="Foco" panose="020B0504050202020203" pitchFamily="34" charset="0"/>
              </a:rPr>
              <a:t>THOUGHTBOXEDUCATION.COM </a:t>
            </a:r>
          </a:p>
        </p:txBody>
      </p:sp>
    </p:spTree>
    <p:extLst>
      <p:ext uri="{BB962C8B-B14F-4D97-AF65-F5344CB8AC3E}">
        <p14:creationId xmlns:p14="http://schemas.microsoft.com/office/powerpoint/2010/main" val="132286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table, sitting, glass, star&#10;&#10;Description automatically generated">
            <a:extLst>
              <a:ext uri="{FF2B5EF4-FFF2-40B4-BE49-F238E27FC236}">
                <a16:creationId xmlns:a16="http://schemas.microsoft.com/office/drawing/2014/main" id="{C26FEF48-1CFD-4F31-A7E1-DA6BB27073B5}"/>
              </a:ext>
            </a:extLst>
          </p:cNvPr>
          <p:cNvPicPr>
            <a:picLocks noChangeAspect="1"/>
          </p:cNvPicPr>
          <p:nvPr/>
        </p:nvPicPr>
        <p:blipFill rotWithShape="1">
          <a:blip r:embed="rId2">
            <a:extLst>
              <a:ext uri="{28A0092B-C50C-407E-A947-70E740481C1C}">
                <a14:useLocalDpi xmlns:a14="http://schemas.microsoft.com/office/drawing/2010/main" val="0"/>
              </a:ext>
            </a:extLst>
          </a:blip>
          <a:srcRect l="23909" r="4324"/>
          <a:stretch/>
        </p:blipFill>
        <p:spPr>
          <a:xfrm>
            <a:off x="3442201" y="0"/>
            <a:ext cx="8749799" cy="6500543"/>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3" name="Rechthoek 2">
            <a:extLst>
              <a:ext uri="{FF2B5EF4-FFF2-40B4-BE49-F238E27FC236}">
                <a16:creationId xmlns:a16="http://schemas.microsoft.com/office/drawing/2014/main" id="{4705D098-EDC6-43CC-8742-611487711DCC}"/>
              </a:ext>
            </a:extLst>
          </p:cNvPr>
          <p:cNvSpPr/>
          <p:nvPr/>
        </p:nvSpPr>
        <p:spPr>
          <a:xfrm>
            <a:off x="210903" y="92281"/>
            <a:ext cx="4245996" cy="155549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Foco" panose="020B0504050202020203"/>
                <a:ea typeface="+mn-ea"/>
                <a:cs typeface="+mn-cs"/>
              </a:rPr>
              <a:t>Reflection 1</a:t>
            </a:r>
            <a:r>
              <a:rPr kumimoji="0" lang="en-US" sz="3200" b="0" i="0" u="none" strike="noStrike" kern="1200" cap="none" spc="0" normalizeH="0" baseline="0" noProof="0" dirty="0">
                <a:ln>
                  <a:noFill/>
                </a:ln>
                <a:solidFill>
                  <a:prstClr val="black"/>
                </a:solidFill>
                <a:effectLst/>
                <a:uLnTx/>
                <a:uFillTx/>
                <a:latin typeface="Foco" panose="020B0504050202020203"/>
                <a:ea typeface="+mn-ea"/>
                <a:cs typeface="+mn-cs"/>
              </a:rPr>
              <a:t>:</a:t>
            </a:r>
            <a:br>
              <a:rPr kumimoji="0" lang="en-US" sz="3200" b="1" i="0" u="none" strike="noStrike" kern="1200" cap="none" spc="0" normalizeH="0" baseline="0" noProof="0" dirty="0">
                <a:ln>
                  <a:noFill/>
                </a:ln>
                <a:solidFill>
                  <a:prstClr val="black"/>
                </a:solidFill>
                <a:effectLst/>
                <a:uLnTx/>
                <a:uFillTx/>
                <a:latin typeface="Foco" panose="020B0504050202020203"/>
                <a:ea typeface="+mn-ea"/>
                <a:cs typeface="+mn-cs"/>
              </a:rPr>
            </a:br>
            <a:r>
              <a:rPr kumimoji="0" lang="en-US" sz="3200" b="0" i="0" u="none" strike="noStrike" kern="1200" cap="none" spc="0" normalizeH="0" baseline="0" noProof="0" dirty="0">
                <a:ln>
                  <a:noFill/>
                </a:ln>
                <a:solidFill>
                  <a:prstClr val="black"/>
                </a:solidFill>
                <a:effectLst/>
                <a:uLnTx/>
                <a:uFillTx/>
                <a:latin typeface="Foco" panose="020B0504050202020203"/>
                <a:ea typeface="+mn-ea"/>
                <a:cs typeface="+mn-cs"/>
              </a:rPr>
              <a:t>Rising temperatures and pandemics</a:t>
            </a:r>
          </a:p>
        </p:txBody>
      </p:sp>
      <p:sp>
        <p:nvSpPr>
          <p:cNvPr id="4" name="TextBox 3">
            <a:extLst>
              <a:ext uri="{FF2B5EF4-FFF2-40B4-BE49-F238E27FC236}">
                <a16:creationId xmlns:a16="http://schemas.microsoft.com/office/drawing/2014/main" id="{57844717-3B8A-4A2B-9E56-33B0014AE38E}"/>
              </a:ext>
            </a:extLst>
          </p:cNvPr>
          <p:cNvSpPr txBox="1"/>
          <p:nvPr/>
        </p:nvSpPr>
        <p:spPr>
          <a:xfrm>
            <a:off x="180470" y="1885999"/>
            <a:ext cx="4122906" cy="4376321"/>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rPr>
              <a:t>We are now </a:t>
            </a:r>
            <a:r>
              <a:rPr lang="en-US" sz="2000" dirty="0">
                <a:solidFill>
                  <a:prstClr val="black"/>
                </a:solidFill>
                <a:latin typeface="Foco" panose="020B0504050202020203"/>
              </a:rPr>
              <a:t>learning more about the links </a:t>
            </a:r>
            <a: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rPr>
              <a:t>between climate change and viruses and how climate change can lead to </a:t>
            </a:r>
            <a: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hlinkClick r:id="rId3"/>
              </a:rPr>
              <a:t>more viruses</a:t>
            </a:r>
            <a: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rPr>
              <a:t> in the future.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rPr>
              <a:t>Temperatures on the Earth are rising because of climate change and our global emissions. </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000" dirty="0">
              <a:solidFill>
                <a:prstClr val="black"/>
              </a:solidFill>
              <a:latin typeface="Foco" panose="020B0504050202020203"/>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rPr>
              <a:t>This change in temperature has many consequences for life on the planet - the expected increase in pandemics is one of them. </a:t>
            </a:r>
            <a:br>
              <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rPr>
            </a:br>
            <a:endParaRPr kumimoji="0" lang="en-US" sz="2000" b="0" i="0" u="none" strike="noStrike" kern="1200" cap="none" spc="0" normalizeH="0" baseline="0" noProof="0" dirty="0">
              <a:ln>
                <a:noFill/>
              </a:ln>
              <a:solidFill>
                <a:prstClr val="black"/>
              </a:solidFill>
              <a:effectLst/>
              <a:uLnTx/>
              <a:uFillTx/>
              <a:latin typeface="Foco" panose="020B0504050202020203"/>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7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EB82F67-E883-4175-A497-7D0375752B67}"/>
              </a:ext>
            </a:extLst>
          </p:cNvPr>
          <p:cNvSpPr/>
          <p:nvPr/>
        </p:nvSpPr>
        <p:spPr>
          <a:xfrm>
            <a:off x="627321" y="612444"/>
            <a:ext cx="12192000" cy="118535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Foco" panose="020B0504050202020203"/>
                <a:ea typeface="+mj-ea"/>
                <a:cs typeface="+mj-cs"/>
              </a:rPr>
              <a:t>Reflection 1</a:t>
            </a:r>
            <a:r>
              <a:rPr lang="en-US" sz="4000" dirty="0">
                <a:latin typeface="Foco" panose="020B0504050202020203"/>
                <a:ea typeface="+mj-ea"/>
                <a:cs typeface="+mj-cs"/>
              </a:rPr>
              <a:t>: Rising temperatures and pandemics</a:t>
            </a:r>
          </a:p>
        </p:txBody>
      </p:sp>
      <p:sp>
        <p:nvSpPr>
          <p:cNvPr id="5" name="Tekstvak 4">
            <a:extLst>
              <a:ext uri="{FF2B5EF4-FFF2-40B4-BE49-F238E27FC236}">
                <a16:creationId xmlns:a16="http://schemas.microsoft.com/office/drawing/2014/main" id="{D9C86F39-EA28-4DD2-ABB1-372BA7F50146}"/>
              </a:ext>
            </a:extLst>
          </p:cNvPr>
          <p:cNvSpPr txBox="1"/>
          <p:nvPr/>
        </p:nvSpPr>
        <p:spPr>
          <a:xfrm>
            <a:off x="317501" y="1828562"/>
            <a:ext cx="11572720" cy="3170099"/>
          </a:xfrm>
          <a:prstGeom prst="rect">
            <a:avLst/>
          </a:prstGeom>
          <a:noFill/>
        </p:spPr>
        <p:txBody>
          <a:bodyPr wrap="square" rtlCol="0">
            <a:spAutoFit/>
          </a:bodyPr>
          <a:lstStyle/>
          <a:p>
            <a:r>
              <a:rPr lang="en-GB" sz="2500" dirty="0">
                <a:latin typeface="Foco" panose="020B0504050202020203"/>
              </a:rPr>
              <a:t>Viruses spread through an interaction - or ‘’</a:t>
            </a:r>
            <a:r>
              <a:rPr lang="en-GB" sz="2500" dirty="0" err="1">
                <a:latin typeface="Foco" panose="020B0504050202020203"/>
              </a:rPr>
              <a:t>spillover</a:t>
            </a:r>
            <a:r>
              <a:rPr lang="en-GB" sz="2500" dirty="0">
                <a:latin typeface="Foco" panose="020B0504050202020203"/>
              </a:rPr>
              <a:t>’’ - where a disease ‘spills’ from an animal over to a human or the other way around. Spillover can happen in two ways, </a:t>
            </a:r>
            <a:r>
              <a:rPr lang="en-GB" sz="2500" i="1" dirty="0">
                <a:latin typeface="Foco" panose="020B0504050202020203"/>
              </a:rPr>
              <a:t>direct</a:t>
            </a:r>
            <a:r>
              <a:rPr lang="en-GB" sz="2500" dirty="0">
                <a:latin typeface="Foco" panose="020B0504050202020203"/>
              </a:rPr>
              <a:t> and </a:t>
            </a:r>
            <a:r>
              <a:rPr lang="en-GB" sz="2500" i="1" dirty="0">
                <a:latin typeface="Foco" panose="020B0504050202020203"/>
              </a:rPr>
              <a:t>indirect</a:t>
            </a:r>
            <a:r>
              <a:rPr lang="en-GB" sz="2500" dirty="0">
                <a:latin typeface="Foco" panose="020B0504050202020203"/>
              </a:rPr>
              <a:t>. It can happen </a:t>
            </a:r>
            <a:r>
              <a:rPr lang="en-GB" sz="2500" b="1" dirty="0">
                <a:latin typeface="Foco" panose="020B0504050202020203"/>
              </a:rPr>
              <a:t>directly</a:t>
            </a:r>
            <a:r>
              <a:rPr lang="en-GB" sz="2500" dirty="0">
                <a:latin typeface="Foco" panose="020B0504050202020203"/>
              </a:rPr>
              <a:t> - through animal bites or consumption of raw or undercooked animal meats or milks, or through contaminated water.</a:t>
            </a:r>
          </a:p>
          <a:p>
            <a:r>
              <a:rPr lang="en-GB" sz="2500" dirty="0">
                <a:latin typeface="Foco" panose="020B0504050202020203"/>
              </a:rPr>
              <a:t> It can happen </a:t>
            </a:r>
            <a:r>
              <a:rPr lang="en-GB" sz="2500" b="1" dirty="0">
                <a:latin typeface="Foco" panose="020B0504050202020203"/>
              </a:rPr>
              <a:t>indirectly</a:t>
            </a:r>
            <a:r>
              <a:rPr lang="en-GB" sz="2500" dirty="0">
                <a:latin typeface="Foco" panose="020B0504050202020203"/>
              </a:rPr>
              <a:t>, when humans come into contact with a surface that has been contaminated by an infected animal.      </a:t>
            </a:r>
          </a:p>
          <a:p>
            <a:endParaRPr lang="en-GB" sz="2500" dirty="0">
              <a:latin typeface="Foco" panose="020B0504050202020203"/>
            </a:endParaRPr>
          </a:p>
          <a:p>
            <a:endParaRPr lang="en-GB" sz="2500" dirty="0">
              <a:latin typeface="Foco" panose="020B0504050202020203"/>
            </a:endParaRPr>
          </a:p>
        </p:txBody>
      </p:sp>
      <p:sp>
        <p:nvSpPr>
          <p:cNvPr id="2" name="Rectangle 1">
            <a:extLst>
              <a:ext uri="{FF2B5EF4-FFF2-40B4-BE49-F238E27FC236}">
                <a16:creationId xmlns:a16="http://schemas.microsoft.com/office/drawing/2014/main" id="{20A6127A-D9F3-4206-932E-40287CF4CA01}"/>
              </a:ext>
            </a:extLst>
          </p:cNvPr>
          <p:cNvSpPr/>
          <p:nvPr/>
        </p:nvSpPr>
        <p:spPr>
          <a:xfrm>
            <a:off x="301778" y="4443449"/>
            <a:ext cx="11572721" cy="861774"/>
          </a:xfrm>
          <a:prstGeom prst="rect">
            <a:avLst/>
          </a:prstGeom>
        </p:spPr>
        <p:txBody>
          <a:bodyPr wrap="square">
            <a:spAutoFit/>
          </a:bodyPr>
          <a:lstStyle/>
          <a:p>
            <a:r>
              <a:rPr lang="en-GB" sz="2500" dirty="0">
                <a:latin typeface="Foco" panose="020B0504050202020203"/>
              </a:rPr>
              <a:t>Climate change may increase the chance of both direct and indirect </a:t>
            </a:r>
            <a:r>
              <a:rPr lang="en-GB" sz="2500" dirty="0" err="1">
                <a:latin typeface="Foco" panose="020B0504050202020203"/>
              </a:rPr>
              <a:t>spillovers</a:t>
            </a:r>
            <a:r>
              <a:rPr lang="en-GB" sz="2500" dirty="0">
                <a:latin typeface="Foco" panose="020B0504050202020203"/>
              </a:rPr>
              <a:t> in a variety of ways. </a:t>
            </a:r>
          </a:p>
        </p:txBody>
      </p:sp>
      <p:pic>
        <p:nvPicPr>
          <p:cNvPr id="6" name="Picture 5">
            <a:extLst>
              <a:ext uri="{FF2B5EF4-FFF2-40B4-BE49-F238E27FC236}">
                <a16:creationId xmlns:a16="http://schemas.microsoft.com/office/drawing/2014/main" id="{0E3B4725-933D-45A6-94C4-B8476F713F8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06916" y="5060203"/>
            <a:ext cx="1372897" cy="1378617"/>
          </a:xfrm>
          <a:prstGeom prst="rect">
            <a:avLst/>
          </a:prstGeom>
        </p:spPr>
      </p:pic>
    </p:spTree>
    <p:extLst>
      <p:ext uri="{BB962C8B-B14F-4D97-AF65-F5344CB8AC3E}">
        <p14:creationId xmlns:p14="http://schemas.microsoft.com/office/powerpoint/2010/main" val="24196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71AAE-E769-4F70-8EDB-60902EBC9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080" y="1052623"/>
            <a:ext cx="4013839" cy="4013839"/>
          </a:xfrm>
          <a:prstGeom prst="rect">
            <a:avLst/>
          </a:prstGeom>
        </p:spPr>
      </p:pic>
      <p:sp>
        <p:nvSpPr>
          <p:cNvPr id="2" name="Rectangle 1">
            <a:extLst>
              <a:ext uri="{FF2B5EF4-FFF2-40B4-BE49-F238E27FC236}">
                <a16:creationId xmlns:a16="http://schemas.microsoft.com/office/drawing/2014/main" id="{809E4368-8B85-4C5E-BBCF-A6E952A40A8B}"/>
              </a:ext>
            </a:extLst>
          </p:cNvPr>
          <p:cNvSpPr/>
          <p:nvPr/>
        </p:nvSpPr>
        <p:spPr>
          <a:xfrm>
            <a:off x="4517731" y="2206614"/>
            <a:ext cx="3156537" cy="1815882"/>
          </a:xfrm>
          <a:prstGeom prst="rect">
            <a:avLst/>
          </a:prstGeom>
        </p:spPr>
        <p:txBody>
          <a:bodyPr wrap="square">
            <a:spAutoFit/>
          </a:bodyPr>
          <a:lstStyle/>
          <a:p>
            <a:pPr algn="ctr">
              <a:spcAft>
                <a:spcPts val="600"/>
              </a:spcAft>
            </a:pPr>
            <a:r>
              <a:rPr lang="en-GB" sz="2800" dirty="0">
                <a:latin typeface="Foco" panose="020B0504050202020203"/>
                <a:cs typeface="Arial"/>
              </a:rPr>
              <a:t>How might climate change be likely to cause more viruses in the future?</a:t>
            </a:r>
          </a:p>
        </p:txBody>
      </p:sp>
      <p:sp>
        <p:nvSpPr>
          <p:cNvPr id="4" name="TextBox 3">
            <a:extLst>
              <a:ext uri="{FF2B5EF4-FFF2-40B4-BE49-F238E27FC236}">
                <a16:creationId xmlns:a16="http://schemas.microsoft.com/office/drawing/2014/main" id="{B161EDED-834C-4F88-B1FA-B38A27D33DA1}"/>
              </a:ext>
            </a:extLst>
          </p:cNvPr>
          <p:cNvSpPr txBox="1"/>
          <p:nvPr/>
        </p:nvSpPr>
        <p:spPr>
          <a:xfrm>
            <a:off x="307857" y="5343712"/>
            <a:ext cx="11576283" cy="461665"/>
          </a:xfrm>
          <a:prstGeom prst="rect">
            <a:avLst/>
          </a:prstGeom>
          <a:noFill/>
        </p:spPr>
        <p:txBody>
          <a:bodyPr wrap="square" rtlCol="0">
            <a:spAutoFit/>
          </a:bodyPr>
          <a:lstStyle/>
          <a:p>
            <a:r>
              <a:rPr lang="en-GB" sz="2400" dirty="0">
                <a:latin typeface="Foco" panose="020B0504050202020203" pitchFamily="34" charset="0"/>
              </a:rPr>
              <a:t>Think about some of the ways that these ‘</a:t>
            </a:r>
            <a:r>
              <a:rPr lang="en-GB" sz="2400" dirty="0" err="1">
                <a:latin typeface="Foco" panose="020B0504050202020203" pitchFamily="34" charset="0"/>
              </a:rPr>
              <a:t>spillover</a:t>
            </a:r>
            <a:r>
              <a:rPr lang="en-GB" sz="2400" dirty="0">
                <a:latin typeface="Foco" panose="020B0504050202020203" pitchFamily="34" charset="0"/>
              </a:rPr>
              <a:t>’ moments may occur again.</a:t>
            </a:r>
          </a:p>
        </p:txBody>
      </p:sp>
    </p:spTree>
    <p:extLst>
      <p:ext uri="{BB962C8B-B14F-4D97-AF65-F5344CB8AC3E}">
        <p14:creationId xmlns:p14="http://schemas.microsoft.com/office/powerpoint/2010/main" val="377486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olifant, buiten, kudde, gras&#10;&#10;Automatisch gegenereerde beschrijving">
            <a:extLst>
              <a:ext uri="{FF2B5EF4-FFF2-40B4-BE49-F238E27FC236}">
                <a16:creationId xmlns:a16="http://schemas.microsoft.com/office/drawing/2014/main" id="{AD50C9EF-EE8C-46D1-8D14-5DD51F8FB0ED}"/>
              </a:ext>
            </a:extLst>
          </p:cNvPr>
          <p:cNvPicPr>
            <a:picLocks noChangeAspect="1"/>
          </p:cNvPicPr>
          <p:nvPr/>
        </p:nvPicPr>
        <p:blipFill rotWithShape="1">
          <a:blip r:embed="rId2">
            <a:extLst>
              <a:ext uri="{28A0092B-C50C-407E-A947-70E740481C1C}">
                <a14:useLocalDpi xmlns:a14="http://schemas.microsoft.com/office/drawing/2010/main" val="0"/>
              </a:ext>
            </a:extLst>
          </a:blip>
          <a:srcRect l="-274" t="23967" r="274" b="4377"/>
          <a:stretch/>
        </p:blipFill>
        <p:spPr>
          <a:xfrm>
            <a:off x="0" y="10"/>
            <a:ext cx="12192000" cy="6857990"/>
          </a:xfrm>
          <a:prstGeom prst="rect">
            <a:avLst/>
          </a:prstGeom>
        </p:spPr>
      </p:pic>
      <p:sp>
        <p:nvSpPr>
          <p:cNvPr id="3" name="Rechthoek 2">
            <a:extLst>
              <a:ext uri="{FF2B5EF4-FFF2-40B4-BE49-F238E27FC236}">
                <a16:creationId xmlns:a16="http://schemas.microsoft.com/office/drawing/2014/main" id="{4EC0127A-677B-40F7-9A2D-45D781ED8924}"/>
              </a:ext>
            </a:extLst>
          </p:cNvPr>
          <p:cNvSpPr/>
          <p:nvPr/>
        </p:nvSpPr>
        <p:spPr>
          <a:xfrm>
            <a:off x="490537" y="231893"/>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u="sng" dirty="0">
                <a:solidFill>
                  <a:schemeClr val="bg1"/>
                </a:solidFill>
                <a:latin typeface="Foco" panose="020B0504050202020203" pitchFamily="34" charset="0"/>
                <a:ea typeface="+mj-ea"/>
                <a:cs typeface="+mj-cs"/>
              </a:rPr>
              <a:t>Reflection 1</a:t>
            </a:r>
            <a:r>
              <a:rPr lang="en-US" sz="3600" u="sng" dirty="0">
                <a:solidFill>
                  <a:schemeClr val="bg1"/>
                </a:solidFill>
                <a:latin typeface="Foco" panose="020B0504050202020203" pitchFamily="34" charset="0"/>
                <a:ea typeface="+mj-ea"/>
                <a:cs typeface="+mj-cs"/>
              </a:rPr>
              <a:t>: Rising temperatures and pandemics</a:t>
            </a:r>
          </a:p>
        </p:txBody>
      </p:sp>
      <p:sp>
        <p:nvSpPr>
          <p:cNvPr id="4" name="Tekstvak 3">
            <a:extLst>
              <a:ext uri="{FF2B5EF4-FFF2-40B4-BE49-F238E27FC236}">
                <a16:creationId xmlns:a16="http://schemas.microsoft.com/office/drawing/2014/main" id="{7F0FB37D-FD4C-4872-AE1A-7C56A6EE2F3D}"/>
              </a:ext>
            </a:extLst>
          </p:cNvPr>
          <p:cNvSpPr txBox="1"/>
          <p:nvPr/>
        </p:nvSpPr>
        <p:spPr>
          <a:xfrm>
            <a:off x="781211" y="1008876"/>
            <a:ext cx="10778431" cy="1938992"/>
          </a:xfrm>
          <a:prstGeom prst="rect">
            <a:avLst/>
          </a:prstGeom>
          <a:solidFill>
            <a:schemeClr val="bg1">
              <a:lumMod val="50000"/>
            </a:schemeClr>
          </a:solidFill>
        </p:spPr>
        <p:txBody>
          <a:bodyPr wrap="square" rtlCol="0">
            <a:spAutoFit/>
          </a:bodyPr>
          <a:lstStyle/>
          <a:p>
            <a:r>
              <a:rPr lang="en-GB" sz="2400" dirty="0">
                <a:solidFill>
                  <a:schemeClr val="bg1"/>
                </a:solidFill>
                <a:latin typeface="Foco" panose="020B0504050202020203" pitchFamily="34" charset="0"/>
              </a:rPr>
              <a:t>The first reason for why climate change may lead to a spread of viruses is the MIGRATION of species. As temperatures increase and rainfall levels change, some species are forced to leave their natural habitat to seek for new places. When land-based animals move, they bring viruses with them that will likely spread into areas populated by humans – with the mix between wild and ‘tamed’ environments.       </a:t>
            </a:r>
          </a:p>
        </p:txBody>
      </p:sp>
    </p:spTree>
    <p:extLst>
      <p:ext uri="{BB962C8B-B14F-4D97-AF65-F5344CB8AC3E}">
        <p14:creationId xmlns:p14="http://schemas.microsoft.com/office/powerpoint/2010/main" val="389348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97CA45F-99ED-4F9F-A5A4-16BF6D1391B8}"/>
              </a:ext>
            </a:extLst>
          </p:cNvPr>
          <p:cNvSpPr/>
          <p:nvPr/>
        </p:nvSpPr>
        <p:spPr>
          <a:xfrm>
            <a:off x="4965450" y="310292"/>
            <a:ext cx="7226550"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dirty="0">
                <a:latin typeface="Foco" panose="020B0504050202020203" pitchFamily="34" charset="0"/>
                <a:ea typeface="+mj-ea"/>
                <a:cs typeface="+mj-cs"/>
              </a:rPr>
              <a:t>Reflection 1</a:t>
            </a:r>
            <a:r>
              <a:rPr lang="en-US" sz="4100" dirty="0">
                <a:latin typeface="Foco" panose="020B0504050202020203" pitchFamily="34" charset="0"/>
                <a:ea typeface="+mj-ea"/>
                <a:cs typeface="+mj-cs"/>
              </a:rPr>
              <a:t>:</a:t>
            </a:r>
            <a:r>
              <a:rPr lang="en-US" sz="4100" b="1" dirty="0">
                <a:latin typeface="Foco" panose="020B0504050202020203" pitchFamily="34" charset="0"/>
                <a:ea typeface="+mj-ea"/>
                <a:cs typeface="+mj-cs"/>
              </a:rPr>
              <a:t> </a:t>
            </a:r>
            <a:r>
              <a:rPr lang="en-US" sz="4100" dirty="0">
                <a:latin typeface="Foco" panose="020B0504050202020203" pitchFamily="34" charset="0"/>
                <a:ea typeface="+mj-ea"/>
                <a:cs typeface="+mj-cs"/>
              </a:rPr>
              <a:t>Rising temperatures and pandemics</a:t>
            </a:r>
          </a:p>
        </p:txBody>
      </p:sp>
      <p:sp>
        <p:nvSpPr>
          <p:cNvPr id="3" name="Tekstvak 2">
            <a:extLst>
              <a:ext uri="{FF2B5EF4-FFF2-40B4-BE49-F238E27FC236}">
                <a16:creationId xmlns:a16="http://schemas.microsoft.com/office/drawing/2014/main" id="{3A799020-2D08-4CC4-8DEF-D2778071F7D0}"/>
              </a:ext>
            </a:extLst>
          </p:cNvPr>
          <p:cNvSpPr txBox="1"/>
          <p:nvPr/>
        </p:nvSpPr>
        <p:spPr>
          <a:xfrm>
            <a:off x="4965450" y="1657248"/>
            <a:ext cx="7059993" cy="4422710"/>
          </a:xfrm>
          <a:prstGeom prst="rect">
            <a:avLst/>
          </a:prstGeom>
        </p:spPr>
        <p:txBody>
          <a:bodyPr vert="horz" lIns="91440" tIns="45720" rIns="91440" bIns="45720" rtlCol="0">
            <a:noAutofit/>
          </a:bodyPr>
          <a:lstStyle/>
          <a:p>
            <a:pPr>
              <a:lnSpc>
                <a:spcPct val="90000"/>
              </a:lnSpc>
              <a:spcAft>
                <a:spcPts val="600"/>
              </a:spcAft>
            </a:pPr>
            <a:r>
              <a:rPr lang="en-US" sz="2100" dirty="0">
                <a:latin typeface="Foco" panose="020B0504050202020203" pitchFamily="34" charset="0"/>
              </a:rPr>
              <a:t>The migration of species is not only a consequence of rise in temperatures, but also due to habitat loss as a consequence of our land-use. The destructive ways in which we use land is one of the main causations of climate change. </a:t>
            </a:r>
            <a:br>
              <a:rPr lang="en-US" sz="2100" dirty="0">
                <a:latin typeface="Foco" panose="020B0504050202020203" pitchFamily="34" charset="0"/>
              </a:rPr>
            </a:br>
            <a:endParaRPr lang="en-US" sz="2100" dirty="0">
              <a:latin typeface="Foco" panose="020B0504050202020203" pitchFamily="34" charset="0"/>
            </a:endParaRPr>
          </a:p>
          <a:p>
            <a:pPr>
              <a:lnSpc>
                <a:spcPct val="90000"/>
              </a:lnSpc>
              <a:spcAft>
                <a:spcPts val="600"/>
              </a:spcAft>
            </a:pPr>
            <a:r>
              <a:rPr lang="en-US" sz="2100" dirty="0">
                <a:latin typeface="Foco" panose="020B0504050202020203" pitchFamily="34" charset="0"/>
              </a:rPr>
              <a:t>As we change the natural landscape, for example through deforestation, species are forced to move and may come into closer proximity to humans, leading to a higher risk of virus spillover.</a:t>
            </a:r>
          </a:p>
          <a:p>
            <a:pPr>
              <a:lnSpc>
                <a:spcPct val="90000"/>
              </a:lnSpc>
              <a:spcAft>
                <a:spcPts val="600"/>
              </a:spcAft>
            </a:pPr>
            <a:br>
              <a:rPr lang="en-US" sz="2100" dirty="0">
                <a:latin typeface="Foco" panose="020B0504050202020203" pitchFamily="34" charset="0"/>
              </a:rPr>
            </a:br>
            <a:r>
              <a:rPr lang="en-US" sz="2100" dirty="0">
                <a:latin typeface="Foco" panose="020B0504050202020203" pitchFamily="34" charset="0"/>
              </a:rPr>
              <a:t>The Ebola epidemic in West Africa likely happened because the Ebola-carrying bats lost their homes due to humans cutting down forests for agriculture – destroying the bats’ habitats. Humans inadvertently pushed the bats into new places that were closer to humans, which lead to spillover.</a:t>
            </a:r>
          </a:p>
        </p:txBody>
      </p:sp>
      <p:pic>
        <p:nvPicPr>
          <p:cNvPr id="4" name="Afbeelding 3" descr="Afbeelding met buiten, gras, boom, bos&#10;&#10;Automatisch gegenereerde beschrijving">
            <a:extLst>
              <a:ext uri="{FF2B5EF4-FFF2-40B4-BE49-F238E27FC236}">
                <a16:creationId xmlns:a16="http://schemas.microsoft.com/office/drawing/2014/main" id="{EDBC3AE8-BB49-463F-918A-1C968E61D27B}"/>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20" y="10"/>
            <a:ext cx="4635571" cy="6079948"/>
          </a:xfrm>
          <a:prstGeom prst="rect">
            <a:avLst/>
          </a:prstGeom>
          <a:effectLst/>
        </p:spPr>
      </p:pic>
    </p:spTree>
    <p:extLst>
      <p:ext uri="{BB962C8B-B14F-4D97-AF65-F5344CB8AC3E}">
        <p14:creationId xmlns:p14="http://schemas.microsoft.com/office/powerpoint/2010/main" val="199599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2BC5B35-F5A4-4E56-87CC-BEB0043C284B}"/>
              </a:ext>
            </a:extLst>
          </p:cNvPr>
          <p:cNvSpPr/>
          <p:nvPr/>
        </p:nvSpPr>
        <p:spPr>
          <a:xfrm>
            <a:off x="208548" y="171524"/>
            <a:ext cx="1185143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Foco" panose="020B0504050202020203"/>
                <a:ea typeface="+mj-ea"/>
                <a:cs typeface="+mj-cs"/>
              </a:rPr>
              <a:t>Reflection 1</a:t>
            </a:r>
            <a:r>
              <a:rPr lang="en-US" sz="4400" dirty="0">
                <a:latin typeface="Foco" panose="020B0504050202020203"/>
                <a:ea typeface="+mj-ea"/>
                <a:cs typeface="+mj-cs"/>
              </a:rPr>
              <a:t>: Rising temperatures and pandemics</a:t>
            </a:r>
          </a:p>
        </p:txBody>
      </p:sp>
      <p:sp>
        <p:nvSpPr>
          <p:cNvPr id="5" name="Tekstvak 4">
            <a:extLst>
              <a:ext uri="{FF2B5EF4-FFF2-40B4-BE49-F238E27FC236}">
                <a16:creationId xmlns:a16="http://schemas.microsoft.com/office/drawing/2014/main" id="{5CFA6A9D-F591-448B-AEE5-BDAF7CD7BCB8}"/>
              </a:ext>
            </a:extLst>
          </p:cNvPr>
          <p:cNvSpPr txBox="1"/>
          <p:nvPr/>
        </p:nvSpPr>
        <p:spPr>
          <a:xfrm>
            <a:off x="257304" y="1497087"/>
            <a:ext cx="5340762" cy="4316079"/>
          </a:xfrm>
          <a:prstGeom prst="rect">
            <a:avLst/>
          </a:prstGeom>
        </p:spPr>
        <p:txBody>
          <a:bodyPr vert="horz" lIns="91440" tIns="45720" rIns="91440" bIns="45720" rtlCol="0">
            <a:normAutofit/>
          </a:bodyPr>
          <a:lstStyle/>
          <a:p>
            <a:pPr>
              <a:lnSpc>
                <a:spcPct val="90000"/>
              </a:lnSpc>
              <a:spcAft>
                <a:spcPts val="600"/>
              </a:spcAft>
            </a:pPr>
            <a:r>
              <a:rPr lang="en-US" sz="2400" dirty="0">
                <a:latin typeface="Foco" panose="020B0504050202020203"/>
              </a:rPr>
              <a:t>Rising temperatures also means more droughts, reducing the likelihood of land being able to be used for continued  agriculture. </a:t>
            </a:r>
          </a:p>
          <a:p>
            <a:pPr>
              <a:lnSpc>
                <a:spcPct val="90000"/>
              </a:lnSpc>
              <a:spcAft>
                <a:spcPts val="600"/>
              </a:spcAft>
            </a:pPr>
            <a:br>
              <a:rPr lang="en-US" sz="2400" dirty="0">
                <a:latin typeface="Foco" panose="020B0504050202020203"/>
              </a:rPr>
            </a:br>
            <a:r>
              <a:rPr lang="en-US" sz="2400" dirty="0">
                <a:latin typeface="Foco" panose="020B0504050202020203"/>
              </a:rPr>
              <a:t>This may force some human populations that already have difficulty with food production to move habitats, or be forced or find their food through killing wild animals or animal species they would normally not eat. This would also lead to spillover of viruses. </a:t>
            </a:r>
          </a:p>
        </p:txBody>
      </p:sp>
      <p:pic>
        <p:nvPicPr>
          <p:cNvPr id="3" name="Afbeelding 2" descr="Afbeelding met buiten, water, strand, staand&#10;&#10;Automatisch gegenereerde beschrijving">
            <a:extLst>
              <a:ext uri="{FF2B5EF4-FFF2-40B4-BE49-F238E27FC236}">
                <a16:creationId xmlns:a16="http://schemas.microsoft.com/office/drawing/2014/main" id="{BF587D0D-7CF3-4BAE-9338-4F204DBEC318}"/>
              </a:ext>
            </a:extLst>
          </p:cNvPr>
          <p:cNvPicPr>
            <a:picLocks noChangeAspect="1"/>
          </p:cNvPicPr>
          <p:nvPr/>
        </p:nvPicPr>
        <p:blipFill rotWithShape="1">
          <a:blip r:embed="rId2">
            <a:extLst>
              <a:ext uri="{28A0092B-C50C-407E-A947-70E740481C1C}">
                <a14:useLocalDpi xmlns:a14="http://schemas.microsoft.com/office/drawing/2010/main" val="0"/>
              </a:ext>
            </a:extLst>
          </a:blip>
          <a:srcRect l="217" r="218" b="1"/>
          <a:stretch/>
        </p:blipFill>
        <p:spPr>
          <a:xfrm>
            <a:off x="5646821" y="1417389"/>
            <a:ext cx="6336631" cy="4759574"/>
          </a:xfrm>
          <a:prstGeom prst="rect">
            <a:avLst/>
          </a:prstGeom>
        </p:spPr>
      </p:pic>
    </p:spTree>
    <p:extLst>
      <p:ext uri="{BB962C8B-B14F-4D97-AF65-F5344CB8AC3E}">
        <p14:creationId xmlns:p14="http://schemas.microsoft.com/office/powerpoint/2010/main" val="27005076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2725</Words>
  <Application>Microsoft Office PowerPoint</Application>
  <PresentationFormat>Widescreen</PresentationFormat>
  <Paragraphs>146</Paragraphs>
  <Slides>31</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Ashcan BB</vt:lpstr>
      <vt:lpstr>Calibri</vt:lpstr>
      <vt:lpstr>Calibri Light</vt:lpstr>
      <vt:lpstr>Foco</vt:lpstr>
      <vt:lpstr>Helvetica</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Mindfulness Exercises</vt:lpstr>
      <vt:lpstr>The Invisibility of Coronavirus and Climate Change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 van hal</dc:creator>
  <cp:lastModifiedBy>ThoughtBox Education</cp:lastModifiedBy>
  <cp:revision>29</cp:revision>
  <dcterms:created xsi:type="dcterms:W3CDTF">2020-05-20T20:46:21Z</dcterms:created>
  <dcterms:modified xsi:type="dcterms:W3CDTF">2020-06-23T11:56:37Z</dcterms:modified>
</cp:coreProperties>
</file>