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8" r:id="rId2"/>
    <p:sldMasterId id="2147483772" r:id="rId3"/>
  </p:sldMasterIdLst>
  <p:notesMasterIdLst>
    <p:notesMasterId r:id="rId37"/>
  </p:notesMasterIdLst>
  <p:sldIdLst>
    <p:sldId id="579" r:id="rId4"/>
    <p:sldId id="655" r:id="rId5"/>
    <p:sldId id="582" r:id="rId6"/>
    <p:sldId id="620" r:id="rId7"/>
    <p:sldId id="621" r:id="rId8"/>
    <p:sldId id="660" r:id="rId9"/>
    <p:sldId id="643" r:id="rId10"/>
    <p:sldId id="639" r:id="rId11"/>
    <p:sldId id="646" r:id="rId12"/>
    <p:sldId id="634" r:id="rId13"/>
    <p:sldId id="647" r:id="rId14"/>
    <p:sldId id="641" r:id="rId15"/>
    <p:sldId id="617" r:id="rId16"/>
    <p:sldId id="619" r:id="rId17"/>
    <p:sldId id="623" r:id="rId18"/>
    <p:sldId id="626" r:id="rId19"/>
    <p:sldId id="648" r:id="rId20"/>
    <p:sldId id="625" r:id="rId21"/>
    <p:sldId id="629" r:id="rId22"/>
    <p:sldId id="649" r:id="rId23"/>
    <p:sldId id="659" r:id="rId24"/>
    <p:sldId id="661" r:id="rId25"/>
    <p:sldId id="662" r:id="rId26"/>
    <p:sldId id="642" r:id="rId27"/>
    <p:sldId id="651" r:id="rId28"/>
    <p:sldId id="596" r:id="rId29"/>
    <p:sldId id="597" r:id="rId30"/>
    <p:sldId id="598" r:id="rId31"/>
    <p:sldId id="599" r:id="rId32"/>
    <p:sldId id="653" r:id="rId33"/>
    <p:sldId id="654" r:id="rId34"/>
    <p:sldId id="658" r:id="rId35"/>
    <p:sldId id="5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72F"/>
    <a:srgbClr val="FEE72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3873" autoAdjust="0"/>
  </p:normalViewPr>
  <p:slideViewPr>
    <p:cSldViewPr snapToGrid="0" showGuides="1">
      <p:cViewPr varScale="1">
        <p:scale>
          <a:sx n="60" d="100"/>
          <a:sy n="60" d="100"/>
        </p:scale>
        <p:origin x="47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265D8-C297-47D0-B951-8C280B496532}" type="datetimeFigureOut">
              <a:rPr lang="en-GB" smtClean="0"/>
              <a:t>19/10/2020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EB7DB-1CED-43A1-865A-F1159FE89D29}" type="slidenum">
              <a:rPr lang="en-GB" smtClean="0"/>
              <a:t>‹#›</a:t>
            </a:fld>
            <a:endParaRPr lang="en-GB" dirty="0"/>
          </a:p>
        </p:txBody>
      </p:sp>
    </p:spTree>
    <p:extLst>
      <p:ext uri="{BB962C8B-B14F-4D97-AF65-F5344CB8AC3E}">
        <p14:creationId xmlns:p14="http://schemas.microsoft.com/office/powerpoint/2010/main" val="10840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1</a:t>
            </a:fld>
            <a:endParaRPr lang="en-GB" dirty="0"/>
          </a:p>
        </p:txBody>
      </p:sp>
    </p:spTree>
    <p:extLst>
      <p:ext uri="{BB962C8B-B14F-4D97-AF65-F5344CB8AC3E}">
        <p14:creationId xmlns:p14="http://schemas.microsoft.com/office/powerpoint/2010/main" val="326242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EB7DB-1CED-43A1-865A-F1159FE89D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01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8</a:t>
            </a:fld>
            <a:endParaRPr lang="en-GB" dirty="0"/>
          </a:p>
        </p:txBody>
      </p:sp>
    </p:spTree>
    <p:extLst>
      <p:ext uri="{BB962C8B-B14F-4D97-AF65-F5344CB8AC3E}">
        <p14:creationId xmlns:p14="http://schemas.microsoft.com/office/powerpoint/2010/main" val="226108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12</a:t>
            </a:fld>
            <a:endParaRPr lang="en-GB" dirty="0"/>
          </a:p>
        </p:txBody>
      </p:sp>
    </p:spTree>
    <p:extLst>
      <p:ext uri="{BB962C8B-B14F-4D97-AF65-F5344CB8AC3E}">
        <p14:creationId xmlns:p14="http://schemas.microsoft.com/office/powerpoint/2010/main" val="327196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27</a:t>
            </a:fld>
            <a:endParaRPr lang="en-GB" dirty="0"/>
          </a:p>
        </p:txBody>
      </p:sp>
    </p:spTree>
    <p:extLst>
      <p:ext uri="{BB962C8B-B14F-4D97-AF65-F5344CB8AC3E}">
        <p14:creationId xmlns:p14="http://schemas.microsoft.com/office/powerpoint/2010/main" val="74433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EB7DB-1CED-43A1-865A-F1159FE89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537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5442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931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17068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0" y="6356350"/>
            <a:ext cx="2743200" cy="365125"/>
          </a:xfrm>
          <a:prstGeom prst="rect">
            <a:avLst/>
          </a:prstGeom>
        </p:spPr>
        <p:txBody>
          <a:bodyPr/>
          <a:lstStyle/>
          <a:p>
            <a:fld id="{1DA75472-A2B2-4D99-9D5D-B76258FC6896}" type="datetime1">
              <a:rPr lang="en-GB">
                <a:solidFill>
                  <a:prstClr val="black"/>
                </a:solidFill>
              </a:rPr>
              <a:pPr/>
              <a:t>19/10/2020</a:t>
            </a:fld>
            <a:endParaRPr lang="en-GB" dirty="0">
              <a:solidFill>
                <a:prstClr val="black"/>
              </a:solidFill>
            </a:endParaRPr>
          </a:p>
        </p:txBody>
      </p:sp>
      <p:sp>
        <p:nvSpPr>
          <p:cNvPr id="9" name="Footer Placeholder 8"/>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10" name="Slide Number Placeholder 9"/>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7160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0EC0FD-F6C7-44DD-B05F-9F722E41B7C8}" type="datetime1">
              <a:rPr lang="en-GB">
                <a:solidFill>
                  <a:prstClr val="black"/>
                </a:solidFill>
              </a:rPr>
              <a:pPr/>
              <a:t>19/10/2020</a:t>
            </a:fld>
            <a:endParaRPr lang="en-GB"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3711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a:solidFill>
                  <a:prstClr val="black">
                    <a:tint val="75000"/>
                  </a:prstClr>
                </a:solidFill>
              </a:rPr>
              <a:pPr/>
              <a:t>19/10/2020</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99117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a:solidFill>
                  <a:prstClr val="black">
                    <a:tint val="75000"/>
                  </a:prstClr>
                </a:solidFill>
              </a:rPr>
              <a:pPr/>
              <a:t>19/10/2020</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7564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55401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37678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14642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63155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prstClr val="black">
                  <a:tint val="75000"/>
                </a:prstClr>
              </a:solidFill>
            </a:endParaRPr>
          </a:p>
        </p:txBody>
      </p:sp>
    </p:spTree>
    <p:extLst>
      <p:ext uri="{BB962C8B-B14F-4D97-AF65-F5344CB8AC3E}">
        <p14:creationId xmlns:p14="http://schemas.microsoft.com/office/powerpoint/2010/main" val="20186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1420796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955363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362943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68350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0690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184388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670474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7892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1822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903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94350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4874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6834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55587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576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9527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785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446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002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876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5512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2009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580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189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3716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1037" y="1825625"/>
            <a:ext cx="1132749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Picture 14" descr="TB_Logo_v1.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6263547" y="6557245"/>
            <a:ext cx="5707012" cy="253916"/>
          </a:xfrm>
          <a:prstGeom prst="rect">
            <a:avLst/>
          </a:prstGeom>
          <a:noFill/>
        </p:spPr>
        <p:txBody>
          <a:bodyPr wrap="none" rtlCol="0">
            <a:spAutoFit/>
          </a:bodyPr>
          <a:lstStyle/>
          <a:p>
            <a:r>
              <a:rPr lang="en-US" sz="1050" b="0" dirty="0">
                <a:solidFill>
                  <a:srgbClr val="35372F"/>
                </a:solidFill>
                <a:latin typeface="Foco"/>
                <a:cs typeface="Foco"/>
              </a:rPr>
              <a:t>EXPLORING OUR WORLD | </a:t>
            </a:r>
            <a:r>
              <a:rPr lang="en-US" sz="1050" b="1" dirty="0">
                <a:solidFill>
                  <a:srgbClr val="35372F"/>
                </a:solidFill>
                <a:latin typeface="Foco"/>
                <a:cs typeface="Foco"/>
              </a:rPr>
              <a:t>WHAT IS THE LINK BETWEEN CORONAVIRUS AND CLIMATE CHANGE?</a:t>
            </a:r>
            <a:endParaRPr lang="en-US" sz="1050" dirty="0">
              <a:solidFill>
                <a:srgbClr val="35372F"/>
              </a:solidFill>
            </a:endParaRPr>
          </a:p>
        </p:txBody>
      </p:sp>
    </p:spTree>
    <p:extLst>
      <p:ext uri="{BB962C8B-B14F-4D97-AF65-F5344CB8AC3E}">
        <p14:creationId xmlns:p14="http://schemas.microsoft.com/office/powerpoint/2010/main" val="21972213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AD4ED-3050-46E1-A34A-7B4DFFE54223}" type="datetimeFigureOut">
              <a:rPr lang="en-GB" smtClean="0"/>
              <a:t>19/10/2020</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AF64-A3BD-4F64-8207-84F6B7A6462D}" type="slidenum">
              <a:rPr lang="en-GB" smtClean="0"/>
              <a:t>‹#›</a:t>
            </a:fld>
            <a:endParaRPr lang="en-GB" dirty="0"/>
          </a:p>
        </p:txBody>
      </p:sp>
    </p:spTree>
    <p:extLst>
      <p:ext uri="{BB962C8B-B14F-4D97-AF65-F5344CB8AC3E}">
        <p14:creationId xmlns:p14="http://schemas.microsoft.com/office/powerpoint/2010/main" val="162712288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14" descr="TB_Logo_v1.png">
            <a:extLst>
              <a:ext uri="{FF2B5EF4-FFF2-40B4-BE49-F238E27FC236}">
                <a16:creationId xmlns:a16="http://schemas.microsoft.com/office/drawing/2014/main" id="{25EB1568-88AB-4BD2-B9B2-8D58884BF53D}"/>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cxnSp>
        <p:nvCxnSpPr>
          <p:cNvPr id="8" name="Straight Connector 16">
            <a:extLst>
              <a:ext uri="{FF2B5EF4-FFF2-40B4-BE49-F238E27FC236}">
                <a16:creationId xmlns:a16="http://schemas.microsoft.com/office/drawing/2014/main" id="{D0F555DA-6617-4392-BAC6-473B57459BD0}"/>
              </a:ext>
            </a:extLst>
          </p:cNvPr>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9" name="TextBox 9">
            <a:extLst>
              <a:ext uri="{FF2B5EF4-FFF2-40B4-BE49-F238E27FC236}">
                <a16:creationId xmlns:a16="http://schemas.microsoft.com/office/drawing/2014/main" id="{C4050140-80BB-4C19-BA68-36A70F94BC53}"/>
              </a:ext>
            </a:extLst>
          </p:cNvPr>
          <p:cNvSpPr txBox="1"/>
          <p:nvPr userDrawn="1"/>
        </p:nvSpPr>
        <p:spPr>
          <a:xfrm>
            <a:off x="6263547" y="6557245"/>
            <a:ext cx="5707012" cy="253916"/>
          </a:xfrm>
          <a:prstGeom prst="rect">
            <a:avLst/>
          </a:prstGeom>
          <a:noFill/>
        </p:spPr>
        <p:txBody>
          <a:bodyPr wrap="none" rtlCol="0">
            <a:spAutoFit/>
          </a:bodyPr>
          <a:lstStyle/>
          <a:p>
            <a:r>
              <a:rPr lang="en-US" sz="1050" b="0" dirty="0">
                <a:solidFill>
                  <a:srgbClr val="35372F"/>
                </a:solidFill>
                <a:latin typeface="Foco"/>
                <a:cs typeface="Foco"/>
              </a:rPr>
              <a:t>EXPLORING OUR WORLD | </a:t>
            </a:r>
            <a:r>
              <a:rPr lang="en-US" sz="1050" b="1" dirty="0">
                <a:solidFill>
                  <a:srgbClr val="35372F"/>
                </a:solidFill>
                <a:latin typeface="Foco"/>
                <a:cs typeface="Foco"/>
              </a:rPr>
              <a:t>WHAT IS THE LINK BETWEEN CORONAVIRUS AND CLIMATE CHANGE?</a:t>
            </a:r>
            <a:endParaRPr lang="en-US" sz="1050" dirty="0">
              <a:solidFill>
                <a:srgbClr val="35372F"/>
              </a:solidFill>
            </a:endParaRPr>
          </a:p>
        </p:txBody>
      </p:sp>
    </p:spTree>
    <p:extLst>
      <p:ext uri="{BB962C8B-B14F-4D97-AF65-F5344CB8AC3E}">
        <p14:creationId xmlns:p14="http://schemas.microsoft.com/office/powerpoint/2010/main" val="97425668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methodist.org.uk/about-us/news/the-methodist-blog/racial-injustice-highlighted-by-covid-19/" TargetMode="External"/><Relationship Id="rId2" Type="http://schemas.openxmlformats.org/officeDocument/2006/relationships/image" Target="../media/image10.png"/><Relationship Id="rId1" Type="http://schemas.openxmlformats.org/officeDocument/2006/relationships/slideLayout" Target="../slideLayouts/slideLayout33.xml"/><Relationship Id="rId4" Type="http://schemas.openxmlformats.org/officeDocument/2006/relationships/hyperlink" Target="https://www.opendemocracy.net/en/impact-covid-19-all-down-inequalit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hyperlink" Target="https://www.opendemocracy.net/en/impact-covid-19-all-down-inequalit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hyperlink" Target="https://www.climatejust.org.uk/messages/why-does-climate-justice-matter" TargetMode="External"/><Relationship Id="rId2" Type="http://schemas.openxmlformats.org/officeDocument/2006/relationships/image" Target="../media/image13.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YrHIQIO_bdQ" TargetMode="External"/><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IFTd6oWfgo4" TargetMode="External"/><Relationship Id="rId2" Type="http://schemas.openxmlformats.org/officeDocument/2006/relationships/slideLayout" Target="../slideLayouts/slideLayout33.xml"/><Relationship Id="rId1" Type="http://schemas.openxmlformats.org/officeDocument/2006/relationships/video" Target="https://www.youtube.com/embed/IFTd6oWfgo4?feature=oembed"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hyperlink" Target="https://www.desmogblog.com/2020/04/13/polluted-air-louisiana-cancer-alley-st-john-baptist-parish-covid-19-hotspot" TargetMode="External"/><Relationship Id="rId2" Type="http://schemas.openxmlformats.org/officeDocument/2006/relationships/hyperlink" Target="https://thehill.com/opinion/civil-rights/495647-covid-19-inequities-are-more-visible-the-climate-justice-movement-has" TargetMode="External"/><Relationship Id="rId1" Type="http://schemas.openxmlformats.org/officeDocument/2006/relationships/slideLayout" Target="../slideLayouts/slideLayout33.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3.xml"/><Relationship Id="rId1" Type="http://schemas.openxmlformats.org/officeDocument/2006/relationships/video" Target="https://www.youtube.com/embed/xXI0UEmCsEw?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hyperlink" Target="https://www.spreadstoriesnotthevirus.com/" TargetMode="External"/><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hyperlink" Target="https://www.spreadstoriesnotthevirus.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spreadstoriesnotthevirus.com/" TargetMode="External"/><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spreadstoriesnotthevirus.com/" TargetMode="External"/><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6.jp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Misinformation_related_to_the_2019%E2%80%9320_coronavirus_pandemic" TargetMode="External"/><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hyperlink" Target="https://www.nytimes.com/2020/03/23/nyregion/coronavirus-nyc-crowds-density.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40289F-D386-49A9-90FB-70BF303F016E}"/>
              </a:ext>
            </a:extLst>
          </p:cNvPr>
          <p:cNvSpPr/>
          <p:nvPr/>
        </p:nvSpPr>
        <p:spPr>
          <a:xfrm>
            <a:off x="0" y="0"/>
            <a:ext cx="12192000" cy="6858000"/>
          </a:xfrm>
          <a:prstGeom prst="rect">
            <a:avLst/>
          </a:prstGeom>
          <a:solidFill>
            <a:srgbClr val="3537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EA6053D2-17AA-457C-A9E6-41E04FFEDB20}"/>
              </a:ext>
            </a:extLst>
          </p:cNvPr>
          <p:cNvSpPr/>
          <p:nvPr/>
        </p:nvSpPr>
        <p:spPr>
          <a:xfrm>
            <a:off x="3958201" y="5150333"/>
            <a:ext cx="8133958" cy="369332"/>
          </a:xfrm>
          <a:prstGeom prst="rect">
            <a:avLst/>
          </a:prstGeom>
        </p:spPr>
        <p:txBody>
          <a:bodyPr wrap="square">
            <a:spAutoFit/>
          </a:bodyPr>
          <a:lstStyle/>
          <a:p>
            <a:pPr algn="r"/>
            <a:r>
              <a:rPr lang="en-GB" spc="272" dirty="0">
                <a:solidFill>
                  <a:srgbClr val="FEE725"/>
                </a:solidFill>
                <a:latin typeface="Foco" panose="020B0504050202020203" pitchFamily="34" charset="0"/>
              </a:rPr>
              <a:t>CONNECTING TO | </a:t>
            </a:r>
            <a:r>
              <a:rPr lang="en-GB" b="1" spc="272" dirty="0">
                <a:solidFill>
                  <a:srgbClr val="FEE725"/>
                </a:solidFill>
                <a:latin typeface="Foco" panose="020B0504050202020203" pitchFamily="34" charset="0"/>
              </a:rPr>
              <a:t>OURSELVES, SOCIETY, NATURAL WORLD</a:t>
            </a:r>
            <a:endParaRPr lang="en-GB" sz="600" b="1" dirty="0">
              <a:solidFill>
                <a:srgbClr val="FEE725"/>
              </a:solidFill>
              <a:latin typeface="Foco" panose="020B0504050202020203" pitchFamily="34" charset="0"/>
            </a:endParaRPr>
          </a:p>
        </p:txBody>
      </p:sp>
      <p:sp>
        <p:nvSpPr>
          <p:cNvPr id="11" name="Rectangle 10">
            <a:extLst>
              <a:ext uri="{FF2B5EF4-FFF2-40B4-BE49-F238E27FC236}">
                <a16:creationId xmlns:a16="http://schemas.microsoft.com/office/drawing/2014/main" id="{0F29D6BD-379E-48D2-846A-9F9A424B064D}"/>
              </a:ext>
            </a:extLst>
          </p:cNvPr>
          <p:cNvSpPr/>
          <p:nvPr/>
        </p:nvSpPr>
        <p:spPr>
          <a:xfrm>
            <a:off x="5001659" y="5375457"/>
            <a:ext cx="7090500" cy="769441"/>
          </a:xfrm>
          <a:prstGeom prst="rect">
            <a:avLst/>
          </a:prstGeom>
        </p:spPr>
        <p:txBody>
          <a:bodyPr wrap="square">
            <a:spAutoFit/>
          </a:bodyPr>
          <a:lstStyle/>
          <a:p>
            <a:pPr algn="r"/>
            <a:r>
              <a:rPr lang="en-GB" sz="4400" b="1" dirty="0">
                <a:solidFill>
                  <a:schemeClr val="bg1"/>
                </a:solidFill>
                <a:latin typeface="Helvetica" panose="020B0604020202020204" pitchFamily="34" charset="0"/>
                <a:cs typeface="Helvetica" panose="020B0604020202020204" pitchFamily="34" charset="0"/>
              </a:rPr>
              <a:t>Exploring Our World</a:t>
            </a:r>
            <a:endParaRPr lang="en-GB" sz="4400" b="1" dirty="0">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859AF9A5-A2EF-4F43-96F4-4D1EF6CB3AF1}"/>
              </a:ext>
            </a:extLst>
          </p:cNvPr>
          <p:cNvSpPr/>
          <p:nvPr/>
        </p:nvSpPr>
        <p:spPr>
          <a:xfrm>
            <a:off x="4431407" y="6033204"/>
            <a:ext cx="7660752" cy="523220"/>
          </a:xfrm>
          <a:prstGeom prst="rect">
            <a:avLst/>
          </a:prstGeom>
        </p:spPr>
        <p:txBody>
          <a:bodyPr wrap="none">
            <a:spAutoFit/>
          </a:bodyPr>
          <a:lstStyle/>
          <a:p>
            <a:pPr algn="r"/>
            <a:r>
              <a:rPr lang="en-GB" sz="2800" spc="-160" dirty="0">
                <a:solidFill>
                  <a:schemeClr val="bg1"/>
                </a:solidFill>
                <a:latin typeface="Helvetica" panose="020B0604020202020204" pitchFamily="34" charset="0"/>
                <a:cs typeface="Helvetica" panose="020B0604020202020204" pitchFamily="34" charset="0"/>
              </a:rPr>
              <a:t>How are coronavirus and climate change connected?</a:t>
            </a:r>
            <a:endParaRPr lang="en-GB" sz="2800" spc="-160" dirty="0">
              <a:latin typeface="Helvetica" panose="020B0604020202020204" pitchFamily="34" charset="0"/>
              <a:cs typeface="Helvetica" panose="020B0604020202020204" pitchFamily="34" charset="0"/>
            </a:endParaRPr>
          </a:p>
        </p:txBody>
      </p:sp>
      <p:pic>
        <p:nvPicPr>
          <p:cNvPr id="13" name="Picture 12">
            <a:extLst>
              <a:ext uri="{FF2B5EF4-FFF2-40B4-BE49-F238E27FC236}">
                <a16:creationId xmlns:a16="http://schemas.microsoft.com/office/drawing/2014/main" id="{47D03047-2114-4A73-8A53-F882C3890F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468210" cy="589061"/>
          </a:xfrm>
          <a:prstGeom prst="rect">
            <a:avLst/>
          </a:prstGeom>
        </p:spPr>
      </p:pic>
    </p:spTree>
    <p:extLst>
      <p:ext uri="{BB962C8B-B14F-4D97-AF65-F5344CB8AC3E}">
        <p14:creationId xmlns:p14="http://schemas.microsoft.com/office/powerpoint/2010/main" val="128332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vrouw, vasthouden, man&#10;&#10;Automatisch gegenereerde beschrijving">
            <a:extLst>
              <a:ext uri="{FF2B5EF4-FFF2-40B4-BE49-F238E27FC236}">
                <a16:creationId xmlns:a16="http://schemas.microsoft.com/office/drawing/2014/main" id="{EA623160-A08A-4313-AD52-6F9194B690FD}"/>
              </a:ext>
            </a:extLst>
          </p:cNvPr>
          <p:cNvPicPr>
            <a:picLocks noChangeAspect="1"/>
          </p:cNvPicPr>
          <p:nvPr/>
        </p:nvPicPr>
        <p:blipFill rotWithShape="1">
          <a:blip r:embed="rId2">
            <a:extLst>
              <a:ext uri="{28A0092B-C50C-407E-A947-70E740481C1C}">
                <a14:useLocalDpi xmlns:a14="http://schemas.microsoft.com/office/drawing/2010/main" val="0"/>
              </a:ext>
            </a:extLst>
          </a:blip>
          <a:srcRect l="30617" r="5827"/>
          <a:stretch/>
        </p:blipFill>
        <p:spPr>
          <a:xfrm>
            <a:off x="-1" y="0"/>
            <a:ext cx="5675085" cy="6081823"/>
          </a:xfrm>
          <a:prstGeom prst="rect">
            <a:avLst/>
          </a:prstGeom>
          <a:ln>
            <a:noFill/>
          </a:ln>
          <a:effectLst>
            <a:outerShdw blurRad="190500" algn="tl" rotWithShape="0">
              <a:srgbClr val="000000">
                <a:alpha val="70000"/>
              </a:srgbClr>
            </a:outerShdw>
          </a:effectLst>
        </p:spPr>
      </p:pic>
      <p:sp>
        <p:nvSpPr>
          <p:cNvPr id="5" name="TextBox 2">
            <a:extLst>
              <a:ext uri="{FF2B5EF4-FFF2-40B4-BE49-F238E27FC236}">
                <a16:creationId xmlns:a16="http://schemas.microsoft.com/office/drawing/2014/main" id="{31541CD3-5D6B-461C-B34E-682A6AD3555F}"/>
              </a:ext>
            </a:extLst>
          </p:cNvPr>
          <p:cNvSpPr txBox="1"/>
          <p:nvPr/>
        </p:nvSpPr>
        <p:spPr>
          <a:xfrm>
            <a:off x="5947987" y="1053255"/>
            <a:ext cx="6045539" cy="4401205"/>
          </a:xfrm>
          <a:prstGeom prst="rect">
            <a:avLst/>
          </a:prstGeom>
          <a:noFill/>
        </p:spPr>
        <p:txBody>
          <a:bodyPr wrap="square" rtlCol="0">
            <a:spAutoFit/>
          </a:bodyPr>
          <a:lstStyle/>
          <a:p>
            <a:r>
              <a:rPr lang="en-US" sz="2000" dirty="0">
                <a:latin typeface="Foco" panose="020B0504050202020203"/>
              </a:rPr>
              <a:t>Not everyone has the luxury to be able to follow the lockdown regulations and stay at home. Although work for some people has changed to working from home, many people still have to go to their physical workplace. These people include doctors, nurses, police officers, firefighters, EMTs, delivery workers, grocery store workers, and much more.</a:t>
            </a:r>
          </a:p>
          <a:p>
            <a:endParaRPr lang="en-US" sz="2000" dirty="0">
              <a:latin typeface="Foco" panose="020B0504050202020203"/>
            </a:endParaRPr>
          </a:p>
          <a:p>
            <a:r>
              <a:rPr lang="en-US" sz="2000" dirty="0">
                <a:latin typeface="Foco" panose="020B0504050202020203"/>
              </a:rPr>
              <a:t>In the UK, for example, BAME (Black, Asian, minority ethnic) communities are </a:t>
            </a:r>
            <a:r>
              <a:rPr lang="en-US" sz="2000" dirty="0">
                <a:latin typeface="Foco" panose="020B0504050202020203"/>
                <a:hlinkClick r:id="rId3"/>
              </a:rPr>
              <a:t>four times</a:t>
            </a:r>
            <a:r>
              <a:rPr lang="en-US" sz="2000" dirty="0">
                <a:latin typeface="Foco" panose="020B0504050202020203"/>
              </a:rPr>
              <a:t> more likely to die from the virus than white people. One major reason for this is that typically these people work in key-worker jobs and sectors. For some these jobs are also low paid and bring poverty inequalities into the picture.</a:t>
            </a:r>
          </a:p>
        </p:txBody>
      </p:sp>
      <p:sp>
        <p:nvSpPr>
          <p:cNvPr id="6" name="Rectangle 9">
            <a:extLst>
              <a:ext uri="{FF2B5EF4-FFF2-40B4-BE49-F238E27FC236}">
                <a16:creationId xmlns:a16="http://schemas.microsoft.com/office/drawing/2014/main" id="{5E06A6B4-FD36-4602-99A9-7C515C555BB6}"/>
              </a:ext>
            </a:extLst>
          </p:cNvPr>
          <p:cNvSpPr/>
          <p:nvPr/>
        </p:nvSpPr>
        <p:spPr>
          <a:xfrm>
            <a:off x="5947987" y="5454460"/>
            <a:ext cx="6045539" cy="923330"/>
          </a:xfrm>
          <a:prstGeom prst="rect">
            <a:avLst/>
          </a:prstGeom>
        </p:spPr>
        <p:txBody>
          <a:bodyPr wrap="square">
            <a:spAutoFit/>
          </a:bodyPr>
          <a:lstStyle/>
          <a:p>
            <a:r>
              <a:rPr lang="en-US" dirty="0">
                <a:solidFill>
                  <a:srgbClr val="000000"/>
                </a:solidFill>
                <a:latin typeface="Foco" panose="020B0504050202020203"/>
              </a:rPr>
              <a:t>A key worker told the </a:t>
            </a:r>
            <a:r>
              <a:rPr lang="en-US" dirty="0">
                <a:solidFill>
                  <a:srgbClr val="000000"/>
                </a:solidFill>
                <a:latin typeface="Foco" panose="020B0504050202020203"/>
                <a:hlinkClick r:id="rId4"/>
              </a:rPr>
              <a:t>BBC</a:t>
            </a:r>
            <a:r>
              <a:rPr lang="en-US" dirty="0">
                <a:solidFill>
                  <a:srgbClr val="000000"/>
                </a:solidFill>
                <a:latin typeface="Foco" panose="020B0504050202020203"/>
              </a:rPr>
              <a:t>: </a:t>
            </a:r>
          </a:p>
          <a:p>
            <a:r>
              <a:rPr lang="en-US" i="1" dirty="0">
                <a:solidFill>
                  <a:srgbClr val="000000"/>
                </a:solidFill>
                <a:latin typeface="Foco" panose="020B0504050202020203"/>
              </a:rPr>
              <a:t>“I have no options. Either I starve because I don't have a job, or I catch the virus”</a:t>
            </a:r>
            <a:endParaRPr lang="en-US" i="1" dirty="0">
              <a:latin typeface="Foco" panose="020B0504050202020203"/>
            </a:endParaRPr>
          </a:p>
        </p:txBody>
      </p:sp>
      <p:sp>
        <p:nvSpPr>
          <p:cNvPr id="7" name="Rechthoek 2">
            <a:extLst>
              <a:ext uri="{FF2B5EF4-FFF2-40B4-BE49-F238E27FC236}">
                <a16:creationId xmlns:a16="http://schemas.microsoft.com/office/drawing/2014/main" id="{3D6D7A08-4478-461D-A877-6C2310B27324}"/>
              </a:ext>
            </a:extLst>
          </p:cNvPr>
          <p:cNvSpPr/>
          <p:nvPr/>
        </p:nvSpPr>
        <p:spPr>
          <a:xfrm>
            <a:off x="5947987" y="-297286"/>
            <a:ext cx="6261596" cy="13505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Foco" panose="020B0504050202020203"/>
                <a:ea typeface="+mj-ea"/>
                <a:cs typeface="+mj-cs"/>
              </a:rPr>
              <a:t>Reflection 1: The Injustice of </a:t>
            </a:r>
            <a:r>
              <a:rPr lang="en-US" sz="2800" dirty="0">
                <a:latin typeface="Foco" panose="020B0504050202020203"/>
              </a:rPr>
              <a:t>Covid-19 | Lockdown</a:t>
            </a:r>
            <a:endParaRPr lang="en-US" sz="2800" dirty="0">
              <a:latin typeface="Foco" panose="020B0504050202020203"/>
              <a:ea typeface="+mj-ea"/>
              <a:cs typeface="+mj-cs"/>
            </a:endParaRPr>
          </a:p>
        </p:txBody>
      </p:sp>
    </p:spTree>
    <p:extLst>
      <p:ext uri="{BB962C8B-B14F-4D97-AF65-F5344CB8AC3E}">
        <p14:creationId xmlns:p14="http://schemas.microsoft.com/office/powerpoint/2010/main" val="44526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50" y="1001488"/>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476030" y="1905506"/>
            <a:ext cx="3239940" cy="2677656"/>
          </a:xfrm>
          <a:prstGeom prst="rect">
            <a:avLst/>
          </a:prstGeom>
        </p:spPr>
        <p:txBody>
          <a:bodyPr wrap="square">
            <a:spAutoFit/>
          </a:bodyPr>
          <a:lstStyle/>
          <a:p>
            <a:pPr algn="ctr">
              <a:spcAft>
                <a:spcPts val="600"/>
              </a:spcAft>
            </a:pPr>
            <a:r>
              <a:rPr lang="en-GB" sz="2400" dirty="0">
                <a:latin typeface="Foco" panose="020B0504050202020203"/>
                <a:cs typeface="Arial"/>
              </a:rPr>
              <a:t>Do you know – or can you think of - anyone who has been forced to make a tough decision between catching the virus and earning a living?</a:t>
            </a:r>
          </a:p>
        </p:txBody>
      </p:sp>
      <p:sp>
        <p:nvSpPr>
          <p:cNvPr id="4" name="TextBox 3">
            <a:extLst>
              <a:ext uri="{FF2B5EF4-FFF2-40B4-BE49-F238E27FC236}">
                <a16:creationId xmlns:a16="http://schemas.microsoft.com/office/drawing/2014/main" id="{6CFD97E5-650D-4B77-A344-296C899568D4}"/>
              </a:ext>
            </a:extLst>
          </p:cNvPr>
          <p:cNvSpPr txBox="1"/>
          <p:nvPr/>
        </p:nvSpPr>
        <p:spPr>
          <a:xfrm>
            <a:off x="165497" y="5172788"/>
            <a:ext cx="11576283" cy="830997"/>
          </a:xfrm>
          <a:prstGeom prst="rect">
            <a:avLst/>
          </a:prstGeom>
          <a:noFill/>
        </p:spPr>
        <p:txBody>
          <a:bodyPr wrap="square" rtlCol="0">
            <a:spAutoFit/>
          </a:bodyPr>
          <a:lstStyle/>
          <a:p>
            <a:r>
              <a:rPr lang="en-GB" sz="2400" dirty="0">
                <a:latin typeface="Foco" panose="020B0504050202020203" pitchFamily="34" charset="0"/>
              </a:rPr>
              <a:t>Think about key workers or people who are unable to gain support from their governments if they don’t go to work.</a:t>
            </a:r>
          </a:p>
        </p:txBody>
      </p:sp>
    </p:spTree>
    <p:extLst>
      <p:ext uri="{BB962C8B-B14F-4D97-AF65-F5344CB8AC3E}">
        <p14:creationId xmlns:p14="http://schemas.microsoft.com/office/powerpoint/2010/main" val="1263595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weg, gebouw, straat&#10;&#10;Automatisch gegenereerde beschrijving">
            <a:extLst>
              <a:ext uri="{FF2B5EF4-FFF2-40B4-BE49-F238E27FC236}">
                <a16:creationId xmlns:a16="http://schemas.microsoft.com/office/drawing/2014/main" id="{DDE65128-E577-479B-A054-C4E7CFC33C33}"/>
              </a:ext>
            </a:extLst>
          </p:cNvPr>
          <p:cNvPicPr>
            <a:picLocks noChangeAspect="1"/>
          </p:cNvPicPr>
          <p:nvPr/>
        </p:nvPicPr>
        <p:blipFill rotWithShape="1">
          <a:blip r:embed="rId3">
            <a:extLst>
              <a:ext uri="{28A0092B-C50C-407E-A947-70E740481C1C}">
                <a14:useLocalDpi xmlns:a14="http://schemas.microsoft.com/office/drawing/2010/main" val="0"/>
              </a:ext>
            </a:extLst>
          </a:blip>
          <a:srcRect t="39505" b="14244"/>
          <a:stretch/>
        </p:blipFill>
        <p:spPr>
          <a:xfrm>
            <a:off x="20" y="0"/>
            <a:ext cx="12191980" cy="380679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kstvak 3">
            <a:extLst>
              <a:ext uri="{FF2B5EF4-FFF2-40B4-BE49-F238E27FC236}">
                <a16:creationId xmlns:a16="http://schemas.microsoft.com/office/drawing/2014/main" id="{1A58D29F-DE06-49ED-BBFB-0A11B298BEC7}"/>
              </a:ext>
            </a:extLst>
          </p:cNvPr>
          <p:cNvSpPr txBox="1"/>
          <p:nvPr/>
        </p:nvSpPr>
        <p:spPr>
          <a:xfrm>
            <a:off x="110197" y="3657600"/>
            <a:ext cx="11904594" cy="2658794"/>
          </a:xfrm>
          <a:prstGeom prst="rect">
            <a:avLst/>
          </a:prstGeom>
        </p:spPr>
        <p:txBody>
          <a:bodyPr vert="horz" lIns="91440" tIns="45720" rIns="91440" bIns="45720" rtlCol="0" anchor="ctr">
            <a:normAutofit/>
          </a:bodyPr>
          <a:lstStyle/>
          <a:p>
            <a:pPr algn="ctr">
              <a:lnSpc>
                <a:spcPct val="90000"/>
              </a:lnSpc>
              <a:spcAft>
                <a:spcPts val="600"/>
              </a:spcAft>
            </a:pPr>
            <a:r>
              <a:rPr lang="en-US" sz="2100" dirty="0">
                <a:latin typeface="Foco" panose="020B0504050202020203"/>
              </a:rPr>
              <a:t>Not everyone is able to protect themselves from the virus in an equal way, because there seem to be many </a:t>
            </a:r>
            <a:r>
              <a:rPr lang="en-US" sz="2100" u="sng" dirty="0">
                <a:latin typeface="Foco" panose="020B0504050202020203"/>
              </a:rPr>
              <a:t>pre-existing </a:t>
            </a:r>
            <a:r>
              <a:rPr lang="en-US" sz="2100" dirty="0">
                <a:latin typeface="Foco" panose="020B0504050202020203"/>
              </a:rPr>
              <a:t>inequalities in our societies that are being exposed by the coronavirus. There are fundamental differences in people’s income, jobs, housing, place in society, access to water, living spaces etc. that all affect people’s ability to follow the safety guidelines. Often it is certain populations within a society that are disadvantaged, and therefore become more likely to be infected by the virus. </a:t>
            </a:r>
            <a:br>
              <a:rPr lang="en-US" sz="2100" dirty="0">
                <a:latin typeface="Foco" panose="020B0504050202020203"/>
              </a:rPr>
            </a:br>
            <a:r>
              <a:rPr lang="en-US" sz="2100" dirty="0">
                <a:latin typeface="Foco" panose="020B0504050202020203"/>
              </a:rPr>
              <a:t>Whilst it may seem that the virus is hitting everyone, some people are suffering and being affected more harshly because of </a:t>
            </a:r>
            <a:r>
              <a:rPr lang="en-US" sz="2100" dirty="0">
                <a:latin typeface="Foco" panose="020B0504050202020203"/>
                <a:hlinkClick r:id="rId4"/>
              </a:rPr>
              <a:t>societal pre-existing inequalities.  </a:t>
            </a:r>
            <a:endParaRPr lang="en-US" sz="2100" dirty="0">
              <a:latin typeface="Foco" panose="020B0504050202020203"/>
            </a:endParaRPr>
          </a:p>
        </p:txBody>
      </p:sp>
      <p:sp>
        <p:nvSpPr>
          <p:cNvPr id="2" name="Rechthoek 1">
            <a:extLst>
              <a:ext uri="{FF2B5EF4-FFF2-40B4-BE49-F238E27FC236}">
                <a16:creationId xmlns:a16="http://schemas.microsoft.com/office/drawing/2014/main" id="{919C276C-F533-48CE-B3DF-68ABEA3AF258}"/>
              </a:ext>
            </a:extLst>
          </p:cNvPr>
          <p:cNvSpPr/>
          <p:nvPr/>
        </p:nvSpPr>
        <p:spPr>
          <a:xfrm>
            <a:off x="2726787" y="314605"/>
            <a:ext cx="6738425" cy="731520"/>
          </a:xfrm>
          <a:prstGeom prst="rect">
            <a:avLst/>
          </a:prstGeom>
          <a:solidFill>
            <a:schemeClr val="bg2">
              <a:lumMod val="90000"/>
            </a:schemeClr>
          </a:solidFill>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3600" dirty="0">
                <a:latin typeface="Foco" panose="020B0504050202020203"/>
                <a:ea typeface="+mj-ea"/>
                <a:cs typeface="+mj-cs"/>
              </a:rPr>
              <a:t>Reflection 1: The Injustice of Covid-19</a:t>
            </a:r>
          </a:p>
        </p:txBody>
      </p:sp>
    </p:spTree>
    <p:extLst>
      <p:ext uri="{BB962C8B-B14F-4D97-AF65-F5344CB8AC3E}">
        <p14:creationId xmlns:p14="http://schemas.microsoft.com/office/powerpoint/2010/main" val="384476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50" y="875315"/>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517731" y="2176135"/>
            <a:ext cx="3156537" cy="1569660"/>
          </a:xfrm>
          <a:prstGeom prst="rect">
            <a:avLst/>
          </a:prstGeom>
        </p:spPr>
        <p:txBody>
          <a:bodyPr wrap="square">
            <a:spAutoFit/>
          </a:bodyPr>
          <a:lstStyle/>
          <a:p>
            <a:pPr algn="ctr">
              <a:spcAft>
                <a:spcPts val="600"/>
              </a:spcAft>
            </a:pPr>
            <a:r>
              <a:rPr lang="en-GB" sz="2400" dirty="0">
                <a:latin typeface="Foco" panose="020B0504050202020203"/>
                <a:cs typeface="Arial"/>
              </a:rPr>
              <a:t>Can you see examples of the inequalities in your city, town or local community? </a:t>
            </a:r>
          </a:p>
        </p:txBody>
      </p:sp>
      <p:sp>
        <p:nvSpPr>
          <p:cNvPr id="4" name="TextBox 3">
            <a:extLst>
              <a:ext uri="{FF2B5EF4-FFF2-40B4-BE49-F238E27FC236}">
                <a16:creationId xmlns:a16="http://schemas.microsoft.com/office/drawing/2014/main" id="{A3085CE0-9391-4C42-A0C1-C39436AC706C}"/>
              </a:ext>
            </a:extLst>
          </p:cNvPr>
          <p:cNvSpPr txBox="1"/>
          <p:nvPr/>
        </p:nvSpPr>
        <p:spPr>
          <a:xfrm>
            <a:off x="307856" y="5151688"/>
            <a:ext cx="11576283" cy="830997"/>
          </a:xfrm>
          <a:prstGeom prst="rect">
            <a:avLst/>
          </a:prstGeom>
          <a:noFill/>
        </p:spPr>
        <p:txBody>
          <a:bodyPr wrap="square" rtlCol="0">
            <a:spAutoFit/>
          </a:bodyPr>
          <a:lstStyle/>
          <a:p>
            <a:r>
              <a:rPr lang="en-GB" sz="2400" dirty="0">
                <a:latin typeface="Foco" panose="020B0504050202020203" pitchFamily="34" charset="0"/>
              </a:rPr>
              <a:t>Think about some of the different people, housing, systems and demographics in your local area.</a:t>
            </a:r>
          </a:p>
        </p:txBody>
      </p:sp>
    </p:spTree>
    <p:extLst>
      <p:ext uri="{BB962C8B-B14F-4D97-AF65-F5344CB8AC3E}">
        <p14:creationId xmlns:p14="http://schemas.microsoft.com/office/powerpoint/2010/main" val="3774867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buiten, gebouw, stad, dag&#10;&#10;Automatisch gegenereerde beschrijving">
            <a:extLst>
              <a:ext uri="{FF2B5EF4-FFF2-40B4-BE49-F238E27FC236}">
                <a16:creationId xmlns:a16="http://schemas.microsoft.com/office/drawing/2014/main" id="{6255B53E-87F2-45D2-ACF3-48720F8A5CA4}"/>
              </a:ext>
            </a:extLst>
          </p:cNvPr>
          <p:cNvPicPr>
            <a:picLocks noChangeAspect="1"/>
          </p:cNvPicPr>
          <p:nvPr/>
        </p:nvPicPr>
        <p:blipFill rotWithShape="1">
          <a:blip r:embed="rId2">
            <a:extLst>
              <a:ext uri="{28A0092B-C50C-407E-A947-70E740481C1C}">
                <a14:useLocalDpi xmlns:a14="http://schemas.microsoft.com/office/drawing/2010/main" val="0"/>
              </a:ext>
            </a:extLst>
          </a:blip>
          <a:srcRect t="11848" b="13152"/>
          <a:stretch/>
        </p:blipFill>
        <p:spPr>
          <a:xfrm>
            <a:off x="20" y="-21543"/>
            <a:ext cx="12191980" cy="6857990"/>
          </a:xfrm>
          <a:prstGeom prst="rect">
            <a:avLst/>
          </a:prstGeom>
        </p:spPr>
      </p:pic>
      <p:sp>
        <p:nvSpPr>
          <p:cNvPr id="8" name="Tekstvak 7">
            <a:extLst>
              <a:ext uri="{FF2B5EF4-FFF2-40B4-BE49-F238E27FC236}">
                <a16:creationId xmlns:a16="http://schemas.microsoft.com/office/drawing/2014/main" id="{4DFDB563-2EEB-4168-B97C-C5D712AA20BC}"/>
              </a:ext>
            </a:extLst>
          </p:cNvPr>
          <p:cNvSpPr txBox="1"/>
          <p:nvPr/>
        </p:nvSpPr>
        <p:spPr>
          <a:xfrm>
            <a:off x="1029658" y="1248619"/>
            <a:ext cx="9602901" cy="707886"/>
          </a:xfrm>
          <a:prstGeom prst="rect">
            <a:avLst/>
          </a:prstGeom>
          <a:solidFill>
            <a:schemeClr val="bg1"/>
          </a:solidFill>
        </p:spPr>
        <p:txBody>
          <a:bodyPr wrap="square" rtlCol="0">
            <a:spAutoFit/>
          </a:bodyPr>
          <a:lstStyle/>
          <a:p>
            <a:r>
              <a:rPr lang="en-GB" sz="4000" dirty="0">
                <a:latin typeface="Foco" panose="020B0504050202020203"/>
              </a:rPr>
              <a:t>Reflection 2: Climate injustice and Covid-19</a:t>
            </a:r>
          </a:p>
        </p:txBody>
      </p:sp>
      <p:sp>
        <p:nvSpPr>
          <p:cNvPr id="11" name="Tekstvak 10">
            <a:extLst>
              <a:ext uri="{FF2B5EF4-FFF2-40B4-BE49-F238E27FC236}">
                <a16:creationId xmlns:a16="http://schemas.microsoft.com/office/drawing/2014/main" id="{42E7B316-2372-414B-8677-884BE848148A}"/>
              </a:ext>
            </a:extLst>
          </p:cNvPr>
          <p:cNvSpPr txBox="1"/>
          <p:nvPr/>
        </p:nvSpPr>
        <p:spPr>
          <a:xfrm>
            <a:off x="276447" y="2657583"/>
            <a:ext cx="11430000" cy="2677656"/>
          </a:xfrm>
          <a:prstGeom prst="rect">
            <a:avLst/>
          </a:prstGeom>
          <a:noFill/>
        </p:spPr>
        <p:txBody>
          <a:bodyPr wrap="square" rtlCol="0">
            <a:spAutoFit/>
          </a:bodyPr>
          <a:lstStyle/>
          <a:p>
            <a:pPr algn="ctr"/>
            <a:r>
              <a:rPr lang="en-GB" sz="2400" dirty="0">
                <a:solidFill>
                  <a:schemeClr val="bg1"/>
                </a:solidFill>
                <a:latin typeface="Foco" panose="020B0504050202020203"/>
              </a:rPr>
              <a:t>Climate change, similarly, is affecting the world in an unequal way. Some populations in the world have to face more severe consequences than other communities, while some countries might even see improvements from the change in climates. Whilst this might not seem to relate to Covid-19, it may well be that the ones that are hit the most from climate change may also be currently some of the most vulnerable to be infected by the virus.  We are also seeing how social injustices and inequalities have allowed some people in our communities to be suffering more than others through global crises.</a:t>
            </a:r>
          </a:p>
        </p:txBody>
      </p:sp>
    </p:spTree>
    <p:extLst>
      <p:ext uri="{BB962C8B-B14F-4D97-AF65-F5344CB8AC3E}">
        <p14:creationId xmlns:p14="http://schemas.microsoft.com/office/powerpoint/2010/main" val="2240861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teken, mensen, vasthouden&#10;&#10;Automatisch gegenereerde beschrijving">
            <a:extLst>
              <a:ext uri="{FF2B5EF4-FFF2-40B4-BE49-F238E27FC236}">
                <a16:creationId xmlns:a16="http://schemas.microsoft.com/office/drawing/2014/main" id="{F7786295-C044-4390-9901-9E98D094E8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757"/>
          <a:stretch/>
        </p:blipFill>
        <p:spPr>
          <a:xfrm>
            <a:off x="7123041" y="44244"/>
            <a:ext cx="5068959" cy="6327992"/>
          </a:xfrm>
          <a:prstGeom prst="rect">
            <a:avLst/>
          </a:prstGeom>
        </p:spPr>
      </p:pic>
      <p:sp>
        <p:nvSpPr>
          <p:cNvPr id="4" name="Tekstvak 3">
            <a:extLst>
              <a:ext uri="{FF2B5EF4-FFF2-40B4-BE49-F238E27FC236}">
                <a16:creationId xmlns:a16="http://schemas.microsoft.com/office/drawing/2014/main" id="{338B26F8-A946-4968-80E1-60128E28C1C1}"/>
              </a:ext>
            </a:extLst>
          </p:cNvPr>
          <p:cNvSpPr txBox="1"/>
          <p:nvPr/>
        </p:nvSpPr>
        <p:spPr>
          <a:xfrm>
            <a:off x="165182" y="266346"/>
            <a:ext cx="7101404" cy="523220"/>
          </a:xfrm>
          <a:prstGeom prst="rect">
            <a:avLst/>
          </a:prstGeom>
          <a:noFill/>
        </p:spPr>
        <p:txBody>
          <a:bodyPr wrap="square" rtlCol="0">
            <a:spAutoFit/>
          </a:bodyPr>
          <a:lstStyle/>
          <a:p>
            <a:r>
              <a:rPr lang="en-GB" sz="2800" dirty="0">
                <a:latin typeface="Foco" panose="020B0504050202020203"/>
              </a:rPr>
              <a:t>Reflection 2: Climate injustice and Covid-19</a:t>
            </a:r>
          </a:p>
        </p:txBody>
      </p:sp>
      <p:sp>
        <p:nvSpPr>
          <p:cNvPr id="5" name="Tekstvak 4">
            <a:extLst>
              <a:ext uri="{FF2B5EF4-FFF2-40B4-BE49-F238E27FC236}">
                <a16:creationId xmlns:a16="http://schemas.microsoft.com/office/drawing/2014/main" id="{0A041F9A-353B-41F8-B713-16BCB146FA5B}"/>
              </a:ext>
            </a:extLst>
          </p:cNvPr>
          <p:cNvSpPr txBox="1"/>
          <p:nvPr/>
        </p:nvSpPr>
        <p:spPr>
          <a:xfrm>
            <a:off x="165182" y="830984"/>
            <a:ext cx="6792677" cy="5355312"/>
          </a:xfrm>
          <a:prstGeom prst="rect">
            <a:avLst/>
          </a:prstGeom>
          <a:noFill/>
        </p:spPr>
        <p:txBody>
          <a:bodyPr wrap="square" rtlCol="0">
            <a:spAutoFit/>
          </a:bodyPr>
          <a:lstStyle/>
          <a:p>
            <a:r>
              <a:rPr lang="en-GB" sz="2000" dirty="0">
                <a:latin typeface="Foco" panose="020B0504050202020203"/>
                <a:hlinkClick r:id="rId3"/>
              </a:rPr>
              <a:t>Climate justice</a:t>
            </a:r>
            <a:r>
              <a:rPr lang="en-GB" sz="2000" dirty="0">
                <a:latin typeface="Foco" panose="020B0504050202020203"/>
              </a:rPr>
              <a:t> connects to the unequal outcomes for different people, communities and countries due to being more vulnerable to the effects of climate change.</a:t>
            </a:r>
          </a:p>
          <a:p>
            <a:endParaRPr lang="en-GB" sz="1100" dirty="0">
              <a:latin typeface="Foco" panose="020B0504050202020203"/>
            </a:endParaRPr>
          </a:p>
          <a:p>
            <a:r>
              <a:rPr lang="en-GB" sz="2000" dirty="0">
                <a:latin typeface="Foco" panose="020B0504050202020203"/>
              </a:rPr>
              <a:t>Some people are directly exposed to the impacts of climate change - from sea level rise to extreme weather events – and in these places, certain communities will be hit harder than others. For example people that live on the coastline are much more vulnerable to sea level rise than people living more inland.</a:t>
            </a:r>
          </a:p>
          <a:p>
            <a:endParaRPr lang="en-GB" sz="1100" dirty="0">
              <a:latin typeface="Foco" panose="020B0504050202020203"/>
            </a:endParaRPr>
          </a:p>
          <a:p>
            <a:r>
              <a:rPr lang="en-GB" sz="2000" dirty="0">
                <a:latin typeface="Foco" panose="020B0504050202020203"/>
              </a:rPr>
              <a:t>Vulnerability isn’t a natural state. For example many people don’t get to decide where they live - this is often a result of a person’s position in society. Vulnerability is largely determined by a mix of social, economic, environmental and cultural factors. The context in which people live shapes their ability to respond to crises as well as potentially increasing their risk to threats. </a:t>
            </a:r>
          </a:p>
        </p:txBody>
      </p:sp>
    </p:spTree>
    <p:extLst>
      <p:ext uri="{BB962C8B-B14F-4D97-AF65-F5344CB8AC3E}">
        <p14:creationId xmlns:p14="http://schemas.microsoft.com/office/powerpoint/2010/main" val="186103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zitten, groot, water, boot&#10;&#10;Automatisch gegenereerde beschrijving">
            <a:extLst>
              <a:ext uri="{FF2B5EF4-FFF2-40B4-BE49-F238E27FC236}">
                <a16:creationId xmlns:a16="http://schemas.microsoft.com/office/drawing/2014/main" id="{B975BBA8-4D2E-4803-838F-F3142E220A85}"/>
              </a:ext>
            </a:extLst>
          </p:cNvPr>
          <p:cNvPicPr>
            <a:picLocks noChangeAspect="1"/>
          </p:cNvPicPr>
          <p:nvPr/>
        </p:nvPicPr>
        <p:blipFill rotWithShape="1">
          <a:blip r:embed="rId2">
            <a:extLst>
              <a:ext uri="{28A0092B-C50C-407E-A947-70E740481C1C}">
                <a14:useLocalDpi xmlns:a14="http://schemas.microsoft.com/office/drawing/2010/main" val="0"/>
              </a:ext>
            </a:extLst>
          </a:blip>
          <a:srcRect l="1039" t="34680" r="1231" b="20231"/>
          <a:stretch/>
        </p:blipFill>
        <p:spPr>
          <a:xfrm>
            <a:off x="0" y="10"/>
            <a:ext cx="12192000" cy="379676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Rechthoek 3">
            <a:extLst>
              <a:ext uri="{FF2B5EF4-FFF2-40B4-BE49-F238E27FC236}">
                <a16:creationId xmlns:a16="http://schemas.microsoft.com/office/drawing/2014/main" id="{9550E74C-1DCA-4F72-A02B-94EE951392A0}"/>
              </a:ext>
            </a:extLst>
          </p:cNvPr>
          <p:cNvSpPr/>
          <p:nvPr/>
        </p:nvSpPr>
        <p:spPr>
          <a:xfrm>
            <a:off x="0" y="3520325"/>
            <a:ext cx="12192000" cy="2730638"/>
          </a:xfrm>
          <a:prstGeom prst="rect">
            <a:avLst/>
          </a:prstGeom>
        </p:spPr>
        <p:txBody>
          <a:bodyPr vert="horz" lIns="91440" tIns="45720" rIns="91440" bIns="45720" rtlCol="0" anchor="ctr">
            <a:normAutofit/>
          </a:bodyPr>
          <a:lstStyle/>
          <a:p>
            <a:pPr algn="ctr">
              <a:lnSpc>
                <a:spcPct val="90000"/>
              </a:lnSpc>
              <a:spcAft>
                <a:spcPts val="600"/>
              </a:spcAft>
            </a:pPr>
            <a:r>
              <a:rPr lang="en-US" sz="2400" dirty="0">
                <a:latin typeface="Foco" panose="020B0504050202020203"/>
              </a:rPr>
              <a:t>In other words, someone’s ability to respond to a crisis is largely determined by a person’s vulnerability, which is affected by many different factors such as the pre-existing inequalities discussed before. In this way, for every sort of major crisis, the same people are often affected the most due to their limited ability to respond because of the social injustices around them.  </a:t>
            </a:r>
          </a:p>
        </p:txBody>
      </p:sp>
    </p:spTree>
    <p:extLst>
      <p:ext uri="{BB962C8B-B14F-4D97-AF65-F5344CB8AC3E}">
        <p14:creationId xmlns:p14="http://schemas.microsoft.com/office/powerpoint/2010/main" val="3318361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649" y="1166188"/>
            <a:ext cx="3974701" cy="3974701"/>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517730" y="2277130"/>
            <a:ext cx="3156537" cy="1938992"/>
          </a:xfrm>
          <a:prstGeom prst="rect">
            <a:avLst/>
          </a:prstGeom>
        </p:spPr>
        <p:txBody>
          <a:bodyPr wrap="square">
            <a:spAutoFit/>
          </a:bodyPr>
          <a:lstStyle/>
          <a:p>
            <a:pPr algn="ctr">
              <a:spcAft>
                <a:spcPts val="600"/>
              </a:spcAft>
            </a:pPr>
            <a:r>
              <a:rPr lang="en-GB" sz="2400" dirty="0">
                <a:latin typeface="Foco" panose="020B0504050202020203"/>
                <a:cs typeface="Arial"/>
              </a:rPr>
              <a:t>What are the links between racial inequalities and public health in our communities? </a:t>
            </a:r>
          </a:p>
        </p:txBody>
      </p:sp>
      <p:sp>
        <p:nvSpPr>
          <p:cNvPr id="4" name="TextBox 3">
            <a:extLst>
              <a:ext uri="{FF2B5EF4-FFF2-40B4-BE49-F238E27FC236}">
                <a16:creationId xmlns:a16="http://schemas.microsoft.com/office/drawing/2014/main" id="{564F3496-3314-4282-B385-E2E8A83DFF3A}"/>
              </a:ext>
            </a:extLst>
          </p:cNvPr>
          <p:cNvSpPr txBox="1"/>
          <p:nvPr/>
        </p:nvSpPr>
        <p:spPr>
          <a:xfrm>
            <a:off x="229292" y="5140889"/>
            <a:ext cx="11576283" cy="830997"/>
          </a:xfrm>
          <a:prstGeom prst="rect">
            <a:avLst/>
          </a:prstGeom>
          <a:noFill/>
        </p:spPr>
        <p:txBody>
          <a:bodyPr wrap="square" rtlCol="0">
            <a:spAutoFit/>
          </a:bodyPr>
          <a:lstStyle/>
          <a:p>
            <a:r>
              <a:rPr lang="en-GB" sz="2400" dirty="0">
                <a:latin typeface="Foco" panose="020B0504050202020203" pitchFamily="34" charset="0"/>
              </a:rPr>
              <a:t>This </a:t>
            </a:r>
            <a:r>
              <a:rPr lang="en-GB" sz="2400" dirty="0">
                <a:latin typeface="Foco" panose="020B0504050202020203" pitchFamily="34" charset="0"/>
                <a:hlinkClick r:id="rId3"/>
              </a:rPr>
              <a:t>short video </a:t>
            </a:r>
            <a:r>
              <a:rPr lang="en-GB" sz="2400" dirty="0">
                <a:latin typeface="Foco" panose="020B0504050202020203" pitchFamily="34" charset="0"/>
              </a:rPr>
              <a:t>may be a useful introduction to how inequalities are often embedded within our systems – it is based in the US but can be applied to other areas.</a:t>
            </a:r>
          </a:p>
        </p:txBody>
      </p:sp>
    </p:spTree>
    <p:extLst>
      <p:ext uri="{BB962C8B-B14F-4D97-AF65-F5344CB8AC3E}">
        <p14:creationId xmlns:p14="http://schemas.microsoft.com/office/powerpoint/2010/main" val="9261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4744DE-22F1-47AD-82A8-F378FA772D76}"/>
              </a:ext>
            </a:extLst>
          </p:cNvPr>
          <p:cNvSpPr txBox="1"/>
          <p:nvPr/>
        </p:nvSpPr>
        <p:spPr>
          <a:xfrm>
            <a:off x="-1" y="232657"/>
            <a:ext cx="12191999" cy="646331"/>
          </a:xfrm>
          <a:prstGeom prst="rect">
            <a:avLst/>
          </a:prstGeom>
          <a:noFill/>
        </p:spPr>
        <p:txBody>
          <a:bodyPr wrap="square" rtlCol="0">
            <a:spAutoFit/>
          </a:bodyPr>
          <a:lstStyle/>
          <a:p>
            <a:pPr algn="ctr"/>
            <a:r>
              <a:rPr lang="en-GB" sz="3600" dirty="0">
                <a:latin typeface="Foco" panose="020B0504050202020203"/>
              </a:rPr>
              <a:t>Reflection 2: Climate injustice and Covid-19</a:t>
            </a:r>
          </a:p>
        </p:txBody>
      </p:sp>
      <p:sp>
        <p:nvSpPr>
          <p:cNvPr id="3" name="Tekstvak 2">
            <a:extLst>
              <a:ext uri="{FF2B5EF4-FFF2-40B4-BE49-F238E27FC236}">
                <a16:creationId xmlns:a16="http://schemas.microsoft.com/office/drawing/2014/main" id="{B8ABF43C-1BFE-4627-B087-27176BBACB7E}"/>
              </a:ext>
            </a:extLst>
          </p:cNvPr>
          <p:cNvSpPr txBox="1"/>
          <p:nvPr/>
        </p:nvSpPr>
        <p:spPr>
          <a:xfrm>
            <a:off x="311888" y="997693"/>
            <a:ext cx="11568223" cy="830997"/>
          </a:xfrm>
          <a:prstGeom prst="rect">
            <a:avLst/>
          </a:prstGeom>
          <a:noFill/>
        </p:spPr>
        <p:txBody>
          <a:bodyPr wrap="square" rtlCol="0">
            <a:spAutoFit/>
          </a:bodyPr>
          <a:lstStyle/>
          <a:p>
            <a:pPr lvl="0">
              <a:defRPr/>
            </a:pPr>
            <a:r>
              <a:rPr lang="en-GB" sz="2400" dirty="0">
                <a:solidFill>
                  <a:prstClr val="black"/>
                </a:solidFill>
                <a:latin typeface="Foco" panose="020B0504050202020203"/>
              </a:rPr>
              <a:t>It can be argued that Covid-19 is also an issue of climate injustice. Take a look at this </a:t>
            </a:r>
            <a:r>
              <a:rPr lang="en-GB" sz="2400" dirty="0">
                <a:solidFill>
                  <a:prstClr val="black"/>
                </a:solidFill>
                <a:latin typeface="Foco" panose="020B0504050202020203"/>
                <a:hlinkClick r:id="rId3"/>
              </a:rPr>
              <a:t>short video</a:t>
            </a:r>
            <a:r>
              <a:rPr lang="en-GB" sz="2400" dirty="0">
                <a:solidFill>
                  <a:prstClr val="black"/>
                </a:solidFill>
                <a:latin typeface="Foco" panose="020B0504050202020203"/>
              </a:rPr>
              <a:t> (5:19mins) to understand more on this. </a:t>
            </a:r>
          </a:p>
        </p:txBody>
      </p:sp>
      <p:pic>
        <p:nvPicPr>
          <p:cNvPr id="5" name="Onlinemedia 4" title="Why COVID-19 is an Environmental Justice Issue Too | Op-Ed | NowThis">
            <a:hlinkClick r:id="" action="ppaction://media"/>
            <a:extLst>
              <a:ext uri="{FF2B5EF4-FFF2-40B4-BE49-F238E27FC236}">
                <a16:creationId xmlns:a16="http://schemas.microsoft.com/office/drawing/2014/main" id="{686FCCB3-5880-4609-B912-E1E7FB0C5427}"/>
              </a:ext>
            </a:extLst>
          </p:cNvPr>
          <p:cNvPicPr>
            <a:picLocks noRot="1" noChangeAspect="1"/>
          </p:cNvPicPr>
          <p:nvPr>
            <a:videoFile r:link="rId1"/>
          </p:nvPr>
        </p:nvPicPr>
        <p:blipFill>
          <a:blip r:embed="rId4"/>
          <a:stretch>
            <a:fillRect/>
          </a:stretch>
        </p:blipFill>
        <p:spPr>
          <a:xfrm>
            <a:off x="2872581" y="2232837"/>
            <a:ext cx="6484070" cy="4027286"/>
          </a:xfrm>
          <a:prstGeom prst="rect">
            <a:avLst/>
          </a:prstGeom>
        </p:spPr>
      </p:pic>
    </p:spTree>
    <p:extLst>
      <p:ext uri="{BB962C8B-B14F-4D97-AF65-F5344CB8AC3E}">
        <p14:creationId xmlns:p14="http://schemas.microsoft.com/office/powerpoint/2010/main" val="40893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96E9497-D599-4831-9686-6A678FB13338}"/>
              </a:ext>
            </a:extLst>
          </p:cNvPr>
          <p:cNvSpPr txBox="1"/>
          <p:nvPr/>
        </p:nvSpPr>
        <p:spPr>
          <a:xfrm>
            <a:off x="7284690" y="203977"/>
            <a:ext cx="472186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Foco" panose="020B0504050202020203"/>
                <a:ea typeface="+mj-ea"/>
                <a:cs typeface="+mj-cs"/>
              </a:rPr>
              <a:t>Reflection 2: Climate injustice and Covid-19</a:t>
            </a:r>
          </a:p>
        </p:txBody>
      </p:sp>
      <p:sp>
        <p:nvSpPr>
          <p:cNvPr id="3" name="Rechthoek 2">
            <a:extLst>
              <a:ext uri="{FF2B5EF4-FFF2-40B4-BE49-F238E27FC236}">
                <a16:creationId xmlns:a16="http://schemas.microsoft.com/office/drawing/2014/main" id="{D7AFB8C8-1D07-42C4-83AD-99091A84444E}"/>
              </a:ext>
            </a:extLst>
          </p:cNvPr>
          <p:cNvSpPr/>
          <p:nvPr/>
        </p:nvSpPr>
        <p:spPr>
          <a:xfrm>
            <a:off x="7284690" y="1394652"/>
            <a:ext cx="4721864" cy="3663429"/>
          </a:xfrm>
          <a:prstGeom prst="rect">
            <a:avLst/>
          </a:prstGeom>
        </p:spPr>
        <p:txBody>
          <a:bodyPr vert="horz" lIns="91440" tIns="45720" rIns="91440" bIns="45720" rtlCol="0" anchor="t">
            <a:normAutofit lnSpcReduction="10000"/>
          </a:bodyPr>
          <a:lstStyle/>
          <a:p>
            <a:pPr>
              <a:lnSpc>
                <a:spcPct val="90000"/>
              </a:lnSpc>
              <a:spcAft>
                <a:spcPts val="600"/>
              </a:spcAft>
            </a:pPr>
            <a:r>
              <a:rPr lang="en-US" sz="2000" dirty="0">
                <a:latin typeface="Foco" panose="020B0504050202020203"/>
              </a:rPr>
              <a:t>One example of how climate injustice may result in injustice of Covid-19 infections can be seen in the state of Louisiana, USA. </a:t>
            </a:r>
          </a:p>
          <a:p>
            <a:pPr>
              <a:lnSpc>
                <a:spcPct val="90000"/>
              </a:lnSpc>
              <a:spcAft>
                <a:spcPts val="600"/>
              </a:spcAft>
            </a:pPr>
            <a:endParaRPr lang="en-US" sz="1200" dirty="0">
              <a:latin typeface="Foco" panose="020B0504050202020203"/>
            </a:endParaRPr>
          </a:p>
          <a:p>
            <a:pPr>
              <a:lnSpc>
                <a:spcPct val="90000"/>
              </a:lnSpc>
              <a:spcAft>
                <a:spcPts val="600"/>
              </a:spcAft>
            </a:pPr>
            <a:r>
              <a:rPr lang="en-US" sz="2000" dirty="0">
                <a:latin typeface="Foco" panose="020B0504050202020203"/>
              </a:rPr>
              <a:t>Most of the people in Louisiana that are affected by the virus typically live in the highest air-polluted areas of the United States. Those people – mostly BAME - who make up 32% of the state account for </a:t>
            </a:r>
            <a:r>
              <a:rPr lang="en-US" sz="2000" dirty="0">
                <a:latin typeface="Foco" panose="020B0504050202020203"/>
                <a:hlinkClick r:id="rId2"/>
              </a:rPr>
              <a:t>71%</a:t>
            </a:r>
            <a:r>
              <a:rPr lang="en-US" sz="2000" dirty="0">
                <a:latin typeface="Foco" panose="020B0504050202020203"/>
              </a:rPr>
              <a:t> of the state’s Coronavirus deaths. People here who already have many respiratory illnesses, because of the air pollution, are consequently more vulnerable to the harsher impacts of Covid-19.</a:t>
            </a:r>
          </a:p>
          <a:p>
            <a:pPr>
              <a:lnSpc>
                <a:spcPct val="90000"/>
              </a:lnSpc>
              <a:spcAft>
                <a:spcPts val="600"/>
              </a:spcAft>
            </a:pPr>
            <a:endParaRPr lang="en-US" sz="2000" dirty="0">
              <a:latin typeface="Foco" panose="020B0504050202020203"/>
            </a:endParaRPr>
          </a:p>
          <a:p>
            <a:pPr indent="-228600">
              <a:lnSpc>
                <a:spcPct val="90000"/>
              </a:lnSpc>
              <a:spcAft>
                <a:spcPts val="600"/>
              </a:spcAft>
              <a:buFont typeface="Arial" panose="020B0604020202020204" pitchFamily="34" charset="0"/>
              <a:buChar char="•"/>
            </a:pPr>
            <a:endParaRPr lang="en-US" sz="2000" dirty="0">
              <a:latin typeface="Foco" panose="020B0504050202020203"/>
            </a:endParaRPr>
          </a:p>
        </p:txBody>
      </p:sp>
      <p:sp>
        <p:nvSpPr>
          <p:cNvPr id="4" name="Rechthoek 3">
            <a:extLst>
              <a:ext uri="{FF2B5EF4-FFF2-40B4-BE49-F238E27FC236}">
                <a16:creationId xmlns:a16="http://schemas.microsoft.com/office/drawing/2014/main" id="{72B2E27A-9851-42EB-8B2B-FDC35541123A}"/>
              </a:ext>
            </a:extLst>
          </p:cNvPr>
          <p:cNvSpPr/>
          <p:nvPr/>
        </p:nvSpPr>
        <p:spPr>
          <a:xfrm>
            <a:off x="206328" y="4580607"/>
            <a:ext cx="11905956" cy="1603516"/>
          </a:xfrm>
          <a:prstGeom prst="rect">
            <a:avLst/>
          </a:prstGeom>
        </p:spPr>
        <p:txBody>
          <a:bodyPr wrap="square">
            <a:spAutoFit/>
          </a:bodyPr>
          <a:lstStyle/>
          <a:p>
            <a:pPr>
              <a:lnSpc>
                <a:spcPct val="90000"/>
              </a:lnSpc>
              <a:spcAft>
                <a:spcPts val="600"/>
              </a:spcAft>
            </a:pPr>
            <a:endParaRPr lang="en-US" dirty="0">
              <a:latin typeface="Foco" panose="020B0504050202020203"/>
            </a:endParaRPr>
          </a:p>
          <a:p>
            <a:pPr>
              <a:lnSpc>
                <a:spcPct val="90000"/>
              </a:lnSpc>
              <a:spcAft>
                <a:spcPts val="600"/>
              </a:spcAft>
            </a:pPr>
            <a:r>
              <a:rPr lang="en-US" sz="2000" dirty="0">
                <a:latin typeface="Foco" panose="020B0504050202020203"/>
              </a:rPr>
              <a:t>As one resident from the area in Louisiana states:</a:t>
            </a:r>
            <a:endParaRPr lang="en-US" sz="2000" i="1" dirty="0">
              <a:solidFill>
                <a:srgbClr val="000000"/>
              </a:solidFill>
              <a:latin typeface="Foco" panose="020B0504050202020203"/>
            </a:endParaRPr>
          </a:p>
          <a:p>
            <a:pPr>
              <a:spcAft>
                <a:spcPts val="600"/>
              </a:spcAft>
            </a:pPr>
            <a:r>
              <a:rPr lang="en-US" i="1" dirty="0">
                <a:solidFill>
                  <a:srgbClr val="000000"/>
                </a:solidFill>
                <a:latin typeface="Foco" panose="020B0504050202020203"/>
              </a:rPr>
              <a:t>“The situation is scary because people are dying all around. Our immune systems are compromised due to all the pollution here.  Everybody I know has respiratory illnesses. We are more susceptible to getting this. Between all of the chemicals and the virus, we are doomed. I am sitting here waiting to die.” </a:t>
            </a:r>
            <a:r>
              <a:rPr lang="en-US" i="1" dirty="0">
                <a:solidFill>
                  <a:srgbClr val="000000"/>
                </a:solidFill>
                <a:latin typeface="Foco" panose="020B0504050202020203"/>
                <a:hlinkClick r:id="rId3"/>
              </a:rPr>
              <a:t>Mary Hampton</a:t>
            </a:r>
            <a:endParaRPr lang="en-GB" dirty="0">
              <a:latin typeface="Foco" panose="020B0504050202020203"/>
            </a:endParaRPr>
          </a:p>
        </p:txBody>
      </p:sp>
      <p:pic>
        <p:nvPicPr>
          <p:cNvPr id="6" name="Afbeelding 5" descr="Afbeelding met buiten, weg, straat, gras&#10;&#10;Automatisch gegenereerde beschrijving">
            <a:extLst>
              <a:ext uri="{FF2B5EF4-FFF2-40B4-BE49-F238E27FC236}">
                <a16:creationId xmlns:a16="http://schemas.microsoft.com/office/drawing/2014/main" id="{1BE9F876-962D-4397-848D-3086B8401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28" y="231744"/>
            <a:ext cx="6903530" cy="4590113"/>
          </a:xfrm>
          <a:prstGeom prst="rect">
            <a:avLst/>
          </a:prstGeom>
        </p:spPr>
      </p:pic>
    </p:spTree>
    <p:extLst>
      <p:ext uri="{BB962C8B-B14F-4D97-AF65-F5344CB8AC3E}">
        <p14:creationId xmlns:p14="http://schemas.microsoft.com/office/powerpoint/2010/main" val="218166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F8E4F0-640A-4D93-A3D8-56137EDB6978}"/>
              </a:ext>
            </a:extLst>
          </p:cNvPr>
          <p:cNvSpPr/>
          <p:nvPr/>
        </p:nvSpPr>
        <p:spPr>
          <a:xfrm>
            <a:off x="516998" y="1168306"/>
            <a:ext cx="257416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THINK</a:t>
            </a:r>
            <a:r>
              <a:rPr kumimoji="0" lang="en-GB" sz="3200" b="0"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 </a:t>
            </a:r>
          </a:p>
        </p:txBody>
      </p:sp>
      <p:sp>
        <p:nvSpPr>
          <p:cNvPr id="13" name="Rectangle 12">
            <a:extLst>
              <a:ext uri="{FF2B5EF4-FFF2-40B4-BE49-F238E27FC236}">
                <a16:creationId xmlns:a16="http://schemas.microsoft.com/office/drawing/2014/main" id="{BF08A487-271B-4222-B048-71D20F030069}"/>
              </a:ext>
            </a:extLst>
          </p:cNvPr>
          <p:cNvSpPr/>
          <p:nvPr/>
        </p:nvSpPr>
        <p:spPr>
          <a:xfrm>
            <a:off x="516998" y="2889878"/>
            <a:ext cx="20132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FEEL</a:t>
            </a:r>
            <a:endParaRPr kumimoji="0" lang="en-GB" sz="3200" b="0" i="0" u="none" strike="noStrike" kern="1200" cap="none" spc="0" normalizeH="0" baseline="0" noProof="0" dirty="0">
              <a:ln>
                <a:noFill/>
              </a:ln>
              <a:solidFill>
                <a:srgbClr val="35372F"/>
              </a:solidFill>
              <a:effectLst/>
              <a:uLnTx/>
              <a:uFillTx/>
              <a:latin typeface="Ashcan BB" panose="02000503000000020004" pitchFamily="2" charset="0"/>
              <a:ea typeface="+mn-ea"/>
              <a:cs typeface="+mn-cs"/>
            </a:endParaRPr>
          </a:p>
        </p:txBody>
      </p:sp>
      <p:sp>
        <p:nvSpPr>
          <p:cNvPr id="14" name="Rectangle 13">
            <a:extLst>
              <a:ext uri="{FF2B5EF4-FFF2-40B4-BE49-F238E27FC236}">
                <a16:creationId xmlns:a16="http://schemas.microsoft.com/office/drawing/2014/main" id="{80ED2B0E-7FCF-46FF-B525-CB6399A6B23A}"/>
              </a:ext>
            </a:extLst>
          </p:cNvPr>
          <p:cNvSpPr/>
          <p:nvPr/>
        </p:nvSpPr>
        <p:spPr>
          <a:xfrm>
            <a:off x="381509" y="4601307"/>
            <a:ext cx="244661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CONNECT</a:t>
            </a:r>
            <a:endParaRPr kumimoji="0" lang="en-GB" sz="3200" b="0" i="0" u="none" strike="noStrike" kern="1200" cap="none" spc="0" normalizeH="0" baseline="0" noProof="0" dirty="0">
              <a:ln>
                <a:noFill/>
              </a:ln>
              <a:solidFill>
                <a:srgbClr val="35372F"/>
              </a:solidFill>
              <a:effectLst/>
              <a:uLnTx/>
              <a:uFillTx/>
              <a:latin typeface="Ashcan BB" panose="02000503000000020004" pitchFamily="2" charset="0"/>
              <a:ea typeface="+mn-ea"/>
              <a:cs typeface="+mn-cs"/>
            </a:endParaRPr>
          </a:p>
        </p:txBody>
      </p:sp>
      <p:sp>
        <p:nvSpPr>
          <p:cNvPr id="15" name="TextBox 14">
            <a:extLst>
              <a:ext uri="{FF2B5EF4-FFF2-40B4-BE49-F238E27FC236}">
                <a16:creationId xmlns:a16="http://schemas.microsoft.com/office/drawing/2014/main" id="{41DCB55B-CD7F-41E5-9784-D708B441B4CB}"/>
              </a:ext>
            </a:extLst>
          </p:cNvPr>
          <p:cNvSpPr txBox="1"/>
          <p:nvPr/>
        </p:nvSpPr>
        <p:spPr>
          <a:xfrm>
            <a:off x="2392325" y="1012795"/>
            <a:ext cx="9282677"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2800" b="0" i="0" u="none" strike="noStrike" kern="1200" cap="none" spc="0" normalizeH="0" baseline="0" noProof="0" dirty="0">
                <a:ln>
                  <a:noFill/>
                </a:ln>
                <a:solidFill>
                  <a:srgbClr val="35372F"/>
                </a:solidFill>
                <a:effectLst/>
                <a:uLnTx/>
                <a:uFillTx/>
                <a:latin typeface="Foco" panose="020B0504050202020203" pitchFamily="34" charset="0"/>
                <a:ea typeface="+mn-ea"/>
                <a:cs typeface="+mn-cs"/>
              </a:rPr>
              <a:t>What curiosity questions can you ask? </a:t>
            </a:r>
          </a:p>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e.g.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Where did coronavirus come from? What causes pandemics? How might climate change lead to more pandemics? Is the health of humans and environment related? Who is most affected by coronavirus and climate change and why? How has the virus helped emphasise the inequalities in our </a:t>
            </a:r>
            <a:r>
              <a:rPr kumimoji="0" lang="en-US"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societies?</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 How does coronavirus impact our carbon emissions? What is the impact of globalisation on coronavirus and on climate change?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1"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p:txBody>
      </p:sp>
      <p:sp>
        <p:nvSpPr>
          <p:cNvPr id="16" name="Rectangle 15">
            <a:extLst>
              <a:ext uri="{FF2B5EF4-FFF2-40B4-BE49-F238E27FC236}">
                <a16:creationId xmlns:a16="http://schemas.microsoft.com/office/drawing/2014/main" id="{9D236F53-5F7F-47A6-B138-45870537D592}"/>
              </a:ext>
            </a:extLst>
          </p:cNvPr>
          <p:cNvSpPr/>
          <p:nvPr/>
        </p:nvSpPr>
        <p:spPr>
          <a:xfrm>
            <a:off x="2413590" y="2729766"/>
            <a:ext cx="9197163" cy="1508105"/>
          </a:xfrm>
          <a:prstGeom prst="rect">
            <a:avLst/>
          </a:prstGeom>
        </p:spPr>
        <p:txBody>
          <a:bodyPr wrap="square">
            <a:spAutoFit/>
          </a:bodyPr>
          <a:lstStyle/>
          <a:p>
            <a:pPr lvl="0">
              <a:buClr>
                <a:srgbClr val="35372F"/>
              </a:buClr>
              <a:defRPr/>
            </a:pPr>
            <a:r>
              <a:rPr lang="en-GB" sz="2800" dirty="0">
                <a:solidFill>
                  <a:srgbClr val="35372F"/>
                </a:solidFill>
                <a:latin typeface="Foco" panose="020B0504050202020203" pitchFamily="34" charset="0"/>
              </a:rPr>
              <a:t>How might different people feel? </a:t>
            </a:r>
          </a:p>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e.g. </a:t>
            </a:r>
            <a:r>
              <a:rPr kumimoji="0" lang="en-US"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How has this pandemic made you feel? What has been the impact of lockdown on your life? What emotions have you noticed in people around you? What are some of the different emotions you have experienced? How might it feel to have no choice but to go to work and risk catching the virus?  How does it make you feel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when you see how some species have flourished whilst humans have been staying at home?</a:t>
            </a:r>
            <a:endPar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p:txBody>
      </p:sp>
      <p:sp>
        <p:nvSpPr>
          <p:cNvPr id="17" name="Rectangle 16">
            <a:extLst>
              <a:ext uri="{FF2B5EF4-FFF2-40B4-BE49-F238E27FC236}">
                <a16:creationId xmlns:a16="http://schemas.microsoft.com/office/drawing/2014/main" id="{3FF5E912-9A13-45C2-9E81-98BC109E3BEF}"/>
              </a:ext>
            </a:extLst>
          </p:cNvPr>
          <p:cNvSpPr/>
          <p:nvPr/>
        </p:nvSpPr>
        <p:spPr>
          <a:xfrm>
            <a:off x="2968314" y="4416768"/>
            <a:ext cx="8621175"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2800" b="0" i="0" u="none" strike="noStrike" kern="1200" cap="none" spc="0" normalizeH="0" baseline="0" noProof="0" dirty="0">
                <a:ln>
                  <a:noFill/>
                </a:ln>
                <a:solidFill>
                  <a:srgbClr val="35372F"/>
                </a:solidFill>
                <a:effectLst/>
                <a:uLnTx/>
                <a:uFillTx/>
                <a:latin typeface="Foco" panose="020B0504050202020203" pitchFamily="34" charset="0"/>
                <a:ea typeface="+mn-ea"/>
                <a:cs typeface="+mn-cs"/>
              </a:rPr>
              <a:t>What links can you start to make? </a:t>
            </a:r>
            <a:endParaRPr kumimoji="0" lang="en-GB" sz="1200" b="0" i="0"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e.g.</a:t>
            </a:r>
            <a:r>
              <a:rPr kumimoji="0" lang="en-US"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How do you think the virus spread all over the world? What made it spread so quickly? Why is the virus showing inequality in our societies? What are the links between climate inequality and coronavirus inequality? How might the pandemic change human behaviour to </a:t>
            </a:r>
            <a:r>
              <a:rPr kumimoji="0" lang="en-US"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be more caring for the environment?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 </a:t>
            </a:r>
            <a:endParaRPr kumimoji="0" lang="en-GB" sz="2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p:txBody>
      </p:sp>
      <p:sp>
        <p:nvSpPr>
          <p:cNvPr id="9" name="Google Shape;84;p1">
            <a:extLst>
              <a:ext uri="{FF2B5EF4-FFF2-40B4-BE49-F238E27FC236}">
                <a16:creationId xmlns:a16="http://schemas.microsoft.com/office/drawing/2014/main" id="{F0632FC8-307D-4F74-A0C5-842A4F824D6A}"/>
              </a:ext>
            </a:extLst>
          </p:cNvPr>
          <p:cNvSpPr/>
          <p:nvPr/>
        </p:nvSpPr>
        <p:spPr>
          <a:xfrm>
            <a:off x="381509" y="753517"/>
            <a:ext cx="11527409" cy="5158185"/>
          </a:xfrm>
          <a:prstGeom prst="rect">
            <a:avLst/>
          </a:prstGeom>
          <a:noFill/>
          <a:ln w="28575" cap="flat" cmpd="sng">
            <a:solidFill>
              <a:srgbClr val="21273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5372F"/>
              </a:solidFill>
              <a:effectLst/>
              <a:uLnTx/>
              <a:uFillTx/>
              <a:latin typeface="Calibri"/>
              <a:ea typeface="Calibri"/>
              <a:cs typeface="Calibri"/>
              <a:sym typeface="Calibri"/>
            </a:endParaRPr>
          </a:p>
        </p:txBody>
      </p:sp>
      <p:sp>
        <p:nvSpPr>
          <p:cNvPr id="8" name="Google Shape;85;p1">
            <a:extLst>
              <a:ext uri="{FF2B5EF4-FFF2-40B4-BE49-F238E27FC236}">
                <a16:creationId xmlns:a16="http://schemas.microsoft.com/office/drawing/2014/main" id="{CB1D1F6B-CDC2-4DF2-9BBF-0858D3D1289C}"/>
              </a:ext>
            </a:extLst>
          </p:cNvPr>
          <p:cNvSpPr txBox="1"/>
          <p:nvPr/>
        </p:nvSpPr>
        <p:spPr>
          <a:xfrm rot="20877649">
            <a:off x="76654" y="411403"/>
            <a:ext cx="3990214" cy="430847"/>
          </a:xfrm>
          <a:prstGeom prst="rect">
            <a:avLst/>
          </a:prstGeom>
          <a:solidFill>
            <a:srgbClr val="35372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shcan BB" panose="02000503000000020004" pitchFamily="2" charset="0"/>
                <a:ea typeface="Arial"/>
                <a:cs typeface="Arial"/>
                <a:sym typeface="Arial"/>
              </a:rPr>
              <a:t>WHAT DO YOU THINK?</a:t>
            </a:r>
            <a:endParaRPr kumimoji="0" sz="2200" b="1" i="0" u="none" strike="noStrike" kern="1200" cap="none" spc="0" normalizeH="0" baseline="0" noProof="0" dirty="0">
              <a:ln>
                <a:noFill/>
              </a:ln>
              <a:solidFill>
                <a:prstClr val="white"/>
              </a:solidFill>
              <a:effectLst/>
              <a:uLnTx/>
              <a:uFillTx/>
              <a:latin typeface="Ashcan BB" panose="02000503000000020004" pitchFamily="2" charset="0"/>
              <a:ea typeface="Arial"/>
              <a:cs typeface="Arial"/>
              <a:sym typeface="Arial"/>
            </a:endParaRPr>
          </a:p>
        </p:txBody>
      </p:sp>
    </p:spTree>
    <p:extLst>
      <p:ext uri="{BB962C8B-B14F-4D97-AF65-F5344CB8AC3E}">
        <p14:creationId xmlns:p14="http://schemas.microsoft.com/office/powerpoint/2010/main" val="397136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49" y="1160976"/>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517730" y="1907798"/>
            <a:ext cx="3156537" cy="2677656"/>
          </a:xfrm>
          <a:prstGeom prst="rect">
            <a:avLst/>
          </a:prstGeom>
        </p:spPr>
        <p:txBody>
          <a:bodyPr wrap="square">
            <a:spAutoFit/>
          </a:bodyPr>
          <a:lstStyle/>
          <a:p>
            <a:pPr algn="ctr">
              <a:spcAft>
                <a:spcPts val="600"/>
              </a:spcAft>
            </a:pPr>
            <a:r>
              <a:rPr lang="en-GB" sz="2400" dirty="0">
                <a:latin typeface="Foco" panose="020B0504050202020203"/>
                <a:cs typeface="Arial"/>
              </a:rPr>
              <a:t>What links are there between air pollution and Covid-19? What are some of the biggest causes of air pollution and chemicals in the air in our societies? </a:t>
            </a:r>
          </a:p>
        </p:txBody>
      </p:sp>
    </p:spTree>
    <p:extLst>
      <p:ext uri="{BB962C8B-B14F-4D97-AF65-F5344CB8AC3E}">
        <p14:creationId xmlns:p14="http://schemas.microsoft.com/office/powerpoint/2010/main" val="4033680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2">
            <a:extLst>
              <a:ext uri="{FF2B5EF4-FFF2-40B4-BE49-F238E27FC236}">
                <a16:creationId xmlns:a16="http://schemas.microsoft.com/office/drawing/2014/main" id="{911F484C-F392-4451-9123-9D5A5A62C4A6}"/>
              </a:ext>
            </a:extLst>
          </p:cNvPr>
          <p:cNvSpPr txBox="1"/>
          <p:nvPr/>
        </p:nvSpPr>
        <p:spPr>
          <a:xfrm>
            <a:off x="311888" y="419307"/>
            <a:ext cx="11568223" cy="1569660"/>
          </a:xfrm>
          <a:prstGeom prst="rect">
            <a:avLst/>
          </a:prstGeom>
          <a:noFill/>
        </p:spPr>
        <p:txBody>
          <a:bodyPr wrap="square" rtlCol="0">
            <a:spAutoFit/>
          </a:bodyPr>
          <a:lstStyle/>
          <a:p>
            <a:r>
              <a:rPr lang="en-GB" sz="2400" b="1" dirty="0">
                <a:latin typeface="Foco" panose="020B0504050202020203"/>
              </a:rPr>
              <a:t>TAKE IT FURTHER</a:t>
            </a:r>
            <a:r>
              <a:rPr lang="en-GB" sz="2400" dirty="0">
                <a:latin typeface="Foco" panose="020B0504050202020203"/>
              </a:rPr>
              <a:t>:</a:t>
            </a:r>
            <a:br>
              <a:rPr lang="en-GB" sz="2400" dirty="0">
                <a:latin typeface="Foco" panose="020B0504050202020203"/>
              </a:rPr>
            </a:br>
            <a:r>
              <a:rPr lang="en-GB" sz="2400" dirty="0">
                <a:latin typeface="Foco" panose="020B0504050202020203"/>
              </a:rPr>
              <a:t>This interview from Dr Zach Bush gives an interesting and insightful overview of the links between air pollution, pesticide use and coronavirus. It is a long video (1 hour 20 minutes) but shares some very engaging reflections.</a:t>
            </a:r>
          </a:p>
        </p:txBody>
      </p:sp>
      <p:pic>
        <p:nvPicPr>
          <p:cNvPr id="3" name="Online Media 2" title="Zach Bush MD: Highwire with Del Bigtree Interview 2020">
            <a:hlinkClick r:id="" action="ppaction://media"/>
            <a:extLst>
              <a:ext uri="{FF2B5EF4-FFF2-40B4-BE49-F238E27FC236}">
                <a16:creationId xmlns:a16="http://schemas.microsoft.com/office/drawing/2014/main" id="{F334F6D6-7CFA-483B-921F-B1664FE81C6D}"/>
              </a:ext>
            </a:extLst>
          </p:cNvPr>
          <p:cNvPicPr>
            <a:picLocks noRot="1" noChangeAspect="1"/>
          </p:cNvPicPr>
          <p:nvPr>
            <a:videoFile r:link="rId1"/>
          </p:nvPr>
        </p:nvPicPr>
        <p:blipFill>
          <a:blip r:embed="rId3"/>
          <a:stretch>
            <a:fillRect/>
          </a:stretch>
        </p:blipFill>
        <p:spPr>
          <a:xfrm>
            <a:off x="3047999" y="2448147"/>
            <a:ext cx="6096000" cy="3429000"/>
          </a:xfrm>
          <a:prstGeom prst="rect">
            <a:avLst/>
          </a:prstGeom>
        </p:spPr>
      </p:pic>
    </p:spTree>
    <p:extLst>
      <p:ext uri="{BB962C8B-B14F-4D97-AF65-F5344CB8AC3E}">
        <p14:creationId xmlns:p14="http://schemas.microsoft.com/office/powerpoint/2010/main" val="406178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8D85465-16E5-43D1-8CEB-78183B05EDA9}"/>
              </a:ext>
            </a:extLst>
          </p:cNvPr>
          <p:cNvSpPr txBox="1"/>
          <p:nvPr/>
        </p:nvSpPr>
        <p:spPr>
          <a:xfrm>
            <a:off x="6576805" y="113421"/>
            <a:ext cx="5442065" cy="126895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oco" panose="020B0504050202020203"/>
                <a:ea typeface="+mn-ea"/>
                <a:cs typeface="+mn-cs"/>
              </a:rPr>
              <a:t>Reflection 2: Climate injustice and Covid-19</a:t>
            </a:r>
          </a:p>
        </p:txBody>
      </p:sp>
      <p:pic>
        <p:nvPicPr>
          <p:cNvPr id="3" name="Afbeelding 2" descr="Afbeelding met persoon, vrouw, kleding, vasthouden&#10;&#10;Automatisch gegenereerde beschrijving">
            <a:extLst>
              <a:ext uri="{FF2B5EF4-FFF2-40B4-BE49-F238E27FC236}">
                <a16:creationId xmlns:a16="http://schemas.microsoft.com/office/drawing/2014/main" id="{D87AD1FE-C901-4088-9E8B-328C875E24C0}"/>
              </a:ext>
            </a:extLst>
          </p:cNvPr>
          <p:cNvPicPr>
            <a:picLocks noChangeAspect="1"/>
          </p:cNvPicPr>
          <p:nvPr/>
        </p:nvPicPr>
        <p:blipFill rotWithShape="1">
          <a:blip r:embed="rId2">
            <a:extLst>
              <a:ext uri="{28A0092B-C50C-407E-A947-70E740481C1C}">
                <a14:useLocalDpi xmlns:a14="http://schemas.microsoft.com/office/drawing/2010/main" val="0"/>
              </a:ext>
            </a:extLst>
          </a:blip>
          <a:srcRect r="29719" b="-2"/>
          <a:stretch/>
        </p:blipFill>
        <p:spPr>
          <a:xfrm>
            <a:off x="-149609"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4" name="Tekstvak 3">
            <a:extLst>
              <a:ext uri="{FF2B5EF4-FFF2-40B4-BE49-F238E27FC236}">
                <a16:creationId xmlns:a16="http://schemas.microsoft.com/office/drawing/2014/main" id="{C05D65B5-0A6B-4F6A-8245-6AC2013448B1}"/>
              </a:ext>
            </a:extLst>
          </p:cNvPr>
          <p:cNvSpPr txBox="1"/>
          <p:nvPr/>
        </p:nvSpPr>
        <p:spPr>
          <a:xfrm>
            <a:off x="6691850" y="1576105"/>
            <a:ext cx="5211973" cy="46911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One interesting reflection is to think about whether it is the virus itself that is causing such high levels of mortality, or whether people are mostly dying from their current state of poor health and wellbeing; largely determined by contextual factors, such as pre-existing injustices that determine people’s vulnerability and ability to respond to the virus.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Foco" panose="020B0504050202020203"/>
              </a:rPr>
              <a:t>If we choose to look, we can see the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same communities impacted by climate injustice are now being impacted by coronavirus, leading to an unjust spread of infections across our communities. </a:t>
            </a:r>
            <a:r>
              <a:rPr lang="en-US" sz="2000" dirty="0">
                <a:solidFill>
                  <a:prstClr val="black"/>
                </a:solidFill>
                <a:latin typeface="Foco" panose="020B0504050202020203"/>
              </a:rPr>
              <a:t>These injustices have been created by our societies which means they can be changed if we choose to act.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    </a:t>
            </a:r>
          </a:p>
        </p:txBody>
      </p:sp>
    </p:spTree>
    <p:extLst>
      <p:ext uri="{BB962C8B-B14F-4D97-AF65-F5344CB8AC3E}">
        <p14:creationId xmlns:p14="http://schemas.microsoft.com/office/powerpoint/2010/main" val="29398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48" y="1078680"/>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517729" y="2010168"/>
            <a:ext cx="315653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Arial"/>
              </a:rPr>
              <a:t>What is the link between coronavirus and poor levels of health and wellbeing? What connections can you see?</a:t>
            </a:r>
          </a:p>
        </p:txBody>
      </p:sp>
    </p:spTree>
    <p:extLst>
      <p:ext uri="{BB962C8B-B14F-4D97-AF65-F5344CB8AC3E}">
        <p14:creationId xmlns:p14="http://schemas.microsoft.com/office/powerpoint/2010/main" val="1943464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1B142D-F75D-4B6B-9021-A302E7B9C726}"/>
              </a:ext>
            </a:extLst>
          </p:cNvPr>
          <p:cNvSpPr>
            <a:spLocks noGrp="1"/>
          </p:cNvSpPr>
          <p:nvPr>
            <p:ph type="title"/>
          </p:nvPr>
        </p:nvSpPr>
        <p:spPr/>
        <p:txBody>
          <a:bodyPr/>
          <a:lstStyle/>
          <a:p>
            <a:endParaRPr lang="en-GB" dirty="0"/>
          </a:p>
        </p:txBody>
      </p:sp>
      <p:sp>
        <p:nvSpPr>
          <p:cNvPr id="3" name="Tijdelijke aanduiding voor inhoud 2">
            <a:extLst>
              <a:ext uri="{FF2B5EF4-FFF2-40B4-BE49-F238E27FC236}">
                <a16:creationId xmlns:a16="http://schemas.microsoft.com/office/drawing/2014/main" id="{FA218CF8-4365-41F9-B826-9828BDA8AA2D}"/>
              </a:ext>
            </a:extLst>
          </p:cNvPr>
          <p:cNvSpPr>
            <a:spLocks noGrp="1"/>
          </p:cNvSpPr>
          <p:nvPr>
            <p:ph idx="1"/>
          </p:nvPr>
        </p:nvSpPr>
        <p:spPr/>
        <p:txBody>
          <a:bodyPr/>
          <a:lstStyle/>
          <a:p>
            <a:endParaRPr lang="en-GB"/>
          </a:p>
        </p:txBody>
      </p:sp>
      <p:pic>
        <p:nvPicPr>
          <p:cNvPr id="4" name="Inhaltsplatzhalter 3" descr="arachnid-artistic-blur-close-up-276203.jpg">
            <a:extLst>
              <a:ext uri="{FF2B5EF4-FFF2-40B4-BE49-F238E27FC236}">
                <a16:creationId xmlns:a16="http://schemas.microsoft.com/office/drawing/2014/main" id="{C3334DE7-AB31-4CAC-B2A6-813467D5BC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93" r="1898" b="23391"/>
          <a:stretch/>
        </p:blipFill>
        <p:spPr>
          <a:xfrm>
            <a:off x="20" y="1"/>
            <a:ext cx="12191980" cy="6857999"/>
          </a:xfrm>
          <a:prstGeom prst="rect">
            <a:avLst/>
          </a:prstGeom>
        </p:spPr>
      </p:pic>
      <p:sp>
        <p:nvSpPr>
          <p:cNvPr id="5" name="Titel 1">
            <a:extLst>
              <a:ext uri="{FF2B5EF4-FFF2-40B4-BE49-F238E27FC236}">
                <a16:creationId xmlns:a16="http://schemas.microsoft.com/office/drawing/2014/main" id="{1576AF26-CFDF-4B72-AA72-0952B3B54E32}"/>
              </a:ext>
            </a:extLst>
          </p:cNvPr>
          <p:cNvSpPr txBox="1">
            <a:spLocks/>
          </p:cNvSpPr>
          <p:nvPr/>
        </p:nvSpPr>
        <p:spPr>
          <a:xfrm>
            <a:off x="368968" y="681037"/>
            <a:ext cx="11454063" cy="683529"/>
          </a:xfrm>
          <a:prstGeom prst="rect">
            <a:avLst/>
          </a:prstGeom>
          <a:solidFill>
            <a:schemeClr val="bg2">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FFFFFF"/>
                </a:solidFill>
                <a:latin typeface="Foco" panose="020B0504050202020203"/>
              </a:rPr>
              <a:t>Reflection 3: Different stories, same virus | Empathy without borders</a:t>
            </a:r>
          </a:p>
        </p:txBody>
      </p:sp>
    </p:spTree>
    <p:extLst>
      <p:ext uri="{BB962C8B-B14F-4D97-AF65-F5344CB8AC3E}">
        <p14:creationId xmlns:p14="http://schemas.microsoft.com/office/powerpoint/2010/main" val="207108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8D85465-16E5-43D1-8CEB-78183B05EDA9}"/>
              </a:ext>
            </a:extLst>
          </p:cNvPr>
          <p:cNvSpPr txBox="1"/>
          <p:nvPr/>
        </p:nvSpPr>
        <p:spPr>
          <a:xfrm>
            <a:off x="5903494" y="0"/>
            <a:ext cx="6037917" cy="12689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Foco" panose="020B0504050202020203"/>
                <a:ea typeface="+mj-ea"/>
                <a:cs typeface="+mj-cs"/>
              </a:rPr>
              <a:t>Reflection 3: Same virus, different stories</a:t>
            </a:r>
          </a:p>
        </p:txBody>
      </p:sp>
      <p:pic>
        <p:nvPicPr>
          <p:cNvPr id="3" name="Afbeelding 2">
            <a:extLst>
              <a:ext uri="{FF2B5EF4-FFF2-40B4-BE49-F238E27FC236}">
                <a16:creationId xmlns:a16="http://schemas.microsoft.com/office/drawing/2014/main" id="{D87AD1FE-C901-4088-9E8B-328C875E24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10"/>
            <a:ext cx="5903495"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a:blip r:embed="rId3"/>
            <a:stretch>
              <a:fillRect/>
            </a:stretch>
          </a:blipFill>
          <a:effectLst>
            <a:outerShdw blurRad="50800" dist="38100" algn="l" rotWithShape="0">
              <a:schemeClr val="bg1">
                <a:lumMod val="85000"/>
                <a:alpha val="30000"/>
              </a:schemeClr>
            </a:outerShdw>
          </a:effectLst>
        </p:spPr>
      </p:pic>
      <p:sp>
        <p:nvSpPr>
          <p:cNvPr id="4" name="Tekstvak 3">
            <a:extLst>
              <a:ext uri="{FF2B5EF4-FFF2-40B4-BE49-F238E27FC236}">
                <a16:creationId xmlns:a16="http://schemas.microsoft.com/office/drawing/2014/main" id="{C05D65B5-0A6B-4F6A-8245-6AC2013448B1}"/>
              </a:ext>
            </a:extLst>
          </p:cNvPr>
          <p:cNvSpPr txBox="1"/>
          <p:nvPr/>
        </p:nvSpPr>
        <p:spPr>
          <a:xfrm>
            <a:off x="6096000" y="1268959"/>
            <a:ext cx="5807825" cy="5069496"/>
          </a:xfrm>
          <a:prstGeom prst="rect">
            <a:avLst/>
          </a:prstGeom>
        </p:spPr>
        <p:txBody>
          <a:bodyPr vert="horz" lIns="91440" tIns="45720" rIns="91440" bIns="45720" rtlCol="0" anchor="t">
            <a:normAutofit lnSpcReduction="10000"/>
          </a:bodyPr>
          <a:lstStyle/>
          <a:p>
            <a:r>
              <a:rPr lang="en-GB" dirty="0">
                <a:latin typeface="Foco" panose="020B0504050202020203" pitchFamily="34" charset="0"/>
              </a:rPr>
              <a:t>In these times of uncertainty, we can often feel overwhelmed by how complex these ideas are and how  confusing it can feel.  The good thing about this experience is that we are not alone with it, we are all in this together. This is a global pandemic which has affected every single country in the world and everyone is confronted with these changes and challenges in daily life. We are all facing this crisis as we are all facing the crisis of climate change – and we can learn from each other in so many ways.</a:t>
            </a:r>
          </a:p>
          <a:p>
            <a:endParaRPr lang="en-GB" dirty="0">
              <a:latin typeface="Foco" panose="020B0504050202020203" pitchFamily="34" charset="0"/>
            </a:endParaRPr>
          </a:p>
          <a:p>
            <a:r>
              <a:rPr lang="en-GB" dirty="0">
                <a:latin typeface="Foco" panose="020B0504050202020203" pitchFamily="34" charset="0"/>
              </a:rPr>
              <a:t> When we see the news we may listen to numbers of the infection rates or how things are developing in particular countries but how often do we see the faces and stories behind the scenes? Who are people across the world being affected by the crisis and how do they deal with it</a:t>
            </a:r>
            <a:br>
              <a:rPr lang="en-GB" dirty="0">
                <a:latin typeface="Foco" panose="020B0504050202020203" pitchFamily="34" charset="0"/>
              </a:rPr>
            </a:br>
            <a:r>
              <a:rPr lang="en-GB" dirty="0">
                <a:latin typeface="Foco" panose="020B0504050202020203" pitchFamily="34" charset="0"/>
              </a:rPr>
              <a:t>Let’s take a moment to meet some people from all over the world to start to understand more deeply the personal stories in different places and how we are united by these challenges  and how we can learn from and support each other.</a:t>
            </a:r>
            <a:endParaRPr lang="de-DE" dirty="0">
              <a:latin typeface="Foco" panose="020B0504050202020203" pitchFamily="34" charset="0"/>
            </a:endParaRPr>
          </a:p>
        </p:txBody>
      </p:sp>
    </p:spTree>
    <p:extLst>
      <p:ext uri="{BB962C8B-B14F-4D97-AF65-F5344CB8AC3E}">
        <p14:creationId xmlns:p14="http://schemas.microsoft.com/office/powerpoint/2010/main" val="2786562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646" y="349751"/>
            <a:ext cx="10515600" cy="1325563"/>
          </a:xfrm>
        </p:spPr>
        <p:txBody>
          <a:bodyPr>
            <a:normAutofit/>
          </a:bodyPr>
          <a:lstStyle/>
          <a:p>
            <a:r>
              <a:rPr lang="en-GB" sz="4000" dirty="0" err="1">
                <a:latin typeface="Foco" panose="020B0504050202020203" pitchFamily="34" charset="0"/>
              </a:rPr>
              <a:t>Smita</a:t>
            </a:r>
            <a:r>
              <a:rPr lang="en-GB" sz="4000" dirty="0">
                <a:latin typeface="Foco" panose="020B0504050202020203" pitchFamily="34" charset="0"/>
              </a:rPr>
              <a:t>, India, Aged 45</a:t>
            </a:r>
            <a:br>
              <a:rPr lang="de-DE" sz="4000" dirty="0">
                <a:latin typeface="Foco" panose="020B0504050202020203" pitchFamily="34" charset="0"/>
              </a:rPr>
            </a:br>
            <a:endParaRPr lang="de-DE" sz="4000" dirty="0">
              <a:latin typeface="Foco" panose="020B0504050202020203" pitchFamily="34" charset="0"/>
            </a:endParaRPr>
          </a:p>
        </p:txBody>
      </p:sp>
      <p:sp>
        <p:nvSpPr>
          <p:cNvPr id="3" name="Inhaltsplatzhalter 2"/>
          <p:cNvSpPr>
            <a:spLocks noGrp="1"/>
          </p:cNvSpPr>
          <p:nvPr>
            <p:ph idx="1"/>
          </p:nvPr>
        </p:nvSpPr>
        <p:spPr>
          <a:xfrm>
            <a:off x="354418" y="1281234"/>
            <a:ext cx="7844870" cy="4831442"/>
          </a:xfrm>
        </p:spPr>
        <p:txBody>
          <a:bodyPr>
            <a:normAutofit/>
          </a:bodyPr>
          <a:lstStyle/>
          <a:p>
            <a:pPr marL="0" indent="0">
              <a:buNone/>
            </a:pPr>
            <a:r>
              <a:rPr lang="en-GB" sz="2200" dirty="0">
                <a:latin typeface="Foco" panose="020B0504050202020203" pitchFamily="34" charset="0"/>
              </a:rPr>
              <a:t> “For me, the coronavirus is a huge challenge and also danger, maybe the biggest we had so far. My husband lost his job, and now we are facing just living from the small savings, and we don’t know for how long. Also, my two kids are stuck at home for several weeks now, and they are completely bored. I try to cheer them up and create small activities in the home, but they are just really used to spent lots of time in school and with their friends. </a:t>
            </a:r>
          </a:p>
          <a:p>
            <a:pPr marL="0" indent="0">
              <a:buNone/>
            </a:pPr>
            <a:r>
              <a:rPr lang="en-GB" sz="2200" dirty="0">
                <a:latin typeface="Foco" panose="020B0504050202020203" pitchFamily="34" charset="0"/>
              </a:rPr>
              <a:t>We are all afraid by the uncertainty. And also, India already has so many problems, how should it manage this? We are so many people, and social distancing is hardly working in crowded cities. Anyway, I try to stay hopeful. I started to raise my own vegetables in the backyard and other women in my area, too. The plants are giving me hope. That’s what we need.”</a:t>
            </a:r>
            <a:endParaRPr lang="de-DE" sz="2200" dirty="0">
              <a:latin typeface="Foco" panose="020B0504050202020203" pitchFamily="34" charset="0"/>
            </a:endParaRPr>
          </a:p>
          <a:p>
            <a:endParaRPr lang="de-DE" sz="2200" dirty="0">
              <a:latin typeface="Foco" panose="020B0504050202020203" pitchFamily="34" charset="0"/>
            </a:endParaRPr>
          </a:p>
        </p:txBody>
      </p:sp>
      <p:pic>
        <p:nvPicPr>
          <p:cNvPr id="4" name="Bild 3" descr="women-4419735_960_7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3900" y="0"/>
            <a:ext cx="3848100" cy="6858000"/>
          </a:xfrm>
          <a:prstGeom prst="rect">
            <a:avLst/>
          </a:prstGeom>
        </p:spPr>
      </p:pic>
      <p:sp>
        <p:nvSpPr>
          <p:cNvPr id="5" name="Rectangle 4">
            <a:extLst>
              <a:ext uri="{FF2B5EF4-FFF2-40B4-BE49-F238E27FC236}">
                <a16:creationId xmlns:a16="http://schemas.microsoft.com/office/drawing/2014/main" id="{A002EB14-911D-4A72-A642-05B7CD77EC58}"/>
              </a:ext>
            </a:extLst>
          </p:cNvPr>
          <p:cNvSpPr/>
          <p:nvPr/>
        </p:nvSpPr>
        <p:spPr>
          <a:xfrm>
            <a:off x="824439" y="6112676"/>
            <a:ext cx="7446269" cy="246221"/>
          </a:xfrm>
          <a:prstGeom prst="rect">
            <a:avLst/>
          </a:prstGeom>
        </p:spPr>
        <p:txBody>
          <a:bodyPr wrap="none">
            <a:spAutoFit/>
          </a:bodyPr>
          <a:lstStyle/>
          <a:p>
            <a:r>
              <a:rPr lang="en-GB" sz="1000" i="1" dirty="0">
                <a:latin typeface="Foco" panose="020B0504050202020203" pitchFamily="34" charset="0"/>
              </a:rPr>
              <a:t>*NB: We have not used their actual image to respect privacy. You can read more stories by visiting </a:t>
            </a:r>
            <a:r>
              <a:rPr lang="en-GB" sz="1000" dirty="0">
                <a:hlinkClick r:id="rId3"/>
              </a:rPr>
              <a:t>https://www.spreadstoriesnotthevirus.com/</a:t>
            </a:r>
            <a:endParaRPr lang="en-GB" sz="1000" i="1" dirty="0"/>
          </a:p>
        </p:txBody>
      </p:sp>
    </p:spTree>
    <p:extLst>
      <p:ext uri="{BB962C8B-B14F-4D97-AF65-F5344CB8AC3E}">
        <p14:creationId xmlns:p14="http://schemas.microsoft.com/office/powerpoint/2010/main" val="1588696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1127" y="305502"/>
            <a:ext cx="10515600" cy="1325563"/>
          </a:xfrm>
        </p:spPr>
        <p:txBody>
          <a:bodyPr>
            <a:normAutofit/>
          </a:bodyPr>
          <a:lstStyle/>
          <a:p>
            <a:r>
              <a:rPr lang="en-GB" sz="4000" dirty="0">
                <a:latin typeface="Foco" panose="020B0504050202020203" pitchFamily="34" charset="0"/>
              </a:rPr>
              <a:t>Jackson, South Africa, Aged 34</a:t>
            </a:r>
            <a:br>
              <a:rPr lang="de-DE" dirty="0">
                <a:latin typeface="Foco" panose="020B0504050202020203" pitchFamily="34" charset="0"/>
              </a:rPr>
            </a:br>
            <a:endParaRPr lang="de-DE" dirty="0">
              <a:latin typeface="Foco" panose="020B0504050202020203" pitchFamily="34" charset="0"/>
            </a:endParaRPr>
          </a:p>
        </p:txBody>
      </p:sp>
      <p:sp>
        <p:nvSpPr>
          <p:cNvPr id="3" name="Inhaltsplatzhalter 2"/>
          <p:cNvSpPr>
            <a:spLocks noGrp="1"/>
          </p:cNvSpPr>
          <p:nvPr>
            <p:ph idx="1"/>
          </p:nvPr>
        </p:nvSpPr>
        <p:spPr>
          <a:xfrm>
            <a:off x="443023" y="1538378"/>
            <a:ext cx="6695714" cy="4351338"/>
          </a:xfrm>
        </p:spPr>
        <p:txBody>
          <a:bodyPr>
            <a:normAutofit/>
          </a:bodyPr>
          <a:lstStyle/>
          <a:p>
            <a:pPr marL="0" indent="0">
              <a:buNone/>
            </a:pPr>
            <a:r>
              <a:rPr lang="en-GB" sz="2200">
                <a:latin typeface="Foco" panose="020B0504050202020203" pitchFamily="34" charset="0"/>
              </a:rPr>
              <a:t>“The </a:t>
            </a:r>
            <a:r>
              <a:rPr lang="en-GB" sz="2200" dirty="0">
                <a:latin typeface="Foco" panose="020B0504050202020203" pitchFamily="34" charset="0"/>
              </a:rPr>
              <a:t>last months has been really challenging. Me and my family are living in a really small house, with just two rooms, in the suburbs of Johannesburg. To distance from each other is not possible, and also our house is really close to the next one. </a:t>
            </a:r>
          </a:p>
          <a:p>
            <a:pPr marL="0" indent="0">
              <a:buNone/>
            </a:pPr>
            <a:r>
              <a:rPr lang="en-GB" sz="2200" dirty="0">
                <a:latin typeface="Foco" panose="020B0504050202020203" pitchFamily="34" charset="0"/>
              </a:rPr>
              <a:t>On the street you usually always meet people. The police tries to put into order that people keep distancing, but it’s just so little space. Also, we live in constant fear of getting infected, we don’t have any sanitizers. My wife made some self-made masks, but it will not protect us completely. I hope there will be solutions soon, we can’t live like this much longer. “ </a:t>
            </a:r>
          </a:p>
          <a:p>
            <a:pPr marL="0" indent="0">
              <a:buNone/>
            </a:pPr>
            <a:r>
              <a:rPr lang="en-GB" sz="2200" dirty="0">
                <a:latin typeface="Foco" panose="020B0504050202020203" pitchFamily="34" charset="0"/>
              </a:rPr>
              <a:t> </a:t>
            </a:r>
          </a:p>
          <a:p>
            <a:pPr marL="0" indent="0">
              <a:buNone/>
            </a:pPr>
            <a:endParaRPr lang="de-DE" sz="2200" dirty="0">
              <a:latin typeface="Foco" panose="020B0504050202020203" pitchFamily="34" charset="0"/>
            </a:endParaRPr>
          </a:p>
        </p:txBody>
      </p:sp>
      <p:pic>
        <p:nvPicPr>
          <p:cNvPr id="2050" name="Picture 2" descr="man in gray dress shirt">
            <a:extLst>
              <a:ext uri="{FF2B5EF4-FFF2-40B4-BE49-F238E27FC236}">
                <a16:creationId xmlns:a16="http://schemas.microsoft.com/office/drawing/2014/main" id="{B785B4A8-80CB-41B6-A963-9FDCE33AC3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76" r="31412"/>
          <a:stretch/>
        </p:blipFill>
        <p:spPr bwMode="auto">
          <a:xfrm>
            <a:off x="7224584" y="1"/>
            <a:ext cx="4967416"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B1BB6CE-5525-428F-BA69-FA04C8A50B63}"/>
              </a:ext>
            </a:extLst>
          </p:cNvPr>
          <p:cNvSpPr/>
          <p:nvPr/>
        </p:nvSpPr>
        <p:spPr>
          <a:xfrm>
            <a:off x="410066" y="5643495"/>
            <a:ext cx="7042312" cy="246221"/>
          </a:xfrm>
          <a:prstGeom prst="rect">
            <a:avLst/>
          </a:prstGeom>
        </p:spPr>
        <p:txBody>
          <a:bodyPr wrap="none">
            <a:spAutoFit/>
          </a:bodyPr>
          <a:lstStyle/>
          <a:p>
            <a:r>
              <a:rPr lang="en-GB" sz="1000" i="1" dirty="0">
                <a:latin typeface="Foco" panose="020B0504050202020203" pitchFamily="34" charset="0"/>
              </a:rPr>
              <a:t>*NB: We have not used their actual image to respect privacy. You can read more stories by visiting </a:t>
            </a:r>
            <a:r>
              <a:rPr lang="en-GB" sz="1000" dirty="0">
                <a:hlinkClick r:id="rId4"/>
              </a:rPr>
              <a:t>www.spreadstoriesnotthevirus.com/</a:t>
            </a:r>
            <a:endParaRPr lang="en-GB" sz="1000" i="1" dirty="0"/>
          </a:p>
        </p:txBody>
      </p:sp>
    </p:spTree>
    <p:extLst>
      <p:ext uri="{BB962C8B-B14F-4D97-AF65-F5344CB8AC3E}">
        <p14:creationId xmlns:p14="http://schemas.microsoft.com/office/powerpoint/2010/main" val="2093151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390" y="312988"/>
            <a:ext cx="10515600" cy="1325563"/>
          </a:xfrm>
        </p:spPr>
        <p:txBody>
          <a:bodyPr>
            <a:normAutofit/>
          </a:bodyPr>
          <a:lstStyle/>
          <a:p>
            <a:r>
              <a:rPr lang="en-GB" dirty="0">
                <a:latin typeface="Foco" panose="020B0504050202020203" pitchFamily="34" charset="0"/>
              </a:rPr>
              <a:t>Felipe, Spain, Aged 25</a:t>
            </a:r>
            <a:br>
              <a:rPr lang="de-DE" dirty="0">
                <a:latin typeface="Foco" panose="020B0504050202020203" pitchFamily="34" charset="0"/>
              </a:rPr>
            </a:br>
            <a:endParaRPr lang="de-DE" dirty="0">
              <a:latin typeface="Foco" panose="020B0504050202020203" pitchFamily="34" charset="0"/>
            </a:endParaRPr>
          </a:p>
        </p:txBody>
      </p:sp>
      <p:sp>
        <p:nvSpPr>
          <p:cNvPr id="3" name="Inhaltsplatzhalter 2"/>
          <p:cNvSpPr>
            <a:spLocks noGrp="1"/>
          </p:cNvSpPr>
          <p:nvPr>
            <p:ph idx="1"/>
          </p:nvPr>
        </p:nvSpPr>
        <p:spPr>
          <a:xfrm>
            <a:off x="282129" y="1374546"/>
            <a:ext cx="7083852" cy="4351338"/>
          </a:xfrm>
        </p:spPr>
        <p:txBody>
          <a:bodyPr>
            <a:normAutofit lnSpcReduction="10000"/>
          </a:bodyPr>
          <a:lstStyle/>
          <a:p>
            <a:pPr marL="0" indent="0">
              <a:buNone/>
            </a:pPr>
            <a:r>
              <a:rPr lang="en-GB" sz="2200" dirty="0">
                <a:latin typeface="Foco" panose="020B0504050202020203" pitchFamily="34" charset="0"/>
              </a:rPr>
              <a:t>“ At first I couldn’t really believe when my studies were completely stopped and the university asked us to leave to our home countries within one week. I was studying my Master’s at a University in the UK. Suddenly I had to go back to Spain, where I didn’t had a proper place anymore. So I had to move back with my parents. This was both challenging and nice. We didn’t spend much time during the last years. </a:t>
            </a:r>
          </a:p>
          <a:p>
            <a:pPr marL="0" indent="0">
              <a:buNone/>
            </a:pPr>
            <a:r>
              <a:rPr lang="en-GB" sz="2200" dirty="0">
                <a:latin typeface="Foco" panose="020B0504050202020203" pitchFamily="34" charset="0"/>
              </a:rPr>
              <a:t>Living together during lockdown came with arguments, fights, but also deep conversations and funny moments. I started to learn cooking from my mother, and I play chess with my dad. I think even if I am separated from my friends in UK, the virus made my connect much deeper with my family. “</a:t>
            </a:r>
            <a:endParaRPr lang="de-DE" sz="2200" dirty="0">
              <a:latin typeface="Foco" panose="020B0504050202020203" pitchFamily="34" charset="0"/>
            </a:endParaRPr>
          </a:p>
          <a:p>
            <a:endParaRPr lang="de-DE" sz="2200" dirty="0">
              <a:latin typeface="Foco" panose="020B0504050202020203" pitchFamily="34" charset="0"/>
            </a:endParaRPr>
          </a:p>
        </p:txBody>
      </p:sp>
      <p:pic>
        <p:nvPicPr>
          <p:cNvPr id="1026" name="Picture 2" descr="man in blue dress shirt sitting down and playing chess game">
            <a:extLst>
              <a:ext uri="{FF2B5EF4-FFF2-40B4-BE49-F238E27FC236}">
                <a16:creationId xmlns:a16="http://schemas.microsoft.com/office/drawing/2014/main" id="{C491A771-BB66-40D7-A49F-C54B5AA08F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62" t="-632" r="21537"/>
          <a:stretch/>
        </p:blipFill>
        <p:spPr bwMode="auto">
          <a:xfrm>
            <a:off x="7764378" y="0"/>
            <a:ext cx="4467473" cy="6815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FB5727D-DCB5-4FBF-A0CD-06F793267B72}"/>
              </a:ext>
            </a:extLst>
          </p:cNvPr>
          <p:cNvSpPr/>
          <p:nvPr/>
        </p:nvSpPr>
        <p:spPr>
          <a:xfrm>
            <a:off x="4516373" y="6219498"/>
            <a:ext cx="3198311" cy="246221"/>
          </a:xfrm>
          <a:prstGeom prst="rect">
            <a:avLst/>
          </a:prstGeom>
        </p:spPr>
        <p:txBody>
          <a:bodyPr wrap="none">
            <a:spAutoFit/>
          </a:bodyPr>
          <a:lstStyle/>
          <a:p>
            <a:r>
              <a:rPr lang="en-GB" sz="1000" i="1" dirty="0">
                <a:latin typeface="Foco" panose="020B0504050202020203" pitchFamily="34" charset="0"/>
              </a:rPr>
              <a:t>*NB: We have not used their actual image to respect privacy</a:t>
            </a:r>
            <a:endParaRPr lang="en-GB" sz="1000" i="1" dirty="0"/>
          </a:p>
        </p:txBody>
      </p:sp>
      <p:sp>
        <p:nvSpPr>
          <p:cNvPr id="7" name="Rectangle 6">
            <a:extLst>
              <a:ext uri="{FF2B5EF4-FFF2-40B4-BE49-F238E27FC236}">
                <a16:creationId xmlns:a16="http://schemas.microsoft.com/office/drawing/2014/main" id="{786D55C0-A568-49C3-945C-BA3929A8C2D8}"/>
              </a:ext>
            </a:extLst>
          </p:cNvPr>
          <p:cNvSpPr/>
          <p:nvPr/>
        </p:nvSpPr>
        <p:spPr>
          <a:xfrm>
            <a:off x="247390" y="5602774"/>
            <a:ext cx="7446269" cy="246221"/>
          </a:xfrm>
          <a:prstGeom prst="rect">
            <a:avLst/>
          </a:prstGeom>
        </p:spPr>
        <p:txBody>
          <a:bodyPr wrap="none">
            <a:spAutoFit/>
          </a:bodyPr>
          <a:lstStyle/>
          <a:p>
            <a:r>
              <a:rPr lang="en-GB" sz="1000" i="1" dirty="0">
                <a:latin typeface="Foco" panose="020B0504050202020203" pitchFamily="34" charset="0"/>
              </a:rPr>
              <a:t>*NB: We have not used their actual image to respect privacy. You can read more stories by visiting </a:t>
            </a:r>
            <a:r>
              <a:rPr lang="en-GB" sz="1000" dirty="0">
                <a:hlinkClick r:id="rId3"/>
              </a:rPr>
              <a:t>https://www.spreadstoriesnotthevirus.com/</a:t>
            </a:r>
            <a:endParaRPr lang="en-GB" sz="1000" i="1" dirty="0"/>
          </a:p>
        </p:txBody>
      </p:sp>
    </p:spTree>
    <p:extLst>
      <p:ext uri="{BB962C8B-B14F-4D97-AF65-F5344CB8AC3E}">
        <p14:creationId xmlns:p14="http://schemas.microsoft.com/office/powerpoint/2010/main" val="2557403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0685" y="268873"/>
            <a:ext cx="10515600" cy="1325563"/>
          </a:xfrm>
        </p:spPr>
        <p:txBody>
          <a:bodyPr>
            <a:normAutofit/>
          </a:bodyPr>
          <a:lstStyle/>
          <a:p>
            <a:r>
              <a:rPr lang="en-GB" dirty="0">
                <a:latin typeface="Foco" panose="020B0504050202020203" pitchFamily="34" charset="0"/>
              </a:rPr>
              <a:t>Ida, Denmark, Age 9</a:t>
            </a:r>
            <a:br>
              <a:rPr lang="de-DE" dirty="0">
                <a:latin typeface="Foco" panose="020B0504050202020203" pitchFamily="34" charset="0"/>
              </a:rPr>
            </a:br>
            <a:endParaRPr lang="de-DE" dirty="0">
              <a:latin typeface="Foco" panose="020B0504050202020203" pitchFamily="34" charset="0"/>
            </a:endParaRPr>
          </a:p>
        </p:txBody>
      </p:sp>
      <p:sp>
        <p:nvSpPr>
          <p:cNvPr id="3" name="Inhaltsplatzhalter 2"/>
          <p:cNvSpPr>
            <a:spLocks noGrp="1"/>
          </p:cNvSpPr>
          <p:nvPr>
            <p:ph idx="1"/>
          </p:nvPr>
        </p:nvSpPr>
        <p:spPr>
          <a:xfrm>
            <a:off x="260685" y="1418357"/>
            <a:ext cx="7309927" cy="4351338"/>
          </a:xfrm>
        </p:spPr>
        <p:txBody>
          <a:bodyPr>
            <a:normAutofit fontScale="92500" lnSpcReduction="10000"/>
          </a:bodyPr>
          <a:lstStyle/>
          <a:p>
            <a:pPr marL="0" indent="0">
              <a:buNone/>
            </a:pPr>
            <a:r>
              <a:rPr lang="en-GB" sz="2400" dirty="0">
                <a:latin typeface="Foco" panose="020B0504050202020203" pitchFamily="34" charset="0"/>
              </a:rPr>
              <a:t>“It was not easy to understand what was going on at the beginning. I felt that things are changing, and my parents were worried more and more about things happening in the world. The virus also had arrived in Denmark. Everything happened really quickly, and the schools shut down. We have to stay home so we don’t infect ourselves, me and my brother </a:t>
            </a:r>
            <a:r>
              <a:rPr lang="en-GB" sz="2400" dirty="0" err="1">
                <a:latin typeface="Foco" panose="020B0504050202020203" pitchFamily="34" charset="0"/>
              </a:rPr>
              <a:t>Soeren</a:t>
            </a:r>
            <a:r>
              <a:rPr lang="en-GB" sz="2400" dirty="0">
                <a:latin typeface="Foco" panose="020B0504050202020203" pitchFamily="34" charset="0"/>
              </a:rPr>
              <a:t>. </a:t>
            </a:r>
          </a:p>
          <a:p>
            <a:pPr marL="0" indent="0">
              <a:buNone/>
            </a:pPr>
            <a:r>
              <a:rPr lang="en-GB" sz="2400" dirty="0">
                <a:latin typeface="Foco" panose="020B0504050202020203" pitchFamily="34" charset="0"/>
              </a:rPr>
              <a:t>The teachers send our parents some sheets and exercise online, and we should read in our books every day. I miss my friends a lot. It is just so boring. I am fighting a lot with my brother. And we are watching much more movies in these times. Sometimes a teacher calls us for checking how our learning is going. I hope we can return to school soon, I miss my friends so much. But also, I am happy that my family is healthy and we can stay together in this time.”</a:t>
            </a:r>
            <a:endParaRPr lang="de-DE" sz="2400" dirty="0">
              <a:latin typeface="Foco" panose="020B0504050202020203" pitchFamily="34" charset="0"/>
            </a:endParaRPr>
          </a:p>
          <a:p>
            <a:endParaRPr lang="de-DE" sz="2400" dirty="0">
              <a:latin typeface="Foco" panose="020B0504050202020203" pitchFamily="34" charset="0"/>
            </a:endParaRPr>
          </a:p>
        </p:txBody>
      </p:sp>
      <p:pic>
        <p:nvPicPr>
          <p:cNvPr id="6" name="Picture 5">
            <a:extLst>
              <a:ext uri="{FF2B5EF4-FFF2-40B4-BE49-F238E27FC236}">
                <a16:creationId xmlns:a16="http://schemas.microsoft.com/office/drawing/2014/main" id="{D4413815-13F6-421E-A806-0CA527DD7E36}"/>
              </a:ext>
            </a:extLst>
          </p:cNvPr>
          <p:cNvPicPr>
            <a:picLocks noChangeAspect="1"/>
          </p:cNvPicPr>
          <p:nvPr/>
        </p:nvPicPr>
        <p:blipFill rotWithShape="1">
          <a:blip r:embed="rId2">
            <a:extLst>
              <a:ext uri="{28A0092B-C50C-407E-A947-70E740481C1C}">
                <a14:useLocalDpi xmlns:a14="http://schemas.microsoft.com/office/drawing/2010/main" val="0"/>
              </a:ext>
            </a:extLst>
          </a:blip>
          <a:srcRect l="33434" r="8367"/>
          <a:stretch/>
        </p:blipFill>
        <p:spPr>
          <a:xfrm>
            <a:off x="7545858" y="12224"/>
            <a:ext cx="4646142" cy="6833551"/>
          </a:xfrm>
          <a:prstGeom prst="rect">
            <a:avLst/>
          </a:prstGeom>
        </p:spPr>
      </p:pic>
      <p:sp>
        <p:nvSpPr>
          <p:cNvPr id="8" name="Rectangle 7">
            <a:extLst>
              <a:ext uri="{FF2B5EF4-FFF2-40B4-BE49-F238E27FC236}">
                <a16:creationId xmlns:a16="http://schemas.microsoft.com/office/drawing/2014/main" id="{50EB4DCC-FB14-4041-A8AF-CE5535FC257A}"/>
              </a:ext>
            </a:extLst>
          </p:cNvPr>
          <p:cNvSpPr/>
          <p:nvPr/>
        </p:nvSpPr>
        <p:spPr>
          <a:xfrm>
            <a:off x="4347547" y="6184624"/>
            <a:ext cx="3198311" cy="246221"/>
          </a:xfrm>
          <a:prstGeom prst="rect">
            <a:avLst/>
          </a:prstGeom>
        </p:spPr>
        <p:txBody>
          <a:bodyPr wrap="none">
            <a:spAutoFit/>
          </a:bodyPr>
          <a:lstStyle/>
          <a:p>
            <a:pPr lvl="0"/>
            <a:r>
              <a:rPr lang="en-GB" sz="1000" i="1" dirty="0">
                <a:solidFill>
                  <a:prstClr val="black"/>
                </a:solidFill>
                <a:latin typeface="Foco" panose="020B0504050202020203" pitchFamily="34" charset="0"/>
              </a:rPr>
              <a:t>*NB: We have not used their actual image to respect privacy</a:t>
            </a:r>
            <a:endParaRPr lang="en-GB" sz="1000" i="1" dirty="0">
              <a:solidFill>
                <a:prstClr val="black"/>
              </a:solidFill>
            </a:endParaRPr>
          </a:p>
        </p:txBody>
      </p:sp>
    </p:spTree>
    <p:extLst>
      <p:ext uri="{BB962C8B-B14F-4D97-AF65-F5344CB8AC3E}">
        <p14:creationId xmlns:p14="http://schemas.microsoft.com/office/powerpoint/2010/main" val="2788599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CA027D-8ADF-47F8-8D25-94B8B9206E0F}"/>
              </a:ext>
            </a:extLst>
          </p:cNvPr>
          <p:cNvSpPr/>
          <p:nvPr/>
        </p:nvSpPr>
        <p:spPr>
          <a:xfrm>
            <a:off x="0" y="0"/>
            <a:ext cx="12192000" cy="6858000"/>
          </a:xfrm>
          <a:prstGeom prst="rect">
            <a:avLst/>
          </a:prstGeom>
          <a:solidFill>
            <a:srgbClr val="3537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600" b="1" i="0" u="none" strike="noStrike" kern="1200" cap="none" spc="0" normalizeH="0" baseline="0" noProof="0" dirty="0">
              <a:ln>
                <a:noFill/>
              </a:ln>
              <a:solidFill>
                <a:srgbClr val="FEE725"/>
              </a:solidFill>
              <a:effectLst/>
              <a:uLnTx/>
              <a:uFillTx/>
              <a:latin typeface="Foco" panose="020B0504050202020203" pitchFamily="34" charset="0"/>
              <a:ea typeface="+mn-ea"/>
              <a:cs typeface="+mn-cs"/>
            </a:endParaRPr>
          </a:p>
        </p:txBody>
      </p:sp>
      <p:sp>
        <p:nvSpPr>
          <p:cNvPr id="11" name="Rectangle 10">
            <a:extLst>
              <a:ext uri="{FF2B5EF4-FFF2-40B4-BE49-F238E27FC236}">
                <a16:creationId xmlns:a16="http://schemas.microsoft.com/office/drawing/2014/main" id="{0F29D6BD-379E-48D2-846A-9F9A424B064D}"/>
              </a:ext>
            </a:extLst>
          </p:cNvPr>
          <p:cNvSpPr/>
          <p:nvPr/>
        </p:nvSpPr>
        <p:spPr>
          <a:xfrm>
            <a:off x="5001659" y="5375457"/>
            <a:ext cx="7090500" cy="76944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Exploring Our World</a:t>
            </a:r>
            <a:endParaRPr kumimoji="0" lang="en-GB" sz="44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Rectangle 11">
            <a:extLst>
              <a:ext uri="{FF2B5EF4-FFF2-40B4-BE49-F238E27FC236}">
                <a16:creationId xmlns:a16="http://schemas.microsoft.com/office/drawing/2014/main" id="{859AF9A5-A2EF-4F43-96F4-4D1EF6CB3AF1}"/>
              </a:ext>
            </a:extLst>
          </p:cNvPr>
          <p:cNvSpPr/>
          <p:nvPr/>
        </p:nvSpPr>
        <p:spPr>
          <a:xfrm>
            <a:off x="-63599" y="6024396"/>
            <a:ext cx="12255599" cy="95410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oco" panose="020B0504050202020203"/>
                <a:ea typeface="+mn-ea"/>
                <a:cs typeface="+mn-cs"/>
              </a:rPr>
              <a:t>Why do coronavirus and climate change affect some people more than others?</a:t>
            </a:r>
            <a:br>
              <a:rPr kumimoji="0" lang="en-GB" sz="2800" b="0" i="0" u="none" strike="noStrike" kern="1200" cap="none" spc="0" normalizeH="0" baseline="0" noProof="0" dirty="0">
                <a:ln>
                  <a:noFill/>
                </a:ln>
                <a:solidFill>
                  <a:prstClr val="white"/>
                </a:solidFill>
                <a:effectLst/>
                <a:uLnTx/>
                <a:uFillTx/>
                <a:latin typeface="Foco" panose="020B0504050202020203"/>
                <a:ea typeface="+mn-ea"/>
                <a:cs typeface="+mn-cs"/>
              </a:rPr>
            </a:br>
            <a:endParaRPr kumimoji="0" lang="en-GB" sz="2800" b="0" i="0" u="none" strike="noStrike" kern="1200" cap="none" spc="-16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13" name="Picture 12">
            <a:extLst>
              <a:ext uri="{FF2B5EF4-FFF2-40B4-BE49-F238E27FC236}">
                <a16:creationId xmlns:a16="http://schemas.microsoft.com/office/drawing/2014/main" id="{47D03047-2114-4A73-8A53-F882C3890F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468210" cy="589061"/>
          </a:xfrm>
          <a:prstGeom prst="rect">
            <a:avLst/>
          </a:prstGeom>
        </p:spPr>
      </p:pic>
      <p:sp>
        <p:nvSpPr>
          <p:cNvPr id="9" name="Rectangle 8">
            <a:extLst>
              <a:ext uri="{FF2B5EF4-FFF2-40B4-BE49-F238E27FC236}">
                <a16:creationId xmlns:a16="http://schemas.microsoft.com/office/drawing/2014/main" id="{3E8B0AA7-83AB-4861-B6F7-08C76F21E9F1}"/>
              </a:ext>
            </a:extLst>
          </p:cNvPr>
          <p:cNvSpPr/>
          <p:nvPr/>
        </p:nvSpPr>
        <p:spPr>
          <a:xfrm>
            <a:off x="3837174" y="362707"/>
            <a:ext cx="8133958" cy="86946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272" normalizeH="0" baseline="0" noProof="0" dirty="0">
                <a:ln>
                  <a:noFill/>
                </a:ln>
                <a:solidFill>
                  <a:srgbClr val="FEE725"/>
                </a:solidFill>
                <a:effectLst/>
                <a:uLnTx/>
                <a:uFillTx/>
                <a:latin typeface="Foco" panose="020B0504050202020203" pitchFamily="34" charset="0"/>
                <a:ea typeface="+mn-ea"/>
                <a:cs typeface="+mn-cs"/>
              </a:rPr>
              <a:t>PART 3 | </a:t>
            </a:r>
            <a:r>
              <a:rPr kumimoji="0" lang="en-GB" sz="4000" b="1" i="0" u="none" strike="noStrike" kern="1200" cap="none" spc="272" normalizeH="0" baseline="0" noProof="0" dirty="0">
                <a:ln>
                  <a:noFill/>
                </a:ln>
                <a:solidFill>
                  <a:srgbClr val="FEE725"/>
                </a:solidFill>
                <a:effectLst/>
                <a:uLnTx/>
                <a:uFillTx/>
                <a:latin typeface="Foco" panose="020B0504050202020203" pitchFamily="34" charset="0"/>
                <a:ea typeface="+mn-ea"/>
                <a:cs typeface="+mn-cs"/>
              </a:rPr>
              <a:t>EXPLORE</a:t>
            </a:r>
            <a:br>
              <a:rPr kumimoji="0" lang="en-GB" sz="4000" b="1" i="0" u="none" strike="noStrike" kern="1200" cap="none" spc="272" normalizeH="0" baseline="0" noProof="0" dirty="0">
                <a:ln>
                  <a:noFill/>
                </a:ln>
                <a:solidFill>
                  <a:srgbClr val="FEE725"/>
                </a:solidFill>
                <a:effectLst/>
                <a:uLnTx/>
                <a:uFillTx/>
                <a:latin typeface="Foco" panose="020B0504050202020203" pitchFamily="34" charset="0"/>
                <a:ea typeface="+mn-ea"/>
                <a:cs typeface="+mn-cs"/>
              </a:rPr>
            </a:br>
            <a:endParaRPr kumimoji="0" lang="en-GB" sz="1100" b="1" i="0" u="none" strike="noStrike" kern="1200" cap="none" spc="0" normalizeH="0" baseline="0" noProof="0" dirty="0">
              <a:ln>
                <a:noFill/>
              </a:ln>
              <a:solidFill>
                <a:srgbClr val="FEE725"/>
              </a:solidFill>
              <a:effectLst/>
              <a:uLnTx/>
              <a:uFillTx/>
              <a:latin typeface="Foco" panose="020B0504050202020203" pitchFamily="34" charset="0"/>
              <a:ea typeface="+mn-ea"/>
              <a:cs typeface="+mn-cs"/>
            </a:endParaRPr>
          </a:p>
        </p:txBody>
      </p:sp>
    </p:spTree>
    <p:extLst>
      <p:ext uri="{BB962C8B-B14F-4D97-AF65-F5344CB8AC3E}">
        <p14:creationId xmlns:p14="http://schemas.microsoft.com/office/powerpoint/2010/main" val="3251732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33DEA-0ACA-465B-A124-E244BE07E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22" y="1015071"/>
            <a:ext cx="4171300" cy="4171300"/>
          </a:xfrm>
          <a:prstGeom prst="rect">
            <a:avLst/>
          </a:prstGeom>
        </p:spPr>
      </p:pic>
      <p:sp>
        <p:nvSpPr>
          <p:cNvPr id="8" name="Rectangle 7">
            <a:extLst>
              <a:ext uri="{FF2B5EF4-FFF2-40B4-BE49-F238E27FC236}">
                <a16:creationId xmlns:a16="http://schemas.microsoft.com/office/drawing/2014/main" id="{8895B481-4F80-4A69-877E-A577A73EFB24}"/>
              </a:ext>
            </a:extLst>
          </p:cNvPr>
          <p:cNvSpPr/>
          <p:nvPr/>
        </p:nvSpPr>
        <p:spPr>
          <a:xfrm>
            <a:off x="2309703" y="2131225"/>
            <a:ext cx="3156537" cy="1938992"/>
          </a:xfrm>
          <a:prstGeom prst="rect">
            <a:avLst/>
          </a:prstGeom>
        </p:spPr>
        <p:txBody>
          <a:bodyPr wrap="square">
            <a:spAutoFit/>
          </a:bodyPr>
          <a:lstStyle/>
          <a:p>
            <a:pPr algn="ctr"/>
            <a:r>
              <a:rPr lang="de-DE" sz="2400" dirty="0">
                <a:latin typeface="Foco" panose="020B0504050202020203" pitchFamily="34" charset="0"/>
              </a:rPr>
              <a:t>When thinking about the different stories you just read, which one touched you the most and why?</a:t>
            </a:r>
          </a:p>
        </p:txBody>
      </p:sp>
      <p:pic>
        <p:nvPicPr>
          <p:cNvPr id="6" name="Picture 5">
            <a:extLst>
              <a:ext uri="{FF2B5EF4-FFF2-40B4-BE49-F238E27FC236}">
                <a16:creationId xmlns:a16="http://schemas.microsoft.com/office/drawing/2014/main" id="{095B2C28-FA0F-47AA-9870-E563BBB55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423" y="969589"/>
            <a:ext cx="4171300" cy="4171300"/>
          </a:xfrm>
          <a:prstGeom prst="rect">
            <a:avLst/>
          </a:prstGeom>
        </p:spPr>
      </p:pic>
      <p:sp>
        <p:nvSpPr>
          <p:cNvPr id="9" name="Rectangle 8">
            <a:extLst>
              <a:ext uri="{FF2B5EF4-FFF2-40B4-BE49-F238E27FC236}">
                <a16:creationId xmlns:a16="http://schemas.microsoft.com/office/drawing/2014/main" id="{FA48D708-2815-419D-93F9-025D1BFBA052}"/>
              </a:ext>
            </a:extLst>
          </p:cNvPr>
          <p:cNvSpPr/>
          <p:nvPr/>
        </p:nvSpPr>
        <p:spPr>
          <a:xfrm>
            <a:off x="6849805" y="2205653"/>
            <a:ext cx="3156537" cy="1938992"/>
          </a:xfrm>
          <a:prstGeom prst="rect">
            <a:avLst/>
          </a:prstGeom>
        </p:spPr>
        <p:txBody>
          <a:bodyPr wrap="square">
            <a:spAutoFit/>
          </a:bodyPr>
          <a:lstStyle/>
          <a:p>
            <a:pPr algn="ctr"/>
            <a:r>
              <a:rPr lang="de-DE" sz="2400" dirty="0">
                <a:latin typeface="Foco" panose="020B0504050202020203" pitchFamily="34" charset="0"/>
              </a:rPr>
              <a:t>How has the peception of your own situation changed by reading about the stories of other people?</a:t>
            </a:r>
          </a:p>
        </p:txBody>
      </p:sp>
      <p:sp>
        <p:nvSpPr>
          <p:cNvPr id="10" name="TextBox 9">
            <a:extLst>
              <a:ext uri="{FF2B5EF4-FFF2-40B4-BE49-F238E27FC236}">
                <a16:creationId xmlns:a16="http://schemas.microsoft.com/office/drawing/2014/main" id="{2F4E5E5C-3DF1-49ED-BCAA-C0BFC3B0B15F}"/>
              </a:ext>
            </a:extLst>
          </p:cNvPr>
          <p:cNvSpPr txBox="1"/>
          <p:nvPr/>
        </p:nvSpPr>
        <p:spPr>
          <a:xfrm>
            <a:off x="229292" y="5140889"/>
            <a:ext cx="11576283" cy="830997"/>
          </a:xfrm>
          <a:prstGeom prst="rect">
            <a:avLst/>
          </a:prstGeom>
          <a:noFill/>
        </p:spPr>
        <p:txBody>
          <a:bodyPr wrap="square" rtlCol="0">
            <a:spAutoFit/>
          </a:bodyPr>
          <a:lstStyle/>
          <a:p>
            <a:r>
              <a:rPr lang="de-DE" sz="2400" dirty="0">
                <a:latin typeface="Foco" panose="020B0504050202020203" pitchFamily="34" charset="0"/>
              </a:rPr>
              <a:t>If you are interested in more stories, you can find more by visiting the following website: </a:t>
            </a:r>
            <a:r>
              <a:rPr lang="de-DE" sz="2400" dirty="0">
                <a:latin typeface="Foco" panose="020B0504050202020203" pitchFamily="34" charset="0"/>
                <a:hlinkClick r:id="rId3"/>
              </a:rPr>
              <a:t>spreadstoriesnotthevirus.com</a:t>
            </a:r>
            <a:endParaRPr lang="de-DE" sz="2400" dirty="0">
              <a:latin typeface="Foco" panose="020B0504050202020203" pitchFamily="34" charset="0"/>
            </a:endParaRPr>
          </a:p>
        </p:txBody>
      </p:sp>
    </p:spTree>
    <p:extLst>
      <p:ext uri="{BB962C8B-B14F-4D97-AF65-F5344CB8AC3E}">
        <p14:creationId xmlns:p14="http://schemas.microsoft.com/office/powerpoint/2010/main" val="2398697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8D85465-16E5-43D1-8CEB-78183B05EDA9}"/>
              </a:ext>
            </a:extLst>
          </p:cNvPr>
          <p:cNvSpPr txBox="1"/>
          <p:nvPr/>
        </p:nvSpPr>
        <p:spPr>
          <a:xfrm>
            <a:off x="6057014" y="0"/>
            <a:ext cx="6037917" cy="12689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Foco" panose="020B0504050202020203"/>
                <a:ea typeface="+mj-ea"/>
                <a:cs typeface="+mj-cs"/>
              </a:rPr>
              <a:t>Reflection 3: Same virus, different stories</a:t>
            </a:r>
          </a:p>
        </p:txBody>
      </p:sp>
      <p:pic>
        <p:nvPicPr>
          <p:cNvPr id="3" name="Afbeelding 2">
            <a:extLst>
              <a:ext uri="{FF2B5EF4-FFF2-40B4-BE49-F238E27FC236}">
                <a16:creationId xmlns:a16="http://schemas.microsoft.com/office/drawing/2014/main" id="{D87AD1FE-C901-4088-9E8B-328C875E24C0}"/>
              </a:ext>
            </a:extLst>
          </p:cNvPr>
          <p:cNvPicPr>
            <a:picLocks noChangeAspect="1"/>
          </p:cNvPicPr>
          <p:nvPr/>
        </p:nvPicPr>
        <p:blipFill rotWithShape="1">
          <a:blip r:embed="rId2">
            <a:extLst>
              <a:ext uri="{28A0092B-C50C-407E-A947-70E740481C1C}">
                <a14:useLocalDpi xmlns:a14="http://schemas.microsoft.com/office/drawing/2010/main" val="0"/>
              </a:ext>
            </a:extLst>
          </a:blip>
          <a:srcRect l="33723" r="7641"/>
          <a:stretch/>
        </p:blipFill>
        <p:spPr>
          <a:xfrm>
            <a:off x="58083" y="0"/>
            <a:ext cx="6037917" cy="685800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a:blip r:embed="rId3"/>
            <a:stretch>
              <a:fillRect/>
            </a:stretch>
          </a:blipFill>
          <a:effectLst>
            <a:outerShdw blurRad="50800" dist="38100" algn="l" rotWithShape="0">
              <a:schemeClr val="bg1">
                <a:lumMod val="85000"/>
                <a:alpha val="30000"/>
              </a:schemeClr>
            </a:outerShdw>
          </a:effectLst>
        </p:spPr>
      </p:pic>
      <p:sp>
        <p:nvSpPr>
          <p:cNvPr id="6" name="Inhaltsplatzhalter 2">
            <a:extLst>
              <a:ext uri="{FF2B5EF4-FFF2-40B4-BE49-F238E27FC236}">
                <a16:creationId xmlns:a16="http://schemas.microsoft.com/office/drawing/2014/main" id="{4EA5840F-CADB-4BCC-B489-B586640E15C7}"/>
              </a:ext>
            </a:extLst>
          </p:cNvPr>
          <p:cNvSpPr txBox="1">
            <a:spLocks/>
          </p:cNvSpPr>
          <p:nvPr/>
        </p:nvSpPr>
        <p:spPr>
          <a:xfrm>
            <a:off x="6246270" y="1576793"/>
            <a:ext cx="5887647"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t>Why not take a moment to write about your own experience during the past few months of lockdown, perhaps as a diary or letter to keep for the future to remember your feelings during this experience.</a:t>
            </a:r>
            <a:br>
              <a:rPr lang="de-DE" sz="2400" dirty="0"/>
            </a:br>
            <a:r>
              <a:rPr lang="de-DE" sz="2400" dirty="0">
                <a:latin typeface="Foco" panose="020B0504050202020203" pitchFamily="34" charset="0"/>
              </a:rPr>
              <a:t>_____________________________________________________________________________________________________________________________________________________________________________________________________________________</a:t>
            </a:r>
          </a:p>
          <a:p>
            <a:pPr marL="0" indent="0">
              <a:buFont typeface="Arial" panose="020B0604020202020204" pitchFamily="34" charset="0"/>
              <a:buNone/>
            </a:pPr>
            <a:r>
              <a:rPr lang="de-DE" sz="2400" dirty="0">
                <a:latin typeface="Foco" panose="020B0504050202020203" pitchFamily="34" charset="0"/>
              </a:rPr>
              <a:t>_______________________________________________________________________________________________________________________________________________________________________________________________________________________</a:t>
            </a:r>
            <a:endParaRPr lang="de-DE" dirty="0">
              <a:latin typeface="Foco" panose="020B0504050202020203" pitchFamily="34" charset="0"/>
            </a:endParaRPr>
          </a:p>
        </p:txBody>
      </p:sp>
    </p:spTree>
    <p:extLst>
      <p:ext uri="{BB962C8B-B14F-4D97-AF65-F5344CB8AC3E}">
        <p14:creationId xmlns:p14="http://schemas.microsoft.com/office/powerpoint/2010/main" val="86395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85626285-4CDE-4DBE-88F7-6195C9B1621B}"/>
              </a:ext>
            </a:extLst>
          </p:cNvPr>
          <p:cNvSpPr/>
          <p:nvPr/>
        </p:nvSpPr>
        <p:spPr>
          <a:xfrm>
            <a:off x="3402419" y="478465"/>
            <a:ext cx="5188687" cy="4976039"/>
          </a:xfrm>
          <a:prstGeom prst="wedgeEllipseCallout">
            <a:avLst/>
          </a:prstGeom>
          <a:solidFill>
            <a:srgbClr val="F2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oco" panose="020B0504050202020203"/>
            </a:endParaRPr>
          </a:p>
        </p:txBody>
      </p:sp>
      <p:sp>
        <p:nvSpPr>
          <p:cNvPr id="6" name="Rectangle 5">
            <a:extLst>
              <a:ext uri="{FF2B5EF4-FFF2-40B4-BE49-F238E27FC236}">
                <a16:creationId xmlns:a16="http://schemas.microsoft.com/office/drawing/2014/main" id="{0D461828-7B63-47A7-96C0-47AF7C5A46E9}"/>
              </a:ext>
            </a:extLst>
          </p:cNvPr>
          <p:cNvSpPr/>
          <p:nvPr/>
        </p:nvSpPr>
        <p:spPr>
          <a:xfrm>
            <a:off x="3232297" y="1617023"/>
            <a:ext cx="5497034" cy="2677656"/>
          </a:xfrm>
          <a:prstGeom prst="rect">
            <a:avLst/>
          </a:prstGeom>
        </p:spPr>
        <p:txBody>
          <a:bodyPr wrap="square">
            <a:spAutoFit/>
          </a:bodyPr>
          <a:lstStyle/>
          <a:p>
            <a:pPr algn="ctr"/>
            <a:br>
              <a:rPr lang="en-US" sz="2400" b="1" dirty="0">
                <a:solidFill>
                  <a:schemeClr val="bg1"/>
                </a:solidFill>
                <a:latin typeface="Foco" panose="020B0504050202020203"/>
              </a:rPr>
            </a:br>
            <a:r>
              <a:rPr lang="en-US" sz="2400" b="1" spc="300" dirty="0">
                <a:solidFill>
                  <a:schemeClr val="bg1"/>
                </a:solidFill>
                <a:latin typeface="Foco" panose="020B0504050202020203"/>
              </a:rPr>
              <a:t> </a:t>
            </a:r>
            <a:r>
              <a:rPr lang="en-US" sz="3200" spc="300" dirty="0">
                <a:solidFill>
                  <a:srgbClr val="FEE725"/>
                </a:solidFill>
                <a:latin typeface="Foco" panose="020B0504050202020203"/>
              </a:rPr>
              <a:t>PART 4 | </a:t>
            </a:r>
            <a:r>
              <a:rPr lang="en-US" sz="3200" b="1" spc="300" dirty="0">
                <a:solidFill>
                  <a:srgbClr val="FEE725"/>
                </a:solidFill>
                <a:latin typeface="Foco" panose="020B0504050202020203"/>
              </a:rPr>
              <a:t>EMPOWER</a:t>
            </a:r>
            <a:endParaRPr lang="en-US" sz="2800" b="1" spc="300" dirty="0">
              <a:solidFill>
                <a:srgbClr val="FEE725"/>
              </a:solidFill>
              <a:latin typeface="Foco" panose="020B0504050202020203"/>
            </a:endParaRPr>
          </a:p>
          <a:p>
            <a:pPr algn="ctr"/>
            <a:endParaRPr lang="en-US" sz="2800" dirty="0">
              <a:solidFill>
                <a:schemeClr val="bg1"/>
              </a:solidFill>
              <a:latin typeface="Foco" panose="020B0504050202020203"/>
            </a:endParaRPr>
          </a:p>
          <a:p>
            <a:pPr algn="ctr"/>
            <a:r>
              <a:rPr lang="en-US" sz="2800" dirty="0">
                <a:solidFill>
                  <a:schemeClr val="bg1"/>
                </a:solidFill>
                <a:latin typeface="Foco" panose="020B0504050202020203"/>
              </a:rPr>
              <a:t>What can we learn from coronavirus to empower our responses to climate change?</a:t>
            </a:r>
          </a:p>
        </p:txBody>
      </p:sp>
      <p:sp>
        <p:nvSpPr>
          <p:cNvPr id="7" name="Rectangle 6">
            <a:extLst>
              <a:ext uri="{FF2B5EF4-FFF2-40B4-BE49-F238E27FC236}">
                <a16:creationId xmlns:a16="http://schemas.microsoft.com/office/drawing/2014/main" id="{2F9749B9-0F80-42F3-B699-37ED87940571}"/>
              </a:ext>
            </a:extLst>
          </p:cNvPr>
          <p:cNvSpPr/>
          <p:nvPr/>
        </p:nvSpPr>
        <p:spPr>
          <a:xfrm>
            <a:off x="4014722" y="1743248"/>
            <a:ext cx="4006610" cy="369332"/>
          </a:xfrm>
          <a:prstGeom prst="rect">
            <a:avLst/>
          </a:prstGeom>
        </p:spPr>
        <p:txBody>
          <a:bodyPr wrap="none">
            <a:spAutoFit/>
          </a:bodyPr>
          <a:lstStyle/>
          <a:p>
            <a:r>
              <a:rPr lang="en-US" spc="300" dirty="0">
                <a:solidFill>
                  <a:schemeClr val="bg1"/>
                </a:solidFill>
                <a:latin typeface="Foco" panose="020B0504050202020203"/>
              </a:rPr>
              <a:t>EXPLORE OUR NEXT INQUIRY </a:t>
            </a:r>
            <a:endParaRPr lang="en-GB" dirty="0"/>
          </a:p>
        </p:txBody>
      </p:sp>
    </p:spTree>
    <p:extLst>
      <p:ext uri="{BB962C8B-B14F-4D97-AF65-F5344CB8AC3E}">
        <p14:creationId xmlns:p14="http://schemas.microsoft.com/office/powerpoint/2010/main" val="2821935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40289F-D386-49A9-90FB-70BF303F016E}"/>
              </a:ext>
            </a:extLst>
          </p:cNvPr>
          <p:cNvSpPr/>
          <p:nvPr/>
        </p:nvSpPr>
        <p:spPr>
          <a:xfrm>
            <a:off x="0" y="0"/>
            <a:ext cx="12192000" cy="6858000"/>
          </a:xfrm>
          <a:prstGeom prst="rect">
            <a:avLst/>
          </a:prstGeom>
          <a:solidFill>
            <a:srgbClr val="3537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7D03047-2114-4A73-8A53-F882C3890F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653719" cy="663489"/>
          </a:xfrm>
          <a:prstGeom prst="rect">
            <a:avLst/>
          </a:prstGeom>
        </p:spPr>
      </p:pic>
      <p:sp>
        <p:nvSpPr>
          <p:cNvPr id="10" name="TextBox 9">
            <a:extLst>
              <a:ext uri="{FF2B5EF4-FFF2-40B4-BE49-F238E27FC236}">
                <a16:creationId xmlns:a16="http://schemas.microsoft.com/office/drawing/2014/main" id="{28AAD497-D0B2-4879-955D-27BC06D6B150}"/>
              </a:ext>
            </a:extLst>
          </p:cNvPr>
          <p:cNvSpPr txBox="1"/>
          <p:nvPr/>
        </p:nvSpPr>
        <p:spPr>
          <a:xfrm>
            <a:off x="7331522" y="5744306"/>
            <a:ext cx="4991614" cy="892552"/>
          </a:xfrm>
          <a:prstGeom prst="rect">
            <a:avLst/>
          </a:prstGeom>
          <a:noFill/>
        </p:spPr>
        <p:txBody>
          <a:bodyPr wrap="square" rtlCol="0">
            <a:spAutoFit/>
          </a:bodyPr>
          <a:lstStyle/>
          <a:p>
            <a:pPr algn="ctr"/>
            <a:endParaRPr lang="en-GB" sz="1200" b="1" dirty="0">
              <a:solidFill>
                <a:schemeClr val="bg1"/>
              </a:solidFill>
              <a:latin typeface="Foco" panose="020B0504050202020203" pitchFamily="34" charset="0"/>
            </a:endParaRPr>
          </a:p>
          <a:p>
            <a:pPr algn="ctr"/>
            <a:r>
              <a:rPr lang="en-GB" sz="2400" dirty="0">
                <a:solidFill>
                  <a:srgbClr val="FEE725"/>
                </a:solidFill>
                <a:latin typeface="Foco" panose="020B0504050202020203" pitchFamily="34" charset="0"/>
              </a:rPr>
              <a:t>This sort of learning can’t wait</a:t>
            </a:r>
          </a:p>
          <a:p>
            <a:pPr algn="ctr"/>
            <a:r>
              <a:rPr lang="en-GB" sz="1600" b="1" spc="300" dirty="0">
                <a:solidFill>
                  <a:schemeClr val="bg1"/>
                </a:solidFill>
                <a:latin typeface="Foco" panose="020B0504050202020203" pitchFamily="34" charset="0"/>
              </a:rPr>
              <a:t>THOUGHTBOXEDUCATION.COM </a:t>
            </a:r>
          </a:p>
        </p:txBody>
      </p:sp>
    </p:spTree>
    <p:extLst>
      <p:ext uri="{BB962C8B-B14F-4D97-AF65-F5344CB8AC3E}">
        <p14:creationId xmlns:p14="http://schemas.microsoft.com/office/powerpoint/2010/main" val="1322860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uiten, spoor, zonsondergang, trein&#10;&#10;Automatisch gegenereerde beschrijving">
            <a:extLst>
              <a:ext uri="{FF2B5EF4-FFF2-40B4-BE49-F238E27FC236}">
                <a16:creationId xmlns:a16="http://schemas.microsoft.com/office/drawing/2014/main" id="{03C8CDBD-5AC7-41C5-A645-C7CB1E8D778A}"/>
              </a:ext>
            </a:extLst>
          </p:cNvPr>
          <p:cNvPicPr>
            <a:picLocks noChangeAspect="1"/>
          </p:cNvPicPr>
          <p:nvPr/>
        </p:nvPicPr>
        <p:blipFill rotWithShape="1">
          <a:blip r:embed="rId2">
            <a:extLst>
              <a:ext uri="{28A0092B-C50C-407E-A947-70E740481C1C}">
                <a14:useLocalDpi xmlns:a14="http://schemas.microsoft.com/office/drawing/2010/main" val="0"/>
              </a:ext>
            </a:extLst>
          </a:blip>
          <a:srcRect t="2167" b="13564"/>
          <a:stretch/>
        </p:blipFill>
        <p:spPr>
          <a:xfrm>
            <a:off x="0" y="0"/>
            <a:ext cx="12192000" cy="6857990"/>
          </a:xfrm>
          <a:prstGeom prst="rect">
            <a:avLst/>
          </a:prstGeom>
        </p:spPr>
      </p:pic>
      <p:sp>
        <p:nvSpPr>
          <p:cNvPr id="5" name="Ovaal 4">
            <a:extLst>
              <a:ext uri="{FF2B5EF4-FFF2-40B4-BE49-F238E27FC236}">
                <a16:creationId xmlns:a16="http://schemas.microsoft.com/office/drawing/2014/main" id="{D5309F52-5879-40C3-9BC3-0AF40B6EAA78}"/>
              </a:ext>
            </a:extLst>
          </p:cNvPr>
          <p:cNvSpPr/>
          <p:nvPr/>
        </p:nvSpPr>
        <p:spPr>
          <a:xfrm>
            <a:off x="-189382" y="902525"/>
            <a:ext cx="6554556" cy="6300133"/>
          </a:xfrm>
          <a:prstGeom prst="ellipse">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E831E53C-20D0-4D7F-BA3D-E1CC2AF8815F}"/>
              </a:ext>
            </a:extLst>
          </p:cNvPr>
          <p:cNvSpPr txBox="1"/>
          <p:nvPr/>
        </p:nvSpPr>
        <p:spPr>
          <a:xfrm>
            <a:off x="692874" y="1179496"/>
            <a:ext cx="4559634" cy="1057317"/>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br>
              <a:rPr lang="en-US" sz="3600" dirty="0">
                <a:latin typeface="Foco" panose="020B0504050202020203"/>
                <a:ea typeface="+mj-ea"/>
                <a:cs typeface="+mj-cs"/>
              </a:rPr>
            </a:br>
            <a:r>
              <a:rPr lang="en-US" sz="3600" dirty="0">
                <a:latin typeface="Foco" panose="020B0504050202020203"/>
                <a:ea typeface="+mj-ea"/>
                <a:cs typeface="+mj-cs"/>
              </a:rPr>
              <a:t>Covid-19 and Injustice</a:t>
            </a:r>
          </a:p>
        </p:txBody>
      </p:sp>
      <p:sp>
        <p:nvSpPr>
          <p:cNvPr id="4" name="Tekstvak 3">
            <a:extLst>
              <a:ext uri="{FF2B5EF4-FFF2-40B4-BE49-F238E27FC236}">
                <a16:creationId xmlns:a16="http://schemas.microsoft.com/office/drawing/2014/main" id="{D7F4DFA8-90F7-4F6B-B6DD-D07AFAD461EF}"/>
              </a:ext>
            </a:extLst>
          </p:cNvPr>
          <p:cNvSpPr txBox="1"/>
          <p:nvPr/>
        </p:nvSpPr>
        <p:spPr>
          <a:xfrm>
            <a:off x="562312" y="2605221"/>
            <a:ext cx="5051167" cy="3559628"/>
          </a:xfrm>
          <a:prstGeom prst="rect">
            <a:avLst/>
          </a:prstGeom>
        </p:spPr>
        <p:txBody>
          <a:bodyPr vert="horz" lIns="91440" tIns="45720" rIns="91440" bIns="45720" rtlCol="0" anchor="ctr">
            <a:noAutofit/>
          </a:bodyPr>
          <a:lstStyle/>
          <a:p>
            <a:pPr algn="ctr">
              <a:lnSpc>
                <a:spcPct val="90000"/>
              </a:lnSpc>
              <a:spcAft>
                <a:spcPts val="600"/>
              </a:spcAft>
            </a:pPr>
            <a:r>
              <a:rPr lang="en-GB" sz="2200" dirty="0">
                <a:latin typeface="Foco" panose="020B0504050202020203"/>
              </a:rPr>
              <a:t>On the surface, it may appear as if the coronavirus is a leveller, that ‘’we are all in this together’’ and everyone is equally affected by it. We might presume this when Prime Ministers, musicians, Hollywood actors and other prominent people have made it to the headlines because they are infected with the virus. </a:t>
            </a:r>
          </a:p>
          <a:p>
            <a:pPr algn="ctr">
              <a:lnSpc>
                <a:spcPct val="90000"/>
              </a:lnSpc>
              <a:spcAft>
                <a:spcPts val="600"/>
              </a:spcAft>
            </a:pPr>
            <a:br>
              <a:rPr lang="en-GB" sz="2200" dirty="0">
                <a:latin typeface="Foco" panose="020B0504050202020203"/>
              </a:rPr>
            </a:br>
            <a:r>
              <a:rPr lang="en-GB" sz="2200" dirty="0">
                <a:latin typeface="Foco" panose="020B0504050202020203"/>
              </a:rPr>
              <a:t>However, digging a little deeper, and seeing who is really affected by the virus (and why and how) revels some of the inequalities and injustices at large </a:t>
            </a:r>
            <a:br>
              <a:rPr lang="en-GB" sz="2200" dirty="0">
                <a:latin typeface="Foco" panose="020B0504050202020203"/>
              </a:rPr>
            </a:br>
            <a:r>
              <a:rPr lang="en-GB" sz="2200" dirty="0">
                <a:latin typeface="Foco" panose="020B0504050202020203"/>
              </a:rPr>
              <a:t>in our societies.</a:t>
            </a:r>
          </a:p>
        </p:txBody>
      </p:sp>
    </p:spTree>
    <p:extLst>
      <p:ext uri="{BB962C8B-B14F-4D97-AF65-F5344CB8AC3E}">
        <p14:creationId xmlns:p14="http://schemas.microsoft.com/office/powerpoint/2010/main" val="362068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AB03524-6F00-46D3-B3CD-DD230D133DA8}"/>
              </a:ext>
            </a:extLst>
          </p:cNvPr>
          <p:cNvSpPr txBox="1"/>
          <p:nvPr/>
        </p:nvSpPr>
        <p:spPr>
          <a:xfrm>
            <a:off x="2332042" y="1442634"/>
            <a:ext cx="7527915" cy="68417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3600" b="1" dirty="0">
                <a:latin typeface="Foco" panose="020B0504050202020203"/>
                <a:ea typeface="+mj-ea"/>
                <a:cs typeface="+mj-cs"/>
              </a:rPr>
              <a:t>Reflection 1</a:t>
            </a:r>
            <a:r>
              <a:rPr lang="en-US" sz="3600" dirty="0">
                <a:latin typeface="Foco" panose="020B0504050202020203"/>
                <a:ea typeface="+mj-ea"/>
                <a:cs typeface="+mj-cs"/>
              </a:rPr>
              <a:t>: </a:t>
            </a:r>
            <a:r>
              <a:rPr lang="en-US" sz="3600" b="1" dirty="0">
                <a:latin typeface="Foco" panose="020B0504050202020203"/>
                <a:ea typeface="+mj-ea"/>
                <a:cs typeface="+mj-cs"/>
              </a:rPr>
              <a:t>The injustice of Covid-19</a:t>
            </a:r>
          </a:p>
        </p:txBody>
      </p:sp>
      <p:pic>
        <p:nvPicPr>
          <p:cNvPr id="5" name="Picture 4">
            <a:extLst>
              <a:ext uri="{FF2B5EF4-FFF2-40B4-BE49-F238E27FC236}">
                <a16:creationId xmlns:a16="http://schemas.microsoft.com/office/drawing/2014/main" id="{60D41328-A596-498F-A631-B9DDE49A483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06916" y="5060203"/>
            <a:ext cx="1372897" cy="1378617"/>
          </a:xfrm>
          <a:prstGeom prst="rect">
            <a:avLst/>
          </a:prstGeom>
        </p:spPr>
      </p:pic>
      <p:sp>
        <p:nvSpPr>
          <p:cNvPr id="3" name="Rectangle 2">
            <a:extLst>
              <a:ext uri="{FF2B5EF4-FFF2-40B4-BE49-F238E27FC236}">
                <a16:creationId xmlns:a16="http://schemas.microsoft.com/office/drawing/2014/main" id="{0AA358EB-3098-42E0-9F6D-9157A871C93B}"/>
              </a:ext>
            </a:extLst>
          </p:cNvPr>
          <p:cNvSpPr/>
          <p:nvPr/>
        </p:nvSpPr>
        <p:spPr>
          <a:xfrm>
            <a:off x="217952" y="2403257"/>
            <a:ext cx="11786203" cy="2308324"/>
          </a:xfrm>
          <a:prstGeom prst="rect">
            <a:avLst/>
          </a:prstGeom>
        </p:spPr>
        <p:txBody>
          <a:bodyPr wrap="square">
            <a:spAutoFit/>
          </a:bodyPr>
          <a:lstStyle/>
          <a:p>
            <a:r>
              <a:rPr lang="nl-NL" sz="2400" dirty="0">
                <a:latin typeface="Foco" panose="020B0504050202020203"/>
              </a:rPr>
              <a:t>Coronavirus is </a:t>
            </a:r>
            <a:r>
              <a:rPr lang="en-GB" sz="2400" dirty="0">
                <a:latin typeface="Foco" panose="020B0504050202020203"/>
              </a:rPr>
              <a:t>highlighting</a:t>
            </a:r>
            <a:r>
              <a:rPr lang="nl-NL" sz="2400" dirty="0">
                <a:latin typeface="Foco" panose="020B0504050202020203"/>
              </a:rPr>
              <a:t> </a:t>
            </a:r>
            <a:r>
              <a:rPr lang="en-GB" sz="2400" dirty="0">
                <a:latin typeface="Foco" panose="020B0504050202020203"/>
              </a:rPr>
              <a:t>the</a:t>
            </a:r>
            <a:r>
              <a:rPr lang="nl-NL" sz="2400" dirty="0">
                <a:latin typeface="Foco" panose="020B0504050202020203"/>
              </a:rPr>
              <a:t> </a:t>
            </a:r>
            <a:r>
              <a:rPr lang="en-GB" sz="2400" dirty="0">
                <a:latin typeface="Foco" panose="020B0504050202020203"/>
              </a:rPr>
              <a:t>profound</a:t>
            </a:r>
            <a:r>
              <a:rPr lang="nl-NL" sz="2400" dirty="0">
                <a:latin typeface="Foco" panose="020B0504050202020203"/>
              </a:rPr>
              <a:t> </a:t>
            </a:r>
            <a:r>
              <a:rPr lang="en-GB" sz="2400" dirty="0">
                <a:latin typeface="Foco" panose="020B0504050202020203"/>
              </a:rPr>
              <a:t>inequalities</a:t>
            </a:r>
            <a:r>
              <a:rPr lang="nl-NL" sz="2400" dirty="0">
                <a:latin typeface="Foco" panose="020B0504050202020203"/>
              </a:rPr>
              <a:t> </a:t>
            </a:r>
            <a:r>
              <a:rPr lang="en-GB" sz="2400" dirty="0">
                <a:latin typeface="Foco" panose="020B0504050202020203"/>
              </a:rPr>
              <a:t>that</a:t>
            </a:r>
            <a:r>
              <a:rPr lang="nl-NL" sz="2400" dirty="0">
                <a:latin typeface="Foco" panose="020B0504050202020203"/>
              </a:rPr>
              <a:t> </a:t>
            </a:r>
            <a:r>
              <a:rPr lang="en-GB" sz="2400" dirty="0">
                <a:latin typeface="Foco" panose="020B0504050202020203"/>
              </a:rPr>
              <a:t>exist in our societies and have existed for a long time. For example, the three seemingly simple pieces of advice we have all been given:</a:t>
            </a:r>
          </a:p>
          <a:p>
            <a:pPr algn="ctr"/>
            <a:r>
              <a:rPr lang="en-GB" sz="2400" dirty="0">
                <a:latin typeface="Foco" panose="020B0504050202020203"/>
              </a:rPr>
              <a:t> </a:t>
            </a:r>
            <a:r>
              <a:rPr lang="en-GB" sz="2400" i="1" dirty="0">
                <a:latin typeface="Foco" panose="020B0504050202020203"/>
              </a:rPr>
              <a:t>1) Wash your hands 2) Keep your distance 3) Stay at home</a:t>
            </a:r>
            <a:r>
              <a:rPr lang="en-GB" sz="2400" dirty="0">
                <a:latin typeface="Foco" panose="020B0504050202020203"/>
              </a:rPr>
              <a:t> </a:t>
            </a:r>
          </a:p>
          <a:p>
            <a:endParaRPr lang="en-GB" sz="2400" dirty="0">
              <a:latin typeface="Foco" panose="020B0504050202020203"/>
            </a:endParaRPr>
          </a:p>
          <a:p>
            <a:r>
              <a:rPr lang="en-GB" sz="2400" dirty="0">
                <a:latin typeface="Foco" panose="020B0504050202020203"/>
              </a:rPr>
              <a:t>are not that simple for some people and communities around the world…</a:t>
            </a:r>
          </a:p>
        </p:txBody>
      </p:sp>
    </p:spTree>
    <p:extLst>
      <p:ext uri="{BB962C8B-B14F-4D97-AF65-F5344CB8AC3E}">
        <p14:creationId xmlns:p14="http://schemas.microsoft.com/office/powerpoint/2010/main" val="2128538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voedsel, gootsteen, wit, man&#10;&#10;Automatisch gegenereerde beschrijving">
            <a:extLst>
              <a:ext uri="{FF2B5EF4-FFF2-40B4-BE49-F238E27FC236}">
                <a16:creationId xmlns:a16="http://schemas.microsoft.com/office/drawing/2014/main" id="{9EAD748A-3D9D-499C-932E-7301DBEA9F62}"/>
              </a:ext>
            </a:extLst>
          </p:cNvPr>
          <p:cNvPicPr>
            <a:picLocks noChangeAspect="1"/>
          </p:cNvPicPr>
          <p:nvPr/>
        </p:nvPicPr>
        <p:blipFill rotWithShape="1">
          <a:blip r:embed="rId2">
            <a:extLst>
              <a:ext uri="{28A0092B-C50C-407E-A947-70E740481C1C}">
                <a14:useLocalDpi xmlns:a14="http://schemas.microsoft.com/office/drawing/2010/main" val="0"/>
              </a:ext>
            </a:extLst>
          </a:blip>
          <a:srcRect l="4898" r="29279"/>
          <a:stretch/>
        </p:blipFill>
        <p:spPr>
          <a:xfrm>
            <a:off x="4997303" y="0"/>
            <a:ext cx="7194698" cy="6521325"/>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3" name="Rechthoek 2">
            <a:extLst>
              <a:ext uri="{FF2B5EF4-FFF2-40B4-BE49-F238E27FC236}">
                <a16:creationId xmlns:a16="http://schemas.microsoft.com/office/drawing/2014/main" id="{C8ED9015-030F-43A5-A176-9E1B19133763}"/>
              </a:ext>
            </a:extLst>
          </p:cNvPr>
          <p:cNvSpPr/>
          <p:nvPr/>
        </p:nvSpPr>
        <p:spPr>
          <a:xfrm>
            <a:off x="168813" y="-122980"/>
            <a:ext cx="4828490" cy="135054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oco" panose="020B0504050202020203"/>
                <a:ea typeface="+mn-ea"/>
                <a:cs typeface="+mn-cs"/>
              </a:rPr>
              <a:t>Reflection 1: The Injustice of Covid-19 | Water</a:t>
            </a:r>
          </a:p>
        </p:txBody>
      </p:sp>
      <p:sp>
        <p:nvSpPr>
          <p:cNvPr id="4" name="Rechthoek 3">
            <a:extLst>
              <a:ext uri="{FF2B5EF4-FFF2-40B4-BE49-F238E27FC236}">
                <a16:creationId xmlns:a16="http://schemas.microsoft.com/office/drawing/2014/main" id="{BF8090B5-194B-477C-83AB-D49D5FD6648A}"/>
              </a:ext>
            </a:extLst>
          </p:cNvPr>
          <p:cNvSpPr/>
          <p:nvPr/>
        </p:nvSpPr>
        <p:spPr>
          <a:xfrm>
            <a:off x="168813" y="1381326"/>
            <a:ext cx="5583402"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Foco" panose="020B0504050202020203"/>
                <a:ea typeface="+mn-ea"/>
                <a:cs typeface="+mn-cs"/>
              </a:rPr>
              <a:t>In order to wash your hands, you need access to clean water. However, not everyone has access to clean, running water - especially those living in slums and the outskirts of large cities, which often lack sanitary facilities. In some places, like South Africa, water is </a:t>
            </a:r>
            <a:r>
              <a:rPr kumimoji="0" lang="en-US" sz="2100" b="0" i="0" u="none" strike="noStrike" kern="1200" cap="none" spc="0" normalizeH="0" baseline="0" noProof="0" dirty="0" err="1">
                <a:ln>
                  <a:noFill/>
                </a:ln>
                <a:solidFill>
                  <a:srgbClr val="000000"/>
                </a:solidFill>
                <a:effectLst/>
                <a:uLnTx/>
                <a:uFillTx/>
                <a:latin typeface="Foco" panose="020B0504050202020203"/>
                <a:ea typeface="+mn-ea"/>
                <a:cs typeface="+mn-cs"/>
              </a:rPr>
              <a:t>privatised</a:t>
            </a:r>
            <a:r>
              <a:rPr kumimoji="0" lang="en-US" sz="2100" b="0" i="0" u="none" strike="noStrike" kern="1200" cap="none" spc="0" normalizeH="0" baseline="0" noProof="0" dirty="0">
                <a:ln>
                  <a:noFill/>
                </a:ln>
                <a:solidFill>
                  <a:srgbClr val="000000"/>
                </a:solidFill>
                <a:effectLst/>
                <a:uLnTx/>
                <a:uFillTx/>
                <a:latin typeface="Foco" panose="020B0504050202020203"/>
                <a:ea typeface="+mn-ea"/>
                <a:cs typeface="+mn-cs"/>
              </a:rPr>
              <a:t>, and not even considered a public resource.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100" b="0" i="0" u="none" strike="noStrike" kern="1200" cap="none" spc="0" normalizeH="0" baseline="0" noProof="0" dirty="0">
                <a:ln>
                  <a:noFill/>
                </a:ln>
                <a:solidFill>
                  <a:prstClr val="black"/>
                </a:solidFill>
                <a:effectLst/>
                <a:uLnTx/>
                <a:uFillTx/>
                <a:latin typeface="Foco" panose="020B0504050202020203"/>
                <a:ea typeface="+mn-ea"/>
                <a:cs typeface="+mn-cs"/>
              </a:rPr>
            </a:br>
            <a:r>
              <a:rPr kumimoji="0" lang="en-US" sz="2100" b="0" i="0" u="none" strike="noStrike" kern="1200" cap="none" spc="0" normalizeH="0" baseline="0" noProof="0" dirty="0">
                <a:ln>
                  <a:noFill/>
                </a:ln>
                <a:solidFill>
                  <a:srgbClr val="000000"/>
                </a:solidFill>
                <a:effectLst/>
                <a:uLnTx/>
                <a:uFillTx/>
                <a:latin typeface="Foco" panose="020B0504050202020203"/>
                <a:ea typeface="+mn-ea"/>
                <a:cs typeface="+mn-cs"/>
              </a:rPr>
              <a:t>Water scarcity is also an issue in many regions around the world, which contributes to the difficulty for those people to stay sanitary. In many ways Covid-19 sheds light on the </a:t>
            </a:r>
            <a:br>
              <a:rPr kumimoji="0" lang="en-US" sz="2100" b="0" i="0" u="none" strike="noStrike" kern="1200" cap="none" spc="0" normalizeH="0" baseline="0" noProof="0" dirty="0">
                <a:ln>
                  <a:noFill/>
                </a:ln>
                <a:solidFill>
                  <a:srgbClr val="000000"/>
                </a:solidFill>
                <a:effectLst/>
                <a:uLnTx/>
                <a:uFillTx/>
                <a:latin typeface="Foco" panose="020B0504050202020203"/>
                <a:ea typeface="+mn-ea"/>
                <a:cs typeface="+mn-cs"/>
              </a:rPr>
            </a:br>
            <a:r>
              <a:rPr kumimoji="0" lang="en-US" sz="2100" b="0" i="0" u="none" strike="noStrike" kern="1200" cap="none" spc="0" normalizeH="0" baseline="0" noProof="0" dirty="0">
                <a:ln>
                  <a:noFill/>
                </a:ln>
                <a:solidFill>
                  <a:srgbClr val="000000"/>
                </a:solidFill>
                <a:effectLst/>
                <a:uLnTx/>
                <a:uFillTx/>
                <a:latin typeface="Foco" panose="020B0504050202020203"/>
                <a:ea typeface="+mn-ea"/>
                <a:cs typeface="+mn-cs"/>
              </a:rPr>
              <a:t>unequal accessibility to water across different people and communities.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100" b="0" i="0" u="none" strike="noStrike" kern="1200" cap="none" spc="0" normalizeH="0" baseline="0" noProof="0" dirty="0">
                <a:ln>
                  <a:noFill/>
                </a:ln>
                <a:solidFill>
                  <a:prstClr val="black"/>
                </a:solidFill>
                <a:effectLst/>
                <a:uLnTx/>
                <a:uFillTx/>
                <a:latin typeface="Foco" panose="020B0504050202020203"/>
                <a:ea typeface="+mn-ea"/>
                <a:cs typeface="+mn-cs"/>
              </a:rPr>
            </a:br>
            <a:endParaRPr kumimoji="0" lang="en-GB" sz="2100" b="0" i="0" u="none" strike="noStrike" kern="1200" cap="none" spc="0" normalizeH="0" baseline="0" noProof="0" dirty="0">
              <a:ln>
                <a:noFill/>
              </a:ln>
              <a:solidFill>
                <a:prstClr val="black"/>
              </a:solidFill>
              <a:effectLst/>
              <a:uLnTx/>
              <a:uFillTx/>
              <a:latin typeface="Foco" panose="020B0504050202020203"/>
              <a:ea typeface="+mn-ea"/>
              <a:cs typeface="+mn-cs"/>
            </a:endParaRPr>
          </a:p>
        </p:txBody>
      </p:sp>
    </p:spTree>
    <p:extLst>
      <p:ext uri="{BB962C8B-B14F-4D97-AF65-F5344CB8AC3E}">
        <p14:creationId xmlns:p14="http://schemas.microsoft.com/office/powerpoint/2010/main" val="1557335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370" y="1118445"/>
            <a:ext cx="3939259" cy="3939259"/>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574990" y="2134994"/>
            <a:ext cx="3042019" cy="2308324"/>
          </a:xfrm>
          <a:prstGeom prst="rect">
            <a:avLst/>
          </a:prstGeom>
        </p:spPr>
        <p:txBody>
          <a:bodyPr wrap="square">
            <a:spAutoFit/>
          </a:bodyPr>
          <a:lstStyle/>
          <a:p>
            <a:pPr algn="ctr">
              <a:spcAft>
                <a:spcPts val="600"/>
              </a:spcAft>
            </a:pPr>
            <a:r>
              <a:rPr lang="en-GB" sz="2400" dirty="0">
                <a:latin typeface="Foco" panose="020B0504050202020203"/>
                <a:cs typeface="Arial"/>
              </a:rPr>
              <a:t>Do you know – or can you think of - any examples of water inequality in a community around the world?</a:t>
            </a:r>
          </a:p>
        </p:txBody>
      </p:sp>
      <p:sp>
        <p:nvSpPr>
          <p:cNvPr id="4" name="TextBox 3">
            <a:extLst>
              <a:ext uri="{FF2B5EF4-FFF2-40B4-BE49-F238E27FC236}">
                <a16:creationId xmlns:a16="http://schemas.microsoft.com/office/drawing/2014/main" id="{178AE11E-3E53-4CD0-BF3E-6370D3C41A85}"/>
              </a:ext>
            </a:extLst>
          </p:cNvPr>
          <p:cNvSpPr txBox="1"/>
          <p:nvPr/>
        </p:nvSpPr>
        <p:spPr>
          <a:xfrm>
            <a:off x="307857" y="5229034"/>
            <a:ext cx="11576283" cy="461665"/>
          </a:xfrm>
          <a:prstGeom prst="rect">
            <a:avLst/>
          </a:prstGeom>
          <a:noFill/>
        </p:spPr>
        <p:txBody>
          <a:bodyPr wrap="square" rtlCol="0">
            <a:spAutoFit/>
          </a:bodyPr>
          <a:lstStyle/>
          <a:p>
            <a:r>
              <a:rPr lang="en-GB" sz="2400" dirty="0">
                <a:latin typeface="Foco" panose="020B0504050202020203" pitchFamily="34" charset="0"/>
              </a:rPr>
              <a:t>Think about people or places where water is scarce, or polluted or not free to use.</a:t>
            </a:r>
          </a:p>
        </p:txBody>
      </p:sp>
    </p:spTree>
    <p:extLst>
      <p:ext uri="{BB962C8B-B14F-4D97-AF65-F5344CB8AC3E}">
        <p14:creationId xmlns:p14="http://schemas.microsoft.com/office/powerpoint/2010/main" val="3092341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ebouw, oud, gevuld, groot&#10;&#10;Automatisch gegenereerde beschrijving">
            <a:extLst>
              <a:ext uri="{FF2B5EF4-FFF2-40B4-BE49-F238E27FC236}">
                <a16:creationId xmlns:a16="http://schemas.microsoft.com/office/drawing/2014/main" id="{6873308B-FC29-4B71-85D4-FFD36B5795C4}"/>
              </a:ext>
            </a:extLst>
          </p:cNvPr>
          <p:cNvPicPr>
            <a:picLocks noChangeAspect="1"/>
          </p:cNvPicPr>
          <p:nvPr/>
        </p:nvPicPr>
        <p:blipFill rotWithShape="1">
          <a:blip r:embed="rId3">
            <a:extLst>
              <a:ext uri="{28A0092B-C50C-407E-A947-70E740481C1C}">
                <a14:useLocalDpi xmlns:a14="http://schemas.microsoft.com/office/drawing/2010/main" val="0"/>
              </a:ext>
            </a:extLst>
          </a:blip>
          <a:srcRect l="29903" t="-1" r="12022" b="-1"/>
          <a:stretch/>
        </p:blipFill>
        <p:spPr>
          <a:xfrm>
            <a:off x="-106326" y="0"/>
            <a:ext cx="596663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4" name="TextBox 2">
            <a:extLst>
              <a:ext uri="{FF2B5EF4-FFF2-40B4-BE49-F238E27FC236}">
                <a16:creationId xmlns:a16="http://schemas.microsoft.com/office/drawing/2014/main" id="{BE9A0794-3D49-46C1-80C4-2A4381612486}"/>
              </a:ext>
            </a:extLst>
          </p:cNvPr>
          <p:cNvSpPr txBox="1"/>
          <p:nvPr/>
        </p:nvSpPr>
        <p:spPr>
          <a:xfrm>
            <a:off x="5975499" y="1353810"/>
            <a:ext cx="6096788" cy="5025724"/>
          </a:xfrm>
          <a:prstGeom prst="rect">
            <a:avLst/>
          </a:prstGeom>
        </p:spPr>
        <p:txBody>
          <a:bodyPr vert="horz" lIns="91440" tIns="45720" rIns="91440" bIns="45720" rtlCol="0" anchor="t">
            <a:normAutofit lnSpcReduction="10000"/>
          </a:bodyPr>
          <a:lstStyle/>
          <a:p>
            <a:pPr>
              <a:lnSpc>
                <a:spcPct val="90000"/>
              </a:lnSpc>
              <a:spcAft>
                <a:spcPts val="600"/>
              </a:spcAft>
            </a:pPr>
            <a:r>
              <a:rPr lang="en-US" sz="2000" dirty="0">
                <a:latin typeface="Foco" panose="020B0504050202020203"/>
              </a:rPr>
              <a:t>Social distancing is also not a practice that can be done easily by everyone. It is particularly difficult for those living in dense, low quality housing. Some examples are the slums in Rio de Janeiro in Brazil, poorer housing areas in the UK, and climate refugee camps in France and Greece or densely populated cities such as </a:t>
            </a:r>
            <a:r>
              <a:rPr lang="en-US" sz="2000" dirty="0">
                <a:latin typeface="Foco" panose="020B0504050202020203"/>
                <a:hlinkClick r:id="rId4"/>
              </a:rPr>
              <a:t>New York City</a:t>
            </a:r>
            <a:r>
              <a:rPr lang="en-US" sz="2000" dirty="0">
                <a:latin typeface="Foco" panose="020B0504050202020203"/>
              </a:rPr>
              <a:t> and Manila.  </a:t>
            </a:r>
            <a:br>
              <a:rPr lang="en-US" sz="2000" dirty="0">
                <a:latin typeface="Foco" panose="020B0504050202020203"/>
              </a:rPr>
            </a:br>
            <a:br>
              <a:rPr lang="en-US" sz="2000" dirty="0">
                <a:latin typeface="Foco" panose="020B0504050202020203"/>
              </a:rPr>
            </a:br>
            <a:r>
              <a:rPr lang="en-US" sz="2000" dirty="0">
                <a:latin typeface="Foco" panose="020B0504050202020203"/>
              </a:rPr>
              <a:t>Lower and middle-income neighborhoods in Africa and Asia’s largest cities and the slums in South America often share overcrowded quarters that are impossible for 2-meter distancing to take place. </a:t>
            </a:r>
            <a:br>
              <a:rPr lang="en-US" sz="2000" dirty="0">
                <a:latin typeface="Foco" panose="020B0504050202020203"/>
              </a:rPr>
            </a:br>
            <a:br>
              <a:rPr lang="en-US" sz="2000" dirty="0">
                <a:latin typeface="Foco" panose="020B0504050202020203"/>
              </a:rPr>
            </a:br>
            <a:r>
              <a:rPr lang="en-US" sz="2000" dirty="0">
                <a:latin typeface="Foco" panose="020B0504050202020203"/>
              </a:rPr>
              <a:t>Not only is social distancing difficult for those living in dense areas, but it is also nearly impossible for people who are still needing to go to work. These people include grocery store clerks, nurses, doctors, teachers, etc.</a:t>
            </a:r>
          </a:p>
        </p:txBody>
      </p:sp>
      <p:sp>
        <p:nvSpPr>
          <p:cNvPr id="5" name="Rechthoek 2">
            <a:extLst>
              <a:ext uri="{FF2B5EF4-FFF2-40B4-BE49-F238E27FC236}">
                <a16:creationId xmlns:a16="http://schemas.microsoft.com/office/drawing/2014/main" id="{05386949-7030-4DEF-BD87-379F41630951}"/>
              </a:ext>
            </a:extLst>
          </p:cNvPr>
          <p:cNvSpPr/>
          <p:nvPr/>
        </p:nvSpPr>
        <p:spPr>
          <a:xfrm>
            <a:off x="5860307" y="85061"/>
            <a:ext cx="6211980" cy="9710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Foco" panose="020B0504050202020203"/>
                <a:ea typeface="+mj-ea"/>
                <a:cs typeface="+mj-cs"/>
              </a:rPr>
              <a:t>Reflection 1: The Injustice of </a:t>
            </a:r>
            <a:r>
              <a:rPr lang="en-US" sz="2800" dirty="0">
                <a:latin typeface="Foco" panose="020B0504050202020203"/>
              </a:rPr>
              <a:t>Covid-19  Social -distancing</a:t>
            </a:r>
            <a:endParaRPr lang="en-US" sz="2800" dirty="0">
              <a:latin typeface="Foco" panose="020B0504050202020203"/>
              <a:ea typeface="+mj-ea"/>
              <a:cs typeface="+mj-cs"/>
            </a:endParaRPr>
          </a:p>
        </p:txBody>
      </p:sp>
    </p:spTree>
    <p:extLst>
      <p:ext uri="{BB962C8B-B14F-4D97-AF65-F5344CB8AC3E}">
        <p14:creationId xmlns:p14="http://schemas.microsoft.com/office/powerpoint/2010/main" val="138678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49" y="958957"/>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574989" y="1844003"/>
            <a:ext cx="3042019" cy="2677656"/>
          </a:xfrm>
          <a:prstGeom prst="rect">
            <a:avLst/>
          </a:prstGeom>
        </p:spPr>
        <p:txBody>
          <a:bodyPr wrap="square">
            <a:spAutoFit/>
          </a:bodyPr>
          <a:lstStyle/>
          <a:p>
            <a:pPr algn="ctr">
              <a:spcAft>
                <a:spcPts val="600"/>
              </a:spcAft>
            </a:pPr>
            <a:r>
              <a:rPr lang="en-GB" sz="2400" dirty="0">
                <a:latin typeface="Foco" panose="020B0504050202020203"/>
                <a:cs typeface="Arial"/>
              </a:rPr>
              <a:t>Do you know – or can you think of - any examples of housing communities which would struggle to adhere to social distancing?</a:t>
            </a:r>
          </a:p>
        </p:txBody>
      </p:sp>
      <p:sp>
        <p:nvSpPr>
          <p:cNvPr id="4" name="TextBox 3">
            <a:extLst>
              <a:ext uri="{FF2B5EF4-FFF2-40B4-BE49-F238E27FC236}">
                <a16:creationId xmlns:a16="http://schemas.microsoft.com/office/drawing/2014/main" id="{CFDD9BBB-CDB5-453D-833D-064A71B5C17B}"/>
              </a:ext>
            </a:extLst>
          </p:cNvPr>
          <p:cNvSpPr txBox="1"/>
          <p:nvPr/>
        </p:nvSpPr>
        <p:spPr>
          <a:xfrm>
            <a:off x="307856" y="5203723"/>
            <a:ext cx="11576283" cy="461665"/>
          </a:xfrm>
          <a:prstGeom prst="rect">
            <a:avLst/>
          </a:prstGeom>
          <a:noFill/>
        </p:spPr>
        <p:txBody>
          <a:bodyPr wrap="square" rtlCol="0">
            <a:spAutoFit/>
          </a:bodyPr>
          <a:lstStyle/>
          <a:p>
            <a:r>
              <a:rPr lang="en-GB" sz="2400" dirty="0">
                <a:latin typeface="Foco" panose="020B0504050202020203" pitchFamily="34" charset="0"/>
              </a:rPr>
              <a:t>Think about places where people live in cramped houses with limited space.</a:t>
            </a:r>
          </a:p>
        </p:txBody>
      </p:sp>
    </p:spTree>
    <p:extLst>
      <p:ext uri="{BB962C8B-B14F-4D97-AF65-F5344CB8AC3E}">
        <p14:creationId xmlns:p14="http://schemas.microsoft.com/office/powerpoint/2010/main" val="41825539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3161</Words>
  <Application>Microsoft Office PowerPoint</Application>
  <PresentationFormat>Widescreen</PresentationFormat>
  <Paragraphs>115</Paragraphs>
  <Slides>33</Slides>
  <Notes>6</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Arial</vt:lpstr>
      <vt:lpstr>Ashcan BB</vt:lpstr>
      <vt:lpstr>Calibri</vt:lpstr>
      <vt:lpstr>Calibri Light</vt:lpstr>
      <vt:lpstr>Foco</vt:lpstr>
      <vt:lpstr>Helvetica</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Smita, India, Aged 45 </vt:lpstr>
      <vt:lpstr>Jackson, South Africa, Aged 34 </vt:lpstr>
      <vt:lpstr>Felipe, Spain, Aged 25 </vt:lpstr>
      <vt:lpstr>Ida, Denmark, Age 9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vincent van hal</dc:creator>
  <cp:lastModifiedBy>ThoughtBox Education</cp:lastModifiedBy>
  <cp:revision>42</cp:revision>
  <dcterms:created xsi:type="dcterms:W3CDTF">2020-05-31T21:45:56Z</dcterms:created>
  <dcterms:modified xsi:type="dcterms:W3CDTF">2020-10-19T10:11:05Z</dcterms:modified>
</cp:coreProperties>
</file>