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8" r:id="rId2"/>
    <p:sldMasterId id="2147483772" r:id="rId3"/>
    <p:sldMasterId id="2147483784" r:id="rId4"/>
  </p:sldMasterIdLst>
  <p:notesMasterIdLst>
    <p:notesMasterId r:id="rId45"/>
  </p:notesMasterIdLst>
  <p:sldIdLst>
    <p:sldId id="579" r:id="rId5"/>
    <p:sldId id="658" r:id="rId6"/>
    <p:sldId id="583" r:id="rId7"/>
    <p:sldId id="618" r:id="rId8"/>
    <p:sldId id="644" r:id="rId9"/>
    <p:sldId id="622" r:id="rId10"/>
    <p:sldId id="617" r:id="rId11"/>
    <p:sldId id="625" r:id="rId12"/>
    <p:sldId id="700" r:id="rId13"/>
    <p:sldId id="629" r:id="rId14"/>
    <p:sldId id="628" r:id="rId15"/>
    <p:sldId id="621" r:id="rId16"/>
    <p:sldId id="645" r:id="rId17"/>
    <p:sldId id="636" r:id="rId18"/>
    <p:sldId id="632" r:id="rId19"/>
    <p:sldId id="633" r:id="rId20"/>
    <p:sldId id="641" r:id="rId21"/>
    <p:sldId id="642" r:id="rId22"/>
    <p:sldId id="637" r:id="rId23"/>
    <p:sldId id="710" r:id="rId24"/>
    <p:sldId id="711" r:id="rId25"/>
    <p:sldId id="634" r:id="rId26"/>
    <p:sldId id="638" r:id="rId27"/>
    <p:sldId id="643" r:id="rId28"/>
    <p:sldId id="647" r:id="rId29"/>
    <p:sldId id="659" r:id="rId30"/>
    <p:sldId id="661" r:id="rId31"/>
    <p:sldId id="650" r:id="rId32"/>
    <p:sldId id="723" r:id="rId33"/>
    <p:sldId id="663" r:id="rId34"/>
    <p:sldId id="662" r:id="rId35"/>
    <p:sldId id="653" r:id="rId36"/>
    <p:sldId id="651" r:id="rId37"/>
    <p:sldId id="728" r:id="rId38"/>
    <p:sldId id="652" r:id="rId39"/>
    <p:sldId id="654" r:id="rId40"/>
    <p:sldId id="733" r:id="rId41"/>
    <p:sldId id="731" r:id="rId42"/>
    <p:sldId id="734" r:id="rId43"/>
    <p:sldId id="58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725"/>
    <a:srgbClr val="35372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0" autoAdjust="0"/>
    <p:restoredTop sz="93873" autoAdjust="0"/>
  </p:normalViewPr>
  <p:slideViewPr>
    <p:cSldViewPr snapToGrid="0" showGuides="1">
      <p:cViewPr varScale="1">
        <p:scale>
          <a:sx n="60" d="100"/>
          <a:sy n="60" d="100"/>
        </p:scale>
        <p:origin x="488"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265D8-C297-47D0-B951-8C280B496532}" type="datetimeFigureOut">
              <a:rPr lang="en-GB" smtClean="0"/>
              <a:t>19/10/2020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6EB7DB-1CED-43A1-865A-F1159FE89D29}" type="slidenum">
              <a:rPr lang="en-GB" smtClean="0"/>
              <a:t>‹#›</a:t>
            </a:fld>
            <a:endParaRPr lang="en-GB" dirty="0"/>
          </a:p>
        </p:txBody>
      </p:sp>
    </p:spTree>
    <p:extLst>
      <p:ext uri="{BB962C8B-B14F-4D97-AF65-F5344CB8AC3E}">
        <p14:creationId xmlns:p14="http://schemas.microsoft.com/office/powerpoint/2010/main" val="108405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6EB7DB-1CED-43A1-865A-F1159FE89D29}" type="slidenum">
              <a:rPr lang="en-GB" smtClean="0"/>
              <a:t>1</a:t>
            </a:fld>
            <a:endParaRPr lang="en-GB" dirty="0"/>
          </a:p>
        </p:txBody>
      </p:sp>
    </p:spTree>
    <p:extLst>
      <p:ext uri="{BB962C8B-B14F-4D97-AF65-F5344CB8AC3E}">
        <p14:creationId xmlns:p14="http://schemas.microsoft.com/office/powerpoint/2010/main" val="3262422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6EB7DB-1CED-43A1-865A-F1159FE89D2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8039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6EB7DB-1CED-43A1-865A-F1159FE89D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58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6EB7DB-1CED-43A1-865A-F1159FE89D29}" type="slidenum">
              <a:rPr lang="en-GB" smtClean="0"/>
              <a:t>19</a:t>
            </a:fld>
            <a:endParaRPr lang="en-GB" dirty="0"/>
          </a:p>
        </p:txBody>
      </p:sp>
    </p:spTree>
    <p:extLst>
      <p:ext uri="{BB962C8B-B14F-4D97-AF65-F5344CB8AC3E}">
        <p14:creationId xmlns:p14="http://schemas.microsoft.com/office/powerpoint/2010/main" val="3892515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6EB7DB-1CED-43A1-865A-F1159FE89D29}" type="slidenum">
              <a:rPr lang="en-GB" smtClean="0"/>
              <a:t>35</a:t>
            </a:fld>
            <a:endParaRPr lang="en-GB" dirty="0"/>
          </a:p>
        </p:txBody>
      </p:sp>
    </p:spTree>
    <p:extLst>
      <p:ext uri="{BB962C8B-B14F-4D97-AF65-F5344CB8AC3E}">
        <p14:creationId xmlns:p14="http://schemas.microsoft.com/office/powerpoint/2010/main" val="1574190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6EB7DB-1CED-43A1-865A-F1159FE89D29}" type="slidenum">
              <a:rPr lang="en-GB" smtClean="0"/>
              <a:t>36</a:t>
            </a:fld>
            <a:endParaRPr lang="en-GB" dirty="0"/>
          </a:p>
        </p:txBody>
      </p:sp>
    </p:spTree>
    <p:extLst>
      <p:ext uri="{BB962C8B-B14F-4D97-AF65-F5344CB8AC3E}">
        <p14:creationId xmlns:p14="http://schemas.microsoft.com/office/powerpoint/2010/main" val="2926725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6EB7DB-1CED-43A1-865A-F1159FE89D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537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833" y="1122363"/>
            <a:ext cx="11291776" cy="2387600"/>
          </a:xfrm>
        </p:spPr>
        <p:txBody>
          <a:bodyPr anchor="b"/>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467833" y="3602038"/>
            <a:ext cx="1129177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5442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19314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17068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8" name="Date Placeholder 7"/>
          <p:cNvSpPr>
            <a:spLocks noGrp="1"/>
          </p:cNvSpPr>
          <p:nvPr>
            <p:ph type="dt" sz="half" idx="10"/>
          </p:nvPr>
        </p:nvSpPr>
        <p:spPr>
          <a:xfrm>
            <a:off x="838200" y="6356350"/>
            <a:ext cx="2743200" cy="365125"/>
          </a:xfrm>
          <a:prstGeom prst="rect">
            <a:avLst/>
          </a:prstGeom>
        </p:spPr>
        <p:txBody>
          <a:bodyPr/>
          <a:lstStyle/>
          <a:p>
            <a:fld id="{1DA75472-A2B2-4D99-9D5D-B76258FC6896}" type="datetime1">
              <a:rPr lang="en-GB">
                <a:solidFill>
                  <a:prstClr val="black"/>
                </a:solidFill>
              </a:rPr>
              <a:pPr/>
              <a:t>19/10/2020</a:t>
            </a:fld>
            <a:endParaRPr lang="en-GB" dirty="0">
              <a:solidFill>
                <a:prstClr val="black"/>
              </a:solidFill>
            </a:endParaRPr>
          </a:p>
        </p:txBody>
      </p:sp>
      <p:sp>
        <p:nvSpPr>
          <p:cNvPr id="9" name="Footer Placeholder 8"/>
          <p:cNvSpPr>
            <a:spLocks noGrp="1"/>
          </p:cNvSpPr>
          <p:nvPr>
            <p:ph type="ftr" sz="quarter" idx="11"/>
          </p:nvPr>
        </p:nvSpPr>
        <p:spPr>
          <a:xfrm>
            <a:off x="4038600" y="6356350"/>
            <a:ext cx="4114800" cy="365125"/>
          </a:xfrm>
          <a:prstGeom prst="rect">
            <a:avLst/>
          </a:prstGeom>
        </p:spPr>
        <p:txBody>
          <a:bodyPr/>
          <a:lstStyle/>
          <a:p>
            <a:endParaRPr lang="en-GB" dirty="0">
              <a:solidFill>
                <a:prstClr val="black"/>
              </a:solidFill>
            </a:endParaRPr>
          </a:p>
        </p:txBody>
      </p:sp>
      <p:sp>
        <p:nvSpPr>
          <p:cNvPr id="10" name="Slide Number Placeholder 9"/>
          <p:cNvSpPr>
            <a:spLocks noGrp="1"/>
          </p:cNvSpPr>
          <p:nvPr>
            <p:ph type="sldNum" sz="quarter" idx="12"/>
          </p:nvPr>
        </p:nvSpPr>
        <p:spPr>
          <a:xfrm>
            <a:off x="8610600" y="6356350"/>
            <a:ext cx="2743200" cy="365125"/>
          </a:xfrm>
          <a:prstGeom prst="rect">
            <a:avLst/>
          </a:prstGeom>
        </p:spPr>
        <p:txBody>
          <a:bodyPr/>
          <a:lstStyle/>
          <a:p>
            <a:fld id="{CADB531D-2584-48E8-974B-990AB77A0882}"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57160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F0EC0FD-F6C7-44DD-B05F-9F722E41B7C8}" type="datetime1">
              <a:rPr lang="en-GB">
                <a:solidFill>
                  <a:prstClr val="black"/>
                </a:solidFill>
              </a:rPr>
              <a:pPr/>
              <a:t>19/10/2020</a:t>
            </a:fld>
            <a:endParaRPr lang="en-GB" dirty="0">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ADB531D-2584-48E8-974B-990AB77A0882}"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33711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8" name="Date Placeholder 7"/>
          <p:cNvSpPr>
            <a:spLocks noGrp="1"/>
          </p:cNvSpPr>
          <p:nvPr>
            <p:ph type="dt" sz="half" idx="10"/>
          </p:nvPr>
        </p:nvSpPr>
        <p:spPr>
          <a:xfrm>
            <a:off x="838201" y="6356351"/>
            <a:ext cx="2743200" cy="365125"/>
          </a:xfrm>
          <a:prstGeom prst="rect">
            <a:avLst/>
          </a:prstGeom>
        </p:spPr>
        <p:txBody>
          <a:bodyPr/>
          <a:lstStyle/>
          <a:p>
            <a:fld id="{1DA75472-A2B2-4D99-9D5D-B76258FC6896}" type="datetime1">
              <a:rPr lang="en-GB">
                <a:solidFill>
                  <a:prstClr val="black">
                    <a:tint val="75000"/>
                  </a:prstClr>
                </a:solidFill>
              </a:rPr>
              <a:pPr/>
              <a:t>19/10/2020</a:t>
            </a:fld>
            <a:endParaRPr lang="en-GB" dirty="0">
              <a:solidFill>
                <a:prstClr val="black">
                  <a:tint val="75000"/>
                </a:prstClr>
              </a:solidFill>
            </a:endParaRPr>
          </a:p>
        </p:txBody>
      </p:sp>
      <p:sp>
        <p:nvSpPr>
          <p:cNvPr id="9" name="Footer Placeholder 8"/>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10" name="Slide Number Placeholder 9"/>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99117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a:xfrm>
            <a:off x="838201" y="6356351"/>
            <a:ext cx="2743200" cy="365125"/>
          </a:xfrm>
          <a:prstGeom prst="rect">
            <a:avLst/>
          </a:prstGeom>
        </p:spPr>
        <p:txBody>
          <a:bodyPr/>
          <a:lstStyle/>
          <a:p>
            <a:fld id="{DF0EC0FD-F6C7-44DD-B05F-9F722E41B7C8}" type="datetime1">
              <a:rPr lang="en-GB">
                <a:solidFill>
                  <a:prstClr val="black">
                    <a:tint val="75000"/>
                  </a:prstClr>
                </a:solidFill>
              </a:rPr>
              <a:pPr/>
              <a:t>19/10/2020</a:t>
            </a:fld>
            <a:endParaRPr lang="en-GB" dirty="0">
              <a:solidFill>
                <a:prstClr val="black">
                  <a:tint val="75000"/>
                </a:prstClr>
              </a:solidFill>
            </a:endParaRPr>
          </a:p>
        </p:txBody>
      </p:sp>
      <p:sp>
        <p:nvSpPr>
          <p:cNvPr id="4" name="Footer Placeholder 3"/>
          <p:cNvSpPr>
            <a:spLocks noGrp="1"/>
          </p:cNvSpPr>
          <p:nvPr>
            <p:ph type="ftr" sz="quarter" idx="11"/>
          </p:nvPr>
        </p:nvSpPr>
        <p:spPr>
          <a:xfrm>
            <a:off x="4038602" y="6356351"/>
            <a:ext cx="41148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8610601" y="6356351"/>
            <a:ext cx="2743200" cy="365125"/>
          </a:xfrm>
          <a:prstGeom prst="rect">
            <a:avLst/>
          </a:prstGeom>
        </p:spPr>
        <p:txBody>
          <a:bodyPr/>
          <a:lstStyle/>
          <a:p>
            <a:fld id="{CADB531D-2584-48E8-974B-990AB77A0882}"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75644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2554015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2376784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3146425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3631554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530" y="455279"/>
            <a:ext cx="11357344" cy="1190958"/>
          </a:xfrm>
        </p:spPr>
        <p:txBody>
          <a:bodyPr/>
          <a:lstStyle/>
          <a:p>
            <a:r>
              <a:rPr lang="en-US"/>
              <a:t>Click to edit Master title style</a:t>
            </a:r>
            <a:endParaRPr lang="en-GB"/>
          </a:p>
        </p:txBody>
      </p:sp>
      <p:sp>
        <p:nvSpPr>
          <p:cNvPr id="3" name="Content Placeholder 2"/>
          <p:cNvSpPr>
            <a:spLocks noGrp="1"/>
          </p:cNvSpPr>
          <p:nvPr>
            <p:ph idx="1"/>
          </p:nvPr>
        </p:nvSpPr>
        <p:spPr>
          <a:xfrm>
            <a:off x="443022" y="1825625"/>
            <a:ext cx="1133785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p:cNvSpPr txBox="1">
            <a:spLocks/>
          </p:cNvSpPr>
          <p:nvPr userDrawn="1"/>
        </p:nvSpPr>
        <p:spPr>
          <a:xfrm>
            <a:off x="4038602"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prstClr val="black">
                  <a:tint val="75000"/>
                </a:prstClr>
              </a:solidFill>
            </a:endParaRPr>
          </a:p>
        </p:txBody>
      </p:sp>
    </p:spTree>
    <p:extLst>
      <p:ext uri="{BB962C8B-B14F-4D97-AF65-F5344CB8AC3E}">
        <p14:creationId xmlns:p14="http://schemas.microsoft.com/office/powerpoint/2010/main" val="201860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1420796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3955363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2362943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3683506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306905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1843885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FAD4ED-3050-46E1-A34A-7B4DFFE54223}" type="datetimeFigureOut">
              <a:rPr lang="en-GB" smtClean="0"/>
              <a:t>19/10/2020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074AF64-A3BD-4F64-8207-84F6B7A6462D}" type="slidenum">
              <a:rPr lang="en-GB" smtClean="0"/>
              <a:t>‹#›</a:t>
            </a:fld>
            <a:endParaRPr lang="en-GB" dirty="0"/>
          </a:p>
        </p:txBody>
      </p:sp>
    </p:spTree>
    <p:extLst>
      <p:ext uri="{BB962C8B-B14F-4D97-AF65-F5344CB8AC3E}">
        <p14:creationId xmlns:p14="http://schemas.microsoft.com/office/powerpoint/2010/main" val="2670474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78925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71822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59039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9077" y="667486"/>
            <a:ext cx="11342429" cy="2906162"/>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449077" y="3572541"/>
            <a:ext cx="11342429" cy="152828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94350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4874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46834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55587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45765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99527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7852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1446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70028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D6813-468E-40C4-9E38-0375AD6754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C185C22-C2A2-41DB-B3BA-7ADE03364F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8957B2-CB2A-46C9-A336-7351C4953005}"/>
              </a:ext>
            </a:extLst>
          </p:cNvPr>
          <p:cNvSpPr>
            <a:spLocks noGrp="1"/>
          </p:cNvSpPr>
          <p:nvPr>
            <p:ph type="dt" sz="half" idx="10"/>
          </p:nvPr>
        </p:nvSpPr>
        <p:spPr/>
        <p:txBody>
          <a:bodyPr/>
          <a:lstStyle/>
          <a:p>
            <a:fld id="{994EF5DF-75C8-42AC-A1D5-FF49A2D10F8E}" type="datetimeFigureOut">
              <a:rPr lang="en-GB" smtClean="0"/>
              <a:t>19/10/2020</a:t>
            </a:fld>
            <a:endParaRPr lang="en-GB"/>
          </a:p>
        </p:txBody>
      </p:sp>
      <p:sp>
        <p:nvSpPr>
          <p:cNvPr id="5" name="Footer Placeholder 4">
            <a:extLst>
              <a:ext uri="{FF2B5EF4-FFF2-40B4-BE49-F238E27FC236}">
                <a16:creationId xmlns:a16="http://schemas.microsoft.com/office/drawing/2014/main" id="{AF2C4E60-4681-4FDE-8203-759857E4AF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9B7A65-B018-45CC-97B7-E2DC5881D11A}"/>
              </a:ext>
            </a:extLst>
          </p:cNvPr>
          <p:cNvSpPr>
            <a:spLocks noGrp="1"/>
          </p:cNvSpPr>
          <p:nvPr>
            <p:ph type="sldNum" sz="quarter" idx="12"/>
          </p:nvPr>
        </p:nvSpPr>
        <p:spPr/>
        <p:txBody>
          <a:bodyPr/>
          <a:lstStyle/>
          <a:p>
            <a:fld id="{3D2A4F5A-EF20-471F-B233-946B868F3487}" type="slidenum">
              <a:rPr lang="en-GB" smtClean="0"/>
              <a:t>‹#›</a:t>
            </a:fld>
            <a:endParaRPr lang="en-GB"/>
          </a:p>
        </p:txBody>
      </p:sp>
    </p:spTree>
    <p:extLst>
      <p:ext uri="{BB962C8B-B14F-4D97-AF65-F5344CB8AC3E}">
        <p14:creationId xmlns:p14="http://schemas.microsoft.com/office/powerpoint/2010/main" val="1438944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4D5A-88DA-4515-AD5F-B215FC5260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F554D85-AE0B-445C-8553-A16394E8BE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89CC3E-319B-4FCD-A31B-5055483E162E}"/>
              </a:ext>
            </a:extLst>
          </p:cNvPr>
          <p:cNvSpPr>
            <a:spLocks noGrp="1"/>
          </p:cNvSpPr>
          <p:nvPr>
            <p:ph type="dt" sz="half" idx="10"/>
          </p:nvPr>
        </p:nvSpPr>
        <p:spPr/>
        <p:txBody>
          <a:bodyPr/>
          <a:lstStyle/>
          <a:p>
            <a:fld id="{994EF5DF-75C8-42AC-A1D5-FF49A2D10F8E}" type="datetimeFigureOut">
              <a:rPr lang="en-GB" smtClean="0"/>
              <a:t>19/10/2020</a:t>
            </a:fld>
            <a:endParaRPr lang="en-GB"/>
          </a:p>
        </p:txBody>
      </p:sp>
      <p:sp>
        <p:nvSpPr>
          <p:cNvPr id="5" name="Footer Placeholder 4">
            <a:extLst>
              <a:ext uri="{FF2B5EF4-FFF2-40B4-BE49-F238E27FC236}">
                <a16:creationId xmlns:a16="http://schemas.microsoft.com/office/drawing/2014/main" id="{50038DEC-BEF9-4D8B-8A80-65A16358A8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D4E01-B2B1-4902-B845-D003025041EB}"/>
              </a:ext>
            </a:extLst>
          </p:cNvPr>
          <p:cNvSpPr>
            <a:spLocks noGrp="1"/>
          </p:cNvSpPr>
          <p:nvPr>
            <p:ph type="sldNum" sz="quarter" idx="12"/>
          </p:nvPr>
        </p:nvSpPr>
        <p:spPr/>
        <p:txBody>
          <a:bodyPr/>
          <a:lstStyle/>
          <a:p>
            <a:fld id="{3D2A4F5A-EF20-471F-B233-946B868F3487}" type="slidenum">
              <a:rPr lang="en-GB" smtClean="0"/>
              <a:t>‹#›</a:t>
            </a:fld>
            <a:endParaRPr lang="en-GB"/>
          </a:p>
        </p:txBody>
      </p:sp>
    </p:spTree>
    <p:extLst>
      <p:ext uri="{BB962C8B-B14F-4D97-AF65-F5344CB8AC3E}">
        <p14:creationId xmlns:p14="http://schemas.microsoft.com/office/powerpoint/2010/main" val="4099994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4794" y="489098"/>
            <a:ext cx="11313981" cy="1190958"/>
          </a:xfrm>
        </p:spPr>
        <p:txBody>
          <a:bodyPr/>
          <a:lstStyle/>
          <a:p>
            <a:r>
              <a:rPr lang="en-US"/>
              <a:t>Click to edit Master title style</a:t>
            </a:r>
            <a:endParaRPr lang="en-GB"/>
          </a:p>
        </p:txBody>
      </p:sp>
      <p:sp>
        <p:nvSpPr>
          <p:cNvPr id="3" name="Content Placeholder 2"/>
          <p:cNvSpPr>
            <a:spLocks noGrp="1"/>
          </p:cNvSpPr>
          <p:nvPr>
            <p:ph sz="half" idx="1"/>
          </p:nvPr>
        </p:nvSpPr>
        <p:spPr>
          <a:xfrm>
            <a:off x="444794" y="1814993"/>
            <a:ext cx="55750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3770" y="1814993"/>
            <a:ext cx="55750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487643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2826-BC84-4EEE-8E9A-B4CE8148AA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7E8736-091A-4ECB-8D7C-2799820341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0151E0-59C5-4909-8241-99B6648A8389}"/>
              </a:ext>
            </a:extLst>
          </p:cNvPr>
          <p:cNvSpPr>
            <a:spLocks noGrp="1"/>
          </p:cNvSpPr>
          <p:nvPr>
            <p:ph type="dt" sz="half" idx="10"/>
          </p:nvPr>
        </p:nvSpPr>
        <p:spPr/>
        <p:txBody>
          <a:bodyPr/>
          <a:lstStyle/>
          <a:p>
            <a:fld id="{994EF5DF-75C8-42AC-A1D5-FF49A2D10F8E}" type="datetimeFigureOut">
              <a:rPr lang="en-GB" smtClean="0"/>
              <a:t>19/10/2020</a:t>
            </a:fld>
            <a:endParaRPr lang="en-GB"/>
          </a:p>
        </p:txBody>
      </p:sp>
      <p:sp>
        <p:nvSpPr>
          <p:cNvPr id="5" name="Footer Placeholder 4">
            <a:extLst>
              <a:ext uri="{FF2B5EF4-FFF2-40B4-BE49-F238E27FC236}">
                <a16:creationId xmlns:a16="http://schemas.microsoft.com/office/drawing/2014/main" id="{42533748-E9CA-4472-B9E9-39C54B33E0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D564F7-330B-4073-A6BE-CC407FAA6B3B}"/>
              </a:ext>
            </a:extLst>
          </p:cNvPr>
          <p:cNvSpPr>
            <a:spLocks noGrp="1"/>
          </p:cNvSpPr>
          <p:nvPr>
            <p:ph type="sldNum" sz="quarter" idx="12"/>
          </p:nvPr>
        </p:nvSpPr>
        <p:spPr/>
        <p:txBody>
          <a:bodyPr/>
          <a:lstStyle/>
          <a:p>
            <a:fld id="{3D2A4F5A-EF20-471F-B233-946B868F3487}" type="slidenum">
              <a:rPr lang="en-GB" smtClean="0"/>
              <a:t>‹#›</a:t>
            </a:fld>
            <a:endParaRPr lang="en-GB"/>
          </a:p>
        </p:txBody>
      </p:sp>
    </p:spTree>
    <p:extLst>
      <p:ext uri="{BB962C8B-B14F-4D97-AF65-F5344CB8AC3E}">
        <p14:creationId xmlns:p14="http://schemas.microsoft.com/office/powerpoint/2010/main" val="4268685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04D81-A92B-42AE-99B2-DD9B01918D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CF3B1F-DE12-416F-89E6-5B9B0CE16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9EDE4E8-D469-43D7-984E-B11A5CCB0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7B8AF3-004C-41E3-8665-CE98BF19FF89}"/>
              </a:ext>
            </a:extLst>
          </p:cNvPr>
          <p:cNvSpPr>
            <a:spLocks noGrp="1"/>
          </p:cNvSpPr>
          <p:nvPr>
            <p:ph type="dt" sz="half" idx="10"/>
          </p:nvPr>
        </p:nvSpPr>
        <p:spPr/>
        <p:txBody>
          <a:bodyPr/>
          <a:lstStyle/>
          <a:p>
            <a:fld id="{994EF5DF-75C8-42AC-A1D5-FF49A2D10F8E}" type="datetimeFigureOut">
              <a:rPr lang="en-GB" smtClean="0"/>
              <a:t>19/10/2020</a:t>
            </a:fld>
            <a:endParaRPr lang="en-GB"/>
          </a:p>
        </p:txBody>
      </p:sp>
      <p:sp>
        <p:nvSpPr>
          <p:cNvPr id="6" name="Footer Placeholder 5">
            <a:extLst>
              <a:ext uri="{FF2B5EF4-FFF2-40B4-BE49-F238E27FC236}">
                <a16:creationId xmlns:a16="http://schemas.microsoft.com/office/drawing/2014/main" id="{C26DAFED-E18D-44B1-9C52-5D8D45BB7B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5B3FEB-8E63-40D1-B019-17973F95CD2E}"/>
              </a:ext>
            </a:extLst>
          </p:cNvPr>
          <p:cNvSpPr>
            <a:spLocks noGrp="1"/>
          </p:cNvSpPr>
          <p:nvPr>
            <p:ph type="sldNum" sz="quarter" idx="12"/>
          </p:nvPr>
        </p:nvSpPr>
        <p:spPr/>
        <p:txBody>
          <a:bodyPr/>
          <a:lstStyle/>
          <a:p>
            <a:fld id="{3D2A4F5A-EF20-471F-B233-946B868F3487}" type="slidenum">
              <a:rPr lang="en-GB" smtClean="0"/>
              <a:t>‹#›</a:t>
            </a:fld>
            <a:endParaRPr lang="en-GB"/>
          </a:p>
        </p:txBody>
      </p:sp>
    </p:spTree>
    <p:extLst>
      <p:ext uri="{BB962C8B-B14F-4D97-AF65-F5344CB8AC3E}">
        <p14:creationId xmlns:p14="http://schemas.microsoft.com/office/powerpoint/2010/main" val="380603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8490-4F52-4440-B4A9-80D141914A0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3F0A0C-001A-4D28-BD37-069DF70C4D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26935-218A-4D8A-B718-3CB6B3D1C4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84671AF-A194-4EDF-80DD-4584A7A6B7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A162B4-9C37-4378-A46A-BB695A1CF2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D2E3DD0-FF33-4816-B6DF-9376DEF98568}"/>
              </a:ext>
            </a:extLst>
          </p:cNvPr>
          <p:cNvSpPr>
            <a:spLocks noGrp="1"/>
          </p:cNvSpPr>
          <p:nvPr>
            <p:ph type="dt" sz="half" idx="10"/>
          </p:nvPr>
        </p:nvSpPr>
        <p:spPr/>
        <p:txBody>
          <a:bodyPr/>
          <a:lstStyle/>
          <a:p>
            <a:fld id="{994EF5DF-75C8-42AC-A1D5-FF49A2D10F8E}" type="datetimeFigureOut">
              <a:rPr lang="en-GB" smtClean="0"/>
              <a:t>19/10/2020</a:t>
            </a:fld>
            <a:endParaRPr lang="en-GB"/>
          </a:p>
        </p:txBody>
      </p:sp>
      <p:sp>
        <p:nvSpPr>
          <p:cNvPr id="8" name="Footer Placeholder 7">
            <a:extLst>
              <a:ext uri="{FF2B5EF4-FFF2-40B4-BE49-F238E27FC236}">
                <a16:creationId xmlns:a16="http://schemas.microsoft.com/office/drawing/2014/main" id="{80E90F10-571A-4631-BEDD-108B8229CBE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CD0B2B-13E7-4402-8D44-B1D0A1060689}"/>
              </a:ext>
            </a:extLst>
          </p:cNvPr>
          <p:cNvSpPr>
            <a:spLocks noGrp="1"/>
          </p:cNvSpPr>
          <p:nvPr>
            <p:ph type="sldNum" sz="quarter" idx="12"/>
          </p:nvPr>
        </p:nvSpPr>
        <p:spPr/>
        <p:txBody>
          <a:bodyPr/>
          <a:lstStyle/>
          <a:p>
            <a:fld id="{3D2A4F5A-EF20-471F-B233-946B868F3487}" type="slidenum">
              <a:rPr lang="en-GB" smtClean="0"/>
              <a:t>‹#›</a:t>
            </a:fld>
            <a:endParaRPr lang="en-GB"/>
          </a:p>
        </p:txBody>
      </p:sp>
    </p:spTree>
    <p:extLst>
      <p:ext uri="{BB962C8B-B14F-4D97-AF65-F5344CB8AC3E}">
        <p14:creationId xmlns:p14="http://schemas.microsoft.com/office/powerpoint/2010/main" val="6081896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73D94-5186-46FE-B4A6-4D68C4B615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E2D4BFF-CF83-4C67-8E38-AB0B868EA523}"/>
              </a:ext>
            </a:extLst>
          </p:cNvPr>
          <p:cNvSpPr>
            <a:spLocks noGrp="1"/>
          </p:cNvSpPr>
          <p:nvPr>
            <p:ph type="dt" sz="half" idx="10"/>
          </p:nvPr>
        </p:nvSpPr>
        <p:spPr/>
        <p:txBody>
          <a:bodyPr/>
          <a:lstStyle/>
          <a:p>
            <a:fld id="{994EF5DF-75C8-42AC-A1D5-FF49A2D10F8E}" type="datetimeFigureOut">
              <a:rPr lang="en-GB" smtClean="0"/>
              <a:t>19/10/2020</a:t>
            </a:fld>
            <a:endParaRPr lang="en-GB"/>
          </a:p>
        </p:txBody>
      </p:sp>
      <p:sp>
        <p:nvSpPr>
          <p:cNvPr id="4" name="Footer Placeholder 3">
            <a:extLst>
              <a:ext uri="{FF2B5EF4-FFF2-40B4-BE49-F238E27FC236}">
                <a16:creationId xmlns:a16="http://schemas.microsoft.com/office/drawing/2014/main" id="{36317E20-231D-4131-BEF3-82CEBDD0AB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29AA288-3ABC-4FA5-AB88-8B71A9796D33}"/>
              </a:ext>
            </a:extLst>
          </p:cNvPr>
          <p:cNvSpPr>
            <a:spLocks noGrp="1"/>
          </p:cNvSpPr>
          <p:nvPr>
            <p:ph type="sldNum" sz="quarter" idx="12"/>
          </p:nvPr>
        </p:nvSpPr>
        <p:spPr/>
        <p:txBody>
          <a:bodyPr/>
          <a:lstStyle/>
          <a:p>
            <a:fld id="{3D2A4F5A-EF20-471F-B233-946B868F3487}" type="slidenum">
              <a:rPr lang="en-GB" smtClean="0"/>
              <a:t>‹#›</a:t>
            </a:fld>
            <a:endParaRPr lang="en-GB"/>
          </a:p>
        </p:txBody>
      </p:sp>
    </p:spTree>
    <p:extLst>
      <p:ext uri="{BB962C8B-B14F-4D97-AF65-F5344CB8AC3E}">
        <p14:creationId xmlns:p14="http://schemas.microsoft.com/office/powerpoint/2010/main" val="2365757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B45BC4-E180-411A-9425-6ED7E4ABA8A2}"/>
              </a:ext>
            </a:extLst>
          </p:cNvPr>
          <p:cNvSpPr>
            <a:spLocks noGrp="1"/>
          </p:cNvSpPr>
          <p:nvPr>
            <p:ph type="dt" sz="half" idx="10"/>
          </p:nvPr>
        </p:nvSpPr>
        <p:spPr/>
        <p:txBody>
          <a:bodyPr/>
          <a:lstStyle/>
          <a:p>
            <a:fld id="{994EF5DF-75C8-42AC-A1D5-FF49A2D10F8E}" type="datetimeFigureOut">
              <a:rPr lang="en-GB" smtClean="0"/>
              <a:t>19/10/2020</a:t>
            </a:fld>
            <a:endParaRPr lang="en-GB"/>
          </a:p>
        </p:txBody>
      </p:sp>
      <p:sp>
        <p:nvSpPr>
          <p:cNvPr id="3" name="Footer Placeholder 2">
            <a:extLst>
              <a:ext uri="{FF2B5EF4-FFF2-40B4-BE49-F238E27FC236}">
                <a16:creationId xmlns:a16="http://schemas.microsoft.com/office/drawing/2014/main" id="{895A6B59-65E3-45EB-B34C-B38A24D0E99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23C743-9232-47D8-960C-A25FCB818A89}"/>
              </a:ext>
            </a:extLst>
          </p:cNvPr>
          <p:cNvSpPr>
            <a:spLocks noGrp="1"/>
          </p:cNvSpPr>
          <p:nvPr>
            <p:ph type="sldNum" sz="quarter" idx="12"/>
          </p:nvPr>
        </p:nvSpPr>
        <p:spPr/>
        <p:txBody>
          <a:bodyPr/>
          <a:lstStyle/>
          <a:p>
            <a:fld id="{3D2A4F5A-EF20-471F-B233-946B868F3487}" type="slidenum">
              <a:rPr lang="en-GB" smtClean="0"/>
              <a:t>‹#›</a:t>
            </a:fld>
            <a:endParaRPr lang="en-GB"/>
          </a:p>
        </p:txBody>
      </p:sp>
    </p:spTree>
    <p:extLst>
      <p:ext uri="{BB962C8B-B14F-4D97-AF65-F5344CB8AC3E}">
        <p14:creationId xmlns:p14="http://schemas.microsoft.com/office/powerpoint/2010/main" val="3636062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59934-0676-4BD7-BBA5-E47C3B60EF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F61FD91-FDE4-4C56-9FBB-1BED24C8F3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508EFD-7B29-4FDC-A882-C2ABEF904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45FB9E-AB64-4DCA-86D2-C659E4457653}"/>
              </a:ext>
            </a:extLst>
          </p:cNvPr>
          <p:cNvSpPr>
            <a:spLocks noGrp="1"/>
          </p:cNvSpPr>
          <p:nvPr>
            <p:ph type="dt" sz="half" idx="10"/>
          </p:nvPr>
        </p:nvSpPr>
        <p:spPr/>
        <p:txBody>
          <a:bodyPr/>
          <a:lstStyle/>
          <a:p>
            <a:fld id="{994EF5DF-75C8-42AC-A1D5-FF49A2D10F8E}" type="datetimeFigureOut">
              <a:rPr lang="en-GB" smtClean="0"/>
              <a:t>19/10/2020</a:t>
            </a:fld>
            <a:endParaRPr lang="en-GB"/>
          </a:p>
        </p:txBody>
      </p:sp>
      <p:sp>
        <p:nvSpPr>
          <p:cNvPr id="6" name="Footer Placeholder 5">
            <a:extLst>
              <a:ext uri="{FF2B5EF4-FFF2-40B4-BE49-F238E27FC236}">
                <a16:creationId xmlns:a16="http://schemas.microsoft.com/office/drawing/2014/main" id="{A78F6A38-CDB6-4A68-9839-634459EDD7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6EF855-C341-4244-84C9-6DB45FBADAA4}"/>
              </a:ext>
            </a:extLst>
          </p:cNvPr>
          <p:cNvSpPr>
            <a:spLocks noGrp="1"/>
          </p:cNvSpPr>
          <p:nvPr>
            <p:ph type="sldNum" sz="quarter" idx="12"/>
          </p:nvPr>
        </p:nvSpPr>
        <p:spPr/>
        <p:txBody>
          <a:bodyPr/>
          <a:lstStyle/>
          <a:p>
            <a:fld id="{3D2A4F5A-EF20-471F-B233-946B868F3487}" type="slidenum">
              <a:rPr lang="en-GB" smtClean="0"/>
              <a:t>‹#›</a:t>
            </a:fld>
            <a:endParaRPr lang="en-GB"/>
          </a:p>
        </p:txBody>
      </p:sp>
    </p:spTree>
    <p:extLst>
      <p:ext uri="{BB962C8B-B14F-4D97-AF65-F5344CB8AC3E}">
        <p14:creationId xmlns:p14="http://schemas.microsoft.com/office/powerpoint/2010/main" val="35680870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0026-691B-42FB-BEA8-898350B65A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C5515C2-3831-4C61-9340-5F185920E6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5C11BB-5497-479C-9670-C2456B2C6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E83FDA-DE02-4ADC-83C7-F83A2DB969A0}"/>
              </a:ext>
            </a:extLst>
          </p:cNvPr>
          <p:cNvSpPr>
            <a:spLocks noGrp="1"/>
          </p:cNvSpPr>
          <p:nvPr>
            <p:ph type="dt" sz="half" idx="10"/>
          </p:nvPr>
        </p:nvSpPr>
        <p:spPr/>
        <p:txBody>
          <a:bodyPr/>
          <a:lstStyle/>
          <a:p>
            <a:fld id="{994EF5DF-75C8-42AC-A1D5-FF49A2D10F8E}" type="datetimeFigureOut">
              <a:rPr lang="en-GB" smtClean="0"/>
              <a:t>19/10/2020</a:t>
            </a:fld>
            <a:endParaRPr lang="en-GB"/>
          </a:p>
        </p:txBody>
      </p:sp>
      <p:sp>
        <p:nvSpPr>
          <p:cNvPr id="6" name="Footer Placeholder 5">
            <a:extLst>
              <a:ext uri="{FF2B5EF4-FFF2-40B4-BE49-F238E27FC236}">
                <a16:creationId xmlns:a16="http://schemas.microsoft.com/office/drawing/2014/main" id="{7E5FB0F2-722D-41AB-9BE4-E477666324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9F3EC9-F942-4B7B-91F7-64679C14845F}"/>
              </a:ext>
            </a:extLst>
          </p:cNvPr>
          <p:cNvSpPr>
            <a:spLocks noGrp="1"/>
          </p:cNvSpPr>
          <p:nvPr>
            <p:ph type="sldNum" sz="quarter" idx="12"/>
          </p:nvPr>
        </p:nvSpPr>
        <p:spPr/>
        <p:txBody>
          <a:bodyPr/>
          <a:lstStyle/>
          <a:p>
            <a:fld id="{3D2A4F5A-EF20-471F-B233-946B868F3487}" type="slidenum">
              <a:rPr lang="en-GB" smtClean="0"/>
              <a:t>‹#›</a:t>
            </a:fld>
            <a:endParaRPr lang="en-GB"/>
          </a:p>
        </p:txBody>
      </p:sp>
    </p:spTree>
    <p:extLst>
      <p:ext uri="{BB962C8B-B14F-4D97-AF65-F5344CB8AC3E}">
        <p14:creationId xmlns:p14="http://schemas.microsoft.com/office/powerpoint/2010/main" val="2965918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FA66-AA14-42A4-AB36-4C2C3436003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3095D9-2A55-4D8D-8428-D74B5A1358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36BD37-990B-4166-841D-55541F709B31}"/>
              </a:ext>
            </a:extLst>
          </p:cNvPr>
          <p:cNvSpPr>
            <a:spLocks noGrp="1"/>
          </p:cNvSpPr>
          <p:nvPr>
            <p:ph type="dt" sz="half" idx="10"/>
          </p:nvPr>
        </p:nvSpPr>
        <p:spPr/>
        <p:txBody>
          <a:bodyPr/>
          <a:lstStyle/>
          <a:p>
            <a:fld id="{994EF5DF-75C8-42AC-A1D5-FF49A2D10F8E}" type="datetimeFigureOut">
              <a:rPr lang="en-GB" smtClean="0"/>
              <a:t>19/10/2020</a:t>
            </a:fld>
            <a:endParaRPr lang="en-GB"/>
          </a:p>
        </p:txBody>
      </p:sp>
      <p:sp>
        <p:nvSpPr>
          <p:cNvPr id="5" name="Footer Placeholder 4">
            <a:extLst>
              <a:ext uri="{FF2B5EF4-FFF2-40B4-BE49-F238E27FC236}">
                <a16:creationId xmlns:a16="http://schemas.microsoft.com/office/drawing/2014/main" id="{1BCC24D0-45B5-4152-B79B-128C2C7182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FA581C-F104-4669-81D2-24977087622C}"/>
              </a:ext>
            </a:extLst>
          </p:cNvPr>
          <p:cNvSpPr>
            <a:spLocks noGrp="1"/>
          </p:cNvSpPr>
          <p:nvPr>
            <p:ph type="sldNum" sz="quarter" idx="12"/>
          </p:nvPr>
        </p:nvSpPr>
        <p:spPr/>
        <p:txBody>
          <a:bodyPr/>
          <a:lstStyle/>
          <a:p>
            <a:fld id="{3D2A4F5A-EF20-471F-B233-946B868F3487}" type="slidenum">
              <a:rPr lang="en-GB" smtClean="0"/>
              <a:t>‹#›</a:t>
            </a:fld>
            <a:endParaRPr lang="en-GB"/>
          </a:p>
        </p:txBody>
      </p:sp>
    </p:spTree>
    <p:extLst>
      <p:ext uri="{BB962C8B-B14F-4D97-AF65-F5344CB8AC3E}">
        <p14:creationId xmlns:p14="http://schemas.microsoft.com/office/powerpoint/2010/main" val="2570361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23742B-84AC-45E1-85E9-19F991F527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F8580E-F6F1-45D7-8179-9A86A00312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B74A09-22BF-42F0-A7B5-A041F2E0083C}"/>
              </a:ext>
            </a:extLst>
          </p:cNvPr>
          <p:cNvSpPr>
            <a:spLocks noGrp="1"/>
          </p:cNvSpPr>
          <p:nvPr>
            <p:ph type="dt" sz="half" idx="10"/>
          </p:nvPr>
        </p:nvSpPr>
        <p:spPr/>
        <p:txBody>
          <a:bodyPr/>
          <a:lstStyle/>
          <a:p>
            <a:fld id="{994EF5DF-75C8-42AC-A1D5-FF49A2D10F8E}" type="datetimeFigureOut">
              <a:rPr lang="en-GB" smtClean="0"/>
              <a:t>19/10/2020</a:t>
            </a:fld>
            <a:endParaRPr lang="en-GB"/>
          </a:p>
        </p:txBody>
      </p:sp>
      <p:sp>
        <p:nvSpPr>
          <p:cNvPr id="5" name="Footer Placeholder 4">
            <a:extLst>
              <a:ext uri="{FF2B5EF4-FFF2-40B4-BE49-F238E27FC236}">
                <a16:creationId xmlns:a16="http://schemas.microsoft.com/office/drawing/2014/main" id="{8A8AA83F-D7E4-49C0-9C5E-2CB018EE8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C96E2E-2165-4F6C-8F6C-04031F95E89A}"/>
              </a:ext>
            </a:extLst>
          </p:cNvPr>
          <p:cNvSpPr>
            <a:spLocks noGrp="1"/>
          </p:cNvSpPr>
          <p:nvPr>
            <p:ph type="sldNum" sz="quarter" idx="12"/>
          </p:nvPr>
        </p:nvSpPr>
        <p:spPr/>
        <p:txBody>
          <a:bodyPr/>
          <a:lstStyle/>
          <a:p>
            <a:fld id="{3D2A4F5A-EF20-471F-B233-946B868F3487}" type="slidenum">
              <a:rPr lang="en-GB" smtClean="0"/>
              <a:t>‹#›</a:t>
            </a:fld>
            <a:endParaRPr lang="en-GB"/>
          </a:p>
        </p:txBody>
      </p:sp>
    </p:spTree>
    <p:extLst>
      <p:ext uri="{BB962C8B-B14F-4D97-AF65-F5344CB8AC3E}">
        <p14:creationId xmlns:p14="http://schemas.microsoft.com/office/powerpoint/2010/main" val="2061444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5512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4037" y="499730"/>
            <a:ext cx="11355572" cy="1190958"/>
          </a:xfr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2009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35803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751" y="449262"/>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629755" y="58338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35751"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4189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63959E-96EE-479F-BDDA-F5EA39DEBA36}" type="datetimeFigureOut">
              <a:rPr lang="en-GB">
                <a:solidFill>
                  <a:prstClr val="black"/>
                </a:solidFill>
              </a:rPr>
              <a:pPr/>
              <a:t>19/10/2020</a:t>
            </a:fld>
            <a:endParaRPr lang="en-GB"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B347D9-6FFC-461D-B4F1-ABC54C1F432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37165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490205"/>
            <a:ext cx="11349908" cy="11909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1037" y="1825625"/>
            <a:ext cx="11327496"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5" name="Picture 14" descr="TB_Logo_v1.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314008" y="6109816"/>
            <a:ext cx="1440364" cy="550699"/>
          </a:xfrm>
          <a:prstGeom prst="rect">
            <a:avLst/>
          </a:prstGeom>
        </p:spPr>
      </p:pic>
      <p:cxnSp>
        <p:nvCxnSpPr>
          <p:cNvPr id="17" name="Straight Connector 16"/>
          <p:cNvCxnSpPr/>
          <p:nvPr userDrawn="1"/>
        </p:nvCxnSpPr>
        <p:spPr>
          <a:xfrm>
            <a:off x="1754372" y="6534030"/>
            <a:ext cx="10024161" cy="7804"/>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6263547" y="6557245"/>
            <a:ext cx="5707012" cy="253916"/>
          </a:xfrm>
          <a:prstGeom prst="rect">
            <a:avLst/>
          </a:prstGeom>
          <a:noFill/>
        </p:spPr>
        <p:txBody>
          <a:bodyPr wrap="none" rtlCol="0">
            <a:spAutoFit/>
          </a:bodyPr>
          <a:lstStyle/>
          <a:p>
            <a:r>
              <a:rPr lang="en-US" sz="1050" b="0" dirty="0">
                <a:solidFill>
                  <a:srgbClr val="35372F"/>
                </a:solidFill>
                <a:latin typeface="Foco"/>
                <a:cs typeface="Foco"/>
              </a:rPr>
              <a:t>EXPLORING OUR WORLD | </a:t>
            </a:r>
            <a:r>
              <a:rPr lang="en-US" sz="1050" b="1" dirty="0">
                <a:solidFill>
                  <a:srgbClr val="35372F"/>
                </a:solidFill>
                <a:latin typeface="Foco"/>
                <a:cs typeface="Foco"/>
              </a:rPr>
              <a:t>WHAT IS THE LINK BETWEEN CORONAVIRUS AND CLIMATE CHANGE?</a:t>
            </a:r>
            <a:endParaRPr lang="en-US" sz="1050" dirty="0">
              <a:solidFill>
                <a:srgbClr val="35372F"/>
              </a:solidFill>
            </a:endParaRPr>
          </a:p>
        </p:txBody>
      </p:sp>
    </p:spTree>
    <p:extLst>
      <p:ext uri="{BB962C8B-B14F-4D97-AF65-F5344CB8AC3E}">
        <p14:creationId xmlns:p14="http://schemas.microsoft.com/office/powerpoint/2010/main" val="219722131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AD4ED-3050-46E1-A34A-7B4DFFE54223}" type="datetimeFigureOut">
              <a:rPr lang="en-GB" smtClean="0"/>
              <a:t>19/10/2020</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4AF64-A3BD-4F64-8207-84F6B7A6462D}" type="slidenum">
              <a:rPr lang="en-GB" smtClean="0"/>
              <a:t>‹#›</a:t>
            </a:fld>
            <a:endParaRPr lang="en-GB" dirty="0"/>
          </a:p>
        </p:txBody>
      </p:sp>
    </p:spTree>
    <p:extLst>
      <p:ext uri="{BB962C8B-B14F-4D97-AF65-F5344CB8AC3E}">
        <p14:creationId xmlns:p14="http://schemas.microsoft.com/office/powerpoint/2010/main" val="162712288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10/19/2020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14" descr="TB_Logo_v1.png">
            <a:extLst>
              <a:ext uri="{FF2B5EF4-FFF2-40B4-BE49-F238E27FC236}">
                <a16:creationId xmlns:a16="http://schemas.microsoft.com/office/drawing/2014/main" id="{25EB1568-88AB-4BD2-B9B2-8D58884BF53D}"/>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314008" y="6109816"/>
            <a:ext cx="1440364" cy="550699"/>
          </a:xfrm>
          <a:prstGeom prst="rect">
            <a:avLst/>
          </a:prstGeom>
        </p:spPr>
      </p:pic>
      <p:cxnSp>
        <p:nvCxnSpPr>
          <p:cNvPr id="8" name="Straight Connector 16">
            <a:extLst>
              <a:ext uri="{FF2B5EF4-FFF2-40B4-BE49-F238E27FC236}">
                <a16:creationId xmlns:a16="http://schemas.microsoft.com/office/drawing/2014/main" id="{D0F555DA-6617-4392-BAC6-473B57459BD0}"/>
              </a:ext>
            </a:extLst>
          </p:cNvPr>
          <p:cNvCxnSpPr/>
          <p:nvPr userDrawn="1"/>
        </p:nvCxnSpPr>
        <p:spPr>
          <a:xfrm>
            <a:off x="1754372" y="6534030"/>
            <a:ext cx="10024161" cy="7804"/>
          </a:xfrm>
          <a:prstGeom prst="line">
            <a:avLst/>
          </a:prstGeom>
          <a:ln>
            <a:solidFill>
              <a:srgbClr val="252823"/>
            </a:solidFill>
          </a:ln>
        </p:spPr>
        <p:style>
          <a:lnRef idx="2">
            <a:schemeClr val="accent1"/>
          </a:lnRef>
          <a:fillRef idx="0">
            <a:schemeClr val="accent1"/>
          </a:fillRef>
          <a:effectRef idx="1">
            <a:schemeClr val="accent1"/>
          </a:effectRef>
          <a:fontRef idx="minor">
            <a:schemeClr val="tx1"/>
          </a:fontRef>
        </p:style>
      </p:cxnSp>
      <p:sp>
        <p:nvSpPr>
          <p:cNvPr id="9" name="TextBox 9">
            <a:extLst>
              <a:ext uri="{FF2B5EF4-FFF2-40B4-BE49-F238E27FC236}">
                <a16:creationId xmlns:a16="http://schemas.microsoft.com/office/drawing/2014/main" id="{C4050140-80BB-4C19-BA68-36A70F94BC53}"/>
              </a:ext>
            </a:extLst>
          </p:cNvPr>
          <p:cNvSpPr txBox="1"/>
          <p:nvPr userDrawn="1"/>
        </p:nvSpPr>
        <p:spPr>
          <a:xfrm>
            <a:off x="6263547" y="6557245"/>
            <a:ext cx="5707012" cy="253916"/>
          </a:xfrm>
          <a:prstGeom prst="rect">
            <a:avLst/>
          </a:prstGeom>
          <a:noFill/>
        </p:spPr>
        <p:txBody>
          <a:bodyPr wrap="none" rtlCol="0">
            <a:spAutoFit/>
          </a:bodyPr>
          <a:lstStyle/>
          <a:p>
            <a:r>
              <a:rPr lang="en-US" sz="1050" b="0" dirty="0">
                <a:solidFill>
                  <a:srgbClr val="35372F"/>
                </a:solidFill>
                <a:latin typeface="Foco"/>
                <a:cs typeface="Foco"/>
              </a:rPr>
              <a:t>EXPLORING OUR WORLD | </a:t>
            </a:r>
            <a:r>
              <a:rPr lang="en-US" sz="1050" b="1" dirty="0">
                <a:solidFill>
                  <a:srgbClr val="35372F"/>
                </a:solidFill>
                <a:latin typeface="Foco"/>
                <a:cs typeface="Foco"/>
              </a:rPr>
              <a:t>WHAT IS THE LINK BETWEEN CORONAVIRUS AND CLIMATE CHANGE?</a:t>
            </a:r>
            <a:endParaRPr lang="en-US" sz="1050" dirty="0">
              <a:solidFill>
                <a:srgbClr val="35372F"/>
              </a:solidFill>
            </a:endParaRPr>
          </a:p>
        </p:txBody>
      </p:sp>
    </p:spTree>
    <p:extLst>
      <p:ext uri="{BB962C8B-B14F-4D97-AF65-F5344CB8AC3E}">
        <p14:creationId xmlns:p14="http://schemas.microsoft.com/office/powerpoint/2010/main" val="97425668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B0762-F44A-4C5F-B07C-0764854751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104976-E394-4435-8A4A-F1CF2E7C52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8587FB-00AF-4081-B934-952B1F8F9D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EF5DF-75C8-42AC-A1D5-FF49A2D10F8E}" type="datetimeFigureOut">
              <a:rPr lang="en-GB" smtClean="0"/>
              <a:t>19/10/2020</a:t>
            </a:fld>
            <a:endParaRPr lang="en-GB"/>
          </a:p>
        </p:txBody>
      </p:sp>
      <p:sp>
        <p:nvSpPr>
          <p:cNvPr id="5" name="Footer Placeholder 4">
            <a:extLst>
              <a:ext uri="{FF2B5EF4-FFF2-40B4-BE49-F238E27FC236}">
                <a16:creationId xmlns:a16="http://schemas.microsoft.com/office/drawing/2014/main" id="{903BD620-5095-472C-8780-EA13A1D915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9999C54-11E5-4C17-B354-186002CFD1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A4F5A-EF20-471F-B233-946B868F3487}" type="slidenum">
              <a:rPr lang="en-GB" smtClean="0"/>
              <a:t>‹#›</a:t>
            </a:fld>
            <a:endParaRPr lang="en-GB"/>
          </a:p>
        </p:txBody>
      </p:sp>
    </p:spTree>
    <p:extLst>
      <p:ext uri="{BB962C8B-B14F-4D97-AF65-F5344CB8AC3E}">
        <p14:creationId xmlns:p14="http://schemas.microsoft.com/office/powerpoint/2010/main" val="71527418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TZZVv937-D4" TargetMode="External"/><Relationship Id="rId2" Type="http://schemas.openxmlformats.org/officeDocument/2006/relationships/hyperlink" Target="https://www.miamiherald.com/news/coronavirus/article242134506.html" TargetMode="External"/><Relationship Id="rId1" Type="http://schemas.openxmlformats.org/officeDocument/2006/relationships/slideLayout" Target="../slideLayouts/slideLayout33.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7n_R6r2VNwQ" TargetMode="External"/><Relationship Id="rId2" Type="http://schemas.openxmlformats.org/officeDocument/2006/relationships/slideLayout" Target="../slideLayouts/slideLayout33.xml"/><Relationship Id="rId1" Type="http://schemas.openxmlformats.org/officeDocument/2006/relationships/video" Target="https://www.youtube.com/embed/7n_R6r2VNwQ?feature=oembed" TargetMode="Externa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hyperlink" Target="https://theconversation.com/gaia-theory-is-it-science-yet-4901" TargetMode="External"/><Relationship Id="rId2" Type="http://schemas.openxmlformats.org/officeDocument/2006/relationships/image" Target="../media/image13.jp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33.xml"/><Relationship Id="rId1" Type="http://schemas.openxmlformats.org/officeDocument/2006/relationships/video" Target="https://www.youtube.com/embed/Nw5KQMXDiM4?feature=oembed" TargetMode="External"/><Relationship Id="rId4" Type="http://schemas.openxmlformats.org/officeDocument/2006/relationships/hyperlink" Target="https://youtu.be/Nw5KQMXDiM4"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hyperlink" Target="https://www.resilience.org/stories/2018-05-23/sustainability-is-not-enough-we-need-regenerative-cultur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Misinformation_related_to_the_2019%E2%80%9320_coronavirus_pandemic" TargetMode="External"/><Relationship Id="rId2" Type="http://schemas.openxmlformats.org/officeDocument/2006/relationships/image" Target="../media/image7.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SpcDcmOiLZ0" TargetMode="External"/><Relationship Id="rId2" Type="http://schemas.openxmlformats.org/officeDocument/2006/relationships/slideLayout" Target="../slideLayouts/slideLayout33.xml"/><Relationship Id="rId1" Type="http://schemas.openxmlformats.org/officeDocument/2006/relationships/video" Target="https://www.youtube.com/embed/SpcDcmOiLZ0?feature=oembed" TargetMode="Externa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hyperlink" Target="https://www.theguardian.com/world/2020/apr/08/amsterdam-doughnut-model-mend-post-coronavirus-economy" TargetMode="External"/><Relationship Id="rId2" Type="http://schemas.openxmlformats.org/officeDocument/2006/relationships/image" Target="../media/image19.jpeg"/><Relationship Id="rId1" Type="http://schemas.openxmlformats.org/officeDocument/2006/relationships/slideLayout" Target="../slideLayouts/slideLayout33.xml"/><Relationship Id="rId4" Type="http://schemas.openxmlformats.org/officeDocument/2006/relationships/hyperlink" Target="https://www.youtube.com/watch?v=Rhcrbcg8HBw"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theguardian.com/world/2020/apr/21/milan-seeks-to-prevent-post-crisis-return-of-traffic-pollution" TargetMode="External"/><Relationship Id="rId2" Type="http://schemas.openxmlformats.org/officeDocument/2006/relationships/image" Target="../media/image20.jp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hyperlink" Target="https://www.sustainweb.org/news/apr20_covid19_community_garden_response/" TargetMode="External"/><Relationship Id="rId2" Type="http://schemas.openxmlformats.org/officeDocument/2006/relationships/hyperlink" Target="https://www.theguardian.com/uk-news/2020/may/15/large-areas-of-london-to-be-made-car-free-as-lockdown-eased" TargetMode="External"/><Relationship Id="rId1" Type="http://schemas.openxmlformats.org/officeDocument/2006/relationships/slideLayout" Target="../slideLayouts/slideLayout33.xml"/><Relationship Id="rId5" Type="http://schemas.openxmlformats.org/officeDocument/2006/relationships/image" Target="../media/image21.jpg"/><Relationship Id="rId4" Type="http://schemas.openxmlformats.org/officeDocument/2006/relationships/hyperlink" Target="https://www.c40.org/press_releases/taskforce-principle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hyperlink" Target="http://www.schumachercollege.org.uk/" TargetMode="External"/><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8" Type="http://schemas.openxmlformats.org/officeDocument/2006/relationships/hyperlink" Target="https://www.youtube.com/watch?v=JJ0nFD19eT8&amp;feature=emb_logo" TargetMode="External"/><Relationship Id="rId3" Type="http://schemas.openxmlformats.org/officeDocument/2006/relationships/hyperlink" Target="https://www.youtube.com/watch?v=uQc0dvJ5MzU" TargetMode="External"/><Relationship Id="rId7" Type="http://schemas.openxmlformats.org/officeDocument/2006/relationships/hyperlink" Target="https://youtu.be/xXI0UEmCsEw" TargetMode="External"/><Relationship Id="rId2" Type="http://schemas.openxmlformats.org/officeDocument/2006/relationships/image" Target="../media/image31.jpg"/><Relationship Id="rId1" Type="http://schemas.openxmlformats.org/officeDocument/2006/relationships/slideLayout" Target="../slideLayouts/slideLayout44.xml"/><Relationship Id="rId6" Type="http://schemas.openxmlformats.org/officeDocument/2006/relationships/hyperlink" Target="https://www.youtube.com/watch?v=K8YiQy3Vo9Q" TargetMode="External"/><Relationship Id="rId5" Type="http://schemas.openxmlformats.org/officeDocument/2006/relationships/hyperlink" Target="https://www.youtube.com/watch?v=91OhlQi9s-o" TargetMode="External"/><Relationship Id="rId10" Type="http://schemas.openxmlformats.org/officeDocument/2006/relationships/hyperlink" Target="https://www.youtube.com/watch?v=XPF35H9RLNE&amp;feature=emb_logo" TargetMode="External"/><Relationship Id="rId4" Type="http://schemas.openxmlformats.org/officeDocument/2006/relationships/hyperlink" Target="https://www.youtube.com/watch?v=Fqw-9yMV0sI" TargetMode="External"/><Relationship Id="rId9" Type="http://schemas.openxmlformats.org/officeDocument/2006/relationships/hyperlink" Target="https://www.youtube.com/watch?v=Nw5KQMXDiM4"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climatejust.org.uk/messages/why-does-climate-justice-matter" TargetMode="External"/><Relationship Id="rId3" Type="http://schemas.openxmlformats.org/officeDocument/2006/relationships/hyperlink" Target="https://www.environmental-awareness.com/globalization-causes-pros-cons/" TargetMode="External"/><Relationship Id="rId7" Type="http://schemas.openxmlformats.org/officeDocument/2006/relationships/hyperlink" Target="https://www.opendemocracy.net/en/impact-covid-19-all-down-inequality/" TargetMode="External"/><Relationship Id="rId2" Type="http://schemas.openxmlformats.org/officeDocument/2006/relationships/image" Target="../media/image32.jpg"/><Relationship Id="rId1" Type="http://schemas.openxmlformats.org/officeDocument/2006/relationships/slideLayout" Target="../slideLayouts/slideLayout44.xml"/><Relationship Id="rId6" Type="http://schemas.openxmlformats.org/officeDocument/2006/relationships/hyperlink" Target="https://www.methodist.org.uk/about-us/news/the-methodist-blog/racial-injustice-highlighted-by-covid-19/" TargetMode="External"/><Relationship Id="rId5" Type="http://schemas.openxmlformats.org/officeDocument/2006/relationships/hyperlink" Target="https://www.who.int/globalchange/summary/en/index5.html" TargetMode="External"/><Relationship Id="rId10" Type="http://schemas.openxmlformats.org/officeDocument/2006/relationships/hyperlink" Target="https://www.theguardian.com/world/2020/apr/08/amsterdam-doughnut-model-mend-post-coronavirus-economy" TargetMode="External"/><Relationship Id="rId4" Type="http://schemas.openxmlformats.org/officeDocument/2006/relationships/hyperlink" Target="https://www.ft.com/content/902310ea-7996-11ea-bd25-7fd923850377" TargetMode="External"/><Relationship Id="rId9" Type="http://schemas.openxmlformats.org/officeDocument/2006/relationships/hyperlink" Target="https://www.resilience.org/stories/2018-05-23/sustainability-is-not-enough-we-need-regenerative-cultures/"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ft.com/content/b423814b-67ed-42ac-bc63-d5ab798e9a13" TargetMode="External"/><Relationship Id="rId3" Type="http://schemas.openxmlformats.org/officeDocument/2006/relationships/hyperlink" Target="https://www.independent.co.uk/news/world/asia/coronavirus-china-wild-animals-food-markets-wet-markets-a9460501.html" TargetMode="External"/><Relationship Id="rId7" Type="http://schemas.openxmlformats.org/officeDocument/2006/relationships/hyperlink" Target="https://youtu.be/xXI0UEmCsEw" TargetMode="External"/><Relationship Id="rId2" Type="http://schemas.openxmlformats.org/officeDocument/2006/relationships/image" Target="../media/image33.jpg"/><Relationship Id="rId1" Type="http://schemas.openxmlformats.org/officeDocument/2006/relationships/slideLayout" Target="../slideLayouts/slideLayout44.xml"/><Relationship Id="rId6" Type="http://schemas.openxmlformats.org/officeDocument/2006/relationships/hyperlink" Target="https://climateemergencyeu.org/" TargetMode="External"/><Relationship Id="rId5" Type="http://schemas.openxmlformats.org/officeDocument/2006/relationships/hyperlink" Target="http://www.thoughtboxeducation.com/climatecurriculum" TargetMode="External"/><Relationship Id="rId4" Type="http://schemas.openxmlformats.org/officeDocument/2006/relationships/hyperlink" Target="https://www.spreadstoriesnotthevirus.com/"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Misinformation_related_to_the_2019%E2%80%9320_coronavirus_pandemic" TargetMode="External"/><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hyperlink" Target="https://www.theguardian.com/environment/2020/mar/20/nature-is-taking-back-venice-wildlife-returns-to-tourist-free-city" TargetMode="External"/><Relationship Id="rId2" Type="http://schemas.openxmlformats.org/officeDocument/2006/relationships/image" Target="../media/image9.jpg"/><Relationship Id="rId1" Type="http://schemas.openxmlformats.org/officeDocument/2006/relationships/slideLayout" Target="../slideLayouts/slideLayout33.xml"/><Relationship Id="rId4" Type="http://schemas.openxmlformats.org/officeDocument/2006/relationships/hyperlink" Target="https://www.euronews.com/2020/04/19/venice-considers-a-new-tourism-model-after-covid-19-lockdow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6PKoF4GqFBA" TargetMode="External"/><Relationship Id="rId2" Type="http://schemas.openxmlformats.org/officeDocument/2006/relationships/image" Target="../media/image10.jpg"/><Relationship Id="rId1" Type="http://schemas.openxmlformats.org/officeDocument/2006/relationships/slideLayout" Target="../slideLayouts/slideLayout33.xml"/><Relationship Id="rId6" Type="http://schemas.openxmlformats.org/officeDocument/2006/relationships/hyperlink" Target="https://www.theatlantic.com/science/archive/2020/04/coronavirus-pandemic-earth-pollution-noise/609316/" TargetMode="External"/><Relationship Id="rId5" Type="http://schemas.openxmlformats.org/officeDocument/2006/relationships/hyperlink" Target="https://www.earthobservatory.nasa.gov/images/146362/airborne-nitrogen-dioxide-plummets-over-china" TargetMode="External"/><Relationship Id="rId4" Type="http://schemas.openxmlformats.org/officeDocument/2006/relationships/hyperlink" Target="https://www.esa.int/Applications/Observing_the_Earth/Copernicus/Sentinel-5P/Coronavirus_lockdown_leading_to_drop_in_pollution_across_Europ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40289F-D386-49A9-90FB-70BF303F016E}"/>
              </a:ext>
            </a:extLst>
          </p:cNvPr>
          <p:cNvSpPr/>
          <p:nvPr/>
        </p:nvSpPr>
        <p:spPr>
          <a:xfrm>
            <a:off x="0" y="0"/>
            <a:ext cx="12192000" cy="6858000"/>
          </a:xfrm>
          <a:prstGeom prst="rect">
            <a:avLst/>
          </a:prstGeom>
          <a:solidFill>
            <a:srgbClr val="3537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EA6053D2-17AA-457C-A9E6-41E04FFEDB20}"/>
              </a:ext>
            </a:extLst>
          </p:cNvPr>
          <p:cNvSpPr/>
          <p:nvPr/>
        </p:nvSpPr>
        <p:spPr>
          <a:xfrm>
            <a:off x="3958201" y="5150333"/>
            <a:ext cx="8133958" cy="369332"/>
          </a:xfrm>
          <a:prstGeom prst="rect">
            <a:avLst/>
          </a:prstGeom>
        </p:spPr>
        <p:txBody>
          <a:bodyPr wrap="square">
            <a:spAutoFit/>
          </a:bodyPr>
          <a:lstStyle/>
          <a:p>
            <a:pPr algn="r"/>
            <a:r>
              <a:rPr lang="en-GB" spc="272" dirty="0">
                <a:solidFill>
                  <a:srgbClr val="FEE725"/>
                </a:solidFill>
                <a:latin typeface="Foco" panose="020B0504050202020203" pitchFamily="34" charset="0"/>
              </a:rPr>
              <a:t>CONNECTING TO | </a:t>
            </a:r>
            <a:r>
              <a:rPr lang="en-GB" b="1" spc="272" dirty="0">
                <a:solidFill>
                  <a:srgbClr val="FEE725"/>
                </a:solidFill>
                <a:latin typeface="Foco" panose="020B0504050202020203" pitchFamily="34" charset="0"/>
              </a:rPr>
              <a:t>OURSELVES, SOCIETY, NATURAL WORLD</a:t>
            </a:r>
            <a:endParaRPr lang="en-GB" sz="600" b="1" dirty="0">
              <a:solidFill>
                <a:srgbClr val="FEE725"/>
              </a:solidFill>
              <a:latin typeface="Foco" panose="020B0504050202020203" pitchFamily="34" charset="0"/>
            </a:endParaRPr>
          </a:p>
        </p:txBody>
      </p:sp>
      <p:sp>
        <p:nvSpPr>
          <p:cNvPr id="11" name="Rectangle 10">
            <a:extLst>
              <a:ext uri="{FF2B5EF4-FFF2-40B4-BE49-F238E27FC236}">
                <a16:creationId xmlns:a16="http://schemas.microsoft.com/office/drawing/2014/main" id="{0F29D6BD-379E-48D2-846A-9F9A424B064D}"/>
              </a:ext>
            </a:extLst>
          </p:cNvPr>
          <p:cNvSpPr/>
          <p:nvPr/>
        </p:nvSpPr>
        <p:spPr>
          <a:xfrm>
            <a:off x="5001659" y="5375457"/>
            <a:ext cx="7090500" cy="769441"/>
          </a:xfrm>
          <a:prstGeom prst="rect">
            <a:avLst/>
          </a:prstGeom>
        </p:spPr>
        <p:txBody>
          <a:bodyPr wrap="square">
            <a:spAutoFit/>
          </a:bodyPr>
          <a:lstStyle/>
          <a:p>
            <a:pPr algn="r"/>
            <a:r>
              <a:rPr lang="en-GB" sz="4400" b="1" dirty="0">
                <a:solidFill>
                  <a:schemeClr val="bg1"/>
                </a:solidFill>
                <a:latin typeface="Helvetica" panose="020B0604020202020204" pitchFamily="34" charset="0"/>
                <a:cs typeface="Helvetica" panose="020B0604020202020204" pitchFamily="34" charset="0"/>
              </a:rPr>
              <a:t>Exploring Our World</a:t>
            </a:r>
            <a:endParaRPr lang="en-GB" sz="4400" b="1" dirty="0">
              <a:latin typeface="Helvetica" panose="020B0604020202020204" pitchFamily="34" charset="0"/>
              <a:cs typeface="Helvetica" panose="020B0604020202020204" pitchFamily="34" charset="0"/>
            </a:endParaRPr>
          </a:p>
        </p:txBody>
      </p:sp>
      <p:sp>
        <p:nvSpPr>
          <p:cNvPr id="12" name="Rectangle 11">
            <a:extLst>
              <a:ext uri="{FF2B5EF4-FFF2-40B4-BE49-F238E27FC236}">
                <a16:creationId xmlns:a16="http://schemas.microsoft.com/office/drawing/2014/main" id="{859AF9A5-A2EF-4F43-96F4-4D1EF6CB3AF1}"/>
              </a:ext>
            </a:extLst>
          </p:cNvPr>
          <p:cNvSpPr/>
          <p:nvPr/>
        </p:nvSpPr>
        <p:spPr>
          <a:xfrm>
            <a:off x="4431407" y="6033204"/>
            <a:ext cx="7660752" cy="523220"/>
          </a:xfrm>
          <a:prstGeom prst="rect">
            <a:avLst/>
          </a:prstGeom>
        </p:spPr>
        <p:txBody>
          <a:bodyPr wrap="none">
            <a:spAutoFit/>
          </a:bodyPr>
          <a:lstStyle/>
          <a:p>
            <a:pPr algn="r"/>
            <a:r>
              <a:rPr lang="en-GB" sz="2800" spc="-160" dirty="0">
                <a:solidFill>
                  <a:schemeClr val="bg1"/>
                </a:solidFill>
                <a:latin typeface="Helvetica" panose="020B0604020202020204" pitchFamily="34" charset="0"/>
                <a:cs typeface="Helvetica" panose="020B0604020202020204" pitchFamily="34" charset="0"/>
              </a:rPr>
              <a:t>How are coronavirus and climate change connected?</a:t>
            </a:r>
            <a:endParaRPr lang="en-GB" sz="2800" spc="-160" dirty="0">
              <a:latin typeface="Helvetica" panose="020B0604020202020204" pitchFamily="34" charset="0"/>
              <a:cs typeface="Helvetica" panose="020B0604020202020204" pitchFamily="34" charset="0"/>
            </a:endParaRPr>
          </a:p>
        </p:txBody>
      </p:sp>
      <p:pic>
        <p:nvPicPr>
          <p:cNvPr id="13" name="Picture 12">
            <a:extLst>
              <a:ext uri="{FF2B5EF4-FFF2-40B4-BE49-F238E27FC236}">
                <a16:creationId xmlns:a16="http://schemas.microsoft.com/office/drawing/2014/main" id="{47D03047-2114-4A73-8A53-F882C3890F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152" y="208381"/>
            <a:ext cx="1468210" cy="589061"/>
          </a:xfrm>
          <a:prstGeom prst="rect">
            <a:avLst/>
          </a:prstGeom>
        </p:spPr>
      </p:pic>
    </p:spTree>
    <p:extLst>
      <p:ext uri="{BB962C8B-B14F-4D97-AF65-F5344CB8AC3E}">
        <p14:creationId xmlns:p14="http://schemas.microsoft.com/office/powerpoint/2010/main" val="1283328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E3BAC92-93DB-4C30-B414-E667D0A6E380}"/>
              </a:ext>
            </a:extLst>
          </p:cNvPr>
          <p:cNvSpPr txBox="1"/>
          <p:nvPr/>
        </p:nvSpPr>
        <p:spPr>
          <a:xfrm>
            <a:off x="220126" y="414998"/>
            <a:ext cx="6124981" cy="626845"/>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3600" b="1" dirty="0">
                <a:latin typeface="Foco" panose="020B0504050202020203"/>
                <a:ea typeface="+mj-ea"/>
                <a:cs typeface="+mj-cs"/>
              </a:rPr>
              <a:t>Example 3</a:t>
            </a:r>
            <a:r>
              <a:rPr lang="en-US" sz="3600" dirty="0">
                <a:latin typeface="Foco" panose="020B0504050202020203"/>
                <a:ea typeface="+mj-ea"/>
                <a:cs typeface="+mj-cs"/>
              </a:rPr>
              <a:t>: </a:t>
            </a:r>
            <a:r>
              <a:rPr lang="en-US" sz="3600" b="1" dirty="0">
                <a:latin typeface="Foco" panose="020B0504050202020203"/>
                <a:ea typeface="+mj-ea"/>
                <a:cs typeface="+mj-cs"/>
              </a:rPr>
              <a:t>Animal populations </a:t>
            </a:r>
          </a:p>
        </p:txBody>
      </p:sp>
      <p:sp>
        <p:nvSpPr>
          <p:cNvPr id="3" name="Tekstvak 2">
            <a:extLst>
              <a:ext uri="{FF2B5EF4-FFF2-40B4-BE49-F238E27FC236}">
                <a16:creationId xmlns:a16="http://schemas.microsoft.com/office/drawing/2014/main" id="{3335B939-E46A-4FDD-BCB1-42F95403DE5C}"/>
              </a:ext>
            </a:extLst>
          </p:cNvPr>
          <p:cNvSpPr txBox="1"/>
          <p:nvPr/>
        </p:nvSpPr>
        <p:spPr>
          <a:xfrm>
            <a:off x="220126" y="1181686"/>
            <a:ext cx="5346485" cy="4754880"/>
          </a:xfrm>
          <a:prstGeom prst="rect">
            <a:avLst/>
          </a:prstGeom>
        </p:spPr>
        <p:txBody>
          <a:bodyPr vert="horz" lIns="91440" tIns="45720" rIns="91440" bIns="45720" rtlCol="0">
            <a:normAutofit/>
          </a:bodyPr>
          <a:lstStyle/>
          <a:p>
            <a:pPr>
              <a:lnSpc>
                <a:spcPct val="90000"/>
              </a:lnSpc>
              <a:spcAft>
                <a:spcPts val="600"/>
              </a:spcAft>
            </a:pPr>
            <a:r>
              <a:rPr lang="en-US" sz="2000" dirty="0">
                <a:latin typeface="Foco" panose="020B0504050202020203"/>
              </a:rPr>
              <a:t>Many animals are benefiting from the lockdown with examples found all over the world. From Florida to Thailand, </a:t>
            </a:r>
            <a:r>
              <a:rPr lang="en-US" sz="2000" dirty="0">
                <a:latin typeface="Foco" panose="020B0504050202020203"/>
                <a:hlinkClick r:id="rId2"/>
              </a:rPr>
              <a:t>sea turtles</a:t>
            </a:r>
            <a:r>
              <a:rPr lang="en-US" sz="2000" dirty="0">
                <a:latin typeface="Foco" panose="020B0504050202020203"/>
              </a:rPr>
              <a:t> are nesting on empty beaches – a rare occurrence - for in Thailand there had seen no single nest over the past five years. </a:t>
            </a:r>
            <a:br>
              <a:rPr lang="en-US" sz="2000" dirty="0">
                <a:latin typeface="Foco" panose="020B0504050202020203"/>
              </a:rPr>
            </a:br>
            <a:br>
              <a:rPr lang="en-US" sz="2000" dirty="0">
                <a:latin typeface="Foco" panose="020B0504050202020203"/>
              </a:rPr>
            </a:br>
            <a:r>
              <a:rPr lang="en-US" sz="2000" dirty="0">
                <a:latin typeface="Foco" panose="020B0504050202020203"/>
              </a:rPr>
              <a:t>Animals are entering the cities in lockdown, including deer on zebra crossing, monkeys playing on empty roads, penguins roaming around the pavements and goats wandering around empty shopping streets. Marine life is venturing into places where they haven’t been for decades, due to less noise and activity.  </a:t>
            </a:r>
            <a:br>
              <a:rPr lang="en-US" sz="2000" dirty="0">
                <a:latin typeface="Foco" panose="020B0504050202020203"/>
              </a:rPr>
            </a:br>
            <a:br>
              <a:rPr lang="en-US" sz="2000" dirty="0">
                <a:latin typeface="Foco" panose="020B0504050202020203"/>
              </a:rPr>
            </a:br>
            <a:r>
              <a:rPr lang="en-US" sz="2000" dirty="0">
                <a:latin typeface="Foco" panose="020B0504050202020203"/>
              </a:rPr>
              <a:t>Watch this </a:t>
            </a:r>
            <a:r>
              <a:rPr lang="en-US" sz="2000" dirty="0">
                <a:latin typeface="Foco" panose="020B0504050202020203"/>
                <a:hlinkClick r:id="rId3"/>
              </a:rPr>
              <a:t>video</a:t>
            </a:r>
            <a:r>
              <a:rPr lang="en-US" sz="2000" dirty="0">
                <a:latin typeface="Foco" panose="020B0504050202020203"/>
              </a:rPr>
              <a:t> to see how nature is thriving during coronavirus lockdowns. </a:t>
            </a:r>
          </a:p>
        </p:txBody>
      </p:sp>
      <p:pic>
        <p:nvPicPr>
          <p:cNvPr id="4" name="Afbeelding 3" descr="Afbeelding met chocolade, stuk, zitten, voedsel&#10;&#10;Automatisch gegenereerde beschrijving">
            <a:extLst>
              <a:ext uri="{FF2B5EF4-FFF2-40B4-BE49-F238E27FC236}">
                <a16:creationId xmlns:a16="http://schemas.microsoft.com/office/drawing/2014/main" id="{A158E91A-82B2-4447-8125-2DE9E240CF52}"/>
              </a:ext>
            </a:extLst>
          </p:cNvPr>
          <p:cNvPicPr>
            <a:picLocks noChangeAspect="1"/>
          </p:cNvPicPr>
          <p:nvPr/>
        </p:nvPicPr>
        <p:blipFill rotWithShape="1">
          <a:blip r:embed="rId4">
            <a:extLst>
              <a:ext uri="{28A0092B-C50C-407E-A947-70E740481C1C}">
                <a14:useLocalDpi xmlns:a14="http://schemas.microsoft.com/office/drawing/2010/main" val="0"/>
              </a:ext>
            </a:extLst>
          </a:blip>
          <a:srcRect l="10982" r="22266" b="-2"/>
          <a:stretch/>
        </p:blipFill>
        <p:spPr>
          <a:xfrm>
            <a:off x="5474821" y="84406"/>
            <a:ext cx="6609347" cy="6358596"/>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extLst>
      <p:ext uri="{BB962C8B-B14F-4D97-AF65-F5344CB8AC3E}">
        <p14:creationId xmlns:p14="http://schemas.microsoft.com/office/powerpoint/2010/main" val="3724053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4CEDE132-C0EC-45E4-8537-FED9B6C693ED}"/>
              </a:ext>
            </a:extLst>
          </p:cNvPr>
          <p:cNvSpPr txBox="1"/>
          <p:nvPr/>
        </p:nvSpPr>
        <p:spPr>
          <a:xfrm>
            <a:off x="289668" y="272019"/>
            <a:ext cx="11597531" cy="830997"/>
          </a:xfrm>
          <a:prstGeom prst="rect">
            <a:avLst/>
          </a:prstGeom>
          <a:noFill/>
        </p:spPr>
        <p:txBody>
          <a:bodyPr wrap="square" rtlCol="0">
            <a:spAutoFit/>
          </a:bodyPr>
          <a:lstStyle/>
          <a:p>
            <a:r>
              <a:rPr lang="en-GB" sz="2400" dirty="0">
                <a:latin typeface="Foco" panose="020B0504050202020203"/>
              </a:rPr>
              <a:t>This </a:t>
            </a:r>
            <a:r>
              <a:rPr lang="en-GB" sz="2400" dirty="0">
                <a:latin typeface="Foco" panose="020B0504050202020203"/>
                <a:hlinkClick r:id="rId3"/>
              </a:rPr>
              <a:t>short video </a:t>
            </a:r>
            <a:r>
              <a:rPr lang="en-GB" sz="2400" dirty="0">
                <a:latin typeface="Foco" panose="020B0504050202020203"/>
              </a:rPr>
              <a:t>(2:12 mins) reveals how wild animals have been reclaiming the streets in communities across the world:</a:t>
            </a:r>
          </a:p>
        </p:txBody>
      </p:sp>
      <p:pic>
        <p:nvPicPr>
          <p:cNvPr id="3" name="Online Media 2" title="Coronavirus Outbreak / Animals Take To Streets Amid Lockdown | Wild Life">
            <a:hlinkClick r:id="" action="ppaction://media"/>
            <a:extLst>
              <a:ext uri="{FF2B5EF4-FFF2-40B4-BE49-F238E27FC236}">
                <a16:creationId xmlns:a16="http://schemas.microsoft.com/office/drawing/2014/main" id="{34F4AF49-9102-4E17-BBAB-257EE8B6095D}"/>
              </a:ext>
            </a:extLst>
          </p:cNvPr>
          <p:cNvPicPr>
            <a:picLocks noRot="1" noChangeAspect="1"/>
          </p:cNvPicPr>
          <p:nvPr>
            <a:videoFile r:link="rId1"/>
          </p:nvPr>
        </p:nvPicPr>
        <p:blipFill>
          <a:blip r:embed="rId4"/>
          <a:stretch>
            <a:fillRect/>
          </a:stretch>
        </p:blipFill>
        <p:spPr>
          <a:xfrm>
            <a:off x="2263216" y="1350335"/>
            <a:ext cx="7856953" cy="4852874"/>
          </a:xfrm>
          <a:prstGeom prst="rect">
            <a:avLst/>
          </a:prstGeom>
        </p:spPr>
      </p:pic>
    </p:spTree>
    <p:extLst>
      <p:ext uri="{BB962C8B-B14F-4D97-AF65-F5344CB8AC3E}">
        <p14:creationId xmlns:p14="http://schemas.microsoft.com/office/powerpoint/2010/main" val="390859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descr="Afbeelding met buiten, gras, plant, broccoli&#10;&#10;Automatisch gegenereerde beschrijving">
            <a:extLst>
              <a:ext uri="{FF2B5EF4-FFF2-40B4-BE49-F238E27FC236}">
                <a16:creationId xmlns:a16="http://schemas.microsoft.com/office/drawing/2014/main" id="{882EDF52-BC22-492A-9706-81222090FAAE}"/>
              </a:ext>
            </a:extLst>
          </p:cNvPr>
          <p:cNvPicPr>
            <a:picLocks noChangeAspect="1"/>
          </p:cNvPicPr>
          <p:nvPr/>
        </p:nvPicPr>
        <p:blipFill rotWithShape="1">
          <a:blip r:embed="rId2">
            <a:extLst>
              <a:ext uri="{28A0092B-C50C-407E-A947-70E740481C1C}">
                <a14:useLocalDpi xmlns:a14="http://schemas.microsoft.com/office/drawing/2010/main" val="0"/>
              </a:ext>
            </a:extLst>
          </a:blip>
          <a:srcRect l="10669" r="10668" b="-1"/>
          <a:stretch/>
        </p:blipFill>
        <p:spPr>
          <a:xfrm>
            <a:off x="4093698" y="0"/>
            <a:ext cx="8098302" cy="6500543"/>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5" name="Titel 1">
            <a:extLst>
              <a:ext uri="{FF2B5EF4-FFF2-40B4-BE49-F238E27FC236}">
                <a16:creationId xmlns:a16="http://schemas.microsoft.com/office/drawing/2014/main" id="{FC5BBDC8-A858-4C75-8537-741E982B632D}"/>
              </a:ext>
            </a:extLst>
          </p:cNvPr>
          <p:cNvSpPr txBox="1">
            <a:spLocks/>
          </p:cNvSpPr>
          <p:nvPr/>
        </p:nvSpPr>
        <p:spPr>
          <a:xfrm>
            <a:off x="86766" y="202702"/>
            <a:ext cx="4471165" cy="16165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Foco" panose="020B0504050202020203"/>
              </a:rPr>
              <a:t>Reflection 1: Coronavirus and the benefits for the planet</a:t>
            </a:r>
          </a:p>
        </p:txBody>
      </p:sp>
      <p:sp>
        <p:nvSpPr>
          <p:cNvPr id="2" name="Tekstvak 1">
            <a:extLst>
              <a:ext uri="{FF2B5EF4-FFF2-40B4-BE49-F238E27FC236}">
                <a16:creationId xmlns:a16="http://schemas.microsoft.com/office/drawing/2014/main" id="{2B2D69E7-2E5C-42B4-B508-77DB919C03CB}"/>
              </a:ext>
            </a:extLst>
          </p:cNvPr>
          <p:cNvSpPr txBox="1"/>
          <p:nvPr/>
        </p:nvSpPr>
        <p:spPr>
          <a:xfrm>
            <a:off x="86766" y="2021952"/>
            <a:ext cx="4682182" cy="3508653"/>
          </a:xfrm>
          <a:prstGeom prst="rect">
            <a:avLst/>
          </a:prstGeom>
          <a:noFill/>
        </p:spPr>
        <p:txBody>
          <a:bodyPr wrap="square" rtlCol="0">
            <a:spAutoFit/>
          </a:bodyPr>
          <a:lstStyle/>
          <a:p>
            <a:r>
              <a:rPr lang="en-GB" dirty="0">
                <a:latin typeface="Foco" panose="020B0504050202020203"/>
              </a:rPr>
              <a:t>The Earth - as seen in the past few examples -can </a:t>
            </a:r>
            <a:r>
              <a:rPr lang="en-GB" i="1" dirty="0">
                <a:latin typeface="Foco" panose="020B0504050202020203"/>
              </a:rPr>
              <a:t>restore</a:t>
            </a:r>
            <a:r>
              <a:rPr lang="en-GB" dirty="0">
                <a:latin typeface="Foco" panose="020B0504050202020203"/>
              </a:rPr>
              <a:t> itself if it is given the chance. According to the ‘</a:t>
            </a:r>
            <a:r>
              <a:rPr lang="en-GB" dirty="0">
                <a:latin typeface="Foco" panose="020B0504050202020203"/>
                <a:hlinkClick r:id="rId3"/>
              </a:rPr>
              <a:t>Gaia hypothesis</a:t>
            </a:r>
            <a:r>
              <a:rPr lang="en-GB" dirty="0">
                <a:latin typeface="Foco" panose="020B0504050202020203"/>
              </a:rPr>
              <a:t>, the Earth acts like a living organism, always looking into ways to keep systems into balance in order to create the perfect conditions for life to be maintained. </a:t>
            </a:r>
          </a:p>
          <a:p>
            <a:endParaRPr lang="en-GB" dirty="0">
              <a:latin typeface="Foco" panose="020B0504050202020203"/>
            </a:endParaRPr>
          </a:p>
          <a:p>
            <a:r>
              <a:rPr lang="en-GB" dirty="0">
                <a:latin typeface="Foco" panose="020B0504050202020203"/>
              </a:rPr>
              <a:t>All organisms play a part in keeping the global temperature stable and the levels of oxygen in the atmosphere steady through interactions with one another.</a:t>
            </a:r>
          </a:p>
          <a:p>
            <a:endParaRPr lang="en-GB" sz="600" dirty="0">
              <a:latin typeface="Foco" panose="020B0504050202020203"/>
            </a:endParaRPr>
          </a:p>
        </p:txBody>
      </p:sp>
    </p:spTree>
    <p:extLst>
      <p:ext uri="{BB962C8B-B14F-4D97-AF65-F5344CB8AC3E}">
        <p14:creationId xmlns:p14="http://schemas.microsoft.com/office/powerpoint/2010/main" val="3735987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1AAE-E769-4F70-8EDB-60902EBC9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349" y="1160976"/>
            <a:ext cx="4171300" cy="4171300"/>
          </a:xfrm>
          <a:prstGeom prst="rect">
            <a:avLst/>
          </a:prstGeom>
        </p:spPr>
      </p:pic>
      <p:sp>
        <p:nvSpPr>
          <p:cNvPr id="2" name="Rectangle 1">
            <a:extLst>
              <a:ext uri="{FF2B5EF4-FFF2-40B4-BE49-F238E27FC236}">
                <a16:creationId xmlns:a16="http://schemas.microsoft.com/office/drawing/2014/main" id="{809E4368-8B85-4C5E-BBCF-A6E952A40A8B}"/>
              </a:ext>
            </a:extLst>
          </p:cNvPr>
          <p:cNvSpPr/>
          <p:nvPr/>
        </p:nvSpPr>
        <p:spPr>
          <a:xfrm>
            <a:off x="4446391" y="1907798"/>
            <a:ext cx="3299215" cy="2677656"/>
          </a:xfrm>
          <a:prstGeom prst="rect">
            <a:avLst/>
          </a:prstGeom>
        </p:spPr>
        <p:txBody>
          <a:bodyPr wrap="square">
            <a:spAutoFit/>
          </a:bodyPr>
          <a:lstStyle/>
          <a:p>
            <a:pPr algn="ctr">
              <a:spcAft>
                <a:spcPts val="600"/>
              </a:spcAft>
            </a:pPr>
            <a:r>
              <a:rPr lang="en-GB" sz="2800" dirty="0">
                <a:latin typeface="Foco" panose="020B0504050202020203"/>
                <a:cs typeface="Arial"/>
              </a:rPr>
              <a:t>What does it mean for the planet to ‘restore itself’? Where else have you seen examples of this happening?</a:t>
            </a:r>
          </a:p>
        </p:txBody>
      </p:sp>
      <p:sp>
        <p:nvSpPr>
          <p:cNvPr id="4" name="TextBox 3">
            <a:extLst>
              <a:ext uri="{FF2B5EF4-FFF2-40B4-BE49-F238E27FC236}">
                <a16:creationId xmlns:a16="http://schemas.microsoft.com/office/drawing/2014/main" id="{EC5CFC83-1413-4750-8912-4CBA8BD8B437}"/>
              </a:ext>
            </a:extLst>
          </p:cNvPr>
          <p:cNvSpPr txBox="1"/>
          <p:nvPr/>
        </p:nvSpPr>
        <p:spPr>
          <a:xfrm>
            <a:off x="307857" y="5343712"/>
            <a:ext cx="11576283" cy="461665"/>
          </a:xfrm>
          <a:prstGeom prst="rect">
            <a:avLst/>
          </a:prstGeom>
          <a:noFill/>
        </p:spPr>
        <p:txBody>
          <a:bodyPr wrap="square" rtlCol="0">
            <a:spAutoFit/>
          </a:bodyPr>
          <a:lstStyle/>
          <a:p>
            <a:r>
              <a:rPr lang="en-GB" sz="2400" dirty="0">
                <a:latin typeface="Foco" panose="020B0504050202020203" pitchFamily="34" charset="0"/>
              </a:rPr>
              <a:t>Think about some of the positive effects that have been seen around us during lockdown.</a:t>
            </a:r>
          </a:p>
        </p:txBody>
      </p:sp>
    </p:spTree>
    <p:extLst>
      <p:ext uri="{BB962C8B-B14F-4D97-AF65-F5344CB8AC3E}">
        <p14:creationId xmlns:p14="http://schemas.microsoft.com/office/powerpoint/2010/main" val="1110148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6D6A7-0273-4F90-BAD9-A6EBE6D0AEC2}"/>
              </a:ext>
            </a:extLst>
          </p:cNvPr>
          <p:cNvSpPr>
            <a:spLocks noGrp="1"/>
          </p:cNvSpPr>
          <p:nvPr>
            <p:ph type="title"/>
          </p:nvPr>
        </p:nvSpPr>
        <p:spPr/>
        <p:txBody>
          <a:bodyPr/>
          <a:lstStyle/>
          <a:p>
            <a:endParaRPr lang="en-GB"/>
          </a:p>
        </p:txBody>
      </p:sp>
      <p:sp>
        <p:nvSpPr>
          <p:cNvPr id="3" name="Tijdelijke aanduiding voor inhoud 2">
            <a:extLst>
              <a:ext uri="{FF2B5EF4-FFF2-40B4-BE49-F238E27FC236}">
                <a16:creationId xmlns:a16="http://schemas.microsoft.com/office/drawing/2014/main" id="{CDEF83CA-FE03-45CB-A3A5-21558E5842ED}"/>
              </a:ext>
            </a:extLst>
          </p:cNvPr>
          <p:cNvSpPr>
            <a:spLocks noGrp="1"/>
          </p:cNvSpPr>
          <p:nvPr>
            <p:ph idx="1"/>
          </p:nvPr>
        </p:nvSpPr>
        <p:spPr/>
        <p:txBody>
          <a:bodyPr/>
          <a:lstStyle/>
          <a:p>
            <a:endParaRPr lang="en-GB"/>
          </a:p>
        </p:txBody>
      </p:sp>
      <p:pic>
        <p:nvPicPr>
          <p:cNvPr id="4" name="Afbeelding 3" descr="Afbeelding met gras, persoon, buiten, honkbal&#10;&#10;Automatisch gegenereerde beschrijving">
            <a:extLst>
              <a:ext uri="{FF2B5EF4-FFF2-40B4-BE49-F238E27FC236}">
                <a16:creationId xmlns:a16="http://schemas.microsoft.com/office/drawing/2014/main" id="{E6557651-D16F-43AF-B29D-8D29DE64839F}"/>
              </a:ext>
            </a:extLst>
          </p:cNvPr>
          <p:cNvPicPr>
            <a:picLocks noChangeAspect="1"/>
          </p:cNvPicPr>
          <p:nvPr/>
        </p:nvPicPr>
        <p:blipFill rotWithShape="1">
          <a:blip r:embed="rId2">
            <a:extLst>
              <a:ext uri="{28A0092B-C50C-407E-A947-70E740481C1C}">
                <a14:useLocalDpi xmlns:a14="http://schemas.microsoft.com/office/drawing/2010/main" val="0"/>
              </a:ext>
            </a:extLst>
          </a:blip>
          <a:srcRect t="1402" b="14012"/>
          <a:stretch/>
        </p:blipFill>
        <p:spPr>
          <a:xfrm>
            <a:off x="20" y="10"/>
            <a:ext cx="12191979" cy="6857990"/>
          </a:xfrm>
          <a:prstGeom prst="rect">
            <a:avLst/>
          </a:prstGeom>
        </p:spPr>
      </p:pic>
      <p:sp>
        <p:nvSpPr>
          <p:cNvPr id="5" name="Titel 1">
            <a:extLst>
              <a:ext uri="{FF2B5EF4-FFF2-40B4-BE49-F238E27FC236}">
                <a16:creationId xmlns:a16="http://schemas.microsoft.com/office/drawing/2014/main" id="{785B1A37-22AC-4B12-AC7D-A3CB8906766F}"/>
              </a:ext>
            </a:extLst>
          </p:cNvPr>
          <p:cNvSpPr txBox="1">
            <a:spLocks/>
          </p:cNvSpPr>
          <p:nvPr/>
        </p:nvSpPr>
        <p:spPr>
          <a:xfrm>
            <a:off x="838200" y="4266540"/>
            <a:ext cx="3611880"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600" b="1" dirty="0">
                <a:latin typeface="Foco" panose="020B0504050202020203"/>
              </a:rPr>
              <a:t>Reflection 1</a:t>
            </a:r>
            <a:r>
              <a:rPr lang="en-US" sz="2600" dirty="0">
                <a:latin typeface="Foco" panose="020B0504050202020203"/>
              </a:rPr>
              <a:t>: </a:t>
            </a:r>
            <a:r>
              <a:rPr lang="en-US" sz="2600" b="1" dirty="0">
                <a:latin typeface="Foco" panose="020B0504050202020203"/>
              </a:rPr>
              <a:t>Coronavirus and the benefits for the planet</a:t>
            </a:r>
          </a:p>
        </p:txBody>
      </p:sp>
      <p:sp>
        <p:nvSpPr>
          <p:cNvPr id="6" name="Rechthoek 5">
            <a:extLst>
              <a:ext uri="{FF2B5EF4-FFF2-40B4-BE49-F238E27FC236}">
                <a16:creationId xmlns:a16="http://schemas.microsoft.com/office/drawing/2014/main" id="{EAA30DA1-7665-481A-8EE7-32DDDE9D5C67}"/>
              </a:ext>
            </a:extLst>
          </p:cNvPr>
          <p:cNvSpPr/>
          <p:nvPr/>
        </p:nvSpPr>
        <p:spPr>
          <a:xfrm>
            <a:off x="4661916" y="4266540"/>
            <a:ext cx="6885042" cy="1325563"/>
          </a:xfrm>
          <a:prstGeom prst="rect">
            <a:avLst/>
          </a:prstGeom>
          <a:solidFill>
            <a:schemeClr val="bg1"/>
          </a:solidFill>
        </p:spPr>
        <p:txBody>
          <a:bodyPr vert="horz" lIns="91440" tIns="45720" rIns="91440" bIns="45720" rtlCol="0" anchor="ctr">
            <a:normAutofit/>
          </a:bodyPr>
          <a:lstStyle/>
          <a:p>
            <a:pPr>
              <a:lnSpc>
                <a:spcPct val="90000"/>
              </a:lnSpc>
              <a:spcAft>
                <a:spcPts val="600"/>
              </a:spcAft>
            </a:pPr>
            <a:r>
              <a:rPr lang="en-US" sz="2000" dirty="0">
                <a:latin typeface="Foco" panose="020B0504050202020203"/>
              </a:rPr>
              <a:t>We have now seen with Covid-19 that when humans stand back and give it space, the Earth can start its process of restoration, and we can help in that process. This is a very hopeful fact and offers us an empowering role in that process.</a:t>
            </a:r>
          </a:p>
        </p:txBody>
      </p:sp>
    </p:spTree>
    <p:extLst>
      <p:ext uri="{BB962C8B-B14F-4D97-AF65-F5344CB8AC3E}">
        <p14:creationId xmlns:p14="http://schemas.microsoft.com/office/powerpoint/2010/main" val="1032298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1AAE-E769-4F70-8EDB-60902EBC9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350" y="981843"/>
            <a:ext cx="4171300" cy="4171300"/>
          </a:xfrm>
          <a:prstGeom prst="rect">
            <a:avLst/>
          </a:prstGeom>
        </p:spPr>
      </p:pic>
      <p:sp>
        <p:nvSpPr>
          <p:cNvPr id="2" name="Rectangle 1">
            <a:extLst>
              <a:ext uri="{FF2B5EF4-FFF2-40B4-BE49-F238E27FC236}">
                <a16:creationId xmlns:a16="http://schemas.microsoft.com/office/drawing/2014/main" id="{809E4368-8B85-4C5E-BBCF-A6E952A40A8B}"/>
              </a:ext>
            </a:extLst>
          </p:cNvPr>
          <p:cNvSpPr/>
          <p:nvPr/>
        </p:nvSpPr>
        <p:spPr>
          <a:xfrm>
            <a:off x="4446392" y="2159552"/>
            <a:ext cx="3299215" cy="1815882"/>
          </a:xfrm>
          <a:prstGeom prst="rect">
            <a:avLst/>
          </a:prstGeom>
        </p:spPr>
        <p:txBody>
          <a:bodyPr wrap="square">
            <a:spAutoFit/>
          </a:bodyPr>
          <a:lstStyle/>
          <a:p>
            <a:pPr algn="ctr">
              <a:spcAft>
                <a:spcPts val="600"/>
              </a:spcAft>
            </a:pPr>
            <a:r>
              <a:rPr lang="en-GB" sz="2800" dirty="0">
                <a:latin typeface="Foco" panose="020B0504050202020203"/>
                <a:cs typeface="Arial"/>
              </a:rPr>
              <a:t>What are some of the actions that you can take to help restore the Earth?</a:t>
            </a:r>
          </a:p>
        </p:txBody>
      </p:sp>
      <p:sp>
        <p:nvSpPr>
          <p:cNvPr id="4" name="TextBox 3">
            <a:extLst>
              <a:ext uri="{FF2B5EF4-FFF2-40B4-BE49-F238E27FC236}">
                <a16:creationId xmlns:a16="http://schemas.microsoft.com/office/drawing/2014/main" id="{D2EA7D5F-296F-4B63-A37E-6731BE963E33}"/>
              </a:ext>
            </a:extLst>
          </p:cNvPr>
          <p:cNvSpPr txBox="1"/>
          <p:nvPr/>
        </p:nvSpPr>
        <p:spPr>
          <a:xfrm>
            <a:off x="307857" y="5343712"/>
            <a:ext cx="11576283" cy="461665"/>
          </a:xfrm>
          <a:prstGeom prst="rect">
            <a:avLst/>
          </a:prstGeom>
          <a:noFill/>
        </p:spPr>
        <p:txBody>
          <a:bodyPr wrap="square" rtlCol="0">
            <a:spAutoFit/>
          </a:bodyPr>
          <a:lstStyle/>
          <a:p>
            <a:r>
              <a:rPr lang="en-GB" sz="2400" dirty="0">
                <a:latin typeface="Foco" panose="020B0504050202020203" pitchFamily="34" charset="0"/>
              </a:rPr>
              <a:t>Think about a particular action that you can do in your daily life or in your community.</a:t>
            </a:r>
          </a:p>
        </p:txBody>
      </p:sp>
    </p:spTree>
    <p:extLst>
      <p:ext uri="{BB962C8B-B14F-4D97-AF65-F5344CB8AC3E}">
        <p14:creationId xmlns:p14="http://schemas.microsoft.com/office/powerpoint/2010/main" val="3758709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klein, boom, bloem&#10;&#10;Automatisch gegenereerde beschrijving">
            <a:extLst>
              <a:ext uri="{FF2B5EF4-FFF2-40B4-BE49-F238E27FC236}">
                <a16:creationId xmlns:a16="http://schemas.microsoft.com/office/drawing/2014/main" id="{4DA40E9D-6B53-46C1-85A3-8E1232699B66}"/>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t="18134" r="18133"/>
          <a:stretch/>
        </p:blipFill>
        <p:spPr>
          <a:xfrm>
            <a:off x="19" y="0"/>
            <a:ext cx="12191981" cy="6858000"/>
          </a:xfrm>
          <a:prstGeom prst="rect">
            <a:avLst/>
          </a:prstGeom>
        </p:spPr>
      </p:pic>
      <p:sp>
        <p:nvSpPr>
          <p:cNvPr id="4" name="Tekstvak 3">
            <a:extLst>
              <a:ext uri="{FF2B5EF4-FFF2-40B4-BE49-F238E27FC236}">
                <a16:creationId xmlns:a16="http://schemas.microsoft.com/office/drawing/2014/main" id="{3A6B10C3-A2B1-45FE-8750-DFDD0781D285}"/>
              </a:ext>
            </a:extLst>
          </p:cNvPr>
          <p:cNvSpPr txBox="1"/>
          <p:nvPr/>
        </p:nvSpPr>
        <p:spPr>
          <a:xfrm>
            <a:off x="333089" y="336877"/>
            <a:ext cx="11277664" cy="744836"/>
          </a:xfrm>
          <a:prstGeom prst="rect">
            <a:avLst/>
          </a:prstGeom>
          <a:solidFill>
            <a:schemeClr val="accent3"/>
          </a:solidFill>
        </p:spPr>
        <p:txBody>
          <a:bodyPr vert="horz" lIns="91440" tIns="45720" rIns="91440" bIns="45720" rtlCol="0" anchor="ctr">
            <a:normAutofit/>
          </a:bodyPr>
          <a:lstStyle/>
          <a:p>
            <a:pPr algn="ctr">
              <a:lnSpc>
                <a:spcPct val="90000"/>
              </a:lnSpc>
              <a:spcBef>
                <a:spcPct val="0"/>
              </a:spcBef>
              <a:spcAft>
                <a:spcPts val="600"/>
              </a:spcAft>
            </a:pPr>
            <a:r>
              <a:rPr lang="en-US" sz="3600" dirty="0">
                <a:solidFill>
                  <a:schemeClr val="bg1"/>
                </a:solidFill>
                <a:latin typeface="Foco" panose="020B0504050202020203"/>
                <a:ea typeface="+mj-ea"/>
                <a:cs typeface="+mj-cs"/>
              </a:rPr>
              <a:t>Reflection 2: A new world for people and planet</a:t>
            </a:r>
          </a:p>
        </p:txBody>
      </p:sp>
      <p:sp>
        <p:nvSpPr>
          <p:cNvPr id="3" name="Tekstvak 2">
            <a:extLst>
              <a:ext uri="{FF2B5EF4-FFF2-40B4-BE49-F238E27FC236}">
                <a16:creationId xmlns:a16="http://schemas.microsoft.com/office/drawing/2014/main" id="{D84546EC-50AD-447F-B440-D64FDCBE46DC}"/>
              </a:ext>
            </a:extLst>
          </p:cNvPr>
          <p:cNvSpPr txBox="1"/>
          <p:nvPr/>
        </p:nvSpPr>
        <p:spPr>
          <a:xfrm>
            <a:off x="333089" y="1660957"/>
            <a:ext cx="5163945" cy="4093428"/>
          </a:xfrm>
          <a:prstGeom prst="rect">
            <a:avLst/>
          </a:prstGeom>
          <a:noFill/>
        </p:spPr>
        <p:txBody>
          <a:bodyPr wrap="square" rtlCol="0">
            <a:spAutoFit/>
          </a:bodyPr>
          <a:lstStyle/>
          <a:p>
            <a:r>
              <a:rPr lang="en-GB" sz="2000" dirty="0">
                <a:solidFill>
                  <a:schemeClr val="bg1"/>
                </a:solidFill>
                <a:latin typeface="Foco" panose="020B0504050202020203" pitchFamily="34" charset="0"/>
              </a:rPr>
              <a:t>Covid-19 has shown us the vulnerability of our society when there is a crisis and has uncovered many of the underlying inequalities that are embedded in our systems. Racial and economic inequalities are being exposed in our societies and allowing us to see and understand some of the injustice that exists more clearly. </a:t>
            </a:r>
          </a:p>
          <a:p>
            <a:endParaRPr lang="en-GB" sz="2000" dirty="0">
              <a:solidFill>
                <a:schemeClr val="bg1"/>
              </a:solidFill>
              <a:latin typeface="Foco" panose="020B0504050202020203" pitchFamily="34" charset="0"/>
            </a:endParaRPr>
          </a:p>
          <a:p>
            <a:r>
              <a:rPr lang="en-GB" sz="2000" dirty="0">
                <a:solidFill>
                  <a:schemeClr val="bg1"/>
                </a:solidFill>
                <a:latin typeface="Foco" panose="020B0504050202020203" pitchFamily="34" charset="0"/>
              </a:rPr>
              <a:t>We are being invited to think about how we can change the way we organise our societies after Covid-19 so that both people and planet will flourish. </a:t>
            </a:r>
          </a:p>
        </p:txBody>
      </p:sp>
    </p:spTree>
    <p:extLst>
      <p:ext uri="{BB962C8B-B14F-4D97-AF65-F5344CB8AC3E}">
        <p14:creationId xmlns:p14="http://schemas.microsoft.com/office/powerpoint/2010/main" val="3695740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The Great Realisation">
            <a:hlinkClick r:id="" action="ppaction://media"/>
            <a:extLst>
              <a:ext uri="{FF2B5EF4-FFF2-40B4-BE49-F238E27FC236}">
                <a16:creationId xmlns:a16="http://schemas.microsoft.com/office/drawing/2014/main" id="{2BF86EDD-A069-4B7F-9603-0DBEC5D3065A}"/>
              </a:ext>
            </a:extLst>
          </p:cNvPr>
          <p:cNvPicPr>
            <a:picLocks noRot="1" noChangeAspect="1"/>
          </p:cNvPicPr>
          <p:nvPr>
            <a:videoFile r:link="rId1"/>
          </p:nvPr>
        </p:nvPicPr>
        <p:blipFill>
          <a:blip r:embed="rId3"/>
          <a:stretch>
            <a:fillRect/>
          </a:stretch>
        </p:blipFill>
        <p:spPr>
          <a:xfrm>
            <a:off x="1635369" y="1244111"/>
            <a:ext cx="8921262" cy="5018209"/>
          </a:xfrm>
          <a:prstGeom prst="rect">
            <a:avLst/>
          </a:prstGeom>
        </p:spPr>
      </p:pic>
      <p:sp>
        <p:nvSpPr>
          <p:cNvPr id="4" name="Tekstvak 3">
            <a:extLst>
              <a:ext uri="{FF2B5EF4-FFF2-40B4-BE49-F238E27FC236}">
                <a16:creationId xmlns:a16="http://schemas.microsoft.com/office/drawing/2014/main" id="{567483F2-DBE5-4A5A-AA3A-E42C07BFCFF3}"/>
              </a:ext>
            </a:extLst>
          </p:cNvPr>
          <p:cNvSpPr txBox="1"/>
          <p:nvPr/>
        </p:nvSpPr>
        <p:spPr>
          <a:xfrm>
            <a:off x="184298" y="297711"/>
            <a:ext cx="11823404" cy="830997"/>
          </a:xfrm>
          <a:prstGeom prst="rect">
            <a:avLst/>
          </a:prstGeom>
          <a:noFill/>
        </p:spPr>
        <p:txBody>
          <a:bodyPr wrap="square" rtlCol="0">
            <a:spAutoFit/>
          </a:bodyPr>
          <a:lstStyle/>
          <a:p>
            <a:r>
              <a:rPr lang="en-GB" sz="2400" dirty="0">
                <a:latin typeface="Foco" panose="020B0504050202020203"/>
              </a:rPr>
              <a:t>Watch this </a:t>
            </a:r>
            <a:r>
              <a:rPr lang="en-GB" sz="2400" dirty="0">
                <a:latin typeface="Foco" panose="020B0504050202020203"/>
                <a:hlinkClick r:id="rId4"/>
              </a:rPr>
              <a:t>short video </a:t>
            </a:r>
            <a:r>
              <a:rPr lang="en-GB" sz="2400" dirty="0">
                <a:latin typeface="Foco" panose="020B0504050202020203"/>
              </a:rPr>
              <a:t>(4 mins) of a bedtime story inviting us to think about the possibilities for change which can come from the disruptions of Covid-19:</a:t>
            </a:r>
          </a:p>
        </p:txBody>
      </p:sp>
    </p:spTree>
    <p:extLst>
      <p:ext uri="{BB962C8B-B14F-4D97-AF65-F5344CB8AC3E}">
        <p14:creationId xmlns:p14="http://schemas.microsoft.com/office/powerpoint/2010/main" val="320307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1AAE-E769-4F70-8EDB-60902EBC9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3965" y="1192874"/>
            <a:ext cx="3964070" cy="3964070"/>
          </a:xfrm>
          <a:prstGeom prst="rect">
            <a:avLst/>
          </a:prstGeom>
        </p:spPr>
      </p:pic>
      <p:sp>
        <p:nvSpPr>
          <p:cNvPr id="2" name="Rectangle 1">
            <a:extLst>
              <a:ext uri="{FF2B5EF4-FFF2-40B4-BE49-F238E27FC236}">
                <a16:creationId xmlns:a16="http://schemas.microsoft.com/office/drawing/2014/main" id="{809E4368-8B85-4C5E-BBCF-A6E952A40A8B}"/>
              </a:ext>
            </a:extLst>
          </p:cNvPr>
          <p:cNvSpPr/>
          <p:nvPr/>
        </p:nvSpPr>
        <p:spPr>
          <a:xfrm>
            <a:off x="4446390" y="2338685"/>
            <a:ext cx="3299215" cy="1815882"/>
          </a:xfrm>
          <a:prstGeom prst="rect">
            <a:avLst/>
          </a:prstGeom>
        </p:spPr>
        <p:txBody>
          <a:bodyPr wrap="square">
            <a:spAutoFit/>
          </a:bodyPr>
          <a:lstStyle/>
          <a:p>
            <a:pPr algn="ctr">
              <a:spcAft>
                <a:spcPts val="600"/>
              </a:spcAft>
            </a:pPr>
            <a:r>
              <a:rPr lang="en-GB" sz="2800" dirty="0">
                <a:latin typeface="Foco" panose="020B0504050202020203" pitchFamily="34" charset="0"/>
              </a:rPr>
              <a:t>What sort of world can you start to imagine after </a:t>
            </a:r>
            <a:br>
              <a:rPr lang="en-GB" sz="2800" dirty="0">
                <a:latin typeface="Foco" panose="020B0504050202020203" pitchFamily="34" charset="0"/>
              </a:rPr>
            </a:br>
            <a:r>
              <a:rPr lang="en-GB" sz="2800" dirty="0">
                <a:latin typeface="Foco" panose="020B0504050202020203" pitchFamily="34" charset="0"/>
              </a:rPr>
              <a:t>Covid-19? </a:t>
            </a:r>
          </a:p>
        </p:txBody>
      </p:sp>
      <p:sp>
        <p:nvSpPr>
          <p:cNvPr id="4" name="TextBox 3">
            <a:extLst>
              <a:ext uri="{FF2B5EF4-FFF2-40B4-BE49-F238E27FC236}">
                <a16:creationId xmlns:a16="http://schemas.microsoft.com/office/drawing/2014/main" id="{3F395FAF-1BB3-4936-86DE-2430EB6F3E9B}"/>
              </a:ext>
            </a:extLst>
          </p:cNvPr>
          <p:cNvSpPr txBox="1"/>
          <p:nvPr/>
        </p:nvSpPr>
        <p:spPr>
          <a:xfrm>
            <a:off x="307855" y="5226733"/>
            <a:ext cx="11576283" cy="830997"/>
          </a:xfrm>
          <a:prstGeom prst="rect">
            <a:avLst/>
          </a:prstGeom>
          <a:noFill/>
        </p:spPr>
        <p:txBody>
          <a:bodyPr wrap="square" rtlCol="0">
            <a:spAutoFit/>
          </a:bodyPr>
          <a:lstStyle/>
          <a:p>
            <a:r>
              <a:rPr lang="en-GB" sz="2400" dirty="0">
                <a:latin typeface="Foco" panose="020B0504050202020203" pitchFamily="34" charset="0"/>
              </a:rPr>
              <a:t>Why not spend some time doing a ‘visioning’ exercise of what you would like a post-</a:t>
            </a:r>
            <a:r>
              <a:rPr lang="en-GB" sz="2400" dirty="0" err="1">
                <a:latin typeface="Foco" panose="020B0504050202020203" pitchFamily="34" charset="0"/>
              </a:rPr>
              <a:t>covid</a:t>
            </a:r>
            <a:r>
              <a:rPr lang="en-GB" sz="2400" dirty="0">
                <a:latin typeface="Foco" panose="020B0504050202020203" pitchFamily="34" charset="0"/>
              </a:rPr>
              <a:t> world to look like: maybe draw or map out some of the ideas that you hope for. </a:t>
            </a:r>
          </a:p>
        </p:txBody>
      </p:sp>
    </p:spTree>
    <p:extLst>
      <p:ext uri="{BB962C8B-B14F-4D97-AF65-F5344CB8AC3E}">
        <p14:creationId xmlns:p14="http://schemas.microsoft.com/office/powerpoint/2010/main" val="389540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rots, steen, boom, rotsachtig&#10;&#10;Automatisch gegenereerde beschrijving">
            <a:extLst>
              <a:ext uri="{FF2B5EF4-FFF2-40B4-BE49-F238E27FC236}">
                <a16:creationId xmlns:a16="http://schemas.microsoft.com/office/drawing/2014/main" id="{C0497D89-EB6A-4FA1-BE85-ECABABCF94D0}"/>
              </a:ext>
            </a:extLst>
          </p:cNvPr>
          <p:cNvPicPr>
            <a:picLocks noChangeAspect="1"/>
          </p:cNvPicPr>
          <p:nvPr/>
        </p:nvPicPr>
        <p:blipFill rotWithShape="1">
          <a:blip r:embed="rId3">
            <a:extLst>
              <a:ext uri="{28A0092B-C50C-407E-A947-70E740481C1C}">
                <a14:useLocalDpi xmlns:a14="http://schemas.microsoft.com/office/drawing/2010/main" val="0"/>
              </a:ext>
            </a:extLst>
          </a:blip>
          <a:srcRect l="33968" r="19878"/>
          <a:stretch/>
        </p:blipFill>
        <p:spPr>
          <a:xfrm rot="5400000">
            <a:off x="4217949" y="-4217961"/>
            <a:ext cx="3756074" cy="12192000"/>
          </a:xfrm>
          <a:prstGeom prst="rect">
            <a:avLst/>
          </a:prstGeom>
        </p:spPr>
      </p:pic>
      <p:sp>
        <p:nvSpPr>
          <p:cNvPr id="3" name="Tekstvak 2">
            <a:extLst>
              <a:ext uri="{FF2B5EF4-FFF2-40B4-BE49-F238E27FC236}">
                <a16:creationId xmlns:a16="http://schemas.microsoft.com/office/drawing/2014/main" id="{8E16427E-A897-4839-8D06-DC2DB43D47FD}"/>
              </a:ext>
            </a:extLst>
          </p:cNvPr>
          <p:cNvSpPr txBox="1"/>
          <p:nvPr/>
        </p:nvSpPr>
        <p:spPr>
          <a:xfrm>
            <a:off x="1533828" y="235781"/>
            <a:ext cx="9124315" cy="744836"/>
          </a:xfrm>
          <a:prstGeom prst="rect">
            <a:avLst/>
          </a:prstGeom>
          <a:solidFill>
            <a:schemeClr val="bg1"/>
          </a:solidFill>
        </p:spPr>
        <p:txBody>
          <a:bodyPr vert="horz" lIns="91440" tIns="45720" rIns="91440" bIns="45720" rtlCol="0" anchor="ctr">
            <a:normAutofit/>
          </a:bodyPr>
          <a:lstStyle/>
          <a:p>
            <a:pPr algn="ctr">
              <a:lnSpc>
                <a:spcPct val="90000"/>
              </a:lnSpc>
              <a:spcBef>
                <a:spcPct val="0"/>
              </a:spcBef>
              <a:spcAft>
                <a:spcPts val="600"/>
              </a:spcAft>
            </a:pPr>
            <a:r>
              <a:rPr lang="en-US" sz="3600" dirty="0">
                <a:latin typeface="Foco" panose="020B0504050202020203"/>
                <a:ea typeface="+mj-ea"/>
                <a:cs typeface="+mj-cs"/>
              </a:rPr>
              <a:t>Reflection 2: A new world for people and planet</a:t>
            </a:r>
          </a:p>
        </p:txBody>
      </p:sp>
      <p:sp>
        <p:nvSpPr>
          <p:cNvPr id="4" name="Tekstvak 3">
            <a:extLst>
              <a:ext uri="{FF2B5EF4-FFF2-40B4-BE49-F238E27FC236}">
                <a16:creationId xmlns:a16="http://schemas.microsoft.com/office/drawing/2014/main" id="{2274F3D0-F1E6-4805-89FA-BFF63679E87F}"/>
              </a:ext>
            </a:extLst>
          </p:cNvPr>
          <p:cNvSpPr txBox="1"/>
          <p:nvPr/>
        </p:nvSpPr>
        <p:spPr>
          <a:xfrm>
            <a:off x="138224" y="3790675"/>
            <a:ext cx="12053762" cy="2800767"/>
          </a:xfrm>
          <a:prstGeom prst="rect">
            <a:avLst/>
          </a:prstGeom>
          <a:noFill/>
        </p:spPr>
        <p:txBody>
          <a:bodyPr wrap="square" rtlCol="0">
            <a:spAutoFit/>
          </a:bodyPr>
          <a:lstStyle/>
          <a:p>
            <a:pPr algn="ctr"/>
            <a:r>
              <a:rPr lang="en-GB" sz="2200" dirty="0">
                <a:latin typeface="Foco" panose="020B0504050202020203" pitchFamily="34" charset="0"/>
              </a:rPr>
              <a:t>For a world where both people and planet flourish, we need to think beyond sustainability and aim for something that is called </a:t>
            </a:r>
            <a:r>
              <a:rPr lang="en-GB" sz="2200" dirty="0">
                <a:latin typeface="Foco" panose="020B0504050202020203" pitchFamily="34" charset="0"/>
                <a:hlinkClick r:id="rId4"/>
              </a:rPr>
              <a:t>regeneration</a:t>
            </a:r>
            <a:r>
              <a:rPr lang="en-GB" sz="2200" dirty="0">
                <a:latin typeface="Foco" panose="020B0504050202020203" pitchFamily="34" charset="0"/>
              </a:rPr>
              <a:t>. While sustainability aims for zero damage to the earth, a regenerative culture aims to restore ecosystems and engage us </a:t>
            </a:r>
            <a:r>
              <a:rPr lang="en-GB" sz="2200" i="1" dirty="0">
                <a:latin typeface="Foco" panose="020B0504050202020203" pitchFamily="34" charset="0"/>
              </a:rPr>
              <a:t>as </a:t>
            </a:r>
            <a:r>
              <a:rPr lang="en-GB" sz="2200" dirty="0">
                <a:latin typeface="Foco" panose="020B0504050202020203" pitchFamily="34" charset="0"/>
              </a:rPr>
              <a:t>nature in everything we do.</a:t>
            </a:r>
          </a:p>
          <a:p>
            <a:pPr algn="ctr"/>
            <a:endParaRPr lang="en-GB" sz="2200" dirty="0">
              <a:latin typeface="Foco" panose="020B0504050202020203" pitchFamily="34" charset="0"/>
            </a:endParaRPr>
          </a:p>
          <a:p>
            <a:pPr algn="ctr"/>
            <a:r>
              <a:rPr lang="en-GB" sz="2200" dirty="0">
                <a:latin typeface="Foco" panose="020B0504050202020203" pitchFamily="34" charset="0"/>
              </a:rPr>
              <a:t>As we see with the pandemic, our current culture is not crisis-proof, it is more reaction based. </a:t>
            </a:r>
          </a:p>
          <a:p>
            <a:pPr algn="ctr"/>
            <a:r>
              <a:rPr lang="en-GB" sz="2200" dirty="0">
                <a:latin typeface="Foco" panose="020B0504050202020203" pitchFamily="34" charset="0"/>
              </a:rPr>
              <a:t>In a post-</a:t>
            </a:r>
            <a:r>
              <a:rPr lang="en-GB" sz="2200" dirty="0" err="1">
                <a:latin typeface="Foco" panose="020B0504050202020203" pitchFamily="34" charset="0"/>
              </a:rPr>
              <a:t>Covid</a:t>
            </a:r>
            <a:r>
              <a:rPr lang="en-GB" sz="2200" dirty="0">
                <a:latin typeface="Foco" panose="020B0504050202020203" pitchFamily="34" charset="0"/>
              </a:rPr>
              <a:t> world, our society needs to become more resilient - which means the ability to recover and bounce back from any type of breakdown - in order to cope with future crises.</a:t>
            </a:r>
          </a:p>
          <a:p>
            <a:endParaRPr lang="en-GB" sz="2200" dirty="0"/>
          </a:p>
        </p:txBody>
      </p:sp>
    </p:spTree>
    <p:extLst>
      <p:ext uri="{BB962C8B-B14F-4D97-AF65-F5344CB8AC3E}">
        <p14:creationId xmlns:p14="http://schemas.microsoft.com/office/powerpoint/2010/main" val="2120484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F8E4F0-640A-4D93-A3D8-56137EDB6978}"/>
              </a:ext>
            </a:extLst>
          </p:cNvPr>
          <p:cNvSpPr/>
          <p:nvPr/>
        </p:nvSpPr>
        <p:spPr>
          <a:xfrm>
            <a:off x="516998" y="1168306"/>
            <a:ext cx="257416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5372F"/>
                </a:solidFill>
                <a:effectLst/>
                <a:uLnTx/>
                <a:uFillTx/>
                <a:latin typeface="Ashcan BB" panose="02000503000000020004" pitchFamily="2" charset="0"/>
                <a:ea typeface="+mn-ea"/>
                <a:cs typeface="+mn-cs"/>
              </a:rPr>
              <a:t>THINK</a:t>
            </a:r>
            <a:r>
              <a:rPr kumimoji="0" lang="en-GB" sz="3200" b="0" i="0" u="none" strike="noStrike" kern="1200" cap="none" spc="0" normalizeH="0" baseline="0" noProof="0" dirty="0">
                <a:ln>
                  <a:noFill/>
                </a:ln>
                <a:solidFill>
                  <a:srgbClr val="35372F"/>
                </a:solidFill>
                <a:effectLst/>
                <a:uLnTx/>
                <a:uFillTx/>
                <a:latin typeface="Ashcan BB" panose="02000503000000020004" pitchFamily="2" charset="0"/>
                <a:ea typeface="+mn-ea"/>
                <a:cs typeface="+mn-cs"/>
              </a:rPr>
              <a:t> </a:t>
            </a:r>
          </a:p>
        </p:txBody>
      </p:sp>
      <p:sp>
        <p:nvSpPr>
          <p:cNvPr id="13" name="Rectangle 12">
            <a:extLst>
              <a:ext uri="{FF2B5EF4-FFF2-40B4-BE49-F238E27FC236}">
                <a16:creationId xmlns:a16="http://schemas.microsoft.com/office/drawing/2014/main" id="{BF08A487-271B-4222-B048-71D20F030069}"/>
              </a:ext>
            </a:extLst>
          </p:cNvPr>
          <p:cNvSpPr/>
          <p:nvPr/>
        </p:nvSpPr>
        <p:spPr>
          <a:xfrm>
            <a:off x="516998" y="2889878"/>
            <a:ext cx="201326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5372F"/>
                </a:solidFill>
                <a:effectLst/>
                <a:uLnTx/>
                <a:uFillTx/>
                <a:latin typeface="Ashcan BB" panose="02000503000000020004" pitchFamily="2" charset="0"/>
                <a:ea typeface="+mn-ea"/>
                <a:cs typeface="+mn-cs"/>
              </a:rPr>
              <a:t>FEEL</a:t>
            </a:r>
            <a:endParaRPr kumimoji="0" lang="en-GB" sz="3200" b="0" i="0" u="none" strike="noStrike" kern="1200" cap="none" spc="0" normalizeH="0" baseline="0" noProof="0" dirty="0">
              <a:ln>
                <a:noFill/>
              </a:ln>
              <a:solidFill>
                <a:srgbClr val="35372F"/>
              </a:solidFill>
              <a:effectLst/>
              <a:uLnTx/>
              <a:uFillTx/>
              <a:latin typeface="Ashcan BB" panose="02000503000000020004" pitchFamily="2" charset="0"/>
              <a:ea typeface="+mn-ea"/>
              <a:cs typeface="+mn-cs"/>
            </a:endParaRPr>
          </a:p>
        </p:txBody>
      </p:sp>
      <p:sp>
        <p:nvSpPr>
          <p:cNvPr id="14" name="Rectangle 13">
            <a:extLst>
              <a:ext uri="{FF2B5EF4-FFF2-40B4-BE49-F238E27FC236}">
                <a16:creationId xmlns:a16="http://schemas.microsoft.com/office/drawing/2014/main" id="{80ED2B0E-7FCF-46FF-B525-CB6399A6B23A}"/>
              </a:ext>
            </a:extLst>
          </p:cNvPr>
          <p:cNvSpPr/>
          <p:nvPr/>
        </p:nvSpPr>
        <p:spPr>
          <a:xfrm>
            <a:off x="381509" y="4601307"/>
            <a:ext cx="244661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5372F"/>
                </a:solidFill>
                <a:effectLst/>
                <a:uLnTx/>
                <a:uFillTx/>
                <a:latin typeface="Ashcan BB" panose="02000503000000020004" pitchFamily="2" charset="0"/>
                <a:ea typeface="+mn-ea"/>
                <a:cs typeface="+mn-cs"/>
              </a:rPr>
              <a:t>CONNECT</a:t>
            </a:r>
            <a:endParaRPr kumimoji="0" lang="en-GB" sz="3200" b="0" i="0" u="none" strike="noStrike" kern="1200" cap="none" spc="0" normalizeH="0" baseline="0" noProof="0" dirty="0">
              <a:ln>
                <a:noFill/>
              </a:ln>
              <a:solidFill>
                <a:srgbClr val="35372F"/>
              </a:solidFill>
              <a:effectLst/>
              <a:uLnTx/>
              <a:uFillTx/>
              <a:latin typeface="Ashcan BB" panose="02000503000000020004" pitchFamily="2" charset="0"/>
              <a:ea typeface="+mn-ea"/>
              <a:cs typeface="+mn-cs"/>
            </a:endParaRPr>
          </a:p>
        </p:txBody>
      </p:sp>
      <p:sp>
        <p:nvSpPr>
          <p:cNvPr id="15" name="TextBox 14">
            <a:extLst>
              <a:ext uri="{FF2B5EF4-FFF2-40B4-BE49-F238E27FC236}">
                <a16:creationId xmlns:a16="http://schemas.microsoft.com/office/drawing/2014/main" id="{41DCB55B-CD7F-41E5-9784-D708B441B4CB}"/>
              </a:ext>
            </a:extLst>
          </p:cNvPr>
          <p:cNvSpPr txBox="1"/>
          <p:nvPr/>
        </p:nvSpPr>
        <p:spPr>
          <a:xfrm>
            <a:off x="2392325" y="1012795"/>
            <a:ext cx="9282677"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5372F"/>
              </a:buClr>
              <a:buSzTx/>
              <a:buFontTx/>
              <a:buNone/>
              <a:tabLst/>
              <a:defRPr/>
            </a:pPr>
            <a:r>
              <a:rPr kumimoji="0" lang="en-GB" sz="2800" b="0" i="0" u="none" strike="noStrike" kern="1200" cap="none" spc="0" normalizeH="0" baseline="0" noProof="0" dirty="0">
                <a:ln>
                  <a:noFill/>
                </a:ln>
                <a:solidFill>
                  <a:srgbClr val="35372F"/>
                </a:solidFill>
                <a:effectLst/>
                <a:uLnTx/>
                <a:uFillTx/>
                <a:latin typeface="Foco" panose="020B0504050202020203" pitchFamily="34" charset="0"/>
                <a:ea typeface="+mn-ea"/>
                <a:cs typeface="+mn-cs"/>
              </a:rPr>
              <a:t>What curiosity questions can you ask? </a:t>
            </a:r>
          </a:p>
          <a:p>
            <a:pPr marL="0" marR="0" lvl="0" indent="0" algn="l" defTabSz="914400" rtl="0" eaLnBrk="1" fontAlgn="auto" latinLnBrk="0" hangingPunct="1">
              <a:lnSpc>
                <a:spcPct val="100000"/>
              </a:lnSpc>
              <a:spcBef>
                <a:spcPts val="0"/>
              </a:spcBef>
              <a:spcAft>
                <a:spcPts val="0"/>
              </a:spcAft>
              <a:buClr>
                <a:srgbClr val="35372F"/>
              </a:buClr>
              <a:buSzTx/>
              <a:buFontTx/>
              <a:buNone/>
              <a:tabLst/>
              <a:defRPr/>
            </a:pPr>
            <a:r>
              <a:rPr kumimoji="0" lang="en-GB" sz="14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e.g. </a:t>
            </a:r>
            <a:r>
              <a:rPr kumimoji="0" lang="en-GB"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Where did coronavirus come from? What causes pandemics? How might climate change lead to more pandemics? Is the health of humans and environment related? Who is most affected by coronavirus and climate change and why? How has the virus helped emphasise the inequalities in our </a:t>
            </a:r>
            <a:r>
              <a:rPr kumimoji="0" lang="en-US"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societies?</a:t>
            </a:r>
            <a:r>
              <a:rPr kumimoji="0" lang="en-GB"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 How does coronavirus impact our carbon emissions? What is the impact of globalisation on coronavirus and on climate change?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1" u="none" strike="noStrike" kern="1200" cap="none" spc="0" normalizeH="0" baseline="0" noProof="0" dirty="0">
              <a:ln>
                <a:noFill/>
              </a:ln>
              <a:solidFill>
                <a:srgbClr val="35372F"/>
              </a:solidFill>
              <a:effectLst/>
              <a:uLnTx/>
              <a:uFillTx/>
              <a:latin typeface="Foco" panose="020B0504050202020203" pitchFamily="34" charset="0"/>
              <a:ea typeface="+mn-ea"/>
              <a:cs typeface="+mn-cs"/>
            </a:endParaRPr>
          </a:p>
        </p:txBody>
      </p:sp>
      <p:sp>
        <p:nvSpPr>
          <p:cNvPr id="16" name="Rectangle 15">
            <a:extLst>
              <a:ext uri="{FF2B5EF4-FFF2-40B4-BE49-F238E27FC236}">
                <a16:creationId xmlns:a16="http://schemas.microsoft.com/office/drawing/2014/main" id="{9D236F53-5F7F-47A6-B138-45870537D592}"/>
              </a:ext>
            </a:extLst>
          </p:cNvPr>
          <p:cNvSpPr/>
          <p:nvPr/>
        </p:nvSpPr>
        <p:spPr>
          <a:xfrm>
            <a:off x="2413590" y="2729766"/>
            <a:ext cx="9197163" cy="1508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35372F"/>
              </a:buClr>
              <a:buSzTx/>
              <a:buFontTx/>
              <a:buNone/>
              <a:tabLst/>
              <a:defRPr/>
            </a:pPr>
            <a:r>
              <a:rPr kumimoji="0" lang="en-GB" sz="2800" b="0" i="0" u="none" strike="noStrike" kern="1200" cap="none" spc="0" normalizeH="0" baseline="0" noProof="0" dirty="0">
                <a:ln>
                  <a:noFill/>
                </a:ln>
                <a:solidFill>
                  <a:srgbClr val="35372F"/>
                </a:solidFill>
                <a:effectLst/>
                <a:uLnTx/>
                <a:uFillTx/>
                <a:latin typeface="Foco" panose="020B0504050202020203" pitchFamily="34" charset="0"/>
                <a:ea typeface="+mn-ea"/>
                <a:cs typeface="+mn-cs"/>
              </a:rPr>
              <a:t>How might different people feel? </a:t>
            </a:r>
          </a:p>
          <a:p>
            <a:pPr marL="0" marR="0" lvl="0" indent="0" algn="l" defTabSz="914400" rtl="0" eaLnBrk="1" fontAlgn="auto" latinLnBrk="0" hangingPunct="1">
              <a:lnSpc>
                <a:spcPct val="100000"/>
              </a:lnSpc>
              <a:spcBef>
                <a:spcPts val="0"/>
              </a:spcBef>
              <a:spcAft>
                <a:spcPts val="0"/>
              </a:spcAft>
              <a:buClr>
                <a:srgbClr val="35372F"/>
              </a:buClr>
              <a:buSzTx/>
              <a:buFontTx/>
              <a:buNone/>
              <a:tabLst/>
              <a:defRPr/>
            </a:pPr>
            <a:r>
              <a:rPr kumimoji="0" lang="en-GB" sz="14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e.g. </a:t>
            </a:r>
            <a:r>
              <a:rPr kumimoji="0" lang="en-US"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How has this pandemic made you feel? What has been the impact of lockdown on your life? What emotions have you noticed in people around you? What are some of the different emotions you have experienced? How might it feel to have no choice but to go to work and risk catching the virus?  How does it make you feel </a:t>
            </a:r>
            <a:r>
              <a:rPr kumimoji="0" lang="en-GB"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when you see how some species have flourished whilst humans have been staying at home?</a:t>
            </a:r>
            <a:endParaRPr kumimoji="0" lang="en-GB" sz="1400" b="0" i="1" u="none" strike="noStrike" kern="1200" cap="none" spc="0" normalizeH="0" baseline="0" noProof="0" dirty="0">
              <a:ln>
                <a:noFill/>
              </a:ln>
              <a:solidFill>
                <a:srgbClr val="35372F"/>
              </a:solidFill>
              <a:effectLst/>
              <a:uLnTx/>
              <a:uFillTx/>
              <a:latin typeface="Foco" panose="020B0504050202020203" pitchFamily="34" charset="0"/>
              <a:ea typeface="+mn-ea"/>
              <a:cs typeface="+mn-cs"/>
            </a:endParaRPr>
          </a:p>
        </p:txBody>
      </p:sp>
      <p:sp>
        <p:nvSpPr>
          <p:cNvPr id="17" name="Rectangle 16">
            <a:extLst>
              <a:ext uri="{FF2B5EF4-FFF2-40B4-BE49-F238E27FC236}">
                <a16:creationId xmlns:a16="http://schemas.microsoft.com/office/drawing/2014/main" id="{3FF5E912-9A13-45C2-9E81-98BC109E3BEF}"/>
              </a:ext>
            </a:extLst>
          </p:cNvPr>
          <p:cNvSpPr/>
          <p:nvPr/>
        </p:nvSpPr>
        <p:spPr>
          <a:xfrm>
            <a:off x="2968314" y="4416768"/>
            <a:ext cx="8621175"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35372F"/>
              </a:buClr>
              <a:buSzTx/>
              <a:buFontTx/>
              <a:buNone/>
              <a:tabLst/>
              <a:defRPr/>
            </a:pPr>
            <a:r>
              <a:rPr kumimoji="0" lang="en-GB" sz="2800" b="0" i="0" u="none" strike="noStrike" kern="1200" cap="none" spc="0" normalizeH="0" baseline="0" noProof="0" dirty="0">
                <a:ln>
                  <a:noFill/>
                </a:ln>
                <a:solidFill>
                  <a:srgbClr val="35372F"/>
                </a:solidFill>
                <a:effectLst/>
                <a:uLnTx/>
                <a:uFillTx/>
                <a:latin typeface="Foco" panose="020B0504050202020203" pitchFamily="34" charset="0"/>
                <a:ea typeface="+mn-ea"/>
                <a:cs typeface="+mn-cs"/>
              </a:rPr>
              <a:t>What links can you start to make? </a:t>
            </a:r>
            <a:endParaRPr kumimoji="0" lang="en-GB" sz="1200" b="0" i="0" u="none" strike="noStrike" kern="1200" cap="none" spc="0" normalizeH="0" baseline="0" noProof="0" dirty="0">
              <a:ln>
                <a:noFill/>
              </a:ln>
              <a:solidFill>
                <a:srgbClr val="35372F"/>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35372F"/>
              </a:buClr>
              <a:buSzTx/>
              <a:buFontTx/>
              <a:buNone/>
              <a:tabLst/>
              <a:defRPr/>
            </a:pPr>
            <a:r>
              <a:rPr kumimoji="0" lang="en-GB" sz="14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e.g.</a:t>
            </a:r>
            <a:r>
              <a:rPr kumimoji="0" lang="en-US" sz="14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 </a:t>
            </a:r>
            <a:r>
              <a:rPr kumimoji="0" lang="en-GB"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How do you think the virus spread all over the world? What made it spread so quickly? Why is the virus showing inequality in our societies? What are the links between climate inequality and coronavirus inequality? How might the pandemic change human behaviour to </a:t>
            </a:r>
            <a:r>
              <a:rPr kumimoji="0" lang="en-US"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be more caring for the environment? </a:t>
            </a:r>
            <a:r>
              <a:rPr kumimoji="0" lang="en-GB" sz="1600" b="0" i="1" u="none" strike="noStrike" kern="1200" cap="none" spc="0" normalizeH="0" baseline="0" noProof="0" dirty="0">
                <a:ln>
                  <a:noFill/>
                </a:ln>
                <a:solidFill>
                  <a:srgbClr val="35372F"/>
                </a:solidFill>
                <a:effectLst/>
                <a:uLnTx/>
                <a:uFillTx/>
                <a:latin typeface="Foco" panose="020B0504050202020203" pitchFamily="34" charset="0"/>
                <a:ea typeface="+mn-ea"/>
                <a:cs typeface="+mn-cs"/>
              </a:rPr>
              <a:t> </a:t>
            </a:r>
            <a:endParaRPr kumimoji="0" lang="en-GB" sz="2400" b="0" i="1" u="none" strike="noStrike" kern="1200" cap="none" spc="0" normalizeH="0" baseline="0" noProof="0" dirty="0">
              <a:ln>
                <a:noFill/>
              </a:ln>
              <a:solidFill>
                <a:srgbClr val="35372F"/>
              </a:solidFill>
              <a:effectLst/>
              <a:uLnTx/>
              <a:uFillTx/>
              <a:latin typeface="Foco" panose="020B0504050202020203" pitchFamily="34" charset="0"/>
              <a:ea typeface="+mn-ea"/>
              <a:cs typeface="+mn-cs"/>
            </a:endParaRPr>
          </a:p>
        </p:txBody>
      </p:sp>
      <p:sp>
        <p:nvSpPr>
          <p:cNvPr id="9" name="Google Shape;84;p1">
            <a:extLst>
              <a:ext uri="{FF2B5EF4-FFF2-40B4-BE49-F238E27FC236}">
                <a16:creationId xmlns:a16="http://schemas.microsoft.com/office/drawing/2014/main" id="{F0632FC8-307D-4F74-A0C5-842A4F824D6A}"/>
              </a:ext>
            </a:extLst>
          </p:cNvPr>
          <p:cNvSpPr/>
          <p:nvPr/>
        </p:nvSpPr>
        <p:spPr>
          <a:xfrm>
            <a:off x="381509" y="753517"/>
            <a:ext cx="11527409" cy="5158185"/>
          </a:xfrm>
          <a:prstGeom prst="rect">
            <a:avLst/>
          </a:prstGeom>
          <a:noFill/>
          <a:ln w="28575" cap="flat" cmpd="sng">
            <a:solidFill>
              <a:srgbClr val="212737"/>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5372F"/>
              </a:solidFill>
              <a:effectLst/>
              <a:uLnTx/>
              <a:uFillTx/>
              <a:latin typeface="Calibri"/>
              <a:ea typeface="Calibri"/>
              <a:cs typeface="Calibri"/>
              <a:sym typeface="Calibri"/>
            </a:endParaRPr>
          </a:p>
        </p:txBody>
      </p:sp>
      <p:sp>
        <p:nvSpPr>
          <p:cNvPr id="8" name="Google Shape;85;p1">
            <a:extLst>
              <a:ext uri="{FF2B5EF4-FFF2-40B4-BE49-F238E27FC236}">
                <a16:creationId xmlns:a16="http://schemas.microsoft.com/office/drawing/2014/main" id="{CB1D1F6B-CDC2-4DF2-9BBF-0858D3D1289C}"/>
              </a:ext>
            </a:extLst>
          </p:cNvPr>
          <p:cNvSpPr txBox="1"/>
          <p:nvPr/>
        </p:nvSpPr>
        <p:spPr>
          <a:xfrm rot="20877649">
            <a:off x="76654" y="411403"/>
            <a:ext cx="3990214" cy="430847"/>
          </a:xfrm>
          <a:prstGeom prst="rect">
            <a:avLst/>
          </a:prstGeom>
          <a:solidFill>
            <a:srgbClr val="35372F"/>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shcan BB" panose="02000503000000020004" pitchFamily="2" charset="0"/>
                <a:ea typeface="Arial"/>
                <a:cs typeface="Arial"/>
                <a:sym typeface="Arial"/>
              </a:rPr>
              <a:t>WHAT DO YOU THINK?</a:t>
            </a:r>
            <a:endParaRPr kumimoji="0" sz="2200" b="1" i="0" u="none" strike="noStrike" kern="1200" cap="none" spc="0" normalizeH="0" baseline="0" noProof="0" dirty="0">
              <a:ln>
                <a:noFill/>
              </a:ln>
              <a:solidFill>
                <a:prstClr val="white"/>
              </a:solidFill>
              <a:effectLst/>
              <a:uLnTx/>
              <a:uFillTx/>
              <a:latin typeface="Ashcan BB" panose="02000503000000020004" pitchFamily="2" charset="0"/>
              <a:ea typeface="Arial"/>
              <a:cs typeface="Arial"/>
              <a:sym typeface="Arial"/>
            </a:endParaRPr>
          </a:p>
        </p:txBody>
      </p:sp>
    </p:spTree>
    <p:extLst>
      <p:ext uri="{BB962C8B-B14F-4D97-AF65-F5344CB8AC3E}">
        <p14:creationId xmlns:p14="http://schemas.microsoft.com/office/powerpoint/2010/main" val="3971368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a:extLst>
              <a:ext uri="{FF2B5EF4-FFF2-40B4-BE49-F238E27FC236}">
                <a16:creationId xmlns:a16="http://schemas.microsoft.com/office/drawing/2014/main" id="{106D9FC9-5C45-45C1-86CE-CDD2BF9A180D}"/>
              </a:ext>
            </a:extLst>
          </p:cNvPr>
          <p:cNvSpPr txBox="1"/>
          <p:nvPr/>
        </p:nvSpPr>
        <p:spPr>
          <a:xfrm>
            <a:off x="237459" y="2347789"/>
            <a:ext cx="11717079"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oco" panose="020B0504050202020203"/>
                <a:ea typeface="+mn-ea"/>
                <a:cs typeface="+mn-cs"/>
              </a:rPr>
              <a:t>Thinking regeneratively means re-inventing our systems and local environments, developing healthy systems to help make our communities a place where both humans and the planet can flourish.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oco" panose="020B05040502020202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oco" panose="020B0504050202020203"/>
                <a:ea typeface="+mn-ea"/>
                <a:cs typeface="+mn-cs"/>
              </a:rPr>
              <a:t>A regenerative culture is about </a:t>
            </a:r>
            <a:r>
              <a:rPr kumimoji="0" lang="en-GB" sz="2400" b="1" i="0" u="none" strike="noStrike" kern="1200" cap="none" spc="0" normalizeH="0" baseline="0" noProof="0" dirty="0">
                <a:ln>
                  <a:noFill/>
                </a:ln>
                <a:solidFill>
                  <a:prstClr val="black"/>
                </a:solidFill>
                <a:effectLst/>
                <a:uLnTx/>
                <a:uFillTx/>
                <a:latin typeface="Foco" panose="020B0504050202020203"/>
                <a:ea typeface="+mn-ea"/>
                <a:cs typeface="+mn-cs"/>
              </a:rPr>
              <a:t>community and connectedness, </a:t>
            </a:r>
            <a:r>
              <a:rPr kumimoji="0" lang="en-GB" sz="2400" b="0" i="0" u="none" strike="noStrike" kern="1200" cap="none" spc="0" normalizeH="0" baseline="0" noProof="0" dirty="0">
                <a:ln>
                  <a:noFill/>
                </a:ln>
                <a:solidFill>
                  <a:prstClr val="black"/>
                </a:solidFill>
                <a:effectLst/>
                <a:uLnTx/>
                <a:uFillTx/>
                <a:latin typeface="Foco" panose="020B0504050202020203"/>
                <a:ea typeface="+mn-ea"/>
                <a:cs typeface="+mn-cs"/>
              </a:rPr>
              <a:t>working in collaboration and acting as though we are part of the natural world, rather than separated from it. </a:t>
            </a:r>
          </a:p>
        </p:txBody>
      </p:sp>
      <p:sp>
        <p:nvSpPr>
          <p:cNvPr id="16" name="Tekstvak 15">
            <a:extLst>
              <a:ext uri="{FF2B5EF4-FFF2-40B4-BE49-F238E27FC236}">
                <a16:creationId xmlns:a16="http://schemas.microsoft.com/office/drawing/2014/main" id="{9374853A-FBB0-4C8F-96E4-B28CAB5F9BFD}"/>
              </a:ext>
            </a:extLst>
          </p:cNvPr>
          <p:cNvSpPr txBox="1"/>
          <p:nvPr/>
        </p:nvSpPr>
        <p:spPr>
          <a:xfrm>
            <a:off x="1533842" y="1075754"/>
            <a:ext cx="9124315" cy="744836"/>
          </a:xfrm>
          <a:prstGeom prst="rect">
            <a:avLst/>
          </a:prstGeom>
          <a:solidFill>
            <a:schemeClr val="bg1"/>
          </a:solidFill>
        </p:spPr>
        <p:txBody>
          <a:bodyPr vert="horz" lIns="91440" tIns="45720" rIns="91440" bIns="45720" rtlCol="0" anchor="ctr">
            <a:normAutofit fontScale="925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Foco" panose="020B0504050202020203"/>
                <a:ea typeface="+mn-ea"/>
                <a:cs typeface="+mn-cs"/>
              </a:rPr>
              <a:t>Reflection 2</a:t>
            </a:r>
            <a:r>
              <a:rPr kumimoji="0" lang="en-US" sz="3600" b="0" i="0" u="none" strike="noStrike" kern="1200" cap="none" spc="0" normalizeH="0" baseline="0" noProof="0" dirty="0">
                <a:ln>
                  <a:noFill/>
                </a:ln>
                <a:solidFill>
                  <a:prstClr val="black"/>
                </a:solidFill>
                <a:effectLst/>
                <a:uLnTx/>
                <a:uFillTx/>
                <a:latin typeface="Foco" panose="020B0504050202020203"/>
                <a:ea typeface="+mn-ea"/>
                <a:cs typeface="+mn-cs"/>
              </a:rPr>
              <a:t>: </a:t>
            </a:r>
            <a:r>
              <a:rPr kumimoji="0" lang="en-US" sz="3600" b="1" i="0" u="none" strike="noStrike" kern="1200" cap="none" spc="0" normalizeH="0" baseline="0" noProof="0" dirty="0">
                <a:ln>
                  <a:noFill/>
                </a:ln>
                <a:solidFill>
                  <a:prstClr val="black"/>
                </a:solidFill>
                <a:effectLst/>
                <a:uLnTx/>
                <a:uFillTx/>
                <a:latin typeface="Foco" panose="020B0504050202020203"/>
                <a:ea typeface="+mn-ea"/>
                <a:cs typeface="+mn-cs"/>
              </a:rPr>
              <a:t>A new world for people and planet</a:t>
            </a:r>
          </a:p>
        </p:txBody>
      </p:sp>
      <p:pic>
        <p:nvPicPr>
          <p:cNvPr id="4" name="Picture 3">
            <a:extLst>
              <a:ext uri="{FF2B5EF4-FFF2-40B4-BE49-F238E27FC236}">
                <a16:creationId xmlns:a16="http://schemas.microsoft.com/office/drawing/2014/main" id="{F627E502-9AB7-40BB-8AF5-0D22657AC75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306916" y="5060203"/>
            <a:ext cx="1372897" cy="1378617"/>
          </a:xfrm>
          <a:prstGeom prst="rect">
            <a:avLst/>
          </a:prstGeom>
        </p:spPr>
      </p:pic>
    </p:spTree>
    <p:extLst>
      <p:ext uri="{BB962C8B-B14F-4D97-AF65-F5344CB8AC3E}">
        <p14:creationId xmlns:p14="http://schemas.microsoft.com/office/powerpoint/2010/main" val="964876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a:extLst>
              <a:ext uri="{FF2B5EF4-FFF2-40B4-BE49-F238E27FC236}">
                <a16:creationId xmlns:a16="http://schemas.microsoft.com/office/drawing/2014/main" id="{106D9FC9-5C45-45C1-86CE-CDD2BF9A180D}"/>
              </a:ext>
            </a:extLst>
          </p:cNvPr>
          <p:cNvSpPr txBox="1"/>
          <p:nvPr/>
        </p:nvSpPr>
        <p:spPr>
          <a:xfrm>
            <a:off x="221512" y="480887"/>
            <a:ext cx="117489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oco" panose="020B0504050202020203"/>
                <a:ea typeface="+mn-ea"/>
                <a:cs typeface="+mn-cs"/>
              </a:rPr>
              <a:t>Take a look at this </a:t>
            </a:r>
            <a:r>
              <a:rPr kumimoji="0" lang="en-GB" sz="2400" b="0" i="0" u="none" strike="noStrike" kern="1200" cap="none" spc="0" normalizeH="0" baseline="0" noProof="0" dirty="0">
                <a:ln>
                  <a:noFill/>
                </a:ln>
                <a:solidFill>
                  <a:prstClr val="black"/>
                </a:solidFill>
                <a:effectLst/>
                <a:uLnTx/>
                <a:uFillTx/>
                <a:latin typeface="Foco" panose="020B0504050202020203"/>
                <a:ea typeface="+mn-ea"/>
                <a:cs typeface="+mn-cs"/>
                <a:hlinkClick r:id="rId3"/>
              </a:rPr>
              <a:t>short video </a:t>
            </a:r>
            <a:r>
              <a:rPr kumimoji="0" lang="en-GB" sz="2400" b="0" i="0" u="none" strike="noStrike" kern="1200" cap="none" spc="0" normalizeH="0" baseline="0" noProof="0" dirty="0">
                <a:ln>
                  <a:noFill/>
                </a:ln>
                <a:solidFill>
                  <a:prstClr val="black"/>
                </a:solidFill>
                <a:effectLst/>
                <a:uLnTx/>
                <a:uFillTx/>
                <a:latin typeface="Foco" panose="020B0504050202020203"/>
                <a:ea typeface="+mn-ea"/>
                <a:cs typeface="+mn-cs"/>
              </a:rPr>
              <a:t>(1:33 mins) exploring a change from sustainability to restorative design in our thinking about a post-</a:t>
            </a:r>
            <a:r>
              <a:rPr kumimoji="0" lang="en-GB" sz="2400" b="0" i="0" u="none" strike="noStrike" kern="1200" cap="none" spc="0" normalizeH="0" baseline="0" noProof="0" dirty="0" err="1">
                <a:ln>
                  <a:noFill/>
                </a:ln>
                <a:solidFill>
                  <a:prstClr val="black"/>
                </a:solidFill>
                <a:effectLst/>
                <a:uLnTx/>
                <a:uFillTx/>
                <a:latin typeface="Foco" panose="020B0504050202020203"/>
                <a:ea typeface="+mn-ea"/>
                <a:cs typeface="+mn-cs"/>
              </a:rPr>
              <a:t>covid</a:t>
            </a:r>
            <a:r>
              <a:rPr kumimoji="0" lang="en-GB" sz="2400" b="0" i="0" u="none" strike="noStrike" kern="1200" cap="none" spc="0" normalizeH="0" baseline="0" noProof="0" dirty="0">
                <a:ln>
                  <a:noFill/>
                </a:ln>
                <a:solidFill>
                  <a:prstClr val="black"/>
                </a:solidFill>
                <a:effectLst/>
                <a:uLnTx/>
                <a:uFillTx/>
                <a:latin typeface="Foco" panose="020B0504050202020203"/>
                <a:ea typeface="+mn-ea"/>
                <a:cs typeface="+mn-cs"/>
              </a:rPr>
              <a:t> world:</a:t>
            </a:r>
          </a:p>
        </p:txBody>
      </p:sp>
      <p:pic>
        <p:nvPicPr>
          <p:cNvPr id="17" name="Onlinemedia 16" title="Sustainability Snack. From Sustainable to Regenerative Design">
            <a:hlinkClick r:id="" action="ppaction://media"/>
            <a:extLst>
              <a:ext uri="{FF2B5EF4-FFF2-40B4-BE49-F238E27FC236}">
                <a16:creationId xmlns:a16="http://schemas.microsoft.com/office/drawing/2014/main" id="{CC28107D-3DFF-465C-9BE4-D59B3F3908A5}"/>
              </a:ext>
            </a:extLst>
          </p:cNvPr>
          <p:cNvPicPr>
            <a:picLocks noRot="1" noChangeAspect="1"/>
          </p:cNvPicPr>
          <p:nvPr>
            <a:videoFile r:link="rId1"/>
          </p:nvPr>
        </p:nvPicPr>
        <p:blipFill>
          <a:blip r:embed="rId4"/>
          <a:stretch>
            <a:fillRect/>
          </a:stretch>
        </p:blipFill>
        <p:spPr>
          <a:xfrm>
            <a:off x="2534315" y="1725453"/>
            <a:ext cx="7674961" cy="4317166"/>
          </a:xfrm>
          <a:prstGeom prst="rect">
            <a:avLst/>
          </a:prstGeom>
        </p:spPr>
      </p:pic>
    </p:spTree>
    <p:extLst>
      <p:ext uri="{BB962C8B-B14F-4D97-AF65-F5344CB8AC3E}">
        <p14:creationId xmlns:p14="http://schemas.microsoft.com/office/powerpoint/2010/main" val="106017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groen&#10;&#10;Automatisch gegenereerde beschrijving">
            <a:extLst>
              <a:ext uri="{FF2B5EF4-FFF2-40B4-BE49-F238E27FC236}">
                <a16:creationId xmlns:a16="http://schemas.microsoft.com/office/drawing/2014/main" id="{842333C9-2CCB-43BA-A624-BF1CC4E40F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29" t="9134" r="5503" b="6710"/>
          <a:stretch/>
        </p:blipFill>
        <p:spPr>
          <a:xfrm>
            <a:off x="6228051" y="1020586"/>
            <a:ext cx="5772563" cy="5078313"/>
          </a:xfrm>
          <a:prstGeom prst="rect">
            <a:avLst/>
          </a:prstGeom>
        </p:spPr>
      </p:pic>
      <p:sp>
        <p:nvSpPr>
          <p:cNvPr id="3" name="Tekstvak 2">
            <a:extLst>
              <a:ext uri="{FF2B5EF4-FFF2-40B4-BE49-F238E27FC236}">
                <a16:creationId xmlns:a16="http://schemas.microsoft.com/office/drawing/2014/main" id="{134C63B1-CF7E-4162-9196-DC47046CB7FC}"/>
              </a:ext>
            </a:extLst>
          </p:cNvPr>
          <p:cNvSpPr txBox="1"/>
          <p:nvPr/>
        </p:nvSpPr>
        <p:spPr>
          <a:xfrm>
            <a:off x="295421" y="336877"/>
            <a:ext cx="9124315" cy="744836"/>
          </a:xfrm>
          <a:prstGeom prst="rect">
            <a:avLst/>
          </a:prstGeom>
          <a:noFill/>
        </p:spPr>
        <p:txBody>
          <a:bodyPr vert="horz" lIns="91440" tIns="45720" rIns="91440" bIns="45720" rtlCol="0" anchor="ctr">
            <a:normAutofit fontScale="92500"/>
          </a:bodyPr>
          <a:lstStyle/>
          <a:p>
            <a:pPr algn="ctr">
              <a:lnSpc>
                <a:spcPct val="90000"/>
              </a:lnSpc>
              <a:spcBef>
                <a:spcPct val="0"/>
              </a:spcBef>
              <a:spcAft>
                <a:spcPts val="600"/>
              </a:spcAft>
            </a:pPr>
            <a:r>
              <a:rPr lang="en-US" sz="3600" b="1" dirty="0">
                <a:latin typeface="Foco" panose="020B0504050202020203"/>
                <a:ea typeface="+mj-ea"/>
                <a:cs typeface="+mj-cs"/>
              </a:rPr>
              <a:t>Reflection 2</a:t>
            </a:r>
            <a:r>
              <a:rPr lang="en-US" sz="3600" dirty="0">
                <a:latin typeface="Foco" panose="020B0504050202020203"/>
                <a:ea typeface="+mj-ea"/>
                <a:cs typeface="+mj-cs"/>
              </a:rPr>
              <a:t>: </a:t>
            </a:r>
            <a:r>
              <a:rPr lang="en-US" sz="3600" b="1" dirty="0">
                <a:latin typeface="Foco" panose="020B0504050202020203"/>
                <a:ea typeface="+mj-ea"/>
                <a:cs typeface="+mj-cs"/>
              </a:rPr>
              <a:t>A new world for people and planet</a:t>
            </a:r>
          </a:p>
        </p:txBody>
      </p:sp>
      <p:sp>
        <p:nvSpPr>
          <p:cNvPr id="6" name="Tekstvak 5">
            <a:extLst>
              <a:ext uri="{FF2B5EF4-FFF2-40B4-BE49-F238E27FC236}">
                <a16:creationId xmlns:a16="http://schemas.microsoft.com/office/drawing/2014/main" id="{C2B28AC0-EE65-442E-828B-0728CA356A10}"/>
              </a:ext>
            </a:extLst>
          </p:cNvPr>
          <p:cNvSpPr txBox="1"/>
          <p:nvPr/>
        </p:nvSpPr>
        <p:spPr>
          <a:xfrm>
            <a:off x="295421" y="1159086"/>
            <a:ext cx="6445621" cy="4801314"/>
          </a:xfrm>
          <a:prstGeom prst="rect">
            <a:avLst/>
          </a:prstGeom>
          <a:noFill/>
        </p:spPr>
        <p:txBody>
          <a:bodyPr wrap="square" rtlCol="0">
            <a:spAutoFit/>
          </a:bodyPr>
          <a:lstStyle/>
          <a:p>
            <a:r>
              <a:rPr lang="en-GB" dirty="0"/>
              <a:t>Amsterdam has announced it will embrace </a:t>
            </a:r>
            <a:r>
              <a:rPr lang="en-GB" dirty="0" err="1"/>
              <a:t>the‘</a:t>
            </a:r>
            <a:r>
              <a:rPr lang="en-GB" dirty="0" err="1">
                <a:hlinkClick r:id="rId3"/>
              </a:rPr>
              <a:t>doughnut</a:t>
            </a:r>
            <a:r>
              <a:rPr lang="en-GB" dirty="0">
                <a:hlinkClick r:id="rId3"/>
              </a:rPr>
              <a:t> model</a:t>
            </a:r>
            <a:r>
              <a:rPr lang="en-GB" dirty="0"/>
              <a:t> of economics after the coronavirus. This model developed by Kate </a:t>
            </a:r>
            <a:r>
              <a:rPr lang="en-GB" dirty="0" err="1"/>
              <a:t>Raworth</a:t>
            </a:r>
            <a:r>
              <a:rPr lang="en-GB" dirty="0"/>
              <a:t> is an economic structure that strives to be in balance with the boundaries of our planet. It is an alternative to the growth economies that most countries use, which aim for infinite growth on a limited- or finite- planet. </a:t>
            </a:r>
          </a:p>
          <a:p>
            <a:endParaRPr lang="en-GB" dirty="0"/>
          </a:p>
          <a:p>
            <a:r>
              <a:rPr lang="en-GB" dirty="0"/>
              <a:t>The minimum standards for every human being are found in the centre of the doughnut. It is important that there is a social foundation, yet at the same time this foundation should avoid damaging the climate, soils, ozone layer, fresh water and biodiversity loss. This design helps us to stay in balance between our requirements as humans and the planetary boundaries of the Earth.</a:t>
            </a:r>
          </a:p>
          <a:p>
            <a:endParaRPr lang="en-GB" dirty="0"/>
          </a:p>
          <a:p>
            <a:r>
              <a:rPr lang="en-GB" dirty="0"/>
              <a:t>For more information on this new economic model take a look at this short </a:t>
            </a:r>
            <a:r>
              <a:rPr lang="en-GB" dirty="0">
                <a:hlinkClick r:id="rId4"/>
              </a:rPr>
              <a:t>Ted-talk</a:t>
            </a:r>
            <a:r>
              <a:rPr lang="en-GB" dirty="0"/>
              <a:t> by Kate </a:t>
            </a:r>
            <a:r>
              <a:rPr lang="en-GB" dirty="0" err="1"/>
              <a:t>Raworth</a:t>
            </a:r>
            <a:r>
              <a:rPr lang="en-GB" dirty="0"/>
              <a:t>. </a:t>
            </a:r>
          </a:p>
        </p:txBody>
      </p:sp>
    </p:spTree>
    <p:extLst>
      <p:ext uri="{BB962C8B-B14F-4D97-AF65-F5344CB8AC3E}">
        <p14:creationId xmlns:p14="http://schemas.microsoft.com/office/powerpoint/2010/main" val="1997424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BC3D8FA-38B1-4AE5-B2C3-5018BDEF86CF}"/>
              </a:ext>
            </a:extLst>
          </p:cNvPr>
          <p:cNvSpPr txBox="1"/>
          <p:nvPr/>
        </p:nvSpPr>
        <p:spPr>
          <a:xfrm>
            <a:off x="7409794" y="124441"/>
            <a:ext cx="4876800" cy="1145082"/>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000" b="1" dirty="0">
                <a:latin typeface="Foco" panose="020B0504050202020203"/>
                <a:ea typeface="+mj-ea"/>
                <a:cs typeface="+mj-cs"/>
              </a:rPr>
              <a:t>Reflection 2</a:t>
            </a:r>
            <a:r>
              <a:rPr lang="en-US" sz="3000" dirty="0">
                <a:latin typeface="Foco" panose="020B0504050202020203"/>
                <a:ea typeface="+mj-ea"/>
                <a:cs typeface="+mj-cs"/>
              </a:rPr>
              <a:t>: </a:t>
            </a:r>
            <a:r>
              <a:rPr lang="en-US" sz="3000" b="1" dirty="0">
                <a:latin typeface="Foco" panose="020B0504050202020203"/>
                <a:ea typeface="+mj-ea"/>
                <a:cs typeface="+mj-cs"/>
              </a:rPr>
              <a:t>A new world for people and planet</a:t>
            </a:r>
          </a:p>
        </p:txBody>
      </p:sp>
      <p:pic>
        <p:nvPicPr>
          <p:cNvPr id="4" name="Afbeelding 3" descr="Afbeelding met weg, buiten, gebouw, straat&#10;&#10;Automatisch gegenereerde beschrijving">
            <a:extLst>
              <a:ext uri="{FF2B5EF4-FFF2-40B4-BE49-F238E27FC236}">
                <a16:creationId xmlns:a16="http://schemas.microsoft.com/office/drawing/2014/main" id="{CC5B5FFF-B2B8-4B3A-BAE9-F2909C6B4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22" y="294562"/>
            <a:ext cx="7236372" cy="5654020"/>
          </a:xfrm>
          <a:prstGeom prst="rect">
            <a:avLst/>
          </a:prstGeom>
        </p:spPr>
      </p:pic>
      <p:sp>
        <p:nvSpPr>
          <p:cNvPr id="10" name="Tekstvak 4">
            <a:extLst>
              <a:ext uri="{FF2B5EF4-FFF2-40B4-BE49-F238E27FC236}">
                <a16:creationId xmlns:a16="http://schemas.microsoft.com/office/drawing/2014/main" id="{78D03C43-24C1-4767-BA72-6D3731C78C18}"/>
              </a:ext>
            </a:extLst>
          </p:cNvPr>
          <p:cNvSpPr txBox="1"/>
          <p:nvPr/>
        </p:nvSpPr>
        <p:spPr>
          <a:xfrm>
            <a:off x="7527851" y="1269523"/>
            <a:ext cx="4664149" cy="50167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latin typeface="Foco" panose="020B0504050202020203" pitchFamily="34" charset="0"/>
              </a:rPr>
              <a:t>Another example of a city using Covid-19 as an opportunity and inspiration to make changes is </a:t>
            </a:r>
            <a:r>
              <a:rPr lang="en-GB" sz="2000" dirty="0">
                <a:latin typeface="Foco" panose="020B0504050202020203" pitchFamily="34" charset="0"/>
                <a:hlinkClick r:id="rId3"/>
              </a:rPr>
              <a:t>Milan</a:t>
            </a:r>
            <a:r>
              <a:rPr lang="en-GB" sz="2000" dirty="0">
                <a:latin typeface="Foco" panose="020B0504050202020203" pitchFamily="34" charset="0"/>
              </a:rPr>
              <a:t>, Italy. They announced that 35km of streets that were once used for cars will now be transformed into cycling and walking space with the aim of reducing car traffic and air pollution. </a:t>
            </a:r>
          </a:p>
          <a:p>
            <a:endParaRPr lang="en-GB" sz="2000" dirty="0">
              <a:latin typeface="Foco" panose="020B0504050202020203" pitchFamily="34" charset="0"/>
            </a:endParaRPr>
          </a:p>
          <a:p>
            <a:r>
              <a:rPr lang="en-GB" sz="2000" dirty="0">
                <a:latin typeface="Foco" panose="020B0504050202020203" pitchFamily="34" charset="0"/>
              </a:rPr>
              <a:t>A deputy mayor of Milan shared how reduced car use and an increase in pedestrians and cyclists will also support local bars, artisans, and restaurants. In the future, cities with increased space for walking and cycling will offer more advantages to help boost a local economy.</a:t>
            </a:r>
          </a:p>
        </p:txBody>
      </p:sp>
    </p:spTree>
    <p:extLst>
      <p:ext uri="{BB962C8B-B14F-4D97-AF65-F5344CB8AC3E}">
        <p14:creationId xmlns:p14="http://schemas.microsoft.com/office/powerpoint/2010/main" val="3992674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4134191-2D6B-491C-8E9E-DBE98C793550}"/>
              </a:ext>
            </a:extLst>
          </p:cNvPr>
          <p:cNvSpPr txBox="1"/>
          <p:nvPr/>
        </p:nvSpPr>
        <p:spPr>
          <a:xfrm>
            <a:off x="349150" y="287080"/>
            <a:ext cx="4485861" cy="66359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dirty="0">
                <a:latin typeface="Foco" panose="020B0504050202020203"/>
                <a:ea typeface="+mj-ea"/>
                <a:cs typeface="+mj-cs"/>
              </a:rPr>
              <a:t>More examples…</a:t>
            </a:r>
          </a:p>
        </p:txBody>
      </p:sp>
      <p:sp>
        <p:nvSpPr>
          <p:cNvPr id="3" name="Tekstvak 2">
            <a:extLst>
              <a:ext uri="{FF2B5EF4-FFF2-40B4-BE49-F238E27FC236}">
                <a16:creationId xmlns:a16="http://schemas.microsoft.com/office/drawing/2014/main" id="{962F09E4-C83B-49CD-823D-94F21B14666E}"/>
              </a:ext>
            </a:extLst>
          </p:cNvPr>
          <p:cNvSpPr txBox="1"/>
          <p:nvPr/>
        </p:nvSpPr>
        <p:spPr>
          <a:xfrm>
            <a:off x="251733" y="950674"/>
            <a:ext cx="5075233" cy="5046090"/>
          </a:xfrm>
          <a:prstGeom prst="rect">
            <a:avLst/>
          </a:prstGeom>
        </p:spPr>
        <p:txBody>
          <a:bodyPr vert="horz" lIns="91440" tIns="45720" rIns="91440" bIns="45720" rtlCol="0" anchor="t">
            <a:normAutofit lnSpcReduction="10000"/>
          </a:bodyPr>
          <a:lstStyle/>
          <a:p>
            <a:pPr>
              <a:lnSpc>
                <a:spcPct val="120000"/>
              </a:lnSpc>
              <a:spcAft>
                <a:spcPts val="600"/>
              </a:spcAft>
            </a:pPr>
            <a:r>
              <a:rPr lang="en-US" dirty="0">
                <a:latin typeface="Foco" panose="020B0504050202020203"/>
              </a:rPr>
              <a:t>In London the mayor Sadiq Khan announced a new plan for large areas of the city to be </a:t>
            </a:r>
            <a:r>
              <a:rPr lang="en-US" dirty="0">
                <a:latin typeface="Foco" panose="020B0504050202020203"/>
                <a:hlinkClick r:id="rId2"/>
              </a:rPr>
              <a:t>car-free</a:t>
            </a:r>
            <a:r>
              <a:rPr lang="en-US" dirty="0">
                <a:latin typeface="Foco" panose="020B0504050202020203"/>
              </a:rPr>
              <a:t> for safe walking and cycling. In the Colombian capital, </a:t>
            </a:r>
            <a:r>
              <a:rPr lang="en-US" dirty="0" err="1">
                <a:latin typeface="Foco" panose="020B0504050202020203"/>
              </a:rPr>
              <a:t>Bogatá</a:t>
            </a:r>
            <a:r>
              <a:rPr lang="en-US" dirty="0">
                <a:latin typeface="Foco" panose="020B0504050202020203"/>
              </a:rPr>
              <a:t>, 120 km of streets that were offered to cyclists once a week will now be changed to traffic-free 7 days per week. Another 75 km of cycle lanes will also open with the aim to reduce public transport use and air pollution. </a:t>
            </a:r>
            <a:br>
              <a:rPr lang="en-US" dirty="0">
                <a:latin typeface="Foco" panose="020B0504050202020203"/>
              </a:rPr>
            </a:br>
            <a:br>
              <a:rPr lang="en-US" dirty="0">
                <a:latin typeface="Foco" panose="020B0504050202020203"/>
              </a:rPr>
            </a:br>
            <a:r>
              <a:rPr lang="en-US" dirty="0">
                <a:latin typeface="Foco" panose="020B0504050202020203"/>
                <a:hlinkClick r:id="rId3"/>
              </a:rPr>
              <a:t>Community gardens </a:t>
            </a:r>
            <a:r>
              <a:rPr lang="en-US" dirty="0">
                <a:latin typeface="Foco" panose="020B0504050202020203"/>
              </a:rPr>
              <a:t>in cities are growing in popularity during the pandemic - mayors from </a:t>
            </a:r>
            <a:r>
              <a:rPr lang="en-US" dirty="0">
                <a:latin typeface="Foco" panose="020B0504050202020203"/>
                <a:hlinkClick r:id="rId4"/>
              </a:rPr>
              <a:t>C-40 cities</a:t>
            </a:r>
            <a:r>
              <a:rPr lang="en-US" dirty="0">
                <a:latin typeface="Foco" panose="020B0504050202020203"/>
              </a:rPr>
              <a:t>, including Barcelona, Melbourne, Hong Kong, London, New York are all focusing on healthy, equitable and sustainable economic recovery, instead of going back to business as usual, in order to mitigate climate change.</a:t>
            </a:r>
          </a:p>
        </p:txBody>
      </p:sp>
      <p:pic>
        <p:nvPicPr>
          <p:cNvPr id="4" name="Afbeelding 3" descr="Afbeelding met persoon, buiten, jong, jongen&#10;&#10;Automatisch gegenereerde beschrijving">
            <a:extLst>
              <a:ext uri="{FF2B5EF4-FFF2-40B4-BE49-F238E27FC236}">
                <a16:creationId xmlns:a16="http://schemas.microsoft.com/office/drawing/2014/main" id="{6983D359-6F92-4CBC-94C4-CFF6AEE3B5F6}"/>
              </a:ext>
            </a:extLst>
          </p:cNvPr>
          <p:cNvPicPr>
            <a:picLocks noChangeAspect="1"/>
          </p:cNvPicPr>
          <p:nvPr/>
        </p:nvPicPr>
        <p:blipFill rotWithShape="1">
          <a:blip r:embed="rId5">
            <a:extLst>
              <a:ext uri="{28A0092B-C50C-407E-A947-70E740481C1C}">
                <a14:useLocalDpi xmlns:a14="http://schemas.microsoft.com/office/drawing/2010/main" val="0"/>
              </a:ext>
            </a:extLst>
          </a:blip>
          <a:srcRect l="10208" t="2180" r="23474" b="310"/>
          <a:stretch/>
        </p:blipFill>
        <p:spPr>
          <a:xfrm>
            <a:off x="5326966" y="1"/>
            <a:ext cx="6865034" cy="6504038"/>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489670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1AAE-E769-4F70-8EDB-60902EBC9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349" y="1160976"/>
            <a:ext cx="4171300" cy="4171300"/>
          </a:xfrm>
          <a:prstGeom prst="rect">
            <a:avLst/>
          </a:prstGeom>
        </p:spPr>
      </p:pic>
      <p:sp>
        <p:nvSpPr>
          <p:cNvPr id="2" name="Rectangle 1">
            <a:extLst>
              <a:ext uri="{FF2B5EF4-FFF2-40B4-BE49-F238E27FC236}">
                <a16:creationId xmlns:a16="http://schemas.microsoft.com/office/drawing/2014/main" id="{809E4368-8B85-4C5E-BBCF-A6E952A40A8B}"/>
              </a:ext>
            </a:extLst>
          </p:cNvPr>
          <p:cNvSpPr/>
          <p:nvPr/>
        </p:nvSpPr>
        <p:spPr>
          <a:xfrm>
            <a:off x="4446391" y="2123241"/>
            <a:ext cx="3299215" cy="2246769"/>
          </a:xfrm>
          <a:prstGeom prst="rect">
            <a:avLst/>
          </a:prstGeom>
        </p:spPr>
        <p:txBody>
          <a:bodyPr wrap="square">
            <a:spAutoFit/>
          </a:bodyPr>
          <a:lstStyle/>
          <a:p>
            <a:pPr algn="ctr">
              <a:spcAft>
                <a:spcPts val="600"/>
              </a:spcAft>
            </a:pPr>
            <a:r>
              <a:rPr lang="en-GB" sz="2800" dirty="0">
                <a:latin typeface="Foco" panose="020B0504050202020203" pitchFamily="34" charset="0"/>
              </a:rPr>
              <a:t>What examples do you know of happening in your local area? What can you find out about?</a:t>
            </a:r>
          </a:p>
        </p:txBody>
      </p:sp>
      <p:sp>
        <p:nvSpPr>
          <p:cNvPr id="4" name="TextBox 3">
            <a:extLst>
              <a:ext uri="{FF2B5EF4-FFF2-40B4-BE49-F238E27FC236}">
                <a16:creationId xmlns:a16="http://schemas.microsoft.com/office/drawing/2014/main" id="{44F505FD-883F-4A74-A2DD-CAC182A00884}"/>
              </a:ext>
            </a:extLst>
          </p:cNvPr>
          <p:cNvSpPr txBox="1"/>
          <p:nvPr/>
        </p:nvSpPr>
        <p:spPr>
          <a:xfrm>
            <a:off x="307857" y="5343712"/>
            <a:ext cx="11576283" cy="461665"/>
          </a:xfrm>
          <a:prstGeom prst="rect">
            <a:avLst/>
          </a:prstGeom>
          <a:noFill/>
        </p:spPr>
        <p:txBody>
          <a:bodyPr wrap="square" rtlCol="0">
            <a:spAutoFit/>
          </a:bodyPr>
          <a:lstStyle/>
          <a:p>
            <a:r>
              <a:rPr lang="en-GB" sz="2400" dirty="0">
                <a:latin typeface="Foco" panose="020B0504050202020203" pitchFamily="34" charset="0"/>
              </a:rPr>
              <a:t>Think about some of the community actions you have seen during the lockdown.</a:t>
            </a:r>
          </a:p>
        </p:txBody>
      </p:sp>
    </p:spTree>
    <p:extLst>
      <p:ext uri="{BB962C8B-B14F-4D97-AF65-F5344CB8AC3E}">
        <p14:creationId xmlns:p14="http://schemas.microsoft.com/office/powerpoint/2010/main" val="3133806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pigeon-and-seagull-flying-above-body-of-water-20723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781445"/>
            <a:ext cx="4572000" cy="6858000"/>
          </a:xfrm>
          <a:prstGeom prst="rect">
            <a:avLst/>
          </a:prstGeom>
        </p:spPr>
      </p:pic>
      <p:sp>
        <p:nvSpPr>
          <p:cNvPr id="2" name="Textfeld 1"/>
          <p:cNvSpPr txBox="1"/>
          <p:nvPr/>
        </p:nvSpPr>
        <p:spPr>
          <a:xfrm>
            <a:off x="489098" y="1354075"/>
            <a:ext cx="8676167" cy="4093428"/>
          </a:xfrm>
          <a:prstGeom prst="rect">
            <a:avLst/>
          </a:prstGeom>
          <a:solidFill>
            <a:schemeClr val="accent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oco" panose="020B0504050202020203" pitchFamily="34" charset="0"/>
              </a:rPr>
              <a:t>During this inquiry we have explored how coronavirus and climate change are strongly interrelated and also primed by huge complexity.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oco" panose="020B0504050202020203" pitchFamily="34" charset="0"/>
              </a:rPr>
              <a:t>We have seen how human and natural systems are intertwined, how the virus is embedded in a larger system, and also how to deal with information and emotions that are coming up by responding to change and complexity.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oco" panose="020B0504050202020203" pitchFamily="34" charset="0"/>
              </a:rPr>
              <a:t>The pandemic has shown us how we are living in an interconnected and globalised world where qualities like empathy, systems thinking and critical thinking are more important than ever.</a:t>
            </a:r>
            <a:endParaRPr kumimoji="0" lang="de-DE" sz="2400" b="0" i="0" u="none" strike="noStrike" kern="1200" cap="none" spc="0" normalizeH="0" baseline="0" noProof="0" dirty="0">
              <a:ln>
                <a:noFill/>
              </a:ln>
              <a:solidFill>
                <a:prstClr val="black"/>
              </a:solidFill>
              <a:effectLst/>
              <a:uLnTx/>
              <a:uFillTx/>
              <a:latin typeface="Foco" panose="020B0504050202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Foco" panose="020B0504050202020203" pitchFamily="34" charset="0"/>
            </a:endParaRPr>
          </a:p>
        </p:txBody>
      </p:sp>
      <p:sp>
        <p:nvSpPr>
          <p:cNvPr id="3" name="Textfeld 2"/>
          <p:cNvSpPr txBox="1"/>
          <p:nvPr/>
        </p:nvSpPr>
        <p:spPr>
          <a:xfrm>
            <a:off x="1313971" y="369190"/>
            <a:ext cx="89367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Foco" panose="020B0504050202020203" pitchFamily="34" charset="0"/>
              </a:rPr>
              <a:t>Reflection 3</a:t>
            </a:r>
            <a:r>
              <a:rPr kumimoji="0" lang="en-GB" sz="3600" i="0" u="none" strike="noStrike" kern="1200" cap="none" spc="0" normalizeH="0" baseline="0" noProof="0" dirty="0">
                <a:ln>
                  <a:noFill/>
                </a:ln>
                <a:solidFill>
                  <a:prstClr val="black"/>
                </a:solidFill>
                <a:effectLst/>
                <a:uLnTx/>
                <a:uFillTx/>
                <a:latin typeface="Foco" panose="020B0504050202020203" pitchFamily="34" charset="0"/>
              </a:rPr>
              <a:t>: </a:t>
            </a:r>
            <a:r>
              <a:rPr kumimoji="0" lang="en-GB" sz="3600" b="1" i="0" u="none" strike="noStrike" kern="1200" cap="none" spc="0" normalizeH="0" baseline="0" noProof="0" dirty="0">
                <a:ln>
                  <a:noFill/>
                </a:ln>
                <a:solidFill>
                  <a:prstClr val="black"/>
                </a:solidFill>
                <a:effectLst/>
                <a:uLnTx/>
                <a:uFillTx/>
                <a:latin typeface="Foco" panose="020B0504050202020203" pitchFamily="34" charset="0"/>
              </a:rPr>
              <a:t>From Reflection to Action</a:t>
            </a:r>
            <a:endParaRPr kumimoji="0" lang="de-DE" sz="3600" b="1" i="0" u="none" strike="noStrike" kern="1200" cap="none" spc="0" normalizeH="0" baseline="0" noProof="0" dirty="0">
              <a:ln>
                <a:noFill/>
              </a:ln>
              <a:solidFill>
                <a:prstClr val="black"/>
              </a:solidFill>
              <a:effectLst/>
              <a:uLnTx/>
              <a:uFillTx/>
              <a:latin typeface="Foco" panose="020B0504050202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5406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04713" y="1277144"/>
            <a:ext cx="4091988"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Thinking back over this four-part inquiry, take a moment to think about which questions and thoughts were most interesting to you or which you felt most passionate about and why:</a:t>
            </a:r>
            <a:endParaRPr kumimoji="0" lang="de-DE"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________________________________________________________________________________________________________________________________________________________________________________________________________________________________________________</a:t>
            </a:r>
            <a:endParaRPr kumimoji="0" lang="de-DE"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Bild 5" descr="man-jumping-over-white-fence-103079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5712" y="1183489"/>
            <a:ext cx="7203954" cy="4802636"/>
          </a:xfrm>
          <a:prstGeom prst="rect">
            <a:avLst/>
          </a:prstGeom>
        </p:spPr>
      </p:pic>
      <p:sp>
        <p:nvSpPr>
          <p:cNvPr id="7" name="Textfeld 6"/>
          <p:cNvSpPr txBox="1"/>
          <p:nvPr/>
        </p:nvSpPr>
        <p:spPr>
          <a:xfrm>
            <a:off x="404713" y="260159"/>
            <a:ext cx="84509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err="1">
                <a:ln>
                  <a:noFill/>
                </a:ln>
                <a:solidFill>
                  <a:prstClr val="black"/>
                </a:solidFill>
                <a:effectLst/>
                <a:uLnTx/>
                <a:uFillTx/>
                <a:latin typeface="Foco" panose="020B0504050202020203" pitchFamily="34" charset="0"/>
              </a:rPr>
              <a:t>Reflection</a:t>
            </a:r>
            <a:r>
              <a:rPr kumimoji="0" lang="de-DE" sz="3600" b="1" i="0" u="none" strike="noStrike" kern="1200" cap="none" spc="0" normalizeH="0" baseline="0" noProof="0" dirty="0">
                <a:ln>
                  <a:noFill/>
                </a:ln>
                <a:solidFill>
                  <a:prstClr val="black"/>
                </a:solidFill>
                <a:effectLst/>
                <a:uLnTx/>
                <a:uFillTx/>
                <a:latin typeface="Foco" panose="020B0504050202020203" pitchFamily="34" charset="0"/>
              </a:rPr>
              <a:t> 3</a:t>
            </a:r>
            <a:r>
              <a:rPr kumimoji="0" lang="de-DE" sz="3600" i="0" u="none" strike="noStrike" kern="1200" cap="none" spc="0" normalizeH="0" baseline="0" noProof="0" dirty="0">
                <a:ln>
                  <a:noFill/>
                </a:ln>
                <a:solidFill>
                  <a:prstClr val="black"/>
                </a:solidFill>
                <a:effectLst/>
                <a:uLnTx/>
                <a:uFillTx/>
                <a:latin typeface="Foco" panose="020B0504050202020203" pitchFamily="34" charset="0"/>
              </a:rPr>
              <a:t>: </a:t>
            </a:r>
            <a:r>
              <a:rPr kumimoji="0" lang="de-DE" sz="3600" b="1" i="0" u="none" strike="noStrike" kern="1200" cap="none" spc="0" normalizeH="0" baseline="0" noProof="0" dirty="0" err="1">
                <a:ln>
                  <a:noFill/>
                </a:ln>
                <a:solidFill>
                  <a:prstClr val="black"/>
                </a:solidFill>
                <a:effectLst/>
                <a:uLnTx/>
                <a:uFillTx/>
                <a:latin typeface="Foco" panose="020B0504050202020203" pitchFamily="34" charset="0"/>
              </a:rPr>
              <a:t>From</a:t>
            </a:r>
            <a:r>
              <a:rPr kumimoji="0" lang="de-DE" sz="3600" b="1" i="0" u="none" strike="noStrike" kern="1200" cap="none" spc="0" normalizeH="0" baseline="0" noProof="0" dirty="0">
                <a:ln>
                  <a:noFill/>
                </a:ln>
                <a:solidFill>
                  <a:prstClr val="black"/>
                </a:solidFill>
                <a:effectLst/>
                <a:uLnTx/>
                <a:uFillTx/>
                <a:latin typeface="Foco" panose="020B0504050202020203" pitchFamily="34" charset="0"/>
              </a:rPr>
              <a:t> </a:t>
            </a:r>
            <a:r>
              <a:rPr kumimoji="0" lang="de-DE" sz="3600" b="1" i="0" u="none" strike="noStrike" kern="1200" cap="none" spc="0" normalizeH="0" baseline="0" noProof="0" dirty="0" err="1">
                <a:ln>
                  <a:noFill/>
                </a:ln>
                <a:solidFill>
                  <a:prstClr val="black"/>
                </a:solidFill>
                <a:effectLst/>
                <a:uLnTx/>
                <a:uFillTx/>
                <a:latin typeface="Foco" panose="020B0504050202020203" pitchFamily="34" charset="0"/>
              </a:rPr>
              <a:t>Reflection</a:t>
            </a:r>
            <a:r>
              <a:rPr kumimoji="0" lang="de-DE" sz="3600" b="1" i="0" u="none" strike="noStrike" kern="1200" cap="none" spc="0" normalizeH="0" baseline="0" noProof="0" dirty="0">
                <a:ln>
                  <a:noFill/>
                </a:ln>
                <a:solidFill>
                  <a:prstClr val="black"/>
                </a:solidFill>
                <a:effectLst/>
                <a:uLnTx/>
                <a:uFillTx/>
                <a:latin typeface="Foco" panose="020B0504050202020203" pitchFamily="34" charset="0"/>
              </a:rPr>
              <a:t> </a:t>
            </a:r>
            <a:r>
              <a:rPr kumimoji="0" lang="de-DE" sz="3600" b="1" i="0" u="none" strike="noStrike" kern="1200" cap="none" spc="0" normalizeH="0" baseline="0" noProof="0" dirty="0" err="1">
                <a:ln>
                  <a:noFill/>
                </a:ln>
                <a:solidFill>
                  <a:prstClr val="black"/>
                </a:solidFill>
                <a:effectLst/>
                <a:uLnTx/>
                <a:uFillTx/>
                <a:latin typeface="Foco" panose="020B0504050202020203" pitchFamily="34" charset="0"/>
              </a:rPr>
              <a:t>to</a:t>
            </a:r>
            <a:r>
              <a:rPr kumimoji="0" lang="de-DE" sz="3600" b="1" i="0" u="none" strike="noStrike" kern="1200" cap="none" spc="0" normalizeH="0" baseline="0" noProof="0" dirty="0">
                <a:ln>
                  <a:noFill/>
                </a:ln>
                <a:solidFill>
                  <a:prstClr val="black"/>
                </a:solidFill>
                <a:effectLst/>
                <a:uLnTx/>
                <a:uFillTx/>
                <a:latin typeface="Foco" panose="020B0504050202020203" pitchFamily="34" charset="0"/>
              </a:rPr>
              <a:t>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5343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482997" y="579743"/>
            <a:ext cx="5574323" cy="587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Foco" panose="020B0504050202020203" pitchFamily="34" charset="0"/>
              </a:rPr>
              <a:t>M</a:t>
            </a:r>
            <a:r>
              <a:rPr kumimoji="0" lang="en-GB" sz="2000" b="0" i="0" u="none" strike="noStrike" kern="1200" cap="none" spc="0" normalizeH="0" baseline="0" noProof="0" dirty="0">
                <a:ln>
                  <a:noFill/>
                </a:ln>
                <a:solidFill>
                  <a:prstClr val="black"/>
                </a:solidFill>
                <a:effectLst/>
                <a:uLnTx/>
                <a:uFillTx/>
                <a:latin typeface="Foco" panose="020B0504050202020203" pitchFamily="34" charset="0"/>
              </a:rPr>
              <a:t>aybe it was the topic of local food markets, how to deal with emotions and thoughts, or how to transform our systems. This area of interest can be your anchor point – starting with this topic </a:t>
            </a:r>
            <a:r>
              <a:rPr lang="en-GB" sz="2000" dirty="0">
                <a:solidFill>
                  <a:prstClr val="black"/>
                </a:solidFill>
                <a:latin typeface="Foco" panose="020B0504050202020203" pitchFamily="34" charset="0"/>
              </a:rPr>
              <a:t>or area, </a:t>
            </a:r>
            <a:r>
              <a:rPr kumimoji="0" lang="en-GB" sz="2000" b="0" i="0" u="none" strike="noStrike" kern="1200" cap="none" spc="0" normalizeH="0" baseline="0" noProof="0" dirty="0">
                <a:ln>
                  <a:noFill/>
                </a:ln>
                <a:solidFill>
                  <a:prstClr val="black"/>
                </a:solidFill>
                <a:effectLst/>
                <a:uLnTx/>
                <a:uFillTx/>
                <a:latin typeface="Foco" panose="020B0504050202020203" pitchFamily="34" charset="0"/>
              </a:rPr>
              <a:t>you can start to look at what is needed in your community. For example helping someone to take care of their food shopping or gardening, joining a local environmental group, engaging in the local food scene or learning more about mindfulness and then teaching it to others. </a:t>
            </a:r>
            <a:br>
              <a:rPr kumimoji="0" lang="en-GB" sz="2000" b="0" i="0" u="none" strike="noStrike" kern="1200" cap="none" spc="0" normalizeH="0" baseline="0" noProof="0" dirty="0">
                <a:ln>
                  <a:noFill/>
                </a:ln>
                <a:solidFill>
                  <a:prstClr val="black"/>
                </a:solidFill>
                <a:effectLst/>
                <a:uLnTx/>
                <a:uFillTx/>
                <a:latin typeface="Foco" panose="020B0504050202020203" pitchFamily="34" charset="0"/>
              </a:rPr>
            </a:br>
            <a:br>
              <a:rPr kumimoji="0" lang="en-GB" sz="2000" b="0" i="0" u="none" strike="noStrike" kern="1200" cap="none" spc="0" normalizeH="0" baseline="0" noProof="0" dirty="0">
                <a:ln>
                  <a:noFill/>
                </a:ln>
                <a:solidFill>
                  <a:prstClr val="black"/>
                </a:solidFill>
                <a:effectLst/>
                <a:uLnTx/>
                <a:uFillTx/>
                <a:latin typeface="Foco" panose="020B0504050202020203" pitchFamily="34" charset="0"/>
              </a:rPr>
            </a:br>
            <a:r>
              <a:rPr kumimoji="0" lang="en-GB" sz="2000" b="0" i="0" u="none" strike="noStrike" kern="1200" cap="none" spc="0" normalizeH="0" baseline="0" noProof="0" dirty="0">
                <a:ln>
                  <a:noFill/>
                </a:ln>
                <a:solidFill>
                  <a:prstClr val="black"/>
                </a:solidFill>
                <a:effectLst/>
                <a:uLnTx/>
                <a:uFillTx/>
                <a:latin typeface="Foco" panose="020B0504050202020203" pitchFamily="34" charset="0"/>
              </a:rPr>
              <a:t>There are plenty of ways to make change happen in your own place, small or big. And don’t forget - you don’t have to do it alone. Often the easiest way to initiate your own project or engage in a process of positive change is to do it with the help of others.</a:t>
            </a:r>
            <a:endParaRPr kumimoji="0" lang="de-DE" sz="2000" b="0" i="0" u="none" strike="noStrike" kern="1200" cap="none" spc="0" normalizeH="0" baseline="0" noProof="0" dirty="0">
              <a:ln>
                <a:noFill/>
              </a:ln>
              <a:solidFill>
                <a:prstClr val="black"/>
              </a:solidFill>
              <a:effectLst/>
              <a:uLnTx/>
              <a:uFillTx/>
              <a:latin typeface="Foco" panose="020B0504050202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Foco" panose="020B0504050202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Foco" panose="020B0504050202020203" pitchFamily="34" charset="0"/>
            </a:endParaRPr>
          </a:p>
        </p:txBody>
      </p:sp>
      <p:pic>
        <p:nvPicPr>
          <p:cNvPr id="3" name="Bild 2" descr="ground-group-growth-hands-46104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325" y="579743"/>
            <a:ext cx="6114817" cy="4953225"/>
          </a:xfrm>
          <a:prstGeom prst="rect">
            <a:avLst/>
          </a:prstGeom>
        </p:spPr>
      </p:pic>
    </p:spTree>
    <p:extLst>
      <p:ext uri="{BB962C8B-B14F-4D97-AF65-F5344CB8AC3E}">
        <p14:creationId xmlns:p14="http://schemas.microsoft.com/office/powerpoint/2010/main" val="408407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arachnid-blur-close-up-cobweb-27625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6977" y="1611733"/>
            <a:ext cx="6995023" cy="5246267"/>
          </a:xfrm>
          <a:prstGeom prst="rect">
            <a:avLst/>
          </a:prstGeom>
        </p:spPr>
      </p:pic>
      <p:sp>
        <p:nvSpPr>
          <p:cNvPr id="2" name="Rechteck 1"/>
          <p:cNvSpPr/>
          <p:nvPr/>
        </p:nvSpPr>
        <p:spPr>
          <a:xfrm>
            <a:off x="425476" y="1228397"/>
            <a:ext cx="7003647" cy="50167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During this inquiry we have learned about different approaches which have helped develop an understanding of the complexity and interrelatedness of both coronavirus and climate change. It is useful to remember the different approaches for future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sng" strike="noStrike" kern="1200" cap="none" spc="0" normalizeH="0" baseline="0" noProof="0" dirty="0">
                <a:ln>
                  <a:noFill/>
                </a:ln>
                <a:solidFill>
                  <a:prstClr val="black"/>
                </a:solidFill>
                <a:effectLst/>
                <a:uLnTx/>
                <a:uFillTx/>
                <a:latin typeface="Foco" panose="020B0504050202020203" pitchFamily="34" charset="0"/>
                <a:ea typeface="+mn-ea"/>
                <a:cs typeface="+mn-cs"/>
              </a:rPr>
              <a:t>Critical Thinking: </a:t>
            </a: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Asking questions about a topic or issue, thinking beyond what is seen and known and being curious.</a:t>
            </a:r>
            <a:br>
              <a:rPr kumimoji="0" lang="en-GB" sz="2000" b="0" i="0" u="sng" strike="noStrike" kern="1200" cap="none" spc="0" normalizeH="0" baseline="0" noProof="0" dirty="0">
                <a:ln>
                  <a:noFill/>
                </a:ln>
                <a:solidFill>
                  <a:prstClr val="black"/>
                </a:solidFill>
                <a:effectLst/>
                <a:uLnTx/>
                <a:uFillTx/>
                <a:latin typeface="Foco" panose="020B0504050202020203" pitchFamily="34" charset="0"/>
                <a:ea typeface="+mn-ea"/>
                <a:cs typeface="+mn-cs"/>
              </a:rPr>
            </a:br>
            <a:endParaRPr kumimoji="0" lang="en-GB" sz="2000" b="0" i="0" u="sng"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sng" strike="noStrike" kern="1200" cap="none" spc="0" normalizeH="0" baseline="0" noProof="0" dirty="0">
                <a:ln>
                  <a:noFill/>
                </a:ln>
                <a:solidFill>
                  <a:prstClr val="black"/>
                </a:solidFill>
                <a:effectLst/>
                <a:uLnTx/>
                <a:uFillTx/>
                <a:latin typeface="Foco" panose="020B0504050202020203" pitchFamily="34" charset="0"/>
                <a:ea typeface="+mn-ea"/>
                <a:cs typeface="+mn-cs"/>
              </a:rPr>
              <a:t>Systems Thinking</a:t>
            </a: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 Not only looking at a problem, but looking at it from a broader perspective and looking at the different elements which are influencing it.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de-DE"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sng" strike="noStrike" kern="1200" cap="none" spc="0" normalizeH="0" baseline="0" noProof="0" dirty="0">
                <a:ln>
                  <a:noFill/>
                </a:ln>
                <a:solidFill>
                  <a:prstClr val="black"/>
                </a:solidFill>
                <a:effectLst/>
                <a:uLnTx/>
                <a:uFillTx/>
                <a:latin typeface="Foco" panose="020B0504050202020203" pitchFamily="34" charset="0"/>
                <a:ea typeface="+mn-ea"/>
                <a:cs typeface="+mn-cs"/>
              </a:rPr>
              <a:t>Empathy building</a:t>
            </a: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 Trying to step out of your own perception and step into someone else’s shoes to understand different realities and appreciate how we are all connected.</a:t>
            </a:r>
            <a:endParaRPr kumimoji="0" lang="de-DE"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p:txBody>
      </p:sp>
      <p:sp>
        <p:nvSpPr>
          <p:cNvPr id="5" name="Textfeld 4"/>
          <p:cNvSpPr txBox="1"/>
          <p:nvPr/>
        </p:nvSpPr>
        <p:spPr>
          <a:xfrm>
            <a:off x="324391" y="230971"/>
            <a:ext cx="101118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err="1">
                <a:ln>
                  <a:noFill/>
                </a:ln>
                <a:solidFill>
                  <a:prstClr val="black"/>
                </a:solidFill>
                <a:effectLst/>
                <a:uLnTx/>
                <a:uFillTx/>
                <a:latin typeface="Foco" panose="020B0504050202020203" pitchFamily="34" charset="0"/>
                <a:ea typeface="+mn-ea"/>
                <a:cs typeface="+mn-cs"/>
              </a:rPr>
              <a:t>Reflection</a:t>
            </a:r>
            <a:r>
              <a:rPr kumimoji="0" lang="de-DE" sz="3600" b="1" i="0" u="none" strike="noStrike" kern="1200" cap="none" spc="0" normalizeH="0" baseline="0" noProof="0" dirty="0">
                <a:ln>
                  <a:noFill/>
                </a:ln>
                <a:solidFill>
                  <a:prstClr val="black"/>
                </a:solidFill>
                <a:effectLst/>
                <a:uLnTx/>
                <a:uFillTx/>
                <a:latin typeface="Foco" panose="020B0504050202020203" pitchFamily="34" charset="0"/>
                <a:ea typeface="+mn-ea"/>
                <a:cs typeface="+mn-cs"/>
              </a:rPr>
              <a:t> 3</a:t>
            </a:r>
            <a:r>
              <a:rPr kumimoji="0" lang="de-DE" sz="36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 </a:t>
            </a:r>
            <a:r>
              <a:rPr kumimoji="0" lang="de-DE" sz="3600" b="1" i="0" u="none" strike="noStrike" kern="1200" cap="none" spc="0" normalizeH="0" baseline="0" noProof="0" dirty="0" err="1">
                <a:ln>
                  <a:noFill/>
                </a:ln>
                <a:solidFill>
                  <a:prstClr val="black"/>
                </a:solidFill>
                <a:effectLst/>
                <a:uLnTx/>
                <a:uFillTx/>
                <a:latin typeface="Foco" panose="020B0504050202020203" pitchFamily="34" charset="0"/>
                <a:ea typeface="+mn-ea"/>
                <a:cs typeface="+mn-cs"/>
              </a:rPr>
              <a:t>From</a:t>
            </a:r>
            <a:r>
              <a:rPr kumimoji="0" lang="de-DE" sz="3600" b="1" i="0" u="none" strike="noStrike" kern="1200" cap="none" spc="0" normalizeH="0" baseline="0" noProof="0" dirty="0">
                <a:ln>
                  <a:noFill/>
                </a:ln>
                <a:solidFill>
                  <a:prstClr val="black"/>
                </a:solidFill>
                <a:effectLst/>
                <a:uLnTx/>
                <a:uFillTx/>
                <a:latin typeface="Foco" panose="020B0504050202020203" pitchFamily="34" charset="0"/>
                <a:ea typeface="+mn-ea"/>
                <a:cs typeface="+mn-cs"/>
              </a:rPr>
              <a:t> </a:t>
            </a:r>
            <a:r>
              <a:rPr kumimoji="0" lang="de-DE" sz="3600" b="1" i="0" u="none" strike="noStrike" kern="1200" cap="none" spc="0" normalizeH="0" baseline="0" noProof="0" dirty="0" err="1">
                <a:ln>
                  <a:noFill/>
                </a:ln>
                <a:solidFill>
                  <a:prstClr val="black"/>
                </a:solidFill>
                <a:effectLst/>
                <a:uLnTx/>
                <a:uFillTx/>
                <a:latin typeface="Foco" panose="020B0504050202020203" pitchFamily="34" charset="0"/>
                <a:ea typeface="+mn-ea"/>
                <a:cs typeface="+mn-cs"/>
              </a:rPr>
              <a:t>Reflection</a:t>
            </a:r>
            <a:r>
              <a:rPr kumimoji="0" lang="de-DE" sz="3600" b="1" i="0" u="none" strike="noStrike" kern="1200" cap="none" spc="0" normalizeH="0" baseline="0" noProof="0" dirty="0">
                <a:ln>
                  <a:noFill/>
                </a:ln>
                <a:solidFill>
                  <a:prstClr val="black"/>
                </a:solidFill>
                <a:effectLst/>
                <a:uLnTx/>
                <a:uFillTx/>
                <a:latin typeface="Foco" panose="020B0504050202020203" pitchFamily="34" charset="0"/>
                <a:ea typeface="+mn-ea"/>
                <a:cs typeface="+mn-cs"/>
              </a:rPr>
              <a:t> </a:t>
            </a:r>
            <a:r>
              <a:rPr kumimoji="0" lang="de-DE" sz="3600" b="1" i="0" u="none" strike="noStrike" kern="1200" cap="none" spc="0" normalizeH="0" baseline="0" noProof="0" dirty="0" err="1">
                <a:ln>
                  <a:noFill/>
                </a:ln>
                <a:solidFill>
                  <a:prstClr val="black"/>
                </a:solidFill>
                <a:effectLst/>
                <a:uLnTx/>
                <a:uFillTx/>
                <a:latin typeface="Foco" panose="020B0504050202020203" pitchFamily="34" charset="0"/>
                <a:ea typeface="+mn-ea"/>
                <a:cs typeface="+mn-cs"/>
              </a:rPr>
              <a:t>to</a:t>
            </a:r>
            <a:r>
              <a:rPr kumimoji="0" lang="de-DE" sz="3600" b="1" i="0" u="none" strike="noStrike" kern="1200" cap="none" spc="0" normalizeH="0" baseline="0" noProof="0" dirty="0">
                <a:ln>
                  <a:noFill/>
                </a:ln>
                <a:solidFill>
                  <a:prstClr val="black"/>
                </a:solidFill>
                <a:effectLst/>
                <a:uLnTx/>
                <a:uFillTx/>
                <a:latin typeface="Foco" panose="020B0504050202020203" pitchFamily="34" charset="0"/>
                <a:ea typeface="+mn-ea"/>
                <a:cs typeface="+mn-cs"/>
              </a:rPr>
              <a:t> Action</a:t>
            </a:r>
          </a:p>
        </p:txBody>
      </p:sp>
    </p:spTree>
    <p:extLst>
      <p:ext uri="{BB962C8B-B14F-4D97-AF65-F5344CB8AC3E}">
        <p14:creationId xmlns:p14="http://schemas.microsoft.com/office/powerpoint/2010/main" val="3687222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29D6BD-379E-48D2-846A-9F9A424B064D}"/>
              </a:ext>
            </a:extLst>
          </p:cNvPr>
          <p:cNvSpPr/>
          <p:nvPr/>
        </p:nvSpPr>
        <p:spPr>
          <a:xfrm>
            <a:off x="5001659" y="5375457"/>
            <a:ext cx="7090500" cy="76944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Exploring Our World</a:t>
            </a:r>
            <a:endParaRPr kumimoji="0" lang="en-GB" sz="44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Rectangle 11">
            <a:extLst>
              <a:ext uri="{FF2B5EF4-FFF2-40B4-BE49-F238E27FC236}">
                <a16:creationId xmlns:a16="http://schemas.microsoft.com/office/drawing/2014/main" id="{859AF9A5-A2EF-4F43-96F4-4D1EF6CB3AF1}"/>
              </a:ext>
            </a:extLst>
          </p:cNvPr>
          <p:cNvSpPr/>
          <p:nvPr/>
        </p:nvSpPr>
        <p:spPr>
          <a:xfrm>
            <a:off x="270333" y="6033204"/>
            <a:ext cx="11821826" cy="52322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6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What can we learn from coronavirus to empower our responses to climate change?</a:t>
            </a:r>
            <a:endParaRPr kumimoji="0" lang="en-GB" sz="2800" b="0" i="0" u="none" strike="noStrike" kern="1200" cap="none" spc="-16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13" name="Picture 12">
            <a:extLst>
              <a:ext uri="{FF2B5EF4-FFF2-40B4-BE49-F238E27FC236}">
                <a16:creationId xmlns:a16="http://schemas.microsoft.com/office/drawing/2014/main" id="{47D03047-2114-4A73-8A53-F882C3890F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152" y="208381"/>
            <a:ext cx="1468210" cy="589061"/>
          </a:xfrm>
          <a:prstGeom prst="rect">
            <a:avLst/>
          </a:prstGeom>
        </p:spPr>
      </p:pic>
      <p:sp>
        <p:nvSpPr>
          <p:cNvPr id="9" name="Rectangle 8">
            <a:extLst>
              <a:ext uri="{FF2B5EF4-FFF2-40B4-BE49-F238E27FC236}">
                <a16:creationId xmlns:a16="http://schemas.microsoft.com/office/drawing/2014/main" id="{DD5D6FCD-13E6-4DFC-9E2F-25508FB3EC37}"/>
              </a:ext>
            </a:extLst>
          </p:cNvPr>
          <p:cNvSpPr/>
          <p:nvPr/>
        </p:nvSpPr>
        <p:spPr>
          <a:xfrm>
            <a:off x="3837174" y="362707"/>
            <a:ext cx="8133958" cy="86946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272" normalizeH="0" baseline="0" noProof="0" dirty="0">
                <a:ln>
                  <a:noFill/>
                </a:ln>
                <a:solidFill>
                  <a:srgbClr val="FEE725"/>
                </a:solidFill>
                <a:effectLst/>
                <a:uLnTx/>
                <a:uFillTx/>
                <a:latin typeface="Foco" panose="020B0504050202020203" pitchFamily="34" charset="0"/>
                <a:ea typeface="+mn-ea"/>
                <a:cs typeface="+mn-cs"/>
              </a:rPr>
              <a:t>PART 4 | </a:t>
            </a:r>
            <a:r>
              <a:rPr kumimoji="0" lang="en-GB" sz="4000" b="1" i="0" u="none" strike="noStrike" kern="1200" cap="none" spc="272" normalizeH="0" baseline="0" noProof="0" dirty="0">
                <a:ln>
                  <a:noFill/>
                </a:ln>
                <a:solidFill>
                  <a:srgbClr val="FEE725"/>
                </a:solidFill>
                <a:effectLst/>
                <a:uLnTx/>
                <a:uFillTx/>
                <a:latin typeface="Foco" panose="020B0504050202020203" pitchFamily="34" charset="0"/>
                <a:ea typeface="+mn-ea"/>
                <a:cs typeface="+mn-cs"/>
              </a:rPr>
              <a:t>EMPOWER</a:t>
            </a:r>
            <a:br>
              <a:rPr kumimoji="0" lang="en-GB" sz="4000" b="1" i="0" u="none" strike="noStrike" kern="1200" cap="none" spc="272" normalizeH="0" baseline="0" noProof="0" dirty="0">
                <a:ln>
                  <a:noFill/>
                </a:ln>
                <a:solidFill>
                  <a:srgbClr val="FEE725"/>
                </a:solidFill>
                <a:effectLst/>
                <a:uLnTx/>
                <a:uFillTx/>
                <a:latin typeface="Foco" panose="020B0504050202020203" pitchFamily="34" charset="0"/>
                <a:ea typeface="+mn-ea"/>
                <a:cs typeface="+mn-cs"/>
              </a:rPr>
            </a:br>
            <a:endParaRPr kumimoji="0" lang="en-GB" sz="1100" b="1" i="0" u="none" strike="noStrike" kern="1200" cap="none" spc="0" normalizeH="0" baseline="0" noProof="0" dirty="0">
              <a:ln>
                <a:noFill/>
              </a:ln>
              <a:solidFill>
                <a:srgbClr val="FEE725"/>
              </a:solidFill>
              <a:effectLst/>
              <a:uLnTx/>
              <a:uFillTx/>
              <a:latin typeface="Foco" panose="020B0504050202020203" pitchFamily="34" charset="0"/>
              <a:ea typeface="+mn-ea"/>
              <a:cs typeface="+mn-cs"/>
            </a:endParaRPr>
          </a:p>
        </p:txBody>
      </p:sp>
    </p:spTree>
    <p:extLst>
      <p:ext uri="{BB962C8B-B14F-4D97-AF65-F5344CB8AC3E}">
        <p14:creationId xmlns:p14="http://schemas.microsoft.com/office/powerpoint/2010/main" val="3319893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826102" y="651836"/>
            <a:ext cx="4909425" cy="498598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de-DE" sz="2000" b="0" i="0" u="none" strike="noStrike" kern="1200" cap="none" spc="0" normalizeH="0" baseline="0" noProof="0" dirty="0">
              <a:ln>
                <a:noFill/>
              </a:ln>
              <a:solidFill>
                <a:prstClr val="black"/>
              </a:solidFill>
              <a:effectLst/>
              <a:uLnTx/>
              <a:uFillTx/>
              <a:latin typeface="Foco" panose="020B0504050202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sng" strike="noStrike" kern="1200" cap="none" spc="0" normalizeH="0" baseline="0" noProof="0" dirty="0">
                <a:ln>
                  <a:noFill/>
                </a:ln>
                <a:solidFill>
                  <a:prstClr val="black"/>
                </a:solidFill>
                <a:effectLst/>
                <a:uLnTx/>
                <a:uFillTx/>
                <a:latin typeface="Foco" panose="020B0504050202020203" pitchFamily="34" charset="0"/>
              </a:rPr>
              <a:t>Collaboration</a:t>
            </a:r>
            <a:r>
              <a:rPr kumimoji="0" lang="en-GB" sz="2000" b="0" i="0" u="none" strike="noStrike" kern="1200" cap="none" spc="0" normalizeH="0" baseline="0" noProof="0" dirty="0">
                <a:ln>
                  <a:noFill/>
                </a:ln>
                <a:solidFill>
                  <a:prstClr val="black"/>
                </a:solidFill>
                <a:effectLst/>
                <a:uLnTx/>
                <a:uFillTx/>
                <a:latin typeface="Foco" panose="020B0504050202020203" pitchFamily="34" charset="0"/>
              </a:rPr>
              <a:t>: humans are social beings who need each other to thrive. Therefore, making things happen together is the key to create healthier and happier futures for ourselves and the planet.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GB" sz="2000" b="0" i="0" u="none" strike="noStrike" kern="1200" cap="none" spc="0" normalizeH="0" baseline="0" noProof="0" dirty="0">
              <a:ln>
                <a:noFill/>
              </a:ln>
              <a:solidFill>
                <a:prstClr val="black"/>
              </a:solidFill>
              <a:effectLst/>
              <a:uLnTx/>
              <a:uFillTx/>
              <a:latin typeface="Foco" panose="020B0504050202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de-DE" sz="2000" b="0" i="0" u="none" strike="noStrike" kern="1200" cap="none" spc="0" normalizeH="0" baseline="0" noProof="0" dirty="0">
              <a:ln>
                <a:noFill/>
              </a:ln>
              <a:solidFill>
                <a:prstClr val="black"/>
              </a:solidFill>
              <a:effectLst/>
              <a:uLnTx/>
              <a:uFillTx/>
              <a:latin typeface="Foco" panose="020B0504050202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sng" strike="noStrike" kern="1200" cap="none" spc="0" normalizeH="0" baseline="0" noProof="0" dirty="0">
                <a:ln>
                  <a:noFill/>
                </a:ln>
                <a:solidFill>
                  <a:prstClr val="black"/>
                </a:solidFill>
                <a:effectLst/>
                <a:uLnTx/>
                <a:uFillTx/>
                <a:latin typeface="Foco" panose="020B0504050202020203" pitchFamily="34" charset="0"/>
              </a:rPr>
              <a:t>Resilience</a:t>
            </a:r>
            <a:r>
              <a:rPr kumimoji="0" lang="en-GB" sz="2000" b="0" i="0" u="none" strike="noStrike" kern="1200" cap="none" spc="0" normalizeH="0" baseline="0" noProof="0" dirty="0">
                <a:ln>
                  <a:noFill/>
                </a:ln>
                <a:solidFill>
                  <a:prstClr val="black"/>
                </a:solidFill>
                <a:effectLst/>
                <a:uLnTx/>
                <a:uFillTx/>
                <a:latin typeface="Foco" panose="020B0504050202020203" pitchFamily="34" charset="0"/>
              </a:rPr>
              <a:t>: When crisis and change are happening, it’s easy to feel overwhelmed. Be aware of the fact that there are different ways and practices to deal with mental and emotional overwhelm, such as talking with others, quiet time in nature, meditation and other practices.</a:t>
            </a:r>
            <a:endParaRPr kumimoji="0" lang="de-DE" sz="2000" b="0" i="0" u="none" strike="noStrike" kern="1200" cap="none" spc="0" normalizeH="0" baseline="0" noProof="0" dirty="0">
              <a:ln>
                <a:noFill/>
              </a:ln>
              <a:solidFill>
                <a:prstClr val="black"/>
              </a:solidFill>
              <a:effectLst/>
              <a:uLnTx/>
              <a:uFillTx/>
              <a:latin typeface="Foco" panose="020B0504050202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Foco" panose="020B0504050202020203" pitchFamily="34" charset="0"/>
            </a:endParaRPr>
          </a:p>
        </p:txBody>
      </p:sp>
      <p:pic>
        <p:nvPicPr>
          <p:cNvPr id="4" name="Bild 3" descr="people-doing-group-hand-cheer-3280130.jpg"/>
          <p:cNvPicPr>
            <a:picLocks noChangeAspect="1"/>
          </p:cNvPicPr>
          <p:nvPr/>
        </p:nvPicPr>
        <p:blipFill rotWithShape="1">
          <a:blip r:embed="rId2" cstate="print">
            <a:extLst>
              <a:ext uri="{28A0092B-C50C-407E-A947-70E740481C1C}">
                <a14:useLocalDpi xmlns:a14="http://schemas.microsoft.com/office/drawing/2010/main" val="0"/>
              </a:ext>
            </a:extLst>
          </a:blip>
          <a:srcRect l="14873" r="19093"/>
          <a:stretch/>
        </p:blipFill>
        <p:spPr>
          <a:xfrm>
            <a:off x="0" y="-123895"/>
            <a:ext cx="6655982" cy="6981895"/>
          </a:xfrm>
          <a:prstGeom prst="rect">
            <a:avLst/>
          </a:prstGeom>
        </p:spPr>
      </p:pic>
    </p:spTree>
    <p:extLst>
      <p:ext uri="{BB962C8B-B14F-4D97-AF65-F5344CB8AC3E}">
        <p14:creationId xmlns:p14="http://schemas.microsoft.com/office/powerpoint/2010/main" val="1230142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3C71AAE-E769-4F70-8EDB-60902EBC9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350" y="1155187"/>
            <a:ext cx="4171300" cy="4171300"/>
          </a:xfrm>
          <a:prstGeom prst="rect">
            <a:avLst/>
          </a:prstGeom>
        </p:spPr>
      </p:pic>
      <p:sp>
        <p:nvSpPr>
          <p:cNvPr id="3" name="Textfeld 2"/>
          <p:cNvSpPr txBox="1"/>
          <p:nvPr/>
        </p:nvSpPr>
        <p:spPr>
          <a:xfrm>
            <a:off x="4766266" y="2101107"/>
            <a:ext cx="2665347"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Foco" panose="020B0504050202020203" pitchFamily="34" charset="0"/>
              </a:rPr>
              <a:t>What skills or interests can you connect with and carry forward?</a:t>
            </a:r>
          </a:p>
        </p:txBody>
      </p:sp>
    </p:spTree>
    <p:extLst>
      <p:ext uri="{BB962C8B-B14F-4D97-AF65-F5344CB8AC3E}">
        <p14:creationId xmlns:p14="http://schemas.microsoft.com/office/powerpoint/2010/main" val="2439677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873308B-FC29-4B71-85D4-FFD36B5795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36"/>
          <a:stretch/>
        </p:blipFill>
        <p:spPr>
          <a:xfrm>
            <a:off x="0" y="0"/>
            <a:ext cx="6607028" cy="5939135"/>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4" name="TextBox 2">
            <a:extLst>
              <a:ext uri="{FF2B5EF4-FFF2-40B4-BE49-F238E27FC236}">
                <a16:creationId xmlns:a16="http://schemas.microsoft.com/office/drawing/2014/main" id="{BE9A0794-3D49-46C1-80C4-2A4381612486}"/>
              </a:ext>
            </a:extLst>
          </p:cNvPr>
          <p:cNvSpPr txBox="1"/>
          <p:nvPr/>
        </p:nvSpPr>
        <p:spPr>
          <a:xfrm>
            <a:off x="6998033" y="683960"/>
            <a:ext cx="4963596" cy="5025724"/>
          </a:xfrm>
          <a:prstGeom prst="rect">
            <a:avLst/>
          </a:prstGeom>
        </p:spPr>
        <p:txBody>
          <a:bodyPr vert="horz" lIns="91440" tIns="45720" rIns="91440" bIns="45720" rtlCol="0" anchor="t">
            <a:normAutofit/>
          </a:bodyPr>
          <a:lstStyle/>
          <a:p>
            <a:pPr>
              <a:spcAft>
                <a:spcPts val="0"/>
              </a:spcAft>
            </a:pPr>
            <a:r>
              <a:rPr lang="en-GB" sz="2000" dirty="0">
                <a:latin typeface="Foco" panose="020B0504050202020203" pitchFamily="34" charset="0"/>
                <a:ea typeface="Calibri" panose="020F0502020204030204" pitchFamily="34" charset="0"/>
              </a:rPr>
              <a:t>During the pandemic, many of us are thinking about our own health and the health of those around us.  It has become clear that we need to support each other to be well for </a:t>
            </a:r>
            <a:r>
              <a:rPr lang="en-GB" sz="2000" u="sng" dirty="0">
                <a:latin typeface="Foco" panose="020B0504050202020203" pitchFamily="34" charset="0"/>
                <a:ea typeface="Calibri" panose="020F0502020204030204" pitchFamily="34" charset="0"/>
              </a:rPr>
              <a:t>our</a:t>
            </a:r>
            <a:r>
              <a:rPr lang="en-GB" sz="2000" dirty="0">
                <a:latin typeface="Foco" panose="020B0504050202020203" pitchFamily="34" charset="0"/>
                <a:ea typeface="Calibri" panose="020F0502020204030204" pitchFamily="34" charset="0"/>
              </a:rPr>
              <a:t> own sake as well as the sake of others – in other words, by helping others to be healthy we are helping ourselves to stay healthy too.</a:t>
            </a:r>
          </a:p>
          <a:p>
            <a:pPr>
              <a:spcAft>
                <a:spcPts val="0"/>
              </a:spcAft>
            </a:pPr>
            <a:br>
              <a:rPr lang="en-GB" sz="2000" dirty="0">
                <a:latin typeface="Foco" panose="020B0504050202020203" pitchFamily="34" charset="0"/>
                <a:ea typeface="Calibri" panose="020F0502020204030204" pitchFamily="34" charset="0"/>
              </a:rPr>
            </a:br>
            <a:r>
              <a:rPr lang="en-GB" sz="2000" dirty="0">
                <a:latin typeface="Foco" panose="020B0504050202020203" pitchFamily="34" charset="0"/>
                <a:ea typeface="Calibri" panose="020F0502020204030204" pitchFamily="34" charset="0"/>
              </a:rPr>
              <a:t>This is a great lesson to help think about climate change too – it can allow people to understand why keeping the </a:t>
            </a:r>
            <a:r>
              <a:rPr lang="en-GB" sz="2000" i="1" dirty="0">
                <a:latin typeface="Foco" panose="020B0504050202020203" pitchFamily="34" charset="0"/>
                <a:ea typeface="Calibri" panose="020F0502020204030204" pitchFamily="34" charset="0"/>
              </a:rPr>
              <a:t>planet</a:t>
            </a:r>
            <a:r>
              <a:rPr lang="en-GB" sz="2000" dirty="0">
                <a:latin typeface="Foco" panose="020B0504050202020203" pitchFamily="34" charset="0"/>
                <a:ea typeface="Calibri" panose="020F0502020204030204" pitchFamily="34" charset="0"/>
              </a:rPr>
              <a:t> healthy is the only way to keep </a:t>
            </a:r>
            <a:r>
              <a:rPr lang="en-GB" sz="2000" i="1" dirty="0">
                <a:latin typeface="Foco" panose="020B0504050202020203" pitchFamily="34" charset="0"/>
                <a:ea typeface="Calibri" panose="020F0502020204030204" pitchFamily="34" charset="0"/>
              </a:rPr>
              <a:t>us</a:t>
            </a:r>
            <a:r>
              <a:rPr lang="en-GB" sz="2000" dirty="0">
                <a:latin typeface="Foco" panose="020B0504050202020203" pitchFamily="34" charset="0"/>
                <a:ea typeface="Calibri" panose="020F0502020204030204" pitchFamily="34" charset="0"/>
              </a:rPr>
              <a:t> all healthy too in the future.</a:t>
            </a:r>
          </a:p>
          <a:p>
            <a:pPr>
              <a:spcAft>
                <a:spcPts val="0"/>
              </a:spcAft>
            </a:pPr>
            <a:endParaRPr lang="en-GB" sz="2000" dirty="0">
              <a:latin typeface="Foco" panose="020B0504050202020203" pitchFamily="34" charset="0"/>
              <a:ea typeface="Calibri" panose="020F0502020204030204" pitchFamily="34" charset="0"/>
            </a:endParaRPr>
          </a:p>
        </p:txBody>
      </p:sp>
    </p:spTree>
    <p:extLst>
      <p:ext uri="{BB962C8B-B14F-4D97-AF65-F5344CB8AC3E}">
        <p14:creationId xmlns:p14="http://schemas.microsoft.com/office/powerpoint/2010/main" val="1386781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1AAE-E769-4F70-8EDB-60902EBC9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340" y="1329070"/>
            <a:ext cx="3854350" cy="3854350"/>
          </a:xfrm>
          <a:prstGeom prst="rect">
            <a:avLst/>
          </a:prstGeom>
        </p:spPr>
      </p:pic>
      <p:sp>
        <p:nvSpPr>
          <p:cNvPr id="2" name="Rectangle 1">
            <a:extLst>
              <a:ext uri="{FF2B5EF4-FFF2-40B4-BE49-F238E27FC236}">
                <a16:creationId xmlns:a16="http://schemas.microsoft.com/office/drawing/2014/main" id="{809E4368-8B85-4C5E-BBCF-A6E952A40A8B}"/>
              </a:ext>
            </a:extLst>
          </p:cNvPr>
          <p:cNvSpPr/>
          <p:nvPr/>
        </p:nvSpPr>
        <p:spPr>
          <a:xfrm>
            <a:off x="2342682" y="2286749"/>
            <a:ext cx="3017666" cy="1938992"/>
          </a:xfrm>
          <a:prstGeom prst="rect">
            <a:avLst/>
          </a:prstGeom>
        </p:spPr>
        <p:txBody>
          <a:bodyPr wrap="square">
            <a:spAutoFit/>
          </a:bodyPr>
          <a:lstStyle/>
          <a:p>
            <a:pPr algn="ctr">
              <a:spcAft>
                <a:spcPts val="600"/>
              </a:spcAft>
            </a:pPr>
            <a:r>
              <a:rPr lang="en-GB" sz="2400" dirty="0">
                <a:latin typeface="Foco" panose="020B0504050202020203" pitchFamily="34" charset="0"/>
              </a:rPr>
              <a:t>What is one action you can take to help yourself to be more healthy moving forward?</a:t>
            </a:r>
          </a:p>
        </p:txBody>
      </p:sp>
      <p:pic>
        <p:nvPicPr>
          <p:cNvPr id="4" name="Picture 3">
            <a:extLst>
              <a:ext uri="{FF2B5EF4-FFF2-40B4-BE49-F238E27FC236}">
                <a16:creationId xmlns:a16="http://schemas.microsoft.com/office/drawing/2014/main" id="{A012CD30-C12B-439F-B041-95F1B3CF9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310" y="1329070"/>
            <a:ext cx="3854350" cy="3854350"/>
          </a:xfrm>
          <a:prstGeom prst="rect">
            <a:avLst/>
          </a:prstGeom>
        </p:spPr>
      </p:pic>
      <p:sp>
        <p:nvSpPr>
          <p:cNvPr id="5" name="Rectangle 4">
            <a:extLst>
              <a:ext uri="{FF2B5EF4-FFF2-40B4-BE49-F238E27FC236}">
                <a16:creationId xmlns:a16="http://schemas.microsoft.com/office/drawing/2014/main" id="{1089883C-81AE-4B4C-83CA-B2D21482B16A}"/>
              </a:ext>
            </a:extLst>
          </p:cNvPr>
          <p:cNvSpPr/>
          <p:nvPr/>
        </p:nvSpPr>
        <p:spPr>
          <a:xfrm>
            <a:off x="6840502" y="2286749"/>
            <a:ext cx="2999966" cy="1938992"/>
          </a:xfrm>
          <a:prstGeom prst="rect">
            <a:avLst/>
          </a:prstGeom>
        </p:spPr>
        <p:txBody>
          <a:bodyPr wrap="square">
            <a:spAutoFit/>
          </a:bodyPr>
          <a:lstStyle/>
          <a:p>
            <a:pPr algn="ctr">
              <a:spcAft>
                <a:spcPts val="600"/>
              </a:spcAft>
            </a:pPr>
            <a:r>
              <a:rPr lang="en-GB" sz="2400" dirty="0">
                <a:latin typeface="Foco" panose="020B0504050202020203" pitchFamily="34" charset="0"/>
              </a:rPr>
              <a:t>What is one action you can take to help the planet to be more healthy moving forward?</a:t>
            </a:r>
          </a:p>
        </p:txBody>
      </p:sp>
      <p:sp>
        <p:nvSpPr>
          <p:cNvPr id="6" name="TextBox 5">
            <a:extLst>
              <a:ext uri="{FF2B5EF4-FFF2-40B4-BE49-F238E27FC236}">
                <a16:creationId xmlns:a16="http://schemas.microsoft.com/office/drawing/2014/main" id="{EC451A72-294F-41BA-B075-7EB178614F42}"/>
              </a:ext>
            </a:extLst>
          </p:cNvPr>
          <p:cNvSpPr txBox="1"/>
          <p:nvPr/>
        </p:nvSpPr>
        <p:spPr>
          <a:xfrm>
            <a:off x="307857" y="5343712"/>
            <a:ext cx="11576283" cy="461665"/>
          </a:xfrm>
          <a:prstGeom prst="rect">
            <a:avLst/>
          </a:prstGeom>
          <a:noFill/>
        </p:spPr>
        <p:txBody>
          <a:bodyPr wrap="square" rtlCol="0">
            <a:spAutoFit/>
          </a:bodyPr>
          <a:lstStyle/>
          <a:p>
            <a:r>
              <a:rPr lang="en-GB" sz="2400" dirty="0">
                <a:latin typeface="Foco" panose="020B0504050202020203" pitchFamily="34" charset="0"/>
              </a:rPr>
              <a:t>You might want to note these down as a pledge to yourself and to the planet. </a:t>
            </a:r>
          </a:p>
        </p:txBody>
      </p:sp>
    </p:spTree>
    <p:extLst>
      <p:ext uri="{BB962C8B-B14F-4D97-AF65-F5344CB8AC3E}">
        <p14:creationId xmlns:p14="http://schemas.microsoft.com/office/powerpoint/2010/main" val="1316237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93700" y="976807"/>
            <a:ext cx="7259375"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We hope you are feeling empowered by this inquiry and perhaps a little more curious about some of the different topics concerning ourselves, our societies and the natural world around us - and how they are all interconnected.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Take a moment to share your reflections of this journey</a:t>
            </a: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 Either think quietly or note down what you will take away from this process, how it has changed your perception of both coronavirus and climate change and how you would like to become active in being part of a more resilient and sustainable future.</a:t>
            </a:r>
            <a:endParaRPr kumimoji="0" lang="de-DE"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kumimoji="0" lang="de-DE"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p:txBody>
      </p:sp>
      <p:pic>
        <p:nvPicPr>
          <p:cNvPr id="3" name="Bild 2" descr="woman-wearing-grey-long-sleeved-top-photography-112286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3042" y="0"/>
            <a:ext cx="4278958" cy="6418437"/>
          </a:xfrm>
          <a:prstGeom prst="rect">
            <a:avLst/>
          </a:prstGeom>
        </p:spPr>
      </p:pic>
      <p:sp>
        <p:nvSpPr>
          <p:cNvPr id="4" name="Textfeld 3"/>
          <p:cNvSpPr txBox="1"/>
          <p:nvPr/>
        </p:nvSpPr>
        <p:spPr>
          <a:xfrm>
            <a:off x="393700" y="325603"/>
            <a:ext cx="67220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err="1">
                <a:ln>
                  <a:noFill/>
                </a:ln>
                <a:solidFill>
                  <a:prstClr val="black"/>
                </a:solidFill>
                <a:effectLst/>
                <a:uLnTx/>
                <a:uFillTx/>
                <a:latin typeface="Foco" panose="020B0504050202020203" pitchFamily="34" charset="0"/>
                <a:ea typeface="+mn-ea"/>
                <a:cs typeface="+mn-cs"/>
              </a:rPr>
              <a:t>Reflection</a:t>
            </a:r>
            <a:r>
              <a:rPr kumimoji="0" lang="de-DE" sz="3600" b="1" i="0" u="none" strike="noStrike" kern="1200" cap="none" spc="0" normalizeH="0" baseline="0" noProof="0" dirty="0">
                <a:ln>
                  <a:noFill/>
                </a:ln>
                <a:solidFill>
                  <a:prstClr val="black"/>
                </a:solidFill>
                <a:effectLst/>
                <a:uLnTx/>
                <a:uFillTx/>
                <a:latin typeface="Foco" panose="020B0504050202020203" pitchFamily="34" charset="0"/>
                <a:ea typeface="+mn-ea"/>
                <a:cs typeface="+mn-cs"/>
              </a:rPr>
              <a:t> 3</a:t>
            </a:r>
            <a:r>
              <a:rPr kumimoji="0" lang="de-DE" sz="36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 </a:t>
            </a:r>
            <a:r>
              <a:rPr kumimoji="0" lang="de-DE" sz="3600" b="1" i="0" u="none" strike="noStrike" kern="1200" cap="none" spc="0" normalizeH="0" baseline="0" noProof="0" dirty="0">
                <a:ln>
                  <a:noFill/>
                </a:ln>
                <a:solidFill>
                  <a:prstClr val="black"/>
                </a:solidFill>
                <a:effectLst/>
                <a:uLnTx/>
                <a:uFillTx/>
                <a:latin typeface="Foco" panose="020B0504050202020203" pitchFamily="34" charset="0"/>
                <a:ea typeface="+mn-ea"/>
                <a:cs typeface="+mn-cs"/>
              </a:rPr>
              <a:t>Final </a:t>
            </a:r>
            <a:r>
              <a:rPr kumimoji="0" lang="de-DE" sz="3600" b="1" i="0" u="none" strike="noStrike" kern="1200" cap="none" spc="0" normalizeH="0" baseline="0" noProof="0" dirty="0" err="1">
                <a:ln>
                  <a:noFill/>
                </a:ln>
                <a:solidFill>
                  <a:prstClr val="black"/>
                </a:solidFill>
                <a:effectLst/>
                <a:uLnTx/>
                <a:uFillTx/>
                <a:latin typeface="Foco" panose="020B0504050202020203" pitchFamily="34" charset="0"/>
                <a:ea typeface="+mn-ea"/>
                <a:cs typeface="+mn-cs"/>
              </a:rPr>
              <a:t>Thoughts</a:t>
            </a:r>
            <a:endParaRPr kumimoji="0" lang="de-DE" sz="3600" b="1"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5138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AE070B9-1357-464C-9168-60334C2F6BD9}"/>
              </a:ext>
            </a:extLst>
          </p:cNvPr>
          <p:cNvPicPr>
            <a:picLocks noChangeAspect="1"/>
          </p:cNvPicPr>
          <p:nvPr/>
        </p:nvPicPr>
        <p:blipFill rotWithShape="1">
          <a:blip r:embed="rId3">
            <a:extLst>
              <a:ext uri="{28A0092B-C50C-407E-A947-70E740481C1C}">
                <a14:useLocalDpi xmlns:a14="http://schemas.microsoft.com/office/drawing/2010/main" val="0"/>
              </a:ext>
            </a:extLst>
          </a:blip>
          <a:srcRect t="17697" b="22557"/>
          <a:stretch/>
        </p:blipFill>
        <p:spPr>
          <a:xfrm>
            <a:off x="0" y="0"/>
            <a:ext cx="12192000" cy="400847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kstvak 3">
            <a:extLst>
              <a:ext uri="{FF2B5EF4-FFF2-40B4-BE49-F238E27FC236}">
                <a16:creationId xmlns:a16="http://schemas.microsoft.com/office/drawing/2014/main" id="{82B506DF-3FDC-49D2-AF72-33F8BFE10F7C}"/>
              </a:ext>
            </a:extLst>
          </p:cNvPr>
          <p:cNvSpPr txBox="1"/>
          <p:nvPr/>
        </p:nvSpPr>
        <p:spPr>
          <a:xfrm>
            <a:off x="202018" y="3912698"/>
            <a:ext cx="11876568" cy="2452687"/>
          </a:xfrm>
          <a:prstGeom prst="rect">
            <a:avLst/>
          </a:prstGeom>
        </p:spPr>
        <p:txBody>
          <a:bodyPr vert="horz" lIns="91440" tIns="45720" rIns="91440" bIns="45720" rtlCol="0" anchor="ctr">
            <a:normAutofit/>
          </a:bodyPr>
          <a:lstStyle/>
          <a:p>
            <a:pPr>
              <a:spcAft>
                <a:spcPts val="0"/>
              </a:spcAft>
            </a:pPr>
            <a:endParaRPr lang="en-GB" sz="2000" dirty="0">
              <a:latin typeface="Foco" panose="020B0504050202020203" pitchFamily="34" charset="0"/>
              <a:ea typeface="Calibri" panose="020F0502020204030204" pitchFamily="34" charset="0"/>
            </a:endParaRPr>
          </a:p>
        </p:txBody>
      </p:sp>
      <p:sp>
        <p:nvSpPr>
          <p:cNvPr id="5" name="Rectangle 4">
            <a:extLst>
              <a:ext uri="{FF2B5EF4-FFF2-40B4-BE49-F238E27FC236}">
                <a16:creationId xmlns:a16="http://schemas.microsoft.com/office/drawing/2014/main" id="{1B1AB21E-3AEE-42F2-AB7F-F4637A171470}"/>
              </a:ext>
            </a:extLst>
          </p:cNvPr>
          <p:cNvSpPr/>
          <p:nvPr/>
        </p:nvSpPr>
        <p:spPr>
          <a:xfrm>
            <a:off x="113414" y="4146169"/>
            <a:ext cx="11965172" cy="1938992"/>
          </a:xfrm>
          <a:prstGeom prst="rect">
            <a:avLst/>
          </a:prstGeom>
        </p:spPr>
        <p:txBody>
          <a:bodyPr wrap="square">
            <a:spAutoFit/>
          </a:bodyPr>
          <a:lstStyle/>
          <a:p>
            <a:pPr>
              <a:spcAft>
                <a:spcPts val="0"/>
              </a:spcAft>
            </a:pPr>
            <a:r>
              <a:rPr lang="en-GB" sz="2400" dirty="0">
                <a:latin typeface="Foco" panose="020B0504050202020203" pitchFamily="34" charset="0"/>
                <a:ea typeface="Calibri" panose="020F0502020204030204" pitchFamily="34" charset="0"/>
              </a:rPr>
              <a:t>There are many lessons we can learn from the global pandemic moving forward.  Using the skills of critical thinking, empathy and systems thinking – which you have practised in this inquiry - can help to understand many more of the connections between coronavirus and climate change.  Why not keep thinking and exploring some of the other connections that you can find in the world around you? Stay curious </a:t>
            </a:r>
            <a:r>
              <a:rPr lang="en-GB" sz="2400" dirty="0">
                <a:latin typeface="Foco" panose="020B0504050202020203" pitchFamily="34" charset="0"/>
                <a:ea typeface="Calibri" panose="020F0502020204030204" pitchFamily="34" charset="0"/>
                <a:sym typeface="Wingdings" panose="05000000000000000000" pitchFamily="2" charset="2"/>
              </a:rPr>
              <a:t> </a:t>
            </a:r>
            <a:endParaRPr lang="en-GB" sz="2400" dirty="0">
              <a:latin typeface="Foco" panose="020B0504050202020203" pitchFamily="34" charset="0"/>
              <a:ea typeface="Calibri" panose="020F0502020204030204" pitchFamily="34" charset="0"/>
            </a:endParaRPr>
          </a:p>
        </p:txBody>
      </p:sp>
    </p:spTree>
    <p:extLst>
      <p:ext uri="{BB962C8B-B14F-4D97-AF65-F5344CB8AC3E}">
        <p14:creationId xmlns:p14="http://schemas.microsoft.com/office/powerpoint/2010/main" val="1113475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F77702-A455-4507-ACDE-143BFBBCE349}"/>
              </a:ext>
            </a:extLst>
          </p:cNvPr>
          <p:cNvSpPr>
            <a:spLocks noGrp="1"/>
          </p:cNvSpPr>
          <p:nvPr>
            <p:ph idx="1"/>
          </p:nvPr>
        </p:nvSpPr>
        <p:spPr>
          <a:xfrm>
            <a:off x="349102" y="4957323"/>
            <a:ext cx="11493795" cy="1435835"/>
          </a:xfrm>
        </p:spPr>
        <p:txBody>
          <a:bodyPr>
            <a:normAutofit/>
          </a:bodyPr>
          <a:lstStyle/>
          <a:p>
            <a:pPr marL="0" indent="0">
              <a:buNone/>
            </a:pPr>
            <a:r>
              <a:rPr lang="en-GB" sz="2300" dirty="0">
                <a:latin typeface="Foco" panose="020B0504050202020203" pitchFamily="34" charset="0"/>
              </a:rPr>
              <a:t>With thanks and appreciation to MA students Vincent, Merle and Marika from </a:t>
            </a:r>
            <a:r>
              <a:rPr lang="en-GB" sz="2300" i="1" dirty="0">
                <a:latin typeface="Foco" panose="020B0504050202020203" pitchFamily="34" charset="0"/>
                <a:hlinkClick r:id="rId3"/>
              </a:rPr>
              <a:t>Schumacher College </a:t>
            </a:r>
            <a:r>
              <a:rPr lang="en-GB" sz="2300" dirty="0">
                <a:latin typeface="Foco" panose="020B0504050202020203" pitchFamily="34" charset="0"/>
              </a:rPr>
              <a:t>for their design ideas, content and collaboration on this ThoughtBox learning inquiry.</a:t>
            </a:r>
          </a:p>
        </p:txBody>
      </p:sp>
      <p:pic>
        <p:nvPicPr>
          <p:cNvPr id="19" name="Picture 18">
            <a:extLst>
              <a:ext uri="{FF2B5EF4-FFF2-40B4-BE49-F238E27FC236}">
                <a16:creationId xmlns:a16="http://schemas.microsoft.com/office/drawing/2014/main" id="{B93AAA62-9F9A-470C-A7BB-C94DF738F6BE}"/>
              </a:ext>
            </a:extLst>
          </p:cNvPr>
          <p:cNvPicPr>
            <a:picLocks noChangeAspect="1"/>
          </p:cNvPicPr>
          <p:nvPr/>
        </p:nvPicPr>
        <p:blipFill>
          <a:blip r:embed="rId4"/>
          <a:stretch>
            <a:fillRect/>
          </a:stretch>
        </p:blipFill>
        <p:spPr>
          <a:xfrm>
            <a:off x="1180214" y="553542"/>
            <a:ext cx="9527318" cy="3906125"/>
          </a:xfrm>
          <a:prstGeom prst="rect">
            <a:avLst/>
          </a:prstGeom>
        </p:spPr>
      </p:pic>
    </p:spTree>
    <p:extLst>
      <p:ext uri="{BB962C8B-B14F-4D97-AF65-F5344CB8AC3E}">
        <p14:creationId xmlns:p14="http://schemas.microsoft.com/office/powerpoint/2010/main" val="1254204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EA8D2A-0EB9-4974-99F6-2689BEC02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4" name="TextBox 3">
            <a:extLst>
              <a:ext uri="{FF2B5EF4-FFF2-40B4-BE49-F238E27FC236}">
                <a16:creationId xmlns:a16="http://schemas.microsoft.com/office/drawing/2014/main" id="{10BDD2BF-D95A-4C09-95DC-3F5327B97200}"/>
              </a:ext>
            </a:extLst>
          </p:cNvPr>
          <p:cNvSpPr txBox="1"/>
          <p:nvPr/>
        </p:nvSpPr>
        <p:spPr>
          <a:xfrm>
            <a:off x="556591" y="1878496"/>
            <a:ext cx="325009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Foco" panose="020B0504050202020203" pitchFamily="34" charset="0"/>
                <a:ea typeface="+mn-ea"/>
                <a:cs typeface="+mn-cs"/>
              </a:rPr>
              <a:t>THINGS TO WATCH</a:t>
            </a:r>
          </a:p>
        </p:txBody>
      </p:sp>
      <p:sp>
        <p:nvSpPr>
          <p:cNvPr id="10" name="Rechthoek 15">
            <a:extLst>
              <a:ext uri="{FF2B5EF4-FFF2-40B4-BE49-F238E27FC236}">
                <a16:creationId xmlns:a16="http://schemas.microsoft.com/office/drawing/2014/main" id="{3D81C532-0C17-4168-A74F-15145D6AA44E}"/>
              </a:ext>
            </a:extLst>
          </p:cNvPr>
          <p:cNvSpPr/>
          <p:nvPr/>
        </p:nvSpPr>
        <p:spPr>
          <a:xfrm>
            <a:off x="4820583" y="2049342"/>
            <a:ext cx="350264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563C1"/>
                </a:solidFill>
                <a:effectLst/>
                <a:uLnTx/>
                <a:uFillTx/>
                <a:latin typeface="Foco" panose="020B0504050202020203" pitchFamily="34" charset="0"/>
                <a:ea typeface="+mn-ea"/>
                <a:cs typeface="+mn-cs"/>
                <a:hlinkClick r:id="rId3">
                  <a:extLst>
                    <a:ext uri="{A12FA001-AC4F-418D-AE19-62706E023703}">
                      <ahyp:hlinkClr xmlns:ahyp="http://schemas.microsoft.com/office/drawing/2018/hyperlinkcolor" val="tx"/>
                    </a:ext>
                  </a:extLst>
                </a:hlinkClick>
              </a:rPr>
              <a:t>How we changed during coronavirus</a:t>
            </a:r>
            <a:br>
              <a:rPr kumimoji="0" lang="en-US" sz="2000" b="0" i="0" u="none" strike="noStrike" kern="1200" cap="none" spc="0" normalizeH="0" baseline="0" noProof="0" dirty="0">
                <a:ln>
                  <a:noFill/>
                </a:ln>
                <a:solidFill>
                  <a:srgbClr val="0563C1"/>
                </a:solidFill>
                <a:effectLst/>
                <a:uLnTx/>
                <a:uFillTx/>
                <a:latin typeface="Foco" panose="020B0504050202020203" pitchFamily="34" charset="0"/>
                <a:ea typeface="+mn-ea"/>
                <a:cs typeface="+mn-cs"/>
                <a:hlinkClick r:id="rId3">
                  <a:extLst>
                    <a:ext uri="{A12FA001-AC4F-418D-AE19-62706E023703}">
                      <ahyp:hlinkClr xmlns:ahyp="http://schemas.microsoft.com/office/drawing/2018/hyperlinkcolor" val="tx"/>
                    </a:ext>
                  </a:extLst>
                </a:hlinkClick>
              </a:rPr>
            </a:br>
            <a:r>
              <a:rPr kumimoji="0" lang="en-US"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5 minute video| Now this news</a:t>
            </a:r>
            <a:endParaRPr kumimoji="0" lang="en-US"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3">
                <a:extLst>
                  <a:ext uri="{A12FA001-AC4F-418D-AE19-62706E023703}">
                    <ahyp:hlinkClr xmlns:ahyp="http://schemas.microsoft.com/office/drawing/2018/hyperlinkcolor" val="tx"/>
                  </a:ext>
                </a:extLst>
              </a:hlinkClick>
            </a:endParaRPr>
          </a:p>
        </p:txBody>
      </p:sp>
      <p:sp>
        <p:nvSpPr>
          <p:cNvPr id="12" name="Rechthoek 2">
            <a:extLst>
              <a:ext uri="{FF2B5EF4-FFF2-40B4-BE49-F238E27FC236}">
                <a16:creationId xmlns:a16="http://schemas.microsoft.com/office/drawing/2014/main" id="{9131C494-CD29-418A-8105-AB486EA24644}"/>
              </a:ext>
            </a:extLst>
          </p:cNvPr>
          <p:cNvSpPr/>
          <p:nvPr/>
        </p:nvSpPr>
        <p:spPr>
          <a:xfrm>
            <a:off x="8608409" y="2124243"/>
            <a:ext cx="308579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4"/>
              </a:rPr>
              <a:t>Coronavirus Is </a:t>
            </a:r>
            <a:r>
              <a:rPr kumimoji="0" lang="nl-NL" sz="2000" b="0" i="0" u="none" strike="noStrike" kern="1200" cap="none" spc="0" normalizeH="0" baseline="0" noProof="0" dirty="0" err="1">
                <a:ln>
                  <a:noFill/>
                </a:ln>
                <a:solidFill>
                  <a:prstClr val="black"/>
                </a:solidFill>
                <a:effectLst/>
                <a:uLnTx/>
                <a:uFillTx/>
                <a:latin typeface="Foco" panose="020B0504050202020203" pitchFamily="34" charset="0"/>
                <a:ea typeface="+mn-ea"/>
                <a:cs typeface="+mn-cs"/>
                <a:hlinkClick r:id="rId4"/>
              </a:rPr>
              <a:t>Our</a:t>
            </a:r>
            <a:r>
              <a:rPr kumimoji="0" lang="nl-NL"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4"/>
              </a:rPr>
              <a:t> </a:t>
            </a:r>
            <a:r>
              <a:rPr kumimoji="0" lang="nl-NL" sz="2000" b="0" i="0" u="none" strike="noStrike" kern="1200" cap="none" spc="0" normalizeH="0" baseline="0" noProof="0" dirty="0" err="1">
                <a:ln>
                  <a:noFill/>
                </a:ln>
                <a:solidFill>
                  <a:prstClr val="black"/>
                </a:solidFill>
                <a:effectLst/>
                <a:uLnTx/>
                <a:uFillTx/>
                <a:latin typeface="Foco" panose="020B0504050202020203" pitchFamily="34" charset="0"/>
                <a:ea typeface="+mn-ea"/>
                <a:cs typeface="+mn-cs"/>
                <a:hlinkClick r:id="rId4"/>
              </a:rPr>
              <a:t>Future</a:t>
            </a:r>
            <a:endParaRPr kumimoji="0" lang="nl-NL"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17 minute video |TED Talk</a:t>
            </a:r>
          </a:p>
        </p:txBody>
      </p:sp>
      <p:sp>
        <p:nvSpPr>
          <p:cNvPr id="14" name="Rechthoek 14">
            <a:extLst>
              <a:ext uri="{FF2B5EF4-FFF2-40B4-BE49-F238E27FC236}">
                <a16:creationId xmlns:a16="http://schemas.microsoft.com/office/drawing/2014/main" id="{AC3E5BF4-0F2E-4420-9E17-D005389CDE93}"/>
              </a:ext>
            </a:extLst>
          </p:cNvPr>
          <p:cNvSpPr/>
          <p:nvPr/>
        </p:nvSpPr>
        <p:spPr>
          <a:xfrm>
            <a:off x="8608409" y="5384759"/>
            <a:ext cx="363389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5"/>
              </a:rPr>
              <a:t>Why Pandemics Will Increase With Climate Change</a:t>
            </a:r>
            <a:br>
              <a:rPr kumimoji="0" lang="en-US"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br>
            <a:r>
              <a:rPr kumimoji="0" lang="en-US"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10 minute video | Buzz Feed</a:t>
            </a:r>
            <a:endParaRPr kumimoji="0" lang="nl-NL"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p:txBody>
      </p:sp>
      <p:sp>
        <p:nvSpPr>
          <p:cNvPr id="16" name="Rechthoek 3">
            <a:extLst>
              <a:ext uri="{FF2B5EF4-FFF2-40B4-BE49-F238E27FC236}">
                <a16:creationId xmlns:a16="http://schemas.microsoft.com/office/drawing/2014/main" id="{55610C3A-CD46-4325-9634-5F670EC516E4}"/>
              </a:ext>
            </a:extLst>
          </p:cNvPr>
          <p:cNvSpPr/>
          <p:nvPr/>
        </p:nvSpPr>
        <p:spPr>
          <a:xfrm>
            <a:off x="4805185" y="3561217"/>
            <a:ext cx="339751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6"/>
              </a:rPr>
              <a:t>What the Coronavirus teaches us about Climate Change</a:t>
            </a:r>
            <a:br>
              <a:rPr kumimoji="0" lang="en-US"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br>
            <a:r>
              <a:rPr kumimoji="0" lang="en-US"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9 minute video | Our changing climate</a:t>
            </a:r>
            <a:endParaRPr kumimoji="0" lang="nl-NL"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p:txBody>
      </p:sp>
      <p:sp>
        <p:nvSpPr>
          <p:cNvPr id="18" name="Rechthoek 11">
            <a:extLst>
              <a:ext uri="{FF2B5EF4-FFF2-40B4-BE49-F238E27FC236}">
                <a16:creationId xmlns:a16="http://schemas.microsoft.com/office/drawing/2014/main" id="{D40B0B79-F5E6-45CA-817C-0B8DEB6ADAA6}"/>
              </a:ext>
            </a:extLst>
          </p:cNvPr>
          <p:cNvSpPr/>
          <p:nvPr/>
        </p:nvSpPr>
        <p:spPr>
          <a:xfrm>
            <a:off x="8558106" y="703217"/>
            <a:ext cx="337832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7"/>
              </a:rPr>
              <a:t>Evolutionary virus discussion</a:t>
            </a:r>
            <a:endParaRPr kumimoji="0" lang="en-US"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90 minute video | Zach Bush</a:t>
            </a:r>
            <a:endParaRPr kumimoji="0" lang="nl-NL"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p:txBody>
      </p:sp>
      <p:sp>
        <p:nvSpPr>
          <p:cNvPr id="22" name="Rectangle 21">
            <a:extLst>
              <a:ext uri="{FF2B5EF4-FFF2-40B4-BE49-F238E27FC236}">
                <a16:creationId xmlns:a16="http://schemas.microsoft.com/office/drawing/2014/main" id="{C85ACE71-C0C1-4D3B-9A37-DBF290C9B0C1}"/>
              </a:ext>
            </a:extLst>
          </p:cNvPr>
          <p:cNvSpPr/>
          <p:nvPr/>
        </p:nvSpPr>
        <p:spPr>
          <a:xfrm>
            <a:off x="8558106" y="3559425"/>
            <a:ext cx="363389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8"/>
              </a:rPr>
              <a:t>Globalisation Explained </a:t>
            </a:r>
            <a:b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b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4 minute video | </a:t>
            </a:r>
            <a:r>
              <a:rPr kumimoji="0" lang="en-GB" sz="2000" b="0" i="0" u="none" strike="noStrike" kern="1200" cap="none" spc="0" normalizeH="0" baseline="0" noProof="0" dirty="0" err="1">
                <a:ln>
                  <a:noFill/>
                </a:ln>
                <a:solidFill>
                  <a:prstClr val="black"/>
                </a:solidFill>
                <a:effectLst/>
                <a:uLnTx/>
                <a:uFillTx/>
                <a:latin typeface="Foco" panose="020B0504050202020203" pitchFamily="34" charset="0"/>
                <a:ea typeface="+mn-ea"/>
                <a:cs typeface="+mn-cs"/>
              </a:rPr>
              <a:t>Explainity</a:t>
            </a: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 Channel</a:t>
            </a:r>
          </a:p>
        </p:txBody>
      </p:sp>
      <p:sp>
        <p:nvSpPr>
          <p:cNvPr id="24" name="Rectangle 23">
            <a:extLst>
              <a:ext uri="{FF2B5EF4-FFF2-40B4-BE49-F238E27FC236}">
                <a16:creationId xmlns:a16="http://schemas.microsoft.com/office/drawing/2014/main" id="{A1B942A6-9404-42D6-86F9-2668F3138208}"/>
              </a:ext>
            </a:extLst>
          </p:cNvPr>
          <p:cNvSpPr/>
          <p:nvPr/>
        </p:nvSpPr>
        <p:spPr>
          <a:xfrm>
            <a:off x="4805185" y="703217"/>
            <a:ext cx="363389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9"/>
              </a:rPr>
              <a:t>The Great Realisation</a:t>
            </a:r>
            <a:endPar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4 minute video | Tom Foolery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p:txBody>
      </p:sp>
      <p:sp>
        <p:nvSpPr>
          <p:cNvPr id="26" name="TextBox 25">
            <a:extLst>
              <a:ext uri="{FF2B5EF4-FFF2-40B4-BE49-F238E27FC236}">
                <a16:creationId xmlns:a16="http://schemas.microsoft.com/office/drawing/2014/main" id="{F5F01A2B-261E-442D-9D3B-36E8DDF514F5}"/>
              </a:ext>
            </a:extLst>
          </p:cNvPr>
          <p:cNvSpPr txBox="1"/>
          <p:nvPr/>
        </p:nvSpPr>
        <p:spPr>
          <a:xfrm>
            <a:off x="4735016" y="5451385"/>
            <a:ext cx="37742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10"/>
              </a:rPr>
              <a:t>BAME and coronavirus</a:t>
            </a:r>
            <a:b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b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5 minute video | Guardian</a:t>
            </a:r>
          </a:p>
        </p:txBody>
      </p:sp>
    </p:spTree>
    <p:extLst>
      <p:ext uri="{BB962C8B-B14F-4D97-AF65-F5344CB8AC3E}">
        <p14:creationId xmlns:p14="http://schemas.microsoft.com/office/powerpoint/2010/main" val="2151052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2">
            <a:extLst>
              <a:ext uri="{28A0092B-C50C-407E-A947-70E740481C1C}">
                <a14:useLocalDpi xmlns:a14="http://schemas.microsoft.com/office/drawing/2010/main" val="0"/>
              </a:ext>
            </a:extLst>
          </a:blip>
          <a:srcRect l="28045" r="26834"/>
          <a:stretch/>
        </p:blipFill>
        <p:spPr>
          <a:xfrm>
            <a:off x="0" y="0"/>
            <a:ext cx="4661452" cy="6858000"/>
          </a:xfrm>
          <a:prstGeom prst="rect">
            <a:avLst/>
          </a:prstGeom>
        </p:spPr>
      </p:pic>
      <p:sp>
        <p:nvSpPr>
          <p:cNvPr id="4" name="TextBox 3">
            <a:extLst>
              <a:ext uri="{FF2B5EF4-FFF2-40B4-BE49-F238E27FC236}">
                <a16:creationId xmlns:a16="http://schemas.microsoft.com/office/drawing/2014/main" id="{10BDD2BF-D95A-4C09-95DC-3F5327B97200}"/>
              </a:ext>
            </a:extLst>
          </p:cNvPr>
          <p:cNvSpPr txBox="1"/>
          <p:nvPr/>
        </p:nvSpPr>
        <p:spPr>
          <a:xfrm>
            <a:off x="556591" y="1878496"/>
            <a:ext cx="325009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Foco" panose="020B0504050202020203" pitchFamily="34" charset="0"/>
                <a:ea typeface="+mn-ea"/>
                <a:cs typeface="+mn-cs"/>
              </a:rPr>
              <a:t>THINGS TO </a:t>
            </a:r>
            <a:br>
              <a:rPr kumimoji="0" lang="en-GB" sz="6000" b="1" i="0" u="none" strike="noStrike" kern="1200" cap="none" spc="0" normalizeH="0" baseline="0" noProof="0" dirty="0">
                <a:ln>
                  <a:noFill/>
                </a:ln>
                <a:solidFill>
                  <a:prstClr val="white"/>
                </a:solidFill>
                <a:effectLst/>
                <a:uLnTx/>
                <a:uFillTx/>
                <a:latin typeface="Foco" panose="020B0504050202020203" pitchFamily="34" charset="0"/>
                <a:ea typeface="+mn-ea"/>
                <a:cs typeface="+mn-cs"/>
              </a:rPr>
            </a:br>
            <a:r>
              <a:rPr kumimoji="0" lang="en-GB" sz="6000" b="1" i="0" u="none" strike="noStrike" kern="1200" cap="none" spc="0" normalizeH="0" baseline="0" noProof="0" dirty="0">
                <a:ln>
                  <a:noFill/>
                </a:ln>
                <a:solidFill>
                  <a:prstClr val="white"/>
                </a:solidFill>
                <a:effectLst/>
                <a:uLnTx/>
                <a:uFillTx/>
                <a:latin typeface="Foco" panose="020B0504050202020203" pitchFamily="34" charset="0"/>
                <a:ea typeface="+mn-ea"/>
                <a:cs typeface="+mn-cs"/>
              </a:rPr>
              <a:t>READ</a:t>
            </a:r>
          </a:p>
        </p:txBody>
      </p:sp>
      <p:sp>
        <p:nvSpPr>
          <p:cNvPr id="22" name="Rechthoek 10">
            <a:extLst>
              <a:ext uri="{FF2B5EF4-FFF2-40B4-BE49-F238E27FC236}">
                <a16:creationId xmlns:a16="http://schemas.microsoft.com/office/drawing/2014/main" id="{8DF4BAEA-9685-4B11-AFD7-5E71520C0D92}"/>
              </a:ext>
            </a:extLst>
          </p:cNvPr>
          <p:cNvSpPr/>
          <p:nvPr/>
        </p:nvSpPr>
        <p:spPr>
          <a:xfrm>
            <a:off x="4854672" y="1898629"/>
            <a:ext cx="3519382"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3"/>
              </a:rPr>
              <a:t>Globalization: Causes, Pros &amp; Cons</a:t>
            </a:r>
            <a:b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b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Article | Environmental conscience</a:t>
            </a:r>
          </a:p>
        </p:txBody>
      </p:sp>
      <p:sp>
        <p:nvSpPr>
          <p:cNvPr id="24" name="Rechthoek 13">
            <a:extLst>
              <a:ext uri="{FF2B5EF4-FFF2-40B4-BE49-F238E27FC236}">
                <a16:creationId xmlns:a16="http://schemas.microsoft.com/office/drawing/2014/main" id="{69B094F9-84EA-4354-941B-79FDB2EF8F5F}"/>
              </a:ext>
            </a:extLst>
          </p:cNvPr>
          <p:cNvSpPr/>
          <p:nvPr/>
        </p:nvSpPr>
        <p:spPr>
          <a:xfrm>
            <a:off x="4854672" y="4794221"/>
            <a:ext cx="3519382"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oco" panose="020B0504050202020203" pitchFamily="34" charset="0"/>
                <a:ea typeface="+mn-ea"/>
                <a:cs typeface="+mn-cs"/>
                <a:hlinkClick r:id="rId4"/>
              </a:rPr>
              <a:t>Coronavirus has exposed our arrogant relationship with nature</a:t>
            </a:r>
            <a:br>
              <a:rPr kumimoji="0" lang="en-US" sz="2000" b="0" i="0" u="none" strike="noStrike" kern="1200" cap="none" spc="0" normalizeH="0" baseline="0" noProof="0" dirty="0">
                <a:ln>
                  <a:noFill/>
                </a:ln>
                <a:solidFill>
                  <a:srgbClr val="000000"/>
                </a:solidFill>
                <a:effectLst/>
                <a:uLnTx/>
                <a:uFillTx/>
                <a:latin typeface="Foco" panose="020B0504050202020203" pitchFamily="34" charset="0"/>
                <a:ea typeface="+mn-ea"/>
                <a:cs typeface="+mn-cs"/>
              </a:rPr>
            </a:br>
            <a:r>
              <a:rPr kumimoji="0" lang="en-US" sz="2000" b="0" i="0" u="none" strike="noStrike" kern="1200" cap="none" spc="0" normalizeH="0" baseline="0" noProof="0" dirty="0">
                <a:ln>
                  <a:noFill/>
                </a:ln>
                <a:solidFill>
                  <a:srgbClr val="000000"/>
                </a:solidFill>
                <a:effectLst/>
                <a:uLnTx/>
                <a:uFillTx/>
                <a:latin typeface="Foco" panose="020B0504050202020203" pitchFamily="34" charset="0"/>
                <a:ea typeface="+mn-ea"/>
                <a:cs typeface="+mn-cs"/>
              </a:rPr>
              <a:t>Article | Financial Times</a:t>
            </a:r>
            <a:endParaRPr kumimoji="0" lang="nl-NL"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p:txBody>
      </p:sp>
      <p:sp>
        <p:nvSpPr>
          <p:cNvPr id="26" name="Rectangle 25">
            <a:extLst>
              <a:ext uri="{FF2B5EF4-FFF2-40B4-BE49-F238E27FC236}">
                <a16:creationId xmlns:a16="http://schemas.microsoft.com/office/drawing/2014/main" id="{10D2006B-8034-4CB0-90CD-6E8367E9ED8C}"/>
              </a:ext>
            </a:extLst>
          </p:cNvPr>
          <p:cNvSpPr/>
          <p:nvPr/>
        </p:nvSpPr>
        <p:spPr>
          <a:xfrm>
            <a:off x="4877865" y="3407565"/>
            <a:ext cx="3778250" cy="101566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5"/>
              </a:rPr>
              <a:t>Climate Change and Human Health</a:t>
            </a:r>
            <a:endPar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Article &amp; Website | WHO</a:t>
            </a:r>
          </a:p>
        </p:txBody>
      </p:sp>
      <p:sp>
        <p:nvSpPr>
          <p:cNvPr id="28" name="Rectangle 27">
            <a:extLst>
              <a:ext uri="{FF2B5EF4-FFF2-40B4-BE49-F238E27FC236}">
                <a16:creationId xmlns:a16="http://schemas.microsoft.com/office/drawing/2014/main" id="{CB0AFBA6-BC8F-40B0-8C99-6CC975CB8E5E}"/>
              </a:ext>
            </a:extLst>
          </p:cNvPr>
          <p:cNvSpPr/>
          <p:nvPr/>
        </p:nvSpPr>
        <p:spPr>
          <a:xfrm>
            <a:off x="8690976" y="3407565"/>
            <a:ext cx="329561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6"/>
              </a:rPr>
              <a:t>Racial injustice and Covid-19</a:t>
            </a:r>
            <a:b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b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Article | Methodist</a:t>
            </a:r>
          </a:p>
        </p:txBody>
      </p:sp>
      <p:sp>
        <p:nvSpPr>
          <p:cNvPr id="30" name="Rectangle 29">
            <a:extLst>
              <a:ext uri="{FF2B5EF4-FFF2-40B4-BE49-F238E27FC236}">
                <a16:creationId xmlns:a16="http://schemas.microsoft.com/office/drawing/2014/main" id="{C80C0C62-4B54-4079-93F7-DFC6A05850C5}"/>
              </a:ext>
            </a:extLst>
          </p:cNvPr>
          <p:cNvSpPr/>
          <p:nvPr/>
        </p:nvSpPr>
        <p:spPr>
          <a:xfrm>
            <a:off x="8656115" y="4794221"/>
            <a:ext cx="313980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7"/>
              </a:rPr>
              <a:t>The impact of Covid-19 is all down to inequality</a:t>
            </a:r>
            <a:endPar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Article |Open Democracy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p:txBody>
      </p:sp>
      <p:sp>
        <p:nvSpPr>
          <p:cNvPr id="32" name="Rectangle 31">
            <a:extLst>
              <a:ext uri="{FF2B5EF4-FFF2-40B4-BE49-F238E27FC236}">
                <a16:creationId xmlns:a16="http://schemas.microsoft.com/office/drawing/2014/main" id="{6C97D2DE-FC64-4AB9-8A81-BAAFC75BC108}"/>
              </a:ext>
            </a:extLst>
          </p:cNvPr>
          <p:cNvSpPr/>
          <p:nvPr/>
        </p:nvSpPr>
        <p:spPr>
          <a:xfrm>
            <a:off x="4854671" y="611661"/>
            <a:ext cx="377824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8"/>
              </a:rPr>
              <a:t>Why does climate justice matter?</a:t>
            </a:r>
            <a:endPar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Article | Climate Just</a:t>
            </a:r>
          </a:p>
        </p:txBody>
      </p:sp>
      <p:sp>
        <p:nvSpPr>
          <p:cNvPr id="34" name="Rectangle 33">
            <a:extLst>
              <a:ext uri="{FF2B5EF4-FFF2-40B4-BE49-F238E27FC236}">
                <a16:creationId xmlns:a16="http://schemas.microsoft.com/office/drawing/2014/main" id="{FD85AD8E-4F9B-4497-93B3-24E3D068BF5C}"/>
              </a:ext>
            </a:extLst>
          </p:cNvPr>
          <p:cNvSpPr/>
          <p:nvPr/>
        </p:nvSpPr>
        <p:spPr>
          <a:xfrm>
            <a:off x="8690976" y="662786"/>
            <a:ext cx="3778250" cy="70788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9"/>
              </a:rPr>
              <a:t>Sustainability is not enough</a:t>
            </a:r>
            <a:endPar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Article | Resilience</a:t>
            </a:r>
          </a:p>
        </p:txBody>
      </p:sp>
      <p:sp>
        <p:nvSpPr>
          <p:cNvPr id="36" name="Rectangle 35">
            <a:extLst>
              <a:ext uri="{FF2B5EF4-FFF2-40B4-BE49-F238E27FC236}">
                <a16:creationId xmlns:a16="http://schemas.microsoft.com/office/drawing/2014/main" id="{1A949DEC-86EF-4592-90DC-722AFA7326D0}"/>
              </a:ext>
            </a:extLst>
          </p:cNvPr>
          <p:cNvSpPr/>
          <p:nvPr/>
        </p:nvSpPr>
        <p:spPr>
          <a:xfrm>
            <a:off x="8656115" y="1898629"/>
            <a:ext cx="3778250" cy="70788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10"/>
              </a:rPr>
              <a:t>Post-Coronavirus recovery</a:t>
            </a:r>
            <a:endPar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Article &amp; Website | Guardian</a:t>
            </a:r>
          </a:p>
        </p:txBody>
      </p:sp>
    </p:spTree>
    <p:extLst>
      <p:ext uri="{BB962C8B-B14F-4D97-AF65-F5344CB8AC3E}">
        <p14:creationId xmlns:p14="http://schemas.microsoft.com/office/powerpoint/2010/main" val="1125707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2">
            <a:extLst>
              <a:ext uri="{28A0092B-C50C-407E-A947-70E740481C1C}">
                <a14:useLocalDpi xmlns:a14="http://schemas.microsoft.com/office/drawing/2010/main" val="0"/>
              </a:ext>
            </a:extLst>
          </a:blip>
          <a:srcRect l="44818" t="-580" r="7545" b="580"/>
          <a:stretch/>
        </p:blipFill>
        <p:spPr>
          <a:xfrm>
            <a:off x="0" y="0"/>
            <a:ext cx="4532243" cy="6858000"/>
          </a:xfrm>
          <a:prstGeom prst="rect">
            <a:avLst/>
          </a:prstGeom>
        </p:spPr>
      </p:pic>
      <p:sp>
        <p:nvSpPr>
          <p:cNvPr id="4" name="TextBox 3">
            <a:extLst>
              <a:ext uri="{FF2B5EF4-FFF2-40B4-BE49-F238E27FC236}">
                <a16:creationId xmlns:a16="http://schemas.microsoft.com/office/drawing/2014/main" id="{10BDD2BF-D95A-4C09-95DC-3F5327B97200}"/>
              </a:ext>
            </a:extLst>
          </p:cNvPr>
          <p:cNvSpPr txBox="1"/>
          <p:nvPr/>
        </p:nvSpPr>
        <p:spPr>
          <a:xfrm>
            <a:off x="556591" y="1878496"/>
            <a:ext cx="325009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Foco" panose="020B0504050202020203" pitchFamily="34" charset="0"/>
                <a:ea typeface="+mn-ea"/>
                <a:cs typeface="+mn-cs"/>
              </a:rPr>
              <a:t>THINGS TO INSPIRE</a:t>
            </a:r>
          </a:p>
        </p:txBody>
      </p:sp>
      <p:sp>
        <p:nvSpPr>
          <p:cNvPr id="6" name="Rechthoek 12">
            <a:extLst>
              <a:ext uri="{FF2B5EF4-FFF2-40B4-BE49-F238E27FC236}">
                <a16:creationId xmlns:a16="http://schemas.microsoft.com/office/drawing/2014/main" id="{F0FB3E23-0469-41E9-9C37-D4DB187FADE8}"/>
              </a:ext>
            </a:extLst>
          </p:cNvPr>
          <p:cNvSpPr/>
          <p:nvPr/>
        </p:nvSpPr>
        <p:spPr>
          <a:xfrm>
            <a:off x="4873348" y="671083"/>
            <a:ext cx="331515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222222"/>
                </a:solidFill>
                <a:effectLst/>
                <a:uLnTx/>
                <a:uFillTx/>
                <a:latin typeface="Foco" panose="020B0504050202020203" pitchFamily="34" charset="0"/>
                <a:ea typeface="+mn-ea"/>
                <a:cs typeface="+mn-cs"/>
                <a:hlinkClick r:id="rId3"/>
              </a:rPr>
              <a:t>‘Shut </a:t>
            </a:r>
            <a:r>
              <a:rPr kumimoji="0" lang="nl-NL" sz="2000" b="0" i="0" u="none" strike="noStrike" kern="1200" cap="none" spc="0" normalizeH="0" baseline="0" noProof="0" dirty="0" err="1">
                <a:ln>
                  <a:noFill/>
                </a:ln>
                <a:solidFill>
                  <a:srgbClr val="222222"/>
                </a:solidFill>
                <a:effectLst/>
                <a:uLnTx/>
                <a:uFillTx/>
                <a:latin typeface="Foco" panose="020B0504050202020203" pitchFamily="34" charset="0"/>
                <a:ea typeface="+mn-ea"/>
                <a:cs typeface="+mn-cs"/>
                <a:hlinkClick r:id="rId3"/>
              </a:rPr>
              <a:t>it</a:t>
            </a:r>
            <a:r>
              <a:rPr kumimoji="0" lang="nl-NL" sz="2000" b="0" i="0" u="none" strike="noStrike" kern="1200" cap="none" spc="0" normalizeH="0" baseline="0" noProof="0" dirty="0">
                <a:ln>
                  <a:noFill/>
                </a:ln>
                <a:solidFill>
                  <a:srgbClr val="222222"/>
                </a:solidFill>
                <a:effectLst/>
                <a:uLnTx/>
                <a:uFillTx/>
                <a:latin typeface="Foco" panose="020B0504050202020203" pitchFamily="34" charset="0"/>
                <a:ea typeface="+mn-ea"/>
                <a:cs typeface="+mn-cs"/>
                <a:hlinkClick r:id="rId3"/>
              </a:rPr>
              <a:t> down’</a:t>
            </a:r>
            <a:endParaRPr kumimoji="0" lang="nl-NL" sz="2000" b="0" i="0" u="none" strike="noStrike" kern="1200" cap="none" spc="0" normalizeH="0" baseline="0" noProof="0" dirty="0">
              <a:ln>
                <a:noFill/>
              </a:ln>
              <a:solidFill>
                <a:srgbClr val="222222"/>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222222"/>
                </a:solidFill>
                <a:effectLst/>
                <a:uLnTx/>
                <a:uFillTx/>
                <a:latin typeface="Foco" panose="020B0504050202020203" pitchFamily="34" charset="0"/>
                <a:ea typeface="+mn-ea"/>
                <a:cs typeface="+mn-cs"/>
              </a:rPr>
              <a:t>Article | Independent</a:t>
            </a:r>
            <a:endParaRPr kumimoji="0" lang="nl-NL"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p:txBody>
      </p:sp>
      <p:sp>
        <p:nvSpPr>
          <p:cNvPr id="8" name="Rectangle 7">
            <a:extLst>
              <a:ext uri="{FF2B5EF4-FFF2-40B4-BE49-F238E27FC236}">
                <a16:creationId xmlns:a16="http://schemas.microsoft.com/office/drawing/2014/main" id="{9AD29D0C-713B-494F-91A8-5E8D9D80E7B9}"/>
              </a:ext>
            </a:extLst>
          </p:cNvPr>
          <p:cNvSpPr/>
          <p:nvPr/>
        </p:nvSpPr>
        <p:spPr>
          <a:xfrm>
            <a:off x="4873349" y="1620074"/>
            <a:ext cx="6096000" cy="70788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4"/>
              </a:rPr>
              <a:t>Spread the stories, not the virus</a:t>
            </a:r>
            <a:endPar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Campaign | Spread the stories</a:t>
            </a:r>
            <a:endParaRPr kumimoji="0" lang="de-DE"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p:txBody>
      </p:sp>
      <p:sp>
        <p:nvSpPr>
          <p:cNvPr id="14" name="Rectangle 13">
            <a:extLst>
              <a:ext uri="{FF2B5EF4-FFF2-40B4-BE49-F238E27FC236}">
                <a16:creationId xmlns:a16="http://schemas.microsoft.com/office/drawing/2014/main" id="{AE62D104-9BCC-4C39-A606-9DB8DFEC88E6}"/>
              </a:ext>
            </a:extLst>
          </p:cNvPr>
          <p:cNvSpPr/>
          <p:nvPr/>
        </p:nvSpPr>
        <p:spPr>
          <a:xfrm>
            <a:off x="4873349" y="2554911"/>
            <a:ext cx="6096000" cy="70788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5"/>
              </a:rPr>
              <a:t>Changing Climates</a:t>
            </a:r>
            <a:endPar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Discussion-based curriculum | ThoughtBox</a:t>
            </a:r>
            <a:endParaRPr kumimoji="0" lang="de-DE"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p:txBody>
      </p:sp>
      <p:sp>
        <p:nvSpPr>
          <p:cNvPr id="16" name="Rectangle 15">
            <a:extLst>
              <a:ext uri="{FF2B5EF4-FFF2-40B4-BE49-F238E27FC236}">
                <a16:creationId xmlns:a16="http://schemas.microsoft.com/office/drawing/2014/main" id="{EE78BB6D-251C-4A00-843E-49502BEA4ABD}"/>
              </a:ext>
            </a:extLst>
          </p:cNvPr>
          <p:cNvSpPr/>
          <p:nvPr/>
        </p:nvSpPr>
        <p:spPr>
          <a:xfrm>
            <a:off x="4873348" y="3496889"/>
            <a:ext cx="6096000" cy="70788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6"/>
              </a:rPr>
              <a:t>#facetheclimateemergency</a:t>
            </a:r>
            <a:endPar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Campaign| Fridays for Future</a:t>
            </a:r>
            <a:endParaRPr kumimoji="0" lang="de-DE"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p:txBody>
      </p:sp>
      <p:sp>
        <p:nvSpPr>
          <p:cNvPr id="18" name="TextBox 17">
            <a:extLst>
              <a:ext uri="{FF2B5EF4-FFF2-40B4-BE49-F238E27FC236}">
                <a16:creationId xmlns:a16="http://schemas.microsoft.com/office/drawing/2014/main" id="{E2FEA4A4-6A28-4B02-8C43-7D98324351E9}"/>
              </a:ext>
            </a:extLst>
          </p:cNvPr>
          <p:cNvSpPr txBox="1"/>
          <p:nvPr/>
        </p:nvSpPr>
        <p:spPr>
          <a:xfrm>
            <a:off x="4873348" y="4484888"/>
            <a:ext cx="624155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7"/>
              </a:rPr>
              <a:t>Evolutionary virus discussion</a:t>
            </a:r>
            <a:endParaRPr kumimoji="0" lang="en-US"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90 minute video | Zach Bush</a:t>
            </a:r>
            <a:endParaRPr kumimoji="0" lang="nl-NL"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p:txBody>
      </p:sp>
      <p:sp>
        <p:nvSpPr>
          <p:cNvPr id="20" name="TextBox 19">
            <a:extLst>
              <a:ext uri="{FF2B5EF4-FFF2-40B4-BE49-F238E27FC236}">
                <a16:creationId xmlns:a16="http://schemas.microsoft.com/office/drawing/2014/main" id="{1C2A2C8B-5893-4309-BC51-A79A4D9EB79B}"/>
              </a:ext>
            </a:extLst>
          </p:cNvPr>
          <p:cNvSpPr txBox="1"/>
          <p:nvPr/>
        </p:nvSpPr>
        <p:spPr>
          <a:xfrm>
            <a:off x="4873348" y="5419725"/>
            <a:ext cx="609771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hlinkClick r:id="rId8"/>
              </a:rPr>
              <a:t>What coronavirus can teach us about climate change</a:t>
            </a:r>
            <a:endPar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co" panose="020B0504050202020203" pitchFamily="34" charset="0"/>
                <a:ea typeface="+mn-ea"/>
                <a:cs typeface="+mn-cs"/>
              </a:rPr>
              <a:t>Article | Financial Times</a:t>
            </a:r>
          </a:p>
        </p:txBody>
      </p:sp>
    </p:spTree>
    <p:extLst>
      <p:ext uri="{BB962C8B-B14F-4D97-AF65-F5344CB8AC3E}">
        <p14:creationId xmlns:p14="http://schemas.microsoft.com/office/powerpoint/2010/main" val="4285119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Tijdelijke aanduiding voor inhoud 6" descr="Afbeelding met berg, gras, buiten, dier&#10;&#10;Automatisch gegenereerde beschrijving">
            <a:extLst>
              <a:ext uri="{FF2B5EF4-FFF2-40B4-BE49-F238E27FC236}">
                <a16:creationId xmlns:a16="http://schemas.microsoft.com/office/drawing/2014/main" id="{D4454397-3BB8-49AA-8CCE-4E6DB455B499}"/>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3884" r="1813" b="11115"/>
          <a:stretch/>
        </p:blipFill>
        <p:spPr>
          <a:xfrm>
            <a:off x="20" y="0"/>
            <a:ext cx="12191980" cy="7040884"/>
          </a:xfrm>
          <a:prstGeom prst="rect">
            <a:avLst/>
          </a:prstGeom>
        </p:spPr>
      </p:pic>
      <p:sp>
        <p:nvSpPr>
          <p:cNvPr id="10" name="Tekstvak 9">
            <a:extLst>
              <a:ext uri="{FF2B5EF4-FFF2-40B4-BE49-F238E27FC236}">
                <a16:creationId xmlns:a16="http://schemas.microsoft.com/office/drawing/2014/main" id="{E02D3BFE-A22C-49CF-8BE4-EE138D6B3D17}"/>
              </a:ext>
            </a:extLst>
          </p:cNvPr>
          <p:cNvSpPr txBox="1"/>
          <p:nvPr/>
        </p:nvSpPr>
        <p:spPr>
          <a:xfrm>
            <a:off x="196866" y="143076"/>
            <a:ext cx="11798267" cy="2215991"/>
          </a:xfrm>
          <a:prstGeom prst="rect">
            <a:avLst/>
          </a:prstGeom>
          <a:noFill/>
          <a:effectLst>
            <a:glow rad="139700">
              <a:schemeClr val="accent2">
                <a:satMod val="175000"/>
                <a:alpha val="40000"/>
              </a:schemeClr>
            </a:glow>
          </a:effectLst>
        </p:spPr>
        <p:txBody>
          <a:bodyPr wrap="square" rtlCol="0">
            <a:spAutoFit/>
          </a:bodyPr>
          <a:lstStyle/>
          <a:p>
            <a:pPr algn="ctr"/>
            <a:r>
              <a:rPr lang="en-GB" sz="2300" dirty="0">
                <a:solidFill>
                  <a:schemeClr val="bg1"/>
                </a:solidFill>
                <a:latin typeface="Foco" panose="020B0504050202020203"/>
              </a:rPr>
              <a:t>As we start to emerge from global lockdown, we can reflect on the virus in many different ways. We can see the terrible impact it has on people’s health, how it has been affecting the economy and radically changing people’s  lives during the last couple of months. At the same time, we can begin to see some of the positive ripples coming out of lockdown, listen to some of the messages that we can learn from this time about how our societies operate, and explore ways to bring about changes that offer a healthier future for people and planet.</a:t>
            </a:r>
          </a:p>
        </p:txBody>
      </p:sp>
    </p:spTree>
    <p:extLst>
      <p:ext uri="{BB962C8B-B14F-4D97-AF65-F5344CB8AC3E}">
        <p14:creationId xmlns:p14="http://schemas.microsoft.com/office/powerpoint/2010/main" val="633916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40289F-D386-49A9-90FB-70BF303F016E}"/>
              </a:ext>
            </a:extLst>
          </p:cNvPr>
          <p:cNvSpPr/>
          <p:nvPr/>
        </p:nvSpPr>
        <p:spPr>
          <a:xfrm>
            <a:off x="0" y="0"/>
            <a:ext cx="12192000" cy="6858000"/>
          </a:xfrm>
          <a:prstGeom prst="rect">
            <a:avLst/>
          </a:prstGeom>
          <a:solidFill>
            <a:srgbClr val="3537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7D03047-2114-4A73-8A53-F882C3890F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152" y="208381"/>
            <a:ext cx="1653719" cy="663489"/>
          </a:xfrm>
          <a:prstGeom prst="rect">
            <a:avLst/>
          </a:prstGeom>
        </p:spPr>
      </p:pic>
      <p:sp>
        <p:nvSpPr>
          <p:cNvPr id="10" name="TextBox 9">
            <a:extLst>
              <a:ext uri="{FF2B5EF4-FFF2-40B4-BE49-F238E27FC236}">
                <a16:creationId xmlns:a16="http://schemas.microsoft.com/office/drawing/2014/main" id="{28AAD497-D0B2-4879-955D-27BC06D6B150}"/>
              </a:ext>
            </a:extLst>
          </p:cNvPr>
          <p:cNvSpPr txBox="1"/>
          <p:nvPr/>
        </p:nvSpPr>
        <p:spPr>
          <a:xfrm>
            <a:off x="7331522" y="5744306"/>
            <a:ext cx="4991614" cy="892552"/>
          </a:xfrm>
          <a:prstGeom prst="rect">
            <a:avLst/>
          </a:prstGeom>
          <a:noFill/>
        </p:spPr>
        <p:txBody>
          <a:bodyPr wrap="square" rtlCol="0">
            <a:spAutoFit/>
          </a:bodyPr>
          <a:lstStyle/>
          <a:p>
            <a:pPr algn="ctr"/>
            <a:endParaRPr lang="en-GB" sz="1200" b="1" dirty="0">
              <a:solidFill>
                <a:schemeClr val="bg1"/>
              </a:solidFill>
              <a:latin typeface="Foco" panose="020B0504050202020203" pitchFamily="34" charset="0"/>
            </a:endParaRPr>
          </a:p>
          <a:p>
            <a:pPr algn="ctr"/>
            <a:r>
              <a:rPr lang="en-GB" sz="2400" dirty="0">
                <a:solidFill>
                  <a:srgbClr val="FEE725"/>
                </a:solidFill>
                <a:latin typeface="Foco" panose="020B0504050202020203" pitchFamily="34" charset="0"/>
              </a:rPr>
              <a:t>This sort of learning can’t wait</a:t>
            </a:r>
          </a:p>
          <a:p>
            <a:pPr algn="ctr"/>
            <a:r>
              <a:rPr lang="en-GB" sz="1600" b="1" spc="300" dirty="0">
                <a:solidFill>
                  <a:schemeClr val="bg1"/>
                </a:solidFill>
                <a:latin typeface="Foco" panose="020B0504050202020203" pitchFamily="34" charset="0"/>
              </a:rPr>
              <a:t>THOUGHTBOXEDUCATION.COM </a:t>
            </a:r>
          </a:p>
        </p:txBody>
      </p:sp>
    </p:spTree>
    <p:extLst>
      <p:ext uri="{BB962C8B-B14F-4D97-AF65-F5344CB8AC3E}">
        <p14:creationId xmlns:p14="http://schemas.microsoft.com/office/powerpoint/2010/main" val="1322860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5A8C58-703A-4E1F-A2FD-1C60EF89C738}"/>
              </a:ext>
            </a:extLst>
          </p:cNvPr>
          <p:cNvSpPr/>
          <p:nvPr/>
        </p:nvSpPr>
        <p:spPr>
          <a:xfrm>
            <a:off x="0" y="0"/>
            <a:ext cx="12192000" cy="6858000"/>
          </a:xfrm>
          <a:prstGeom prst="rect">
            <a:avLst/>
          </a:prstGeom>
          <a:solidFill>
            <a:srgbClr val="35372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hoek 4">
            <a:extLst>
              <a:ext uri="{FF2B5EF4-FFF2-40B4-BE49-F238E27FC236}">
                <a16:creationId xmlns:a16="http://schemas.microsoft.com/office/drawing/2014/main" id="{313D890C-1B28-4CFC-9A43-380B16BAE335}"/>
              </a:ext>
            </a:extLst>
          </p:cNvPr>
          <p:cNvSpPr/>
          <p:nvPr/>
        </p:nvSpPr>
        <p:spPr>
          <a:xfrm>
            <a:off x="-43921" y="-157445"/>
            <a:ext cx="12192000" cy="6801862"/>
          </a:xfrm>
          <a:prstGeom prst="rect">
            <a:avLst/>
          </a:prstGeom>
        </p:spPr>
        <p:txBody>
          <a:bodyPr wrap="square">
            <a:spAutoFit/>
          </a:bodyPr>
          <a:lstStyle/>
          <a:p>
            <a:pPr algn="ctr"/>
            <a:br>
              <a:rPr lang="en-US" dirty="0">
                <a:solidFill>
                  <a:schemeClr val="bg1"/>
                </a:solidFill>
                <a:latin typeface="Foco" panose="020B0504050202020203"/>
              </a:rPr>
            </a:br>
            <a:r>
              <a:rPr lang="en-US" sz="1900" dirty="0">
                <a:solidFill>
                  <a:schemeClr val="bg1"/>
                </a:solidFill>
                <a:latin typeface="Foco" panose="020B0504050202020203"/>
              </a:rPr>
              <a:t>Stop. Just stop.</a:t>
            </a:r>
            <a:br>
              <a:rPr lang="en-US" sz="1900" dirty="0">
                <a:solidFill>
                  <a:schemeClr val="bg1"/>
                </a:solidFill>
                <a:latin typeface="Foco" panose="020B0504050202020203"/>
              </a:rPr>
            </a:br>
            <a:r>
              <a:rPr lang="en-US" sz="1900" dirty="0">
                <a:solidFill>
                  <a:schemeClr val="bg1"/>
                </a:solidFill>
                <a:latin typeface="Foco" panose="020B0504050202020203"/>
              </a:rPr>
              <a:t>It is no longer a request. It is a mandate.</a:t>
            </a:r>
          </a:p>
          <a:p>
            <a:pPr algn="ctr"/>
            <a:r>
              <a:rPr lang="en-US" sz="1900" dirty="0">
                <a:solidFill>
                  <a:schemeClr val="bg1"/>
                </a:solidFill>
                <a:latin typeface="Foco" panose="020B0504050202020203"/>
              </a:rPr>
              <a:t>We will help you.</a:t>
            </a:r>
            <a:br>
              <a:rPr lang="en-US" sz="1900" dirty="0">
                <a:solidFill>
                  <a:schemeClr val="bg1"/>
                </a:solidFill>
                <a:latin typeface="Foco" panose="020B0504050202020203"/>
              </a:rPr>
            </a:br>
            <a:r>
              <a:rPr lang="en-US" sz="1900" dirty="0">
                <a:solidFill>
                  <a:schemeClr val="bg1"/>
                </a:solidFill>
                <a:latin typeface="Foco" panose="020B0504050202020203"/>
              </a:rPr>
              <a:t>We will bring the supersonic, high speed merry-go-round to a halt</a:t>
            </a:r>
            <a:br>
              <a:rPr lang="en-US" sz="1900" dirty="0">
                <a:solidFill>
                  <a:schemeClr val="bg1"/>
                </a:solidFill>
                <a:latin typeface="Foco" panose="020B0504050202020203"/>
              </a:rPr>
            </a:br>
            <a:r>
              <a:rPr lang="en-US" sz="1900" dirty="0">
                <a:solidFill>
                  <a:schemeClr val="bg1"/>
                </a:solidFill>
                <a:latin typeface="Foco" panose="020B0504050202020203"/>
              </a:rPr>
              <a:t>We will stop</a:t>
            </a:r>
            <a:br>
              <a:rPr lang="en-US" sz="1900" dirty="0">
                <a:solidFill>
                  <a:schemeClr val="bg1"/>
                </a:solidFill>
                <a:latin typeface="Foco" panose="020B0504050202020203"/>
              </a:rPr>
            </a:br>
            <a:r>
              <a:rPr lang="en-US" sz="1900" dirty="0">
                <a:solidFill>
                  <a:schemeClr val="bg1"/>
                </a:solidFill>
                <a:latin typeface="Foco" panose="020B0504050202020203"/>
              </a:rPr>
              <a:t>the planes</a:t>
            </a:r>
            <a:br>
              <a:rPr lang="en-US" sz="1900" dirty="0">
                <a:solidFill>
                  <a:schemeClr val="bg1"/>
                </a:solidFill>
                <a:latin typeface="Foco" panose="020B0504050202020203"/>
              </a:rPr>
            </a:br>
            <a:r>
              <a:rPr lang="en-US" sz="1900" dirty="0">
                <a:solidFill>
                  <a:schemeClr val="bg1"/>
                </a:solidFill>
                <a:latin typeface="Foco" panose="020B0504050202020203"/>
              </a:rPr>
              <a:t>the trains</a:t>
            </a:r>
            <a:br>
              <a:rPr lang="en-US" sz="1900" dirty="0">
                <a:solidFill>
                  <a:schemeClr val="bg1"/>
                </a:solidFill>
                <a:latin typeface="Foco" panose="020B0504050202020203"/>
              </a:rPr>
            </a:br>
            <a:r>
              <a:rPr lang="en-US" sz="1900" dirty="0">
                <a:solidFill>
                  <a:schemeClr val="bg1"/>
                </a:solidFill>
                <a:latin typeface="Foco" panose="020B0504050202020203"/>
              </a:rPr>
              <a:t>the schools</a:t>
            </a:r>
            <a:br>
              <a:rPr lang="en-US" sz="1900" dirty="0">
                <a:solidFill>
                  <a:schemeClr val="bg1"/>
                </a:solidFill>
                <a:latin typeface="Foco" panose="020B0504050202020203"/>
              </a:rPr>
            </a:br>
            <a:r>
              <a:rPr lang="en-US" sz="1900" dirty="0">
                <a:solidFill>
                  <a:schemeClr val="bg1"/>
                </a:solidFill>
                <a:latin typeface="Foco" panose="020B0504050202020203"/>
              </a:rPr>
              <a:t>the malls</a:t>
            </a:r>
            <a:br>
              <a:rPr lang="en-US" sz="1900" dirty="0">
                <a:solidFill>
                  <a:schemeClr val="bg1"/>
                </a:solidFill>
                <a:latin typeface="Foco" panose="020B0504050202020203"/>
              </a:rPr>
            </a:br>
            <a:r>
              <a:rPr lang="en-US" sz="1900" dirty="0">
                <a:solidFill>
                  <a:schemeClr val="bg1"/>
                </a:solidFill>
                <a:latin typeface="Foco" panose="020B0504050202020203"/>
              </a:rPr>
              <a:t>the meetings.</a:t>
            </a:r>
          </a:p>
          <a:p>
            <a:pPr algn="ctr"/>
            <a:br>
              <a:rPr lang="en-US" sz="1900" dirty="0">
                <a:solidFill>
                  <a:schemeClr val="bg1"/>
                </a:solidFill>
                <a:latin typeface="Foco" panose="020B0504050202020203"/>
              </a:rPr>
            </a:br>
            <a:r>
              <a:rPr lang="en-US" sz="1900" dirty="0">
                <a:solidFill>
                  <a:schemeClr val="bg1"/>
                </a:solidFill>
                <a:latin typeface="Foco" panose="020B0504050202020203"/>
              </a:rPr>
              <a:t>You have not been listening.</a:t>
            </a:r>
          </a:p>
          <a:p>
            <a:pPr algn="ctr"/>
            <a:r>
              <a:rPr lang="nl-NL" sz="1900" dirty="0">
                <a:solidFill>
                  <a:schemeClr val="bg1"/>
                </a:solidFill>
                <a:latin typeface="Foco" panose="020B0504050202020203"/>
              </a:rPr>
              <a:t>We will help you</a:t>
            </a:r>
          </a:p>
          <a:p>
            <a:pPr algn="ctr"/>
            <a:r>
              <a:rPr lang="en-US" sz="1900" dirty="0">
                <a:solidFill>
                  <a:schemeClr val="bg1"/>
                </a:solidFill>
                <a:latin typeface="Foco" panose="020B0504050202020203"/>
              </a:rPr>
              <a:t>Despite what you might think or feel, we are not the enemy.</a:t>
            </a:r>
            <a:br>
              <a:rPr lang="en-US" sz="1900" dirty="0">
                <a:solidFill>
                  <a:schemeClr val="bg1"/>
                </a:solidFill>
                <a:latin typeface="Foco" panose="020B0504050202020203"/>
              </a:rPr>
            </a:br>
            <a:r>
              <a:rPr lang="en-US" sz="1900" dirty="0">
                <a:solidFill>
                  <a:schemeClr val="bg1"/>
                </a:solidFill>
                <a:latin typeface="Foco" panose="020B0504050202020203"/>
              </a:rPr>
              <a:t>We are Messenger. We are Ally. We are a balancing force.</a:t>
            </a:r>
            <a:br>
              <a:rPr lang="en-US" sz="1900" dirty="0">
                <a:solidFill>
                  <a:schemeClr val="bg1"/>
                </a:solidFill>
                <a:latin typeface="Foco" panose="020B0504050202020203"/>
              </a:rPr>
            </a:br>
            <a:r>
              <a:rPr lang="en-US" sz="1900" dirty="0">
                <a:solidFill>
                  <a:schemeClr val="bg1"/>
                </a:solidFill>
                <a:latin typeface="Foco" panose="020B0504050202020203"/>
              </a:rPr>
              <a:t>We are asking you to stop, to be still, to listen;</a:t>
            </a:r>
          </a:p>
          <a:p>
            <a:pPr algn="ctr"/>
            <a:r>
              <a:rPr lang="en-US" sz="1900" dirty="0">
                <a:solidFill>
                  <a:schemeClr val="bg1"/>
                </a:solidFill>
                <a:latin typeface="Foco" panose="020B0504050202020203"/>
              </a:rPr>
              <a:t>As the health of a tree, a river, the sky tells you about quality of your own health, </a:t>
            </a:r>
            <a:br>
              <a:rPr lang="en-US" sz="1900" dirty="0">
                <a:solidFill>
                  <a:schemeClr val="bg1"/>
                </a:solidFill>
                <a:latin typeface="Foco" panose="020B0504050202020203"/>
              </a:rPr>
            </a:br>
            <a:r>
              <a:rPr lang="en-US" sz="1900" dirty="0">
                <a:solidFill>
                  <a:schemeClr val="bg1"/>
                </a:solidFill>
                <a:latin typeface="Foco" panose="020B0504050202020203"/>
              </a:rPr>
              <a:t>what might the quality of your health tell you about the health of the rivers, the trees, the sky, </a:t>
            </a:r>
            <a:br>
              <a:rPr lang="en-US" sz="1900" dirty="0">
                <a:solidFill>
                  <a:schemeClr val="bg1"/>
                </a:solidFill>
                <a:latin typeface="Foco" panose="020B0504050202020203"/>
              </a:rPr>
            </a:br>
            <a:r>
              <a:rPr lang="en-US" sz="1900" dirty="0">
                <a:solidFill>
                  <a:schemeClr val="bg1"/>
                </a:solidFill>
                <a:latin typeface="Foco" panose="020B0504050202020203"/>
              </a:rPr>
              <a:t>and all of us who share this planet with you?</a:t>
            </a:r>
          </a:p>
          <a:p>
            <a:pPr algn="ctr"/>
            <a:br>
              <a:rPr lang="en-US" sz="1900" dirty="0">
                <a:solidFill>
                  <a:schemeClr val="bg1"/>
                </a:solidFill>
                <a:latin typeface="Foco" panose="020B0504050202020203"/>
              </a:rPr>
            </a:br>
            <a:r>
              <a:rPr lang="en-US" sz="1900" dirty="0">
                <a:solidFill>
                  <a:schemeClr val="bg1"/>
                </a:solidFill>
                <a:latin typeface="Foco" panose="020B0504050202020203"/>
              </a:rPr>
              <a:t>Ask us what we might teach you about illness and healing, about what might be required so that all may be well.</a:t>
            </a:r>
            <a:br>
              <a:rPr lang="en-US" sz="1900" dirty="0">
                <a:solidFill>
                  <a:schemeClr val="bg1"/>
                </a:solidFill>
                <a:latin typeface="Foco" panose="020B0504050202020203"/>
              </a:rPr>
            </a:br>
            <a:r>
              <a:rPr lang="en-US" sz="1900" dirty="0">
                <a:solidFill>
                  <a:schemeClr val="bg1"/>
                </a:solidFill>
                <a:latin typeface="Foco" panose="020B0504050202020203"/>
              </a:rPr>
              <a:t>We will help you, if you listen.</a:t>
            </a:r>
            <a:endParaRPr lang="en-US" sz="1900" b="1" i="0" u="none" strike="noStrike" dirty="0">
              <a:solidFill>
                <a:schemeClr val="bg1"/>
              </a:solidFill>
              <a:effectLst/>
              <a:latin typeface="Foco" panose="020B0504050202020203"/>
            </a:endParaRPr>
          </a:p>
        </p:txBody>
      </p:sp>
      <p:sp>
        <p:nvSpPr>
          <p:cNvPr id="14" name="Tekstvak 5">
            <a:extLst>
              <a:ext uri="{FF2B5EF4-FFF2-40B4-BE49-F238E27FC236}">
                <a16:creationId xmlns:a16="http://schemas.microsoft.com/office/drawing/2014/main" id="{02A251F2-5BB2-4508-B6D4-67331330C582}"/>
              </a:ext>
            </a:extLst>
          </p:cNvPr>
          <p:cNvSpPr txBox="1"/>
          <p:nvPr/>
        </p:nvSpPr>
        <p:spPr>
          <a:xfrm>
            <a:off x="98474" y="104576"/>
            <a:ext cx="2347014" cy="830997"/>
          </a:xfrm>
          <a:prstGeom prst="rect">
            <a:avLst/>
          </a:prstGeom>
          <a:noFill/>
          <a:ln>
            <a:solidFill>
              <a:schemeClr val="bg1"/>
            </a:solidFill>
          </a:ln>
        </p:spPr>
        <p:txBody>
          <a:bodyPr wrap="square" rtlCol="0">
            <a:spAutoFit/>
          </a:bodyPr>
          <a:lstStyle/>
          <a:p>
            <a:r>
              <a:rPr lang="en-GB" sz="1600" b="1" dirty="0">
                <a:solidFill>
                  <a:schemeClr val="bg1"/>
                </a:solidFill>
                <a:latin typeface="Foco" panose="020B0504050202020203" pitchFamily="34" charset="0"/>
              </a:rPr>
              <a:t>An imagined letter from Covid-19 to Humans </a:t>
            </a:r>
          </a:p>
          <a:p>
            <a:r>
              <a:rPr lang="en-GB" sz="1600" dirty="0">
                <a:solidFill>
                  <a:schemeClr val="bg1"/>
                </a:solidFill>
                <a:latin typeface="Foco" panose="020B0504050202020203" pitchFamily="34" charset="0"/>
              </a:rPr>
              <a:t>by Kristin </a:t>
            </a:r>
            <a:r>
              <a:rPr lang="en-GB" sz="1600" dirty="0" err="1">
                <a:solidFill>
                  <a:schemeClr val="bg1"/>
                </a:solidFill>
                <a:latin typeface="Foco" panose="020B0504050202020203" pitchFamily="34" charset="0"/>
              </a:rPr>
              <a:t>Flyntz</a:t>
            </a:r>
            <a:endParaRPr lang="en-GB" sz="1600" dirty="0">
              <a:solidFill>
                <a:schemeClr val="bg1"/>
              </a:solidFill>
              <a:latin typeface="Foco" panose="020B0504050202020203" pitchFamily="34" charset="0"/>
            </a:endParaRPr>
          </a:p>
        </p:txBody>
      </p:sp>
    </p:spTree>
    <p:extLst>
      <p:ext uri="{BB962C8B-B14F-4D97-AF65-F5344CB8AC3E}">
        <p14:creationId xmlns:p14="http://schemas.microsoft.com/office/powerpoint/2010/main" val="1190009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6425912-8723-4624-B2AD-708CF4B2BB28}"/>
              </a:ext>
            </a:extLst>
          </p:cNvPr>
          <p:cNvSpPr txBox="1">
            <a:spLocks noGrp="1"/>
          </p:cNvSpPr>
          <p:nvPr>
            <p:ph type="title"/>
          </p:nvPr>
        </p:nvSpPr>
        <p:spPr>
          <a:xfrm>
            <a:off x="653017" y="1235995"/>
            <a:ext cx="10515600" cy="635611"/>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Foco" panose="020B0504050202020203"/>
              </a:rPr>
              <a:t>Reflection 1</a:t>
            </a:r>
            <a:r>
              <a:rPr lang="en-US" sz="3600" dirty="0">
                <a:latin typeface="Foco" panose="020B0504050202020203"/>
              </a:rPr>
              <a:t>: </a:t>
            </a:r>
            <a:r>
              <a:rPr lang="en-US" sz="3600" b="1" dirty="0">
                <a:latin typeface="Foco" panose="020B0504050202020203"/>
              </a:rPr>
              <a:t>Coronavirus and the benefits for the planet</a:t>
            </a:r>
          </a:p>
        </p:txBody>
      </p:sp>
      <p:sp>
        <p:nvSpPr>
          <p:cNvPr id="5" name="Tekstvak 4">
            <a:extLst>
              <a:ext uri="{FF2B5EF4-FFF2-40B4-BE49-F238E27FC236}">
                <a16:creationId xmlns:a16="http://schemas.microsoft.com/office/drawing/2014/main" id="{A6F91F5F-16CD-420D-99FA-5A46158BA41C}"/>
              </a:ext>
            </a:extLst>
          </p:cNvPr>
          <p:cNvSpPr txBox="1"/>
          <p:nvPr/>
        </p:nvSpPr>
        <p:spPr>
          <a:xfrm>
            <a:off x="265814" y="2505670"/>
            <a:ext cx="11087986" cy="1938992"/>
          </a:xfrm>
          <a:prstGeom prst="rect">
            <a:avLst/>
          </a:prstGeom>
          <a:noFill/>
        </p:spPr>
        <p:txBody>
          <a:bodyPr wrap="square" rtlCol="0">
            <a:spAutoFit/>
          </a:bodyPr>
          <a:lstStyle/>
          <a:p>
            <a:pPr algn="ctr"/>
            <a:r>
              <a:rPr lang="en-GB" sz="2400" dirty="0">
                <a:latin typeface="Foco" panose="020B0504050202020203"/>
              </a:rPr>
              <a:t>Covid-19 has put a stop to much of our regular activities and habits through countries going into lockdown (or hibernation) and has brought many hopeful benefits to the natural world, the world around us – a world we are a part of and on which we depend.  This time has allowed many of us to reflect on which of our old habits we can leave behind to focus on healthier futures for people and planet.</a:t>
            </a:r>
          </a:p>
        </p:txBody>
      </p:sp>
      <p:pic>
        <p:nvPicPr>
          <p:cNvPr id="6" name="Picture 5">
            <a:extLst>
              <a:ext uri="{FF2B5EF4-FFF2-40B4-BE49-F238E27FC236}">
                <a16:creationId xmlns:a16="http://schemas.microsoft.com/office/drawing/2014/main" id="{D2610FB4-FBEC-4D5B-B58C-BA9573ED7FCA}"/>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306916" y="5060203"/>
            <a:ext cx="1372897" cy="1378617"/>
          </a:xfrm>
          <a:prstGeom prst="rect">
            <a:avLst/>
          </a:prstGeom>
        </p:spPr>
      </p:pic>
    </p:spTree>
    <p:extLst>
      <p:ext uri="{BB962C8B-B14F-4D97-AF65-F5344CB8AC3E}">
        <p14:creationId xmlns:p14="http://schemas.microsoft.com/office/powerpoint/2010/main" val="3981097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71AAE-E769-4F70-8EDB-60902EBC9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349" y="1160976"/>
            <a:ext cx="4171300" cy="4171300"/>
          </a:xfrm>
          <a:prstGeom prst="rect">
            <a:avLst/>
          </a:prstGeom>
        </p:spPr>
      </p:pic>
      <p:sp>
        <p:nvSpPr>
          <p:cNvPr id="2" name="Rectangle 1">
            <a:extLst>
              <a:ext uri="{FF2B5EF4-FFF2-40B4-BE49-F238E27FC236}">
                <a16:creationId xmlns:a16="http://schemas.microsoft.com/office/drawing/2014/main" id="{809E4368-8B85-4C5E-BBCF-A6E952A40A8B}"/>
              </a:ext>
            </a:extLst>
          </p:cNvPr>
          <p:cNvSpPr/>
          <p:nvPr/>
        </p:nvSpPr>
        <p:spPr>
          <a:xfrm>
            <a:off x="4446391" y="2123241"/>
            <a:ext cx="3299215" cy="2246769"/>
          </a:xfrm>
          <a:prstGeom prst="rect">
            <a:avLst/>
          </a:prstGeom>
        </p:spPr>
        <p:txBody>
          <a:bodyPr wrap="square">
            <a:spAutoFit/>
          </a:bodyPr>
          <a:lstStyle/>
          <a:p>
            <a:pPr algn="ctr">
              <a:spcAft>
                <a:spcPts val="600"/>
              </a:spcAft>
            </a:pPr>
            <a:r>
              <a:rPr lang="en-GB" sz="2800" dirty="0">
                <a:latin typeface="Foco" panose="020B0504050202020203"/>
                <a:cs typeface="Arial"/>
              </a:rPr>
              <a:t>Can you think of some examples of the benefits of Covid-19 to the natural world?</a:t>
            </a:r>
          </a:p>
        </p:txBody>
      </p:sp>
      <p:sp>
        <p:nvSpPr>
          <p:cNvPr id="5" name="TextBox 4">
            <a:extLst>
              <a:ext uri="{FF2B5EF4-FFF2-40B4-BE49-F238E27FC236}">
                <a16:creationId xmlns:a16="http://schemas.microsoft.com/office/drawing/2014/main" id="{5E4E456A-51FD-421B-B0FF-A131F10D4352}"/>
              </a:ext>
            </a:extLst>
          </p:cNvPr>
          <p:cNvSpPr txBox="1"/>
          <p:nvPr/>
        </p:nvSpPr>
        <p:spPr>
          <a:xfrm>
            <a:off x="307857" y="5343712"/>
            <a:ext cx="11576283" cy="461665"/>
          </a:xfrm>
          <a:prstGeom prst="rect">
            <a:avLst/>
          </a:prstGeom>
          <a:noFill/>
        </p:spPr>
        <p:txBody>
          <a:bodyPr wrap="square" rtlCol="0">
            <a:spAutoFit/>
          </a:bodyPr>
          <a:lstStyle/>
          <a:p>
            <a:r>
              <a:rPr lang="en-GB" sz="2400" dirty="0">
                <a:latin typeface="Foco" panose="020B0504050202020203" pitchFamily="34" charset="0"/>
              </a:rPr>
              <a:t>Think about some of the positive effects that have been seen around us during lockdown.</a:t>
            </a:r>
          </a:p>
        </p:txBody>
      </p:sp>
    </p:spTree>
    <p:extLst>
      <p:ext uri="{BB962C8B-B14F-4D97-AF65-F5344CB8AC3E}">
        <p14:creationId xmlns:p14="http://schemas.microsoft.com/office/powerpoint/2010/main" val="3774867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C4385C6-28B9-44F3-8FC7-68A4170FA365}"/>
              </a:ext>
            </a:extLst>
          </p:cNvPr>
          <p:cNvSpPr txBox="1"/>
          <p:nvPr/>
        </p:nvSpPr>
        <p:spPr>
          <a:xfrm>
            <a:off x="481013" y="3944473"/>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dirty="0">
                <a:latin typeface="Foco" panose="020B0504050202020203"/>
                <a:ea typeface="+mj-ea"/>
                <a:cs typeface="+mj-cs"/>
              </a:rPr>
              <a:t>Example 1</a:t>
            </a:r>
            <a:r>
              <a:rPr lang="en-US" sz="3200" dirty="0">
                <a:latin typeface="Foco" panose="020B0504050202020203"/>
                <a:ea typeface="+mj-ea"/>
                <a:cs typeface="+mj-cs"/>
              </a:rPr>
              <a:t>: </a:t>
            </a:r>
            <a:r>
              <a:rPr lang="en-US" sz="3200" b="1" dirty="0">
                <a:latin typeface="Foco" panose="020B0504050202020203"/>
                <a:ea typeface="+mj-ea"/>
                <a:cs typeface="+mj-cs"/>
              </a:rPr>
              <a:t>Venice </a:t>
            </a:r>
          </a:p>
        </p:txBody>
      </p:sp>
      <p:pic>
        <p:nvPicPr>
          <p:cNvPr id="3" name="Afbeelding 2" descr="Afbeelding met water, buiten, boot, gebouw&#10;&#10;Automatisch gegenereerde beschrijving">
            <a:extLst>
              <a:ext uri="{FF2B5EF4-FFF2-40B4-BE49-F238E27FC236}">
                <a16:creationId xmlns:a16="http://schemas.microsoft.com/office/drawing/2014/main" id="{AAE070B9-1357-464C-9168-60334C2F6BD9}"/>
              </a:ext>
            </a:extLst>
          </p:cNvPr>
          <p:cNvPicPr>
            <a:picLocks noChangeAspect="1"/>
          </p:cNvPicPr>
          <p:nvPr/>
        </p:nvPicPr>
        <p:blipFill rotWithShape="1">
          <a:blip r:embed="rId2">
            <a:extLst>
              <a:ext uri="{28A0092B-C50C-407E-A947-70E740481C1C}">
                <a14:useLocalDpi xmlns:a14="http://schemas.microsoft.com/office/drawing/2010/main" val="0"/>
              </a:ext>
            </a:extLst>
          </a:blip>
          <a:srcRect t="25829" b="835"/>
          <a:stretch/>
        </p:blipFill>
        <p:spPr>
          <a:xfrm>
            <a:off x="20" y="10"/>
            <a:ext cx="12191980" cy="395684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kstvak 3">
            <a:extLst>
              <a:ext uri="{FF2B5EF4-FFF2-40B4-BE49-F238E27FC236}">
                <a16:creationId xmlns:a16="http://schemas.microsoft.com/office/drawing/2014/main" id="{82B506DF-3FDC-49D2-AF72-33F8BFE10F7C}"/>
              </a:ext>
            </a:extLst>
          </p:cNvPr>
          <p:cNvSpPr txBox="1"/>
          <p:nvPr/>
        </p:nvSpPr>
        <p:spPr>
          <a:xfrm>
            <a:off x="3459687" y="3912698"/>
            <a:ext cx="8251300" cy="2452687"/>
          </a:xfrm>
          <a:prstGeom prst="rect">
            <a:avLst/>
          </a:prstGeom>
        </p:spPr>
        <p:txBody>
          <a:bodyPr vert="horz" lIns="91440" tIns="45720" rIns="91440" bIns="45720" rtlCol="0" anchor="ctr">
            <a:normAutofit/>
          </a:bodyPr>
          <a:lstStyle/>
          <a:p>
            <a:pPr>
              <a:lnSpc>
                <a:spcPct val="90000"/>
              </a:lnSpc>
              <a:spcAft>
                <a:spcPts val="600"/>
              </a:spcAft>
            </a:pPr>
            <a:r>
              <a:rPr lang="en-US" sz="2000" dirty="0">
                <a:latin typeface="Foco" panose="020B0504050202020203"/>
              </a:rPr>
              <a:t>With the cruise ships and motorboats gone, the usually dark and murky water in </a:t>
            </a:r>
            <a:r>
              <a:rPr lang="en-US" sz="2000" dirty="0">
                <a:latin typeface="Foco" panose="020B0504050202020203"/>
                <a:hlinkClick r:id="rId3"/>
              </a:rPr>
              <a:t>Venice</a:t>
            </a:r>
            <a:r>
              <a:rPr lang="en-US" sz="2000" dirty="0">
                <a:latin typeface="Foco" panose="020B0504050202020203"/>
              </a:rPr>
              <a:t> became blue and clear and calm like a pond. Venice is a city that depends on a mass-tourism model, however in current times of the pandemic, the streets and waterways are empty. This allows for cleaner air, the return of wildlife - such as fish, swans and ducks - and a visualisation of what Venice could be in potential. Venice as a result is now considering a more </a:t>
            </a:r>
            <a:r>
              <a:rPr lang="en-US" sz="2000" dirty="0">
                <a:latin typeface="Foco" panose="020B0504050202020203"/>
                <a:hlinkClick r:id="rId4"/>
              </a:rPr>
              <a:t>sustainable</a:t>
            </a:r>
            <a:r>
              <a:rPr lang="en-US" sz="2000" dirty="0">
                <a:latin typeface="Foco" panose="020B0504050202020203"/>
              </a:rPr>
              <a:t> kind of tourism. </a:t>
            </a:r>
          </a:p>
        </p:txBody>
      </p:sp>
    </p:spTree>
    <p:extLst>
      <p:ext uri="{BB962C8B-B14F-4D97-AF65-F5344CB8AC3E}">
        <p14:creationId xmlns:p14="http://schemas.microsoft.com/office/powerpoint/2010/main" val="3233047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buiten, berg, sneeuw, zitten&#10;&#10;Automatisch gegenereerde beschrijving">
            <a:extLst>
              <a:ext uri="{FF2B5EF4-FFF2-40B4-BE49-F238E27FC236}">
                <a16:creationId xmlns:a16="http://schemas.microsoft.com/office/drawing/2014/main" id="{74A7E05E-2472-4D23-8BDD-305BCAD6C037}"/>
              </a:ext>
            </a:extLst>
          </p:cNvPr>
          <p:cNvPicPr>
            <a:picLocks noChangeAspect="1"/>
          </p:cNvPicPr>
          <p:nvPr/>
        </p:nvPicPr>
        <p:blipFill rotWithShape="1">
          <a:blip r:embed="rId2">
            <a:extLst>
              <a:ext uri="{28A0092B-C50C-407E-A947-70E740481C1C}">
                <a14:useLocalDpi xmlns:a14="http://schemas.microsoft.com/office/drawing/2010/main" val="0"/>
              </a:ext>
            </a:extLst>
          </a:blip>
          <a:srcRect l="2129"/>
          <a:stretch/>
        </p:blipFill>
        <p:spPr>
          <a:xfrm>
            <a:off x="3981159" y="10"/>
            <a:ext cx="8295251" cy="6497043"/>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3" name="Tekstvak 2">
            <a:extLst>
              <a:ext uri="{FF2B5EF4-FFF2-40B4-BE49-F238E27FC236}">
                <a16:creationId xmlns:a16="http://schemas.microsoft.com/office/drawing/2014/main" id="{22990104-382A-4005-868C-882DB7A40F6E}"/>
              </a:ext>
            </a:extLst>
          </p:cNvPr>
          <p:cNvSpPr txBox="1"/>
          <p:nvPr/>
        </p:nvSpPr>
        <p:spPr>
          <a:xfrm>
            <a:off x="174145" y="209790"/>
            <a:ext cx="4168822" cy="693161"/>
          </a:xfrm>
          <a:prstGeom prst="rect">
            <a:avLst/>
          </a:prstGeom>
        </p:spPr>
        <p:txBody>
          <a:bodyPr vert="horz" lIns="91440" tIns="45720" rIns="91440" bIns="45720" rtlCol="0" anchor="b">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Foco" panose="020B0504050202020203"/>
                <a:ea typeface="+mn-ea"/>
                <a:cs typeface="+mn-cs"/>
              </a:rPr>
              <a:t>Example 2</a:t>
            </a:r>
            <a:r>
              <a:rPr kumimoji="0" lang="en-US" sz="3600" b="0" i="0" u="none" strike="noStrike" kern="1200" cap="none" spc="0" normalizeH="0" baseline="0" noProof="0" dirty="0">
                <a:ln>
                  <a:noFill/>
                </a:ln>
                <a:solidFill>
                  <a:prstClr val="black"/>
                </a:solidFill>
                <a:effectLst/>
                <a:uLnTx/>
                <a:uFillTx/>
                <a:latin typeface="Foco" panose="020B0504050202020203"/>
                <a:ea typeface="+mn-ea"/>
                <a:cs typeface="+mn-cs"/>
              </a:rPr>
              <a:t>: </a:t>
            </a:r>
            <a:r>
              <a:rPr kumimoji="0" lang="en-US" sz="3600" b="1" i="0" u="none" strike="noStrike" kern="1200" cap="none" spc="0" normalizeH="0" baseline="0" noProof="0" dirty="0">
                <a:ln>
                  <a:noFill/>
                </a:ln>
                <a:solidFill>
                  <a:prstClr val="black"/>
                </a:solidFill>
                <a:effectLst/>
                <a:uLnTx/>
                <a:uFillTx/>
                <a:latin typeface="Foco" panose="020B0504050202020203"/>
                <a:ea typeface="+mn-ea"/>
                <a:cs typeface="+mn-cs"/>
              </a:rPr>
              <a:t>Pollution </a:t>
            </a:r>
          </a:p>
        </p:txBody>
      </p:sp>
      <p:sp>
        <p:nvSpPr>
          <p:cNvPr id="4" name="Tekstvak 3">
            <a:extLst>
              <a:ext uri="{FF2B5EF4-FFF2-40B4-BE49-F238E27FC236}">
                <a16:creationId xmlns:a16="http://schemas.microsoft.com/office/drawing/2014/main" id="{E926DD17-6E76-4813-89B7-1CF100E030FD}"/>
              </a:ext>
            </a:extLst>
          </p:cNvPr>
          <p:cNvSpPr txBox="1"/>
          <p:nvPr/>
        </p:nvSpPr>
        <p:spPr>
          <a:xfrm>
            <a:off x="174145" y="902951"/>
            <a:ext cx="4514813" cy="5384323"/>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t>As transport use has dropped significantly </a:t>
            </a:r>
            <a:r>
              <a:rPr lang="en-US" sz="2000" dirty="0">
                <a:solidFill>
                  <a:prstClr val="black"/>
                </a:solidFill>
                <a:latin typeface="Foco" panose="020B0504050202020203"/>
              </a:rPr>
              <a:t>(</a:t>
            </a: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t>due to closed cities, countries and borders</a:t>
            </a:r>
            <a:r>
              <a:rPr lang="en-US" sz="2000" dirty="0">
                <a:solidFill>
                  <a:prstClr val="black"/>
                </a:solidFill>
                <a:latin typeface="Foco" panose="020B0504050202020203"/>
              </a:rPr>
              <a:t>) </a:t>
            </a: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hlinkClick r:id="rId3"/>
              </a:rPr>
              <a:t>air pollution </a:t>
            </a: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t>has seen a drop </a:t>
            </a:r>
            <a:r>
              <a:rPr lang="en-US" sz="2000" dirty="0">
                <a:solidFill>
                  <a:prstClr val="black"/>
                </a:solidFill>
                <a:latin typeface="Foco" panose="020B0504050202020203"/>
              </a:rPr>
              <a:t>across</a:t>
            </a: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t> </a:t>
            </a: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hlinkClick r:id="rId4"/>
              </a:rPr>
              <a:t>Europe</a:t>
            </a: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t> and </a:t>
            </a: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hlinkClick r:id="rId5"/>
              </a:rPr>
              <a:t>China</a:t>
            </a: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t>. People in Northern India can now see the Himalayas for the first time in 30 years simply due to the drop in air pollution.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t>There is also significantly less </a:t>
            </a: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hlinkClick r:id="rId6"/>
              </a:rPr>
              <a:t>noise pollution</a:t>
            </a: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t> in our communities, meaning it is a lot quieter. As a result people in cities can hear sounds that were </a:t>
            </a:r>
            <a:r>
              <a:rPr lang="en-US" sz="2000" dirty="0">
                <a:solidFill>
                  <a:prstClr val="black"/>
                </a:solidFill>
                <a:latin typeface="Foco" panose="020B0504050202020203"/>
              </a:rPr>
              <a:t>once </a:t>
            </a: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t>muffled by traffic noise, such as birds chirping and the wind in the trees. </a:t>
            </a:r>
            <a:b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br>
            <a:b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b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t>These quieter conditions positively affect our mental health and wellbeing.</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oco" panose="020B0504050202020203"/>
                <a:ea typeface="+mn-ea"/>
                <a:cs typeface="+mn-cs"/>
              </a:rPr>
              <a:t> </a:t>
            </a:r>
          </a:p>
        </p:txBody>
      </p:sp>
    </p:spTree>
    <p:extLst>
      <p:ext uri="{BB962C8B-B14F-4D97-AF65-F5344CB8AC3E}">
        <p14:creationId xmlns:p14="http://schemas.microsoft.com/office/powerpoint/2010/main" val="81961181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3282</Words>
  <Application>Microsoft Office PowerPoint</Application>
  <PresentationFormat>Widescreen</PresentationFormat>
  <Paragraphs>163</Paragraphs>
  <Slides>40</Slides>
  <Notes>7</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40</vt:i4>
      </vt:variant>
    </vt:vector>
  </HeadingPairs>
  <TitlesOfParts>
    <vt:vector size="50" baseType="lpstr">
      <vt:lpstr>Arial</vt:lpstr>
      <vt:lpstr>Ashcan BB</vt:lpstr>
      <vt:lpstr>Calibri</vt:lpstr>
      <vt:lpstr>Calibri Light</vt:lpstr>
      <vt:lpstr>Foco</vt:lpstr>
      <vt:lpstr>Helvetica</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Reflection 1: Coronavirus and the benefits for the planet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vincent van hal</dc:creator>
  <cp:lastModifiedBy>ThoughtBox Education</cp:lastModifiedBy>
  <cp:revision>37</cp:revision>
  <dcterms:created xsi:type="dcterms:W3CDTF">2020-06-08T19:25:07Z</dcterms:created>
  <dcterms:modified xsi:type="dcterms:W3CDTF">2020-10-19T10:14:10Z</dcterms:modified>
</cp:coreProperties>
</file>