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661" r:id="rId2"/>
    <p:sldMasterId id="2147483697" r:id="rId3"/>
  </p:sldMasterIdLst>
  <p:notesMasterIdLst>
    <p:notesMasterId r:id="rId52"/>
  </p:notesMasterIdLst>
  <p:handoutMasterIdLst>
    <p:handoutMasterId r:id="rId53"/>
  </p:handoutMasterIdLst>
  <p:sldIdLst>
    <p:sldId id="422" r:id="rId4"/>
    <p:sldId id="423" r:id="rId5"/>
    <p:sldId id="424" r:id="rId6"/>
    <p:sldId id="425" r:id="rId7"/>
    <p:sldId id="263" r:id="rId8"/>
    <p:sldId id="426" r:id="rId9"/>
    <p:sldId id="286" r:id="rId10"/>
    <p:sldId id="305" r:id="rId11"/>
    <p:sldId id="427" r:id="rId12"/>
    <p:sldId id="431" r:id="rId13"/>
    <p:sldId id="362"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432" r:id="rId27"/>
    <p:sldId id="377" r:id="rId28"/>
    <p:sldId id="417" r:id="rId29"/>
    <p:sldId id="418" r:id="rId30"/>
    <p:sldId id="419" r:id="rId31"/>
    <p:sldId id="420" r:id="rId32"/>
    <p:sldId id="433" r:id="rId33"/>
    <p:sldId id="379" r:id="rId34"/>
    <p:sldId id="429" r:id="rId35"/>
    <p:sldId id="421" r:id="rId36"/>
    <p:sldId id="434"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42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892"/>
    <a:srgbClr val="FB23C2"/>
    <a:srgbClr val="F9FCD0"/>
    <a:srgbClr val="B482DA"/>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notesViewPr>
    <p:cSldViewPr snapToGrid="0">
      <p:cViewPr varScale="1">
        <p:scale>
          <a:sx n="53" d="100"/>
          <a:sy n="53" d="100"/>
        </p:scale>
        <p:origin x="1784"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01/05/2018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01/05/2018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dirty="0"/>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DA1C18C5-F3FA-4D0A-A9B9-2971BB5756E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579393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18280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888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8008162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7488629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1079206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2806E4-625F-49CF-895F-629EC66F2717}" type="datetimeFigureOut">
              <a:rPr lang="en-GB" smtClean="0">
                <a:solidFill>
                  <a:prstClr val="white">
                    <a:tint val="75000"/>
                  </a:prstClr>
                </a:solidFill>
              </a:rPr>
              <a:pPr/>
              <a:t>01/05/2018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99E14A2-129D-48D3-8297-7A0B8A03722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952015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2806E4-625F-49CF-895F-629EC66F2717}" type="datetimeFigureOut">
              <a:rPr lang="en-GB" smtClean="0">
                <a:solidFill>
                  <a:prstClr val="white">
                    <a:tint val="75000"/>
                  </a:prstClr>
                </a:solidFill>
              </a:rPr>
              <a:pPr/>
              <a:t>01/05/2018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99E14A2-129D-48D3-8297-7A0B8A03722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38913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806E4-625F-49CF-895F-629EC66F2717}" type="datetimeFigureOut">
              <a:rPr lang="en-GB" smtClean="0">
                <a:solidFill>
                  <a:prstClr val="white">
                    <a:tint val="75000"/>
                  </a:prstClr>
                </a:solidFill>
              </a:rPr>
              <a:pPr/>
              <a:t>01/05/2018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99E14A2-129D-48D3-8297-7A0B8A03722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88027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2806E4-625F-49CF-895F-629EC66F2717}" type="datetimeFigureOut">
              <a:rPr lang="en-GB" smtClean="0">
                <a:solidFill>
                  <a:prstClr val="white">
                    <a:tint val="75000"/>
                  </a:prstClr>
                </a:solidFill>
              </a:rPr>
              <a:pPr/>
              <a:t>01/05/2018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E99E14A2-129D-48D3-8297-7A0B8A03722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81408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72806E4-625F-49CF-895F-629EC66F2717}" type="datetimeFigureOut">
              <a:rPr lang="en-GB" smtClean="0">
                <a:solidFill>
                  <a:prstClr val="white">
                    <a:tint val="75000"/>
                  </a:prstClr>
                </a:solidFill>
              </a:rPr>
              <a:pPr/>
              <a:t>01/05/2018</a:t>
            </a:fld>
            <a:endParaRPr lang="en-GB"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GB"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E99E14A2-129D-48D3-8297-7A0B8A03722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1719945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72806E4-625F-49CF-895F-629EC66F2717}" type="datetimeFigureOut">
              <a:rPr lang="en-GB" smtClean="0">
                <a:solidFill>
                  <a:prstClr val="white">
                    <a:tint val="75000"/>
                  </a:prstClr>
                </a:solidFill>
              </a:rPr>
              <a:pPr/>
              <a:t>01/05/2018</a:t>
            </a:fld>
            <a:endParaRPr lang="en-GB"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GB"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E99E14A2-129D-48D3-8297-7A0B8A03722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032055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806E4-625F-49CF-895F-629EC66F2717}" type="datetimeFigureOut">
              <a:rPr lang="en-GB" smtClean="0">
                <a:solidFill>
                  <a:prstClr val="white">
                    <a:tint val="75000"/>
                  </a:prstClr>
                </a:solidFill>
              </a:rPr>
              <a:pPr/>
              <a:t>01/05/2018</a:t>
            </a:fld>
            <a:endParaRPr lang="en-GB"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GB"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E99E14A2-129D-48D3-8297-7A0B8A03722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66659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806E4-625F-49CF-895F-629EC66F2717}" type="datetimeFigureOut">
              <a:rPr lang="en-GB" smtClean="0">
                <a:solidFill>
                  <a:prstClr val="white">
                    <a:tint val="75000"/>
                  </a:prstClr>
                </a:solidFill>
              </a:rPr>
              <a:pPr/>
              <a:t>01/05/2018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E99E14A2-129D-48D3-8297-7A0B8A03722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40434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3671754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806E4-625F-49CF-895F-629EC66F2717}" type="datetimeFigureOut">
              <a:rPr lang="en-GB" smtClean="0">
                <a:solidFill>
                  <a:prstClr val="white">
                    <a:tint val="75000"/>
                  </a:prstClr>
                </a:solidFill>
              </a:rPr>
              <a:pPr/>
              <a:t>01/05/2018</a:t>
            </a:fld>
            <a:endParaRPr lang="en-GB"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GB"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E99E14A2-129D-48D3-8297-7A0B8A03722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2315416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2806E4-625F-49CF-895F-629EC66F2717}" type="datetimeFigureOut">
              <a:rPr lang="en-GB" smtClean="0">
                <a:solidFill>
                  <a:prstClr val="white">
                    <a:tint val="75000"/>
                  </a:prstClr>
                </a:solidFill>
              </a:rPr>
              <a:pPr/>
              <a:t>01/05/2018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99E14A2-129D-48D3-8297-7A0B8A03722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766522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72806E4-625F-49CF-895F-629EC66F2717}" type="datetimeFigureOut">
              <a:rPr lang="en-GB" smtClean="0">
                <a:solidFill>
                  <a:prstClr val="white">
                    <a:tint val="75000"/>
                  </a:prstClr>
                </a:solidFill>
              </a:rPr>
              <a:pPr/>
              <a:t>01/05/2018</a:t>
            </a:fld>
            <a:endParaRPr lang="en-GB"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GB"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E99E14A2-129D-48D3-8297-7A0B8A03722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98579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602715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tint val="75000"/>
                </a:prstClr>
              </a:solidFill>
            </a:endParaRPr>
          </a:p>
        </p:txBody>
      </p:sp>
    </p:spTree>
    <p:extLst>
      <p:ext uri="{BB962C8B-B14F-4D97-AF65-F5344CB8AC3E}">
        <p14:creationId xmlns:p14="http://schemas.microsoft.com/office/powerpoint/2010/main" val="42573797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333536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537541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6089755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8360180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318025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94609409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0113277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6584506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4749694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solidFill>
                  <a:prstClr val="black"/>
                </a:solidFill>
              </a:rPr>
              <a:pPr/>
              <a:t>01/05/2018</a:t>
            </a:fld>
            <a:endParaRPr lang="en-GB"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927482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2958530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205006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0774869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2038634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446450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01/05/2018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6024883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129027"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GANGS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65819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806E4-625F-49CF-895F-629EC66F2717}" type="datetimeFigureOut">
              <a:rPr lang="en-GB" smtClean="0">
                <a:solidFill>
                  <a:prstClr val="white">
                    <a:tint val="75000"/>
                  </a:prstClr>
                </a:solidFill>
              </a:rPr>
              <a:pPr/>
              <a:t>01/05/2018</a:t>
            </a:fld>
            <a:endParaRPr lang="en-GB" dirty="0">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E14A2-129D-48D3-8297-7A0B8A037220}" type="slidenum">
              <a:rPr lang="en-GB" smtClean="0">
                <a:solidFill>
                  <a:prstClr val="white">
                    <a:tint val="75000"/>
                  </a:prstClr>
                </a:solidFill>
              </a:rPr>
              <a:pPr/>
              <a:t>‹#›</a:t>
            </a:fld>
            <a:endParaRPr lang="en-GB" dirty="0">
              <a:solidFill>
                <a:prstClr val="white">
                  <a:tint val="75000"/>
                </a:prstClr>
              </a:solidFill>
            </a:endParaRPr>
          </a:p>
        </p:txBody>
      </p:sp>
    </p:spTree>
    <p:extLst>
      <p:ext uri="{BB962C8B-B14F-4D97-AF65-F5344CB8AC3E}">
        <p14:creationId xmlns:p14="http://schemas.microsoft.com/office/powerpoint/2010/main" val="3374682217"/>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392945" cy="276999"/>
          </a:xfrm>
          <a:prstGeom prst="rect">
            <a:avLst/>
          </a:prstGeom>
          <a:noFill/>
        </p:spPr>
        <p:txBody>
          <a:bodyPr wrap="none" rtlCol="0">
            <a:spAutoFit/>
          </a:bodyPr>
          <a:lstStyle/>
          <a:p>
            <a:r>
              <a:rPr lang="en-US" sz="1200" dirty="0" smtClean="0">
                <a:solidFill>
                  <a:srgbClr val="252823"/>
                </a:solidFill>
                <a:latin typeface="Foco"/>
                <a:cs typeface="Foco"/>
              </a:rPr>
              <a:t>TOPIC: </a:t>
            </a:r>
            <a:r>
              <a:rPr lang="en-US" sz="1200" b="1" dirty="0" smtClean="0">
                <a:solidFill>
                  <a:srgbClr val="252823"/>
                </a:solidFill>
                <a:latin typeface="Foco"/>
                <a:cs typeface="Foco"/>
              </a:rPr>
              <a:t>HAPPINESS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070320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ropbox.com/s/brkn3jyz95sz8xo/18th%20Street%20Gang%20Factfile.pdf?dl=0" TargetMode="External"/><Relationship Id="rId2" Type="http://schemas.openxmlformats.org/officeDocument/2006/relationships/hyperlink" Target="https://www.dropbox.com/s/u9emxed4014arec/MS13%20Gang%20Factfile.pdf?dl=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bbc.com/news/av/magazine-20402215/el-salvador-s-ms-13-gang-life-on-the-inside" TargetMode="External"/><Relationship Id="rId2" Type="http://schemas.openxmlformats.org/officeDocument/2006/relationships/hyperlink" Target="https://youtu.be/2tI9zo9j40Q"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theguardian.com/world/2016/mar/29/el-salvador-state-of-emergency-prisons-gang-violenc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eguardian.com/world/el-salvador"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theguardian.com/world/2016/mar/29/el-salvador-state-of-emergency-prisons-gang-violence#img-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hyperlink" Target="http://www.bbc.com/news/world-latin-america-1940193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137759704" TargetMode="External"/><Relationship Id="rId2" Type="http://schemas.openxmlformats.org/officeDocument/2006/relationships/hyperlink" Target="http://www.adamhinton.net/article/view/294"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13738" y="537147"/>
            <a:ext cx="1430027" cy="573741"/>
          </a:xfrm>
          <a:prstGeom prst="rect">
            <a:avLst/>
          </a:prstGeom>
        </p:spPr>
      </p:pic>
      <p:sp>
        <p:nvSpPr>
          <p:cNvPr id="9" name="Oval 8"/>
          <p:cNvSpPr/>
          <p:nvPr/>
        </p:nvSpPr>
        <p:spPr>
          <a:xfrm>
            <a:off x="3534280" y="87025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755547" y="2432570"/>
            <a:ext cx="4659631" cy="1354217"/>
          </a:xfrm>
          <a:prstGeom prst="rect">
            <a:avLst/>
          </a:prstGeom>
          <a:noFill/>
        </p:spPr>
        <p:txBody>
          <a:bodyPr wrap="square" rtlCol="0">
            <a:spAutoFit/>
          </a:bodyPr>
          <a:lstStyle/>
          <a:p>
            <a:pPr algn="ctr"/>
            <a:r>
              <a:rPr lang="en-GB" sz="5400" b="1" dirty="0" smtClean="0">
                <a:solidFill>
                  <a:prstClr val="white"/>
                </a:solidFill>
              </a:rPr>
              <a:t>GANGS</a:t>
            </a:r>
            <a:endParaRPr lang="en-GB" sz="2800" b="1" dirty="0" smtClean="0">
              <a:solidFill>
                <a:prstClr val="white"/>
              </a:solidFill>
            </a:endParaRPr>
          </a:p>
          <a:p>
            <a:pPr algn="ctr"/>
            <a:r>
              <a:rPr lang="en-GB" sz="2800" b="1" dirty="0" smtClean="0">
                <a:solidFill>
                  <a:srgbClr val="FEE725"/>
                </a:solidFill>
              </a:rPr>
              <a:t>SOCIAL PERSPECTIVES</a:t>
            </a:r>
          </a:p>
        </p:txBody>
      </p:sp>
      <p:sp>
        <p:nvSpPr>
          <p:cNvPr id="11" name="TextBox 10"/>
          <p:cNvSpPr txBox="1"/>
          <p:nvPr/>
        </p:nvSpPr>
        <p:spPr>
          <a:xfrm>
            <a:off x="4226338" y="4292778"/>
            <a:ext cx="3718051" cy="954107"/>
          </a:xfrm>
          <a:prstGeom prst="rect">
            <a:avLst/>
          </a:prstGeom>
          <a:noFill/>
        </p:spPr>
        <p:txBody>
          <a:bodyPr wrap="square" rtlCol="0">
            <a:spAutoFit/>
          </a:bodyPr>
          <a:lstStyle/>
          <a:p>
            <a:pPr algn="ctr"/>
            <a:r>
              <a:rPr lang="en-GB" sz="2800" b="1" dirty="0" smtClean="0">
                <a:solidFill>
                  <a:prstClr val="white"/>
                </a:solidFill>
                <a:ea typeface="Times New Roman" panose="02020603050405020304" pitchFamily="18" charset="0"/>
                <a:cs typeface="Times New Roman" panose="02020603050405020304" pitchFamily="18" charset="0"/>
              </a:rPr>
              <a:t>Y11-13</a:t>
            </a:r>
            <a:endParaRPr lang="en-GB" sz="2800" b="1" dirty="0" smtClean="0">
              <a:solidFill>
                <a:prstClr val="white"/>
              </a:solidFill>
              <a:ea typeface="Times New Roman" panose="02020603050405020304" pitchFamily="18" charset="0"/>
              <a:cs typeface="Times New Roman" panose="02020603050405020304" pitchFamily="18" charset="0"/>
            </a:endParaRPr>
          </a:p>
          <a:p>
            <a:pPr algn="ctr"/>
            <a:r>
              <a:rPr lang="en-GB" sz="2800" b="1" dirty="0" smtClean="0">
                <a:solidFill>
                  <a:prstClr val="white"/>
                </a:solidFill>
                <a:ea typeface="Times New Roman" panose="02020603050405020304" pitchFamily="18" charset="0"/>
                <a:cs typeface="Times New Roman" panose="02020603050405020304" pitchFamily="18" charset="0"/>
              </a:rPr>
              <a:t>15-18 </a:t>
            </a:r>
            <a:r>
              <a:rPr lang="en-GB" sz="2800" b="1" dirty="0">
                <a:solidFill>
                  <a:prstClr val="white"/>
                </a:solidFill>
                <a:ea typeface="Times New Roman" panose="02020603050405020304" pitchFamily="18" charset="0"/>
                <a:cs typeface="Times New Roman" panose="02020603050405020304" pitchFamily="18" charset="0"/>
              </a:rPr>
              <a:t>years</a:t>
            </a:r>
            <a:endParaRPr lang="en-GB" sz="2800" b="1" dirty="0">
              <a:solidFill>
                <a:prstClr val="white"/>
              </a:solidFill>
              <a:ea typeface="Times New Roman" panose="02020603050405020304" pitchFamily="18" charset="0"/>
            </a:endParaRPr>
          </a:p>
        </p:txBody>
      </p:sp>
    </p:spTree>
    <p:extLst>
      <p:ext uri="{BB962C8B-B14F-4D97-AF65-F5344CB8AC3E}">
        <p14:creationId xmlns:p14="http://schemas.microsoft.com/office/powerpoint/2010/main" val="2707101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08940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T A K E  A  C L O S E R  </a:t>
            </a:r>
          </a:p>
          <a:p>
            <a:pPr algn="ctr"/>
            <a:r>
              <a:rPr lang="en-GB" sz="2400" b="1" dirty="0" smtClean="0">
                <a:solidFill>
                  <a:prstClr val="white"/>
                </a:solidFill>
                <a:latin typeface="Foco" panose="020B0504050202020203" pitchFamily="34" charset="0"/>
              </a:rPr>
              <a:t>L O O K</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826732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smtClean="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Rectangle 7"/>
          <p:cNvSpPr/>
          <p:nvPr/>
        </p:nvSpPr>
        <p:spPr>
          <a:xfrm>
            <a:off x="591693" y="798705"/>
            <a:ext cx="11008614" cy="5262979"/>
          </a:xfrm>
          <a:prstGeom prst="rect">
            <a:avLst/>
          </a:prstGeom>
        </p:spPr>
        <p:txBody>
          <a:bodyPr wrap="square">
            <a:spAutoFit/>
          </a:bodyPr>
          <a:lstStyle/>
          <a:p>
            <a:r>
              <a:rPr lang="en-GB" sz="2400" dirty="0">
                <a:latin typeface="+mj-lt"/>
              </a:rPr>
              <a:t>There are two main rival gangs working in El Salvador</a:t>
            </a:r>
            <a:r>
              <a:rPr lang="en-GB" sz="2400" dirty="0" smtClean="0">
                <a:latin typeface="+mj-lt"/>
              </a:rPr>
              <a:t>:</a:t>
            </a:r>
            <a:endParaRPr lang="en-GB" sz="2400" dirty="0">
              <a:latin typeface="+mj-lt"/>
            </a:endParaRPr>
          </a:p>
          <a:p>
            <a:endParaRPr lang="en-GB" sz="2400" dirty="0" smtClean="0">
              <a:latin typeface="+mj-lt"/>
            </a:endParaRPr>
          </a:p>
          <a:p>
            <a:endParaRPr lang="en-GB" sz="2400" dirty="0" smtClean="0">
              <a:latin typeface="+mj-lt"/>
            </a:endParaRPr>
          </a:p>
          <a:p>
            <a:endParaRPr lang="en-GB" sz="2400" dirty="0">
              <a:latin typeface="+mj-lt"/>
            </a:endParaRPr>
          </a:p>
          <a:p>
            <a:endParaRPr lang="en-GB" sz="2400" dirty="0" smtClean="0">
              <a:latin typeface="+mj-lt"/>
            </a:endParaRPr>
          </a:p>
          <a:p>
            <a:endParaRPr lang="en-GB" sz="2400" dirty="0">
              <a:latin typeface="+mj-lt"/>
            </a:endParaRPr>
          </a:p>
          <a:p>
            <a:endParaRPr lang="en-GB" sz="2400" dirty="0">
              <a:latin typeface="+mj-lt"/>
            </a:endParaRPr>
          </a:p>
          <a:p>
            <a:endParaRPr lang="en-GB" sz="2400" dirty="0" smtClean="0">
              <a:latin typeface="+mj-lt"/>
            </a:endParaRPr>
          </a:p>
          <a:p>
            <a:endParaRPr lang="en-GB" sz="2400" dirty="0">
              <a:latin typeface="+mj-lt"/>
            </a:endParaRPr>
          </a:p>
          <a:p>
            <a:r>
              <a:rPr lang="en-GB" sz="2400" dirty="0">
                <a:latin typeface="+mj-lt"/>
              </a:rPr>
              <a:t>Split the class into </a:t>
            </a:r>
            <a:r>
              <a:rPr lang="en-GB" sz="2400" dirty="0" smtClean="0">
                <a:latin typeface="+mj-lt"/>
              </a:rPr>
              <a:t>half and give one side MS-13 and one side 18</a:t>
            </a:r>
            <a:r>
              <a:rPr lang="en-GB" sz="2400" baseline="30000" dirty="0" smtClean="0">
                <a:latin typeface="+mj-lt"/>
              </a:rPr>
              <a:t>th</a:t>
            </a:r>
            <a:r>
              <a:rPr lang="en-GB" sz="2400" dirty="0" smtClean="0">
                <a:latin typeface="+mj-lt"/>
              </a:rPr>
              <a:t> street. Working in pairs or small groups, give </a:t>
            </a:r>
            <a:r>
              <a:rPr lang="en-GB" sz="2400" dirty="0">
                <a:latin typeface="+mj-lt"/>
              </a:rPr>
              <a:t>each group </a:t>
            </a:r>
            <a:r>
              <a:rPr lang="en-GB" sz="2400" dirty="0" smtClean="0">
                <a:latin typeface="+mj-lt"/>
              </a:rPr>
              <a:t>one of the following information sheets </a:t>
            </a:r>
            <a:r>
              <a:rPr lang="en-GB" sz="2400" dirty="0">
                <a:latin typeface="+mj-lt"/>
              </a:rPr>
              <a:t>on the two gangs working in El Salvador</a:t>
            </a:r>
            <a:r>
              <a:rPr lang="en-GB" sz="2400" dirty="0" smtClean="0">
                <a:latin typeface="+mj-lt"/>
              </a:rPr>
              <a:t>.</a:t>
            </a:r>
            <a:r>
              <a:rPr lang="en-GB" sz="2400" dirty="0">
                <a:latin typeface="+mj-lt"/>
              </a:rPr>
              <a:t> </a:t>
            </a:r>
            <a:endParaRPr lang="en-GB" sz="2400" dirty="0" smtClean="0">
              <a:latin typeface="+mj-lt"/>
            </a:endParaRPr>
          </a:p>
          <a:p>
            <a:endParaRPr lang="en-GB" sz="2400" dirty="0" smtClean="0">
              <a:latin typeface="+mj-lt"/>
            </a:endParaRPr>
          </a:p>
          <a:p>
            <a:r>
              <a:rPr lang="en-GB" sz="2400" dirty="0" smtClean="0">
                <a:latin typeface="+mj-lt"/>
              </a:rPr>
              <a:t>Ask </a:t>
            </a:r>
            <a:r>
              <a:rPr lang="en-GB" sz="2400" dirty="0">
                <a:latin typeface="+mj-lt"/>
              </a:rPr>
              <a:t>students to read and share their learning (or alternatively read together as a class</a:t>
            </a:r>
            <a:r>
              <a:rPr lang="en-GB" sz="2400" dirty="0" smtClean="0">
                <a:latin typeface="+mj-lt"/>
              </a:rPr>
              <a:t>)</a:t>
            </a:r>
            <a:endParaRPr lang="en-GB" sz="2400" dirty="0">
              <a:latin typeface="+mj-lt"/>
            </a:endParaRPr>
          </a:p>
        </p:txBody>
      </p:sp>
      <p:pic>
        <p:nvPicPr>
          <p:cNvPr id="10" name="Picture 2" descr="https://unitedgangs.files.wordpress.com/2013/05/18th-street-gan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09392" y="1533589"/>
            <a:ext cx="3410815" cy="23949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i.ytimg.com/vi/i5g_j_M8YuE/hqdefaul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8309" y="1533589"/>
            <a:ext cx="3299842" cy="23949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42451" y="2530285"/>
            <a:ext cx="2603756" cy="707886"/>
          </a:xfrm>
          <a:prstGeom prst="rect">
            <a:avLst/>
          </a:prstGeom>
          <a:noFill/>
        </p:spPr>
        <p:txBody>
          <a:bodyPr wrap="square" rtlCol="0">
            <a:spAutoFit/>
          </a:bodyPr>
          <a:lstStyle/>
          <a:p>
            <a:r>
              <a:rPr lang="en-GB" sz="4000" b="1" dirty="0" smtClean="0">
                <a:solidFill>
                  <a:schemeClr val="accent4">
                    <a:lumMod val="20000"/>
                    <a:lumOff val="80000"/>
                  </a:schemeClr>
                </a:solidFill>
              </a:rPr>
              <a:t>18</a:t>
            </a:r>
            <a:r>
              <a:rPr lang="en-GB" sz="4000" b="1" baseline="30000" dirty="0" smtClean="0">
                <a:solidFill>
                  <a:schemeClr val="accent4">
                    <a:lumMod val="20000"/>
                    <a:lumOff val="80000"/>
                  </a:schemeClr>
                </a:solidFill>
              </a:rPr>
              <a:t>th</a:t>
            </a:r>
            <a:r>
              <a:rPr lang="en-GB" sz="4000" b="1" dirty="0" smtClean="0">
                <a:solidFill>
                  <a:schemeClr val="accent4">
                    <a:lumMod val="20000"/>
                    <a:lumOff val="80000"/>
                  </a:schemeClr>
                </a:solidFill>
              </a:rPr>
              <a:t> Street</a:t>
            </a:r>
            <a:endParaRPr lang="en-GB" sz="4000" b="1" dirty="0">
              <a:solidFill>
                <a:schemeClr val="accent4">
                  <a:lumMod val="20000"/>
                  <a:lumOff val="80000"/>
                </a:schemeClr>
              </a:solidFill>
            </a:endParaRPr>
          </a:p>
        </p:txBody>
      </p:sp>
      <p:sp>
        <p:nvSpPr>
          <p:cNvPr id="12" name="TextBox 11"/>
          <p:cNvSpPr txBox="1"/>
          <p:nvPr/>
        </p:nvSpPr>
        <p:spPr>
          <a:xfrm>
            <a:off x="6974395" y="2618943"/>
            <a:ext cx="2603756" cy="707886"/>
          </a:xfrm>
          <a:prstGeom prst="rect">
            <a:avLst/>
          </a:prstGeom>
          <a:noFill/>
        </p:spPr>
        <p:txBody>
          <a:bodyPr wrap="square" rtlCol="0">
            <a:spAutoFit/>
          </a:bodyPr>
          <a:lstStyle/>
          <a:p>
            <a:r>
              <a:rPr lang="en-GB" sz="4000" b="1" dirty="0" smtClean="0">
                <a:solidFill>
                  <a:schemeClr val="accent4">
                    <a:lumMod val="20000"/>
                    <a:lumOff val="80000"/>
                  </a:schemeClr>
                </a:solidFill>
              </a:rPr>
              <a:t>MS-13</a:t>
            </a:r>
            <a:endParaRPr lang="en-GB" sz="4000" b="1" dirty="0">
              <a:solidFill>
                <a:schemeClr val="accent4">
                  <a:lumMod val="20000"/>
                  <a:lumOff val="80000"/>
                </a:schemeClr>
              </a:solidFill>
            </a:endParaRPr>
          </a:p>
        </p:txBody>
      </p:sp>
      <p:sp>
        <p:nvSpPr>
          <p:cNvPr id="5" name="Rectangle 4"/>
          <p:cNvSpPr/>
          <p:nvPr/>
        </p:nvSpPr>
        <p:spPr>
          <a:xfrm>
            <a:off x="9724704" y="474342"/>
            <a:ext cx="2297167" cy="276999"/>
          </a:xfrm>
          <a:prstGeom prst="rect">
            <a:avLst/>
          </a:prstGeom>
        </p:spPr>
        <p:txBody>
          <a:bodyPr wrap="none">
            <a:spAutoFit/>
          </a:bodyPr>
          <a:lstStyle/>
          <a:p>
            <a:r>
              <a:rPr lang="en-GB" sz="1200" dirty="0" smtClean="0"/>
              <a:t>*Images courtesy of Adam Hinton</a:t>
            </a:r>
            <a:endParaRPr lang="en-GB" sz="1200" dirty="0"/>
          </a:p>
        </p:txBody>
      </p:sp>
    </p:spTree>
    <p:extLst>
      <p:ext uri="{BB962C8B-B14F-4D97-AF65-F5344CB8AC3E}">
        <p14:creationId xmlns:p14="http://schemas.microsoft.com/office/powerpoint/2010/main" val="194580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animEffect transition="in" filter="fade">
                                      <p:cBhvr>
                                        <p:cTn id="23" dur="1000"/>
                                        <p:tgtEl>
                                          <p:spTgt spid="8">
                                            <p:txEl>
                                              <p:pRg st="9" end="9"/>
                                            </p:txEl>
                                          </p:spTgt>
                                        </p:tgtEl>
                                      </p:cBhvr>
                                    </p:animEffect>
                                    <p:anim calcmode="lin" valueType="num">
                                      <p:cBhvr>
                                        <p:cTn id="24"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11" end="11"/>
                                            </p:txEl>
                                          </p:spTgt>
                                        </p:tgtEl>
                                        <p:attrNameLst>
                                          <p:attrName>style.visibility</p:attrName>
                                        </p:attrNameLst>
                                      </p:cBhvr>
                                      <p:to>
                                        <p:strVal val="visible"/>
                                      </p:to>
                                    </p:set>
                                    <p:animEffect transition="in" filter="fade">
                                      <p:cBhvr>
                                        <p:cTn id="30" dur="1000"/>
                                        <p:tgtEl>
                                          <p:spTgt spid="8">
                                            <p:txEl>
                                              <p:pRg st="11" end="11"/>
                                            </p:txEl>
                                          </p:spTgt>
                                        </p:tgtEl>
                                      </p:cBhvr>
                                    </p:animEffect>
                                    <p:anim calcmode="lin" valueType="num">
                                      <p:cBhvr>
                                        <p:cTn id="31"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smtClean="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Rectangle 7"/>
          <p:cNvSpPr/>
          <p:nvPr/>
        </p:nvSpPr>
        <p:spPr>
          <a:xfrm>
            <a:off x="761746" y="1913187"/>
            <a:ext cx="11008614" cy="2246769"/>
          </a:xfrm>
          <a:prstGeom prst="rect">
            <a:avLst/>
          </a:prstGeom>
        </p:spPr>
        <p:txBody>
          <a:bodyPr wrap="square">
            <a:spAutoFit/>
          </a:bodyPr>
          <a:lstStyle/>
          <a:p>
            <a:pPr lvl="0"/>
            <a:endParaRPr lang="en-GB" sz="2800" dirty="0">
              <a:latin typeface="+mj-lt"/>
            </a:endParaRPr>
          </a:p>
          <a:p>
            <a:pPr marL="914400" lvl="1" indent="-457200">
              <a:buFont typeface="+mj-lt"/>
              <a:buAutoNum type="arabicPeriod"/>
            </a:pPr>
            <a:r>
              <a:rPr lang="en-GB" sz="2800" dirty="0" smtClean="0">
                <a:latin typeface="+mj-lt"/>
              </a:rPr>
              <a:t> Fact-file </a:t>
            </a:r>
            <a:r>
              <a:rPr lang="en-GB" sz="2800" dirty="0">
                <a:latin typeface="+mj-lt"/>
              </a:rPr>
              <a:t>on MS13 (click </a:t>
            </a:r>
            <a:r>
              <a:rPr lang="en-GB" sz="2800" b="1" u="sng" dirty="0">
                <a:latin typeface="+mj-lt"/>
                <a:hlinkClick r:id="rId2"/>
              </a:rPr>
              <a:t>here</a:t>
            </a:r>
            <a:r>
              <a:rPr lang="en-GB" sz="2800" dirty="0" smtClean="0">
                <a:latin typeface="+mj-lt"/>
              </a:rPr>
              <a:t>)</a:t>
            </a:r>
            <a:endParaRPr lang="en-GB" sz="2800" dirty="0">
              <a:latin typeface="+mj-lt"/>
            </a:endParaRPr>
          </a:p>
          <a:p>
            <a:pPr marL="914400" lvl="1" indent="-457200">
              <a:buFont typeface="+mj-lt"/>
              <a:buAutoNum type="arabicPeriod"/>
            </a:pPr>
            <a:r>
              <a:rPr lang="en-GB" sz="2800" dirty="0" smtClean="0">
                <a:latin typeface="+mj-lt"/>
              </a:rPr>
              <a:t> Fact-file </a:t>
            </a:r>
            <a:r>
              <a:rPr lang="en-GB" sz="2800" dirty="0">
                <a:latin typeface="+mj-lt"/>
              </a:rPr>
              <a:t>on 18</a:t>
            </a:r>
            <a:r>
              <a:rPr lang="en-GB" sz="2800" baseline="30000" dirty="0">
                <a:latin typeface="+mj-lt"/>
              </a:rPr>
              <a:t>th</a:t>
            </a:r>
            <a:r>
              <a:rPr lang="en-GB" sz="2800" dirty="0">
                <a:latin typeface="+mj-lt"/>
              </a:rPr>
              <a:t> Street (click </a:t>
            </a:r>
            <a:r>
              <a:rPr lang="en-GB" sz="2800" b="1" u="sng" dirty="0">
                <a:latin typeface="+mj-lt"/>
                <a:hlinkClick r:id="rId3"/>
              </a:rPr>
              <a:t>here</a:t>
            </a:r>
            <a:r>
              <a:rPr lang="en-GB" sz="2800" dirty="0">
                <a:latin typeface="+mj-lt"/>
              </a:rPr>
              <a:t>) </a:t>
            </a:r>
          </a:p>
          <a:p>
            <a:r>
              <a:rPr lang="en-GB" sz="2800" dirty="0">
                <a:latin typeface="+mj-lt"/>
              </a:rPr>
              <a:t> </a:t>
            </a:r>
            <a:endParaRPr lang="en-GB" sz="2800" dirty="0" smtClean="0">
              <a:latin typeface="+mj-lt"/>
            </a:endParaRPr>
          </a:p>
          <a:p>
            <a:r>
              <a:rPr lang="en-GB" sz="2800" dirty="0" smtClean="0">
                <a:solidFill>
                  <a:schemeClr val="tx1">
                    <a:lumMod val="50000"/>
                    <a:lumOff val="50000"/>
                  </a:schemeClr>
                </a:solidFill>
                <a:latin typeface="+mj-lt"/>
              </a:rPr>
              <a:t>*or alternatively read the fact files together on the following slides</a:t>
            </a:r>
            <a:endParaRPr lang="en-GB" sz="2800" dirty="0">
              <a:solidFill>
                <a:schemeClr val="tx1">
                  <a:lumMod val="50000"/>
                  <a:lumOff val="50000"/>
                </a:schemeClr>
              </a:solidFill>
              <a:latin typeface="+mj-lt"/>
            </a:endParaRPr>
          </a:p>
        </p:txBody>
      </p:sp>
      <p:sp>
        <p:nvSpPr>
          <p:cNvPr id="9" name="Rectangle 8"/>
          <p:cNvSpPr/>
          <p:nvPr/>
        </p:nvSpPr>
        <p:spPr>
          <a:xfrm>
            <a:off x="9663744" y="587940"/>
            <a:ext cx="2297167" cy="276999"/>
          </a:xfrm>
          <a:prstGeom prst="rect">
            <a:avLst/>
          </a:prstGeom>
        </p:spPr>
        <p:txBody>
          <a:bodyPr wrap="none">
            <a:spAutoFit/>
          </a:bodyPr>
          <a:lstStyle/>
          <a:p>
            <a:r>
              <a:rPr lang="en-GB" sz="1200" dirty="0" smtClean="0"/>
              <a:t>*Images courtesy of Adam Hinton</a:t>
            </a:r>
            <a:endParaRPr lang="en-GB" sz="1200" dirty="0"/>
          </a:p>
        </p:txBody>
      </p:sp>
    </p:spTree>
    <p:extLst>
      <p:ext uri="{BB962C8B-B14F-4D97-AF65-F5344CB8AC3E}">
        <p14:creationId xmlns:p14="http://schemas.microsoft.com/office/powerpoint/2010/main" val="1747950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46202" y="365125"/>
            <a:ext cx="10515600" cy="1325563"/>
          </a:xfrm>
        </p:spPr>
        <p:txBody>
          <a:bodyPr/>
          <a:lstStyle/>
          <a:p>
            <a:r>
              <a:rPr lang="en-GB" b="1" dirty="0" smtClean="0">
                <a:solidFill>
                  <a:schemeClr val="accent4">
                    <a:lumMod val="20000"/>
                    <a:lumOff val="80000"/>
                  </a:schemeClr>
                </a:solidFill>
              </a:rPr>
              <a:t>18</a:t>
            </a:r>
            <a:r>
              <a:rPr lang="en-GB" b="1" baseline="30000" dirty="0" smtClean="0">
                <a:solidFill>
                  <a:schemeClr val="accent4">
                    <a:lumMod val="20000"/>
                    <a:lumOff val="80000"/>
                  </a:schemeClr>
                </a:solidFill>
              </a:rPr>
              <a:t>th</a:t>
            </a:r>
            <a:r>
              <a:rPr lang="en-GB" b="1" dirty="0" smtClean="0">
                <a:solidFill>
                  <a:schemeClr val="accent4">
                    <a:lumMod val="20000"/>
                    <a:lumOff val="80000"/>
                  </a:schemeClr>
                </a:solidFill>
              </a:rPr>
              <a:t> Street Fact-file</a:t>
            </a:r>
            <a:endParaRPr lang="en-GB" b="1" dirty="0">
              <a:solidFill>
                <a:schemeClr val="accent4">
                  <a:lumMod val="20000"/>
                  <a:lumOff val="80000"/>
                </a:schemeClr>
              </a:solidFill>
            </a:endParaRPr>
          </a:p>
        </p:txBody>
      </p:sp>
      <p:sp>
        <p:nvSpPr>
          <p:cNvPr id="2" name="Content Placeholder 1"/>
          <p:cNvSpPr>
            <a:spLocks noGrp="1"/>
          </p:cNvSpPr>
          <p:nvPr>
            <p:ph idx="1"/>
          </p:nvPr>
        </p:nvSpPr>
        <p:spPr>
          <a:xfrm>
            <a:off x="1346202" y="3312160"/>
            <a:ext cx="10515600" cy="3570288"/>
          </a:xfrm>
        </p:spPr>
        <p:txBody>
          <a:bodyPr>
            <a:normAutofit/>
          </a:bodyPr>
          <a:lstStyle/>
          <a:p>
            <a:pPr marL="0" indent="0">
              <a:buNone/>
            </a:pPr>
            <a:r>
              <a:rPr lang="en-GB" dirty="0" smtClean="0">
                <a:solidFill>
                  <a:schemeClr val="accent4">
                    <a:lumMod val="20000"/>
                    <a:lumOff val="80000"/>
                  </a:schemeClr>
                </a:solidFill>
              </a:rPr>
              <a:t>2</a:t>
            </a:r>
            <a:r>
              <a:rPr lang="en-GB" dirty="0">
                <a:solidFill>
                  <a:schemeClr val="accent4">
                    <a:lumMod val="20000"/>
                    <a:lumOff val="80000"/>
                  </a:schemeClr>
                </a:solidFill>
              </a:rPr>
              <a:t>. While some accounts trace its origins to the late 1950s, the gang began to take its current form in the 1980safter splitting from the Clanton 14 gang.</a:t>
            </a:r>
          </a:p>
          <a:p>
            <a:pPr marL="0" indent="0">
              <a:buNone/>
            </a:pPr>
            <a:r>
              <a:rPr lang="en-GB" dirty="0">
                <a:solidFill>
                  <a:schemeClr val="accent4">
                    <a:lumMod val="20000"/>
                    <a:lumOff val="80000"/>
                  </a:schemeClr>
                </a:solidFill>
              </a:rPr>
              <a:t>3. The 18th Street gang has grown by expanding its membership to other nationalities and races, and it was among the first multiracial, </a:t>
            </a:r>
            <a:r>
              <a:rPr lang="en-GB" dirty="0" smtClean="0">
                <a:solidFill>
                  <a:schemeClr val="accent4">
                    <a:lumMod val="20000"/>
                    <a:lumOff val="80000"/>
                  </a:schemeClr>
                </a:solidFill>
              </a:rPr>
              <a:t>multi-ethnic </a:t>
            </a:r>
            <a:r>
              <a:rPr lang="en-GB" dirty="0">
                <a:solidFill>
                  <a:schemeClr val="accent4">
                    <a:lumMod val="20000"/>
                    <a:lumOff val="80000"/>
                  </a:schemeClr>
                </a:solidFill>
              </a:rPr>
              <a:t>gangs in Los Angeles.</a:t>
            </a:r>
          </a:p>
          <a:p>
            <a:pPr marL="0" indent="0">
              <a:buNone/>
            </a:pPr>
            <a:endParaRPr lang="en-GB" dirty="0"/>
          </a:p>
        </p:txBody>
      </p:sp>
      <p:sp>
        <p:nvSpPr>
          <p:cNvPr id="6" name="TextBox 5"/>
          <p:cNvSpPr txBox="1"/>
          <p:nvPr/>
        </p:nvSpPr>
        <p:spPr>
          <a:xfrm rot="16200000">
            <a:off x="-2926695" y="2967335"/>
            <a:ext cx="6858000" cy="923330"/>
          </a:xfrm>
          <a:prstGeom prst="rect">
            <a:avLst/>
          </a:prstGeom>
          <a:solidFill>
            <a:schemeClr val="tx1"/>
          </a:solidFill>
          <a:ln>
            <a:noFill/>
          </a:ln>
        </p:spPr>
        <p:txBody>
          <a:bodyPr wrap="square" rtlCol="0">
            <a:spAutoFit/>
          </a:bodyPr>
          <a:lstStyle/>
          <a:p>
            <a:pPr algn="ctr"/>
            <a:r>
              <a:rPr lang="en-GB" sz="5400" dirty="0">
                <a:solidFill>
                  <a:schemeClr val="accent4">
                    <a:lumMod val="20000"/>
                    <a:lumOff val="80000"/>
                  </a:schemeClr>
                </a:solidFill>
              </a:rPr>
              <a:t>18</a:t>
            </a:r>
            <a:r>
              <a:rPr lang="en-GB" sz="5400" baseline="30000" dirty="0">
                <a:solidFill>
                  <a:schemeClr val="accent4">
                    <a:lumMod val="20000"/>
                    <a:lumOff val="80000"/>
                  </a:schemeClr>
                </a:solidFill>
              </a:rPr>
              <a:t>th</a:t>
            </a:r>
            <a:r>
              <a:rPr lang="en-GB" sz="5400" dirty="0">
                <a:solidFill>
                  <a:schemeClr val="accent4">
                    <a:lumMod val="20000"/>
                    <a:lumOff val="80000"/>
                  </a:schemeClr>
                </a:solidFill>
              </a:rPr>
              <a:t> Street </a:t>
            </a:r>
            <a:r>
              <a:rPr lang="en-GB" sz="5400" dirty="0" smtClean="0">
                <a:solidFill>
                  <a:schemeClr val="accent4">
                    <a:lumMod val="20000"/>
                    <a:lumOff val="80000"/>
                  </a:schemeClr>
                </a:solidFill>
              </a:rPr>
              <a:t>Gang</a:t>
            </a:r>
            <a:endParaRPr lang="en-GB" sz="5400" dirty="0"/>
          </a:p>
        </p:txBody>
      </p:sp>
      <p:pic>
        <p:nvPicPr>
          <p:cNvPr id="1026" name="Picture 2" descr="https://unitedgangs.files.wordpress.com/2013/05/18th-street-gan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07119" y="308293"/>
            <a:ext cx="3439160" cy="23079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56366" y="1462259"/>
            <a:ext cx="7350753" cy="1815882"/>
          </a:xfrm>
          <a:prstGeom prst="rect">
            <a:avLst/>
          </a:prstGeom>
        </p:spPr>
        <p:txBody>
          <a:bodyPr wrap="square">
            <a:spAutoFit/>
          </a:bodyPr>
          <a:lstStyle/>
          <a:p>
            <a:r>
              <a:rPr lang="en-GB" sz="2800" dirty="0">
                <a:solidFill>
                  <a:schemeClr val="accent4">
                    <a:lumMod val="20000"/>
                    <a:lumOff val="80000"/>
                  </a:schemeClr>
                </a:solidFill>
              </a:rPr>
              <a:t>1. 18th Street Gang is a multi-ethnic organisation that started as a street gang in Los Angeles, California. They are also known as Barrio 18.</a:t>
            </a:r>
          </a:p>
        </p:txBody>
      </p:sp>
    </p:spTree>
    <p:extLst>
      <p:ext uri="{BB962C8B-B14F-4D97-AF65-F5344CB8AC3E}">
        <p14:creationId xmlns:p14="http://schemas.microsoft.com/office/powerpoint/2010/main" val="4940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1634" y="1818640"/>
            <a:ext cx="6523905" cy="4646040"/>
          </a:xfrm>
        </p:spPr>
        <p:txBody>
          <a:bodyPr>
            <a:normAutofit/>
          </a:bodyPr>
          <a:lstStyle/>
          <a:p>
            <a:pPr marL="0" indent="0">
              <a:buNone/>
            </a:pPr>
            <a:r>
              <a:rPr lang="en-GB" dirty="0" smtClean="0">
                <a:solidFill>
                  <a:schemeClr val="accent4">
                    <a:lumMod val="20000"/>
                    <a:lumOff val="80000"/>
                  </a:schemeClr>
                </a:solidFill>
              </a:rPr>
              <a:t>5</a:t>
            </a:r>
            <a:r>
              <a:rPr lang="en-GB" dirty="0">
                <a:solidFill>
                  <a:schemeClr val="accent4">
                    <a:lumMod val="20000"/>
                    <a:lumOff val="80000"/>
                  </a:schemeClr>
                </a:solidFill>
              </a:rPr>
              <a:t>. Mass deportation of Central Americans allowed gang numbers to grow rapidly. Most Members of 18th Street are now Central American mainly Salvadoran, Guatemalan, and Honduran.</a:t>
            </a:r>
          </a:p>
          <a:p>
            <a:pPr marL="0" indent="0">
              <a:buNone/>
            </a:pPr>
            <a:r>
              <a:rPr lang="en-GB" dirty="0">
                <a:solidFill>
                  <a:schemeClr val="accent4">
                    <a:lumMod val="20000"/>
                    <a:lumOff val="80000"/>
                  </a:schemeClr>
                </a:solidFill>
              </a:rPr>
              <a:t>6. The 18th Street gang became a bitter rival of MS-13, another prominent gang, as both gangs wanted the top spot in Central America. </a:t>
            </a:r>
          </a:p>
        </p:txBody>
      </p:sp>
      <p:sp>
        <p:nvSpPr>
          <p:cNvPr id="6" name="TextBox 5"/>
          <p:cNvSpPr txBox="1"/>
          <p:nvPr/>
        </p:nvSpPr>
        <p:spPr>
          <a:xfrm rot="16200000">
            <a:off x="-2926695" y="2967335"/>
            <a:ext cx="6858000" cy="923330"/>
          </a:xfrm>
          <a:prstGeom prst="rect">
            <a:avLst/>
          </a:prstGeom>
          <a:solidFill>
            <a:schemeClr val="tx1"/>
          </a:solidFill>
          <a:ln>
            <a:noFill/>
          </a:ln>
        </p:spPr>
        <p:txBody>
          <a:bodyPr wrap="square" rtlCol="0">
            <a:spAutoFit/>
          </a:bodyPr>
          <a:lstStyle/>
          <a:p>
            <a:pPr algn="ctr"/>
            <a:r>
              <a:rPr lang="en-GB" sz="5400" dirty="0">
                <a:solidFill>
                  <a:schemeClr val="accent4">
                    <a:lumMod val="20000"/>
                    <a:lumOff val="80000"/>
                  </a:schemeClr>
                </a:solidFill>
              </a:rPr>
              <a:t>18</a:t>
            </a:r>
            <a:r>
              <a:rPr lang="en-GB" sz="5400" baseline="30000" dirty="0">
                <a:solidFill>
                  <a:schemeClr val="accent4">
                    <a:lumMod val="20000"/>
                    <a:lumOff val="80000"/>
                  </a:schemeClr>
                </a:solidFill>
              </a:rPr>
              <a:t>th</a:t>
            </a:r>
            <a:r>
              <a:rPr lang="en-GB" sz="5400" dirty="0">
                <a:solidFill>
                  <a:schemeClr val="accent4">
                    <a:lumMod val="20000"/>
                    <a:lumOff val="80000"/>
                  </a:schemeClr>
                </a:solidFill>
              </a:rPr>
              <a:t> Street </a:t>
            </a:r>
            <a:r>
              <a:rPr lang="en-GB" sz="5400" dirty="0" smtClean="0">
                <a:solidFill>
                  <a:schemeClr val="accent4">
                    <a:lumMod val="20000"/>
                    <a:lumOff val="80000"/>
                  </a:schemeClr>
                </a:solidFill>
              </a:rPr>
              <a:t>Gang</a:t>
            </a:r>
            <a:endParaRPr lang="en-GB" sz="5400" dirty="0"/>
          </a:p>
        </p:txBody>
      </p:sp>
      <p:pic>
        <p:nvPicPr>
          <p:cNvPr id="2050" name="Picture 2" descr="http://i.dailymail.co.uk/i/pix/2015/05/01/11/282E4A4900000578-0-image-a-7_143047708998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5604" y="2207498"/>
            <a:ext cx="4476030" cy="34313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89788" y="310336"/>
            <a:ext cx="10787252" cy="1815882"/>
          </a:xfrm>
          <a:prstGeom prst="rect">
            <a:avLst/>
          </a:prstGeom>
        </p:spPr>
        <p:txBody>
          <a:bodyPr wrap="square">
            <a:spAutoFit/>
          </a:bodyPr>
          <a:lstStyle/>
          <a:p>
            <a:r>
              <a:rPr lang="en-GB" sz="2800" dirty="0">
                <a:solidFill>
                  <a:schemeClr val="accent4">
                    <a:lumMod val="20000"/>
                    <a:lumOff val="80000"/>
                  </a:schemeClr>
                </a:solidFill>
              </a:rPr>
              <a:t>4. In the beginning, they were made up largely of second-generation Hispanics but as they began to battle with more established Hispanic gangs, they began to recruit outside the Hispanic community. </a:t>
            </a:r>
          </a:p>
        </p:txBody>
      </p:sp>
    </p:spTree>
    <p:extLst>
      <p:ext uri="{BB962C8B-B14F-4D97-AF65-F5344CB8AC3E}">
        <p14:creationId xmlns:p14="http://schemas.microsoft.com/office/powerpoint/2010/main" val="356461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325882" y="680593"/>
            <a:ext cx="10515600" cy="4351338"/>
          </a:xfrm>
        </p:spPr>
        <p:txBody>
          <a:bodyPr>
            <a:normAutofit/>
          </a:bodyPr>
          <a:lstStyle/>
          <a:p>
            <a:pPr marL="0" indent="0">
              <a:buNone/>
            </a:pPr>
            <a:r>
              <a:rPr lang="en-GB" dirty="0" smtClean="0">
                <a:solidFill>
                  <a:schemeClr val="accent4">
                    <a:lumMod val="20000"/>
                    <a:lumOff val="80000"/>
                  </a:schemeClr>
                </a:solidFill>
              </a:rPr>
              <a:t>7. 18th </a:t>
            </a:r>
            <a:r>
              <a:rPr lang="en-GB" dirty="0">
                <a:solidFill>
                  <a:schemeClr val="accent4">
                    <a:lumMod val="20000"/>
                    <a:lumOff val="80000"/>
                  </a:schemeClr>
                </a:solidFill>
              </a:rPr>
              <a:t>Street gang members are required to abide by a strict set of rules. Failure to obey the word of a gang leader, or to show proper respect to a fellow gang member, may result in an </a:t>
            </a:r>
            <a:r>
              <a:rPr lang="en-GB" dirty="0" smtClean="0">
                <a:solidFill>
                  <a:schemeClr val="accent4">
                    <a:lumMod val="20000"/>
                    <a:lumOff val="80000"/>
                  </a:schemeClr>
                </a:solidFill>
              </a:rPr>
              <a:t>18 second </a:t>
            </a:r>
            <a:r>
              <a:rPr lang="en-GB" dirty="0">
                <a:solidFill>
                  <a:schemeClr val="accent4">
                    <a:lumMod val="20000"/>
                    <a:lumOff val="80000"/>
                  </a:schemeClr>
                </a:solidFill>
              </a:rPr>
              <a:t>beating, or even execution for more serious offenses</a:t>
            </a:r>
          </a:p>
          <a:p>
            <a:pPr marL="0" indent="0">
              <a:buNone/>
            </a:pPr>
            <a:r>
              <a:rPr lang="en-GB" dirty="0">
                <a:solidFill>
                  <a:schemeClr val="accent4">
                    <a:lumMod val="20000"/>
                    <a:lumOff val="80000"/>
                  </a:schemeClr>
                </a:solidFill>
              </a:rPr>
              <a:t>8. 18th Street gang members often identify themselves with the number 18 on their clothing and use the symbols XV3, XVIII, X8, 666, 99 (9+9=18), and 3-dots in their graffiti and tattoos. </a:t>
            </a:r>
          </a:p>
        </p:txBody>
      </p:sp>
      <p:sp>
        <p:nvSpPr>
          <p:cNvPr id="5" name="TextBox 4"/>
          <p:cNvSpPr txBox="1"/>
          <p:nvPr/>
        </p:nvSpPr>
        <p:spPr>
          <a:xfrm rot="16200000">
            <a:off x="-2938084" y="2967335"/>
            <a:ext cx="6858000" cy="923330"/>
          </a:xfrm>
          <a:prstGeom prst="rect">
            <a:avLst/>
          </a:prstGeom>
          <a:solidFill>
            <a:schemeClr val="tx1"/>
          </a:solidFill>
          <a:ln>
            <a:noFill/>
          </a:ln>
        </p:spPr>
        <p:txBody>
          <a:bodyPr wrap="square" rtlCol="0">
            <a:spAutoFit/>
          </a:bodyPr>
          <a:lstStyle/>
          <a:p>
            <a:pPr algn="ctr"/>
            <a:r>
              <a:rPr lang="en-GB" sz="5400" dirty="0">
                <a:solidFill>
                  <a:schemeClr val="accent4">
                    <a:lumMod val="20000"/>
                    <a:lumOff val="80000"/>
                  </a:schemeClr>
                </a:solidFill>
              </a:rPr>
              <a:t>18</a:t>
            </a:r>
            <a:r>
              <a:rPr lang="en-GB" sz="5400" baseline="30000" dirty="0">
                <a:solidFill>
                  <a:schemeClr val="accent4">
                    <a:lumMod val="20000"/>
                    <a:lumOff val="80000"/>
                  </a:schemeClr>
                </a:solidFill>
              </a:rPr>
              <a:t>th</a:t>
            </a:r>
            <a:r>
              <a:rPr lang="en-GB" sz="5400" dirty="0">
                <a:solidFill>
                  <a:schemeClr val="accent4">
                    <a:lumMod val="20000"/>
                    <a:lumOff val="80000"/>
                  </a:schemeClr>
                </a:solidFill>
              </a:rPr>
              <a:t> Street </a:t>
            </a:r>
            <a:r>
              <a:rPr lang="en-GB" sz="5400" dirty="0" smtClean="0">
                <a:solidFill>
                  <a:schemeClr val="accent4">
                    <a:lumMod val="20000"/>
                    <a:lumOff val="80000"/>
                  </a:schemeClr>
                </a:solidFill>
              </a:rPr>
              <a:t>Gang</a:t>
            </a:r>
            <a:endParaRPr lang="en-GB" sz="5400" dirty="0"/>
          </a:p>
        </p:txBody>
      </p:sp>
      <p:pic>
        <p:nvPicPr>
          <p:cNvPr id="3074" name="Picture 2" descr="http://n4mb3rs.com/wp-content/uploads/2016/02/mara_salvatrucha_18_street_ar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66213" y="4043681"/>
            <a:ext cx="3866709" cy="25761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25882" y="4292144"/>
            <a:ext cx="6740331" cy="2246769"/>
          </a:xfrm>
          <a:prstGeom prst="rect">
            <a:avLst/>
          </a:prstGeom>
        </p:spPr>
        <p:txBody>
          <a:bodyPr wrap="square">
            <a:spAutoFit/>
          </a:bodyPr>
          <a:lstStyle/>
          <a:p>
            <a:r>
              <a:rPr lang="en-GB" sz="2800" dirty="0">
                <a:solidFill>
                  <a:schemeClr val="accent4">
                    <a:lumMod val="20000"/>
                    <a:lumOff val="80000"/>
                  </a:schemeClr>
                </a:solidFill>
              </a:rPr>
              <a:t>9. 18th Street colours are blue and black; blue is to represent and to pay tribute to The Mexican Mafia, and black is to represent the original colour for the gang. </a:t>
            </a:r>
          </a:p>
        </p:txBody>
      </p:sp>
    </p:spTree>
    <p:extLst>
      <p:ext uri="{BB962C8B-B14F-4D97-AF65-F5344CB8AC3E}">
        <p14:creationId xmlns:p14="http://schemas.microsoft.com/office/powerpoint/2010/main" val="227632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1924" y="1899792"/>
            <a:ext cx="6761478" cy="6305043"/>
          </a:xfrm>
        </p:spPr>
        <p:txBody>
          <a:bodyPr>
            <a:normAutofit/>
          </a:bodyPr>
          <a:lstStyle/>
          <a:p>
            <a:pPr marL="0" indent="0">
              <a:buNone/>
            </a:pPr>
            <a:r>
              <a:rPr lang="en-GB" dirty="0" smtClean="0">
                <a:solidFill>
                  <a:schemeClr val="accent4">
                    <a:lumMod val="20000"/>
                    <a:lumOff val="80000"/>
                  </a:schemeClr>
                </a:solidFill>
              </a:rPr>
              <a:t>allow </a:t>
            </a:r>
            <a:r>
              <a:rPr lang="en-GB" dirty="0">
                <a:solidFill>
                  <a:schemeClr val="accent4">
                    <a:lumMod val="20000"/>
                    <a:lumOff val="80000"/>
                  </a:schemeClr>
                </a:solidFill>
              </a:rPr>
              <a:t>other races to join their ranks making the gang Multi-ethnic.</a:t>
            </a:r>
          </a:p>
          <a:p>
            <a:pPr marL="0" indent="0">
              <a:buNone/>
            </a:pPr>
            <a:r>
              <a:rPr lang="en-GB" dirty="0">
                <a:solidFill>
                  <a:schemeClr val="accent4">
                    <a:lumMod val="20000"/>
                    <a:lumOff val="80000"/>
                  </a:schemeClr>
                </a:solidFill>
              </a:rPr>
              <a:t>11. In El Salvador it is common for members of the gang to be tattooed on the face with a large "18". In many cases the tattoo covers the entire face.</a:t>
            </a:r>
          </a:p>
          <a:p>
            <a:pPr marL="0" indent="0">
              <a:buNone/>
            </a:pPr>
            <a:r>
              <a:rPr lang="en-GB" dirty="0">
                <a:solidFill>
                  <a:schemeClr val="accent4">
                    <a:lumMod val="20000"/>
                    <a:lumOff val="80000"/>
                  </a:schemeClr>
                </a:solidFill>
              </a:rPr>
              <a:t>12. Throughout the region, the gang is known for a strict insistence on loyalty in its ranks, and often kills to punish transgressions.</a:t>
            </a:r>
          </a:p>
        </p:txBody>
      </p:sp>
      <p:sp>
        <p:nvSpPr>
          <p:cNvPr id="5" name="TextBox 4"/>
          <p:cNvSpPr txBox="1"/>
          <p:nvPr/>
        </p:nvSpPr>
        <p:spPr>
          <a:xfrm rot="16200000">
            <a:off x="-2926695" y="2967335"/>
            <a:ext cx="6858000" cy="923330"/>
          </a:xfrm>
          <a:prstGeom prst="rect">
            <a:avLst/>
          </a:prstGeom>
          <a:solidFill>
            <a:schemeClr val="tx1"/>
          </a:solidFill>
          <a:ln>
            <a:noFill/>
          </a:ln>
        </p:spPr>
        <p:txBody>
          <a:bodyPr wrap="square" rtlCol="0">
            <a:spAutoFit/>
          </a:bodyPr>
          <a:lstStyle/>
          <a:p>
            <a:pPr algn="ctr"/>
            <a:r>
              <a:rPr lang="en-GB" sz="5400" dirty="0">
                <a:solidFill>
                  <a:schemeClr val="accent4">
                    <a:lumMod val="20000"/>
                    <a:lumOff val="80000"/>
                  </a:schemeClr>
                </a:solidFill>
              </a:rPr>
              <a:t>18</a:t>
            </a:r>
            <a:r>
              <a:rPr lang="en-GB" sz="5400" baseline="30000" dirty="0">
                <a:solidFill>
                  <a:schemeClr val="accent4">
                    <a:lumMod val="20000"/>
                    <a:lumOff val="80000"/>
                  </a:schemeClr>
                </a:solidFill>
              </a:rPr>
              <a:t>th</a:t>
            </a:r>
            <a:r>
              <a:rPr lang="en-GB" sz="5400" dirty="0">
                <a:solidFill>
                  <a:schemeClr val="accent4">
                    <a:lumMod val="20000"/>
                    <a:lumOff val="80000"/>
                  </a:schemeClr>
                </a:solidFill>
              </a:rPr>
              <a:t> Street </a:t>
            </a:r>
            <a:r>
              <a:rPr lang="en-GB" sz="5400" dirty="0" smtClean="0">
                <a:solidFill>
                  <a:schemeClr val="accent4">
                    <a:lumMod val="20000"/>
                    <a:lumOff val="80000"/>
                  </a:schemeClr>
                </a:solidFill>
              </a:rPr>
              <a:t>Gang</a:t>
            </a:r>
            <a:endParaRPr lang="en-GB" sz="5400" dirty="0"/>
          </a:p>
        </p:txBody>
      </p:sp>
      <p:pic>
        <p:nvPicPr>
          <p:cNvPr id="4098" name="Picture 2" descr="https://sites.google.com/site/18thstreetgangfall08per6/_/rsrc/1221769447081/Home/18th-street-pictures-1/mara-salvatrucha-gang-in-san-salvado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75600" y="1988122"/>
            <a:ext cx="3905250" cy="25527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91924" y="603127"/>
            <a:ext cx="10617196" cy="1384995"/>
          </a:xfrm>
          <a:prstGeom prst="rect">
            <a:avLst/>
          </a:prstGeom>
        </p:spPr>
        <p:txBody>
          <a:bodyPr wrap="square">
            <a:spAutoFit/>
          </a:bodyPr>
          <a:lstStyle/>
          <a:p>
            <a:r>
              <a:rPr lang="en-GB" sz="2800" dirty="0">
                <a:solidFill>
                  <a:schemeClr val="accent4">
                    <a:lumMod val="20000"/>
                    <a:lumOff val="80000"/>
                  </a:schemeClr>
                </a:solidFill>
              </a:rPr>
              <a:t>10. The 18th Street gang is occasionally referred to as the Children's Army because of its recruitment of elementary and middle-school aged youth. They also </a:t>
            </a:r>
            <a:endParaRPr lang="en-GB" sz="2800" dirty="0"/>
          </a:p>
        </p:txBody>
      </p:sp>
    </p:spTree>
    <p:extLst>
      <p:ext uri="{BB962C8B-B14F-4D97-AF65-F5344CB8AC3E}">
        <p14:creationId xmlns:p14="http://schemas.microsoft.com/office/powerpoint/2010/main" val="184284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94865" y="1745"/>
            <a:ext cx="10515600" cy="1325563"/>
          </a:xfrm>
        </p:spPr>
        <p:txBody>
          <a:bodyPr/>
          <a:lstStyle/>
          <a:p>
            <a:r>
              <a:rPr lang="en-GB" b="1" dirty="0">
                <a:solidFill>
                  <a:schemeClr val="accent4">
                    <a:lumMod val="20000"/>
                    <a:lumOff val="80000"/>
                  </a:schemeClr>
                </a:solidFill>
              </a:rPr>
              <a:t>Mara Salvatrucha (MS-13) Fact-file</a:t>
            </a:r>
          </a:p>
        </p:txBody>
      </p:sp>
      <p:sp>
        <p:nvSpPr>
          <p:cNvPr id="2" name="Content Placeholder 1"/>
          <p:cNvSpPr>
            <a:spLocks noGrp="1"/>
          </p:cNvSpPr>
          <p:nvPr>
            <p:ph idx="1"/>
          </p:nvPr>
        </p:nvSpPr>
        <p:spPr>
          <a:xfrm>
            <a:off x="1094865" y="1436210"/>
            <a:ext cx="10515600" cy="3013870"/>
          </a:xfrm>
        </p:spPr>
        <p:txBody>
          <a:bodyPr>
            <a:normAutofit/>
          </a:bodyPr>
          <a:lstStyle/>
          <a:p>
            <a:pPr marL="0" indent="0">
              <a:buNone/>
            </a:pPr>
            <a:r>
              <a:rPr lang="en-GB" sz="2600" dirty="0">
                <a:solidFill>
                  <a:schemeClr val="accent4">
                    <a:lumMod val="20000"/>
                    <a:lumOff val="80000"/>
                  </a:schemeClr>
                </a:solidFill>
              </a:rPr>
              <a:t>1. The MS-13 was founded in the “barrios” of Los Angeles in the 1980s. The gang was initially made up of refugees from El Salvador living in the Pico Union neighbourhood.</a:t>
            </a:r>
          </a:p>
          <a:p>
            <a:pPr marL="0" indent="0">
              <a:buNone/>
            </a:pPr>
            <a:r>
              <a:rPr lang="en-GB" sz="2600" dirty="0">
                <a:solidFill>
                  <a:schemeClr val="accent4">
                    <a:lumMod val="20000"/>
                    <a:lumOff val="80000"/>
                  </a:schemeClr>
                </a:solidFill>
              </a:rPr>
              <a:t>2. The name comes from El Salvador: Marais a Central American term for gang; Salvarefers to El Salvador; Trucha, (which means “trout” in English) is a slang term for “clever” or “sharp.” </a:t>
            </a:r>
          </a:p>
        </p:txBody>
      </p:sp>
      <p:sp>
        <p:nvSpPr>
          <p:cNvPr id="5" name="TextBox 4"/>
          <p:cNvSpPr txBox="1"/>
          <p:nvPr/>
        </p:nvSpPr>
        <p:spPr>
          <a:xfrm rot="16200000">
            <a:off x="-3019174" y="2982724"/>
            <a:ext cx="6858000" cy="892552"/>
          </a:xfrm>
          <a:prstGeom prst="rect">
            <a:avLst/>
          </a:prstGeom>
          <a:solidFill>
            <a:schemeClr val="tx1"/>
          </a:solidFill>
          <a:ln>
            <a:noFill/>
          </a:ln>
        </p:spPr>
        <p:txBody>
          <a:bodyPr wrap="square" rtlCol="0">
            <a:spAutoFit/>
          </a:bodyPr>
          <a:lstStyle/>
          <a:p>
            <a:pPr algn="ctr"/>
            <a:r>
              <a:rPr lang="en-GB" sz="4000" b="1" dirty="0">
                <a:solidFill>
                  <a:schemeClr val="accent4">
                    <a:lumMod val="20000"/>
                    <a:lumOff val="80000"/>
                  </a:schemeClr>
                </a:solidFill>
              </a:rPr>
              <a:t>Mara Salvatrucha (MS-13</a:t>
            </a:r>
            <a:r>
              <a:rPr lang="en-GB" sz="4000" b="1" dirty="0" smtClean="0">
                <a:solidFill>
                  <a:schemeClr val="accent4">
                    <a:lumMod val="20000"/>
                    <a:lumOff val="80000"/>
                  </a:schemeClr>
                </a:solidFill>
              </a:rPr>
              <a:t>)</a:t>
            </a:r>
          </a:p>
          <a:p>
            <a:pPr algn="ctr"/>
            <a:endParaRPr lang="en-GB" sz="1050" b="1" dirty="0"/>
          </a:p>
        </p:txBody>
      </p:sp>
      <p:pic>
        <p:nvPicPr>
          <p:cNvPr id="6146" name="Picture 2" descr="http://darkhorsenews.com/wp-content/uploads/2016/03/ms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4031932"/>
            <a:ext cx="4419600" cy="28260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94865" y="3923030"/>
            <a:ext cx="6972175" cy="2092881"/>
          </a:xfrm>
          <a:prstGeom prst="rect">
            <a:avLst/>
          </a:prstGeom>
        </p:spPr>
        <p:txBody>
          <a:bodyPr wrap="square">
            <a:spAutoFit/>
          </a:bodyPr>
          <a:lstStyle/>
          <a:p>
            <a:r>
              <a:rPr lang="en-GB" sz="2600" dirty="0">
                <a:solidFill>
                  <a:schemeClr val="accent4">
                    <a:lumMod val="20000"/>
                    <a:lumOff val="80000"/>
                  </a:schemeClr>
                </a:solidFill>
              </a:rPr>
              <a:t>3. MS-13 has spread to other parts of the United States, Canada, Mexico, and Central America.  The majority of the gang is ethnically composed of Central Americans(mostly Salvadorans)</a:t>
            </a:r>
            <a:endParaRPr lang="en-GB" sz="2600" dirty="0"/>
          </a:p>
        </p:txBody>
      </p:sp>
    </p:spTree>
    <p:extLst>
      <p:ext uri="{BB962C8B-B14F-4D97-AF65-F5344CB8AC3E}">
        <p14:creationId xmlns:p14="http://schemas.microsoft.com/office/powerpoint/2010/main" val="295967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7424" y="629602"/>
            <a:ext cx="5943600" cy="5909311"/>
          </a:xfrm>
        </p:spPr>
        <p:txBody>
          <a:bodyPr>
            <a:normAutofit/>
          </a:bodyPr>
          <a:lstStyle/>
          <a:p>
            <a:pPr marL="0" indent="0">
              <a:buNone/>
            </a:pPr>
            <a:r>
              <a:rPr lang="en-GB" dirty="0">
                <a:solidFill>
                  <a:schemeClr val="accent4">
                    <a:lumMod val="20000"/>
                    <a:lumOff val="80000"/>
                  </a:schemeClr>
                </a:solidFill>
              </a:rPr>
              <a:t>4. They are notorious for their use of violence and </a:t>
            </a:r>
            <a:r>
              <a:rPr lang="en-GB" dirty="0" smtClean="0">
                <a:solidFill>
                  <a:schemeClr val="accent4">
                    <a:lumMod val="20000"/>
                    <a:lumOff val="80000"/>
                  </a:schemeClr>
                </a:solidFill>
              </a:rPr>
              <a:t>a binding </a:t>
            </a:r>
            <a:r>
              <a:rPr lang="en-GB" dirty="0">
                <a:solidFill>
                  <a:schemeClr val="accent4">
                    <a:lumMod val="20000"/>
                    <a:lumOff val="80000"/>
                  </a:schemeClr>
                </a:solidFill>
              </a:rPr>
              <a:t>moral code of allegiance.</a:t>
            </a:r>
          </a:p>
          <a:p>
            <a:pPr marL="0" indent="0">
              <a:buNone/>
            </a:pPr>
            <a:r>
              <a:rPr lang="en-GB" dirty="0">
                <a:solidFill>
                  <a:schemeClr val="accent4">
                    <a:lumMod val="20000"/>
                    <a:lumOff val="80000"/>
                  </a:schemeClr>
                </a:solidFill>
              </a:rPr>
              <a:t>5. Entry to the gang is often violent, including a </a:t>
            </a:r>
            <a:r>
              <a:rPr lang="en-GB" dirty="0" smtClean="0">
                <a:solidFill>
                  <a:schemeClr val="accent4">
                    <a:lumMod val="20000"/>
                    <a:lumOff val="80000"/>
                  </a:schemeClr>
                </a:solidFill>
              </a:rPr>
              <a:t>13 second beating </a:t>
            </a:r>
            <a:r>
              <a:rPr lang="en-GB" dirty="0">
                <a:solidFill>
                  <a:schemeClr val="accent4">
                    <a:lumMod val="20000"/>
                    <a:lumOff val="80000"/>
                  </a:schemeClr>
                </a:solidFill>
              </a:rPr>
              <a:t>that can often end in tragedy.</a:t>
            </a:r>
          </a:p>
          <a:p>
            <a:pPr marL="0" indent="0">
              <a:buNone/>
            </a:pPr>
            <a:r>
              <a:rPr lang="en-GB" dirty="0">
                <a:solidFill>
                  <a:schemeClr val="accent4">
                    <a:lumMod val="20000"/>
                    <a:lumOff val="80000"/>
                  </a:schemeClr>
                </a:solidFill>
              </a:rPr>
              <a:t>6. Originally, the gang's main purpose was to protect Salvadoran </a:t>
            </a:r>
            <a:r>
              <a:rPr lang="en-GB" dirty="0" smtClean="0">
                <a:solidFill>
                  <a:schemeClr val="accent4">
                    <a:lumMod val="20000"/>
                    <a:lumOff val="80000"/>
                  </a:schemeClr>
                </a:solidFill>
              </a:rPr>
              <a:t>immigrants from </a:t>
            </a:r>
            <a:r>
              <a:rPr lang="en-GB" dirty="0">
                <a:solidFill>
                  <a:schemeClr val="accent4">
                    <a:lumMod val="20000"/>
                    <a:lumOff val="80000"/>
                  </a:schemeClr>
                </a:solidFill>
              </a:rPr>
              <a:t>other, more established gangs of Los Angeles. </a:t>
            </a:r>
          </a:p>
        </p:txBody>
      </p:sp>
      <p:sp>
        <p:nvSpPr>
          <p:cNvPr id="5" name="TextBox 4"/>
          <p:cNvSpPr txBox="1"/>
          <p:nvPr/>
        </p:nvSpPr>
        <p:spPr>
          <a:xfrm rot="16200000">
            <a:off x="-3075057" y="2982722"/>
            <a:ext cx="6858000" cy="892552"/>
          </a:xfrm>
          <a:prstGeom prst="rect">
            <a:avLst/>
          </a:prstGeom>
          <a:solidFill>
            <a:schemeClr val="tx1"/>
          </a:solidFill>
          <a:ln>
            <a:noFill/>
          </a:ln>
        </p:spPr>
        <p:txBody>
          <a:bodyPr wrap="square" rtlCol="0">
            <a:spAutoFit/>
          </a:bodyPr>
          <a:lstStyle/>
          <a:p>
            <a:pPr algn="ctr"/>
            <a:r>
              <a:rPr lang="en-GB" sz="4000" b="1" dirty="0">
                <a:solidFill>
                  <a:schemeClr val="accent4">
                    <a:lumMod val="20000"/>
                    <a:lumOff val="80000"/>
                  </a:schemeClr>
                </a:solidFill>
              </a:rPr>
              <a:t>Mara Salvatrucha (MS-13</a:t>
            </a:r>
            <a:r>
              <a:rPr lang="en-GB" sz="4000" b="1" dirty="0" smtClean="0">
                <a:solidFill>
                  <a:schemeClr val="accent4">
                    <a:lumMod val="20000"/>
                    <a:lumOff val="80000"/>
                  </a:schemeClr>
                </a:solidFill>
              </a:rPr>
              <a:t>)</a:t>
            </a:r>
          </a:p>
          <a:p>
            <a:pPr algn="ctr"/>
            <a:endParaRPr lang="en-GB" sz="1050" b="1" dirty="0"/>
          </a:p>
        </p:txBody>
      </p:sp>
      <p:pic>
        <p:nvPicPr>
          <p:cNvPr id="5122" name="Picture 2" descr="https://i.ytimg.com/vi/i5g_j_M8YuE/hqdefaul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8842" y="1472882"/>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71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5798" y="633568"/>
            <a:ext cx="10515600" cy="4351338"/>
          </a:xfrm>
        </p:spPr>
        <p:txBody>
          <a:bodyPr>
            <a:normAutofit/>
          </a:bodyPr>
          <a:lstStyle/>
          <a:p>
            <a:pPr marL="0" indent="0">
              <a:buNone/>
            </a:pPr>
            <a:r>
              <a:rPr lang="en-GB" dirty="0">
                <a:solidFill>
                  <a:schemeClr val="accent4">
                    <a:lumMod val="20000"/>
                    <a:lumOff val="80000"/>
                  </a:schemeClr>
                </a:solidFill>
              </a:rPr>
              <a:t>7. The gang is estimated to have 30,000 to 50,000 members and associate members worldwide, 8,000 to 10,000 of whom reside in the United States. </a:t>
            </a:r>
          </a:p>
        </p:txBody>
      </p:sp>
      <p:sp>
        <p:nvSpPr>
          <p:cNvPr id="5" name="TextBox 4"/>
          <p:cNvSpPr txBox="1"/>
          <p:nvPr/>
        </p:nvSpPr>
        <p:spPr>
          <a:xfrm rot="16200000">
            <a:off x="-3075057" y="2982722"/>
            <a:ext cx="6858000" cy="892552"/>
          </a:xfrm>
          <a:prstGeom prst="rect">
            <a:avLst/>
          </a:prstGeom>
          <a:solidFill>
            <a:schemeClr val="tx1"/>
          </a:solidFill>
          <a:ln>
            <a:noFill/>
          </a:ln>
        </p:spPr>
        <p:txBody>
          <a:bodyPr wrap="square" rtlCol="0">
            <a:spAutoFit/>
          </a:bodyPr>
          <a:lstStyle/>
          <a:p>
            <a:pPr algn="ctr"/>
            <a:r>
              <a:rPr lang="en-GB" sz="4000" b="1" dirty="0">
                <a:solidFill>
                  <a:schemeClr val="accent4">
                    <a:lumMod val="20000"/>
                    <a:lumOff val="80000"/>
                  </a:schemeClr>
                </a:solidFill>
              </a:rPr>
              <a:t>Mara Salvatrucha (MS-13</a:t>
            </a:r>
            <a:r>
              <a:rPr lang="en-GB" sz="4000" b="1" dirty="0" smtClean="0">
                <a:solidFill>
                  <a:schemeClr val="accent4">
                    <a:lumMod val="20000"/>
                    <a:lumOff val="80000"/>
                  </a:schemeClr>
                </a:solidFill>
              </a:rPr>
              <a:t>)</a:t>
            </a:r>
          </a:p>
          <a:p>
            <a:pPr algn="ctr"/>
            <a:endParaRPr lang="en-GB" sz="1050" b="1" dirty="0"/>
          </a:p>
        </p:txBody>
      </p:sp>
      <p:pic>
        <p:nvPicPr>
          <p:cNvPr id="7170" name="Picture 2" descr="http://i2.cdn.cnn.com/cnnnext/dam/assets/170302235602-ms-13-orig-exlarge-16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31798" y="1697600"/>
            <a:ext cx="4671991" cy="26235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35798" y="1941788"/>
            <a:ext cx="6096000" cy="2677656"/>
          </a:xfrm>
          <a:prstGeom prst="rect">
            <a:avLst/>
          </a:prstGeom>
        </p:spPr>
        <p:txBody>
          <a:bodyPr>
            <a:spAutoFit/>
          </a:bodyPr>
          <a:lstStyle/>
          <a:p>
            <a:r>
              <a:rPr lang="en-GB" sz="2800" dirty="0">
                <a:solidFill>
                  <a:schemeClr val="accent4">
                    <a:lumMod val="20000"/>
                    <a:lumOff val="80000"/>
                  </a:schemeClr>
                </a:solidFill>
              </a:rPr>
              <a:t>8. The leaders are known as palabreros, which is translated to mean “those who have the word.” These leaders control what are known as cliques, the cells that operate in specific </a:t>
            </a:r>
            <a:r>
              <a:rPr lang="en-GB" sz="2800" dirty="0" smtClean="0">
                <a:solidFill>
                  <a:schemeClr val="accent4">
                    <a:lumMod val="20000"/>
                    <a:lumOff val="80000"/>
                  </a:schemeClr>
                </a:solidFill>
              </a:rPr>
              <a:t>territories</a:t>
            </a:r>
            <a:endParaRPr lang="en-GB" sz="2800" dirty="0">
              <a:solidFill>
                <a:schemeClr val="accent4">
                  <a:lumMod val="20000"/>
                  <a:lumOff val="80000"/>
                </a:schemeClr>
              </a:solidFill>
            </a:endParaRPr>
          </a:p>
        </p:txBody>
      </p:sp>
      <p:sp>
        <p:nvSpPr>
          <p:cNvPr id="6" name="Rectangle 5"/>
          <p:cNvSpPr/>
          <p:nvPr/>
        </p:nvSpPr>
        <p:spPr>
          <a:xfrm>
            <a:off x="1035798" y="4565291"/>
            <a:ext cx="11156202" cy="1815882"/>
          </a:xfrm>
          <a:prstGeom prst="rect">
            <a:avLst/>
          </a:prstGeom>
        </p:spPr>
        <p:txBody>
          <a:bodyPr wrap="square">
            <a:spAutoFit/>
          </a:bodyPr>
          <a:lstStyle/>
          <a:p>
            <a:r>
              <a:rPr lang="en-GB" sz="2800" dirty="0">
                <a:solidFill>
                  <a:schemeClr val="accent4">
                    <a:lumMod val="20000"/>
                    <a:lumOff val="80000"/>
                  </a:schemeClr>
                </a:solidFill>
              </a:rPr>
              <a:t>and can control the actions of these cliques from afar. </a:t>
            </a:r>
          </a:p>
          <a:p>
            <a:r>
              <a:rPr lang="en-GB" sz="2800" dirty="0" smtClean="0">
                <a:solidFill>
                  <a:schemeClr val="accent4">
                    <a:lumMod val="20000"/>
                    <a:lumOff val="80000"/>
                  </a:schemeClr>
                </a:solidFill>
              </a:rPr>
              <a:t>9</a:t>
            </a:r>
            <a:r>
              <a:rPr lang="en-GB" sz="2800" dirty="0">
                <a:solidFill>
                  <a:schemeClr val="accent4">
                    <a:lumMod val="20000"/>
                    <a:lumOff val="80000"/>
                  </a:schemeClr>
                </a:solidFill>
              </a:rPr>
              <a:t>. Many Mara Salvatrucha members cover themselves in tattoos. Common markings include "MS", "Salvatrucha", the "Devil Horns", the name of their clique, and other symbols.</a:t>
            </a:r>
          </a:p>
        </p:txBody>
      </p:sp>
    </p:spTree>
    <p:extLst>
      <p:ext uri="{BB962C8B-B14F-4D97-AF65-F5344CB8AC3E}">
        <p14:creationId xmlns:p14="http://schemas.microsoft.com/office/powerpoint/2010/main" val="337760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Oval 5"/>
          <p:cNvSpPr/>
          <p:nvPr/>
        </p:nvSpPr>
        <p:spPr>
          <a:xfrm>
            <a:off x="3534280" y="870257"/>
            <a:ext cx="5123435" cy="5168286"/>
          </a:xfrm>
          <a:prstGeom prst="ellipse">
            <a:avLst/>
          </a:prstGeom>
          <a:solidFill>
            <a:schemeClr val="tx1">
              <a:alpha val="22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3589072" y="2773680"/>
            <a:ext cx="5013841" cy="1754326"/>
          </a:xfrm>
          <a:prstGeom prst="rect">
            <a:avLst/>
          </a:prstGeom>
          <a:noFill/>
        </p:spPr>
        <p:txBody>
          <a:bodyPr wrap="square" rtlCol="0">
            <a:spAutoFit/>
          </a:bodyPr>
          <a:lstStyle/>
          <a:p>
            <a:pPr algn="ctr"/>
            <a:r>
              <a:rPr lang="en-GB" sz="2800" b="1" dirty="0" smtClean="0">
                <a:solidFill>
                  <a:prstClr val="white"/>
                </a:solidFill>
                <a:latin typeface="Foco" panose="020B0504050202020203" pitchFamily="34" charset="0"/>
              </a:rPr>
              <a:t>G A N G S  O F  </a:t>
            </a:r>
          </a:p>
          <a:p>
            <a:pPr algn="ctr"/>
            <a:r>
              <a:rPr lang="en-GB" sz="2800" b="1" dirty="0" smtClean="0">
                <a:solidFill>
                  <a:prstClr val="white"/>
                </a:solidFill>
                <a:latin typeface="Foco" panose="020B0504050202020203" pitchFamily="34" charset="0"/>
              </a:rPr>
              <a:t>E L  S A L V A D O R </a:t>
            </a:r>
          </a:p>
          <a:p>
            <a:pPr algn="ctr"/>
            <a:r>
              <a:rPr lang="en-GB" sz="2800" b="1" dirty="0" smtClean="0">
                <a:solidFill>
                  <a:prstClr val="white"/>
                </a:solidFill>
                <a:latin typeface="Foco" panose="020B0504050202020203" pitchFamily="34" charset="0"/>
              </a:rPr>
              <a:t>  </a:t>
            </a:r>
            <a:endParaRPr lang="en-GB" sz="1200" b="1" dirty="0" smtClean="0">
              <a:solidFill>
                <a:prstClr val="white"/>
              </a:solidFill>
              <a:latin typeface="Foco" panose="020B0504050202020203" pitchFamily="34" charset="0"/>
            </a:endParaRPr>
          </a:p>
          <a:p>
            <a:pPr algn="ctr"/>
            <a:r>
              <a:rPr lang="en-GB" sz="2400" b="1" dirty="0" smtClean="0">
                <a:solidFill>
                  <a:srgbClr val="FEE725"/>
                </a:solidFill>
                <a:latin typeface="Foco" panose="020B0504050202020203" pitchFamily="34" charset="0"/>
              </a:rPr>
              <a:t>W E E K  2 </a:t>
            </a:r>
          </a:p>
        </p:txBody>
      </p:sp>
      <p:sp>
        <p:nvSpPr>
          <p:cNvPr id="9" name="TextBox 8"/>
          <p:cNvSpPr txBox="1"/>
          <p:nvPr/>
        </p:nvSpPr>
        <p:spPr>
          <a:xfrm>
            <a:off x="4236968" y="5223682"/>
            <a:ext cx="3718051" cy="400110"/>
          </a:xfrm>
          <a:prstGeom prst="rect">
            <a:avLst/>
          </a:prstGeom>
          <a:noFill/>
        </p:spPr>
        <p:txBody>
          <a:bodyPr wrap="square" rtlCol="0">
            <a:spAutoFit/>
          </a:bodyPr>
          <a:lstStyle/>
          <a:p>
            <a:pPr algn="ctr"/>
            <a:r>
              <a:rPr lang="en-GB" sz="2000" b="1" dirty="0" smtClean="0">
                <a:solidFill>
                  <a:prstClr val="white"/>
                </a:solidFill>
                <a:ea typeface="Times New Roman" panose="02020603050405020304" pitchFamily="18" charset="0"/>
                <a:cs typeface="Times New Roman" panose="02020603050405020304" pitchFamily="18" charset="0"/>
              </a:rPr>
              <a:t>60  M I N U T E S </a:t>
            </a:r>
            <a:endParaRPr lang="en-GB" sz="2000" dirty="0">
              <a:solidFill>
                <a:prstClr val="white"/>
              </a:solidFill>
              <a:ea typeface="Times New Roman" panose="02020603050405020304" pitchFamily="18" charset="0"/>
            </a:endParaRPr>
          </a:p>
        </p:txBody>
      </p:sp>
      <p:sp>
        <p:nvSpPr>
          <p:cNvPr id="10" name="Oval 9"/>
          <p:cNvSpPr/>
          <p:nvPr/>
        </p:nvSpPr>
        <p:spPr>
          <a:xfrm flipH="1">
            <a:off x="7015699" y="537484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Oval 12"/>
          <p:cNvSpPr/>
          <p:nvPr/>
        </p:nvSpPr>
        <p:spPr>
          <a:xfrm flipH="1">
            <a:off x="5109555" y="5389331"/>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Tree>
    <p:extLst>
      <p:ext uri="{BB962C8B-B14F-4D97-AF65-F5344CB8AC3E}">
        <p14:creationId xmlns:p14="http://schemas.microsoft.com/office/powerpoint/2010/main" val="925381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9141" y="410048"/>
            <a:ext cx="6253482" cy="6204112"/>
          </a:xfrm>
        </p:spPr>
        <p:txBody>
          <a:bodyPr>
            <a:normAutofit/>
          </a:bodyPr>
          <a:lstStyle/>
          <a:p>
            <a:pPr marL="0" indent="0">
              <a:buNone/>
            </a:pPr>
            <a:r>
              <a:rPr lang="en-GB" dirty="0">
                <a:solidFill>
                  <a:schemeClr val="accent4">
                    <a:lumMod val="20000"/>
                    <a:lumOff val="80000"/>
                  </a:schemeClr>
                </a:solidFill>
              </a:rPr>
              <a:t>10. As well as distinguishing themselves by tattoos covering their body and also often the face, they have a unique brand of sign language.</a:t>
            </a:r>
          </a:p>
          <a:p>
            <a:pPr marL="0" indent="0">
              <a:buNone/>
            </a:pPr>
            <a:r>
              <a:rPr lang="en-GB" dirty="0">
                <a:solidFill>
                  <a:schemeClr val="accent4">
                    <a:lumMod val="20000"/>
                    <a:lumOff val="80000"/>
                  </a:schemeClr>
                </a:solidFill>
              </a:rPr>
              <a:t>11. One of the most commonly displayed hand signs is the devil's head which forms an 'M' when displayed upside down. </a:t>
            </a:r>
          </a:p>
          <a:p>
            <a:pPr marL="0" indent="0">
              <a:buNone/>
            </a:pPr>
            <a:r>
              <a:rPr lang="en-GB" dirty="0">
                <a:solidFill>
                  <a:schemeClr val="accent4">
                    <a:lumMod val="20000"/>
                    <a:lumOff val="80000"/>
                  </a:schemeClr>
                </a:solidFill>
              </a:rPr>
              <a:t>12. The MS-13 is enemies with 18th Street Gang (or Barrio 18), another street gang with an extensive presence in Central America, Mexico and the United States.</a:t>
            </a:r>
          </a:p>
        </p:txBody>
      </p:sp>
      <p:sp>
        <p:nvSpPr>
          <p:cNvPr id="5" name="TextBox 4"/>
          <p:cNvSpPr txBox="1"/>
          <p:nvPr/>
        </p:nvSpPr>
        <p:spPr>
          <a:xfrm rot="16200000">
            <a:off x="-3075057" y="2982722"/>
            <a:ext cx="6858000" cy="892552"/>
          </a:xfrm>
          <a:prstGeom prst="rect">
            <a:avLst/>
          </a:prstGeom>
          <a:solidFill>
            <a:schemeClr val="tx1"/>
          </a:solidFill>
          <a:ln>
            <a:noFill/>
          </a:ln>
        </p:spPr>
        <p:txBody>
          <a:bodyPr wrap="square" rtlCol="0">
            <a:spAutoFit/>
          </a:bodyPr>
          <a:lstStyle/>
          <a:p>
            <a:pPr algn="ctr"/>
            <a:r>
              <a:rPr lang="en-GB" sz="4000" b="1" dirty="0">
                <a:solidFill>
                  <a:schemeClr val="accent4">
                    <a:lumMod val="20000"/>
                    <a:lumOff val="80000"/>
                  </a:schemeClr>
                </a:solidFill>
              </a:rPr>
              <a:t>Mara Salvatrucha (MS-13</a:t>
            </a:r>
            <a:r>
              <a:rPr lang="en-GB" sz="4000" b="1" dirty="0" smtClean="0">
                <a:solidFill>
                  <a:schemeClr val="accent4">
                    <a:lumMod val="20000"/>
                    <a:lumOff val="80000"/>
                  </a:schemeClr>
                </a:solidFill>
              </a:rPr>
              <a:t>)</a:t>
            </a:r>
          </a:p>
          <a:p>
            <a:pPr algn="ctr"/>
            <a:endParaRPr lang="en-GB" sz="1050" b="1" dirty="0"/>
          </a:p>
        </p:txBody>
      </p:sp>
      <p:pic>
        <p:nvPicPr>
          <p:cNvPr id="8194" name="Picture 2" descr="https://media2.s-nbcnews.com/j/newscms/2017_02/1863876/170113-salvador-gangs-0854_b76c23f60a7702804cd19bc8197e12ee.nbcnews-ux-2880-10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6040" y="1513513"/>
            <a:ext cx="4907280" cy="31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9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321" y="892072"/>
            <a:ext cx="11381227" cy="5262563"/>
          </a:xfrm>
        </p:spPr>
        <p:txBody>
          <a:bodyPr>
            <a:normAutofit/>
          </a:bodyPr>
          <a:lstStyle/>
          <a:p>
            <a:pPr marL="0" indent="0">
              <a:buNone/>
            </a:pPr>
            <a:r>
              <a:rPr lang="en-GB" sz="2400" b="1" dirty="0"/>
              <a:t>The Penas Ciudad Barrios</a:t>
            </a:r>
            <a:r>
              <a:rPr lang="en-GB" sz="2400" dirty="0"/>
              <a:t> is a maximum security prison for members of the Mara Salvatrucha Gang, or MS, in the South of El Salvador.  </a:t>
            </a:r>
            <a:endParaRPr lang="en-GB" sz="2400" dirty="0" smtClean="0"/>
          </a:p>
          <a:p>
            <a:pPr marL="0" indent="0">
              <a:buNone/>
            </a:pPr>
            <a:r>
              <a:rPr lang="en-GB" sz="2400" dirty="0" smtClean="0"/>
              <a:t>It </a:t>
            </a:r>
            <a:r>
              <a:rPr lang="en-GB" sz="2400" dirty="0"/>
              <a:t>was built for 800 inmates and now house's over </a:t>
            </a:r>
            <a:r>
              <a:rPr lang="en-GB" sz="2400" b="1" dirty="0"/>
              <a:t>2500</a:t>
            </a:r>
            <a:r>
              <a:rPr lang="en-GB" sz="2400" dirty="0"/>
              <a:t>.  The prison is practically run internally by the gang who have organised a bakery, basic rehabilitation and are even left to run the hospital. </a:t>
            </a:r>
            <a:endParaRPr lang="en-GB" sz="2400" dirty="0" smtClean="0"/>
          </a:p>
          <a:p>
            <a:pPr marL="0" indent="0">
              <a:buNone/>
            </a:pPr>
            <a:endParaRPr lang="en-GB" sz="2400" dirty="0"/>
          </a:p>
        </p:txBody>
      </p:sp>
      <p:pic>
        <p:nvPicPr>
          <p:cNvPr id="1026" name="Picture 2" descr="http://www.viralthread.com/wp-content/uploads/2015/09/pr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02294" y="3238590"/>
            <a:ext cx="4580255" cy="30504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1320" y="2923188"/>
            <a:ext cx="6668892" cy="1200329"/>
          </a:xfrm>
          <a:prstGeom prst="rect">
            <a:avLst/>
          </a:prstGeom>
        </p:spPr>
        <p:txBody>
          <a:bodyPr wrap="square">
            <a:spAutoFit/>
          </a:bodyPr>
          <a:lstStyle/>
          <a:p>
            <a:r>
              <a:rPr lang="en-GB" sz="2400" dirty="0">
                <a:latin typeface="+mj-lt"/>
              </a:rPr>
              <a:t>As you enter the prison you soon realise that there are no guards around.  They only stay on the outside and let the gang run the </a:t>
            </a:r>
            <a:r>
              <a:rPr lang="en-GB" sz="2400" dirty="0" smtClean="0">
                <a:latin typeface="+mj-lt"/>
              </a:rPr>
              <a:t>place.</a:t>
            </a:r>
            <a:endParaRPr lang="en-GB" sz="2400" dirty="0">
              <a:latin typeface="+mj-lt"/>
            </a:endParaRPr>
          </a:p>
        </p:txBody>
      </p:sp>
      <p:sp>
        <p:nvSpPr>
          <p:cNvPr id="7" name="Rectangle 6"/>
          <p:cNvSpPr/>
          <p:nvPr/>
        </p:nvSpPr>
        <p:spPr>
          <a:xfrm>
            <a:off x="9724704" y="474342"/>
            <a:ext cx="2297167" cy="276999"/>
          </a:xfrm>
          <a:prstGeom prst="rect">
            <a:avLst/>
          </a:prstGeom>
        </p:spPr>
        <p:txBody>
          <a:bodyPr wrap="none">
            <a:spAutoFit/>
          </a:bodyPr>
          <a:lstStyle/>
          <a:p>
            <a:r>
              <a:rPr lang="en-GB" sz="1200" dirty="0" smtClean="0"/>
              <a:t>*Images courtesy of Adam Hinton</a:t>
            </a:r>
            <a:endParaRPr lang="en-GB" sz="1200" dirty="0"/>
          </a:p>
        </p:txBody>
      </p:sp>
    </p:spTree>
    <p:extLst>
      <p:ext uri="{BB962C8B-B14F-4D97-AF65-F5344CB8AC3E}">
        <p14:creationId xmlns:p14="http://schemas.microsoft.com/office/powerpoint/2010/main" val="36432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360" y="894080"/>
            <a:ext cx="11343640" cy="5262563"/>
          </a:xfrm>
        </p:spPr>
        <p:txBody>
          <a:bodyPr>
            <a:normAutofit/>
          </a:bodyPr>
          <a:lstStyle/>
          <a:p>
            <a:pPr marL="0" indent="0">
              <a:buNone/>
            </a:pPr>
            <a:r>
              <a:rPr lang="en-GB" sz="2400" b="1" dirty="0"/>
              <a:t>The Izalco jail</a:t>
            </a:r>
            <a:r>
              <a:rPr lang="en-GB" sz="2400" dirty="0"/>
              <a:t> in south west El </a:t>
            </a:r>
            <a:r>
              <a:rPr lang="en-GB" sz="2400" dirty="0" smtClean="0"/>
              <a:t>Salvador </a:t>
            </a:r>
            <a:r>
              <a:rPr lang="en-GB" sz="2400" dirty="0"/>
              <a:t>is very similar to the Penas Cuidad jail, but this jail is run by the opposing gang, the 18</a:t>
            </a:r>
            <a:r>
              <a:rPr lang="en-GB" sz="2400" baseline="30000" dirty="0"/>
              <a:t>th</a:t>
            </a:r>
            <a:r>
              <a:rPr lang="en-GB" sz="2400" dirty="0"/>
              <a:t> Street. </a:t>
            </a:r>
          </a:p>
          <a:p>
            <a:pPr marL="0" indent="0">
              <a:buNone/>
            </a:pPr>
            <a:endParaRPr lang="en-GB" sz="2400" dirty="0"/>
          </a:p>
        </p:txBody>
      </p:sp>
      <p:sp>
        <p:nvSpPr>
          <p:cNvPr id="6" name="Rectangle 5"/>
          <p:cNvSpPr/>
          <p:nvPr/>
        </p:nvSpPr>
        <p:spPr>
          <a:xfrm>
            <a:off x="2169162" y="2497283"/>
            <a:ext cx="3439158" cy="2246769"/>
          </a:xfrm>
          <a:prstGeom prst="rect">
            <a:avLst/>
          </a:prstGeom>
          <a:solidFill>
            <a:schemeClr val="tx1"/>
          </a:solidFill>
        </p:spPr>
        <p:txBody>
          <a:bodyPr wrap="square">
            <a:spAutoFit/>
          </a:bodyPr>
          <a:lstStyle/>
          <a:p>
            <a:pPr algn="ctr"/>
            <a:r>
              <a:rPr lang="en-GB" sz="2800" dirty="0" smtClean="0">
                <a:solidFill>
                  <a:schemeClr val="accent4">
                    <a:lumMod val="20000"/>
                    <a:lumOff val="80000"/>
                  </a:schemeClr>
                </a:solidFill>
              </a:rPr>
              <a:t>Click </a:t>
            </a:r>
            <a:r>
              <a:rPr lang="en-GB" sz="2800" b="1" dirty="0" smtClean="0">
                <a:solidFill>
                  <a:schemeClr val="accent4">
                    <a:lumMod val="20000"/>
                    <a:lumOff val="80000"/>
                  </a:schemeClr>
                </a:solidFill>
                <a:hlinkClick r:id="rId2"/>
              </a:rPr>
              <a:t>here</a:t>
            </a:r>
            <a:r>
              <a:rPr lang="en-GB" sz="2800" dirty="0" smtClean="0">
                <a:solidFill>
                  <a:schemeClr val="accent4">
                    <a:lumMod val="20000"/>
                    <a:lumOff val="80000"/>
                  </a:schemeClr>
                </a:solidFill>
                <a:hlinkClick r:id="rId2"/>
              </a:rPr>
              <a:t> </a:t>
            </a:r>
            <a:r>
              <a:rPr lang="en-GB" sz="2800" dirty="0" smtClean="0">
                <a:solidFill>
                  <a:schemeClr val="accent4">
                    <a:lumMod val="20000"/>
                    <a:lumOff val="80000"/>
                  </a:schemeClr>
                </a:solidFill>
              </a:rPr>
              <a:t>to watch a short (2.39mins) introduction to the Izalco jail (home to 18</a:t>
            </a:r>
            <a:r>
              <a:rPr lang="en-GB" sz="2800" baseline="30000" dirty="0" smtClean="0">
                <a:solidFill>
                  <a:schemeClr val="accent4">
                    <a:lumMod val="20000"/>
                    <a:lumOff val="80000"/>
                  </a:schemeClr>
                </a:solidFill>
              </a:rPr>
              <a:t>th</a:t>
            </a:r>
            <a:r>
              <a:rPr lang="en-GB" sz="2800" dirty="0" smtClean="0">
                <a:solidFill>
                  <a:schemeClr val="accent4">
                    <a:lumMod val="20000"/>
                    <a:lumOff val="80000"/>
                  </a:schemeClr>
                </a:solidFill>
              </a:rPr>
              <a:t> Street)</a:t>
            </a:r>
            <a:endParaRPr lang="en-GB" sz="2800" dirty="0">
              <a:solidFill>
                <a:schemeClr val="accent4">
                  <a:lumMod val="20000"/>
                  <a:lumOff val="80000"/>
                </a:schemeClr>
              </a:solidFill>
            </a:endParaRPr>
          </a:p>
        </p:txBody>
      </p:sp>
      <p:sp>
        <p:nvSpPr>
          <p:cNvPr id="7" name="Rectangle 6"/>
          <p:cNvSpPr/>
          <p:nvPr/>
        </p:nvSpPr>
        <p:spPr>
          <a:xfrm>
            <a:off x="6136640" y="2497284"/>
            <a:ext cx="3281680" cy="2246769"/>
          </a:xfrm>
          <a:prstGeom prst="rect">
            <a:avLst/>
          </a:prstGeom>
          <a:solidFill>
            <a:schemeClr val="accent4">
              <a:lumMod val="20000"/>
              <a:lumOff val="80000"/>
            </a:schemeClr>
          </a:solidFill>
        </p:spPr>
        <p:txBody>
          <a:bodyPr wrap="square">
            <a:spAutoFit/>
          </a:bodyPr>
          <a:lstStyle/>
          <a:p>
            <a:pPr algn="ctr"/>
            <a:r>
              <a:rPr lang="en-GB" sz="2800" dirty="0" smtClean="0"/>
              <a:t>Click </a:t>
            </a:r>
            <a:r>
              <a:rPr lang="en-GB" sz="2800" b="1" dirty="0" smtClean="0">
                <a:hlinkClick r:id="rId3"/>
              </a:rPr>
              <a:t>here</a:t>
            </a:r>
            <a:r>
              <a:rPr lang="en-GB" sz="2800" dirty="0" smtClean="0">
                <a:hlinkClick r:id="rId3"/>
              </a:rPr>
              <a:t> </a:t>
            </a:r>
            <a:r>
              <a:rPr lang="en-GB" sz="2800" dirty="0" smtClean="0"/>
              <a:t>to watch a short (3.24mins) introduction to the Penas Ciudad Barrios (home to MS-13)</a:t>
            </a:r>
            <a:endParaRPr lang="en-GB" sz="2800" dirty="0"/>
          </a:p>
        </p:txBody>
      </p:sp>
    </p:spTree>
    <p:extLst>
      <p:ext uri="{BB962C8B-B14F-4D97-AF65-F5344CB8AC3E}">
        <p14:creationId xmlns:p14="http://schemas.microsoft.com/office/powerpoint/2010/main" val="139547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10933178" cy="5262563"/>
          </a:xfrm>
        </p:spPr>
        <p:txBody>
          <a:bodyPr>
            <a:normAutofit/>
          </a:bodyPr>
          <a:lstStyle/>
          <a:p>
            <a:pPr marL="0" indent="0">
              <a:buNone/>
            </a:pPr>
            <a:r>
              <a:rPr lang="en-GB" sz="2400" dirty="0" smtClean="0"/>
              <a:t>On September </a:t>
            </a:r>
            <a:r>
              <a:rPr lang="en-GB" sz="2400" dirty="0"/>
              <a:t>2, 2004 the El Salvadorian government made it public policy to have exclusive prisons for the country's two principal gangs -- a risky move that no other country in the region has dared to replicate.</a:t>
            </a:r>
          </a:p>
          <a:p>
            <a:pPr marL="0" indent="0">
              <a:buNone/>
            </a:pPr>
            <a:r>
              <a:rPr lang="en-GB" sz="2400" dirty="0"/>
              <a:t>The decision of El Salvador’s government to assign exclusive jails to the MS-13 and Barrio 18 gangs is a measure now considered by academics and researchers as one that </a:t>
            </a:r>
            <a:r>
              <a:rPr lang="en-GB" sz="2400" b="1" dirty="0"/>
              <a:t>facilitated the evolution of the gangs</a:t>
            </a:r>
            <a:r>
              <a:rPr lang="en-GB" sz="2400" dirty="0"/>
              <a:t>, but very few opposed it while it was happening. </a:t>
            </a:r>
            <a:endParaRPr lang="en-GB" sz="2400" dirty="0" smtClean="0"/>
          </a:p>
          <a:p>
            <a:pPr marL="0" indent="0">
              <a:buNone/>
            </a:pPr>
            <a:r>
              <a:rPr lang="en-GB" sz="2400" dirty="0" smtClean="0"/>
              <a:t>Now</a:t>
            </a:r>
            <a:r>
              <a:rPr lang="en-GB" sz="2400" dirty="0"/>
              <a:t>, the question is whether reversing the segregation is viable or not. </a:t>
            </a:r>
          </a:p>
          <a:p>
            <a:pPr marL="0" indent="0">
              <a:buNone/>
            </a:pPr>
            <a:endParaRPr lang="en-GB" sz="2400" dirty="0"/>
          </a:p>
        </p:txBody>
      </p:sp>
    </p:spTree>
    <p:extLst>
      <p:ext uri="{BB962C8B-B14F-4D97-AF65-F5344CB8AC3E}">
        <p14:creationId xmlns:p14="http://schemas.microsoft.com/office/powerpoint/2010/main" val="24605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6715" y="1988868"/>
            <a:ext cx="3173329" cy="3173329"/>
          </a:xfrm>
          <a:prstGeom prst="rect">
            <a:avLst/>
          </a:prstGeom>
        </p:spPr>
      </p:pic>
      <p:sp>
        <p:nvSpPr>
          <p:cNvPr id="11" name="TextBox 10"/>
          <p:cNvSpPr txBox="1"/>
          <p:nvPr/>
        </p:nvSpPr>
        <p:spPr>
          <a:xfrm>
            <a:off x="2896613" y="2694237"/>
            <a:ext cx="2573532" cy="1938992"/>
          </a:xfrm>
          <a:prstGeom prst="rect">
            <a:avLst/>
          </a:prstGeom>
          <a:noFill/>
        </p:spPr>
        <p:txBody>
          <a:bodyPr wrap="square" rtlCol="0">
            <a:spAutoFit/>
          </a:bodyPr>
          <a:lstStyle/>
          <a:p>
            <a:pPr algn="ctr"/>
            <a:r>
              <a:rPr lang="en-GB" sz="2400" dirty="0" smtClean="0">
                <a:latin typeface="+mj-lt"/>
              </a:rPr>
              <a:t>Why might the government have allowed the gangs to take over the prisons?</a:t>
            </a:r>
            <a:endParaRPr lang="en-GB" sz="2400" dirty="0">
              <a:latin typeface="+mj-lt"/>
              <a:ea typeface="Cambria Math" panose="02040503050406030204" pitchFamily="18" charset="0"/>
            </a:endParaRPr>
          </a:p>
        </p:txBody>
      </p:sp>
      <p:pic>
        <p:nvPicPr>
          <p:cNvPr id="12"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9013" y="1909410"/>
            <a:ext cx="3361915" cy="3361915"/>
          </a:xfrm>
          <a:prstGeom prst="rect">
            <a:avLst/>
          </a:prstGeom>
        </p:spPr>
      </p:pic>
      <p:sp>
        <p:nvSpPr>
          <p:cNvPr id="13" name="TextBox 12"/>
          <p:cNvSpPr txBox="1"/>
          <p:nvPr/>
        </p:nvSpPr>
        <p:spPr>
          <a:xfrm>
            <a:off x="6648567" y="2655831"/>
            <a:ext cx="2762805" cy="1938992"/>
          </a:xfrm>
          <a:prstGeom prst="rect">
            <a:avLst/>
          </a:prstGeom>
          <a:noFill/>
        </p:spPr>
        <p:txBody>
          <a:bodyPr wrap="square" rtlCol="0">
            <a:spAutoFit/>
          </a:bodyPr>
          <a:lstStyle/>
          <a:p>
            <a:pPr algn="ctr"/>
            <a:r>
              <a:rPr lang="en-GB" sz="2400" dirty="0">
                <a:latin typeface="+mj-lt"/>
              </a:rPr>
              <a:t>What have you learned about gang loyalty from these two gangs? What are your reactions?</a:t>
            </a:r>
            <a:endParaRPr lang="en-GB" sz="2400" dirty="0">
              <a:latin typeface="+mj-lt"/>
              <a:ea typeface="Cambria Math" panose="02040503050406030204" pitchFamily="18" charset="0"/>
            </a:endParaRPr>
          </a:p>
        </p:txBody>
      </p:sp>
      <p:sp>
        <p:nvSpPr>
          <p:cNvPr id="2" name="Rectangle 1"/>
          <p:cNvSpPr/>
          <p:nvPr/>
        </p:nvSpPr>
        <p:spPr>
          <a:xfrm>
            <a:off x="350520" y="731308"/>
            <a:ext cx="11509248" cy="830997"/>
          </a:xfrm>
          <a:prstGeom prst="rect">
            <a:avLst/>
          </a:prstGeom>
        </p:spPr>
        <p:txBody>
          <a:bodyPr wrap="square">
            <a:spAutoFit/>
          </a:bodyPr>
          <a:lstStyle/>
          <a:p>
            <a:r>
              <a:rPr lang="en-GB" sz="2400" dirty="0">
                <a:latin typeface="+mj-lt"/>
              </a:rPr>
              <a:t>After watching the short videos and reading the fact-files, discuss the following questions in small groups:</a:t>
            </a:r>
          </a:p>
        </p:txBody>
      </p:sp>
    </p:spTree>
    <p:extLst>
      <p:ext uri="{BB962C8B-B14F-4D97-AF65-F5344CB8AC3E}">
        <p14:creationId xmlns:p14="http://schemas.microsoft.com/office/powerpoint/2010/main" val="141791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912" y="1290320"/>
            <a:ext cx="10914890" cy="4886643"/>
          </a:xfrm>
        </p:spPr>
        <p:txBody>
          <a:bodyPr>
            <a:normAutofit/>
          </a:bodyPr>
          <a:lstStyle/>
          <a:p>
            <a:pPr marL="0" indent="0">
              <a:buNone/>
            </a:pPr>
            <a:r>
              <a:rPr lang="en-GB" sz="2400" dirty="0" smtClean="0"/>
              <a:t>In March 2016, El </a:t>
            </a:r>
            <a:r>
              <a:rPr lang="en-GB" sz="2400" dirty="0"/>
              <a:t>Salvador </a:t>
            </a:r>
            <a:r>
              <a:rPr lang="en-GB" sz="2400" dirty="0" smtClean="0"/>
              <a:t>declared </a:t>
            </a:r>
            <a:r>
              <a:rPr lang="en-GB" sz="2400" dirty="0"/>
              <a:t>a state of emergency in regard to the gang warfare. </a:t>
            </a:r>
            <a:endParaRPr lang="en-GB" sz="2400" dirty="0" smtClean="0"/>
          </a:p>
          <a:p>
            <a:pPr marL="0" indent="0">
              <a:buNone/>
            </a:pPr>
            <a:endParaRPr lang="en-GB" sz="2400" dirty="0"/>
          </a:p>
          <a:p>
            <a:pPr marL="0" indent="0">
              <a:buNone/>
            </a:pPr>
            <a:r>
              <a:rPr lang="en-GB" sz="2400" dirty="0" smtClean="0"/>
              <a:t>Look at the following short article from The Guardian r </a:t>
            </a:r>
            <a:r>
              <a:rPr lang="en-GB" sz="2400" dirty="0"/>
              <a:t>covering the </a:t>
            </a:r>
            <a:r>
              <a:rPr lang="en-GB" sz="2400" dirty="0" smtClean="0"/>
              <a:t>story (or click </a:t>
            </a:r>
            <a:r>
              <a:rPr lang="en-GB" sz="2400" b="1" u="sng" dirty="0" smtClean="0">
                <a:hlinkClick r:id="rId2"/>
              </a:rPr>
              <a:t>here</a:t>
            </a:r>
            <a:r>
              <a:rPr lang="en-GB" sz="2400" dirty="0" smtClean="0"/>
              <a:t> to read online) and discuss your responses with the person sitting next to you.</a:t>
            </a:r>
            <a:endParaRPr lang="en-GB" sz="2400" dirty="0"/>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346854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237" y="714248"/>
            <a:ext cx="10515600" cy="4886643"/>
          </a:xfrm>
        </p:spPr>
        <p:txBody>
          <a:bodyPr>
            <a:normAutofit/>
          </a:bodyPr>
          <a:lstStyle/>
          <a:p>
            <a:pPr marL="0" indent="0">
              <a:buNone/>
            </a:pPr>
            <a:r>
              <a:rPr lang="en-GB" sz="3600" b="1" dirty="0"/>
              <a:t>El Salvador declares state of emergency at seven prisons in gang </a:t>
            </a:r>
            <a:r>
              <a:rPr lang="en-GB" sz="3600" b="1" dirty="0" smtClean="0"/>
              <a:t>crackdown</a:t>
            </a:r>
            <a:endParaRPr lang="en-GB" sz="36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8127" y="2258568"/>
            <a:ext cx="4739640" cy="2843784"/>
          </a:xfrm>
          <a:prstGeom prst="rect">
            <a:avLst/>
          </a:prstGeom>
        </p:spPr>
      </p:pic>
      <p:sp>
        <p:nvSpPr>
          <p:cNvPr id="6" name="Content Placeholder 1"/>
          <p:cNvSpPr txBox="1">
            <a:spLocks/>
          </p:cNvSpPr>
          <p:nvPr/>
        </p:nvSpPr>
        <p:spPr>
          <a:xfrm>
            <a:off x="364237" y="2258568"/>
            <a:ext cx="6367270" cy="4886643"/>
          </a:xfrm>
          <a:prstGeom prst="rect">
            <a:avLst/>
          </a:prstGeom>
        </p:spPr>
        <p:txBody>
          <a:bodyPr vert="horz" lIns="91440" tIns="45720" rIns="91440" bIns="45720" rtlCol="0">
            <a:normAutofit/>
          </a:bodyPr>
          <a:lst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u="sng" dirty="0" smtClean="0">
                <a:latin typeface="+mj-lt"/>
                <a:hlinkClick r:id="rId3"/>
              </a:rPr>
              <a:t>El Salvador</a:t>
            </a:r>
            <a:r>
              <a:rPr lang="en-GB" sz="2400" dirty="0" smtClean="0">
                <a:latin typeface="+mj-lt"/>
              </a:rPr>
              <a:t> has declared a state of emergency at seven prisons and transferred 299 high-ranking gang members at the start of “extraordinary measures” that the government has promised to take against gangs.</a:t>
            </a:r>
          </a:p>
          <a:p>
            <a:pPr marL="0" indent="0">
              <a:buFont typeface="Arial" panose="020B0604020202020204" pitchFamily="34" charset="0"/>
              <a:buNone/>
            </a:pPr>
            <a:r>
              <a:rPr lang="en-GB" sz="2400" dirty="0" smtClean="0">
                <a:latin typeface="+mj-lt"/>
              </a:rPr>
              <a:t>A package of additional measures was to be presented to the legislature on Wednesday.</a:t>
            </a:r>
          </a:p>
          <a:p>
            <a:pPr marL="0" indent="0">
              <a:buFont typeface="Arial" panose="020B0604020202020204" pitchFamily="34" charset="0"/>
              <a:buNone/>
            </a:pPr>
            <a:endParaRPr lang="en-GB" sz="2400" b="1" dirty="0">
              <a:latin typeface="+mj-lt"/>
            </a:endParaRPr>
          </a:p>
        </p:txBody>
      </p:sp>
    </p:spTree>
    <p:extLst>
      <p:ext uri="{BB962C8B-B14F-4D97-AF65-F5344CB8AC3E}">
        <p14:creationId xmlns:p14="http://schemas.microsoft.com/office/powerpoint/2010/main" val="279996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480" y="942848"/>
            <a:ext cx="11015474" cy="4886643"/>
          </a:xfrm>
        </p:spPr>
        <p:txBody>
          <a:bodyPr>
            <a:normAutofit/>
          </a:bodyPr>
          <a:lstStyle/>
          <a:p>
            <a:pPr marL="0" indent="0">
              <a:buNone/>
            </a:pPr>
            <a:r>
              <a:rPr lang="en-GB" sz="2400" dirty="0"/>
              <a:t>Mauricio Ramírez Landaverde, the minister of justice and public security, said at a news conference that the targeted gang leaders were transferred to a prison 25km (about 15 miles) west of the capital.</a:t>
            </a:r>
          </a:p>
          <a:p>
            <a:pPr marL="0" indent="0">
              <a:buNone/>
            </a:pPr>
            <a:r>
              <a:rPr lang="en-GB" sz="2400" dirty="0"/>
              <a:t>The emergency declaration puts inmates on lockdown and suspends family visits for 15 days</a:t>
            </a:r>
            <a:r>
              <a:rPr lang="en-GB" sz="2400" dirty="0" smtClean="0"/>
              <a:t>.</a:t>
            </a:r>
          </a:p>
          <a:p>
            <a:pPr marL="0" indent="0">
              <a:buNone/>
            </a:pPr>
            <a:endParaRPr lang="en-GB" sz="2400" dirty="0"/>
          </a:p>
          <a:p>
            <a:pPr marL="0" indent="0">
              <a:buNone/>
            </a:pPr>
            <a:r>
              <a:rPr lang="en-GB" sz="2400" dirty="0"/>
              <a:t>“They are going to be subjected to a higher security regimen, with greater control to make sure communication from inside the prison system is stopped,” Ramírez said. “They have been identified as those most involved in communicating with the outside, in directing and coordinating illegal activities of the criminal groups.”</a:t>
            </a:r>
          </a:p>
          <a:p>
            <a:pPr marL="0" indent="0">
              <a:buNone/>
            </a:pPr>
            <a:r>
              <a:rPr lang="en-GB" sz="2400" dirty="0"/>
              <a:t>He said mixed units of police and soldiers will handle security inside and outside El Salvador’s prisons.</a:t>
            </a:r>
          </a:p>
        </p:txBody>
      </p:sp>
    </p:spTree>
    <p:extLst>
      <p:ext uri="{BB962C8B-B14F-4D97-AF65-F5344CB8AC3E}">
        <p14:creationId xmlns:p14="http://schemas.microsoft.com/office/powerpoint/2010/main" val="36267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768" y="906272"/>
            <a:ext cx="10988042" cy="4886643"/>
          </a:xfrm>
        </p:spPr>
        <p:txBody>
          <a:bodyPr>
            <a:normAutofit/>
          </a:bodyPr>
          <a:lstStyle/>
          <a:p>
            <a:pPr marL="0" indent="0">
              <a:buNone/>
            </a:pPr>
            <a:r>
              <a:rPr lang="en-GB" sz="2400" dirty="0"/>
              <a:t>President Salvador Sánchez Cerén said earlier this month that he was considering steps to combat gang violence. His administration has roundly rejected an apparent weekend offer by the gangs for negotiations</a:t>
            </a:r>
            <a:r>
              <a:rPr lang="en-GB" sz="2400" dirty="0" smtClean="0"/>
              <a:t>.</a:t>
            </a:r>
          </a:p>
          <a:p>
            <a:pPr marL="0" indent="0">
              <a:buNone/>
            </a:pPr>
            <a:endParaRPr lang="en-GB" sz="2400" dirty="0"/>
          </a:p>
          <a:p>
            <a:pPr marL="0" indent="0">
              <a:buNone/>
            </a:pPr>
            <a:r>
              <a:rPr lang="en-GB" sz="2400" dirty="0"/>
              <a:t>A video message from masked men claiming to represent the country’s three most powerful street gangs said they had told their members to stop killing. In exchange, they demanded that the government not proceed with the measures to combat the gangs</a:t>
            </a:r>
            <a:r>
              <a:rPr lang="en-GB" sz="2400" dirty="0" smtClean="0"/>
              <a:t>.</a:t>
            </a:r>
          </a:p>
          <a:p>
            <a:pPr marL="0" indent="0">
              <a:buNone/>
            </a:pPr>
            <a:endParaRPr lang="en-GB" sz="2400" dirty="0" smtClean="0"/>
          </a:p>
          <a:p>
            <a:pPr marL="0" indent="0">
              <a:buNone/>
            </a:pPr>
            <a:r>
              <a:rPr lang="en-GB" sz="2400" dirty="0"/>
              <a:t>On Tuesday, the presidential spokesman, Eugenio Chicas, said the administration would present an initial package of “extraordinary measures” to the legislature on Wednesday. They could include deploying more soldiers in a security role, declaring states of emergency in conflict zones and imposing stiff fines on phone companies that Chicas said have refused to lower cellphone signal strength around prisons.</a:t>
            </a:r>
          </a:p>
        </p:txBody>
      </p:sp>
    </p:spTree>
    <p:extLst>
      <p:ext uri="{BB962C8B-B14F-4D97-AF65-F5344CB8AC3E}">
        <p14:creationId xmlns:p14="http://schemas.microsoft.com/office/powerpoint/2010/main" val="36781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300" y="1290320"/>
            <a:ext cx="10985502" cy="4886643"/>
          </a:xfrm>
        </p:spPr>
        <p:txBody>
          <a:bodyPr>
            <a:normAutofit/>
          </a:bodyPr>
          <a:lstStyle/>
          <a:p>
            <a:pPr marL="0" indent="0">
              <a:buNone/>
            </a:pPr>
            <a:r>
              <a:rPr lang="en-GB" sz="2400" dirty="0"/>
              <a:t>He said the measures would “guarantee the population’s security and be a hard blow against criminality”.</a:t>
            </a:r>
          </a:p>
          <a:p>
            <a:pPr marL="0" indent="0">
              <a:buNone/>
            </a:pPr>
            <a:r>
              <a:rPr lang="en-GB" sz="2400" dirty="0"/>
              <a:t>Chicas acknowledged that homicides had dropped significantly since the release of the gang video. However, he said it was just a way for the gangs to put a gun to the populace’s head, threatening to resume killings if the government doesn’t negotiate</a:t>
            </a:r>
            <a:r>
              <a:rPr lang="en-GB" sz="2400" dirty="0" smtClean="0"/>
              <a:t>.</a:t>
            </a:r>
          </a:p>
          <a:p>
            <a:pPr marL="0" indent="0">
              <a:buNone/>
            </a:pPr>
            <a:endParaRPr lang="en-GB" sz="2400" dirty="0"/>
          </a:p>
          <a:p>
            <a:pPr marL="0" lvl="0" indent="0" defTabSz="914400" eaLnBrk="0" fontAlgn="base" hangingPunct="0">
              <a:lnSpc>
                <a:spcPct val="100000"/>
              </a:lnSpc>
              <a:spcBef>
                <a:spcPct val="0"/>
              </a:spcBef>
              <a:spcAft>
                <a:spcPct val="0"/>
              </a:spcAft>
              <a:buNone/>
            </a:pPr>
            <a:r>
              <a:rPr lang="en-US" altLang="en-US" sz="1800" dirty="0" smtClean="0">
                <a:solidFill>
                  <a:srgbClr val="767676"/>
                </a:solidFill>
                <a:latin typeface="Guardian Text Sans Web"/>
              </a:rPr>
              <a:t>This </a:t>
            </a:r>
            <a:r>
              <a:rPr lang="en-US" altLang="en-US" sz="1800" dirty="0">
                <a:solidFill>
                  <a:srgbClr val="767676"/>
                </a:solidFill>
                <a:latin typeface="Guardian Text Sans Web"/>
              </a:rPr>
              <a:t>article </a:t>
            </a:r>
            <a:r>
              <a:rPr lang="en-US" altLang="en-US" sz="1800" dirty="0" smtClean="0">
                <a:solidFill>
                  <a:srgbClr val="767676"/>
                </a:solidFill>
                <a:latin typeface="Guardian Text Sans Web"/>
              </a:rPr>
              <a:t>was printed in the </a:t>
            </a:r>
            <a:r>
              <a:rPr lang="en-US" altLang="en-US" sz="1800" b="1" dirty="0" smtClean="0">
                <a:solidFill>
                  <a:srgbClr val="767676"/>
                </a:solidFill>
                <a:latin typeface="Guardian Text Egyptian Web"/>
              </a:rPr>
              <a:t>Associated </a:t>
            </a:r>
            <a:r>
              <a:rPr lang="en-US" altLang="en-US" sz="1800" b="1" dirty="0">
                <a:solidFill>
                  <a:srgbClr val="767676"/>
                </a:solidFill>
                <a:latin typeface="Guardian Text Egyptian Web"/>
              </a:rPr>
              <a:t>Press in San </a:t>
            </a:r>
            <a:r>
              <a:rPr lang="en-US" altLang="en-US" sz="1800" b="1" dirty="0" smtClean="0">
                <a:solidFill>
                  <a:srgbClr val="767676"/>
                </a:solidFill>
                <a:latin typeface="Guardian Text Egyptian Web"/>
              </a:rPr>
              <a:t>Salvador </a:t>
            </a:r>
            <a:r>
              <a:rPr lang="en-US" altLang="en-US" sz="1800" dirty="0" smtClean="0">
                <a:solidFill>
                  <a:srgbClr val="767676"/>
                </a:solidFill>
                <a:latin typeface="Guardian Text Egyptian Web"/>
              </a:rPr>
              <a:t>on</a:t>
            </a:r>
            <a:r>
              <a:rPr lang="en-US" altLang="en-US" sz="1800" b="1" dirty="0" smtClean="0">
                <a:solidFill>
                  <a:srgbClr val="767676"/>
                </a:solidFill>
                <a:latin typeface="Guardian Text Egyptian Web"/>
              </a:rPr>
              <a:t> </a:t>
            </a:r>
            <a:r>
              <a:rPr lang="en-US" altLang="en-US" sz="1800" dirty="0" smtClean="0">
                <a:solidFill>
                  <a:srgbClr val="767676"/>
                </a:solidFill>
                <a:latin typeface="Guardian Text Sans Web"/>
              </a:rPr>
              <a:t>Wednesday </a:t>
            </a:r>
            <a:r>
              <a:rPr lang="en-US" altLang="en-US" sz="1800" dirty="0">
                <a:solidFill>
                  <a:srgbClr val="767676"/>
                </a:solidFill>
                <a:latin typeface="Guardian Text Sans Web"/>
              </a:rPr>
              <a:t>30 </a:t>
            </a:r>
            <a:r>
              <a:rPr lang="en-US" altLang="en-US" sz="1800" dirty="0" smtClean="0">
                <a:solidFill>
                  <a:srgbClr val="767676"/>
                </a:solidFill>
                <a:latin typeface="Guardian Text Sans Web"/>
              </a:rPr>
              <a:t>March 2016</a:t>
            </a:r>
            <a:endParaRPr lang="en-US" altLang="en-US" sz="1800" dirty="0">
              <a:solidFill>
                <a:srgbClr val="005689"/>
              </a:solidFill>
              <a:latin typeface="Arial" panose="020B0604020202020204" pitchFamily="34" charset="0"/>
            </a:endParaRPr>
          </a:p>
          <a:p>
            <a:pPr marL="0" indent="0">
              <a:buNone/>
            </a:pPr>
            <a:endParaRPr lang="en-GB" sz="2400" dirty="0" smtClean="0"/>
          </a:p>
          <a:p>
            <a:pPr marL="0" indent="0">
              <a:buNone/>
            </a:pPr>
            <a:endParaRPr lang="en-GB" sz="2400" dirty="0"/>
          </a:p>
          <a:p>
            <a:pPr marL="0" indent="0">
              <a:buNone/>
            </a:pPr>
            <a:endParaRPr lang="en-GB" sz="2400" dirty="0"/>
          </a:p>
        </p:txBody>
      </p:sp>
      <p:sp>
        <p:nvSpPr>
          <p:cNvPr id="5" name="AutoShape 2" descr="Gang members are guarded by policemen upon their arrival at a prison in El Salvador on 29 March 2016. ">
            <a:hlinkClick r:id="rId2"/>
          </p:cNvPr>
          <p:cNvSpPr>
            <a:spLocks noChangeAspect="1" noChangeArrowheads="1"/>
          </p:cNvSpPr>
          <p:nvPr/>
        </p:nvSpPr>
        <p:spPr bwMode="auto">
          <a:xfrm>
            <a:off x="63500" y="-960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86042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normAutofit/>
          </a:bodyPr>
          <a:lstStyle/>
          <a:p>
            <a:r>
              <a:rPr lang="en-GB" sz="4000" b="1" dirty="0" smtClean="0"/>
              <a:t>In this lesson, students will:</a:t>
            </a:r>
            <a:endParaRPr lang="en-GB" sz="4000" b="1" dirty="0"/>
          </a:p>
        </p:txBody>
      </p:sp>
      <p:sp>
        <p:nvSpPr>
          <p:cNvPr id="3" name="Content Placeholder 2"/>
          <p:cNvSpPr>
            <a:spLocks noGrp="1"/>
          </p:cNvSpPr>
          <p:nvPr>
            <p:ph idx="1"/>
          </p:nvPr>
        </p:nvSpPr>
        <p:spPr>
          <a:xfrm>
            <a:off x="1839433" y="1750813"/>
            <a:ext cx="9976928" cy="4351338"/>
          </a:xfrm>
        </p:spPr>
        <p:txBody>
          <a:bodyPr>
            <a:normAutofit/>
          </a:bodyPr>
          <a:lstStyle/>
          <a:p>
            <a:pPr marL="0" indent="0">
              <a:buNone/>
            </a:pPr>
            <a:r>
              <a:rPr lang="en-GB" dirty="0">
                <a:latin typeface="+mj-lt"/>
              </a:rPr>
              <a:t>Think about and discuss the pressures within society that encourage people to join gangs</a:t>
            </a:r>
          </a:p>
          <a:p>
            <a:pPr marL="0" indent="0">
              <a:buNone/>
            </a:pPr>
            <a:endParaRPr lang="en-GB" dirty="0">
              <a:latin typeface="+mj-lt"/>
            </a:endParaRPr>
          </a:p>
          <a:p>
            <a:pPr marL="0" indent="0">
              <a:buNone/>
            </a:pPr>
            <a:r>
              <a:rPr lang="en-GB" dirty="0">
                <a:latin typeface="+mj-lt"/>
              </a:rPr>
              <a:t>Understand how social inequality and political corruption can influence behaviour within particular cultures and countries</a:t>
            </a:r>
          </a:p>
          <a:p>
            <a:pPr marL="0" indent="0">
              <a:buNone/>
            </a:pPr>
            <a:endParaRPr lang="en-GB" dirty="0">
              <a:latin typeface="+mj-lt"/>
            </a:endParaRPr>
          </a:p>
          <a:p>
            <a:pPr marL="0" indent="0">
              <a:buNone/>
            </a:pPr>
            <a:r>
              <a:rPr lang="en-GB" dirty="0">
                <a:latin typeface="+mj-lt"/>
              </a:rPr>
              <a:t>Explore and unravel some of the stereotypes that exist within our perceptions of gang members and gang culture</a:t>
            </a:r>
          </a:p>
        </p:txBody>
      </p:sp>
      <p:sp>
        <p:nvSpPr>
          <p:cNvPr id="8" name="Oval 7"/>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rPr>
              <a:t>THINK!</a:t>
            </a:r>
            <a:endParaRPr lang="en-GB" sz="1600" b="1" dirty="0">
              <a:solidFill>
                <a:srgbClr val="FEE725"/>
              </a:solidFill>
            </a:endParaRPr>
          </a:p>
        </p:txBody>
      </p:sp>
      <p:sp>
        <p:nvSpPr>
          <p:cNvPr id="9" name="Oval 8"/>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rPr>
              <a:t>FEEL!</a:t>
            </a:r>
            <a:endParaRPr lang="en-GB" sz="1600" b="1" dirty="0">
              <a:solidFill>
                <a:srgbClr val="FEE725"/>
              </a:solidFill>
            </a:endParaRPr>
          </a:p>
        </p:txBody>
      </p:sp>
      <p:sp>
        <p:nvSpPr>
          <p:cNvPr id="10" name="Oval 9"/>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11" name="TextBox 10"/>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rPr>
              <a:t>CONNECT!</a:t>
            </a:r>
            <a:endParaRPr lang="en-GB" sz="1600" b="1" dirty="0">
              <a:solidFill>
                <a:srgbClr val="FEE725"/>
              </a:solidFill>
            </a:endParaRPr>
          </a:p>
        </p:txBody>
      </p:sp>
    </p:spTree>
    <p:extLst>
      <p:ext uri="{BB962C8B-B14F-4D97-AF65-F5344CB8AC3E}">
        <p14:creationId xmlns:p14="http://schemas.microsoft.com/office/powerpoint/2010/main" val="86482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08940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T H I N K  B E F O R E  </a:t>
            </a:r>
          </a:p>
          <a:p>
            <a:pPr algn="ctr"/>
            <a:r>
              <a:rPr lang="en-GB" sz="2400" b="1" dirty="0" smtClean="0">
                <a:solidFill>
                  <a:prstClr val="white"/>
                </a:solidFill>
                <a:latin typeface="Foco" panose="020B0504050202020203" pitchFamily="34" charset="0"/>
              </a:rPr>
              <a:t>Y O U  K N O W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0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43889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8056" y="792480"/>
            <a:ext cx="10905746" cy="5563871"/>
          </a:xfrm>
        </p:spPr>
        <p:txBody>
          <a:bodyPr>
            <a:normAutofit/>
          </a:bodyPr>
          <a:lstStyle/>
          <a:p>
            <a:pPr marL="0" indent="0">
              <a:buNone/>
            </a:pPr>
            <a:r>
              <a:rPr lang="en-GB" sz="2400" dirty="0"/>
              <a:t>There are many contributing factors from the wider issues affecting society in El Salvador that have led to the dominance of gangs within society.</a:t>
            </a:r>
          </a:p>
          <a:p>
            <a:pPr marL="0" indent="0">
              <a:buNone/>
            </a:pPr>
            <a:r>
              <a:rPr lang="en-GB" sz="2400" dirty="0"/>
              <a:t>Ask students to think back to what they have learned and discuss in </a:t>
            </a:r>
            <a:r>
              <a:rPr lang="en-GB" sz="2400" dirty="0" smtClean="0"/>
              <a:t>brief what they know about:</a:t>
            </a:r>
          </a:p>
          <a:p>
            <a:pPr marL="0" indent="0">
              <a:buNone/>
            </a:pPr>
            <a:endParaRPr lang="en-GB" sz="2400" dirty="0"/>
          </a:p>
          <a:p>
            <a:pPr marL="1428761" lvl="2" indent="-514350">
              <a:buFont typeface="+mj-lt"/>
              <a:buAutoNum type="arabicPeriod"/>
            </a:pPr>
            <a:r>
              <a:rPr lang="en-GB" sz="2400" b="1" dirty="0"/>
              <a:t>Social problems </a:t>
            </a:r>
            <a:r>
              <a:rPr lang="en-GB" sz="2400" dirty="0"/>
              <a:t>in El Salvador</a:t>
            </a:r>
          </a:p>
          <a:p>
            <a:pPr marL="1428761" lvl="2" indent="-514350">
              <a:buFont typeface="+mj-lt"/>
              <a:buAutoNum type="arabicPeriod"/>
            </a:pPr>
            <a:r>
              <a:rPr lang="en-GB" sz="2400" b="1" dirty="0"/>
              <a:t>Environmental problems </a:t>
            </a:r>
            <a:r>
              <a:rPr lang="en-GB" sz="2400" dirty="0"/>
              <a:t>in El Salvador</a:t>
            </a:r>
          </a:p>
          <a:p>
            <a:pPr marL="1428761" lvl="2" indent="-514350">
              <a:buFont typeface="+mj-lt"/>
              <a:buAutoNum type="arabicPeriod"/>
            </a:pPr>
            <a:r>
              <a:rPr lang="en-GB" sz="2400" b="1" dirty="0"/>
              <a:t>Governmental problems </a:t>
            </a:r>
            <a:r>
              <a:rPr lang="en-GB" sz="2400" dirty="0"/>
              <a:t>in El Salvador</a:t>
            </a:r>
          </a:p>
          <a:p>
            <a:pPr marL="1428761" lvl="2" indent="-514350">
              <a:buFont typeface="+mj-lt"/>
              <a:buAutoNum type="arabicPeriod"/>
            </a:pPr>
            <a:r>
              <a:rPr lang="en-GB" sz="2400" b="1" dirty="0"/>
              <a:t>Economic problems </a:t>
            </a:r>
            <a:r>
              <a:rPr lang="en-GB" sz="2400" dirty="0"/>
              <a:t>in El </a:t>
            </a:r>
            <a:r>
              <a:rPr lang="en-GB" sz="2400" dirty="0" smtClean="0"/>
              <a:t>Salvador</a:t>
            </a:r>
          </a:p>
          <a:p>
            <a:pPr marL="1428761" lvl="2" indent="-514350">
              <a:buFont typeface="+mj-lt"/>
              <a:buAutoNum type="arabicPeriod"/>
            </a:pPr>
            <a:endParaRPr lang="en-GB" sz="2400" dirty="0"/>
          </a:p>
          <a:p>
            <a:pPr marL="0" indent="0">
              <a:buNone/>
            </a:pPr>
            <a:r>
              <a:rPr lang="en-GB" sz="2400" i="1" dirty="0"/>
              <a:t>NB: The country profile (click </a:t>
            </a:r>
            <a:r>
              <a:rPr lang="en-GB" sz="2400" b="1" i="1" u="sng" dirty="0">
                <a:hlinkClick r:id="rId2"/>
              </a:rPr>
              <a:t>here</a:t>
            </a:r>
            <a:r>
              <a:rPr lang="en-GB" sz="2400" i="1" dirty="0"/>
              <a:t>) </a:t>
            </a:r>
            <a:r>
              <a:rPr lang="en-GB" sz="2400" i="1" dirty="0" smtClean="0"/>
              <a:t>can offer </a:t>
            </a:r>
            <a:r>
              <a:rPr lang="en-GB" sz="2400" i="1" dirty="0"/>
              <a:t>a little more </a:t>
            </a:r>
            <a:r>
              <a:rPr lang="en-GB" sz="2400" i="1" dirty="0" smtClean="0"/>
              <a:t>information if required</a:t>
            </a:r>
            <a:endParaRPr lang="en-GB" sz="2400" dirty="0" smtClean="0"/>
          </a:p>
          <a:p>
            <a:pPr marL="0" indent="0">
              <a:buNone/>
            </a:pPr>
            <a:endParaRPr lang="en-GB" sz="2400" dirty="0"/>
          </a:p>
        </p:txBody>
      </p:sp>
    </p:spTree>
    <p:extLst>
      <p:ext uri="{BB962C8B-B14F-4D97-AF65-F5344CB8AC3E}">
        <p14:creationId xmlns:p14="http://schemas.microsoft.com/office/powerpoint/2010/main" val="43466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16561" y="1188720"/>
            <a:ext cx="10937240" cy="6119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t>A person’s actions go a long way towards allowing us to relate – or to repel – from that person. But what we rarely get to see or know (when we make our assumptions and judgements) is what happens to someone to lead up to them taking these actions. </a:t>
            </a:r>
          </a:p>
        </p:txBody>
      </p:sp>
      <p:pic>
        <p:nvPicPr>
          <p:cNvPr id="5" name="Picture 4" descr="443bd3a24a101ce3a954e8c4fcd9dc51"/>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a:stretch/>
        </p:blipFill>
        <p:spPr>
          <a:xfrm>
            <a:off x="8085076" y="3162378"/>
            <a:ext cx="3865366" cy="2608502"/>
          </a:xfrm>
          <a:prstGeom prst="rect">
            <a:avLst/>
          </a:prstGeom>
          <a:noFill/>
          <a:ln>
            <a:noFill/>
          </a:ln>
        </p:spPr>
      </p:pic>
      <p:sp>
        <p:nvSpPr>
          <p:cNvPr id="6" name="Rectangle 5"/>
          <p:cNvSpPr/>
          <p:nvPr/>
        </p:nvSpPr>
        <p:spPr>
          <a:xfrm>
            <a:off x="416561" y="2697610"/>
            <a:ext cx="7396480" cy="2677656"/>
          </a:xfrm>
          <a:prstGeom prst="rect">
            <a:avLst/>
          </a:prstGeom>
        </p:spPr>
        <p:txBody>
          <a:bodyPr wrap="square">
            <a:spAutoFit/>
          </a:bodyPr>
          <a:lstStyle/>
          <a:p>
            <a:r>
              <a:rPr lang="en-GB" sz="2400" dirty="0">
                <a:latin typeface="+mj-lt"/>
              </a:rPr>
              <a:t>Everyone has a story – everyone has a past that has taken them to their present, no matter how harsh their present may be.</a:t>
            </a:r>
          </a:p>
          <a:p>
            <a:endParaRPr lang="en-GB" sz="2400" dirty="0">
              <a:latin typeface="+mj-lt"/>
            </a:endParaRPr>
          </a:p>
          <a:p>
            <a:r>
              <a:rPr lang="en-GB" sz="2400" dirty="0">
                <a:latin typeface="+mj-lt"/>
              </a:rPr>
              <a:t>Part of what it means to </a:t>
            </a:r>
            <a:r>
              <a:rPr lang="en-GB" sz="2400" b="1" dirty="0">
                <a:latin typeface="+mj-lt"/>
              </a:rPr>
              <a:t>build empathy </a:t>
            </a:r>
            <a:r>
              <a:rPr lang="en-GB" sz="2400" dirty="0">
                <a:latin typeface="+mj-lt"/>
              </a:rPr>
              <a:t>is to try to listen to these stories, or to try to understand why people are doing </a:t>
            </a:r>
            <a:r>
              <a:rPr lang="en-GB" sz="2400" dirty="0" smtClean="0">
                <a:latin typeface="+mj-lt"/>
              </a:rPr>
              <a:t>what they </a:t>
            </a:r>
            <a:r>
              <a:rPr lang="en-GB" sz="2400" dirty="0">
                <a:latin typeface="+mj-lt"/>
              </a:rPr>
              <a:t>are doing and how they ended up there.</a:t>
            </a:r>
          </a:p>
        </p:txBody>
      </p:sp>
    </p:spTree>
    <p:extLst>
      <p:ext uri="{BB962C8B-B14F-4D97-AF65-F5344CB8AC3E}">
        <p14:creationId xmlns:p14="http://schemas.microsoft.com/office/powerpoint/2010/main" val="24141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624" y="854226"/>
            <a:ext cx="10948199" cy="5641062"/>
          </a:xfrm>
        </p:spPr>
        <p:txBody>
          <a:bodyPr>
            <a:normAutofit/>
          </a:bodyPr>
          <a:lstStyle/>
          <a:p>
            <a:pPr marL="0" indent="0">
              <a:buNone/>
            </a:pPr>
            <a:r>
              <a:rPr lang="en-GB" sz="2400" dirty="0" smtClean="0"/>
              <a:t>Seeing </a:t>
            </a:r>
            <a:r>
              <a:rPr lang="en-GB" sz="2400" dirty="0"/>
              <a:t>a person for their history, their context and their environment (not just judging them on their appearance and their present situation) is an important part of developing empathy.</a:t>
            </a:r>
          </a:p>
          <a:p>
            <a:pPr marL="0" indent="0">
              <a:buNone/>
            </a:pPr>
            <a:endParaRPr lang="en-GB" sz="2400" dirty="0" smtClean="0"/>
          </a:p>
          <a:p>
            <a:pPr marL="0" indent="0">
              <a:buNone/>
            </a:pPr>
            <a:endParaRPr lang="en-GB" sz="2400" dirty="0"/>
          </a:p>
          <a:p>
            <a:pPr marL="0" indent="0">
              <a:buNone/>
            </a:pPr>
            <a:endParaRPr lang="en-GB" sz="2400" dirty="0"/>
          </a:p>
        </p:txBody>
      </p:sp>
      <p:pic>
        <p:nvPicPr>
          <p:cNvPr id="4" name="Picture 2" descr="https://ichef-1.bbci.co.uk/news/660/cpsprodpb/CCEF/production/_85136425_8513642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6408" y="3308988"/>
            <a:ext cx="4132289" cy="28190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2542" y="1933508"/>
            <a:ext cx="7197562" cy="3785652"/>
          </a:xfrm>
          <a:prstGeom prst="rect">
            <a:avLst/>
          </a:prstGeom>
        </p:spPr>
        <p:txBody>
          <a:bodyPr wrap="square">
            <a:spAutoFit/>
          </a:bodyPr>
          <a:lstStyle/>
          <a:p>
            <a:r>
              <a:rPr lang="en-GB" sz="2400" dirty="0">
                <a:latin typeface="+mj-lt"/>
              </a:rPr>
              <a:t>Although these men have all been arrested for committing crimes, understanding why they ended up in this situation is an important step in understanding how our societies need to focus more on supporting (rather than persecuting) the marginalised.</a:t>
            </a:r>
          </a:p>
          <a:p>
            <a:endParaRPr lang="en-GB" sz="2400" dirty="0">
              <a:latin typeface="+mj-lt"/>
            </a:endParaRPr>
          </a:p>
          <a:p>
            <a:r>
              <a:rPr lang="en-GB" sz="2400" dirty="0">
                <a:latin typeface="+mj-lt"/>
              </a:rPr>
              <a:t>By trying to understand </a:t>
            </a:r>
            <a:r>
              <a:rPr lang="en-GB" sz="2400" b="1" dirty="0">
                <a:latin typeface="+mj-lt"/>
              </a:rPr>
              <a:t>why</a:t>
            </a:r>
            <a:r>
              <a:rPr lang="en-GB" sz="2400" dirty="0">
                <a:latin typeface="+mj-lt"/>
              </a:rPr>
              <a:t> people might be doing what they are doing and </a:t>
            </a:r>
            <a:r>
              <a:rPr lang="en-GB" sz="2400" b="1" dirty="0">
                <a:latin typeface="+mj-lt"/>
              </a:rPr>
              <a:t>how</a:t>
            </a:r>
            <a:r>
              <a:rPr lang="en-GB" sz="2400" dirty="0">
                <a:latin typeface="+mj-lt"/>
              </a:rPr>
              <a:t> they ended up there, we are often able to understand better how to work to help people have different choices in the future.  </a:t>
            </a:r>
          </a:p>
        </p:txBody>
      </p:sp>
    </p:spTree>
    <p:extLst>
      <p:ext uri="{BB962C8B-B14F-4D97-AF65-F5344CB8AC3E}">
        <p14:creationId xmlns:p14="http://schemas.microsoft.com/office/powerpoint/2010/main" val="123356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2359151"/>
            <a:ext cx="11337851" cy="3817811"/>
          </a:xfrm>
        </p:spPr>
        <p:txBody>
          <a:bodyPr>
            <a:normAutofit/>
          </a:bodyPr>
          <a:lstStyle/>
          <a:p>
            <a:pPr marL="0" indent="0">
              <a:buNone/>
            </a:pPr>
            <a:r>
              <a:rPr lang="en-GB" sz="2400" dirty="0" smtClean="0"/>
              <a:t>To finish, take a look at some of the prisoners and try to see beyond the stereotype and stigma of the crime that they represent.</a:t>
            </a:r>
            <a:endParaRPr lang="en-GB" sz="2400" dirty="0"/>
          </a:p>
        </p:txBody>
      </p:sp>
    </p:spTree>
    <p:extLst>
      <p:ext uri="{BB962C8B-B14F-4D97-AF65-F5344CB8AC3E}">
        <p14:creationId xmlns:p14="http://schemas.microsoft.com/office/powerpoint/2010/main" val="828734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02dc0756b9bc6e5e9699a4020203e4"/>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706438" y="0"/>
            <a:ext cx="10777537" cy="6858000"/>
          </a:xfrm>
          <a:prstGeom prst="rect">
            <a:avLst/>
          </a:prstGeom>
          <a:noFill/>
          <a:ln>
            <a:noFill/>
          </a:ln>
        </p:spPr>
      </p:pic>
    </p:spTree>
    <p:extLst>
      <p:ext uri="{BB962C8B-B14F-4D97-AF65-F5344CB8AC3E}">
        <p14:creationId xmlns:p14="http://schemas.microsoft.com/office/powerpoint/2010/main" val="22691699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810000" y="0"/>
            <a:ext cx="4572000" cy="6858000"/>
          </a:xfrm>
          <a:prstGeom prst="rect">
            <a:avLst/>
          </a:prstGeom>
          <a:noFill/>
          <a:ln>
            <a:noFill/>
          </a:ln>
        </p:spPr>
      </p:pic>
    </p:spTree>
    <p:extLst>
      <p:ext uri="{BB962C8B-B14F-4D97-AF65-F5344CB8AC3E}">
        <p14:creationId xmlns:p14="http://schemas.microsoft.com/office/powerpoint/2010/main" val="4277866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382588" y="0"/>
            <a:ext cx="11425237" cy="6858000"/>
          </a:xfrm>
          <a:prstGeom prst="rect">
            <a:avLst/>
          </a:prstGeom>
          <a:noFill/>
          <a:ln>
            <a:noFill/>
          </a:ln>
        </p:spPr>
      </p:pic>
    </p:spTree>
    <p:extLst>
      <p:ext uri="{BB962C8B-B14F-4D97-AF65-F5344CB8AC3E}">
        <p14:creationId xmlns:p14="http://schemas.microsoft.com/office/powerpoint/2010/main" val="3206132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806825" y="0"/>
            <a:ext cx="4576763" cy="6858000"/>
          </a:xfrm>
          <a:prstGeom prst="rect">
            <a:avLst/>
          </a:prstGeom>
          <a:noFill/>
          <a:ln>
            <a:noFill/>
          </a:ln>
        </p:spPr>
      </p:pic>
    </p:spTree>
    <p:extLst>
      <p:ext uri="{BB962C8B-B14F-4D97-AF65-F5344CB8AC3E}">
        <p14:creationId xmlns:p14="http://schemas.microsoft.com/office/powerpoint/2010/main" val="2822418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810000" y="0"/>
            <a:ext cx="4572000" cy="6858000"/>
          </a:xfrm>
          <a:prstGeom prst="rect">
            <a:avLst/>
          </a:prstGeom>
          <a:noFill/>
          <a:ln>
            <a:noFill/>
          </a:ln>
        </p:spPr>
      </p:pic>
    </p:spTree>
    <p:extLst>
      <p:ext uri="{BB962C8B-B14F-4D97-AF65-F5344CB8AC3E}">
        <p14:creationId xmlns:p14="http://schemas.microsoft.com/office/powerpoint/2010/main" val="2540109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P R E  L E S S O N </a:t>
            </a:r>
          </a:p>
          <a:p>
            <a:pPr algn="ctr"/>
            <a:r>
              <a:rPr lang="en-GB" sz="2400" b="1" dirty="0">
                <a:solidFill>
                  <a:prstClr val="white"/>
                </a:solidFill>
                <a:latin typeface="Foco" panose="020B0504050202020203" pitchFamily="34" charset="0"/>
              </a:rPr>
              <a:t> </a:t>
            </a:r>
            <a:r>
              <a:rPr lang="en-GB" sz="2400" b="1" dirty="0" smtClean="0">
                <a:solidFill>
                  <a:prstClr val="white"/>
                </a:solidFill>
                <a:latin typeface="Foco" panose="020B0504050202020203" pitchFamily="34" charset="0"/>
              </a:rPr>
              <a:t>R E F L E C T I O N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a:t>
            </a:r>
            <a:r>
              <a:rPr lang="en-GB"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6439940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584575" y="0"/>
            <a:ext cx="5022850" cy="6858000"/>
          </a:xfrm>
          <a:prstGeom prst="rect">
            <a:avLst/>
          </a:prstGeom>
          <a:noFill/>
          <a:ln>
            <a:noFill/>
          </a:ln>
        </p:spPr>
      </p:pic>
    </p:spTree>
    <p:extLst>
      <p:ext uri="{BB962C8B-B14F-4D97-AF65-F5344CB8AC3E}">
        <p14:creationId xmlns:p14="http://schemas.microsoft.com/office/powerpoint/2010/main" val="42567598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3813175" y="0"/>
            <a:ext cx="4564063" cy="6858000"/>
          </a:xfrm>
          <a:prstGeom prst="rect">
            <a:avLst/>
          </a:prstGeom>
          <a:noFill/>
          <a:ln>
            <a:noFill/>
          </a:ln>
        </p:spPr>
      </p:pic>
    </p:spTree>
    <p:extLst>
      <p:ext uri="{BB962C8B-B14F-4D97-AF65-F5344CB8AC3E}">
        <p14:creationId xmlns:p14="http://schemas.microsoft.com/office/powerpoint/2010/main" val="2552509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43bd3a24a101ce3a954e8c4fcd9dc51"/>
          <p:cNvPicPr>
            <a:picLocks noGrp="1" noChangeAspect="1"/>
          </p:cNvPicPr>
          <p:nvPr isPhoto="1"/>
        </p:nvPicPr>
        <p:blipFill rotWithShape="1">
          <a:blip r:embed="rId2" cstate="email">
            <a:lum/>
            <a:extLst>
              <a:ext uri="{28A0092B-C50C-407E-A947-70E740481C1C}">
                <a14:useLocalDpi xmlns:a14="http://schemas.microsoft.com/office/drawing/2010/main"/>
              </a:ext>
            </a:extLst>
          </a:blip>
          <a:srcRect/>
          <a:stretch/>
        </p:blipFill>
        <p:spPr>
          <a:xfrm>
            <a:off x="945954" y="0"/>
            <a:ext cx="10202677" cy="6858000"/>
          </a:xfrm>
          <a:prstGeom prst="rect">
            <a:avLst/>
          </a:prstGeom>
          <a:noFill/>
          <a:ln>
            <a:noFill/>
          </a:ln>
        </p:spPr>
      </p:pic>
    </p:spTree>
    <p:extLst>
      <p:ext uri="{BB962C8B-B14F-4D97-AF65-F5344CB8AC3E}">
        <p14:creationId xmlns:p14="http://schemas.microsoft.com/office/powerpoint/2010/main" val="10486544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am-Hinton-MS-13-7-683x1024 (1)"/>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808413" y="0"/>
            <a:ext cx="4573587" cy="6858000"/>
          </a:xfrm>
          <a:prstGeom prst="rect">
            <a:avLst/>
          </a:prstGeom>
          <a:noFill/>
          <a:ln>
            <a:noFill/>
          </a:ln>
        </p:spPr>
      </p:pic>
    </p:spTree>
    <p:extLst>
      <p:ext uri="{BB962C8B-B14F-4D97-AF65-F5344CB8AC3E}">
        <p14:creationId xmlns:p14="http://schemas.microsoft.com/office/powerpoint/2010/main" val="25966188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13-Adam_Hinton"/>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3810000" y="0"/>
            <a:ext cx="4572000" cy="6858000"/>
          </a:xfrm>
          <a:prstGeom prst="rect">
            <a:avLst/>
          </a:prstGeom>
          <a:noFill/>
          <a:ln>
            <a:noFill/>
          </a:ln>
        </p:spPr>
      </p:pic>
    </p:spTree>
    <p:extLst>
      <p:ext uri="{BB962C8B-B14F-4D97-AF65-F5344CB8AC3E}">
        <p14:creationId xmlns:p14="http://schemas.microsoft.com/office/powerpoint/2010/main" val="3839368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mblr_nue3bqix7X1qfgln9o2_1280"/>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1588" y="0"/>
            <a:ext cx="12188825" cy="6858000"/>
          </a:xfrm>
          <a:prstGeom prst="rect">
            <a:avLst/>
          </a:prstGeom>
          <a:noFill/>
          <a:ln>
            <a:noFill/>
          </a:ln>
        </p:spPr>
      </p:pic>
    </p:spTree>
    <p:extLst>
      <p:ext uri="{BB962C8B-B14F-4D97-AF65-F5344CB8AC3E}">
        <p14:creationId xmlns:p14="http://schemas.microsoft.com/office/powerpoint/2010/main" val="1552054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241" y="0"/>
            <a:ext cx="11389760" cy="6833856"/>
          </a:xfrm>
          <a:prstGeom prst="rect">
            <a:avLst/>
          </a:prstGeom>
        </p:spPr>
      </p:pic>
    </p:spTree>
    <p:extLst>
      <p:ext uri="{BB962C8B-B14F-4D97-AF65-F5344CB8AC3E}">
        <p14:creationId xmlns:p14="http://schemas.microsoft.com/office/powerpoint/2010/main" val="40105415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nal de Cuidad Barrios"/>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952500" y="0"/>
            <a:ext cx="10287000" cy="6858000"/>
          </a:xfrm>
          <a:prstGeom prst="rect">
            <a:avLst/>
          </a:prstGeom>
          <a:noFill/>
          <a:ln>
            <a:noFill/>
          </a:ln>
        </p:spPr>
      </p:pic>
    </p:spTree>
    <p:extLst>
      <p:ext uri="{BB962C8B-B14F-4D97-AF65-F5344CB8AC3E}">
        <p14:creationId xmlns:p14="http://schemas.microsoft.com/office/powerpoint/2010/main" val="15281238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6166559"/>
            <a:ext cx="1430027" cy="573741"/>
          </a:xfrm>
          <a:prstGeom prst="rect">
            <a:avLst/>
          </a:prstGeom>
        </p:spPr>
      </p:pic>
      <p:sp>
        <p:nvSpPr>
          <p:cNvPr id="14" name="Oval 13"/>
          <p:cNvSpPr/>
          <p:nvPr/>
        </p:nvSpPr>
        <p:spPr>
          <a:xfrm>
            <a:off x="3534280" y="899133"/>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643874" y="2752417"/>
            <a:ext cx="5013841" cy="1754326"/>
          </a:xfrm>
          <a:prstGeom prst="rect">
            <a:avLst/>
          </a:prstGeom>
          <a:noFill/>
        </p:spPr>
        <p:txBody>
          <a:bodyPr wrap="square" rtlCol="0">
            <a:spAutoFit/>
          </a:bodyPr>
          <a:lstStyle/>
          <a:p>
            <a:pPr algn="ctr"/>
            <a:r>
              <a:rPr lang="en-GB" sz="6000" b="1" dirty="0">
                <a:solidFill>
                  <a:prstClr val="white"/>
                </a:solidFill>
              </a:rPr>
              <a:t>G A N G S </a:t>
            </a:r>
          </a:p>
          <a:p>
            <a:pPr algn="ctr"/>
            <a:endParaRPr lang="en-GB" sz="1200" b="1" dirty="0">
              <a:solidFill>
                <a:prstClr val="white"/>
              </a:solidFill>
            </a:endParaRPr>
          </a:p>
          <a:p>
            <a:pPr algn="ctr"/>
            <a:r>
              <a:rPr lang="en-GB" b="1" dirty="0">
                <a:solidFill>
                  <a:srgbClr val="FEE725"/>
                </a:solidFill>
              </a:rPr>
              <a:t>T H I S  S O R T  O F  L E A R N I N G  </a:t>
            </a:r>
          </a:p>
          <a:p>
            <a:pPr algn="ctr"/>
            <a:r>
              <a:rPr lang="en-GB" b="1" dirty="0">
                <a:solidFill>
                  <a:srgbClr val="FEE725"/>
                </a:solidFill>
              </a:rPr>
              <a:t>C A N</a:t>
            </a:r>
            <a:r>
              <a:rPr lang="en-GB" dirty="0">
                <a:solidFill>
                  <a:srgbClr val="FEE725"/>
                </a:solidFill>
              </a:rPr>
              <a:t> ’ </a:t>
            </a:r>
            <a:r>
              <a:rPr lang="en-GB" b="1" dirty="0">
                <a:solidFill>
                  <a:srgbClr val="FEE725"/>
                </a:solidFill>
              </a:rPr>
              <a:t>T  W A I T </a:t>
            </a:r>
          </a:p>
        </p:txBody>
      </p:sp>
    </p:spTree>
    <p:extLst>
      <p:ext uri="{BB962C8B-B14F-4D97-AF65-F5344CB8AC3E}">
        <p14:creationId xmlns:p14="http://schemas.microsoft.com/office/powerpoint/2010/main" val="1306353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332" y="1198880"/>
            <a:ext cx="10889510" cy="4988243"/>
          </a:xfrm>
        </p:spPr>
        <p:txBody>
          <a:bodyPr>
            <a:normAutofit/>
          </a:bodyPr>
          <a:lstStyle/>
          <a:p>
            <a:pPr marL="228597" indent="0">
              <a:lnSpc>
                <a:spcPct val="115000"/>
              </a:lnSpc>
              <a:spcAft>
                <a:spcPts val="1000"/>
              </a:spcAft>
              <a:buNone/>
            </a:pPr>
            <a:r>
              <a:rPr lang="en-GB" dirty="0">
                <a:ea typeface="Calibri" panose="020F0502020204030204" pitchFamily="34" charset="0"/>
                <a:cs typeface="Times New Roman" panose="02020603050405020304" pitchFamily="18" charset="0"/>
              </a:rPr>
              <a:t>I</a:t>
            </a:r>
            <a:r>
              <a:rPr lang="en-GB" dirty="0" smtClean="0">
                <a:effectLst/>
                <a:ea typeface="Calibri" panose="020F0502020204030204" pitchFamily="34" charset="0"/>
                <a:cs typeface="Times New Roman" panose="02020603050405020304" pitchFamily="18" charset="0"/>
              </a:rPr>
              <a:t>ntroduce the following REFLECTIVE QUESTIONS for students to consider during the lesson (maybe write them up or read them aloud and ask students to think about their own responses):</a:t>
            </a: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sp>
        <p:nvSpPr>
          <p:cNvPr id="2" name="Rectangle 1"/>
          <p:cNvSpPr/>
          <p:nvPr/>
        </p:nvSpPr>
        <p:spPr>
          <a:xfrm>
            <a:off x="615628" y="3160116"/>
            <a:ext cx="10662918" cy="1578894"/>
          </a:xfrm>
          <a:prstGeom prst="rect">
            <a:avLst/>
          </a:prstGeom>
        </p:spPr>
        <p:txBody>
          <a:bodyPr wrap="square">
            <a:spAutoFit/>
          </a:bodyPr>
          <a:lstStyle/>
          <a:p>
            <a:pPr marL="342900" lvl="0" indent="-342900">
              <a:lnSpc>
                <a:spcPct val="115000"/>
              </a:lnSpc>
              <a:spcAft>
                <a:spcPts val="0"/>
              </a:spcAft>
              <a:buFont typeface="+mj-lt"/>
              <a:buAutoNum type="arabicPeriod"/>
            </a:pPr>
            <a:r>
              <a:rPr lang="en-GB" sz="2800" b="1" dirty="0">
                <a:latin typeface="+mj-lt"/>
                <a:ea typeface="Calibri" panose="020F0502020204030204" pitchFamily="34" charset="0"/>
                <a:cs typeface="Times New Roman" panose="02020603050405020304" pitchFamily="18" charset="0"/>
              </a:rPr>
              <a:t>What is “gang loyalty” and what </a:t>
            </a:r>
            <a:r>
              <a:rPr lang="en-GB" sz="2800" b="1" dirty="0" smtClean="0">
                <a:latin typeface="+mj-lt"/>
                <a:ea typeface="Calibri" panose="020F0502020204030204" pitchFamily="34" charset="0"/>
                <a:cs typeface="Times New Roman" panose="02020603050405020304" pitchFamily="18" charset="0"/>
              </a:rPr>
              <a:t>do you think it means?</a:t>
            </a:r>
            <a:endParaRPr lang="en-GB" sz="2800" dirty="0">
              <a:latin typeface="+mj-lt"/>
              <a:ea typeface="Calibri" panose="020F0502020204030204" pitchFamily="34" charset="0"/>
              <a:cs typeface="Times New Roman" panose="02020603050405020304" pitchFamily="18" charset="0"/>
            </a:endParaRPr>
          </a:p>
          <a:p>
            <a:pPr marL="342900" indent="-342900">
              <a:lnSpc>
                <a:spcPct val="115000"/>
              </a:lnSpc>
              <a:buFont typeface="+mj-lt"/>
              <a:buAutoNum type="arabicPeriod"/>
            </a:pPr>
            <a:r>
              <a:rPr lang="en-GB" sz="2800" b="1" dirty="0">
                <a:latin typeface="+mj-lt"/>
                <a:ea typeface="Calibri" panose="020F0502020204030204" pitchFamily="34" charset="0"/>
                <a:cs typeface="Times New Roman" panose="02020603050405020304" pitchFamily="18" charset="0"/>
              </a:rPr>
              <a:t>Can a gang’s behaviour influence a societal change? </a:t>
            </a:r>
            <a:endParaRPr lang="en-GB" sz="2800" dirty="0">
              <a:latin typeface="+mj-lt"/>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2800" b="1" dirty="0" smtClean="0">
                <a:latin typeface="+mj-lt"/>
                <a:ea typeface="Calibri" panose="020F0502020204030204" pitchFamily="34" charset="0"/>
                <a:cs typeface="Times New Roman" panose="02020603050405020304" pitchFamily="18" charset="0"/>
              </a:rPr>
              <a:t>What links are there between gang violence and </a:t>
            </a:r>
            <a:r>
              <a:rPr lang="en-GB" sz="2800" b="1" dirty="0">
                <a:latin typeface="+mj-lt"/>
                <a:ea typeface="Calibri" panose="020F0502020204030204" pitchFamily="34" charset="0"/>
                <a:cs typeface="Times New Roman" panose="02020603050405020304" pitchFamily="18" charset="0"/>
              </a:rPr>
              <a:t>societal dysfunction</a:t>
            </a:r>
            <a:r>
              <a:rPr lang="en-GB" sz="2800" b="1" dirty="0" smtClean="0">
                <a:latin typeface="+mj-lt"/>
                <a:ea typeface="Calibri" panose="020F0502020204030204" pitchFamily="34" charset="0"/>
                <a:cs typeface="Times New Roman" panose="02020603050405020304" pitchFamily="18" charset="0"/>
              </a:rPr>
              <a:t>?</a:t>
            </a:r>
            <a:endParaRPr lang="en-GB" sz="28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08940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R I V A L R I E S</a:t>
            </a:r>
          </a:p>
          <a:p>
            <a:pPr algn="ctr"/>
            <a:r>
              <a:rPr lang="en-GB" sz="2400" b="1" dirty="0" smtClean="0">
                <a:solidFill>
                  <a:prstClr val="white"/>
                </a:solidFill>
                <a:latin typeface="Foco" panose="020B0504050202020203" pitchFamily="34" charset="0"/>
              </a:rPr>
              <a:t>B E H I N D  B A R S</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143088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smtClean="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Rectangle 7"/>
          <p:cNvSpPr/>
          <p:nvPr/>
        </p:nvSpPr>
        <p:spPr>
          <a:xfrm>
            <a:off x="591693" y="995680"/>
            <a:ext cx="11008614" cy="2862322"/>
          </a:xfrm>
          <a:prstGeom prst="rect">
            <a:avLst/>
          </a:prstGeom>
        </p:spPr>
        <p:txBody>
          <a:bodyPr wrap="square">
            <a:spAutoFit/>
          </a:bodyPr>
          <a:lstStyle/>
          <a:p>
            <a:r>
              <a:rPr lang="en-GB" sz="2400" dirty="0">
                <a:latin typeface="+mj-lt"/>
              </a:rPr>
              <a:t>Watch the short documentary (23 minutes) made by </a:t>
            </a:r>
            <a:r>
              <a:rPr lang="en-GB" sz="2400" u="sng" dirty="0">
                <a:latin typeface="+mj-lt"/>
                <a:hlinkClick r:id="rId2"/>
              </a:rPr>
              <a:t>Adam </a:t>
            </a:r>
            <a:r>
              <a:rPr lang="en-GB" sz="2400" u="sng" dirty="0" smtClean="0">
                <a:latin typeface="+mj-lt"/>
                <a:hlinkClick r:id="rId2"/>
              </a:rPr>
              <a:t>Hinton</a:t>
            </a:r>
            <a:r>
              <a:rPr lang="en-GB" sz="2400" u="sng" dirty="0" smtClean="0">
                <a:latin typeface="+mj-lt"/>
              </a:rPr>
              <a:t> </a:t>
            </a:r>
            <a:r>
              <a:rPr lang="en-GB" sz="2400" dirty="0" smtClean="0">
                <a:latin typeface="+mj-lt"/>
              </a:rPr>
              <a:t>looking at the </a:t>
            </a:r>
            <a:r>
              <a:rPr lang="en-GB" sz="2400" dirty="0">
                <a:latin typeface="+mj-lt"/>
              </a:rPr>
              <a:t>Mara Salvarucha gang in El Salvador </a:t>
            </a:r>
            <a:r>
              <a:rPr lang="en-GB" sz="2400" dirty="0" smtClean="0">
                <a:latin typeface="+mj-lt"/>
              </a:rPr>
              <a:t>entitled:</a:t>
            </a:r>
          </a:p>
          <a:p>
            <a:endParaRPr lang="en-GB" sz="2400" dirty="0">
              <a:latin typeface="+mj-lt"/>
            </a:endParaRPr>
          </a:p>
          <a:p>
            <a:r>
              <a:rPr lang="en-GB" sz="4000" b="1" u="sng" dirty="0">
                <a:latin typeface="+mj-lt"/>
                <a:hlinkClick r:id="rId3"/>
              </a:rPr>
              <a:t>MS-13</a:t>
            </a:r>
            <a:r>
              <a:rPr lang="en-GB" sz="4000" b="1" dirty="0">
                <a:latin typeface="+mj-lt"/>
              </a:rPr>
              <a:t> </a:t>
            </a:r>
            <a:endParaRPr lang="en-GB" sz="4000" b="1" dirty="0" smtClean="0">
              <a:latin typeface="+mj-lt"/>
            </a:endParaRPr>
          </a:p>
          <a:p>
            <a:r>
              <a:rPr lang="en-GB" sz="1600" b="1" dirty="0" smtClean="0">
                <a:latin typeface="+mj-lt"/>
              </a:rPr>
              <a:t>Click </a:t>
            </a:r>
            <a:r>
              <a:rPr lang="en-GB" sz="1600" b="1" dirty="0">
                <a:latin typeface="+mj-lt"/>
              </a:rPr>
              <a:t>on the </a:t>
            </a:r>
            <a:r>
              <a:rPr lang="en-GB" sz="1600" b="1" dirty="0" smtClean="0">
                <a:latin typeface="+mj-lt"/>
              </a:rPr>
              <a:t>link above or copy and paste this hyperlink: </a:t>
            </a:r>
          </a:p>
          <a:p>
            <a:r>
              <a:rPr lang="en-GB" sz="1600" b="1" dirty="0">
                <a:latin typeface="+mj-lt"/>
              </a:rPr>
              <a:t>https://vimeo.com/137759704</a:t>
            </a:r>
            <a:r>
              <a:rPr lang="en-GB" sz="1600" b="1" dirty="0" smtClean="0">
                <a:latin typeface="+mj-lt"/>
              </a:rPr>
              <a:t>)</a:t>
            </a:r>
            <a:endParaRPr lang="en-GB" sz="1600" dirty="0">
              <a:latin typeface="+mj-lt"/>
            </a:endParaRPr>
          </a:p>
          <a:p>
            <a:endParaRPr lang="en-GB" sz="2000" dirty="0" smtClean="0">
              <a:latin typeface="+mj-lt"/>
            </a:endParaRPr>
          </a:p>
          <a:p>
            <a:endParaRPr lang="en-GB" sz="1600" dirty="0" smtClean="0">
              <a:latin typeface="+mj-lt"/>
            </a:endParaRPr>
          </a:p>
        </p:txBody>
      </p:sp>
      <p:pic>
        <p:nvPicPr>
          <p:cNvPr id="10" name="Picture 9" descr="https://static-secure.guim.co.uk/sys-images/Guardian/Pix/pictures/2015/9/4/1441367890249/a5dbdd47-42a6-46ee-826c-260b8cfe1d66-2060x1236.jpeg"/>
          <p:cNvPicPr/>
          <p:nvPr/>
        </p:nvPicPr>
        <p:blipFill>
          <a:blip r:embed="rId4" cstate="email">
            <a:extLst>
              <a:ext uri="{28A0092B-C50C-407E-A947-70E740481C1C}">
                <a14:useLocalDpi xmlns:a14="http://schemas.microsoft.com/office/drawing/2010/main"/>
              </a:ext>
            </a:extLst>
          </a:blip>
          <a:srcRect/>
          <a:stretch>
            <a:fillRect/>
          </a:stretch>
        </p:blipFill>
        <p:spPr bwMode="auto">
          <a:xfrm>
            <a:off x="6649721" y="2191283"/>
            <a:ext cx="5100319" cy="3362764"/>
          </a:xfrm>
          <a:prstGeom prst="rect">
            <a:avLst/>
          </a:prstGeom>
          <a:noFill/>
          <a:ln>
            <a:noFill/>
          </a:ln>
        </p:spPr>
      </p:pic>
      <p:sp>
        <p:nvSpPr>
          <p:cNvPr id="2" name="Rectangle 1"/>
          <p:cNvSpPr/>
          <p:nvPr/>
        </p:nvSpPr>
        <p:spPr>
          <a:xfrm>
            <a:off x="553721" y="3518853"/>
            <a:ext cx="6096000" cy="1477328"/>
          </a:xfrm>
          <a:prstGeom prst="rect">
            <a:avLst/>
          </a:prstGeom>
        </p:spPr>
        <p:txBody>
          <a:bodyPr>
            <a:spAutoFit/>
          </a:bodyPr>
          <a:lstStyle/>
          <a:p>
            <a:r>
              <a:rPr lang="en-GB" i="1" dirty="0">
                <a:solidFill>
                  <a:schemeClr val="tx1">
                    <a:lumMod val="50000"/>
                    <a:lumOff val="50000"/>
                  </a:schemeClr>
                </a:solidFill>
              </a:rPr>
              <a:t>Please note that this video contains footage </a:t>
            </a:r>
          </a:p>
          <a:p>
            <a:r>
              <a:rPr lang="en-GB" i="1" dirty="0">
                <a:solidFill>
                  <a:schemeClr val="tx1">
                    <a:lumMod val="50000"/>
                    <a:lumOff val="50000"/>
                  </a:schemeClr>
                </a:solidFill>
              </a:rPr>
              <a:t>that some may find disturbing, including the </a:t>
            </a:r>
          </a:p>
          <a:p>
            <a:r>
              <a:rPr lang="en-GB" i="1" dirty="0">
                <a:solidFill>
                  <a:schemeClr val="tx1">
                    <a:lumMod val="50000"/>
                    <a:lumOff val="50000"/>
                  </a:schemeClr>
                </a:solidFill>
              </a:rPr>
              <a:t>funeral of a gang member and the dead </a:t>
            </a:r>
          </a:p>
          <a:p>
            <a:r>
              <a:rPr lang="en-GB" i="1" dirty="0">
                <a:solidFill>
                  <a:schemeClr val="tx1">
                    <a:lumMod val="50000"/>
                    <a:lumOff val="50000"/>
                  </a:schemeClr>
                </a:solidFill>
              </a:rPr>
              <a:t>body of a young baby. It also contains footage of gang members </a:t>
            </a:r>
            <a:r>
              <a:rPr lang="en-GB" i="1" dirty="0" smtClean="0">
                <a:solidFill>
                  <a:schemeClr val="tx1">
                    <a:lumMod val="50000"/>
                    <a:lumOff val="50000"/>
                  </a:schemeClr>
                </a:solidFill>
              </a:rPr>
              <a:t>smoking </a:t>
            </a:r>
            <a:r>
              <a:rPr lang="en-GB" i="1" dirty="0">
                <a:solidFill>
                  <a:schemeClr val="tx1">
                    <a:lumMod val="50000"/>
                    <a:lumOff val="50000"/>
                  </a:schemeClr>
                </a:solidFill>
              </a:rPr>
              <a:t>marijuana and brandishing guns.</a:t>
            </a:r>
            <a:endParaRPr lang="en-GB" dirty="0">
              <a:solidFill>
                <a:schemeClr val="tx1">
                  <a:lumMod val="50000"/>
                  <a:lumOff val="50000"/>
                </a:schemeClr>
              </a:solidFill>
            </a:endParaRPr>
          </a:p>
        </p:txBody>
      </p:sp>
    </p:spTree>
    <p:extLst>
      <p:ext uri="{BB962C8B-B14F-4D97-AF65-F5344CB8AC3E}">
        <p14:creationId xmlns:p14="http://schemas.microsoft.com/office/powerpoint/2010/main" val="110192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2097729"/>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latin typeface="+mj-lt"/>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latin typeface="+mj-lt"/>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latin typeface="+mj-lt"/>
                <a:ea typeface="Calibri" panose="020F0502020204030204" pitchFamily="34" charset="0"/>
                <a:cs typeface="Times New Roman" panose="02020603050405020304" pitchFamily="18" charset="0"/>
              </a:rPr>
              <a:t>After sharing their initial responses, ask them to </a:t>
            </a:r>
            <a:r>
              <a:rPr lang="en-GB" altLang="en-US" sz="2400" dirty="0" smtClean="0">
                <a:solidFill>
                  <a:prstClr val="black"/>
                </a:solidFill>
                <a:latin typeface="+mj-lt"/>
                <a:ea typeface="Calibri" panose="020F0502020204030204" pitchFamily="34" charset="0"/>
                <a:cs typeface="Times New Roman" panose="02020603050405020304" pitchFamily="18" charset="0"/>
              </a:rPr>
              <a:t>think about the </a:t>
            </a:r>
            <a:r>
              <a:rPr lang="en-GB" altLang="en-US" sz="2400" dirty="0">
                <a:solidFill>
                  <a:prstClr val="black"/>
                </a:solidFill>
                <a:latin typeface="+mj-lt"/>
                <a:ea typeface="Calibri" panose="020F0502020204030204" pitchFamily="34" charset="0"/>
                <a:cs typeface="Times New Roman" panose="02020603050405020304" pitchFamily="18" charset="0"/>
              </a:rPr>
              <a:t>following questions:</a:t>
            </a:r>
            <a:endParaRPr lang="en-GB" altLang="en-US" sz="4000" dirty="0">
              <a:solidFill>
                <a:prstClr val="black"/>
              </a:solidFill>
              <a:latin typeface="+mj-lt"/>
            </a:endParaRPr>
          </a:p>
        </p:txBody>
      </p:sp>
      <p:pic>
        <p:nvPicPr>
          <p:cNvPr id="13" name="Picture 12" descr="https://static-secure.guim.co.uk/sys-images/Guardian/Pix/pictures/2015/9/4/1441367890249/a5dbdd47-42a6-46ee-826c-260b8cfe1d66-2060x1236.jpeg"/>
          <p:cNvPicPr/>
          <p:nvPr/>
        </p:nvPicPr>
        <p:blipFill>
          <a:blip r:embed="rId2" cstate="email">
            <a:extLst>
              <a:ext uri="{28A0092B-C50C-407E-A947-70E740481C1C}">
                <a14:useLocalDpi xmlns:a14="http://schemas.microsoft.com/office/drawing/2010/main"/>
              </a:ext>
            </a:extLst>
          </a:blip>
          <a:srcRect/>
          <a:stretch>
            <a:fillRect/>
          </a:stretch>
        </p:blipFill>
        <p:spPr bwMode="auto">
          <a:xfrm>
            <a:off x="1488442" y="1946019"/>
            <a:ext cx="5100319" cy="3362764"/>
          </a:xfrm>
          <a:prstGeom prst="rect">
            <a:avLst/>
          </a:prstGeom>
          <a:noFill/>
          <a:ln>
            <a:noFill/>
          </a:ln>
        </p:spPr>
      </p:pic>
    </p:spTree>
    <p:extLst>
      <p:ext uri="{BB962C8B-B14F-4D97-AF65-F5344CB8AC3E}">
        <p14:creationId xmlns:p14="http://schemas.microsoft.com/office/powerpoint/2010/main" val="112496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57469" y="976722"/>
            <a:ext cx="3173329" cy="3173329"/>
          </a:xfrm>
        </p:spPr>
      </p:pic>
      <p:sp>
        <p:nvSpPr>
          <p:cNvPr id="9" name="TextBox 8"/>
          <p:cNvSpPr txBox="1"/>
          <p:nvPr/>
        </p:nvSpPr>
        <p:spPr>
          <a:xfrm>
            <a:off x="957367" y="1778556"/>
            <a:ext cx="2573532" cy="1569660"/>
          </a:xfrm>
          <a:prstGeom prst="rect">
            <a:avLst/>
          </a:prstGeom>
          <a:noFill/>
        </p:spPr>
        <p:txBody>
          <a:bodyPr wrap="square" rtlCol="0">
            <a:spAutoFit/>
          </a:bodyPr>
          <a:lstStyle/>
          <a:p>
            <a:pPr algn="ctr"/>
            <a:r>
              <a:rPr lang="en-GB" sz="2400" dirty="0">
                <a:latin typeface="+mj-lt"/>
              </a:rPr>
              <a:t>What did you learn within the film about gang culture in El Salvador?</a:t>
            </a:r>
          </a:p>
        </p:txBody>
      </p:sp>
      <p:pic>
        <p:nvPicPr>
          <p:cNvPr id="10"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39" y="1778556"/>
            <a:ext cx="3173329" cy="3173329"/>
          </a:xfrm>
          <a:prstGeom prst="rect">
            <a:avLst/>
          </a:prstGeom>
        </p:spPr>
      </p:pic>
      <p:sp>
        <p:nvSpPr>
          <p:cNvPr id="11" name="TextBox 10"/>
          <p:cNvSpPr txBox="1"/>
          <p:nvPr/>
        </p:nvSpPr>
        <p:spPr>
          <a:xfrm>
            <a:off x="4688837" y="2580390"/>
            <a:ext cx="2573532" cy="1569660"/>
          </a:xfrm>
          <a:prstGeom prst="rect">
            <a:avLst/>
          </a:prstGeom>
          <a:noFill/>
        </p:spPr>
        <p:txBody>
          <a:bodyPr wrap="square" rtlCol="0">
            <a:spAutoFit/>
          </a:bodyPr>
          <a:lstStyle/>
          <a:p>
            <a:pPr algn="ctr"/>
            <a:r>
              <a:rPr lang="en-GB" sz="2400" dirty="0">
                <a:latin typeface="+mj-lt"/>
              </a:rPr>
              <a:t>What did you learn within the film about society in El Salvador?</a:t>
            </a:r>
          </a:p>
        </p:txBody>
      </p:sp>
      <p:pic>
        <p:nvPicPr>
          <p:cNvPr id="12"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41237" y="2741960"/>
            <a:ext cx="3361915" cy="3361915"/>
          </a:xfrm>
          <a:prstGeom prst="rect">
            <a:avLst/>
          </a:prstGeom>
        </p:spPr>
      </p:pic>
      <p:sp>
        <p:nvSpPr>
          <p:cNvPr id="13" name="TextBox 12"/>
          <p:cNvSpPr txBox="1"/>
          <p:nvPr/>
        </p:nvSpPr>
        <p:spPr>
          <a:xfrm>
            <a:off x="8365442" y="3638087"/>
            <a:ext cx="2762805" cy="1569660"/>
          </a:xfrm>
          <a:prstGeom prst="rect">
            <a:avLst/>
          </a:prstGeom>
          <a:noFill/>
        </p:spPr>
        <p:txBody>
          <a:bodyPr wrap="square" rtlCol="0">
            <a:spAutoFit/>
          </a:bodyPr>
          <a:lstStyle/>
          <a:p>
            <a:pPr algn="ctr"/>
            <a:r>
              <a:rPr lang="en-GB" sz="2400" dirty="0">
                <a:latin typeface="+mj-lt"/>
              </a:rPr>
              <a:t>What did you find most surprising or shocking within the film? Why</a:t>
            </a:r>
            <a:endParaRPr lang="en-GB" sz="2400" dirty="0">
              <a:latin typeface="+mj-lt"/>
              <a:ea typeface="Cambria Math" panose="02040503050406030204" pitchFamily="18" charset="0"/>
            </a:endParaRPr>
          </a:p>
        </p:txBody>
      </p:sp>
    </p:spTree>
    <p:extLst>
      <p:ext uri="{BB962C8B-B14F-4D97-AF65-F5344CB8AC3E}">
        <p14:creationId xmlns:p14="http://schemas.microsoft.com/office/powerpoint/2010/main" val="218229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1054</TotalTime>
  <Words>2364</Words>
  <Application>Microsoft Office PowerPoint</Application>
  <PresentationFormat>Widescreen</PresentationFormat>
  <Paragraphs>186</Paragraphs>
  <Slides>48</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48</vt:i4>
      </vt:variant>
    </vt:vector>
  </HeadingPairs>
  <TitlesOfParts>
    <vt:vector size="61" baseType="lpstr">
      <vt:lpstr>Arial</vt:lpstr>
      <vt:lpstr>Calibri</vt:lpstr>
      <vt:lpstr>Calibri Light</vt:lpstr>
      <vt:lpstr>Cambria Math</vt:lpstr>
      <vt:lpstr>Century Gothic</vt:lpstr>
      <vt:lpstr>Foco</vt:lpstr>
      <vt:lpstr>Guardian Text Egyptian Web</vt:lpstr>
      <vt:lpstr>Guardian Text Sans Web</vt:lpstr>
      <vt:lpstr>Tahoma</vt:lpstr>
      <vt:lpstr>Times New Roman</vt:lpstr>
      <vt:lpstr>Office Theme</vt:lpstr>
      <vt:lpstr>1_Office Theme</vt:lpstr>
      <vt:lpstr>2_Office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18th Street Fact-file</vt:lpstr>
      <vt:lpstr>PowerPoint Presentation</vt:lpstr>
      <vt:lpstr>PowerPoint Presentation</vt:lpstr>
      <vt:lpstr>PowerPoint Presentation</vt:lpstr>
      <vt:lpstr>Mara Salvatrucha (MS-13) Fact-file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201</cp:revision>
  <dcterms:created xsi:type="dcterms:W3CDTF">2016-10-17T21:56:29Z</dcterms:created>
  <dcterms:modified xsi:type="dcterms:W3CDTF">2018-05-01T10:55:08Z</dcterms:modified>
  <cp:contentStatus/>
</cp:coreProperties>
</file>