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807" r:id="rId2"/>
    <p:sldId id="808" r:id="rId3"/>
    <p:sldId id="460" r:id="rId4"/>
    <p:sldId id="810" r:id="rId5"/>
    <p:sldId id="464" r:id="rId6"/>
    <p:sldId id="811" r:id="rId7"/>
    <p:sldId id="516" r:id="rId8"/>
    <p:sldId id="518" r:id="rId9"/>
    <p:sldId id="838" r:id="rId10"/>
    <p:sldId id="839" r:id="rId11"/>
    <p:sldId id="813" r:id="rId12"/>
    <p:sldId id="841" r:id="rId13"/>
    <p:sldId id="842" r:id="rId14"/>
    <p:sldId id="8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739"/>
    <a:srgbClr val="FEE725"/>
    <a:srgbClr val="B31194"/>
    <a:srgbClr val="35372F"/>
    <a:srgbClr val="850D6E"/>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095" autoAdjust="0"/>
  </p:normalViewPr>
  <p:slideViewPr>
    <p:cSldViewPr snapToGrid="0" showGuides="1">
      <p:cViewPr varScale="1">
        <p:scale>
          <a:sx n="66" d="100"/>
          <a:sy n="66" d="100"/>
        </p:scale>
        <p:origin x="664" y="40"/>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06/07/2018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06/07/2018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30532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74542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3</a:t>
            </a:fld>
            <a:endParaRPr lang="en-GB" dirty="0"/>
          </a:p>
        </p:txBody>
      </p:sp>
    </p:spTree>
    <p:extLst>
      <p:ext uri="{BB962C8B-B14F-4D97-AF65-F5344CB8AC3E}">
        <p14:creationId xmlns:p14="http://schemas.microsoft.com/office/powerpoint/2010/main" val="114799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9</a:t>
            </a:fld>
            <a:endParaRPr lang="en-GB" dirty="0"/>
          </a:p>
        </p:txBody>
      </p:sp>
    </p:spTree>
    <p:extLst>
      <p:ext uri="{BB962C8B-B14F-4D97-AF65-F5344CB8AC3E}">
        <p14:creationId xmlns:p14="http://schemas.microsoft.com/office/powerpoint/2010/main" val="55860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86711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337215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5040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t>06/07/2018</a:t>
            </a:fld>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5542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t>06/07/2018</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49544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06/07/2018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1477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06/07/2018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433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63967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734557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04873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09242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9983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6212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229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00752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715150"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HOMELESSNESS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9498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WrgFHWgGP-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17895" y="2481731"/>
            <a:ext cx="4788685" cy="1354217"/>
          </a:xfrm>
          <a:prstGeom prst="rect">
            <a:avLst/>
          </a:prstGeom>
          <a:noFill/>
        </p:spPr>
        <p:txBody>
          <a:bodyPr wrap="square" rtlCol="0">
            <a:spAutoFit/>
          </a:bodyPr>
          <a:lstStyle/>
          <a:p>
            <a:pPr algn="ctr"/>
            <a:r>
              <a:rPr lang="en-GB" sz="5400" b="1" dirty="0" smtClean="0">
                <a:solidFill>
                  <a:prstClr val="white"/>
                </a:solidFill>
              </a:rPr>
              <a:t>HOMELESSNESS</a:t>
            </a:r>
            <a:endParaRPr lang="en-GB" sz="2800" b="1" dirty="0" smtClean="0">
              <a:solidFill>
                <a:prstClr val="white"/>
              </a:solidFill>
            </a:endParaRPr>
          </a:p>
          <a:p>
            <a:pPr algn="ctr"/>
            <a:r>
              <a:rPr lang="en-GB" sz="2800" b="1" dirty="0" smtClean="0">
                <a:solidFill>
                  <a:srgbClr val="FEE725"/>
                </a:solidFill>
              </a:rPr>
              <a:t>SOCIAL PERSPECTIVES</a:t>
            </a:r>
          </a:p>
        </p:txBody>
      </p:sp>
      <p:sp>
        <p:nvSpPr>
          <p:cNvPr id="11" name="TextBox 10"/>
          <p:cNvSpPr txBox="1"/>
          <p:nvPr/>
        </p:nvSpPr>
        <p:spPr>
          <a:xfrm>
            <a:off x="4236971" y="4374056"/>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Y11-13</a:t>
            </a:r>
          </a:p>
          <a:p>
            <a:pPr algn="ctr"/>
            <a:r>
              <a:rPr lang="en-GB" sz="2800" b="1" dirty="0" smtClean="0">
                <a:solidFill>
                  <a:prstClr val="white"/>
                </a:solidFill>
                <a:ea typeface="Times New Roman" panose="02020603050405020304" pitchFamily="18" charset="0"/>
                <a:cs typeface="Times New Roman" panose="02020603050405020304" pitchFamily="18" charset="0"/>
              </a:rPr>
              <a:t>15-18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3442674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297491" y="4303455"/>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I S  H A V I N G  A  HO M E</a:t>
            </a:r>
            <a:r>
              <a:rPr lang="en-GB" sz="2400" dirty="0" smtClean="0">
                <a:solidFill>
                  <a:prstClr val="white"/>
                </a:solidFill>
                <a:latin typeface="Foco" panose="020B0504050202020203" pitchFamily="34" charset="0"/>
              </a:rPr>
              <a:t>  </a:t>
            </a:r>
            <a:br>
              <a:rPr lang="en-GB" sz="2400" dirty="0" smtClean="0">
                <a:solidFill>
                  <a:prstClr val="white"/>
                </a:solidFill>
                <a:latin typeface="Foco" panose="020B0504050202020203" pitchFamily="34" charset="0"/>
              </a:rPr>
            </a:br>
            <a:r>
              <a:rPr lang="en-GB" sz="2400" b="1" dirty="0" smtClean="0">
                <a:solidFill>
                  <a:prstClr val="white"/>
                </a:solidFill>
                <a:latin typeface="Foco" panose="020B0504050202020203" pitchFamily="34" charset="0"/>
              </a:rPr>
              <a:t>A  H U M A N  </a:t>
            </a:r>
            <a:r>
              <a:rPr lang="en-GB" sz="2400" b="1" dirty="0" err="1" smtClean="0">
                <a:solidFill>
                  <a:prstClr val="white"/>
                </a:solidFill>
                <a:latin typeface="Foco" panose="020B0504050202020203" pitchFamily="34" charset="0"/>
              </a:rPr>
              <a:t>N</a:t>
            </a:r>
            <a:r>
              <a:rPr lang="en-GB" sz="2400" b="1" dirty="0" smtClean="0">
                <a:solidFill>
                  <a:prstClr val="white"/>
                </a:solidFill>
                <a:latin typeface="Foco" panose="020B0504050202020203" pitchFamily="34" charset="0"/>
              </a:rPr>
              <a:t> E </a:t>
            </a:r>
            <a:r>
              <a:rPr lang="en-GB" sz="2400" b="1" dirty="0" err="1" smtClean="0">
                <a:solidFill>
                  <a:prstClr val="white"/>
                </a:solidFill>
                <a:latin typeface="Foco" panose="020B0504050202020203" pitchFamily="34" charset="0"/>
              </a:rPr>
              <a:t>E</a:t>
            </a:r>
            <a:r>
              <a:rPr lang="en-GB" sz="2400" b="1" dirty="0" smtClean="0">
                <a:solidFill>
                  <a:prstClr val="white"/>
                </a:solidFill>
                <a:latin typeface="Foco" panose="020B0504050202020203" pitchFamily="34" charset="0"/>
              </a:rPr>
              <a:t> D?</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a:t>
            </a:r>
            <a:r>
              <a:rPr lang="en-GB" b="1"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62217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1.squarespace.com/static/554e3d93e4b0b3586b9fdd20/t/57803d9aebbd1acae399219c/1468022176857/?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053" y="1399700"/>
            <a:ext cx="5298637" cy="45711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362550" y="765692"/>
            <a:ext cx="6644641"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endParaRPr lang="en-US" altLang="en-US" sz="2400" b="1" i="1"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2400" dirty="0">
                <a:latin typeface="+mj-lt"/>
              </a:rPr>
              <a:t/>
            </a:r>
            <a:br>
              <a:rPr lang="en-US" altLang="en-US" sz="2400" dirty="0">
                <a:latin typeface="+mj-lt"/>
              </a:rPr>
            </a:br>
            <a:r>
              <a:rPr lang="en-US" altLang="en-US" sz="2400" dirty="0" smtClean="0">
                <a:latin typeface="+mj-lt"/>
              </a:rPr>
              <a:t>His</a:t>
            </a:r>
            <a:r>
              <a:rPr kumimoji="0" lang="en-US" altLang="en-US" sz="2400" b="0" i="0" u="none" strike="noStrike" cap="none" normalizeH="0" baseline="0" dirty="0" smtClean="0">
                <a:ln>
                  <a:noFill/>
                </a:ln>
                <a:solidFill>
                  <a:schemeClr val="tx1"/>
                </a:solidFill>
                <a:effectLst/>
                <a:latin typeface="+mj-lt"/>
              </a:rPr>
              <a:t> philosophy states</a:t>
            </a:r>
            <a:r>
              <a:rPr kumimoji="0" lang="en-US" altLang="en-US" sz="2400" b="0" i="0" u="none" strike="noStrike" cap="none" normalizeH="0" dirty="0" smtClean="0">
                <a:ln>
                  <a:noFill/>
                </a:ln>
                <a:solidFill>
                  <a:schemeClr val="tx1"/>
                </a:solidFill>
                <a:effectLst/>
                <a:latin typeface="+mj-lt"/>
              </a:rPr>
              <a:t> th</a:t>
            </a:r>
            <a:r>
              <a:rPr kumimoji="0" lang="en-US" altLang="en-US" sz="2400" b="0" i="0" u="none" strike="noStrike" cap="none" normalizeH="0" baseline="0" dirty="0" smtClean="0">
                <a:ln>
                  <a:noFill/>
                </a:ln>
                <a:solidFill>
                  <a:schemeClr val="tx1"/>
                </a:solidFill>
                <a:effectLst/>
                <a:latin typeface="+mj-lt"/>
              </a:rPr>
              <a:t>at people are unable to focus on any needs higher than their current level on the following pyramid.</a:t>
            </a:r>
            <a:r>
              <a:rPr kumimoji="0" lang="en-US" altLang="en-US" sz="2400" b="1" i="1" u="none" strike="noStrike" cap="none" normalizeH="0" baseline="0" dirty="0" smtClean="0">
                <a:ln>
                  <a:noFill/>
                </a:ln>
                <a:solidFill>
                  <a:schemeClr val="tx1"/>
                </a:solidFill>
                <a:effectLst/>
                <a:latin typeface="+mj-lt"/>
              </a:rPr>
              <a:t>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400" b="1" i="1"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j-lt"/>
              </a:rPr>
              <a:t>If a person is unable to meet their needs at the very basic level (food, shelter, clothing, education, and hygiene), they will be incapable of moving up in the pyramid to reach greater goals (job security, sobriety, mental health, and self actualization etc.). </a:t>
            </a:r>
            <a:endParaRPr kumimoji="0" lang="en-US" altLang="en-US" sz="1200" b="0" i="0" u="none" strike="noStrike" cap="none" normalizeH="0" baseline="0" dirty="0" smtClean="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j-lt"/>
              </a:rPr>
              <a:t>  </a:t>
            </a:r>
            <a:endParaRPr kumimoji="0" lang="en-US" altLang="en-US" sz="62500" b="0" i="0" u="none" strike="noStrike" cap="none" normalizeH="0" baseline="0" dirty="0" smtClean="0">
              <a:ln>
                <a:noFill/>
              </a:ln>
              <a:solidFill>
                <a:schemeClr val="tx1"/>
              </a:solidFill>
              <a:effectLst/>
              <a:latin typeface="+mj-lt"/>
            </a:endParaRPr>
          </a:p>
        </p:txBody>
      </p:sp>
      <p:sp>
        <p:nvSpPr>
          <p:cNvPr id="6" name="Rectangle 5"/>
          <p:cNvSpPr/>
          <p:nvPr/>
        </p:nvSpPr>
        <p:spPr>
          <a:xfrm>
            <a:off x="362551" y="581026"/>
            <a:ext cx="11101137" cy="461665"/>
          </a:xfrm>
          <a:prstGeom prst="rect">
            <a:avLst/>
          </a:prstGeom>
        </p:spPr>
        <p:txBody>
          <a:bodyPr wrap="square">
            <a:spAutoFit/>
          </a:bodyPr>
          <a:lstStyle/>
          <a:p>
            <a:pPr lvl="0" eaLnBrk="0" fontAlgn="base" hangingPunct="0">
              <a:spcBef>
                <a:spcPct val="0"/>
              </a:spcBef>
              <a:spcAft>
                <a:spcPct val="0"/>
              </a:spcAft>
            </a:pPr>
            <a:r>
              <a:rPr lang="en-US" altLang="en-US" sz="2400" dirty="0">
                <a:latin typeface="+mj-lt"/>
              </a:rPr>
              <a:t>Abraham Maslow's </a:t>
            </a:r>
            <a:r>
              <a:rPr lang="en-US" altLang="en-US" sz="2400" i="1" dirty="0">
                <a:latin typeface="+mj-lt"/>
              </a:rPr>
              <a:t>Hierarchy of Needs</a:t>
            </a:r>
            <a:r>
              <a:rPr lang="en-US" altLang="en-US" sz="2400" dirty="0">
                <a:latin typeface="+mj-lt"/>
              </a:rPr>
              <a:t> is a simple way of understanding human needs.</a:t>
            </a:r>
          </a:p>
        </p:txBody>
      </p:sp>
    </p:spTree>
    <p:extLst>
      <p:ext uri="{BB962C8B-B14F-4D97-AF65-F5344CB8AC3E}">
        <p14:creationId xmlns:p14="http://schemas.microsoft.com/office/powerpoint/2010/main" val="96035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8213" y="953521"/>
            <a:ext cx="11135358" cy="1569660"/>
          </a:xfrm>
          <a:prstGeom prst="rect">
            <a:avLst/>
          </a:prstGeom>
        </p:spPr>
        <p:txBody>
          <a:bodyPr wrap="square">
            <a:spAutoFit/>
          </a:bodyPr>
          <a:lstStyle/>
          <a:p>
            <a:pPr lvl="0" eaLnBrk="0" fontAlgn="base" hangingPunct="0">
              <a:spcBef>
                <a:spcPct val="0"/>
              </a:spcBef>
              <a:spcAft>
                <a:spcPct val="0"/>
              </a:spcAft>
            </a:pPr>
            <a:r>
              <a:rPr lang="en-US" altLang="en-US" sz="2400" dirty="0">
                <a:latin typeface="Foco Light" panose="020B0304050202020203" pitchFamily="34" charset="0"/>
              </a:rPr>
              <a:t>The most basic human needs are </a:t>
            </a:r>
            <a:r>
              <a:rPr lang="en-US" altLang="en-US" sz="2400" dirty="0" smtClean="0">
                <a:latin typeface="Foco Light" panose="020B0304050202020203" pitchFamily="34" charset="0"/>
              </a:rPr>
              <a:t>our physiological needs.</a:t>
            </a:r>
          </a:p>
          <a:p>
            <a:pPr lvl="0" eaLnBrk="0" fontAlgn="base" hangingPunct="0">
              <a:spcBef>
                <a:spcPct val="0"/>
              </a:spcBef>
              <a:spcAft>
                <a:spcPct val="0"/>
              </a:spcAft>
            </a:pPr>
            <a:endParaRPr lang="en-US" altLang="en-US" sz="2400" dirty="0" smtClean="0">
              <a:latin typeface="Foco Light" panose="020B0304050202020203" pitchFamily="34" charset="0"/>
            </a:endParaRPr>
          </a:p>
          <a:p>
            <a:pPr lvl="0" eaLnBrk="0" fontAlgn="base" hangingPunct="0">
              <a:spcBef>
                <a:spcPct val="0"/>
              </a:spcBef>
              <a:spcAft>
                <a:spcPct val="0"/>
              </a:spcAft>
            </a:pPr>
            <a:r>
              <a:rPr lang="en-US" altLang="en-US" sz="2400" dirty="0" smtClean="0">
                <a:latin typeface="Foco Light" panose="020B0304050202020203" pitchFamily="34" charset="0"/>
              </a:rPr>
              <a:t>If we don’t feel safe and are not basically healthy, we are unable to think beyond the desire to satisfy these basic needs.</a:t>
            </a:r>
            <a:r>
              <a:rPr lang="en-US" altLang="en-US" sz="2400" dirty="0">
                <a:latin typeface="Foco Light" panose="020B0304050202020203" pitchFamily="34" charset="0"/>
              </a:rPr>
              <a:t> </a:t>
            </a:r>
          </a:p>
        </p:txBody>
      </p:sp>
      <p:pic>
        <p:nvPicPr>
          <p:cNvPr id="6" name="Picture 2" descr="https://static1.squarespace.com/static/554e3d93e4b0b3586b9fdd20/t/57803d9aebbd1acae399219c/1468022176857/?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65" y="2191520"/>
            <a:ext cx="4692246" cy="404802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187" y="3029599"/>
            <a:ext cx="2405966" cy="2405966"/>
          </a:xfrm>
          <a:prstGeom prst="rect">
            <a:avLst/>
          </a:prstGeom>
        </p:spPr>
      </p:pic>
      <p:sp>
        <p:nvSpPr>
          <p:cNvPr id="8" name="TextBox 7"/>
          <p:cNvSpPr txBox="1"/>
          <p:nvPr/>
        </p:nvSpPr>
        <p:spPr>
          <a:xfrm>
            <a:off x="995187" y="3724082"/>
            <a:ext cx="2332224" cy="830997"/>
          </a:xfrm>
          <a:prstGeom prst="rect">
            <a:avLst/>
          </a:prstGeom>
          <a:noFill/>
        </p:spPr>
        <p:txBody>
          <a:bodyPr wrap="square" rtlCol="0">
            <a:spAutoFit/>
          </a:bodyPr>
          <a:lstStyle/>
          <a:p>
            <a:pPr algn="ctr"/>
            <a:r>
              <a:rPr lang="en-GB" sz="2400" dirty="0" smtClean="0">
                <a:solidFill>
                  <a:prstClr val="black"/>
                </a:solidFill>
                <a:latin typeface="+mj-lt"/>
              </a:rPr>
              <a:t>Would you agree? Why?</a:t>
            </a:r>
            <a:endParaRPr lang="en-GB" sz="2400" dirty="0">
              <a:solidFill>
                <a:prstClr val="black"/>
              </a:solidFill>
              <a:latin typeface="+mj-lt"/>
            </a:endParaRPr>
          </a:p>
        </p:txBody>
      </p:sp>
    </p:spTree>
    <p:extLst>
      <p:ext uri="{BB962C8B-B14F-4D97-AF65-F5344CB8AC3E}">
        <p14:creationId xmlns:p14="http://schemas.microsoft.com/office/powerpoint/2010/main" val="326181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3472" y="1146483"/>
            <a:ext cx="3182177" cy="3182177"/>
          </a:xfrm>
          <a:prstGeom prst="rect">
            <a:avLst/>
          </a:prstGeom>
        </p:spPr>
      </p:pic>
      <p:sp>
        <p:nvSpPr>
          <p:cNvPr id="5" name="TextBox 4"/>
          <p:cNvSpPr txBox="1"/>
          <p:nvPr/>
        </p:nvSpPr>
        <p:spPr>
          <a:xfrm>
            <a:off x="2544852" y="1768075"/>
            <a:ext cx="2739416" cy="1938992"/>
          </a:xfrm>
          <a:prstGeom prst="rect">
            <a:avLst/>
          </a:prstGeom>
          <a:noFill/>
        </p:spPr>
        <p:txBody>
          <a:bodyPr wrap="square" rtlCol="0">
            <a:spAutoFit/>
          </a:bodyPr>
          <a:lstStyle/>
          <a:p>
            <a:pPr algn="ctr"/>
            <a:r>
              <a:rPr lang="en-GB" sz="2400" dirty="0" smtClean="0">
                <a:solidFill>
                  <a:prstClr val="black"/>
                </a:solidFill>
                <a:latin typeface="+mj-lt"/>
              </a:rPr>
              <a:t>In what way could having a home (or some form of shelter) be seen as a psychological need?</a:t>
            </a:r>
            <a:endParaRPr lang="en-GB" sz="2400" dirty="0">
              <a:solidFill>
                <a:prstClr val="black"/>
              </a:solidFill>
              <a:latin typeface="+mj-lt"/>
            </a:endParaRP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1106" y="2201212"/>
            <a:ext cx="3182177" cy="3182177"/>
          </a:xfrm>
          <a:prstGeom prst="rect">
            <a:avLst/>
          </a:prstGeom>
        </p:spPr>
      </p:pic>
      <p:sp>
        <p:nvSpPr>
          <p:cNvPr id="7" name="TextBox 6"/>
          <p:cNvSpPr txBox="1"/>
          <p:nvPr/>
        </p:nvSpPr>
        <p:spPr>
          <a:xfrm>
            <a:off x="6672486" y="2822804"/>
            <a:ext cx="2739416" cy="1938992"/>
          </a:xfrm>
          <a:prstGeom prst="rect">
            <a:avLst/>
          </a:prstGeom>
          <a:noFill/>
        </p:spPr>
        <p:txBody>
          <a:bodyPr wrap="square" rtlCol="0">
            <a:spAutoFit/>
          </a:bodyPr>
          <a:lstStyle/>
          <a:p>
            <a:pPr algn="ctr"/>
            <a:r>
              <a:rPr lang="en-GB" sz="2400" dirty="0" smtClean="0">
                <a:solidFill>
                  <a:prstClr val="black"/>
                </a:solidFill>
                <a:latin typeface="+mj-lt"/>
              </a:rPr>
              <a:t>What might some of the psychological and physiological issues be from </a:t>
            </a:r>
            <a:r>
              <a:rPr lang="en-GB" sz="2400" i="1" dirty="0" smtClean="0">
                <a:solidFill>
                  <a:prstClr val="black"/>
                </a:solidFill>
                <a:latin typeface="+mj-lt"/>
              </a:rPr>
              <a:t>not</a:t>
            </a:r>
            <a:r>
              <a:rPr lang="en-GB" sz="2400" dirty="0" smtClean="0">
                <a:solidFill>
                  <a:prstClr val="black"/>
                </a:solidFill>
                <a:latin typeface="+mj-lt"/>
              </a:rPr>
              <a:t> having a home?</a:t>
            </a:r>
            <a:endParaRPr lang="en-GB" sz="2400" dirty="0">
              <a:solidFill>
                <a:prstClr val="black"/>
              </a:solidFill>
              <a:latin typeface="+mj-lt"/>
            </a:endParaRPr>
          </a:p>
        </p:txBody>
      </p:sp>
    </p:spTree>
    <p:extLst>
      <p:ext uri="{BB962C8B-B14F-4D97-AF65-F5344CB8AC3E}">
        <p14:creationId xmlns:p14="http://schemas.microsoft.com/office/powerpoint/2010/main" val="12574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34280" y="2719992"/>
            <a:ext cx="5013841" cy="1754326"/>
          </a:xfrm>
          <a:prstGeom prst="rect">
            <a:avLst/>
          </a:prstGeom>
          <a:noFill/>
        </p:spPr>
        <p:txBody>
          <a:bodyPr wrap="square" rtlCol="0">
            <a:spAutoFit/>
          </a:bodyPr>
          <a:lstStyle/>
          <a:p>
            <a:pPr algn="ctr"/>
            <a:r>
              <a:rPr lang="en-GB" sz="5400" b="1" dirty="0" smtClean="0">
                <a:solidFill>
                  <a:prstClr val="white"/>
                </a:solidFill>
              </a:rPr>
              <a:t>HOMELESSNESS</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210279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solidFill>
            <a:schemeClr val="tx1">
              <a:alpha val="2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589072" y="2773680"/>
            <a:ext cx="5013841" cy="1323439"/>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W H A T  I S  H O M E ?</a:t>
            </a: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1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1 5</a:t>
            </a:r>
            <a:r>
              <a:rPr lang="en-GB" sz="2000" b="1" dirty="0" smtClean="0">
                <a:solidFill>
                  <a:prstClr val="white"/>
                </a:solidFill>
                <a:ea typeface="Times New Roman" panose="02020603050405020304" pitchFamily="18" charset="0"/>
                <a:cs typeface="Times New Roman" panose="02020603050405020304" pitchFamily="18" charset="0"/>
              </a:rPr>
              <a:t>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4076288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about and discuss our understanding of the word home and what it means to different people</a:t>
            </a:r>
          </a:p>
          <a:p>
            <a:pPr marL="0" indent="0">
              <a:buNone/>
            </a:pPr>
            <a:endParaRPr lang="en-GB" dirty="0"/>
          </a:p>
          <a:p>
            <a:pPr marL="0" indent="0">
              <a:buNone/>
            </a:pPr>
            <a:r>
              <a:rPr lang="en-GB" dirty="0"/>
              <a:t>Understand and explore </a:t>
            </a:r>
            <a:r>
              <a:rPr lang="en-GB" dirty="0" smtClean="0"/>
              <a:t>our fundamental human need to have a home and the psychological effects of not having one</a:t>
            </a:r>
            <a:endParaRPr lang="en-GB" dirty="0"/>
          </a:p>
          <a:p>
            <a:pPr marL="0" indent="0">
              <a:buNone/>
            </a:pPr>
            <a:endParaRPr lang="en-GB" dirty="0"/>
          </a:p>
          <a:p>
            <a:pPr marL="0" indent="0">
              <a:buNone/>
            </a:pPr>
            <a:r>
              <a:rPr lang="en-GB" dirty="0"/>
              <a:t>Explore and unravel some of our </a:t>
            </a:r>
            <a:r>
              <a:rPr lang="en-GB" dirty="0" smtClean="0"/>
              <a:t>pre-conceived </a:t>
            </a:r>
            <a:r>
              <a:rPr lang="en-GB" dirty="0"/>
              <a:t>ideas of what it means to have a home and what home means for people across the world</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UNLEARN!</a:t>
            </a:r>
            <a:endParaRPr lang="en-GB" sz="1600" b="1" dirty="0">
              <a:solidFill>
                <a:srgbClr val="FEE725"/>
              </a:solidFill>
              <a:latin typeface="+mj-lt"/>
            </a:endParaRPr>
          </a:p>
        </p:txBody>
      </p:sp>
    </p:spTree>
    <p:extLst>
      <p:ext uri="{BB962C8B-B14F-4D97-AF65-F5344CB8AC3E}">
        <p14:creationId xmlns:p14="http://schemas.microsoft.com/office/powerpoint/2010/main" val="42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66636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46602"/>
            <a:ext cx="11337851" cy="5130361"/>
          </a:xfrm>
        </p:spPr>
        <p:txBody>
          <a:bodyPr/>
          <a:lstStyle/>
          <a:p>
            <a:pPr marL="228597" indent="0">
              <a:lnSpc>
                <a:spcPct val="115000"/>
              </a:lnSpc>
              <a:spcAft>
                <a:spcPts val="1000"/>
              </a:spcAft>
              <a:buNone/>
            </a:pPr>
            <a:r>
              <a:rPr lang="en-GB" dirty="0">
                <a:solidFill>
                  <a:srgbClr val="353739"/>
                </a:solidFill>
                <a:ea typeface="Calibri" panose="020F0502020204030204" pitchFamily="34" charset="0"/>
                <a:cs typeface="Times New Roman" panose="02020603050405020304" pitchFamily="18" charset="0"/>
              </a:rPr>
              <a:t>Introduce the following REFLECTIVE QUESTIONS for students to consider during the lesson:</a:t>
            </a:r>
          </a:p>
          <a:p>
            <a:pPr marL="514350" lvl="0" indent="-514350">
              <a:buFont typeface="+mj-lt"/>
              <a:buAutoNum type="arabicPeriod"/>
            </a:pPr>
            <a:r>
              <a:rPr lang="en-GB" b="1" dirty="0"/>
              <a:t>What </a:t>
            </a:r>
            <a:r>
              <a:rPr lang="en-GB" b="1" dirty="0" smtClean="0"/>
              <a:t>does home mean to you?</a:t>
            </a:r>
            <a:endParaRPr lang="en-GB" dirty="0"/>
          </a:p>
          <a:p>
            <a:pPr marL="514350" lvl="0" indent="-514350">
              <a:buFont typeface="+mj-lt"/>
              <a:buAutoNum type="arabicPeriod"/>
            </a:pPr>
            <a:r>
              <a:rPr lang="en-GB" b="1" dirty="0"/>
              <a:t>What is the difference between a house and a home?</a:t>
            </a:r>
            <a:endParaRPr lang="en-GB" dirty="0"/>
          </a:p>
          <a:p>
            <a:pPr marL="514350" lvl="0" indent="-514350">
              <a:buFont typeface="+mj-lt"/>
              <a:buAutoNum type="arabicPeriod"/>
            </a:pPr>
            <a:r>
              <a:rPr lang="en-GB" b="1" dirty="0"/>
              <a:t>Can home be found anywhere</a:t>
            </a:r>
            <a:r>
              <a:rPr lang="en-GB" b="1" dirty="0" smtClean="0"/>
              <a:t>?</a:t>
            </a:r>
          </a:p>
          <a:p>
            <a:pPr marL="514350" lvl="0" indent="-514350">
              <a:buFont typeface="+mj-lt"/>
              <a:buAutoNum type="arabicPeriod"/>
            </a:pPr>
            <a:r>
              <a:rPr lang="en-GB" b="1" dirty="0" smtClean="0"/>
              <a:t>Is having a home a fundamental human need?</a:t>
            </a:r>
            <a:endParaRPr lang="en-GB" dirty="0"/>
          </a:p>
          <a:p>
            <a:pPr marL="514350" lvl="0" indent="-514350">
              <a:buFont typeface="+mj-lt"/>
              <a:buAutoNum type="arabicPeriod"/>
            </a:pPr>
            <a:r>
              <a:rPr lang="en-GB" b="1" dirty="0"/>
              <a:t>What might it mean to </a:t>
            </a:r>
            <a:r>
              <a:rPr lang="en-GB" b="1" i="1" dirty="0"/>
              <a:t>not</a:t>
            </a:r>
            <a:r>
              <a:rPr lang="en-GB" b="1" dirty="0"/>
              <a:t> have a home?</a:t>
            </a:r>
            <a:endParaRPr lang="en-GB" dirty="0"/>
          </a:p>
        </p:txBody>
      </p:sp>
    </p:spTree>
    <p:extLst>
      <p:ext uri="{BB962C8B-B14F-4D97-AF65-F5344CB8AC3E}">
        <p14:creationId xmlns:p14="http://schemas.microsoft.com/office/powerpoint/2010/main" val="115534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297491" y="4303455"/>
            <a:ext cx="3754810" cy="101566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W H A T  I S  H O M E ?</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80052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900" y="1390170"/>
            <a:ext cx="11337851" cy="4351338"/>
          </a:xfrm>
        </p:spPr>
        <p:txBody>
          <a:bodyPr>
            <a:normAutofit/>
          </a:bodyPr>
          <a:lstStyle/>
          <a:p>
            <a:pPr marL="0" indent="0">
              <a:buNone/>
            </a:pPr>
            <a:r>
              <a:rPr lang="en-GB" dirty="0"/>
              <a:t>Watch the short video </a:t>
            </a:r>
            <a:r>
              <a:rPr lang="en-GB" dirty="0" smtClean="0"/>
              <a:t>(2.38 </a:t>
            </a:r>
            <a:r>
              <a:rPr lang="en-GB" dirty="0"/>
              <a:t>mins) made by </a:t>
            </a:r>
            <a:r>
              <a:rPr lang="en-GB" dirty="0" smtClean="0"/>
              <a:t>Soul Pancake featuring people aged from 1-100 sharing their thoughts and ideas on the question:</a:t>
            </a:r>
            <a:endParaRPr lang="en-GB" dirty="0"/>
          </a:p>
          <a:p>
            <a:pPr marL="0" indent="0">
              <a:buNone/>
            </a:pPr>
            <a:r>
              <a:rPr lang="en-GB" sz="3600" b="1" u="sng" dirty="0" smtClean="0">
                <a:hlinkClick r:id="rId2"/>
              </a:rPr>
              <a:t>What does Home mean to you?</a:t>
            </a:r>
            <a:endParaRPr lang="en-GB" sz="3600" b="1" dirty="0"/>
          </a:p>
          <a:p>
            <a:pPr marL="0" indent="0">
              <a:buNone/>
            </a:pPr>
            <a:r>
              <a:rPr lang="en-GB" altLang="en-US" sz="1600" b="1" dirty="0" smtClean="0">
                <a:ea typeface="Calibri" panose="020F0502020204030204" pitchFamily="34" charset="0"/>
                <a:cs typeface="Times New Roman" panose="02020603050405020304" pitchFamily="18" charset="0"/>
              </a:rPr>
              <a:t>Click </a:t>
            </a:r>
            <a:r>
              <a:rPr lang="en-GB" altLang="en-US" sz="1600" b="1" dirty="0">
                <a:ea typeface="Calibri" panose="020F0502020204030204" pitchFamily="34" charset="0"/>
                <a:cs typeface="Times New Roman" panose="02020603050405020304" pitchFamily="18" charset="0"/>
              </a:rPr>
              <a:t>on the link </a:t>
            </a:r>
            <a:r>
              <a:rPr lang="en-GB" altLang="en-US" sz="1600" b="1" dirty="0" smtClean="0">
                <a:ea typeface="Calibri" panose="020F0502020204030204" pitchFamily="34" charset="0"/>
                <a:cs typeface="Times New Roman" panose="02020603050405020304" pitchFamily="18" charset="0"/>
              </a:rPr>
              <a:t>above to open the film</a:t>
            </a:r>
            <a:endParaRPr lang="en-GB" altLang="en-US" sz="1400" dirty="0"/>
          </a:p>
          <a:p>
            <a:pPr marL="0" lvl="0" indent="0" eaLnBrk="0" fontAlgn="base" hangingPunct="0">
              <a:lnSpc>
                <a:spcPct val="100000"/>
              </a:lnSpc>
              <a:spcBef>
                <a:spcPct val="0"/>
              </a:spcBef>
              <a:spcAft>
                <a:spcPct val="0"/>
              </a:spcAft>
              <a:buNone/>
            </a:pPr>
            <a:endParaRPr lang="en-GB" altLang="en-US" sz="4400" dirty="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2050" name="Picture 2" descr="Image result for what is home soulpanc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019" y="3214838"/>
            <a:ext cx="5297727" cy="297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4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0683" y="1662226"/>
            <a:ext cx="4994483" cy="4351338"/>
          </a:xfrm>
        </p:spPr>
        <p:txBody>
          <a:bodyPr/>
          <a:lstStyle/>
          <a:p>
            <a:pPr marL="0" lvl="0" indent="0" eaLnBrk="0" fontAlgn="base" hangingPunct="0">
              <a:lnSpc>
                <a:spcPct val="100000"/>
              </a:lnSpc>
              <a:spcBef>
                <a:spcPct val="0"/>
              </a:spcBef>
              <a:spcAft>
                <a:spcPct val="0"/>
              </a:spcAft>
              <a:buNone/>
            </a:pPr>
            <a:r>
              <a:rPr lang="en-GB" altLang="en-US" dirty="0">
                <a:ea typeface="Calibri" panose="020F0502020204030204" pitchFamily="34" charset="0"/>
                <a:cs typeface="Times New Roman" panose="02020603050405020304" pitchFamily="18" charset="0"/>
              </a:rPr>
              <a:t>Allow students a few minutes to respond to the film with people sitting near to them.</a:t>
            </a:r>
          </a:p>
          <a:p>
            <a:pPr marL="0" lvl="0" indent="0" eaLnBrk="0" fontAlgn="base" hangingPunct="0">
              <a:lnSpc>
                <a:spcPct val="100000"/>
              </a:lnSpc>
              <a:spcBef>
                <a:spcPct val="0"/>
              </a:spcBef>
              <a:spcAft>
                <a:spcPct val="0"/>
              </a:spcAft>
              <a:buNone/>
            </a:pPr>
            <a:endParaRPr lang="en-GB" altLang="en-US" dirty="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GB" altLang="en-US" dirty="0">
                <a:ea typeface="Calibri" panose="020F0502020204030204" pitchFamily="34" charset="0"/>
                <a:cs typeface="Times New Roman" panose="02020603050405020304" pitchFamily="18" charset="0"/>
              </a:rPr>
              <a:t>After sharing their initial responses, ask them to consider the following </a:t>
            </a:r>
            <a:r>
              <a:rPr lang="en-GB" altLang="en-US" dirty="0" smtClean="0">
                <a:ea typeface="Calibri" panose="020F0502020204030204" pitchFamily="34" charset="0"/>
                <a:cs typeface="Times New Roman" panose="02020603050405020304" pitchFamily="18" charset="0"/>
              </a:rPr>
              <a:t>questions:</a:t>
            </a:r>
            <a:endParaRPr lang="en-GB" altLang="en-US" sz="4400" dirty="0"/>
          </a:p>
          <a:p>
            <a:pPr marL="0" indent="0">
              <a:buNone/>
            </a:pPr>
            <a:endParaRPr lang="en-GB" dirty="0"/>
          </a:p>
        </p:txBody>
      </p:sp>
      <p:pic>
        <p:nvPicPr>
          <p:cNvPr id="5" name="Picture 2" descr="Image result for what is home soulpanca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495" y="1790299"/>
            <a:ext cx="5297727" cy="297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6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1904" y="1852530"/>
            <a:ext cx="2912874" cy="2912874"/>
          </a:xfrm>
          <a:prstGeom prst="rect">
            <a:avLst/>
          </a:prstGeom>
        </p:spPr>
      </p:pic>
      <p:sp>
        <p:nvSpPr>
          <p:cNvPr id="7" name="TextBox 6"/>
          <p:cNvSpPr txBox="1"/>
          <p:nvPr/>
        </p:nvSpPr>
        <p:spPr>
          <a:xfrm>
            <a:off x="3329097" y="2556155"/>
            <a:ext cx="2118487" cy="1569660"/>
          </a:xfrm>
          <a:prstGeom prst="rect">
            <a:avLst/>
          </a:prstGeom>
          <a:noFill/>
        </p:spPr>
        <p:txBody>
          <a:bodyPr wrap="square" rtlCol="0">
            <a:spAutoFit/>
          </a:bodyPr>
          <a:lstStyle/>
          <a:p>
            <a:pPr algn="ctr"/>
            <a:r>
              <a:rPr lang="en-GB" sz="2400" dirty="0">
                <a:solidFill>
                  <a:prstClr val="black"/>
                </a:solidFill>
                <a:latin typeface="+mj-lt"/>
              </a:rPr>
              <a:t>Can you have a home without having a house?</a:t>
            </a:r>
          </a:p>
        </p:txBody>
      </p:sp>
      <p:pic>
        <p:nvPicPr>
          <p:cNvPr id="12"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6034" y="1792337"/>
            <a:ext cx="2912874" cy="2912874"/>
          </a:xfrm>
          <a:prstGeom prst="rect">
            <a:avLst/>
          </a:prstGeom>
        </p:spPr>
      </p:pic>
      <p:sp>
        <p:nvSpPr>
          <p:cNvPr id="13" name="TextBox 12"/>
          <p:cNvSpPr txBox="1"/>
          <p:nvPr/>
        </p:nvSpPr>
        <p:spPr>
          <a:xfrm>
            <a:off x="6446769" y="2462479"/>
            <a:ext cx="2311404" cy="1569660"/>
          </a:xfrm>
          <a:prstGeom prst="rect">
            <a:avLst/>
          </a:prstGeom>
          <a:noFill/>
        </p:spPr>
        <p:txBody>
          <a:bodyPr wrap="square" rtlCol="0">
            <a:spAutoFit/>
          </a:bodyPr>
          <a:lstStyle/>
          <a:p>
            <a:pPr algn="ctr"/>
            <a:r>
              <a:rPr lang="en-GB" sz="2400" dirty="0">
                <a:solidFill>
                  <a:prstClr val="black"/>
                </a:solidFill>
                <a:latin typeface="+mj-lt"/>
              </a:rPr>
              <a:t>Can you be homeless yet live in a house? Why?</a:t>
            </a:r>
          </a:p>
        </p:txBody>
      </p:sp>
    </p:spTree>
    <p:extLst>
      <p:ext uri="{BB962C8B-B14F-4D97-AF65-F5344CB8AC3E}">
        <p14:creationId xmlns:p14="http://schemas.microsoft.com/office/powerpoint/2010/main" val="24313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2521</TotalTime>
  <Words>434</Words>
  <Application>Microsoft Office PowerPoint</Application>
  <PresentationFormat>Widescreen</PresentationFormat>
  <Paragraphs>63</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Foco</vt:lpstr>
      <vt:lpstr>Foco Light</vt:lpstr>
      <vt:lpstr>Times New Roman</vt:lpstr>
      <vt:lpstr>2_Office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326</cp:revision>
  <dcterms:created xsi:type="dcterms:W3CDTF">2017-09-06T17:09:35Z</dcterms:created>
  <dcterms:modified xsi:type="dcterms:W3CDTF">2018-07-06T06:26:19Z</dcterms:modified>
</cp:coreProperties>
</file>