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0"/>
  </p:notesMasterIdLst>
  <p:sldIdLst>
    <p:sldId id="1372" r:id="rId2"/>
    <p:sldId id="1437" r:id="rId3"/>
    <p:sldId id="1351" r:id="rId4"/>
    <p:sldId id="452" r:id="rId5"/>
    <p:sldId id="1373" r:id="rId6"/>
    <p:sldId id="565" r:id="rId7"/>
    <p:sldId id="1386" r:id="rId8"/>
    <p:sldId id="1374" r:id="rId9"/>
    <p:sldId id="1402" r:id="rId10"/>
    <p:sldId id="1403" r:id="rId11"/>
    <p:sldId id="439" r:id="rId12"/>
    <p:sldId id="1392" r:id="rId13"/>
    <p:sldId id="578" r:id="rId14"/>
    <p:sldId id="1393" r:id="rId15"/>
    <p:sldId id="591" r:id="rId16"/>
    <p:sldId id="1394" r:id="rId17"/>
    <p:sldId id="594" r:id="rId18"/>
    <p:sldId id="1395" r:id="rId19"/>
    <p:sldId id="595" r:id="rId20"/>
    <p:sldId id="1396" r:id="rId21"/>
    <p:sldId id="581" r:id="rId22"/>
    <p:sldId id="1397" r:id="rId23"/>
    <p:sldId id="596" r:id="rId24"/>
    <p:sldId id="1398" r:id="rId25"/>
    <p:sldId id="598" r:id="rId26"/>
    <p:sldId id="1399" r:id="rId27"/>
    <p:sldId id="597" r:id="rId28"/>
    <p:sldId id="1400" r:id="rId29"/>
    <p:sldId id="586" r:id="rId30"/>
    <p:sldId id="1404" r:id="rId31"/>
    <p:sldId id="599" r:id="rId32"/>
    <p:sldId id="587" r:id="rId33"/>
    <p:sldId id="600" r:id="rId34"/>
    <p:sldId id="583" r:id="rId35"/>
    <p:sldId id="588" r:id="rId36"/>
    <p:sldId id="601" r:id="rId37"/>
    <p:sldId id="1389" r:id="rId38"/>
    <p:sldId id="554" r:id="rId39"/>
    <p:sldId id="412" r:id="rId40"/>
    <p:sldId id="502" r:id="rId41"/>
    <p:sldId id="503" r:id="rId42"/>
    <p:sldId id="603" r:id="rId43"/>
    <p:sldId id="610" r:id="rId44"/>
    <p:sldId id="1438" r:id="rId45"/>
    <p:sldId id="436" r:id="rId46"/>
    <p:sldId id="438" r:id="rId47"/>
    <p:sldId id="612" r:id="rId48"/>
    <p:sldId id="609" r:id="rId49"/>
    <p:sldId id="558" r:id="rId50"/>
    <p:sldId id="559" r:id="rId51"/>
    <p:sldId id="1406" r:id="rId52"/>
    <p:sldId id="1390" r:id="rId53"/>
    <p:sldId id="511" r:id="rId54"/>
    <p:sldId id="418" r:id="rId55"/>
    <p:sldId id="513" r:id="rId56"/>
    <p:sldId id="620" r:id="rId57"/>
    <p:sldId id="515" r:id="rId58"/>
    <p:sldId id="618" r:id="rId59"/>
    <p:sldId id="617" r:id="rId60"/>
    <p:sldId id="1408" r:id="rId61"/>
    <p:sldId id="615" r:id="rId62"/>
    <p:sldId id="523" r:id="rId63"/>
    <p:sldId id="623" r:id="rId64"/>
    <p:sldId id="525" r:id="rId65"/>
    <p:sldId id="527" r:id="rId66"/>
    <p:sldId id="1435" r:id="rId67"/>
    <p:sldId id="458" r:id="rId68"/>
    <p:sldId id="61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72F"/>
    <a:srgbClr val="27A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showGuides="1">
      <p:cViewPr varScale="1">
        <p:scale>
          <a:sx n="60" d="100"/>
          <a:sy n="60" d="100"/>
        </p:scale>
        <p:origin x="7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7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chemeClr val="bg1"/>
                </a:solidFill>
                <a:latin typeface="+mj-lt"/>
              </a:rPr>
              <a:t>Illustration by Matthew </a:t>
            </a:r>
            <a:r>
              <a:rPr lang="en-GB" sz="1200" i="1" dirty="0" err="1">
                <a:solidFill>
                  <a:schemeClr val="bg1"/>
                </a:solidFill>
                <a:latin typeface="+mj-lt"/>
              </a:rPr>
              <a:t>Laznicka</a:t>
            </a:r>
            <a:endParaRPr lang="en-GB" sz="1200" dirty="0">
              <a:solidFill>
                <a:schemeClr val="bg1"/>
              </a:solidFill>
              <a:latin typeface="+mj-lt"/>
            </a:endParaRPr>
          </a:p>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16</a:t>
            </a:fld>
            <a:endParaRPr lang="en-GB"/>
          </a:p>
        </p:txBody>
      </p:sp>
    </p:spTree>
    <p:extLst>
      <p:ext uri="{BB962C8B-B14F-4D97-AF65-F5344CB8AC3E}">
        <p14:creationId xmlns:p14="http://schemas.microsoft.com/office/powerpoint/2010/main" val="282497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45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84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4</a:t>
            </a:fld>
            <a:endParaRPr lang="en-GB"/>
          </a:p>
        </p:txBody>
      </p:sp>
    </p:spTree>
    <p:extLst>
      <p:ext uri="{BB962C8B-B14F-4D97-AF65-F5344CB8AC3E}">
        <p14:creationId xmlns:p14="http://schemas.microsoft.com/office/powerpoint/2010/main" val="310144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59686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Light" panose="020F0302020204030204"/>
              </a:rPr>
              <a:t>Ed Hawkins</a:t>
            </a:r>
            <a:br>
              <a:rPr lang="en-GB" sz="1200" b="1" dirty="0">
                <a:solidFill>
                  <a:prstClr val="black"/>
                </a:solidFill>
                <a:latin typeface="Calibri Light" panose="020F0302020204030204"/>
              </a:rPr>
            </a:br>
            <a:r>
              <a:rPr lang="en-GB" sz="1200" b="1" dirty="0">
                <a:solidFill>
                  <a:prstClr val="black"/>
                </a:solidFill>
                <a:latin typeface="Calibri Light" panose="020F0302020204030204"/>
              </a:rPr>
              <a:t>Average global temperatures from 1850-2018 </a:t>
            </a:r>
            <a:endParaRPr lang="en-GB" sz="1200" b="1" dirty="0"/>
          </a:p>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13</a:t>
            </a:fld>
            <a:endParaRPr lang="en-GB"/>
          </a:p>
        </p:txBody>
      </p:sp>
    </p:spTree>
    <p:extLst>
      <p:ext uri="{BB962C8B-B14F-4D97-AF65-F5344CB8AC3E}">
        <p14:creationId xmlns:p14="http://schemas.microsoft.com/office/powerpoint/2010/main" val="279834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Light" panose="020F0302020204030204"/>
              </a:rPr>
              <a:t>Ed Hawkins</a:t>
            </a:r>
            <a:br>
              <a:rPr lang="en-GB" sz="1200" b="1" dirty="0">
                <a:solidFill>
                  <a:prstClr val="black"/>
                </a:solidFill>
                <a:latin typeface="Calibri Light" panose="020F0302020204030204"/>
              </a:rPr>
            </a:br>
            <a:r>
              <a:rPr lang="en-GB" sz="1200" b="1" dirty="0">
                <a:solidFill>
                  <a:prstClr val="black"/>
                </a:solidFill>
                <a:latin typeface="Calibri Light" panose="020F0302020204030204"/>
              </a:rPr>
              <a:t>Average global temperatures from 1850-2018 </a:t>
            </a:r>
            <a:endParaRPr lang="en-GB" sz="1200" b="1" dirty="0"/>
          </a:p>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14</a:t>
            </a:fld>
            <a:endParaRPr lang="en-GB"/>
          </a:p>
        </p:txBody>
      </p:sp>
    </p:spTree>
    <p:extLst>
      <p:ext uri="{BB962C8B-B14F-4D97-AF65-F5344CB8AC3E}">
        <p14:creationId xmlns:p14="http://schemas.microsoft.com/office/powerpoint/2010/main" val="152586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chemeClr val="bg1"/>
                </a:solidFill>
                <a:latin typeface="+mj-lt"/>
              </a:rPr>
              <a:t>Illustration by Matthew </a:t>
            </a:r>
            <a:r>
              <a:rPr lang="en-GB" sz="1200" i="1" dirty="0" err="1">
                <a:solidFill>
                  <a:schemeClr val="bg1"/>
                </a:solidFill>
                <a:latin typeface="+mj-lt"/>
              </a:rPr>
              <a:t>Laznicka</a:t>
            </a:r>
            <a:endParaRPr lang="en-GB" sz="1200" dirty="0">
              <a:solidFill>
                <a:schemeClr val="bg1"/>
              </a:solidFill>
              <a:latin typeface="+mj-lt"/>
            </a:endParaRPr>
          </a:p>
          <a:p>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15</a:t>
            </a:fld>
            <a:endParaRPr lang="en-GB"/>
          </a:p>
        </p:txBody>
      </p:sp>
    </p:spTree>
    <p:extLst>
      <p:ext uri="{BB962C8B-B14F-4D97-AF65-F5344CB8AC3E}">
        <p14:creationId xmlns:p14="http://schemas.microsoft.com/office/powerpoint/2010/main" val="8003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8877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2683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457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45634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4667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2925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973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52311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0980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0497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7721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4592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1303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6810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5965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547160"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Y11-13 </a:t>
            </a:r>
            <a:r>
              <a:rPr lang="en-US" sz="1400" dirty="0">
                <a:solidFill>
                  <a:srgbClr val="35372F"/>
                </a:solidFill>
                <a:latin typeface="+mj-lt"/>
                <a:cs typeface="Foco"/>
              </a:rPr>
              <a:t>| Lesson 1 </a:t>
            </a:r>
            <a:endParaRPr lang="en-US" sz="1400" dirty="0">
              <a:solidFill>
                <a:srgbClr val="35372F"/>
              </a:solidFill>
              <a:latin typeface="+mj-lt"/>
            </a:endParaRPr>
          </a:p>
        </p:txBody>
      </p:sp>
    </p:spTree>
    <p:extLst>
      <p:ext uri="{BB962C8B-B14F-4D97-AF65-F5344CB8AC3E}">
        <p14:creationId xmlns:p14="http://schemas.microsoft.com/office/powerpoint/2010/main" val="7388975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hyperlink" Target="https://vimeo.com/358267691"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35826769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youtu.be/931drXJDqT4"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youtube.com/watch?v=0yBzxC9eoo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thoughtboxeducation.com/s/Deep-Time.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deeptimewalk.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pixabay.com/en/stickman-stick-figure-man-blue-25574/"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8F7FB-2868-4436-BE4D-7699A6C2CBE8}"/>
              </a:ext>
            </a:extLst>
          </p:cNvPr>
          <p:cNvSpPr/>
          <p:nvPr/>
        </p:nvSpPr>
        <p:spPr>
          <a:xfrm>
            <a:off x="0" y="-3511"/>
            <a:ext cx="12192000" cy="6858000"/>
          </a:xfrm>
          <a:prstGeom prst="rect">
            <a:avLst/>
          </a:prstGeom>
          <a:solidFill>
            <a:srgbClr val="27A581">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3CB44B5-99C5-425F-8A5F-DC5A2D2DBB05}"/>
              </a:ext>
            </a:extLst>
          </p:cNvPr>
          <p:cNvSpPr txBox="1">
            <a:spLocks/>
          </p:cNvSpPr>
          <p:nvPr/>
        </p:nvSpPr>
        <p:spPr>
          <a:xfrm>
            <a:off x="0" y="2994084"/>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Foco" panose="020B0504050202020203" pitchFamily="34" charset="0"/>
                <a:ea typeface="+mj-ea"/>
                <a:cs typeface="+mj-cs"/>
              </a:rPr>
              <a:t>EXPLORING  </a:t>
            </a: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j-ea"/>
                <a:cs typeface="+mj-cs"/>
              </a:rPr>
              <a:t>NATURAL WORLD</a:t>
            </a:r>
          </a:p>
        </p:txBody>
      </p:sp>
      <p:sp>
        <p:nvSpPr>
          <p:cNvPr id="9" name="TextBox 8">
            <a:extLst>
              <a:ext uri="{FF2B5EF4-FFF2-40B4-BE49-F238E27FC236}">
                <a16:creationId xmlns:a16="http://schemas.microsoft.com/office/drawing/2014/main" id="{846F5F90-1600-4BA6-827D-CCF9D796FACF}"/>
              </a:ext>
            </a:extLst>
          </p:cNvPr>
          <p:cNvSpPr txBox="1"/>
          <p:nvPr/>
        </p:nvSpPr>
        <p:spPr>
          <a:xfrm rot="16200000">
            <a:off x="4354329" y="3125083"/>
            <a:ext cx="1065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THE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CEB11-A0A8-4D1D-B9B9-45872020978B}"/>
              </a:ext>
            </a:extLst>
          </p:cNvPr>
          <p:cNvSpPr>
            <a:spLocks noGrp="1"/>
          </p:cNvSpPr>
          <p:nvPr>
            <p:ph type="title"/>
          </p:nvPr>
        </p:nvSpPr>
        <p:spPr>
          <a:xfrm>
            <a:off x="442948" y="653933"/>
            <a:ext cx="11337926" cy="1190958"/>
          </a:xfrm>
        </p:spPr>
        <p:txBody>
          <a:bodyPr>
            <a:normAutofit/>
          </a:bodyPr>
          <a:lstStyle/>
          <a:p>
            <a:r>
              <a:rPr lang="en-GB" sz="2800" dirty="0">
                <a:solidFill>
                  <a:srgbClr val="35372F"/>
                </a:solidFill>
              </a:rPr>
              <a:t>The word is…</a:t>
            </a:r>
          </a:p>
        </p:txBody>
      </p:sp>
      <p:sp>
        <p:nvSpPr>
          <p:cNvPr id="4" name="Espaço Reservado para Conteúdo 3">
            <a:extLst>
              <a:ext uri="{FF2B5EF4-FFF2-40B4-BE49-F238E27FC236}">
                <a16:creationId xmlns:a16="http://schemas.microsoft.com/office/drawing/2014/main" id="{DDD41EB2-BA03-4C77-8ABD-35F596E45231}"/>
              </a:ext>
            </a:extLst>
          </p:cNvPr>
          <p:cNvSpPr txBox="1">
            <a:spLocks noGrp="1"/>
          </p:cNvSpPr>
          <p:nvPr>
            <p:ph idx="1"/>
          </p:nvPr>
        </p:nvSpPr>
        <p:spPr>
          <a:xfrm>
            <a:off x="262840" y="2795444"/>
            <a:ext cx="11337925" cy="840230"/>
          </a:xfrm>
          <a:prstGeom prst="rect">
            <a:avLst/>
          </a:prstGeom>
          <a:noFill/>
        </p:spPr>
        <p:txBody>
          <a:bodyPr wrap="square">
            <a:spAutoFit/>
          </a:bodyPr>
          <a:lstStyle/>
          <a:p>
            <a:pPr marL="0" indent="0" algn="ctr">
              <a:buNone/>
            </a:pPr>
            <a:r>
              <a:rPr lang="en-GB" sz="5400" dirty="0">
                <a:solidFill>
                  <a:schemeClr val="bg1"/>
                </a:solidFill>
                <a:latin typeface="Ravie" panose="04040805050809020602" pitchFamily="82" charset="0"/>
              </a:rPr>
              <a:t>‘CLIMATE CHANGE’</a:t>
            </a:r>
            <a:endParaRPr lang="en-GB" sz="5400" dirty="0">
              <a:solidFill>
                <a:schemeClr val="bg1"/>
              </a:solidFill>
            </a:endParaRPr>
          </a:p>
        </p:txBody>
      </p:sp>
      <p:sp>
        <p:nvSpPr>
          <p:cNvPr id="5" name="Retângulo: Cantos Arredondados 4">
            <a:extLst>
              <a:ext uri="{FF2B5EF4-FFF2-40B4-BE49-F238E27FC236}">
                <a16:creationId xmlns:a16="http://schemas.microsoft.com/office/drawing/2014/main" id="{6B0C6C83-85E6-4B24-93D4-DA569CD4BB03}"/>
              </a:ext>
            </a:extLst>
          </p:cNvPr>
          <p:cNvSpPr/>
          <p:nvPr/>
        </p:nvSpPr>
        <p:spPr>
          <a:xfrm>
            <a:off x="1620983" y="2151207"/>
            <a:ext cx="8714509" cy="2202873"/>
          </a:xfrm>
          <a:prstGeom prst="roundRect">
            <a:avLst/>
          </a:prstGeom>
          <a:solidFill>
            <a:srgbClr val="27A5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ço Reservado para Conteúdo 3">
            <a:extLst>
              <a:ext uri="{FF2B5EF4-FFF2-40B4-BE49-F238E27FC236}">
                <a16:creationId xmlns:a16="http://schemas.microsoft.com/office/drawing/2014/main" id="{F184BE5E-943D-46DC-B1FE-07B700A055EC}"/>
              </a:ext>
            </a:extLst>
          </p:cNvPr>
          <p:cNvSpPr txBox="1">
            <a:spLocks/>
          </p:cNvSpPr>
          <p:nvPr/>
        </p:nvSpPr>
        <p:spPr>
          <a:xfrm>
            <a:off x="1489364" y="2712344"/>
            <a:ext cx="8977746" cy="12003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prstClr val="white"/>
                </a:solidFill>
                <a:effectLst/>
                <a:uLnTx/>
                <a:uFillTx/>
                <a:latin typeface="+mn-lt"/>
                <a:ea typeface="+mn-ea"/>
                <a:cs typeface="+mn-cs"/>
              </a:rPr>
              <a:t>‘CLIMATE’</a:t>
            </a:r>
          </a:p>
        </p:txBody>
      </p:sp>
      <p:sp>
        <p:nvSpPr>
          <p:cNvPr id="7" name="Título 1">
            <a:extLst>
              <a:ext uri="{FF2B5EF4-FFF2-40B4-BE49-F238E27FC236}">
                <a16:creationId xmlns:a16="http://schemas.microsoft.com/office/drawing/2014/main" id="{92C98FB9-FDD9-4694-8B83-0797D1FD8BA0}"/>
              </a:ext>
            </a:extLst>
          </p:cNvPr>
          <p:cNvSpPr txBox="1">
            <a:spLocks/>
          </p:cNvSpPr>
          <p:nvPr/>
        </p:nvSpPr>
        <p:spPr>
          <a:xfrm>
            <a:off x="442948" y="4814312"/>
            <a:ext cx="11337926" cy="1190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rPr>
              <a:t>Quickly - </a:t>
            </a:r>
            <a:r>
              <a:rPr lang="en-GB" sz="2800" dirty="0">
                <a:solidFill>
                  <a:srgbClr val="35372F"/>
                </a:solidFill>
                <a:latin typeface="Calibri Light" panose="020F0302020204030204"/>
              </a:rPr>
              <a:t>t</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rPr>
              <a:t>urn to the person next to you and say the first word that comes to mind.</a:t>
            </a:r>
          </a:p>
        </p:txBody>
      </p:sp>
    </p:spTree>
    <p:extLst>
      <p:ext uri="{BB962C8B-B14F-4D97-AF65-F5344CB8AC3E}">
        <p14:creationId xmlns:p14="http://schemas.microsoft.com/office/powerpoint/2010/main" val="223400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6" y="1418213"/>
            <a:ext cx="11525248" cy="1233166"/>
          </a:xfrm>
        </p:spPr>
        <p:txBody>
          <a:bodyPr>
            <a:normAutofit/>
          </a:bodyPr>
          <a:lstStyle/>
          <a:p>
            <a:pPr marL="0" indent="0">
              <a:buNone/>
            </a:pPr>
            <a:r>
              <a:rPr lang="en-GB" dirty="0">
                <a:solidFill>
                  <a:srgbClr val="35372F"/>
                </a:solidFill>
              </a:rPr>
              <a:t>You might all have said different words, which can give you interesting information about how your class feels about ‘climate’. </a:t>
            </a:r>
          </a:p>
          <a:p>
            <a:pPr marL="0" indent="0">
              <a:buNone/>
            </a:pPr>
            <a:endParaRPr lang="en-GB" dirty="0">
              <a:solidFill>
                <a:srgbClr val="35372F"/>
              </a:solidFill>
            </a:endParaRPr>
          </a:p>
          <a:p>
            <a:pPr marL="0" indent="0">
              <a:buNone/>
            </a:pPr>
            <a:endParaRPr lang="en-GB" dirty="0">
              <a:solidFill>
                <a:srgbClr val="35372F"/>
              </a:solidFill>
            </a:endParaRPr>
          </a:p>
          <a:p>
            <a:pPr marL="0" indent="0">
              <a:buNone/>
            </a:pPr>
            <a:endParaRPr lang="en-GB" dirty="0">
              <a:solidFill>
                <a:srgbClr val="35372F"/>
              </a:solidFill>
            </a:endParaRPr>
          </a:p>
          <a:p>
            <a:pPr marL="0" indent="0">
              <a:buNone/>
            </a:pPr>
            <a:endParaRPr lang="en-GB"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4691" b="93746" l="6889" r="90000"/>
                    </a14:imgEffect>
                  </a14:imgLayer>
                </a14:imgProps>
              </a:ext>
              <a:ext uri="{28A0092B-C50C-407E-A947-70E740481C1C}">
                <a14:useLocalDpi xmlns:a14="http://schemas.microsoft.com/office/drawing/2010/main"/>
              </a:ext>
            </a:extLst>
          </a:blip>
          <a:stretch>
            <a:fillRect/>
          </a:stretch>
        </p:blipFill>
        <p:spPr>
          <a:xfrm>
            <a:off x="8747813" y="3122191"/>
            <a:ext cx="2391283" cy="1869186"/>
          </a:xfrm>
          <a:prstGeom prst="rect">
            <a:avLst/>
          </a:prstGeom>
        </p:spPr>
      </p:pic>
      <p:sp>
        <p:nvSpPr>
          <p:cNvPr id="8" name="CaixaDeTexto 7">
            <a:extLst>
              <a:ext uri="{FF2B5EF4-FFF2-40B4-BE49-F238E27FC236}">
                <a16:creationId xmlns:a16="http://schemas.microsoft.com/office/drawing/2014/main" id="{5540C24D-DA39-4820-8A56-A78A10E34157}"/>
              </a:ext>
            </a:extLst>
          </p:cNvPr>
          <p:cNvSpPr txBox="1"/>
          <p:nvPr/>
        </p:nvSpPr>
        <p:spPr>
          <a:xfrm>
            <a:off x="333376" y="3041122"/>
            <a:ext cx="7731332" cy="203132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In itself, ‘climate’ is a neutral word, but it has lately been related to ‘climate change.’ Although climate change is a natural phenomena, the phrase has become used more and more to describe events that are actually quite scary, overwhelming and sad. </a:t>
            </a:r>
          </a:p>
        </p:txBody>
      </p:sp>
    </p:spTree>
    <p:extLst>
      <p:ext uri="{BB962C8B-B14F-4D97-AF65-F5344CB8AC3E}">
        <p14:creationId xmlns:p14="http://schemas.microsoft.com/office/powerpoint/2010/main" val="369256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DA42B4C-D719-4950-990D-05D1D56DBE0F}"/>
              </a:ext>
            </a:extLst>
          </p:cNvPr>
          <p:cNvSpPr>
            <a:spLocks noGrp="1"/>
          </p:cNvSpPr>
          <p:nvPr>
            <p:ph idx="1"/>
          </p:nvPr>
        </p:nvSpPr>
        <p:spPr>
          <a:xfrm>
            <a:off x="427074" y="1031146"/>
            <a:ext cx="11337851" cy="4351338"/>
          </a:xfrm>
        </p:spPr>
        <p:txBody>
          <a:bodyPr/>
          <a:lstStyle/>
          <a:p>
            <a:pPr marL="0" indent="0">
              <a:buNone/>
            </a:pPr>
            <a:r>
              <a:rPr lang="en-GB" dirty="0">
                <a:solidFill>
                  <a:srgbClr val="35372F"/>
                </a:solidFill>
              </a:rPr>
              <a:t>It can be difficult to put words to these emotions, or even to feel them. </a:t>
            </a:r>
          </a:p>
          <a:p>
            <a:pPr marL="0" indent="0">
              <a:buNone/>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indent="0">
              <a:buNone/>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Art has been one way to express not only these emotions, but also the scale of an issue that </a:t>
            </a:r>
            <a:r>
              <a:rPr lang="en-GB" sz="2800" dirty="0">
                <a:solidFill>
                  <a:srgbClr val="35372F"/>
                </a:solidFill>
                <a:latin typeface="Calibri Light" panose="020F0302020204030204"/>
              </a:rPr>
              <a:t>can be hard to grasp.</a:t>
            </a:r>
          </a:p>
          <a:p>
            <a:pPr marL="0" indent="0">
              <a:buNone/>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indent="0">
              <a:buNone/>
            </a:pPr>
            <a:r>
              <a:rPr lang="en-GB" dirty="0">
                <a:solidFill>
                  <a:srgbClr val="35372F"/>
                </a:solidFill>
              </a:rPr>
              <a:t>Let’s take a look at the following eight slides, all depicting artistic responses to climate change from various angles and perspectives.</a:t>
            </a:r>
          </a:p>
          <a:p>
            <a:pPr marL="0" indent="0">
              <a:buNone/>
            </a:pPr>
            <a:endParaRPr lang="en-GB" dirty="0">
              <a:solidFill>
                <a:srgbClr val="35372F"/>
              </a:solidFill>
            </a:endParaRPr>
          </a:p>
          <a:p>
            <a:pPr marL="0" indent="0">
              <a:buNone/>
            </a:pPr>
            <a:r>
              <a:rPr lang="en-GB" dirty="0">
                <a:solidFill>
                  <a:srgbClr val="35372F"/>
                </a:solidFill>
              </a:rPr>
              <a:t>Think about how each image makes you feel and what it makes you think of. </a:t>
            </a:r>
            <a:endParaRPr lang="en-GB" dirty="0"/>
          </a:p>
        </p:txBody>
      </p:sp>
      <p:pic>
        <p:nvPicPr>
          <p:cNvPr id="4" name="Picture 6" descr="Image result for closed eyes cartoon">
            <a:extLst>
              <a:ext uri="{FF2B5EF4-FFF2-40B4-BE49-F238E27FC236}">
                <a16:creationId xmlns:a16="http://schemas.microsoft.com/office/drawing/2014/main" id="{8C7E78D8-806B-4C37-ABAA-A09883A50B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40861" y="5480531"/>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8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181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tângulo: Cantos Arredondados 5">
            <a:extLst>
              <a:ext uri="{FF2B5EF4-FFF2-40B4-BE49-F238E27FC236}">
                <a16:creationId xmlns:a16="http://schemas.microsoft.com/office/drawing/2014/main" id="{8E316186-AEC1-415B-94BD-6492B76DDB12}"/>
              </a:ext>
            </a:extLst>
          </p:cNvPr>
          <p:cNvSpPr/>
          <p:nvPr/>
        </p:nvSpPr>
        <p:spPr>
          <a:xfrm>
            <a:off x="4148235" y="2101516"/>
            <a:ext cx="3927423" cy="2416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a:solidFill>
                  <a:schemeClr val="bg1"/>
                </a:solidFill>
              </a:rPr>
              <a:t>How does this image make you feel? What does this image make you think of? </a:t>
            </a:r>
          </a:p>
        </p:txBody>
      </p:sp>
    </p:spTree>
    <p:extLst>
      <p:ext uri="{BB962C8B-B14F-4D97-AF65-F5344CB8AC3E}">
        <p14:creationId xmlns:p14="http://schemas.microsoft.com/office/powerpoint/2010/main" val="90251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inthesetimes.com/images/made/images/4307wC1ED.CC-finished-Illustration_850_60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0015" y="0"/>
            <a:ext cx="9551970" cy="683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3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inthesetimes.com/images/made/images/4307wC1ED.CC-finished-Illustration_850_60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0015" y="0"/>
            <a:ext cx="9551970" cy="683247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Cantos Arredondados 2">
            <a:extLst>
              <a:ext uri="{FF2B5EF4-FFF2-40B4-BE49-F238E27FC236}">
                <a16:creationId xmlns:a16="http://schemas.microsoft.com/office/drawing/2014/main" id="{5E759A3D-0674-44F6-AA8F-CB679FBF5C28}"/>
              </a:ext>
            </a:extLst>
          </p:cNvPr>
          <p:cNvSpPr/>
          <p:nvPr/>
        </p:nvSpPr>
        <p:spPr>
          <a:xfrm>
            <a:off x="4148235" y="2101516"/>
            <a:ext cx="3927423" cy="2416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a:solidFill>
                  <a:schemeClr val="bg1"/>
                </a:solidFill>
              </a:rPr>
              <a:t>How does this image make you feel? What does this image make you think of? </a:t>
            </a:r>
          </a:p>
        </p:txBody>
      </p:sp>
    </p:spTree>
    <p:extLst>
      <p:ext uri="{BB962C8B-B14F-4D97-AF65-F5344CB8AC3E}">
        <p14:creationId xmlns:p14="http://schemas.microsoft.com/office/powerpoint/2010/main" val="1499697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30" name="Picture 6" descr="https://main-designyoutrust.netdna-ssl.com/wp-content/uploads/2019/09/7-62.jpg?iv=10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48375" y="658800"/>
            <a:ext cx="5843625" cy="55404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ain-designyoutrust.netdna-ssl.com/wp-content/uploads/2019/09/19-26.jpg?iv=10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3896" y="658799"/>
            <a:ext cx="5986425" cy="5540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6187" y="0"/>
            <a:ext cx="11939625" cy="446276"/>
          </a:xfrm>
          <a:prstGeom prst="rect">
            <a:avLst/>
          </a:prstGeom>
          <a:solidFill>
            <a:srgbClr val="37352F"/>
          </a:solidFill>
        </p:spPr>
        <p:txBody>
          <a:bodyPr wrap="square">
            <a:spAutoFit/>
          </a:bodyPr>
          <a:lstStyle/>
          <a:p>
            <a:r>
              <a:rPr lang="en-GB" sz="2300" b="1" spc="-10" dirty="0">
                <a:solidFill>
                  <a:schemeClr val="bg1"/>
                </a:solidFill>
              </a:rPr>
              <a:t>*These pictures are composed of as many pixels as the number of animals still alive in the species</a:t>
            </a:r>
            <a:endParaRPr lang="en-GB" sz="2300" b="1" i="0" spc="-10" dirty="0">
              <a:solidFill>
                <a:schemeClr val="bg1"/>
              </a:solidFill>
              <a:effectLst/>
            </a:endParaRPr>
          </a:p>
        </p:txBody>
      </p:sp>
      <p:sp>
        <p:nvSpPr>
          <p:cNvPr id="9" name="Rectangle 8"/>
          <p:cNvSpPr/>
          <p:nvPr/>
        </p:nvSpPr>
        <p:spPr>
          <a:xfrm>
            <a:off x="251934" y="6199200"/>
            <a:ext cx="5998388" cy="400110"/>
          </a:xfrm>
          <a:prstGeom prst="rect">
            <a:avLst/>
          </a:prstGeom>
          <a:noFill/>
        </p:spPr>
        <p:txBody>
          <a:bodyPr wrap="square">
            <a:spAutoFit/>
          </a:bodyPr>
          <a:lstStyle/>
          <a:p>
            <a:pPr algn="ctr"/>
            <a:r>
              <a:rPr lang="en-GB" sz="2000" b="1" dirty="0">
                <a:solidFill>
                  <a:schemeClr val="bg1"/>
                </a:solidFill>
              </a:rPr>
              <a:t>Indian Elephant. Between 20000-25000 remain</a:t>
            </a:r>
            <a:endParaRPr lang="en-GB" sz="2000" b="1" i="0" spc="-10" dirty="0">
              <a:solidFill>
                <a:schemeClr val="bg1"/>
              </a:solidFill>
              <a:effectLst/>
            </a:endParaRPr>
          </a:p>
        </p:txBody>
      </p:sp>
      <p:sp>
        <p:nvSpPr>
          <p:cNvPr id="11" name="Rectangle 10"/>
          <p:cNvSpPr/>
          <p:nvPr/>
        </p:nvSpPr>
        <p:spPr>
          <a:xfrm>
            <a:off x="6319358" y="6199199"/>
            <a:ext cx="5872642" cy="400110"/>
          </a:xfrm>
          <a:prstGeom prst="rect">
            <a:avLst/>
          </a:prstGeom>
          <a:noFill/>
        </p:spPr>
        <p:txBody>
          <a:bodyPr wrap="square">
            <a:spAutoFit/>
          </a:bodyPr>
          <a:lstStyle/>
          <a:p>
            <a:pPr algn="ctr"/>
            <a:r>
              <a:rPr lang="en-GB" sz="2000" b="1" dirty="0">
                <a:solidFill>
                  <a:schemeClr val="bg1"/>
                </a:solidFill>
              </a:rPr>
              <a:t>Black Rhino. Estimated about 5000 remain</a:t>
            </a:r>
            <a:endParaRPr lang="en-GB" sz="2000" b="1" i="0" spc="-10" dirty="0">
              <a:solidFill>
                <a:schemeClr val="bg1"/>
              </a:solidFill>
              <a:effectLst/>
            </a:endParaRPr>
          </a:p>
        </p:txBody>
      </p:sp>
    </p:spTree>
    <p:extLst>
      <p:ext uri="{BB962C8B-B14F-4D97-AF65-F5344CB8AC3E}">
        <p14:creationId xmlns:p14="http://schemas.microsoft.com/office/powerpoint/2010/main" val="25855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6" presetClass="entr" presetSubtype="16"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circle(in)">
                                      <p:cBhvr>
                                        <p:cTn id="9" dur="2000"/>
                                        <p:tgtEl>
                                          <p:spTgt spid="1030"/>
                                        </p:tgtEl>
                                      </p:cBhvr>
                                    </p:animEffect>
                                  </p:childTnLst>
                                </p:cTn>
                              </p:par>
                              <p:par>
                                <p:cTn id="10" presetID="6" presetClass="entr" presetSubtype="16"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circle(in)">
                                      <p:cBhvr>
                                        <p:cTn id="12" dur="2000"/>
                                        <p:tgtEl>
                                          <p:spTgt spid="103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30" name="Picture 6" descr="https://main-designyoutrust.netdna-ssl.com/wp-content/uploads/2019/09/7-62.jpg?iv=10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48375" y="658800"/>
            <a:ext cx="5843625" cy="55404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ain-designyoutrust.netdna-ssl.com/wp-content/uploads/2019/09/19-26.jpg?iv=10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3896" y="658799"/>
            <a:ext cx="5986425" cy="5540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6187" y="0"/>
            <a:ext cx="11939625" cy="446276"/>
          </a:xfrm>
          <a:prstGeom prst="rect">
            <a:avLst/>
          </a:prstGeom>
          <a:solidFill>
            <a:srgbClr val="37352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10" normalizeH="0" baseline="0" noProof="0" dirty="0">
                <a:ln>
                  <a:noFill/>
                </a:ln>
                <a:solidFill>
                  <a:prstClr val="white"/>
                </a:solidFill>
                <a:effectLst/>
                <a:uLnTx/>
                <a:uFillTx/>
                <a:latin typeface="Calibri" panose="020F0502020204030204"/>
                <a:ea typeface="+mn-ea"/>
                <a:cs typeface="+mn-cs"/>
              </a:rPr>
              <a:t>*These pictures are composed of as many pixels as the number of animals still alive in the species</a:t>
            </a:r>
          </a:p>
        </p:txBody>
      </p:sp>
      <p:sp>
        <p:nvSpPr>
          <p:cNvPr id="9" name="Rectangle 8"/>
          <p:cNvSpPr/>
          <p:nvPr/>
        </p:nvSpPr>
        <p:spPr>
          <a:xfrm>
            <a:off x="251934" y="6199200"/>
            <a:ext cx="599838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Indian Elephant. Between 20000-25000 remain</a:t>
            </a:r>
            <a:endParaRPr kumimoji="0" lang="en-GB" sz="2000" b="1" i="0" u="none" strike="noStrike" kern="1200" cap="none" spc="-1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a:off x="6319358" y="6199199"/>
            <a:ext cx="587264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Black Rhino. Estimated about 5000 remain</a:t>
            </a:r>
            <a:endParaRPr kumimoji="0" lang="en-GB" sz="2000" b="1" i="0" u="none" strike="noStrike" kern="1200" cap="none" spc="-10" normalizeH="0" baseline="0" noProof="0" dirty="0">
              <a:ln>
                <a:noFill/>
              </a:ln>
              <a:solidFill>
                <a:prstClr val="white"/>
              </a:solidFill>
              <a:effectLst/>
              <a:uLnTx/>
              <a:uFillTx/>
              <a:latin typeface="Calibri" panose="020F0502020204030204"/>
              <a:ea typeface="+mn-ea"/>
              <a:cs typeface="+mn-cs"/>
            </a:endParaRPr>
          </a:p>
        </p:txBody>
      </p:sp>
      <p:sp>
        <p:nvSpPr>
          <p:cNvPr id="7" name="Retângulo: Cantos Arredondados 6">
            <a:extLst>
              <a:ext uri="{FF2B5EF4-FFF2-40B4-BE49-F238E27FC236}">
                <a16:creationId xmlns:a16="http://schemas.microsoft.com/office/drawing/2014/main" id="{F0DF0715-7CEA-4722-9B8B-1FD013F19009}"/>
              </a:ext>
            </a:extLst>
          </p:cNvPr>
          <p:cNvSpPr/>
          <p:nvPr/>
        </p:nvSpPr>
        <p:spPr>
          <a:xfrm>
            <a:off x="4148235" y="2101516"/>
            <a:ext cx="3927423" cy="2416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a:solidFill>
                  <a:schemeClr val="bg1"/>
                </a:solidFill>
              </a:rPr>
              <a:t>How do these images make you feel? What do these images make you think of? </a:t>
            </a:r>
          </a:p>
        </p:txBody>
      </p:sp>
    </p:spTree>
    <p:extLst>
      <p:ext uri="{BB962C8B-B14F-4D97-AF65-F5344CB8AC3E}">
        <p14:creationId xmlns:p14="http://schemas.microsoft.com/office/powerpoint/2010/main" val="20471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6" presetClass="entr" presetSubtype="16"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circle(in)">
                                      <p:cBhvr>
                                        <p:cTn id="9" dur="2000"/>
                                        <p:tgtEl>
                                          <p:spTgt spid="1030"/>
                                        </p:tgtEl>
                                      </p:cBhvr>
                                    </p:animEffect>
                                  </p:childTnLst>
                                </p:cTn>
                              </p:par>
                              <p:par>
                                <p:cTn id="10" presetID="6" presetClass="entr" presetSubtype="16"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circle(in)">
                                      <p:cBhvr>
                                        <p:cTn id="12" dur="2000"/>
                                        <p:tgtEl>
                                          <p:spTgt spid="103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s://main-designyoutrust.netdna-ssl.com/wp-content/uploads/2019/09/2-70.jpg?iv=1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48424" y="548984"/>
            <a:ext cx="5620759" cy="5430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in-designyoutrust.netdna-ssl.com/wp-content/uploads/2019/09/5-65.jpg?iv=1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89" y="553748"/>
            <a:ext cx="6198953" cy="543048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6629" y="5979637"/>
            <a:ext cx="6154813" cy="400110"/>
          </a:xfrm>
          <a:prstGeom prst="rect">
            <a:avLst/>
          </a:prstGeom>
          <a:noFill/>
        </p:spPr>
        <p:txBody>
          <a:bodyPr wrap="square">
            <a:spAutoFit/>
          </a:bodyPr>
          <a:lstStyle/>
          <a:p>
            <a:pPr algn="ctr"/>
            <a:r>
              <a:rPr lang="en-GB" sz="2000" b="1" dirty="0">
                <a:solidFill>
                  <a:schemeClr val="bg1"/>
                </a:solidFill>
              </a:rPr>
              <a:t>Bengal Tiger. Estimated about 2500 remain</a:t>
            </a:r>
            <a:endParaRPr lang="en-GB" sz="2000" b="1" i="0" spc="-10" dirty="0">
              <a:solidFill>
                <a:schemeClr val="bg1"/>
              </a:solidFill>
              <a:effectLst/>
            </a:endParaRPr>
          </a:p>
        </p:txBody>
      </p:sp>
      <p:sp>
        <p:nvSpPr>
          <p:cNvPr id="12" name="Rectangle 11"/>
          <p:cNvSpPr/>
          <p:nvPr/>
        </p:nvSpPr>
        <p:spPr>
          <a:xfrm>
            <a:off x="6448424" y="5979637"/>
            <a:ext cx="5617830" cy="400110"/>
          </a:xfrm>
          <a:prstGeom prst="rect">
            <a:avLst/>
          </a:prstGeom>
          <a:noFill/>
        </p:spPr>
        <p:txBody>
          <a:bodyPr wrap="square">
            <a:spAutoFit/>
          </a:bodyPr>
          <a:lstStyle/>
          <a:p>
            <a:pPr algn="ctr"/>
            <a:r>
              <a:rPr lang="en-GB" sz="2000" b="1" dirty="0">
                <a:solidFill>
                  <a:schemeClr val="bg1"/>
                </a:solidFill>
              </a:rPr>
              <a:t>Amur Leopard. Estimated about 60 remain</a:t>
            </a:r>
            <a:endParaRPr lang="en-GB" sz="2000" b="1" i="0" spc="-10" dirty="0">
              <a:solidFill>
                <a:schemeClr val="bg1"/>
              </a:solidFill>
              <a:effectLst/>
            </a:endParaRPr>
          </a:p>
        </p:txBody>
      </p:sp>
      <p:sp>
        <p:nvSpPr>
          <p:cNvPr id="6" name="Rectangle 3">
            <a:extLst>
              <a:ext uri="{FF2B5EF4-FFF2-40B4-BE49-F238E27FC236}">
                <a16:creationId xmlns:a16="http://schemas.microsoft.com/office/drawing/2014/main" id="{9F1FF64C-2D64-4545-A0C1-948D38574CFC}"/>
              </a:ext>
            </a:extLst>
          </p:cNvPr>
          <p:cNvSpPr/>
          <p:nvPr/>
        </p:nvSpPr>
        <p:spPr>
          <a:xfrm>
            <a:off x="126187" y="0"/>
            <a:ext cx="11939625" cy="446276"/>
          </a:xfrm>
          <a:prstGeom prst="rect">
            <a:avLst/>
          </a:prstGeom>
          <a:solidFill>
            <a:srgbClr val="37352F"/>
          </a:solidFill>
        </p:spPr>
        <p:txBody>
          <a:bodyPr wrap="square">
            <a:spAutoFit/>
          </a:bodyPr>
          <a:lstStyle/>
          <a:p>
            <a:r>
              <a:rPr lang="en-GB" sz="2300" b="1" spc="-10" dirty="0">
                <a:solidFill>
                  <a:schemeClr val="bg1"/>
                </a:solidFill>
              </a:rPr>
              <a:t>*These pictures are composed of as many pixels as the number of animals still alive in the species</a:t>
            </a:r>
            <a:endParaRPr lang="en-GB" sz="2300" b="1" i="0" spc="-10" dirty="0">
              <a:solidFill>
                <a:schemeClr val="bg1"/>
              </a:solidFill>
              <a:effectLst/>
            </a:endParaRPr>
          </a:p>
        </p:txBody>
      </p:sp>
    </p:spTree>
    <p:extLst>
      <p:ext uri="{BB962C8B-B14F-4D97-AF65-F5344CB8AC3E}">
        <p14:creationId xmlns:p14="http://schemas.microsoft.com/office/powerpoint/2010/main" val="412673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434238" y="4629755"/>
            <a:ext cx="8443062" cy="1265253"/>
          </a:xfrm>
          <a:prstGeom prst="roundRect">
            <a:avLst>
              <a:gd name="adj" fmla="val 50000"/>
            </a:avLst>
          </a:prstGeom>
          <a:solidFill>
            <a:srgbClr val="94B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endParaRPr>
          </a:p>
        </p:txBody>
      </p:sp>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434238" y="3090595"/>
            <a:ext cx="8443062" cy="1265253"/>
          </a:xfrm>
          <a:prstGeom prst="roundRect">
            <a:avLst>
              <a:gd name="adj" fmla="val 50000"/>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endParaRPr>
          </a:p>
        </p:txBody>
      </p:sp>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434238" y="1535299"/>
            <a:ext cx="8443062" cy="1265253"/>
          </a:xfrm>
          <a:prstGeom prst="roundRect">
            <a:avLst>
              <a:gd name="adj" fmla="val 50000"/>
            </a:avLst>
          </a:prstGeom>
          <a:solidFill>
            <a:srgbClr val="3D7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1613618" y="1952106"/>
            <a:ext cx="7107407"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normalizeH="0" baseline="0" noProof="0" dirty="0">
                <a:ln>
                  <a:noFill/>
                </a:ln>
                <a:solidFill>
                  <a:prstClr val="white"/>
                </a:solidFill>
                <a:effectLst/>
                <a:uLnTx/>
                <a:uFillTx/>
                <a:latin typeface="Calibri Light" panose="020F0302020204030204"/>
                <a:ea typeface="+mn-ea"/>
                <a:cs typeface="+mn-cs"/>
              </a:rPr>
              <a:t>A </a:t>
            </a:r>
            <a:r>
              <a:rPr lang="en-GB" sz="1600" b="1" dirty="0">
                <a:solidFill>
                  <a:prstClr val="white"/>
                </a:solidFill>
                <a:latin typeface="Calibri Light" panose="020F0302020204030204"/>
              </a:rPr>
              <a:t>VISION OF CLIMATE CHANGE: </a:t>
            </a:r>
            <a:r>
              <a:rPr lang="en-GB" sz="1600" dirty="0">
                <a:solidFill>
                  <a:prstClr val="white"/>
                </a:solidFill>
                <a:latin typeface="Calibri Light" panose="020F0302020204030204"/>
              </a:rPr>
              <a:t>Explore the feelings related to climate change through ours and others’ art.</a:t>
            </a:r>
            <a:endParaRPr kumimoji="0" lang="en-GB" sz="1600" i="0" u="none" strike="noStrike" kern="1200" cap="none" normalizeH="0" baseline="0" noProof="0" dirty="0">
              <a:ln>
                <a:noFill/>
              </a:ln>
              <a:solidFill>
                <a:srgbClr val="FEE725"/>
              </a:solidFill>
              <a:effectLst/>
              <a:uLnTx/>
              <a:uFillTx/>
              <a:latin typeface="Calibri Light" panose="020F0302020204030204"/>
              <a:ea typeface="+mn-ea"/>
              <a:cs typeface="+mn-cs"/>
            </a:endParaRPr>
          </a:p>
        </p:txBody>
      </p:sp>
      <p:sp>
        <p:nvSpPr>
          <p:cNvPr id="62" name="Oval 61">
            <a:extLst>
              <a:ext uri="{FF2B5EF4-FFF2-40B4-BE49-F238E27FC236}">
                <a16:creationId xmlns:a16="http://schemas.microsoft.com/office/drawing/2014/main" id="{1A4FE373-17BB-493F-A361-B12440813A1F}"/>
              </a:ext>
              <a:ext uri="{C183D7F6-B498-43B3-948B-1728B52AA6E4}">
                <adec:decorative xmlns:adec="http://schemas.microsoft.com/office/drawing/2017/decorative" val="1"/>
              </a:ext>
            </a:extLst>
          </p:cNvPr>
          <p:cNvSpPr/>
          <p:nvPr/>
        </p:nvSpPr>
        <p:spPr>
          <a:xfrm>
            <a:off x="624407" y="1741695"/>
            <a:ext cx="832936" cy="881034"/>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20</a:t>
            </a:r>
            <a:r>
              <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1614043" y="3442825"/>
            <a:ext cx="7107406"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sz="1600" b="1" i="0" u="none" strike="noStrike" kern="1200" cap="none" normalizeH="0" baseline="0" noProof="0" dirty="0">
                <a:ln>
                  <a:noFill/>
                </a:ln>
                <a:solidFill>
                  <a:prstClr val="white"/>
                </a:solidFill>
                <a:effectLst/>
                <a:uLnTx/>
                <a:uFillTx/>
                <a:latin typeface="Calibri Light" panose="020F0302020204030204"/>
                <a:ea typeface="+mn-ea"/>
                <a:cs typeface="+mn-cs"/>
              </a:rPr>
              <a:t>WHY IS OUR CLIMATE CHANGING?: </a:t>
            </a:r>
            <a:r>
              <a:rPr kumimoji="0" lang="en-GB" sz="1600" i="0" u="none" strike="noStrike" kern="1200" cap="none" normalizeH="0" baseline="0" noProof="0" dirty="0">
                <a:ln>
                  <a:noFill/>
                </a:ln>
                <a:solidFill>
                  <a:prstClr val="white"/>
                </a:solidFill>
                <a:effectLst/>
                <a:uLnTx/>
                <a:uFillTx/>
                <a:latin typeface="Calibri Light" panose="020F0302020204030204"/>
                <a:ea typeface="+mn-ea"/>
                <a:cs typeface="+mn-cs"/>
              </a:rPr>
              <a:t>Explore some of the effects and causes of human-caused climate through videos and information.</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Box 47">
            <a:extLst>
              <a:ext uri="{FF2B5EF4-FFF2-40B4-BE49-F238E27FC236}">
                <a16:creationId xmlns:a16="http://schemas.microsoft.com/office/drawing/2014/main" id="{BBF4A77D-999A-446C-A470-A09EABC1CB5F}"/>
              </a:ext>
            </a:extLst>
          </p:cNvPr>
          <p:cNvSpPr txBox="1"/>
          <p:nvPr/>
        </p:nvSpPr>
        <p:spPr>
          <a:xfrm>
            <a:off x="1617493" y="4760358"/>
            <a:ext cx="7107406" cy="984885"/>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normalizeH="0" baseline="0" noProof="0" dirty="0">
                <a:ln>
                  <a:noFill/>
                </a:ln>
                <a:solidFill>
                  <a:prstClr val="white"/>
                </a:solidFill>
                <a:effectLst/>
                <a:uLnTx/>
                <a:uFillTx/>
                <a:latin typeface="Calibri Light" panose="020F0302020204030204"/>
                <a:ea typeface="+mn-ea"/>
                <a:cs typeface="+mn-cs"/>
              </a:rPr>
              <a:t>TRAVELLING THROUGH DEEP TIME: </a:t>
            </a:r>
            <a:r>
              <a:rPr kumimoji="0" lang="en-GB" sz="1600" i="0" u="none" strike="noStrike" kern="1200" cap="none" normalizeH="0" baseline="0" noProof="0" dirty="0">
                <a:ln>
                  <a:noFill/>
                </a:ln>
                <a:solidFill>
                  <a:prstClr val="white"/>
                </a:solidFill>
                <a:effectLst/>
                <a:uLnTx/>
                <a:uFillTx/>
                <a:latin typeface="Calibri Light" panose="020F0302020204030204"/>
                <a:ea typeface="+mn-ea"/>
                <a:cs typeface="+mn-cs"/>
              </a:rPr>
              <a:t>Perceiving human history within the history of the Earth through Deep Time in order to better situate human’s responsibility for human-led climate change. This will give an important perspective to support the topic’s explorations. </a:t>
            </a:r>
            <a:endParaRPr kumimoji="0" lang="en-GB" sz="1000" i="0" u="none" strike="noStrike" kern="1200" cap="none" normalizeH="0" baseline="0" noProof="0" dirty="0">
              <a:ln>
                <a:noFill/>
              </a:ln>
              <a:solidFill>
                <a:prstClr val="white"/>
              </a:solidFill>
              <a:effectLst/>
              <a:uLnTx/>
              <a:uFillTx/>
              <a:latin typeface="Calibri Light" panose="020F0302020204030204"/>
              <a:ea typeface="+mn-ea"/>
              <a:cs typeface="+mn-cs"/>
            </a:endParaRPr>
          </a:p>
        </p:txBody>
      </p:sp>
      <p:cxnSp>
        <p:nvCxnSpPr>
          <p:cNvPr id="86" name="Straight Connector 85">
            <a:extLst>
              <a:ext uri="{FF2B5EF4-FFF2-40B4-BE49-F238E27FC236}">
                <a16:creationId xmlns:a16="http://schemas.microsoft.com/office/drawing/2014/main" id="{C7792C31-E5DC-4FD5-8029-E94E89EA7C26}"/>
              </a:ext>
            </a:extLst>
          </p:cNvPr>
          <p:cNvCxnSpPr/>
          <p:nvPr/>
        </p:nvCxnSpPr>
        <p:spPr>
          <a:xfrm>
            <a:off x="17924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87" name="Oval 86">
            <a:extLst>
              <a:ext uri="{FF2B5EF4-FFF2-40B4-BE49-F238E27FC236}">
                <a16:creationId xmlns:a16="http://schemas.microsoft.com/office/drawing/2014/main" id="{79C7CBCD-4591-4682-9983-FB15E53447C6}"/>
              </a:ext>
              <a:ext uri="{C183D7F6-B498-43B3-948B-1728B52AA6E4}">
                <adec:decorative xmlns:adec="http://schemas.microsoft.com/office/drawing/2017/decorative" val="1"/>
              </a:ext>
            </a:extLst>
          </p:cNvPr>
          <p:cNvSpPr/>
          <p:nvPr/>
        </p:nvSpPr>
        <p:spPr>
          <a:xfrm>
            <a:off x="596675" y="3320409"/>
            <a:ext cx="832936" cy="881034"/>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20</a:t>
            </a:r>
            <a:r>
              <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88" name="Oval 87">
            <a:extLst>
              <a:ext uri="{FF2B5EF4-FFF2-40B4-BE49-F238E27FC236}">
                <a16:creationId xmlns:a16="http://schemas.microsoft.com/office/drawing/2014/main" id="{D562E5F0-F2FB-44D9-A0CA-8E7C073D7ABF}"/>
              </a:ext>
              <a:ext uri="{C183D7F6-B498-43B3-948B-1728B52AA6E4}">
                <adec:decorative xmlns:adec="http://schemas.microsoft.com/office/drawing/2017/decorative" val="1"/>
              </a:ext>
            </a:extLst>
          </p:cNvPr>
          <p:cNvSpPr/>
          <p:nvPr/>
        </p:nvSpPr>
        <p:spPr>
          <a:xfrm>
            <a:off x="632156" y="4821864"/>
            <a:ext cx="832936" cy="881034"/>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20</a:t>
            </a:r>
            <a:r>
              <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5" name="TextBox 4">
            <a:extLst>
              <a:ext uri="{FF2B5EF4-FFF2-40B4-BE49-F238E27FC236}">
                <a16:creationId xmlns:a16="http://schemas.microsoft.com/office/drawing/2014/main" id="{2F50FA85-D387-4A59-98A2-F8E7D40C2CE3}"/>
              </a:ext>
            </a:extLst>
          </p:cNvPr>
          <p:cNvSpPr txBox="1"/>
          <p:nvPr/>
        </p:nvSpPr>
        <p:spPr>
          <a:xfrm>
            <a:off x="8909330" y="2800552"/>
            <a:ext cx="328267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40 minutes? </a:t>
            </a:r>
          </a:p>
          <a:p>
            <a:pPr>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two sections of this lesson – and, if time, finishing with nature connection </a:t>
            </a:r>
            <a:r>
              <a:rPr lang="en-GB" sz="1600" i="1" dirty="0">
                <a:solidFill>
                  <a:srgbClr val="35372F"/>
                </a:solidFill>
                <a:latin typeface="Calibri Light" panose="020F0302020204030204" pitchFamily="34" charset="0"/>
              </a:rPr>
              <a:t>(the final activity in the lesson plan).</a:t>
            </a:r>
            <a:endPar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section of this lesson, and exploring some impacts of climate change from the second section. </a:t>
            </a:r>
          </a:p>
        </p:txBody>
      </p:sp>
      <p:pic>
        <p:nvPicPr>
          <p:cNvPr id="16" name="Picture 14" descr="TB_Logo_v1.png">
            <a:extLst>
              <a:ext uri="{FF2B5EF4-FFF2-40B4-BE49-F238E27FC236}">
                <a16:creationId xmlns:a16="http://schemas.microsoft.com/office/drawing/2014/main" id="{4730A50B-D47A-4DF6-9A1E-CD99E50B24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8" name="CaixaDeTexto 17">
            <a:extLst>
              <a:ext uri="{FF2B5EF4-FFF2-40B4-BE49-F238E27FC236}">
                <a16:creationId xmlns:a16="http://schemas.microsoft.com/office/drawing/2014/main" id="{8F30DEF3-C32E-4F48-8B09-67B5A52C36C4}"/>
              </a:ext>
            </a:extLst>
          </p:cNvPr>
          <p:cNvSpPr txBox="1"/>
          <p:nvPr/>
        </p:nvSpPr>
        <p:spPr>
          <a:xfrm>
            <a:off x="314008" y="767191"/>
            <a:ext cx="92197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AT A GLANCE </a:t>
            </a:r>
            <a: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 CHANGING CLIMATES| </a:t>
            </a: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Lesson 1 – Our Changing Climate</a:t>
            </a:r>
            <a:endParaRPr kumimoji="0" lang="en-GB" sz="2400" b="1"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pic>
        <p:nvPicPr>
          <p:cNvPr id="19" name="Picture Placeholder 6">
            <a:extLst>
              <a:ext uri="{FF2B5EF4-FFF2-40B4-BE49-F238E27FC236}">
                <a16:creationId xmlns:a16="http://schemas.microsoft.com/office/drawing/2014/main" id="{CCA46064-F427-45E4-915F-0DCC055CAF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334500" y="0"/>
            <a:ext cx="2857500" cy="2684596"/>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
        <p:nvSpPr>
          <p:cNvPr id="20" name="Retângulo 19">
            <a:extLst>
              <a:ext uri="{FF2B5EF4-FFF2-40B4-BE49-F238E27FC236}">
                <a16:creationId xmlns:a16="http://schemas.microsoft.com/office/drawing/2014/main" id="{EA99538E-B56D-4CA5-8D1A-E423B71DB5AD}"/>
              </a:ext>
            </a:extLst>
          </p:cNvPr>
          <p:cNvSpPr/>
          <p:nvPr/>
        </p:nvSpPr>
        <p:spPr>
          <a:xfrm>
            <a:off x="-1" y="161438"/>
            <a:ext cx="2466109" cy="418292"/>
          </a:xfrm>
          <a:prstGeom prst="rect">
            <a:avLst/>
          </a:prstGeom>
          <a:solidFill>
            <a:srgbClr val="3D7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Y11-13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AGES 15-18</a:t>
            </a:r>
          </a:p>
        </p:txBody>
      </p:sp>
    </p:spTree>
    <p:extLst>
      <p:ext uri="{BB962C8B-B14F-4D97-AF65-F5344CB8AC3E}">
        <p14:creationId xmlns:p14="http://schemas.microsoft.com/office/powerpoint/2010/main" val="30411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s://main-designyoutrust.netdna-ssl.com/wp-content/uploads/2019/09/2-70.jpg?iv=1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48424" y="548984"/>
            <a:ext cx="5620759" cy="5430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in-designyoutrust.netdna-ssl.com/wp-content/uploads/2019/09/5-65.jpg?iv=1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89" y="553748"/>
            <a:ext cx="6198953" cy="543048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6629" y="5979637"/>
            <a:ext cx="615481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Bengal Tiger. Estimated about 2500 remain</a:t>
            </a:r>
            <a:endParaRPr kumimoji="0" lang="en-GB" sz="2000" b="1" i="0" u="none" strike="noStrike" kern="1200" cap="none" spc="-1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6448424" y="5979637"/>
            <a:ext cx="561783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Amur Leopard. Estimated about 60 remain</a:t>
            </a:r>
            <a:endParaRPr kumimoji="0" lang="en-GB" sz="2000" b="1" i="0" u="none" strike="noStrike" kern="1200" cap="none" spc="-10" normalizeH="0" baseline="0" noProof="0" dirty="0">
              <a:ln>
                <a:noFill/>
              </a:ln>
              <a:solidFill>
                <a:prstClr val="white"/>
              </a:solidFill>
              <a:effectLst/>
              <a:uLnTx/>
              <a:uFillTx/>
              <a:latin typeface="Calibri" panose="020F0502020204030204"/>
              <a:ea typeface="+mn-ea"/>
              <a:cs typeface="+mn-cs"/>
            </a:endParaRPr>
          </a:p>
        </p:txBody>
      </p:sp>
      <p:sp>
        <p:nvSpPr>
          <p:cNvPr id="6" name="Rectangle 3">
            <a:extLst>
              <a:ext uri="{FF2B5EF4-FFF2-40B4-BE49-F238E27FC236}">
                <a16:creationId xmlns:a16="http://schemas.microsoft.com/office/drawing/2014/main" id="{9F1FF64C-2D64-4545-A0C1-948D38574CFC}"/>
              </a:ext>
            </a:extLst>
          </p:cNvPr>
          <p:cNvSpPr/>
          <p:nvPr/>
        </p:nvSpPr>
        <p:spPr>
          <a:xfrm>
            <a:off x="126187" y="0"/>
            <a:ext cx="11939625" cy="446276"/>
          </a:xfrm>
          <a:prstGeom prst="rect">
            <a:avLst/>
          </a:prstGeom>
          <a:solidFill>
            <a:srgbClr val="37352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10" normalizeH="0" baseline="0" noProof="0" dirty="0">
                <a:ln>
                  <a:noFill/>
                </a:ln>
                <a:solidFill>
                  <a:prstClr val="white"/>
                </a:solidFill>
                <a:effectLst/>
                <a:uLnTx/>
                <a:uFillTx/>
                <a:latin typeface="Calibri" panose="020F0502020204030204"/>
                <a:ea typeface="+mn-ea"/>
                <a:cs typeface="+mn-cs"/>
              </a:rPr>
              <a:t>*These pictures are composed of as many pixels as the number of animals still alive in the species</a:t>
            </a:r>
          </a:p>
        </p:txBody>
      </p:sp>
      <p:sp>
        <p:nvSpPr>
          <p:cNvPr id="7" name="Retângulo: Cantos Arredondados 6">
            <a:extLst>
              <a:ext uri="{FF2B5EF4-FFF2-40B4-BE49-F238E27FC236}">
                <a16:creationId xmlns:a16="http://schemas.microsoft.com/office/drawing/2014/main" id="{3279F598-0E0A-4FEB-88B0-CBA0FC6AD071}"/>
              </a:ext>
            </a:extLst>
          </p:cNvPr>
          <p:cNvSpPr/>
          <p:nvPr/>
        </p:nvSpPr>
        <p:spPr>
          <a:xfrm>
            <a:off x="4148235" y="2101516"/>
            <a:ext cx="3927423" cy="2416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a:solidFill>
                  <a:schemeClr val="bg1"/>
                </a:solidFill>
              </a:rPr>
              <a:t>How do these images make you feel? What do these images make you think of? </a:t>
            </a:r>
          </a:p>
        </p:txBody>
      </p:sp>
    </p:spTree>
    <p:extLst>
      <p:ext uri="{BB962C8B-B14F-4D97-AF65-F5344CB8AC3E}">
        <p14:creationId xmlns:p14="http://schemas.microsoft.com/office/powerpoint/2010/main" val="38170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97266" y="0"/>
            <a:ext cx="6837508" cy="6858000"/>
          </a:xfrm>
          <a:prstGeom prst="rect">
            <a:avLst/>
          </a:prstGeom>
        </p:spPr>
      </p:pic>
      <p:sp>
        <p:nvSpPr>
          <p:cNvPr id="10" name="Rectangle 9"/>
          <p:cNvSpPr/>
          <p:nvPr/>
        </p:nvSpPr>
        <p:spPr>
          <a:xfrm>
            <a:off x="8341240" y="6198037"/>
            <a:ext cx="1053494" cy="261610"/>
          </a:xfrm>
          <a:prstGeom prst="rect">
            <a:avLst/>
          </a:prstGeom>
        </p:spPr>
        <p:txBody>
          <a:bodyPr wrap="none">
            <a:spAutoFit/>
          </a:bodyPr>
          <a:lstStyle/>
          <a:p>
            <a:r>
              <a:rPr lang="en-GB" sz="1100" dirty="0">
                <a:solidFill>
                  <a:schemeClr val="tx1">
                    <a:lumMod val="95000"/>
                    <a:lumOff val="5000"/>
                  </a:schemeClr>
                </a:solidFill>
                <a:latin typeface="Calibri Light" panose="020F0302020204030204"/>
              </a:rPr>
              <a:t>Unknown artist</a:t>
            </a:r>
          </a:p>
        </p:txBody>
      </p:sp>
    </p:spTree>
    <p:extLst>
      <p:ext uri="{BB962C8B-B14F-4D97-AF65-F5344CB8AC3E}">
        <p14:creationId xmlns:p14="http://schemas.microsoft.com/office/powerpoint/2010/main" val="2340578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97266" y="0"/>
            <a:ext cx="6837508" cy="6858000"/>
          </a:xfrm>
          <a:prstGeom prst="rect">
            <a:avLst/>
          </a:prstGeom>
        </p:spPr>
      </p:pic>
      <p:sp>
        <p:nvSpPr>
          <p:cNvPr id="10" name="Rectangle 9"/>
          <p:cNvSpPr/>
          <p:nvPr/>
        </p:nvSpPr>
        <p:spPr>
          <a:xfrm>
            <a:off x="8341240" y="6198037"/>
            <a:ext cx="105349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rPr>
              <a:t>Unknown artist</a:t>
            </a:r>
          </a:p>
        </p:txBody>
      </p:sp>
      <p:sp>
        <p:nvSpPr>
          <p:cNvPr id="5" name="Retângulo: Cantos Arredondados 4">
            <a:extLst>
              <a:ext uri="{FF2B5EF4-FFF2-40B4-BE49-F238E27FC236}">
                <a16:creationId xmlns:a16="http://schemas.microsoft.com/office/drawing/2014/main" id="{B5EA4E27-F556-43F2-9569-426076B1AFA3}"/>
              </a:ext>
            </a:extLst>
          </p:cNvPr>
          <p:cNvSpPr/>
          <p:nvPr/>
        </p:nvSpPr>
        <p:spPr>
          <a:xfrm>
            <a:off x="8264577" y="4441409"/>
            <a:ext cx="3927423" cy="2416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a:solidFill>
                  <a:schemeClr val="bg1"/>
                </a:solidFill>
              </a:rPr>
              <a:t>How does this image make you feel? What does this image make you think of? </a:t>
            </a:r>
          </a:p>
        </p:txBody>
      </p:sp>
    </p:spTree>
    <p:extLst>
      <p:ext uri="{BB962C8B-B14F-4D97-AF65-F5344CB8AC3E}">
        <p14:creationId xmlns:p14="http://schemas.microsoft.com/office/powerpoint/2010/main" val="92159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https://media.pri.org/s3fs-public/styles/story_main/public/photos/2014-March/climate_street_art_1.jpg?itok=xnNIm9J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898" y="0"/>
            <a:ext cx="12265898" cy="69118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5135" y="6111765"/>
            <a:ext cx="2000228" cy="584775"/>
          </a:xfrm>
          <a:prstGeom prst="rect">
            <a:avLst/>
          </a:prstGeom>
        </p:spPr>
        <p:txBody>
          <a:bodyPr wrap="none">
            <a:spAutoFit/>
          </a:bodyPr>
          <a:lstStyle/>
          <a:p>
            <a:r>
              <a:rPr lang="en-GB" sz="1600" b="1" dirty="0">
                <a:solidFill>
                  <a:schemeClr val="bg1"/>
                </a:solidFill>
                <a:latin typeface="Calibri Light" panose="020F0302020204030204"/>
              </a:rPr>
              <a:t>Isaac Cordell sculpture</a:t>
            </a:r>
            <a:br>
              <a:rPr lang="en-GB" sz="1600" b="1" dirty="0">
                <a:solidFill>
                  <a:schemeClr val="bg1"/>
                </a:solidFill>
                <a:latin typeface="Calibri Light" panose="020F0302020204030204"/>
              </a:rPr>
            </a:br>
            <a:r>
              <a:rPr lang="en-GB" sz="1600" b="1" dirty="0">
                <a:solidFill>
                  <a:schemeClr val="bg1"/>
                </a:solidFill>
                <a:latin typeface="Calibri Light" panose="020F0302020204030204"/>
              </a:rPr>
              <a:t>“Follow the leaders”</a:t>
            </a:r>
            <a:endParaRPr lang="en-GB" sz="1600" b="1" dirty="0">
              <a:solidFill>
                <a:schemeClr val="bg1"/>
              </a:solidFill>
            </a:endParaRPr>
          </a:p>
        </p:txBody>
      </p:sp>
    </p:spTree>
    <p:extLst>
      <p:ext uri="{BB962C8B-B14F-4D97-AF65-F5344CB8AC3E}">
        <p14:creationId xmlns:p14="http://schemas.microsoft.com/office/powerpoint/2010/main" val="140586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media.pri.org/s3fs-public/styles/story_main/public/photos/2014-March/climate_street_art_1.jpg?itok=xnNIm9J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898" y="0"/>
            <a:ext cx="12265898" cy="69118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0125" y="6273225"/>
            <a:ext cx="2000228" cy="584775"/>
          </a:xfrm>
          <a:prstGeom prst="rect">
            <a:avLst/>
          </a:prstGeom>
        </p:spPr>
        <p:txBody>
          <a:bodyPr wrap="none">
            <a:spAutoFit/>
          </a:bodyPr>
          <a:lstStyle/>
          <a:p>
            <a:r>
              <a:rPr lang="en-GB" sz="1600" b="1" dirty="0">
                <a:solidFill>
                  <a:schemeClr val="bg1"/>
                </a:solidFill>
                <a:latin typeface="Calibri Light" panose="020F0302020204030204"/>
              </a:rPr>
              <a:t>Isaac Cordell sculpture</a:t>
            </a:r>
            <a:br>
              <a:rPr lang="en-GB" sz="1600" b="1" dirty="0">
                <a:solidFill>
                  <a:schemeClr val="bg1"/>
                </a:solidFill>
                <a:latin typeface="Calibri Light" panose="020F0302020204030204"/>
              </a:rPr>
            </a:br>
            <a:r>
              <a:rPr lang="en-GB" sz="1600" b="1" dirty="0">
                <a:solidFill>
                  <a:schemeClr val="bg1"/>
                </a:solidFill>
                <a:latin typeface="Calibri Light" panose="020F0302020204030204"/>
              </a:rPr>
              <a:t>“Follow the leaders”</a:t>
            </a:r>
            <a:endParaRPr lang="en-GB" sz="1600" b="1" dirty="0">
              <a:solidFill>
                <a:schemeClr val="bg1"/>
              </a:solidFill>
            </a:endParaRPr>
          </a:p>
        </p:txBody>
      </p:sp>
      <p:sp>
        <p:nvSpPr>
          <p:cNvPr id="4" name="Retângulo: Cantos Arredondados 3">
            <a:extLst>
              <a:ext uri="{FF2B5EF4-FFF2-40B4-BE49-F238E27FC236}">
                <a16:creationId xmlns:a16="http://schemas.microsoft.com/office/drawing/2014/main" id="{41DB6F33-50E2-42E2-963D-DC2BCD6D8FF2}"/>
              </a:ext>
            </a:extLst>
          </p:cNvPr>
          <p:cNvSpPr/>
          <p:nvPr/>
        </p:nvSpPr>
        <p:spPr>
          <a:xfrm>
            <a:off x="8264577" y="4495250"/>
            <a:ext cx="3927423" cy="2416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a:solidFill>
                  <a:schemeClr val="bg1"/>
                </a:solidFill>
              </a:rPr>
              <a:t>How does this image make you feel? What does this image make you think of? </a:t>
            </a:r>
          </a:p>
        </p:txBody>
      </p:sp>
    </p:spTree>
    <p:extLst>
      <p:ext uri="{BB962C8B-B14F-4D97-AF65-F5344CB8AC3E}">
        <p14:creationId xmlns:p14="http://schemas.microsoft.com/office/powerpoint/2010/main" val="2091265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descr="A hand painted mural on a large wall depicting a child's face blended with that of a tig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3"/>
          <a:stretch/>
        </p:blipFill>
        <p:spPr bwMode="auto">
          <a:xfrm>
            <a:off x="2489813" y="0"/>
            <a:ext cx="6797406" cy="68001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64288" y="6369274"/>
            <a:ext cx="2227712" cy="430887"/>
          </a:xfrm>
          <a:prstGeom prst="rect">
            <a:avLst/>
          </a:prstGeom>
        </p:spPr>
        <p:txBody>
          <a:bodyPr wrap="square">
            <a:spAutoFit/>
          </a:bodyPr>
          <a:lstStyle/>
          <a:p>
            <a:r>
              <a:rPr lang="en-GB" sz="1100" dirty="0">
                <a:solidFill>
                  <a:schemeClr val="tx1">
                    <a:lumMod val="95000"/>
                    <a:lumOff val="5000"/>
                  </a:schemeClr>
                </a:solidFill>
                <a:latin typeface="Calibri Light" panose="020F0302020204030204"/>
              </a:rPr>
              <a:t>Mural in, Brooklyn by </a:t>
            </a:r>
          </a:p>
          <a:p>
            <a:r>
              <a:rPr lang="en-GB" sz="1100" dirty="0">
                <a:solidFill>
                  <a:schemeClr val="tx1">
                    <a:lumMod val="95000"/>
                    <a:lumOff val="5000"/>
                  </a:schemeClr>
                </a:solidFill>
                <a:latin typeface="Calibri Light" panose="020F0302020204030204"/>
              </a:rPr>
              <a:t>South African artist Sonny</a:t>
            </a:r>
          </a:p>
        </p:txBody>
      </p:sp>
    </p:spTree>
    <p:extLst>
      <p:ext uri="{BB962C8B-B14F-4D97-AF65-F5344CB8AC3E}">
        <p14:creationId xmlns:p14="http://schemas.microsoft.com/office/powerpoint/2010/main" val="939529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descr="A hand painted mural on a large wall depicting a child's face blended with that of a tig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3"/>
          <a:stretch/>
        </p:blipFill>
        <p:spPr bwMode="auto">
          <a:xfrm>
            <a:off x="2489813" y="0"/>
            <a:ext cx="6797406" cy="68001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64288" y="6369274"/>
            <a:ext cx="222771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rPr>
              <a:t>Mural in, Brooklyn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rPr>
              <a:t>South African artist Sonny</a:t>
            </a:r>
          </a:p>
        </p:txBody>
      </p:sp>
      <p:sp>
        <p:nvSpPr>
          <p:cNvPr id="4" name="Retângulo: Cantos Arredondados 3">
            <a:extLst>
              <a:ext uri="{FF2B5EF4-FFF2-40B4-BE49-F238E27FC236}">
                <a16:creationId xmlns:a16="http://schemas.microsoft.com/office/drawing/2014/main" id="{B1B6D4B3-1E4B-4B59-88FD-0D14F3E29C67}"/>
              </a:ext>
            </a:extLst>
          </p:cNvPr>
          <p:cNvSpPr/>
          <p:nvPr/>
        </p:nvSpPr>
        <p:spPr>
          <a:xfrm>
            <a:off x="8264577" y="4441409"/>
            <a:ext cx="3927423" cy="2416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a:solidFill>
                  <a:schemeClr val="bg1"/>
                </a:solidFill>
              </a:rPr>
              <a:t>How does this image make you feel? What does this image make you think of? </a:t>
            </a:r>
          </a:p>
        </p:txBody>
      </p:sp>
    </p:spTree>
    <p:extLst>
      <p:ext uri="{BB962C8B-B14F-4D97-AF65-F5344CB8AC3E}">
        <p14:creationId xmlns:p14="http://schemas.microsoft.com/office/powerpoint/2010/main" val="404386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8" name="Picture 6" descr="Image result for climate change modern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567" y="-78648"/>
            <a:ext cx="10837889" cy="704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726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8" name="Picture 6" descr="Image result for climate change modern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567" y="-78647"/>
            <a:ext cx="10837889" cy="701652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D3D43FA6-42F5-4688-926D-6ABE390C9DE9}"/>
              </a:ext>
            </a:extLst>
          </p:cNvPr>
          <p:cNvSpPr/>
          <p:nvPr/>
        </p:nvSpPr>
        <p:spPr>
          <a:xfrm>
            <a:off x="8264577" y="4441409"/>
            <a:ext cx="3927423" cy="24165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a:solidFill>
                  <a:schemeClr val="bg1"/>
                </a:solidFill>
              </a:rPr>
              <a:t>How does this image make you feel? What does this image make you think of? </a:t>
            </a:r>
          </a:p>
        </p:txBody>
      </p:sp>
      <p:pic>
        <p:nvPicPr>
          <p:cNvPr id="3" name="Imagem 2">
            <a:extLst>
              <a:ext uri="{FF2B5EF4-FFF2-40B4-BE49-F238E27FC236}">
                <a16:creationId xmlns:a16="http://schemas.microsoft.com/office/drawing/2014/main" id="{1012BA0E-3E79-477A-B3B2-522D622F85B6}"/>
              </a:ext>
            </a:extLst>
          </p:cNvPr>
          <p:cNvPicPr>
            <a:picLocks noChangeAspect="1"/>
          </p:cNvPicPr>
          <p:nvPr/>
        </p:nvPicPr>
        <p:blipFill>
          <a:blip r:embed="rId3"/>
          <a:stretch>
            <a:fillRect/>
          </a:stretch>
        </p:blipFill>
        <p:spPr>
          <a:xfrm>
            <a:off x="694544" y="6562684"/>
            <a:ext cx="1714739" cy="295316"/>
          </a:xfrm>
          <a:prstGeom prst="rect">
            <a:avLst/>
          </a:prstGeom>
        </p:spPr>
      </p:pic>
    </p:spTree>
    <p:extLst>
      <p:ext uri="{BB962C8B-B14F-4D97-AF65-F5344CB8AC3E}">
        <p14:creationId xmlns:p14="http://schemas.microsoft.com/office/powerpoint/2010/main" val="1214594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282" y="1673056"/>
            <a:ext cx="11527436" cy="4351338"/>
          </a:xfrm>
        </p:spPr>
        <p:txBody>
          <a:bodyPr/>
          <a:lstStyle/>
          <a:p>
            <a:pPr marL="0" indent="0">
              <a:buNone/>
            </a:pPr>
            <a:r>
              <a:rPr lang="en-GB" dirty="0">
                <a:solidFill>
                  <a:srgbClr val="35372F"/>
                </a:solidFill>
              </a:rPr>
              <a:t>Art has the capacity to represent what is often too complex for words, such as emotions that can`t be expressed with spoken or written language. </a:t>
            </a:r>
          </a:p>
          <a:p>
            <a:pPr marL="0" indent="0">
              <a:buNone/>
            </a:pPr>
            <a:endParaRPr lang="en-GB" dirty="0">
              <a:solidFill>
                <a:srgbClr val="35372F"/>
              </a:solidFill>
            </a:endParaRPr>
          </a:p>
          <a:p>
            <a:pPr marL="0" indent="0">
              <a:buNone/>
            </a:pPr>
            <a:r>
              <a:rPr lang="en-GB" dirty="0">
                <a:solidFill>
                  <a:srgbClr val="35372F"/>
                </a:solidFill>
              </a:rPr>
              <a:t>Each of these images shows a different response – some are scientific representations of ‘data’, some are empathic calls for action, some are capturing political inaction or destructive impacts.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5943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9" name="TextBox 8">
            <a:extLst>
              <a:ext uri="{FF2B5EF4-FFF2-40B4-BE49-F238E27FC236}">
                <a16:creationId xmlns:a16="http://schemas.microsoft.com/office/drawing/2014/main" id="{EAFB88AB-4F2B-425E-A625-FDFDA5D378E1}"/>
              </a:ext>
            </a:extLst>
          </p:cNvPr>
          <p:cNvSpPr txBox="1"/>
          <p:nvPr/>
        </p:nvSpPr>
        <p:spPr>
          <a:xfrm>
            <a:off x="2113551" y="5126719"/>
            <a:ext cx="1007845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CHANGING CLIMATES</a:t>
            </a:r>
            <a:endParaRPr kumimoji="0" lang="en-GB" sz="5400" b="1" i="0" u="none" strike="noStrike" kern="1200" cap="none" spc="0" normalizeH="0" baseline="0" noProof="0" dirty="0">
              <a:ln>
                <a:noFill/>
              </a:ln>
              <a:solidFill>
                <a:prstClr val="white"/>
              </a:solidFill>
              <a:effectLst/>
              <a:uLnTx/>
              <a:uFillTx/>
              <a:latin typeface="Foco" panose="020B0504050202020203" pitchFamily="34" charset="0"/>
              <a:ea typeface="+mn-ea"/>
              <a:cs typeface="+mn-cs"/>
            </a:endParaRPr>
          </a:p>
        </p:txBody>
      </p:sp>
      <p:sp>
        <p:nvSpPr>
          <p:cNvPr id="10" name="Rectangle 9">
            <a:extLst>
              <a:ext uri="{FF2B5EF4-FFF2-40B4-BE49-F238E27FC236}">
                <a16:creationId xmlns:a16="http://schemas.microsoft.com/office/drawing/2014/main" id="{BAEF1955-1896-4A4C-B518-E011ABED5C6B}"/>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sz="1800"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E6942A61-34D0-4E95-A38C-CBE395553811}"/>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Just Another Hand" panose="02000506000000020003" pitchFamily="2" charset="0"/>
              <a:ea typeface="Times New Roman" panose="02020603050405020304" pitchFamily="18" charset="0"/>
              <a:cs typeface="+mn-cs"/>
            </a:endParaRPr>
          </a:p>
        </p:txBody>
      </p:sp>
      <p:sp>
        <p:nvSpPr>
          <p:cNvPr id="7" name="TextBox 13">
            <a:extLst>
              <a:ext uri="{FF2B5EF4-FFF2-40B4-BE49-F238E27FC236}">
                <a16:creationId xmlns:a16="http://schemas.microsoft.com/office/drawing/2014/main" id="{36DC55B2-9CEF-48EC-8167-794E9A01956A}"/>
              </a:ext>
            </a:extLst>
          </p:cNvPr>
          <p:cNvSpPr txBox="1"/>
          <p:nvPr/>
        </p:nvSpPr>
        <p:spPr>
          <a:xfrm>
            <a:off x="7600013" y="143793"/>
            <a:ext cx="445783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YEARS 11-13 | KS4/5</a:t>
            </a: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 Ages 11-13</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44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744" y="964710"/>
            <a:ext cx="11366983" cy="4048800"/>
          </a:xfrm>
        </p:spPr>
        <p:txBody>
          <a:bodyPr/>
          <a:lstStyle/>
          <a:p>
            <a:pPr marL="0" indent="0">
              <a:buNone/>
            </a:pPr>
            <a:r>
              <a:rPr lang="en-GB" dirty="0">
                <a:solidFill>
                  <a:srgbClr val="35372F"/>
                </a:solidFill>
              </a:rPr>
              <a:t>Take a moment to look again at these images and, in pairs, share the thoughts and/or feelings that you experienced in response to some of them.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957" y="2242402"/>
            <a:ext cx="2544611" cy="143182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8197" y="2242402"/>
            <a:ext cx="2000207" cy="143182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4058" y="2242402"/>
            <a:ext cx="3106758" cy="144304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6470" y="2242402"/>
            <a:ext cx="3155786" cy="143182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957" y="3815746"/>
            <a:ext cx="2050075" cy="2048115"/>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8375" y="3815746"/>
            <a:ext cx="3236021" cy="2048115"/>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54739" y="3815746"/>
            <a:ext cx="3632648" cy="2048115"/>
          </a:xfrm>
          <a:prstGeom prst="rect">
            <a:avLst/>
          </a:prstGeom>
        </p:spPr>
      </p:pic>
      <p:pic>
        <p:nvPicPr>
          <p:cNvPr id="11" name="Picture 2" descr="A hand painted mural on a large wall depicting a child's face blended with that of a tige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73"/>
          <a:stretch/>
        </p:blipFill>
        <p:spPr bwMode="auto">
          <a:xfrm>
            <a:off x="9678068" y="3786315"/>
            <a:ext cx="2124188" cy="210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74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876" y="987057"/>
            <a:ext cx="11337851" cy="4351338"/>
          </a:xfrm>
        </p:spPr>
        <p:txBody>
          <a:bodyPr/>
          <a:lstStyle/>
          <a:p>
            <a:pPr marL="0" indent="0">
              <a:buNone/>
            </a:pPr>
            <a:r>
              <a:rPr lang="en-GB" dirty="0">
                <a:solidFill>
                  <a:srgbClr val="35372F"/>
                </a:solidFill>
              </a:rPr>
              <a:t>Now, as a class, reflect on why these art pieces might be important in reflecting about climate change.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825" y="2220055"/>
            <a:ext cx="2544611" cy="143182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9065" y="2220055"/>
            <a:ext cx="2000207" cy="143182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4926" y="2220055"/>
            <a:ext cx="3106758" cy="144304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17338" y="2220055"/>
            <a:ext cx="3155786" cy="143182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8825" y="3793399"/>
            <a:ext cx="2050075" cy="2048115"/>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59243" y="3793399"/>
            <a:ext cx="3236021" cy="2048115"/>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5607" y="3793399"/>
            <a:ext cx="3632648" cy="2048115"/>
          </a:xfrm>
          <a:prstGeom prst="rect">
            <a:avLst/>
          </a:prstGeom>
        </p:spPr>
      </p:pic>
      <p:pic>
        <p:nvPicPr>
          <p:cNvPr id="11" name="Picture 2" descr="A hand painted mural on a large wall depicting a child's face blended with that of a tige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73"/>
          <a:stretch/>
        </p:blipFill>
        <p:spPr bwMode="auto">
          <a:xfrm>
            <a:off x="9648936" y="3763968"/>
            <a:ext cx="2124188" cy="210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931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04" y="997162"/>
            <a:ext cx="11337851" cy="4351338"/>
          </a:xfrm>
        </p:spPr>
        <p:txBody>
          <a:bodyPr/>
          <a:lstStyle/>
          <a:p>
            <a:pPr marL="0" indent="0">
              <a:buNone/>
            </a:pPr>
            <a:r>
              <a:rPr lang="en-GB" dirty="0">
                <a:solidFill>
                  <a:srgbClr val="35372F"/>
                </a:solidFill>
              </a:rPr>
              <a:t>Considering what we’ve just explored, we are going to express how we feel about ‘climate change’ specifically.</a:t>
            </a:r>
          </a:p>
        </p:txBody>
      </p:sp>
      <p:pic>
        <p:nvPicPr>
          <p:cNvPr id="4" name="Picture 2" descr="An illustration of a child opening a globe with smoke coming out, while an adult gathers it in her arm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6758" y="2308141"/>
            <a:ext cx="5405083" cy="3040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0404" y="1913443"/>
            <a:ext cx="5765596" cy="3839000"/>
          </a:xfrm>
          <a:prstGeom prst="rect">
            <a:avLst/>
          </a:prstGeom>
        </p:spPr>
        <p:txBody>
          <a:bodyPr wrap="square">
            <a:spAutoFit/>
          </a:bodyPr>
          <a:lstStyle/>
          <a:p>
            <a:pPr lvl="0">
              <a:lnSpc>
                <a:spcPct val="90000"/>
              </a:lnSpc>
              <a:spcBef>
                <a:spcPts val="1000"/>
              </a:spcBef>
            </a:pPr>
            <a:br>
              <a:rPr lang="en-GB" sz="2800" dirty="0">
                <a:solidFill>
                  <a:srgbClr val="35372F"/>
                </a:solidFill>
                <a:latin typeface="Calibri Light" panose="020F0302020204030204"/>
              </a:rPr>
            </a:br>
            <a:r>
              <a:rPr lang="en-GB" sz="2800" dirty="0">
                <a:solidFill>
                  <a:srgbClr val="35372F"/>
                </a:solidFill>
                <a:latin typeface="Calibri Light" panose="020F0302020204030204"/>
              </a:rPr>
              <a:t>There will be many different emotions in the room – from overwhelm and anxiety to innovation, apathy, excitement or empowerment. </a:t>
            </a:r>
          </a:p>
          <a:p>
            <a:pPr lvl="0">
              <a:lnSpc>
                <a:spcPct val="90000"/>
              </a:lnSpc>
              <a:spcBef>
                <a:spcPts val="1000"/>
              </a:spcBef>
            </a:pPr>
            <a:endParaRPr lang="en-GB" sz="2800" dirty="0">
              <a:solidFill>
                <a:srgbClr val="35372F"/>
              </a:solidFill>
              <a:latin typeface="Calibri Light" panose="020F0302020204030204"/>
            </a:endParaRPr>
          </a:p>
          <a:p>
            <a:pPr lvl="0">
              <a:lnSpc>
                <a:spcPct val="90000"/>
              </a:lnSpc>
              <a:spcBef>
                <a:spcPts val="1000"/>
              </a:spcBef>
            </a:pPr>
            <a:r>
              <a:rPr lang="en-GB" sz="2800" dirty="0">
                <a:solidFill>
                  <a:srgbClr val="35372F"/>
                </a:solidFill>
                <a:latin typeface="Calibri Light" panose="020F0302020204030204"/>
              </a:rPr>
              <a:t>There may not even be an awareness of what your feelings are at this present moment.</a:t>
            </a:r>
          </a:p>
        </p:txBody>
      </p:sp>
    </p:spTree>
    <p:extLst>
      <p:ext uri="{BB962C8B-B14F-4D97-AF65-F5344CB8AC3E}">
        <p14:creationId xmlns:p14="http://schemas.microsoft.com/office/powerpoint/2010/main" val="253590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48" y="835472"/>
            <a:ext cx="11337851" cy="4351338"/>
          </a:xfrm>
        </p:spPr>
        <p:txBody>
          <a:bodyPr/>
          <a:lstStyle/>
          <a:p>
            <a:pPr marL="0" indent="0">
              <a:buNone/>
            </a:pPr>
            <a:r>
              <a:rPr lang="en-GB" dirty="0">
                <a:solidFill>
                  <a:srgbClr val="35372F"/>
                </a:solidFill>
              </a:rPr>
              <a:t>Your emotions themselves will also fluctuate depending on your mood or what is happening around you. </a:t>
            </a:r>
          </a:p>
          <a:p>
            <a:pPr marL="0" indent="0">
              <a:buNone/>
            </a:pPr>
            <a:endParaRPr lang="en-GB" dirty="0">
              <a:solidFill>
                <a:srgbClr val="35372F"/>
              </a:solidFill>
            </a:endParaRPr>
          </a:p>
          <a:p>
            <a:pPr marL="0" indent="0">
              <a:buNone/>
            </a:pPr>
            <a:r>
              <a:rPr lang="en-GB" dirty="0">
                <a:solidFill>
                  <a:srgbClr val="35372F"/>
                </a:solidFill>
              </a:rPr>
              <a:t>All of your emotions and responses are valid and important in shaping how you are responding to the changing world around you. </a:t>
            </a:r>
          </a:p>
          <a:p>
            <a:pPr marL="0" indent="0">
              <a:buNone/>
            </a:pPr>
            <a:endParaRPr lang="en-GB" dirty="0"/>
          </a:p>
        </p:txBody>
      </p:sp>
      <p:pic>
        <p:nvPicPr>
          <p:cNvPr id="5124" name="Picture 4" descr="Image result for painting and brus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01059" y="3011141"/>
            <a:ext cx="3890293" cy="2593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0648" y="4307905"/>
            <a:ext cx="6573333" cy="1089529"/>
          </a:xfrm>
          <a:prstGeom prst="rect">
            <a:avLst/>
          </a:prstGeom>
          <a:solidFill>
            <a:srgbClr val="27A581"/>
          </a:solidFill>
        </p:spPr>
        <p:txBody>
          <a:bodyPr wrap="square">
            <a:spAutoFit/>
          </a:bodyPr>
          <a:lstStyle/>
          <a:p>
            <a:pPr lvl="0">
              <a:lnSpc>
                <a:spcPct val="90000"/>
              </a:lnSpc>
              <a:spcBef>
                <a:spcPts val="1000"/>
              </a:spcBef>
            </a:pPr>
            <a:r>
              <a:rPr lang="en-GB" sz="2400" dirty="0">
                <a:solidFill>
                  <a:schemeClr val="bg1"/>
                </a:solidFill>
                <a:latin typeface="Calibri Light" panose="020F0302020204030204"/>
              </a:rPr>
              <a:t>You are now invited to spend five minutes doodling, drawing or/and writing your current emotional response to climate change.</a:t>
            </a:r>
          </a:p>
        </p:txBody>
      </p:sp>
      <p:sp>
        <p:nvSpPr>
          <p:cNvPr id="2" name="CaixaDeTexto 1">
            <a:extLst>
              <a:ext uri="{FF2B5EF4-FFF2-40B4-BE49-F238E27FC236}">
                <a16:creationId xmlns:a16="http://schemas.microsoft.com/office/drawing/2014/main" id="{5F2F2309-9F2D-4D71-B668-150F6ACC098F}"/>
              </a:ext>
            </a:extLst>
          </p:cNvPr>
          <p:cNvSpPr txBox="1"/>
          <p:nvPr/>
        </p:nvSpPr>
        <p:spPr>
          <a:xfrm>
            <a:off x="8076617" y="6145967"/>
            <a:ext cx="3714735" cy="369332"/>
          </a:xfrm>
          <a:prstGeom prst="rect">
            <a:avLst/>
          </a:prstGeom>
          <a:noFill/>
        </p:spPr>
        <p:txBody>
          <a:bodyPr wrap="none" rtlCol="0">
            <a:spAutoFit/>
          </a:bodyPr>
          <a:lstStyle/>
          <a:p>
            <a:pPr algn="r"/>
            <a:r>
              <a:rPr lang="en-GB" i="1" dirty="0">
                <a:solidFill>
                  <a:srgbClr val="35372F"/>
                </a:solidFill>
                <a:latin typeface="+mj-lt"/>
              </a:rPr>
              <a:t>Instructions continue in the next slide</a:t>
            </a:r>
          </a:p>
        </p:txBody>
      </p:sp>
    </p:spTree>
    <p:extLst>
      <p:ext uri="{BB962C8B-B14F-4D97-AF65-F5344CB8AC3E}">
        <p14:creationId xmlns:p14="http://schemas.microsoft.com/office/powerpoint/2010/main" val="1909662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991" y="782198"/>
            <a:ext cx="11465751" cy="4268414"/>
          </a:xfrm>
        </p:spPr>
        <p:txBody>
          <a:bodyPr>
            <a:normAutofit/>
          </a:bodyPr>
          <a:lstStyle/>
          <a:p>
            <a:pPr marL="0" indent="0">
              <a:buNone/>
            </a:pPr>
            <a:br>
              <a:rPr lang="en-GB" dirty="0">
                <a:solidFill>
                  <a:srgbClr val="35372F"/>
                </a:solidFill>
              </a:rPr>
            </a:br>
            <a:endParaRPr lang="en-GB" dirty="0">
              <a:solidFill>
                <a:srgbClr val="35372F"/>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07742" y="1511182"/>
            <a:ext cx="5076000" cy="3539430"/>
          </a:xfrm>
          <a:prstGeom prst="rect">
            <a:avLst/>
          </a:prstGeom>
        </p:spPr>
      </p:pic>
      <p:sp>
        <p:nvSpPr>
          <p:cNvPr id="8" name="Rectangle 7"/>
          <p:cNvSpPr/>
          <p:nvPr/>
        </p:nvSpPr>
        <p:spPr>
          <a:xfrm>
            <a:off x="211553" y="1554354"/>
            <a:ext cx="6223900" cy="3108543"/>
          </a:xfrm>
          <a:prstGeom prst="rect">
            <a:avLst/>
          </a:prstGeom>
        </p:spPr>
        <p:txBody>
          <a:bodyPr wrap="square">
            <a:spAutoFit/>
          </a:bodyPr>
          <a:lstStyle/>
          <a:p>
            <a:r>
              <a:rPr lang="en-GB" sz="2800" dirty="0">
                <a:solidFill>
                  <a:srgbClr val="35372F"/>
                </a:solidFill>
                <a:latin typeface="+mj-lt"/>
              </a:rPr>
              <a:t>Try not to overthink your response. Simply take an A4 piece of paper or your </a:t>
            </a:r>
            <a:r>
              <a:rPr lang="en-GB" sz="2800" dirty="0" err="1">
                <a:solidFill>
                  <a:srgbClr val="35372F"/>
                </a:solidFill>
                <a:latin typeface="+mj-lt"/>
              </a:rPr>
              <a:t>ThoughtBox</a:t>
            </a:r>
            <a:r>
              <a:rPr lang="en-GB" sz="2800" dirty="0">
                <a:solidFill>
                  <a:srgbClr val="35372F"/>
                </a:solidFill>
                <a:latin typeface="+mj-lt"/>
              </a:rPr>
              <a:t> Journal and allow the pencil and paper to represent your emotions. </a:t>
            </a:r>
          </a:p>
          <a:p>
            <a:endParaRPr lang="en-GB" sz="2800" dirty="0">
              <a:solidFill>
                <a:srgbClr val="35372F"/>
              </a:solidFill>
              <a:latin typeface="+mj-lt"/>
            </a:endParaRPr>
          </a:p>
          <a:p>
            <a:r>
              <a:rPr lang="en-GB" sz="2800" i="1" dirty="0">
                <a:solidFill>
                  <a:srgbClr val="35372F"/>
                </a:solidFill>
                <a:latin typeface="+mj-lt"/>
              </a:rPr>
              <a:t>NB: You can choose to show this at the end of the exercise or keep it for yourself. </a:t>
            </a:r>
          </a:p>
        </p:txBody>
      </p:sp>
    </p:spTree>
    <p:extLst>
      <p:ext uri="{BB962C8B-B14F-4D97-AF65-F5344CB8AC3E}">
        <p14:creationId xmlns:p14="http://schemas.microsoft.com/office/powerpoint/2010/main" val="710410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24" y="1289438"/>
            <a:ext cx="11420151" cy="4728828"/>
          </a:xfrm>
        </p:spPr>
        <p:txBody>
          <a:bodyPr>
            <a:normAutofit/>
          </a:bodyPr>
          <a:lstStyle/>
          <a:p>
            <a:pPr marL="0" indent="0">
              <a:buNone/>
            </a:pPr>
            <a:r>
              <a:rPr lang="en-GB" dirty="0">
                <a:solidFill>
                  <a:srgbClr val="35372F"/>
                </a:solidFill>
              </a:rPr>
              <a:t>In this topic, we will be exploring and understanding the cause, effect and the physical impact of climate change. Yet, although this is important, it is also vital to consider our emotional responses and begin to understand other people’s – especially when they differ from our own.</a:t>
            </a:r>
            <a:br>
              <a:rPr lang="en-GB" dirty="0">
                <a:solidFill>
                  <a:srgbClr val="35372F"/>
                </a:solidFill>
              </a:rPr>
            </a:br>
            <a:endParaRPr lang="en-GB" dirty="0">
              <a:solidFill>
                <a:srgbClr val="35372F"/>
              </a:solidFill>
            </a:endParaRPr>
          </a:p>
          <a:p>
            <a:pPr marL="0" indent="0">
              <a:buNone/>
            </a:pPr>
            <a:r>
              <a:rPr lang="en-GB" dirty="0">
                <a:solidFill>
                  <a:srgbClr val="35372F"/>
                </a:solidFill>
              </a:rPr>
              <a:t>For people whose lives are being affected by climate change, it is already having a significant emotional impact. And for those living in areas currently sheltered from immediate effects, the impact of eco-anxiety is already being seen and felt.</a:t>
            </a:r>
          </a:p>
          <a:p>
            <a:pPr marL="0" indent="0">
              <a:buNone/>
            </a:pPr>
            <a:br>
              <a:rPr lang="en-GB" dirty="0"/>
            </a:br>
            <a:endParaRPr lang="en-GB" dirty="0"/>
          </a:p>
        </p:txBody>
      </p:sp>
      <p:pic>
        <p:nvPicPr>
          <p:cNvPr id="4" name="Picture 3">
            <a:extLst>
              <a:ext uri="{FF2B5EF4-FFF2-40B4-BE49-F238E27FC236}">
                <a16:creationId xmlns:a16="http://schemas.microsoft.com/office/drawing/2014/main" id="{F551557E-D7FF-4552-9E2A-1A77B2A7CD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0581128" y="5339514"/>
            <a:ext cx="1199746" cy="1172143"/>
          </a:xfrm>
          <a:prstGeom prst="rect">
            <a:avLst/>
          </a:prstGeom>
        </p:spPr>
      </p:pic>
    </p:spTree>
    <p:extLst>
      <p:ext uri="{BB962C8B-B14F-4D97-AF65-F5344CB8AC3E}">
        <p14:creationId xmlns:p14="http://schemas.microsoft.com/office/powerpoint/2010/main" val="458082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027" y="962655"/>
            <a:ext cx="11527944" cy="1358121"/>
          </a:xfrm>
        </p:spPr>
        <p:txBody>
          <a:bodyPr>
            <a:normAutofit/>
          </a:bodyPr>
          <a:lstStyle/>
          <a:p>
            <a:pPr marL="0" indent="0">
              <a:buNone/>
            </a:pPr>
            <a:r>
              <a:rPr lang="en-GB" dirty="0">
                <a:solidFill>
                  <a:srgbClr val="35372F"/>
                </a:solidFill>
              </a:rPr>
              <a:t>We will be exploring ways to move from anxiety to empowerment whilst learning about self-care and supporting our emotional and ecological responses to climate change.</a:t>
            </a:r>
          </a:p>
        </p:txBody>
      </p:sp>
      <p:pic>
        <p:nvPicPr>
          <p:cNvPr id="9218" name="Picture 2" descr="People, Woman, Rally, Protest, Unite, Signage, Banne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1149" y="2430706"/>
            <a:ext cx="5809701" cy="362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81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70823FCB-6516-40AD-9545-9FA44C7E00E7}"/>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F6568A0F-087E-4EFF-B43F-BB68D2B6DD73}"/>
              </a:ext>
            </a:extLst>
          </p:cNvPr>
          <p:cNvSpPr txBox="1"/>
          <p:nvPr/>
        </p:nvSpPr>
        <p:spPr>
          <a:xfrm>
            <a:off x="8195536" y="4197028"/>
            <a:ext cx="3754810" cy="1661993"/>
          </a:xfrm>
          <a:prstGeom prst="rect">
            <a:avLst/>
          </a:prstGeom>
          <a:noFill/>
        </p:spPr>
        <p:txBody>
          <a:bodyPr wrap="square" rtlCol="0">
            <a:spAutoFit/>
          </a:bodyPr>
          <a:lstStyle/>
          <a:p>
            <a:pPr algn="ctr"/>
            <a:r>
              <a:rPr lang="en-GB" sz="2400" b="1" spc="300" dirty="0">
                <a:solidFill>
                  <a:prstClr val="white"/>
                </a:solidFill>
              </a:rPr>
              <a:t>WHY IS OUR CLIMATE </a:t>
            </a:r>
            <a:br>
              <a:rPr lang="en-GB" sz="2400" b="1" spc="300" dirty="0">
                <a:solidFill>
                  <a:prstClr val="white"/>
                </a:solidFill>
              </a:rPr>
            </a:br>
            <a:r>
              <a:rPr lang="en-GB" sz="2400" b="1" spc="300" dirty="0">
                <a:solidFill>
                  <a:prstClr val="white"/>
                </a:solidFill>
              </a:rPr>
              <a:t>CHANGING?</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spc="300" dirty="0">
                <a:solidFill>
                  <a:srgbClr val="FEE725"/>
                </a:solidFill>
              </a:rPr>
              <a:t>20 MINUTES </a:t>
            </a:r>
            <a:endParaRPr lang="en-GB" spc="300" dirty="0">
              <a:solidFill>
                <a:srgbClr val="FEE725"/>
              </a:solidFill>
            </a:endParaRPr>
          </a:p>
        </p:txBody>
      </p:sp>
    </p:spTree>
    <p:extLst>
      <p:ext uri="{BB962C8B-B14F-4D97-AF65-F5344CB8AC3E}">
        <p14:creationId xmlns:p14="http://schemas.microsoft.com/office/powerpoint/2010/main" val="2496932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213" y="1287974"/>
            <a:ext cx="11348062" cy="954107"/>
          </a:xfrm>
          <a:prstGeom prst="rect">
            <a:avLst/>
          </a:prstGeom>
        </p:spPr>
        <p:txBody>
          <a:bodyPr wrap="square">
            <a:spAutoFit/>
          </a:bodyPr>
          <a:lstStyle/>
          <a:p>
            <a:r>
              <a:rPr lang="en-GB" sz="2800" dirty="0">
                <a:solidFill>
                  <a:srgbClr val="35372F"/>
                </a:solidFill>
                <a:latin typeface="+mj-lt"/>
              </a:rPr>
              <a:t>Watch the short video (1:51 minutes) made by Wilder Films for Parents for Future entitled:</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15025" y="2261317"/>
            <a:ext cx="5329237" cy="3036506"/>
          </a:xfrm>
          <a:prstGeom prst="rect">
            <a:avLst/>
          </a:prstGeom>
        </p:spPr>
      </p:pic>
      <p:sp>
        <p:nvSpPr>
          <p:cNvPr id="7" name="CaixaDeTexto 6">
            <a:extLst>
              <a:ext uri="{FF2B5EF4-FFF2-40B4-BE49-F238E27FC236}">
                <a16:creationId xmlns:a16="http://schemas.microsoft.com/office/drawing/2014/main" id="{ADC002E5-7F2E-4305-AA1E-CA0EC5EAA3E5}"/>
              </a:ext>
            </a:extLst>
          </p:cNvPr>
          <p:cNvSpPr txBox="1"/>
          <p:nvPr/>
        </p:nvSpPr>
        <p:spPr>
          <a:xfrm>
            <a:off x="377213" y="2948099"/>
            <a:ext cx="6093500" cy="9618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Light" panose="020F0302020204030204"/>
                <a:ea typeface="+mn-ea"/>
                <a:cs typeface="+mn-cs"/>
                <a:hlinkClick r:id="rId3"/>
              </a:rPr>
              <a:t>Help</a:t>
            </a:r>
            <a:endPar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35372F"/>
                </a:solidFill>
                <a:effectLst/>
                <a:uLnTx/>
                <a:uFillTx/>
                <a:latin typeface="Calibri Light" panose="020F0302020204030204"/>
                <a:ea typeface="Calibri" panose="020F0502020204030204" pitchFamily="34" charset="0"/>
                <a:cs typeface="Times New Roman" panose="02020603050405020304" pitchFamily="18" charset="0"/>
              </a:rPr>
              <a:t>(Click on the link above for the hyperlink)</a:t>
            </a:r>
            <a:endParaRPr kumimoji="0" lang="en-GB" altLang="en-US" sz="12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492971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1253331"/>
            <a:ext cx="11482783" cy="4351338"/>
          </a:xfrm>
        </p:spPr>
        <p:txBody>
          <a:bodyPr/>
          <a:lstStyle/>
          <a:p>
            <a:pPr marL="0" indent="0">
              <a:buNone/>
            </a:pPr>
            <a:br>
              <a:rPr lang="en-GB" dirty="0">
                <a:solidFill>
                  <a:srgbClr val="35372F"/>
                </a:solidFill>
              </a:rPr>
            </a:br>
            <a:r>
              <a:rPr lang="en-GB" dirty="0">
                <a:solidFill>
                  <a:srgbClr val="35372F"/>
                </a:solidFill>
              </a:rPr>
              <a:t>You might be feeling a bit overwhelmed right now, or equally you may be feeling excited about these ideas. However you are feeling, let’s have a few minutes to reflect.</a:t>
            </a:r>
          </a:p>
          <a:p>
            <a:pPr marL="0" indent="0">
              <a:buNone/>
            </a:pPr>
            <a:br>
              <a:rPr lang="en-GB" dirty="0">
                <a:solidFill>
                  <a:srgbClr val="35372F"/>
                </a:solidFill>
              </a:rPr>
            </a:br>
            <a:r>
              <a:rPr lang="en-GB" dirty="0">
                <a:solidFill>
                  <a:srgbClr val="35372F"/>
                </a:solidFill>
              </a:rPr>
              <a:t>Removing outside stimuli can allow us to be better in touch with how we feel. If you like, take a moment to close your eyes or put your head onto your hands or on the table, and think about how this video made you feel.</a:t>
            </a:r>
          </a:p>
          <a:p>
            <a:pPr marL="0" indent="0">
              <a:buNone/>
            </a:pPr>
            <a:endParaRPr lang="en-GB" dirty="0">
              <a:solidFill>
                <a:srgbClr val="35372F"/>
              </a:solidFill>
              <a:highlight>
                <a:srgbClr val="FFFF00"/>
              </a:highlight>
            </a:endParaRPr>
          </a:p>
          <a:p>
            <a:pPr marL="0" indent="0">
              <a:buNone/>
            </a:pPr>
            <a:r>
              <a:rPr lang="en-GB" dirty="0">
                <a:solidFill>
                  <a:srgbClr val="35372F"/>
                </a:solidFill>
              </a:rPr>
              <a:t>When you’re ready, silently put you head back up until everyone is ready.</a:t>
            </a:r>
          </a:p>
        </p:txBody>
      </p:sp>
      <p:pic>
        <p:nvPicPr>
          <p:cNvPr id="8198" name="Picture 6" descr="Image result for closed eyes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23386" y="5410199"/>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3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solidFill>
                  <a:srgbClr val="35372F"/>
                </a:solidFill>
              </a:rPr>
            </a:br>
            <a:r>
              <a:rPr lang="en-GB" b="1" dirty="0">
                <a:solidFill>
                  <a:srgbClr val="35372F"/>
                </a:solidFill>
              </a:rPr>
              <a:t>In this lesson you will need:</a:t>
            </a:r>
            <a:br>
              <a:rPr lang="en-GB" b="1" dirty="0">
                <a:solidFill>
                  <a:srgbClr val="35372F"/>
                </a:solidFill>
              </a:rPr>
            </a:br>
            <a:endParaRPr lang="en-GB" dirty="0">
              <a:solidFill>
                <a:srgbClr val="35372F"/>
              </a:solidFill>
            </a:endParaRPr>
          </a:p>
        </p:txBody>
      </p:sp>
      <p:sp>
        <p:nvSpPr>
          <p:cNvPr id="3" name="Content Placeholder 2"/>
          <p:cNvSpPr>
            <a:spLocks noGrp="1"/>
          </p:cNvSpPr>
          <p:nvPr>
            <p:ph idx="1"/>
          </p:nvPr>
        </p:nvSpPr>
        <p:spPr>
          <a:xfrm>
            <a:off x="423530" y="1855389"/>
            <a:ext cx="10781282" cy="2821542"/>
          </a:xfrm>
        </p:spPr>
        <p:txBody>
          <a:bodyPr/>
          <a:lstStyle/>
          <a:p>
            <a:pPr marL="450850" indent="-450850">
              <a:buFont typeface="Wingdings" panose="05000000000000000000" pitchFamily="2" charset="2"/>
              <a:buChar char="q"/>
            </a:pPr>
            <a:r>
              <a:rPr lang="en-GB" dirty="0">
                <a:solidFill>
                  <a:srgbClr val="35372F"/>
                </a:solidFill>
              </a:rPr>
              <a:t>Internet access</a:t>
            </a:r>
          </a:p>
          <a:p>
            <a:pPr marL="450850" indent="-450850">
              <a:buFont typeface="Wingdings" panose="05000000000000000000" pitchFamily="2" charset="2"/>
              <a:buChar char="q"/>
            </a:pPr>
            <a:r>
              <a:rPr lang="en-GB" dirty="0">
                <a:solidFill>
                  <a:srgbClr val="35372F"/>
                </a:solidFill>
              </a:rPr>
              <a:t>Speakers</a:t>
            </a:r>
          </a:p>
          <a:p>
            <a:pPr marL="450850" indent="-450850">
              <a:buFont typeface="Wingdings" panose="05000000000000000000" pitchFamily="2" charset="2"/>
              <a:buChar char="q"/>
            </a:pPr>
            <a:r>
              <a:rPr lang="en-GB" dirty="0">
                <a:solidFill>
                  <a:srgbClr val="35372F"/>
                </a:solidFill>
              </a:rPr>
              <a:t>Pens or coloured pencils</a:t>
            </a:r>
          </a:p>
          <a:p>
            <a:pPr marL="450850" indent="-450850">
              <a:buFont typeface="Wingdings" panose="05000000000000000000" pitchFamily="2" charset="2"/>
              <a:buChar char="q"/>
            </a:pPr>
            <a:r>
              <a:rPr lang="en-GB" dirty="0" err="1">
                <a:solidFill>
                  <a:srgbClr val="35372F"/>
                </a:solidFill>
              </a:rPr>
              <a:t>ThoughtBox</a:t>
            </a:r>
            <a:r>
              <a:rPr lang="en-GB" dirty="0">
                <a:solidFill>
                  <a:srgbClr val="35372F"/>
                </a:solidFill>
              </a:rPr>
              <a:t> </a:t>
            </a:r>
            <a:r>
              <a:rPr lang="en-GB" i="1" dirty="0">
                <a:solidFill>
                  <a:srgbClr val="35372F"/>
                </a:solidFill>
              </a:rPr>
              <a:t>Thought-Books*</a:t>
            </a:r>
            <a:r>
              <a:rPr lang="en-GB" dirty="0">
                <a:solidFill>
                  <a:srgbClr val="35372F"/>
                </a:solidFill>
              </a:rPr>
              <a:t> or paper</a:t>
            </a:r>
          </a:p>
          <a:p>
            <a:pPr marL="450850" indent="-450850">
              <a:buFont typeface="Wingdings" panose="05000000000000000000" pitchFamily="2" charset="2"/>
              <a:buChar char="q"/>
            </a:pPr>
            <a:r>
              <a:rPr lang="en-GB" dirty="0">
                <a:solidFill>
                  <a:srgbClr val="35372F"/>
                </a:solidFill>
              </a:rPr>
              <a:t>Large sheets of paper (optional for final task)</a:t>
            </a:r>
          </a:p>
          <a:p>
            <a:pPr marL="0" indent="0">
              <a:buNone/>
            </a:pPr>
            <a:endParaRPr lang="en-GB" dirty="0">
              <a:solidFill>
                <a:srgbClr val="35372F"/>
              </a:solidFill>
            </a:endParaRPr>
          </a:p>
          <a:p>
            <a:pPr>
              <a:buFont typeface="Wingdings" panose="05000000000000000000" pitchFamily="2" charset="2"/>
              <a:buChar char="q"/>
            </a:pPr>
            <a:endParaRPr lang="en-GB" dirty="0">
              <a:solidFill>
                <a:srgbClr val="35372F"/>
              </a:solidFill>
            </a:endParaRPr>
          </a:p>
          <a:p>
            <a:endParaRPr lang="en-GB" dirty="0">
              <a:solidFill>
                <a:srgbClr val="35372F"/>
              </a:solidFill>
            </a:endParaRPr>
          </a:p>
        </p:txBody>
      </p:sp>
      <p:sp>
        <p:nvSpPr>
          <p:cNvPr id="4" name="Content Placeholder 2"/>
          <p:cNvSpPr txBox="1">
            <a:spLocks/>
          </p:cNvSpPr>
          <p:nvPr/>
        </p:nvSpPr>
        <p:spPr>
          <a:xfrm>
            <a:off x="1839433" y="1750813"/>
            <a:ext cx="9976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
        <p:nvSpPr>
          <p:cNvPr id="7" name="Oval Callout 10">
            <a:extLst>
              <a:ext uri="{FF2B5EF4-FFF2-40B4-BE49-F238E27FC236}">
                <a16:creationId xmlns:a16="http://schemas.microsoft.com/office/drawing/2014/main" id="{1364A831-7E28-429D-BC05-F9527F444CEF}"/>
              </a:ext>
            </a:extLst>
          </p:cNvPr>
          <p:cNvSpPr/>
          <p:nvPr/>
        </p:nvSpPr>
        <p:spPr>
          <a:xfrm>
            <a:off x="8959511" y="1855389"/>
            <a:ext cx="2598875" cy="2443103"/>
          </a:xfrm>
          <a:prstGeom prst="wedgeEllipseCallout">
            <a:avLst>
              <a:gd name="adj1" fmla="val 29986"/>
              <a:gd name="adj2" fmla="val 30697"/>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Here is a list of resources you will need for this lesson.</a:t>
            </a:r>
          </a:p>
        </p:txBody>
      </p:sp>
      <p:sp>
        <p:nvSpPr>
          <p:cNvPr id="8" name="CaixaDeTexto 7">
            <a:extLst>
              <a:ext uri="{FF2B5EF4-FFF2-40B4-BE49-F238E27FC236}">
                <a16:creationId xmlns:a16="http://schemas.microsoft.com/office/drawing/2014/main" id="{F03D908C-AE63-406D-BDB5-DA544E211B35}"/>
              </a:ext>
            </a:extLst>
          </p:cNvPr>
          <p:cNvSpPr txBox="1"/>
          <p:nvPr/>
        </p:nvSpPr>
        <p:spPr>
          <a:xfrm>
            <a:off x="375638" y="5200388"/>
            <a:ext cx="11182748" cy="736355"/>
          </a:xfrm>
          <a:prstGeom prst="rect">
            <a:avLst/>
          </a:prstGeom>
          <a:noFill/>
        </p:spPr>
        <p:txBody>
          <a:bodyPr wrap="square">
            <a:spAutoFit/>
          </a:bodyPr>
          <a:lstStyle/>
          <a:p>
            <a:pPr>
              <a:lnSpc>
                <a:spcPct val="107000"/>
              </a:lnSpc>
              <a:spcAft>
                <a:spcPts val="800"/>
              </a:spcAft>
            </a:pP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*We recommend students have a journal-style book for </a:t>
            </a:r>
            <a:r>
              <a:rPr lang="en-GB" sz="2000" i="1" dirty="0" err="1">
                <a:solidFill>
                  <a:srgbClr val="35372F"/>
                </a:solidFill>
                <a:effectLst/>
                <a:latin typeface="Calibri" panose="020F0502020204030204" pitchFamily="34" charset="0"/>
                <a:ea typeface="Calibri" panose="020F0502020204030204" pitchFamily="34" charset="0"/>
                <a:cs typeface="Arial" panose="020B0604020202020204" pitchFamily="34" charset="0"/>
              </a:rPr>
              <a:t>ThoughtBox</a:t>
            </a: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 lessons, in order to capture notes, ideas, drawings, reflections, inspiration and learnings. </a:t>
            </a:r>
          </a:p>
        </p:txBody>
      </p:sp>
      <p:pic>
        <p:nvPicPr>
          <p:cNvPr id="9" name="Picture 8">
            <a:extLst>
              <a:ext uri="{FF2B5EF4-FFF2-40B4-BE49-F238E27FC236}">
                <a16:creationId xmlns:a16="http://schemas.microsoft.com/office/drawing/2014/main" id="{8B136637-A2F4-43A9-A0E3-2EB57B6A61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0927366" y="5677786"/>
            <a:ext cx="853508" cy="833871"/>
          </a:xfrm>
          <a:prstGeom prst="rect">
            <a:avLst/>
          </a:prstGeom>
        </p:spPr>
      </p:pic>
    </p:spTree>
    <p:extLst>
      <p:ext uri="{BB962C8B-B14F-4D97-AF65-F5344CB8AC3E}">
        <p14:creationId xmlns:p14="http://schemas.microsoft.com/office/powerpoint/2010/main" val="268736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873282"/>
            <a:ext cx="11337851" cy="4351338"/>
          </a:xfrm>
        </p:spPr>
        <p:txBody>
          <a:bodyPr>
            <a:normAutofit/>
          </a:bodyPr>
          <a:lstStyle/>
          <a:p>
            <a:pPr marL="0" indent="0">
              <a:buNone/>
            </a:pPr>
            <a:r>
              <a:rPr lang="en-GB" dirty="0">
                <a:solidFill>
                  <a:srgbClr val="35372F"/>
                </a:solidFill>
              </a:rPr>
              <a:t>Now take a look at these words and share what you think some of the messages are that the video we just watched, </a:t>
            </a:r>
            <a:r>
              <a:rPr kumimoji="0" lang="en-GB" sz="2800" b="1" i="0" u="sng" strike="noStrike" kern="1200" cap="none" spc="0" normalizeH="0" baseline="0" noProof="0" dirty="0">
                <a:ln>
                  <a:noFill/>
                </a:ln>
                <a:solidFill>
                  <a:prstClr val="black"/>
                </a:solidFill>
                <a:effectLst/>
                <a:uLnTx/>
                <a:uFillTx/>
                <a:latin typeface="Calibri Light" panose="020F0302020204030204"/>
                <a:ea typeface="+mn-ea"/>
                <a:cs typeface="+mn-cs"/>
                <a:hlinkClick r:id="rId2"/>
              </a:rPr>
              <a:t>Help</a:t>
            </a:r>
            <a:r>
              <a:rPr lang="en-GB" dirty="0">
                <a:solidFill>
                  <a:prstClr val="black"/>
                </a:solidFill>
                <a:latin typeface="Calibri Light" panose="020F0302020204030204"/>
              </a:rPr>
              <a:t>,</a:t>
            </a:r>
            <a:r>
              <a:rPr lang="en-GB" b="1" dirty="0">
                <a:solidFill>
                  <a:prstClr val="black"/>
                </a:solidFill>
                <a:latin typeface="Calibri Light" panose="020F0302020204030204"/>
              </a:rPr>
              <a:t> </a:t>
            </a:r>
            <a:r>
              <a:rPr lang="en-GB" dirty="0">
                <a:solidFill>
                  <a:srgbClr val="35372F"/>
                </a:solidFill>
              </a:rPr>
              <a:t>is introducing:</a:t>
            </a:r>
          </a:p>
          <a:p>
            <a:pPr marL="0" indent="0">
              <a:buNone/>
            </a:pPr>
            <a:endParaRPr lang="en-GB" dirty="0"/>
          </a:p>
          <a:p>
            <a:pPr marL="0" indent="0">
              <a:buNone/>
            </a:pPr>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58766" y="1903750"/>
            <a:ext cx="6052573" cy="4470712"/>
          </a:xfrm>
          <a:prstGeom prst="rect">
            <a:avLst/>
          </a:prstGeom>
          <a:solidFill>
            <a:schemeClr val="bg1">
              <a:alpha val="99000"/>
            </a:schemeClr>
          </a:solidFill>
        </p:spPr>
      </p:pic>
    </p:spTree>
    <p:extLst>
      <p:ext uri="{BB962C8B-B14F-4D97-AF65-F5344CB8AC3E}">
        <p14:creationId xmlns:p14="http://schemas.microsoft.com/office/powerpoint/2010/main" val="395094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253331"/>
            <a:ext cx="11337851" cy="4351338"/>
          </a:xfrm>
        </p:spPr>
        <p:txBody>
          <a:bodyPr>
            <a:normAutofit/>
          </a:bodyPr>
          <a:lstStyle/>
          <a:p>
            <a:pPr marL="0" indent="0">
              <a:buNone/>
            </a:pPr>
            <a:r>
              <a:rPr lang="en-GB" dirty="0">
                <a:solidFill>
                  <a:srgbClr val="35372F"/>
                </a:solidFill>
              </a:rPr>
              <a:t>Many people across the world are waking up to the realities of climate change and more and more people are having conversations about cause and effect. </a:t>
            </a:r>
          </a:p>
          <a:p>
            <a:pPr marL="0" indent="0">
              <a:buNone/>
            </a:pPr>
            <a:r>
              <a:rPr lang="en-GB" dirty="0">
                <a:solidFill>
                  <a:srgbClr val="35372F"/>
                </a:solidFill>
              </a:rPr>
              <a:t> </a:t>
            </a:r>
          </a:p>
          <a:p>
            <a:pPr marL="0" indent="0">
              <a:buNone/>
            </a:pPr>
            <a:r>
              <a:rPr lang="en-GB" dirty="0">
                <a:solidFill>
                  <a:srgbClr val="35372F"/>
                </a:solidFill>
              </a:rPr>
              <a:t>Recent global campaigns such as the </a:t>
            </a:r>
            <a:r>
              <a:rPr lang="en-GB" i="1" dirty="0">
                <a:solidFill>
                  <a:srgbClr val="35372F"/>
                </a:solidFill>
              </a:rPr>
              <a:t>Youth Climate Strikes </a:t>
            </a:r>
            <a:r>
              <a:rPr lang="en-GB" dirty="0">
                <a:solidFill>
                  <a:srgbClr val="35372F"/>
                </a:solidFill>
              </a:rPr>
              <a:t>and </a:t>
            </a:r>
            <a:r>
              <a:rPr lang="en-GB" i="1" dirty="0">
                <a:solidFill>
                  <a:srgbClr val="35372F"/>
                </a:solidFill>
              </a:rPr>
              <a:t>Extinction Rebellion</a:t>
            </a:r>
            <a:r>
              <a:rPr lang="en-GB" dirty="0">
                <a:solidFill>
                  <a:srgbClr val="35372F"/>
                </a:solidFill>
              </a:rPr>
              <a:t> and many more, have also brought these issues into the public conversation. </a:t>
            </a:r>
            <a:br>
              <a:rPr lang="en-GB" dirty="0">
                <a:solidFill>
                  <a:srgbClr val="35372F"/>
                </a:solidFill>
              </a:rPr>
            </a:br>
            <a:br>
              <a:rPr lang="en-GB" dirty="0">
                <a:solidFill>
                  <a:srgbClr val="35372F"/>
                </a:solidFill>
              </a:rPr>
            </a:br>
            <a:r>
              <a:rPr lang="en-GB" dirty="0">
                <a:solidFill>
                  <a:srgbClr val="35372F"/>
                </a:solidFill>
              </a:rPr>
              <a:t>You may be very informed about some of the science or you may not have much of an idea. So let’s start with some of the basics.</a:t>
            </a:r>
            <a:endParaRPr lang="en-GB" dirty="0"/>
          </a:p>
        </p:txBody>
      </p:sp>
    </p:spTree>
    <p:extLst>
      <p:ext uri="{BB962C8B-B14F-4D97-AF65-F5344CB8AC3E}">
        <p14:creationId xmlns:p14="http://schemas.microsoft.com/office/powerpoint/2010/main" val="4110999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4658809"/>
            <a:ext cx="11337851" cy="1243012"/>
          </a:xfrm>
        </p:spPr>
        <p:txBody>
          <a:bodyPr>
            <a:normAutofit/>
          </a:bodyPr>
          <a:lstStyle/>
          <a:p>
            <a:pPr marL="0" indent="0">
              <a:buNone/>
            </a:pPr>
            <a:r>
              <a:rPr lang="en-GB" dirty="0">
                <a:solidFill>
                  <a:srgbClr val="35372F"/>
                </a:solidFill>
              </a:rPr>
              <a:t>Share what you already know and understand.</a:t>
            </a:r>
            <a:br>
              <a:rPr lang="en-GB" dirty="0">
                <a:solidFill>
                  <a:srgbClr val="35372F"/>
                </a:solidFill>
              </a:rPr>
            </a:br>
            <a:r>
              <a:rPr lang="en-GB" dirty="0">
                <a:solidFill>
                  <a:srgbClr val="35372F"/>
                </a:solidFill>
              </a:rPr>
              <a:t>Take a look at the following slides as a refresher if you need to.</a:t>
            </a:r>
          </a:p>
          <a:p>
            <a:pPr marL="0" indent="0">
              <a:buNone/>
            </a:pPr>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3189" y="1329638"/>
            <a:ext cx="3192268" cy="3192268"/>
          </a:xfrm>
          <a:prstGeom prst="rect">
            <a:avLst/>
          </a:prstGeom>
        </p:spPr>
      </p:pic>
      <p:sp>
        <p:nvSpPr>
          <p:cNvPr id="5" name="Rectangle 4"/>
          <p:cNvSpPr/>
          <p:nvPr/>
        </p:nvSpPr>
        <p:spPr>
          <a:xfrm>
            <a:off x="4647207" y="2448718"/>
            <a:ext cx="2764231" cy="954107"/>
          </a:xfrm>
          <a:prstGeom prst="rect">
            <a:avLst/>
          </a:prstGeom>
        </p:spPr>
        <p:txBody>
          <a:bodyPr wrap="square">
            <a:spAutoFit/>
          </a:bodyPr>
          <a:lstStyle/>
          <a:p>
            <a:pPr algn="ctr"/>
            <a:r>
              <a:rPr lang="en-GB" sz="2800" dirty="0">
                <a:solidFill>
                  <a:srgbClr val="35372F"/>
                </a:solidFill>
                <a:latin typeface="Calibri Light" panose="020F0302020204030204"/>
              </a:rPr>
              <a:t>What is </a:t>
            </a:r>
          </a:p>
          <a:p>
            <a:pPr algn="ctr"/>
            <a:r>
              <a:rPr lang="en-GB" sz="2800" dirty="0">
                <a:solidFill>
                  <a:srgbClr val="35372F"/>
                </a:solidFill>
                <a:latin typeface="Calibri Light" panose="020F0302020204030204"/>
              </a:rPr>
              <a:t>‘climate change’?</a:t>
            </a:r>
          </a:p>
        </p:txBody>
      </p:sp>
      <p:pic>
        <p:nvPicPr>
          <p:cNvPr id="12290" name="Picture 2" descr="Image result for weather or clima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71492" y="5403502"/>
            <a:ext cx="1757385" cy="99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00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645" y="1718981"/>
            <a:ext cx="6351910" cy="2832387"/>
          </a:xfrm>
        </p:spPr>
        <p:txBody>
          <a:bodyPr>
            <a:noAutofit/>
          </a:bodyPr>
          <a:lstStyle/>
          <a:p>
            <a:pPr marL="0" indent="0">
              <a:buNone/>
            </a:pPr>
            <a:r>
              <a:rPr lang="en-US" dirty="0">
                <a:solidFill>
                  <a:srgbClr val="35372F"/>
                </a:solidFill>
              </a:rPr>
              <a:t>Life on Earth is possible because of the warmth of the Sun. While some of the incoming light, heat and radiation from the Sun bounces right back into space, some of it is trapped by the greenhouse gases that make up our atmosphere. These layers of greenhouse gases are the Earth’s ‘insulation</a:t>
            </a:r>
            <a:r>
              <a:rPr lang="en-US" sz="2800" dirty="0">
                <a:solidFill>
                  <a:srgbClr val="35372F"/>
                </a:solidFill>
                <a:latin typeface="+mj-lt"/>
              </a:rPr>
              <a:t>’</a:t>
            </a:r>
            <a:r>
              <a:rPr lang="en-US" dirty="0">
                <a:solidFill>
                  <a:srgbClr val="35372F"/>
                </a:solidFill>
              </a:rPr>
              <a:t>.</a:t>
            </a:r>
          </a:p>
        </p:txBody>
      </p:sp>
      <p:pic>
        <p:nvPicPr>
          <p:cNvPr id="1026" name="Picture 2" descr="Image result for earth in a blank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18575" y="1718981"/>
            <a:ext cx="4249781" cy="303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634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792799"/>
            <a:ext cx="11337852" cy="2832387"/>
          </a:xfrm>
        </p:spPr>
        <p:txBody>
          <a:bodyPr>
            <a:noAutofit/>
          </a:bodyPr>
          <a:lstStyle/>
          <a:p>
            <a:pPr marL="0" indent="0">
              <a:buNone/>
            </a:pPr>
            <a:r>
              <a:rPr lang="en-US" sz="2800" dirty="0">
                <a:solidFill>
                  <a:srgbClr val="35372F"/>
                </a:solidFill>
                <a:latin typeface="+mj-lt"/>
              </a:rPr>
              <a:t>Without this layer of insulation, Earth would simply be a frozen rock hurtling through space – thus this is a really important layer. However, it has got far too thick due to the excess of greenhouse gases.</a:t>
            </a:r>
          </a:p>
          <a:p>
            <a:pPr marL="0" indent="0">
              <a:buNone/>
            </a:pPr>
            <a:endParaRPr lang="en-US" dirty="0">
              <a:solidFill>
                <a:srgbClr val="35372F"/>
              </a:solidFill>
            </a:endParaRPr>
          </a:p>
        </p:txBody>
      </p:sp>
      <p:pic>
        <p:nvPicPr>
          <p:cNvPr id="5" name="Picture 5">
            <a:extLst>
              <a:ext uri="{FF2B5EF4-FFF2-40B4-BE49-F238E27FC236}">
                <a16:creationId xmlns:a16="http://schemas.microsoft.com/office/drawing/2014/main" id="{1FB22291-06DA-4086-BEF4-8BF5CAA18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8885" y="4615353"/>
            <a:ext cx="1866041" cy="1866041"/>
          </a:xfrm>
          <a:prstGeom prst="rect">
            <a:avLst/>
          </a:prstGeom>
        </p:spPr>
      </p:pic>
      <p:sp>
        <p:nvSpPr>
          <p:cNvPr id="9" name="CaixaDeTexto 8">
            <a:extLst>
              <a:ext uri="{FF2B5EF4-FFF2-40B4-BE49-F238E27FC236}">
                <a16:creationId xmlns:a16="http://schemas.microsoft.com/office/drawing/2014/main" id="{95B0FB6D-3445-4D80-BF7F-67544416C6B1}"/>
              </a:ext>
            </a:extLst>
          </p:cNvPr>
          <p:cNvSpPr txBox="1"/>
          <p:nvPr/>
        </p:nvSpPr>
        <p:spPr>
          <a:xfrm>
            <a:off x="427073" y="3649007"/>
            <a:ext cx="11220284"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Greenhouse gases affect both the</a:t>
            </a:r>
            <a:r>
              <a:rPr kumimoji="0" lang="en-US" sz="2800" b="0" i="1" u="none" strike="noStrike" kern="1200" cap="none" spc="0" normalizeH="0" baseline="0" noProof="0" dirty="0">
                <a:ln>
                  <a:noFill/>
                </a:ln>
                <a:solidFill>
                  <a:srgbClr val="35372F"/>
                </a:solidFill>
                <a:effectLst/>
                <a:uLnTx/>
                <a:uFillTx/>
                <a:latin typeface="Calibri Light" panose="020F0302020204030204"/>
                <a:ea typeface="+mn-ea"/>
                <a:cs typeface="+mn-cs"/>
              </a:rPr>
              <a:t> weather </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and the </a:t>
            </a:r>
            <a:r>
              <a:rPr kumimoji="0" lang="en-US" sz="2800" b="0" i="1" u="none" strike="noStrike" kern="1200" cap="none" spc="0" normalizeH="0" baseline="0" noProof="0" dirty="0">
                <a:ln>
                  <a:noFill/>
                </a:ln>
                <a:solidFill>
                  <a:srgbClr val="35372F"/>
                </a:solidFill>
                <a:effectLst/>
                <a:uLnTx/>
                <a:uFillTx/>
                <a:latin typeface="Calibri Light" panose="020F0302020204030204"/>
                <a:ea typeface="+mn-ea"/>
                <a:cs typeface="+mn-cs"/>
              </a:rPr>
              <a:t>climate</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 in different places in the Earth.</a:t>
            </a:r>
          </a:p>
        </p:txBody>
      </p:sp>
    </p:spTree>
    <p:extLst>
      <p:ext uri="{BB962C8B-B14F-4D97-AF65-F5344CB8AC3E}">
        <p14:creationId xmlns:p14="http://schemas.microsoft.com/office/powerpoint/2010/main" val="1761908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8" y="997527"/>
            <a:ext cx="11549832" cy="4496390"/>
          </a:xfrm>
        </p:spPr>
        <p:txBody>
          <a:bodyPr/>
          <a:lstStyle/>
          <a:p>
            <a:pPr marL="0" indent="0">
              <a:buNone/>
            </a:pPr>
            <a:r>
              <a:rPr lang="en-GB" dirty="0">
                <a:solidFill>
                  <a:srgbClr val="35372F"/>
                </a:solidFill>
              </a:rPr>
              <a:t>There is a difference between </a:t>
            </a:r>
            <a:r>
              <a:rPr lang="en-GB" i="1" dirty="0">
                <a:solidFill>
                  <a:srgbClr val="35372F"/>
                </a:solidFill>
              </a:rPr>
              <a:t>climate </a:t>
            </a:r>
            <a:r>
              <a:rPr lang="en-GB" dirty="0">
                <a:solidFill>
                  <a:srgbClr val="35372F"/>
                </a:solidFill>
              </a:rPr>
              <a:t>(what you</a:t>
            </a:r>
            <a:r>
              <a:rPr lang="en-GB" b="1" dirty="0">
                <a:solidFill>
                  <a:srgbClr val="35372F"/>
                </a:solidFill>
              </a:rPr>
              <a:t> </a:t>
            </a:r>
            <a:r>
              <a:rPr lang="en-GB" dirty="0">
                <a:solidFill>
                  <a:srgbClr val="35372F"/>
                </a:solidFill>
              </a:rPr>
              <a:t>expect) and </a:t>
            </a:r>
            <a:r>
              <a:rPr lang="en-GB" i="1" dirty="0">
                <a:solidFill>
                  <a:srgbClr val="35372F"/>
                </a:solidFill>
              </a:rPr>
              <a:t>weather </a:t>
            </a:r>
            <a:r>
              <a:rPr lang="en-GB" dirty="0">
                <a:solidFill>
                  <a:srgbClr val="35372F"/>
                </a:solidFill>
              </a:rPr>
              <a:t>(what you get).</a:t>
            </a:r>
          </a:p>
        </p:txBody>
      </p:sp>
      <p:sp>
        <p:nvSpPr>
          <p:cNvPr id="4" name="Rectangle 3"/>
          <p:cNvSpPr/>
          <p:nvPr/>
        </p:nvSpPr>
        <p:spPr>
          <a:xfrm>
            <a:off x="857143" y="1938109"/>
            <a:ext cx="4914905" cy="3785652"/>
          </a:xfrm>
          <a:prstGeom prst="rect">
            <a:avLst/>
          </a:prstGeom>
          <a:solidFill>
            <a:srgbClr val="00B0F0"/>
          </a:solidFill>
        </p:spPr>
        <p:txBody>
          <a:bodyPr wrap="square">
            <a:spAutoFit/>
          </a:bodyPr>
          <a:lstStyle/>
          <a:p>
            <a:pPr lvl="0" algn="ctr"/>
            <a:endParaRPr lang="en-GB" sz="2400" b="1" dirty="0">
              <a:solidFill>
                <a:prstClr val="white"/>
              </a:solidFill>
              <a:latin typeface="+mj-lt"/>
            </a:endParaRPr>
          </a:p>
          <a:p>
            <a:pPr lvl="0" algn="ctr"/>
            <a:r>
              <a:rPr lang="en-GB" sz="2400" b="1" dirty="0">
                <a:solidFill>
                  <a:prstClr val="white"/>
                </a:solidFill>
                <a:latin typeface="+mj-lt"/>
              </a:rPr>
              <a:t>Weather is the day to day conditions. </a:t>
            </a:r>
          </a:p>
          <a:p>
            <a:pPr lvl="0" algn="ctr"/>
            <a:endParaRPr lang="en-GB" sz="2400" b="1" dirty="0">
              <a:solidFill>
                <a:prstClr val="white"/>
              </a:solidFill>
              <a:latin typeface="+mj-lt"/>
            </a:endParaRPr>
          </a:p>
          <a:p>
            <a:pPr lvl="0" algn="ctr"/>
            <a:r>
              <a:rPr lang="en-GB" sz="2400" b="1" dirty="0">
                <a:solidFill>
                  <a:prstClr val="white"/>
                </a:solidFill>
                <a:latin typeface="+mj-lt"/>
              </a:rPr>
              <a:t>It’s what you see outside on any given day.</a:t>
            </a:r>
          </a:p>
          <a:p>
            <a:pPr lvl="0" algn="ctr"/>
            <a:endParaRPr lang="en-GB" sz="2400" b="1" dirty="0">
              <a:solidFill>
                <a:prstClr val="white"/>
              </a:solidFill>
              <a:latin typeface="+mj-lt"/>
            </a:endParaRPr>
          </a:p>
          <a:p>
            <a:pPr lvl="0" algn="ctr"/>
            <a:r>
              <a:rPr lang="en-GB" sz="2400" b="1" dirty="0">
                <a:solidFill>
                  <a:prstClr val="white"/>
                </a:solidFill>
                <a:latin typeface="+mj-lt"/>
              </a:rPr>
              <a:t>Weather events include snow, rain, sun and wind. These happen in a particular place and can vary across a local area.</a:t>
            </a:r>
          </a:p>
          <a:p>
            <a:pPr lvl="0" algn="ctr"/>
            <a:endParaRPr lang="en-GB" sz="2400" b="1" dirty="0">
              <a:solidFill>
                <a:prstClr val="white"/>
              </a:solidFill>
              <a:latin typeface="+mj-lt"/>
            </a:endParaRPr>
          </a:p>
        </p:txBody>
      </p:sp>
      <p:sp>
        <p:nvSpPr>
          <p:cNvPr id="5" name="Rectangle 4"/>
          <p:cNvSpPr/>
          <p:nvPr/>
        </p:nvSpPr>
        <p:spPr>
          <a:xfrm>
            <a:off x="6384517" y="1938109"/>
            <a:ext cx="4832307" cy="3785652"/>
          </a:xfrm>
          <a:prstGeom prst="rect">
            <a:avLst/>
          </a:prstGeom>
          <a:solidFill>
            <a:srgbClr val="92D050"/>
          </a:solidFill>
        </p:spPr>
        <p:txBody>
          <a:bodyPr wrap="square">
            <a:spAutoFit/>
          </a:bodyPr>
          <a:lstStyle/>
          <a:p>
            <a:pPr lvl="0" algn="ctr"/>
            <a:endParaRPr lang="en-GB" sz="2400" b="1" dirty="0">
              <a:solidFill>
                <a:schemeClr val="bg1"/>
              </a:solidFill>
              <a:latin typeface="+mj-lt"/>
            </a:endParaRPr>
          </a:p>
          <a:p>
            <a:pPr lvl="0" algn="ctr"/>
            <a:r>
              <a:rPr lang="en-GB" sz="2400" b="1" dirty="0">
                <a:solidFill>
                  <a:schemeClr val="bg1"/>
                </a:solidFill>
                <a:latin typeface="+mj-lt"/>
              </a:rPr>
              <a:t>Climate is the big picture. </a:t>
            </a:r>
          </a:p>
          <a:p>
            <a:pPr lvl="0" algn="ctr"/>
            <a:endParaRPr lang="en-GB" sz="2400" b="1" dirty="0">
              <a:solidFill>
                <a:schemeClr val="bg1"/>
              </a:solidFill>
              <a:latin typeface="+mj-lt"/>
            </a:endParaRPr>
          </a:p>
          <a:p>
            <a:pPr lvl="0" algn="ctr"/>
            <a:r>
              <a:rPr lang="en-GB" sz="2400" b="1" dirty="0">
                <a:solidFill>
                  <a:schemeClr val="bg1"/>
                </a:solidFill>
                <a:latin typeface="+mj-lt"/>
              </a:rPr>
              <a:t>It’s the average weather conditions over a long period of time.</a:t>
            </a:r>
          </a:p>
          <a:p>
            <a:pPr lvl="0" algn="ctr"/>
            <a:endParaRPr lang="en-GB" sz="2400" b="1" dirty="0">
              <a:solidFill>
                <a:schemeClr val="bg1"/>
              </a:solidFill>
              <a:latin typeface="+mj-lt"/>
            </a:endParaRPr>
          </a:p>
          <a:p>
            <a:pPr lvl="0" algn="ctr"/>
            <a:r>
              <a:rPr lang="en-GB" sz="2400" b="1" dirty="0">
                <a:solidFill>
                  <a:schemeClr val="bg1"/>
                </a:solidFill>
                <a:latin typeface="+mj-lt"/>
              </a:rPr>
              <a:t>Climate covers a large region, sometimes a whole country.</a:t>
            </a:r>
          </a:p>
          <a:p>
            <a:pPr lvl="0" algn="ctr"/>
            <a:endParaRPr lang="en-GB" sz="2400" b="1" dirty="0">
              <a:solidFill>
                <a:schemeClr val="bg1"/>
              </a:solidFill>
              <a:latin typeface="+mj-lt"/>
            </a:endParaRPr>
          </a:p>
          <a:p>
            <a:pPr lvl="0" algn="ctr"/>
            <a:endParaRPr lang="en-GB" sz="2400" b="1" dirty="0">
              <a:solidFill>
                <a:srgbClr val="E7E6E6">
                  <a:lumMod val="25000"/>
                </a:srgbClr>
              </a:solidFill>
              <a:latin typeface="+mj-lt"/>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610295" y="4927419"/>
            <a:ext cx="1013660" cy="123802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6942" y="5151887"/>
            <a:ext cx="1013554" cy="1013554"/>
          </a:xfrm>
          <a:prstGeom prst="rect">
            <a:avLst/>
          </a:prstGeom>
        </p:spPr>
      </p:pic>
    </p:spTree>
    <p:extLst>
      <p:ext uri="{BB962C8B-B14F-4D97-AF65-F5344CB8AC3E}">
        <p14:creationId xmlns:p14="http://schemas.microsoft.com/office/powerpoint/2010/main" val="257900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719" y="847072"/>
            <a:ext cx="11418561" cy="4351338"/>
          </a:xfrm>
        </p:spPr>
        <p:txBody>
          <a:bodyPr/>
          <a:lstStyle/>
          <a:p>
            <a:pPr marL="0" indent="0">
              <a:buNone/>
            </a:pPr>
            <a:r>
              <a:rPr lang="en-GB" dirty="0">
                <a:solidFill>
                  <a:srgbClr val="35372F"/>
                </a:solidFill>
              </a:rPr>
              <a:t>Thus, even though there have been </a:t>
            </a:r>
            <a:r>
              <a:rPr lang="en-GB" b="1" dirty="0">
                <a:solidFill>
                  <a:srgbClr val="35372F"/>
                </a:solidFill>
              </a:rPr>
              <a:t>natural </a:t>
            </a:r>
            <a:r>
              <a:rPr lang="en-GB" dirty="0">
                <a:solidFill>
                  <a:srgbClr val="35372F"/>
                </a:solidFill>
              </a:rPr>
              <a:t>changes in the</a:t>
            </a:r>
            <a:r>
              <a:rPr lang="en-GB" i="1" dirty="0">
                <a:solidFill>
                  <a:srgbClr val="35372F"/>
                </a:solidFill>
              </a:rPr>
              <a:t> climate </a:t>
            </a:r>
            <a:r>
              <a:rPr lang="en-GB" dirty="0">
                <a:solidFill>
                  <a:srgbClr val="35372F"/>
                </a:solidFill>
              </a:rPr>
              <a:t>throughout time, scientists have discovered that the current changes are due to human activity. They have been observing that climate is changing faster than at any other time from their studies of Earth's history.</a:t>
            </a:r>
          </a:p>
          <a:p>
            <a:pPr marL="0" indent="0">
              <a:buNone/>
            </a:pPr>
            <a:endParaRPr lang="en-GB" dirty="0">
              <a:solidFill>
                <a:srgbClr val="35372F"/>
              </a:solidFill>
            </a:endParaRPr>
          </a:p>
          <a:p>
            <a:pPr marL="0" indent="0">
              <a:buNone/>
            </a:pPr>
            <a:r>
              <a:rPr lang="en-GB" dirty="0">
                <a:solidFill>
                  <a:prstClr val="black"/>
                </a:solidFill>
              </a:rPr>
              <a:t>Currently, </a:t>
            </a:r>
            <a:r>
              <a:rPr lang="en-GB" dirty="0"/>
              <a:t>climates across the world are becoming unpredictable. There have been not only rising average temperatures, but also extreme weather events, shifting wildlife populations and habitats, rising sea levels and a range of other impacts. </a:t>
            </a:r>
          </a:p>
          <a:p>
            <a:pPr marL="0" indent="0">
              <a:buNone/>
            </a:pPr>
            <a:endParaRPr lang="en-GB" dirty="0">
              <a:solidFill>
                <a:srgbClr val="35372F"/>
              </a:solidFill>
            </a:endParaRPr>
          </a:p>
          <a:p>
            <a:pPr marL="0" indent="0">
              <a:buNone/>
            </a:pPr>
            <a:endParaRPr lang="en-GB" dirty="0"/>
          </a:p>
          <a:p>
            <a:pPr marL="0" indent="0">
              <a:buNone/>
            </a:pPr>
            <a:endParaRPr lang="en-GB" dirty="0"/>
          </a:p>
          <a:p>
            <a:pPr marL="0" indent="0">
              <a:buNone/>
            </a:pPr>
            <a:endParaRPr lang="en-GB" dirty="0"/>
          </a:p>
        </p:txBody>
      </p:sp>
      <p:pic>
        <p:nvPicPr>
          <p:cNvPr id="1026" name="Picture 2" descr="Image result for scientist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0143" y="4856813"/>
            <a:ext cx="1146646" cy="16878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ientist working on an experi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1233" y="4825625"/>
            <a:ext cx="1201210" cy="176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68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1858" y="941387"/>
            <a:ext cx="6914392" cy="4962525"/>
          </a:xfrm>
        </p:spPr>
        <p:txBody>
          <a:bodyPr>
            <a:normAutofit/>
          </a:bodyPr>
          <a:lstStyle/>
          <a:p>
            <a:pPr marL="0" indent="0">
              <a:buNone/>
            </a:pPr>
            <a:r>
              <a:rPr lang="en-GB" dirty="0">
                <a:solidFill>
                  <a:srgbClr val="35372F"/>
                </a:solidFill>
              </a:rPr>
              <a:t>At this moment, the Earth’s greenhouse gases are higher than at any time in the last 800,000 years, for the most part due to human activities. </a:t>
            </a:r>
          </a:p>
          <a:p>
            <a:pPr marL="0" indent="0">
              <a:buNone/>
            </a:pPr>
            <a:endParaRPr lang="en-GB" dirty="0"/>
          </a:p>
          <a:p>
            <a:pPr marL="0" indent="0">
              <a:buNone/>
            </a:pPr>
            <a:endParaRPr lang="en-GB" dirty="0"/>
          </a:p>
          <a:p>
            <a:pPr marL="0" indent="0">
              <a:buNone/>
            </a:pPr>
            <a:endParaRPr lang="en-GB" dirty="0">
              <a:solidFill>
                <a:srgbClr val="35372F"/>
              </a:solidFill>
            </a:endParaRPr>
          </a:p>
          <a:p>
            <a:pPr marL="0" indent="0">
              <a:buNone/>
            </a:pPr>
            <a:r>
              <a:rPr lang="en-GB" dirty="0">
                <a:solidFill>
                  <a:srgbClr val="35372F"/>
                </a:solidFill>
              </a:rPr>
              <a:t>Having too much of these greenhouse gases causes the Earth's atmosphere to trap more and more heat which in turn causes the planet to warm up.</a:t>
            </a:r>
          </a:p>
        </p:txBody>
      </p:sp>
      <p:sp>
        <p:nvSpPr>
          <p:cNvPr id="5" name="Oval Callout 4"/>
          <p:cNvSpPr/>
          <p:nvPr/>
        </p:nvSpPr>
        <p:spPr>
          <a:xfrm>
            <a:off x="285750" y="941387"/>
            <a:ext cx="4448175" cy="4133927"/>
          </a:xfrm>
          <a:prstGeom prst="wedgeEllipseCallout">
            <a:avLst>
              <a:gd name="adj1" fmla="val 11372"/>
              <a:gd name="adj2" fmla="val 6788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mj-lt"/>
              </a:rPr>
              <a:t>Burning fossil fuels (coal, oil and gas) releases high levels of carbon dioxide into our atmosphere as does deforestation, whilst intensive animal agriculture releases high levels of methane.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9765" y="2974328"/>
            <a:ext cx="6008785" cy="896641"/>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143461" y="5437654"/>
            <a:ext cx="1038014" cy="1067425"/>
          </a:xfrm>
          <a:prstGeom prst="rect">
            <a:avLst/>
          </a:prstGeom>
        </p:spPr>
      </p:pic>
    </p:spTree>
    <p:extLst>
      <p:ext uri="{BB962C8B-B14F-4D97-AF65-F5344CB8AC3E}">
        <p14:creationId xmlns:p14="http://schemas.microsoft.com/office/powerpoint/2010/main" val="637182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823" y="1087949"/>
            <a:ext cx="11363989" cy="2831544"/>
          </a:xfrm>
          <a:prstGeom prst="rect">
            <a:avLst/>
          </a:prstGeom>
        </p:spPr>
        <p:txBody>
          <a:bodyPr wrap="square">
            <a:spAutoFit/>
          </a:bodyPr>
          <a:lstStyle/>
          <a:p>
            <a:r>
              <a:rPr lang="en-GB" sz="2800" dirty="0">
                <a:latin typeface="+mj-lt"/>
              </a:rPr>
              <a:t>This short film (2:51 minutes) made by Emily Shuckburgh (an oceanographer at the British Antarctic Survey) and Chris Haughton (author and illustrator) explains how the Earth’s climate has changed over time and introduces the history of climate change:</a:t>
            </a:r>
          </a:p>
          <a:p>
            <a:endParaRPr lang="en-GB" sz="2000" dirty="0">
              <a:solidFill>
                <a:prstClr val="black"/>
              </a:solidFill>
              <a:latin typeface="+mj-lt"/>
            </a:endParaRPr>
          </a:p>
          <a:p>
            <a:r>
              <a:rPr lang="en-GB" sz="3200" b="1" u="sng" dirty="0">
                <a:latin typeface="+mj-lt"/>
                <a:hlinkClick r:id="rId2"/>
              </a:rPr>
              <a:t>Message from Antarctica</a:t>
            </a:r>
            <a:endParaRPr lang="en-GB" sz="3200" b="1" dirty="0">
              <a:latin typeface="+mj-lt"/>
            </a:endParaRPr>
          </a:p>
          <a:p>
            <a:r>
              <a:rPr lang="en-GB" altLang="en-US" sz="1400" b="1" dirty="0">
                <a:solidFill>
                  <a:srgbClr val="35372F"/>
                </a:solidFill>
                <a:latin typeface="+mj-lt"/>
                <a:ea typeface="Calibri" panose="020F0502020204030204" pitchFamily="34" charset="0"/>
                <a:cs typeface="Times New Roman" panose="02020603050405020304" pitchFamily="18" charset="0"/>
              </a:rPr>
              <a:t>(Click on the link above for the hyperlink)</a:t>
            </a:r>
            <a:endParaRPr lang="en-GB" altLang="en-US" sz="1200" dirty="0">
              <a:solidFill>
                <a:srgbClr val="35372F"/>
              </a:solidFill>
              <a:latin typeface="+mj-lt"/>
            </a:endParaRPr>
          </a:p>
        </p:txBody>
      </p:sp>
      <p:pic>
        <p:nvPicPr>
          <p:cNvPr id="1028" name="Picture 4" descr="Image result for message from antarctica emil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4125" y="2836069"/>
            <a:ext cx="4889500" cy="27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08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794" y="1645743"/>
            <a:ext cx="11466080" cy="4351338"/>
          </a:xfrm>
        </p:spPr>
        <p:txBody>
          <a:bodyPr/>
          <a:lstStyle/>
          <a:p>
            <a:pPr marL="0" indent="0">
              <a:buNone/>
            </a:pPr>
            <a:r>
              <a:rPr lang="en-GB" dirty="0">
                <a:solidFill>
                  <a:srgbClr val="35372F"/>
                </a:solidFill>
              </a:rPr>
              <a:t>Look at the image on the next slide for a few minutes. Working in pairs, take it in turns to teach each other about the </a:t>
            </a:r>
            <a:r>
              <a:rPr lang="en-GB" b="1" dirty="0">
                <a:solidFill>
                  <a:srgbClr val="35372F"/>
                </a:solidFill>
              </a:rPr>
              <a:t>cause and effect </a:t>
            </a:r>
            <a:r>
              <a:rPr lang="en-GB" dirty="0">
                <a:solidFill>
                  <a:srgbClr val="35372F"/>
                </a:solidFill>
              </a:rPr>
              <a:t>of each point on the picture.</a:t>
            </a:r>
          </a:p>
          <a:p>
            <a:pPr marL="0" indent="0">
              <a:buNone/>
            </a:pPr>
            <a:br>
              <a:rPr lang="en-GB" dirty="0">
                <a:solidFill>
                  <a:srgbClr val="35372F"/>
                </a:solidFill>
              </a:rPr>
            </a:br>
            <a:r>
              <a:rPr lang="en-GB" dirty="0">
                <a:solidFill>
                  <a:srgbClr val="35372F"/>
                </a:solidFill>
              </a:rPr>
              <a:t>Use the ideas we’ve just explored about greenhouse gases and human-caused climate changes to help you. Start with ones that you know and move onto the harder images.</a:t>
            </a:r>
          </a:p>
          <a:p>
            <a:pPr marL="0" indent="0">
              <a:buNone/>
            </a:pPr>
            <a:endParaRPr lang="en-GB" dirty="0"/>
          </a:p>
        </p:txBody>
      </p:sp>
      <p:pic>
        <p:nvPicPr>
          <p:cNvPr id="4" name="Picture 2" descr="http://www.unep.org/gpwm/portals/24123/images/ClimateChan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7122" y="4492164"/>
            <a:ext cx="1510084" cy="1934244"/>
          </a:xfrm>
          <a:prstGeom prst="rect">
            <a:avLst/>
          </a:prstGeom>
          <a:noFill/>
        </p:spPr>
      </p:pic>
    </p:spTree>
    <p:extLst>
      <p:ext uri="{BB962C8B-B14F-4D97-AF65-F5344CB8AC3E}">
        <p14:creationId xmlns:p14="http://schemas.microsoft.com/office/powerpoint/2010/main" val="270392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7" name="Oval 10">
            <a:extLst>
              <a:ext uri="{FF2B5EF4-FFF2-40B4-BE49-F238E27FC236}">
                <a16:creationId xmlns:a16="http://schemas.microsoft.com/office/drawing/2014/main" id="{09B4BCD1-BF56-438A-963B-E4AE874524C6}"/>
              </a:ext>
            </a:extLst>
          </p:cNvPr>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400" b="1" i="0" u="none" strike="noStrike" kern="1200" cap="none" spc="0" normalizeH="0" baseline="0" noProof="0" dirty="0">
                <a:ln>
                  <a:noFill/>
                </a:ln>
                <a:solidFill>
                  <a:srgbClr val="FEE725"/>
                </a:solidFill>
                <a:effectLst/>
                <a:uLnTx/>
                <a:uFillTx/>
                <a:latin typeface="Calibri" panose="020F0502020204030204"/>
                <a:ea typeface="+mn-ea"/>
                <a:cs typeface="+mn-cs"/>
              </a:rPr>
            </a:b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11">
            <a:extLst>
              <a:ext uri="{FF2B5EF4-FFF2-40B4-BE49-F238E27FC236}">
                <a16:creationId xmlns:a16="http://schemas.microsoft.com/office/drawing/2014/main" id="{4C1CB1E8-D41B-44A3-ABA8-8637FE69B478}"/>
              </a:ext>
            </a:extLst>
          </p:cNvPr>
          <p:cNvSpPr txBox="1"/>
          <p:nvPr/>
        </p:nvSpPr>
        <p:spPr>
          <a:xfrm>
            <a:off x="7878099" y="4126421"/>
            <a:ext cx="4101338"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600" normalizeH="0" baseline="0" noProof="0" dirty="0">
                <a:ln>
                  <a:noFill/>
                </a:ln>
                <a:solidFill>
                  <a:prstClr val="white"/>
                </a:solidFill>
                <a:effectLst/>
                <a:uLnTx/>
                <a:uFillTx/>
                <a:latin typeface="Calibri" panose="020F0502020204030204"/>
                <a:ea typeface="+mn-ea"/>
                <a:cs typeface="+mn-cs"/>
              </a:rPr>
              <a:t>OUR CHANGING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600" normalizeH="0" baseline="0" noProof="0" dirty="0">
                <a:ln>
                  <a:noFill/>
                </a:ln>
                <a:solidFill>
                  <a:prstClr val="white"/>
                </a:solidFill>
                <a:effectLst/>
                <a:uLnTx/>
                <a:uFillTx/>
                <a:latin typeface="Calibri" panose="020F0502020204030204"/>
                <a:ea typeface="+mn-ea"/>
                <a:cs typeface="+mn-cs"/>
              </a:rPr>
              <a:t>CLIMAT</a:t>
            </a:r>
            <a:r>
              <a:rPr kumimoji="0" lang="en-GB" sz="3200" b="1" i="0" u="none" strike="noStrike" kern="1200" cap="none" spc="600" normalizeH="0" baseline="0" noProof="0" dirty="0">
                <a:ln>
                  <a:noFill/>
                </a:ln>
                <a:solidFill>
                  <a:prstClr val="white"/>
                </a:solidFill>
                <a:effectLst/>
                <a:uLnTx/>
                <a:uFillTx/>
                <a:latin typeface="Calibri" panose="020F0502020204030204"/>
                <a:ea typeface="+mn-ea"/>
                <a:cs typeface="+mn-cs"/>
              </a:rPr>
              <a:t>E </a:t>
            </a:r>
            <a:b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prstClr val="white"/>
                </a:solidFill>
                <a:effectLst/>
                <a:uLnTx/>
                <a:uFillTx/>
                <a:latin typeface="Calibri" panose="020F0502020204030204"/>
                <a:ea typeface="+mn-ea"/>
                <a:cs typeface="+mn-cs"/>
              </a:rPr>
              <a:t>60 MINUTES</a:t>
            </a:r>
            <a:endParaRPr kumimoji="0" lang="en-GB" sz="1800" b="0"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B5418D30-585F-4CA3-A6EB-E7BC121F3CB9}"/>
              </a:ext>
            </a:extLst>
          </p:cNvPr>
          <p:cNvSpPr/>
          <p:nvPr/>
        </p:nvSpPr>
        <p:spPr>
          <a:xfrm>
            <a:off x="8084288" y="3818644"/>
            <a:ext cx="368895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300" normalizeH="0" baseline="0" noProof="0" dirty="0">
                <a:ln>
                  <a:noFill/>
                </a:ln>
                <a:solidFill>
                  <a:srgbClr val="FEE725"/>
                </a:solidFill>
                <a:effectLst/>
                <a:uLnTx/>
                <a:uFillTx/>
                <a:latin typeface="Calibri" panose="020F0502020204030204"/>
                <a:ea typeface="+mn-ea"/>
                <a:cs typeface="+mn-cs"/>
              </a:rPr>
              <a:t>LESSON 1 | CHANGING CLIMATES</a:t>
            </a:r>
          </a:p>
        </p:txBody>
      </p:sp>
    </p:spTree>
    <p:extLst>
      <p:ext uri="{BB962C8B-B14F-4D97-AF65-F5344CB8AC3E}">
        <p14:creationId xmlns:p14="http://schemas.microsoft.com/office/powerpoint/2010/main" val="4127270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98054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F51FA696-74C6-4FB5-8A14-A5B1DD733E2C}"/>
              </a:ext>
            </a:extLst>
          </p:cNvPr>
          <p:cNvSpPr txBox="1"/>
          <p:nvPr/>
        </p:nvSpPr>
        <p:spPr>
          <a:xfrm>
            <a:off x="320962" y="1350329"/>
            <a:ext cx="11337851" cy="473975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Earth has experienced changes in climate before</a:t>
            </a:r>
            <a:r>
              <a:rPr lang="en-GB" sz="2800" dirty="0">
                <a:solidFill>
                  <a:srgbClr val="35372F"/>
                </a:solidFill>
                <a:latin typeface="Calibri Light" panose="020F0302020204030204"/>
              </a:rPr>
              <a:t>, b</a:t>
            </a:r>
            <a:r>
              <a:rPr kumimoji="0" lang="en-GB" sz="2800" b="0" i="0" u="none" strike="noStrike" kern="1200" cap="none" spc="0" normalizeH="0" baseline="0" noProof="0" dirty="0" err="1">
                <a:ln>
                  <a:noFill/>
                </a:ln>
                <a:solidFill>
                  <a:srgbClr val="35372F"/>
                </a:solidFill>
                <a:effectLst/>
                <a:uLnTx/>
                <a:uFillTx/>
                <a:latin typeface="Calibri Light" panose="020F0302020204030204"/>
                <a:ea typeface="+mn-ea"/>
                <a:cs typeface="+mn-cs"/>
              </a:rPr>
              <a:t>ut</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these changes happen over a very long period of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The previous image shows how Earth is having trouble adapting with human-caused climate change because it’s happening so quickly.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800" dirty="0">
              <a:solidFill>
                <a:srgbClr val="35372F"/>
              </a:solidFill>
              <a:latin typeface="Calibri Light" panose="020F03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In order to understand just how quickly human-caused climate change really is, we have to understand time in </a:t>
            </a:r>
            <a:r>
              <a:rPr kumimoji="0" lang="en-GB" sz="2800" b="1" i="0" u="none" strike="noStrike" kern="1200" cap="none" spc="0" normalizeH="0" baseline="0" noProof="0" dirty="0">
                <a:ln>
                  <a:noFill/>
                </a:ln>
                <a:solidFill>
                  <a:srgbClr val="35372F"/>
                </a:solidFill>
                <a:effectLst/>
                <a:uLnTx/>
                <a:uFillTx/>
                <a:latin typeface="Calibri Light" panose="020F0302020204030204"/>
                <a:ea typeface="+mn-ea"/>
                <a:cs typeface="+mn-cs"/>
              </a:rPr>
              <a:t>Earth’s perspective</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Let’s do that now.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99534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FB96C2C4-43AF-46F2-A829-C9E484A8D395}"/>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939D3258-03DA-4908-91B2-C6CB3B5B89CF}"/>
              </a:ext>
            </a:extLst>
          </p:cNvPr>
          <p:cNvSpPr txBox="1"/>
          <p:nvPr/>
        </p:nvSpPr>
        <p:spPr>
          <a:xfrm>
            <a:off x="8195536" y="4025578"/>
            <a:ext cx="3754810" cy="1661993"/>
          </a:xfrm>
          <a:prstGeom prst="rect">
            <a:avLst/>
          </a:prstGeom>
          <a:noFill/>
        </p:spPr>
        <p:txBody>
          <a:bodyPr wrap="square" rtlCol="0">
            <a:spAutoFit/>
          </a:bodyPr>
          <a:lstStyle/>
          <a:p>
            <a:pPr algn="ctr"/>
            <a:r>
              <a:rPr lang="en-GB" sz="2400" b="1" spc="300" dirty="0">
                <a:solidFill>
                  <a:prstClr val="white"/>
                </a:solidFill>
              </a:rPr>
              <a:t>TRAVELLING THROUGH DEEP TIME</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spc="300" dirty="0">
                <a:solidFill>
                  <a:srgbClr val="FEE725"/>
                </a:solidFill>
              </a:rPr>
              <a:t>20 MINUTES</a:t>
            </a:r>
            <a:endParaRPr lang="en-GB" spc="300" dirty="0">
              <a:solidFill>
                <a:srgbClr val="FEE725"/>
              </a:solidFill>
            </a:endParaRPr>
          </a:p>
        </p:txBody>
      </p:sp>
    </p:spTree>
    <p:extLst>
      <p:ext uri="{BB962C8B-B14F-4D97-AF65-F5344CB8AC3E}">
        <p14:creationId xmlns:p14="http://schemas.microsoft.com/office/powerpoint/2010/main" val="3580015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8771" y="1958823"/>
            <a:ext cx="3710342" cy="3710342"/>
          </a:xfrm>
          <a:prstGeom prst="rect">
            <a:avLst/>
          </a:prstGeom>
        </p:spPr>
      </p:pic>
      <p:sp>
        <p:nvSpPr>
          <p:cNvPr id="2" name="Rectangle 1"/>
          <p:cNvSpPr/>
          <p:nvPr/>
        </p:nvSpPr>
        <p:spPr>
          <a:xfrm>
            <a:off x="4385655" y="2690610"/>
            <a:ext cx="3076575" cy="2246769"/>
          </a:xfrm>
          <a:prstGeom prst="rect">
            <a:avLst/>
          </a:prstGeom>
        </p:spPr>
        <p:txBody>
          <a:bodyPr wrap="square">
            <a:spAutoFit/>
          </a:bodyPr>
          <a:lstStyle/>
          <a:p>
            <a:pPr algn="ctr"/>
            <a:r>
              <a:rPr lang="en-GB" sz="2800" dirty="0">
                <a:solidFill>
                  <a:srgbClr val="35372F"/>
                </a:solidFill>
                <a:latin typeface="Calibri Light" panose="020F0302020204030204"/>
              </a:rPr>
              <a:t>Have you ever heard the phrase ‘Deep Time’? </a:t>
            </a:r>
          </a:p>
          <a:p>
            <a:pPr algn="ctr"/>
            <a:r>
              <a:rPr lang="en-GB" sz="2800" dirty="0">
                <a:solidFill>
                  <a:srgbClr val="35372F"/>
                </a:solidFill>
                <a:latin typeface="Calibri Light" panose="020F0302020204030204"/>
              </a:rPr>
              <a:t>What do you think it could mean?</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1869" y="4219575"/>
            <a:ext cx="2816296" cy="2236470"/>
          </a:xfrm>
          <a:prstGeom prst="rect">
            <a:avLst/>
          </a:prstGeom>
        </p:spPr>
      </p:pic>
      <p:sp>
        <p:nvSpPr>
          <p:cNvPr id="3" name="CaixaDeTexto 2">
            <a:extLst>
              <a:ext uri="{FF2B5EF4-FFF2-40B4-BE49-F238E27FC236}">
                <a16:creationId xmlns:a16="http://schemas.microsoft.com/office/drawing/2014/main" id="{88B54AA0-0FB7-4A99-833D-9845CEDC1315}"/>
              </a:ext>
            </a:extLst>
          </p:cNvPr>
          <p:cNvSpPr txBox="1"/>
          <p:nvPr/>
        </p:nvSpPr>
        <p:spPr>
          <a:xfrm>
            <a:off x="359763" y="970908"/>
            <a:ext cx="10220253" cy="523220"/>
          </a:xfrm>
          <a:prstGeom prst="rect">
            <a:avLst/>
          </a:prstGeom>
          <a:noFill/>
        </p:spPr>
        <p:txBody>
          <a:bodyPr wrap="square" rtlCol="0">
            <a:spAutoFit/>
          </a:bodyPr>
          <a:lstStyle/>
          <a:p>
            <a:r>
              <a:rPr lang="en-GB" sz="2800" dirty="0">
                <a:solidFill>
                  <a:srgbClr val="35372F"/>
                </a:solidFill>
                <a:latin typeface="+mj-lt"/>
              </a:rPr>
              <a:t>In pairs, take a couple of moments to discuss the following questions:</a:t>
            </a:r>
          </a:p>
        </p:txBody>
      </p:sp>
    </p:spTree>
    <p:extLst>
      <p:ext uri="{BB962C8B-B14F-4D97-AF65-F5344CB8AC3E}">
        <p14:creationId xmlns:p14="http://schemas.microsoft.com/office/powerpoint/2010/main" val="931532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9" y="1943099"/>
            <a:ext cx="11441220" cy="3778828"/>
          </a:xfrm>
        </p:spPr>
        <p:txBody>
          <a:bodyPr>
            <a:normAutofit/>
          </a:bodyPr>
          <a:lstStyle/>
          <a:p>
            <a:pPr marL="0" indent="0">
              <a:buNone/>
            </a:pPr>
            <a:endParaRPr lang="en-GB" b="1" dirty="0">
              <a:solidFill>
                <a:srgbClr val="35372F"/>
              </a:solidFill>
            </a:endParaRPr>
          </a:p>
          <a:p>
            <a:pPr marL="0" indent="0">
              <a:buNone/>
            </a:pPr>
            <a:endParaRPr lang="en-GB" b="1" dirty="0">
              <a:solidFill>
                <a:srgbClr val="35372F"/>
              </a:solidFill>
            </a:endParaRPr>
          </a:p>
          <a:p>
            <a:pPr marL="0" indent="0">
              <a:buNone/>
            </a:pPr>
            <a:endParaRPr lang="en-GB" b="1" dirty="0">
              <a:solidFill>
                <a:srgbClr val="35372F"/>
              </a:solidFill>
            </a:endParaRPr>
          </a:p>
          <a:p>
            <a:pPr marL="0" indent="0">
              <a:buNone/>
            </a:pPr>
            <a:r>
              <a:rPr lang="en-GB" dirty="0">
                <a:solidFill>
                  <a:srgbClr val="35372F"/>
                </a:solidFill>
              </a:rPr>
              <a:t>This number is so huge, it is really difficult for us humans to grasp. When our life expectancy is usually less than 100 years, it’s almost impossible for us to imagine something so vast as ‘Deep Time’.</a:t>
            </a:r>
            <a:br>
              <a:rPr lang="en-GB" dirty="0">
                <a:solidFill>
                  <a:srgbClr val="35372F"/>
                </a:solidFill>
              </a:rPr>
            </a:br>
            <a:endParaRPr lang="en-GB" dirty="0">
              <a:solidFill>
                <a:srgbClr val="35372F"/>
              </a:solidFill>
            </a:endParaRPr>
          </a:p>
          <a:p>
            <a:pPr marL="0" indent="0">
              <a:buNone/>
            </a:pPr>
            <a:endParaRPr lang="en-GB" dirty="0">
              <a:solidFill>
                <a:srgbClr val="35372F"/>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9669" y="5229225"/>
            <a:ext cx="1616851" cy="1283970"/>
          </a:xfrm>
          <a:prstGeom prst="rect">
            <a:avLst/>
          </a:prstGeom>
        </p:spPr>
      </p:pic>
      <p:sp>
        <p:nvSpPr>
          <p:cNvPr id="2" name="Rectangle 1"/>
          <p:cNvSpPr/>
          <p:nvPr/>
        </p:nvSpPr>
        <p:spPr>
          <a:xfrm>
            <a:off x="1992973" y="2210438"/>
            <a:ext cx="8159157" cy="646331"/>
          </a:xfrm>
          <a:prstGeom prst="rect">
            <a:avLst/>
          </a:prstGeom>
          <a:solidFill>
            <a:srgbClr val="59D7C8"/>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35372F"/>
                </a:solidFill>
                <a:effectLst/>
                <a:uLnTx/>
                <a:uFillTx/>
                <a:latin typeface="Calibri" panose="020F0502020204030204"/>
                <a:ea typeface="+mn-ea"/>
                <a:cs typeface="+mn-cs"/>
              </a:rPr>
              <a:t>The Earth is roughly 4.6 billion years old! </a:t>
            </a:r>
          </a:p>
        </p:txBody>
      </p:sp>
      <p:sp>
        <p:nvSpPr>
          <p:cNvPr id="6" name="Content Placeholder 2">
            <a:extLst>
              <a:ext uri="{FF2B5EF4-FFF2-40B4-BE49-F238E27FC236}">
                <a16:creationId xmlns:a16="http://schemas.microsoft.com/office/drawing/2014/main" id="{1579B050-9AD2-462E-B1A5-A4B68F1E8332}"/>
              </a:ext>
            </a:extLst>
          </p:cNvPr>
          <p:cNvSpPr txBox="1">
            <a:spLocks/>
          </p:cNvSpPr>
          <p:nvPr/>
        </p:nvSpPr>
        <p:spPr>
          <a:xfrm>
            <a:off x="227233" y="1253332"/>
            <a:ext cx="11441220" cy="800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Deep Time</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is the amount of time that the Earth has existed: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4071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767" y="973649"/>
            <a:ext cx="11075624" cy="3261406"/>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The best way to imagine Deep Time is through metaphors.</a:t>
            </a:r>
          </a:p>
          <a:p>
            <a:pPr lvl="0">
              <a:lnSpc>
                <a:spcPct val="90000"/>
              </a:lnSpc>
              <a:spcBef>
                <a:spcPts val="1000"/>
              </a:spcBef>
            </a:pPr>
            <a:r>
              <a:rPr lang="en-GB" sz="2800" dirty="0">
                <a:solidFill>
                  <a:srgbClr val="35372F"/>
                </a:solidFill>
                <a:latin typeface="Calibri Light" panose="020F0302020204030204"/>
              </a:rPr>
              <a:t>We’re going to explore the concept of ‘Deep Time’ and think a little bit more about the history of planet Earth and the role humans play on this planet. </a:t>
            </a:r>
          </a:p>
          <a:p>
            <a:r>
              <a:rPr lang="en-GB" sz="2800" dirty="0">
                <a:solidFill>
                  <a:srgbClr val="35372F"/>
                </a:solidFill>
                <a:latin typeface="Calibri Light" panose="020F0302020204030204"/>
              </a:rPr>
              <a:t>To start, watch the short video (3:39 minutes) made by Business Insider entitled:</a:t>
            </a:r>
          </a:p>
          <a:p>
            <a:endParaRPr lang="en-GB" sz="2000" dirty="0">
              <a:solidFill>
                <a:prstClr val="black"/>
              </a:solidFill>
              <a:latin typeface="Calibri Light" panose="020F0302020204030204"/>
            </a:endParaRPr>
          </a:p>
          <a:p>
            <a:r>
              <a:rPr lang="en-GB" sz="3200" b="1" u="sng" dirty="0">
                <a:solidFill>
                  <a:prstClr val="black"/>
                </a:solidFill>
                <a:latin typeface="Calibri Light" panose="020F0302020204030204"/>
                <a:hlinkClick r:id="rId2"/>
              </a:rPr>
              <a:t>The History of Earth</a:t>
            </a:r>
            <a:endParaRPr lang="en-GB" sz="3200" b="1" dirty="0">
              <a:solidFill>
                <a:prstClr val="black"/>
              </a:solidFill>
              <a:latin typeface="Calibri Light" panose="020F0302020204030204"/>
            </a:endParaRPr>
          </a:p>
          <a:p>
            <a:r>
              <a:rPr lang="en-GB" altLang="en-US" sz="1400" b="1" dirty="0">
                <a:solidFill>
                  <a:srgbClr val="35372F"/>
                </a:solidFill>
                <a:latin typeface="Calibri Light" panose="020F0302020204030204"/>
                <a:ea typeface="Calibri" panose="020F0502020204030204" pitchFamily="34" charset="0"/>
                <a:cs typeface="Times New Roman" panose="02020603050405020304" pitchFamily="18" charset="0"/>
              </a:rPr>
              <a:t>(Click on the link above for the hyperlink)</a:t>
            </a:r>
            <a:endParaRPr lang="en-GB" altLang="en-US" sz="1200" dirty="0">
              <a:solidFill>
                <a:srgbClr val="35372F"/>
              </a:solidFill>
              <a:latin typeface="Calibri Light" panose="020F0302020204030204"/>
            </a:endParaRPr>
          </a:p>
        </p:txBody>
      </p:sp>
      <p:pic>
        <p:nvPicPr>
          <p:cNvPr id="5" name="Picture 2" descr="Image result for the history of earth business insi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20309" y="3429000"/>
            <a:ext cx="2636615" cy="263661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5B67A49-847C-4A76-A6BC-A44903383C19}"/>
              </a:ext>
            </a:extLst>
          </p:cNvPr>
          <p:cNvSpPr txBox="1"/>
          <p:nvPr/>
        </p:nvSpPr>
        <p:spPr>
          <a:xfrm>
            <a:off x="380767" y="4684022"/>
            <a:ext cx="6640642" cy="1200329"/>
          </a:xfrm>
          <a:prstGeom prst="rect">
            <a:avLst/>
          </a:prstGeom>
          <a:noFill/>
        </p:spPr>
        <p:txBody>
          <a:bodyPr wrap="square" rtlCol="0">
            <a:spAutoFit/>
          </a:bodyPr>
          <a:lstStyle/>
          <a:p>
            <a:r>
              <a:rPr lang="en-GB" i="1" dirty="0">
                <a:solidFill>
                  <a:srgbClr val="35372F"/>
                </a:solidFill>
                <a:latin typeface="+mj-lt"/>
              </a:rPr>
              <a:t>N.B.: Although this video is about much more than human history, the events chosen to be mentioned for human history are debatable. The importance they are given here does not reflect these events’ importance in human history.</a:t>
            </a:r>
          </a:p>
        </p:txBody>
      </p:sp>
    </p:spTree>
    <p:extLst>
      <p:ext uri="{BB962C8B-B14F-4D97-AF65-F5344CB8AC3E}">
        <p14:creationId xmlns:p14="http://schemas.microsoft.com/office/powerpoint/2010/main" val="3456840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48937" y="1985142"/>
            <a:ext cx="3729252" cy="3729252"/>
          </a:xfrm>
          <a:prstGeom prst="rect">
            <a:avLst/>
          </a:prstGeom>
        </p:spPr>
      </p:pic>
      <p:sp>
        <p:nvSpPr>
          <p:cNvPr id="5" name="Rectangle 4"/>
          <p:cNvSpPr/>
          <p:nvPr/>
        </p:nvSpPr>
        <p:spPr>
          <a:xfrm>
            <a:off x="2251179" y="2716789"/>
            <a:ext cx="3076575" cy="2246769"/>
          </a:xfrm>
          <a:prstGeom prst="rect">
            <a:avLst/>
          </a:prstGeom>
        </p:spPr>
        <p:txBody>
          <a:bodyPr wrap="square">
            <a:spAutoFit/>
          </a:bodyPr>
          <a:lstStyle/>
          <a:p>
            <a:pPr algn="ctr"/>
            <a:r>
              <a:rPr lang="en-GB" sz="2800" dirty="0">
                <a:solidFill>
                  <a:srgbClr val="35372F"/>
                </a:solidFill>
                <a:latin typeface="Calibri Light" panose="020F0302020204030204"/>
              </a:rPr>
              <a:t>Were you aware of how recent human beings are to the Earth? How does this make you feel?</a:t>
            </a:r>
          </a:p>
        </p:txBody>
      </p:sp>
      <p:pic>
        <p:nvPicPr>
          <p:cNvPr id="6"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45902" y="2011728"/>
            <a:ext cx="3702666" cy="3702666"/>
          </a:xfrm>
          <a:prstGeom prst="rect">
            <a:avLst/>
          </a:prstGeom>
        </p:spPr>
      </p:pic>
      <p:sp>
        <p:nvSpPr>
          <p:cNvPr id="7" name="Rectangle 6"/>
          <p:cNvSpPr/>
          <p:nvPr/>
        </p:nvSpPr>
        <p:spPr>
          <a:xfrm>
            <a:off x="6719592" y="2524233"/>
            <a:ext cx="2755285" cy="2677656"/>
          </a:xfrm>
          <a:prstGeom prst="rect">
            <a:avLst/>
          </a:prstGeom>
        </p:spPr>
        <p:txBody>
          <a:bodyPr wrap="square">
            <a:spAutoFit/>
          </a:bodyPr>
          <a:lstStyle/>
          <a:p>
            <a:pPr algn="ctr"/>
            <a:r>
              <a:rPr lang="en-GB" sz="2800" dirty="0">
                <a:solidFill>
                  <a:srgbClr val="35372F"/>
                </a:solidFill>
                <a:latin typeface="Calibri Light" panose="020F0302020204030204"/>
              </a:rPr>
              <a:t>How could understanding Deep Time help us to respond to the changing climate?</a:t>
            </a:r>
          </a:p>
        </p:txBody>
      </p:sp>
      <p:sp>
        <p:nvSpPr>
          <p:cNvPr id="2" name="CaixaDeTexto 1">
            <a:extLst>
              <a:ext uri="{FF2B5EF4-FFF2-40B4-BE49-F238E27FC236}">
                <a16:creationId xmlns:a16="http://schemas.microsoft.com/office/drawing/2014/main" id="{7C1D67BC-B0D6-44EF-B88C-DC478C224DDA}"/>
              </a:ext>
            </a:extLst>
          </p:cNvPr>
          <p:cNvSpPr txBox="1"/>
          <p:nvPr/>
        </p:nvSpPr>
        <p:spPr>
          <a:xfrm>
            <a:off x="404734" y="930652"/>
            <a:ext cx="9128461" cy="523220"/>
          </a:xfrm>
          <a:prstGeom prst="rect">
            <a:avLst/>
          </a:prstGeom>
          <a:noFill/>
        </p:spPr>
        <p:txBody>
          <a:bodyPr wrap="none" rtlCol="0">
            <a:spAutoFit/>
          </a:bodyPr>
          <a:lstStyle/>
          <a:p>
            <a:r>
              <a:rPr lang="en-GB" sz="2800" dirty="0">
                <a:solidFill>
                  <a:srgbClr val="35372F"/>
                </a:solidFill>
                <a:latin typeface="+mj-lt"/>
              </a:rPr>
              <a:t>In pairs, take a few minutes to discuss the following questions:</a:t>
            </a:r>
          </a:p>
        </p:txBody>
      </p:sp>
    </p:spTree>
    <p:extLst>
      <p:ext uri="{BB962C8B-B14F-4D97-AF65-F5344CB8AC3E}">
        <p14:creationId xmlns:p14="http://schemas.microsoft.com/office/powerpoint/2010/main" val="1152469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419" y="950501"/>
            <a:ext cx="11405161" cy="3073954"/>
          </a:xfrm>
        </p:spPr>
        <p:txBody>
          <a:bodyPr>
            <a:normAutofit/>
          </a:bodyPr>
          <a:lstStyle/>
          <a:p>
            <a:pPr marL="0" indent="0">
              <a:buNone/>
            </a:pPr>
            <a:r>
              <a:rPr lang="en-GB" dirty="0">
                <a:solidFill>
                  <a:srgbClr val="35372F"/>
                </a:solidFill>
              </a:rPr>
              <a:t>When we start to think about Deep Time, we can understand that humans are relatively new to the planet. Most of the history we learn about in school focuses on </a:t>
            </a:r>
            <a:r>
              <a:rPr lang="en-GB" b="1" dirty="0">
                <a:solidFill>
                  <a:srgbClr val="35372F"/>
                </a:solidFill>
              </a:rPr>
              <a:t>human history</a:t>
            </a:r>
            <a:r>
              <a:rPr lang="en-GB" dirty="0">
                <a:solidFill>
                  <a:srgbClr val="35372F"/>
                </a:solidFill>
              </a:rPr>
              <a:t> and stories of our own life on Earth. </a:t>
            </a:r>
          </a:p>
          <a:p>
            <a:pPr marL="0" indent="0">
              <a:buNone/>
            </a:pPr>
            <a:endParaRPr lang="en-GB" dirty="0">
              <a:solidFill>
                <a:srgbClr val="35372F"/>
              </a:solidFill>
            </a:endParaRPr>
          </a:p>
          <a:p>
            <a:pPr marL="0" indent="0">
              <a:buNone/>
            </a:pPr>
            <a:r>
              <a:rPr lang="en-GB" dirty="0">
                <a:solidFill>
                  <a:srgbClr val="35372F"/>
                </a:solidFill>
              </a:rPr>
              <a:t>Yet the Earth has a history long before humans came along, long before dinosaurs came along and so long before that it is hard for us to imagine.</a:t>
            </a:r>
          </a:p>
          <a:p>
            <a:pPr marL="0" indent="0">
              <a:buNone/>
            </a:pPr>
            <a:endParaRPr lang="en-GB" dirty="0"/>
          </a:p>
          <a:p>
            <a:pPr marL="0" indent="0">
              <a:buNone/>
            </a:pPr>
            <a:endParaRPr lang="en-GB" dirty="0"/>
          </a:p>
          <a:p>
            <a:pPr marL="0" indent="0">
              <a:buNone/>
            </a:pPr>
            <a:endParaRPr lang="en-GB" dirty="0"/>
          </a:p>
        </p:txBody>
      </p:sp>
      <p:pic>
        <p:nvPicPr>
          <p:cNvPr id="11266" name="Picture 2" descr="Image result for mammoth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9758" y="4370522"/>
            <a:ext cx="4468822" cy="2234411"/>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3B125FC-7F1B-4F8F-B90D-06D89790E2CA}"/>
              </a:ext>
            </a:extLst>
          </p:cNvPr>
          <p:cNvSpPr txBox="1"/>
          <p:nvPr/>
        </p:nvSpPr>
        <p:spPr>
          <a:xfrm>
            <a:off x="393419" y="4009021"/>
            <a:ext cx="6580818" cy="1815882"/>
          </a:xfrm>
          <a:prstGeom prst="rect">
            <a:avLst/>
          </a:prstGeom>
          <a:noFill/>
        </p:spPr>
        <p:txBody>
          <a:bodyPr wrap="square" rtlCol="0">
            <a:spAutoFit/>
          </a:bodyPr>
          <a:lstStyle/>
          <a:p>
            <a:r>
              <a:rPr lang="en-GB" sz="2800" dirty="0">
                <a:solidFill>
                  <a:srgbClr val="35372F"/>
                </a:solidFill>
                <a:latin typeface="+mj-lt"/>
              </a:rPr>
              <a:t>Understanding this allows us to think about how quick and impactful human-led activity has actually been in terms of the Earth’s history. </a:t>
            </a:r>
          </a:p>
        </p:txBody>
      </p:sp>
    </p:spTree>
    <p:extLst>
      <p:ext uri="{BB962C8B-B14F-4D97-AF65-F5344CB8AC3E}">
        <p14:creationId xmlns:p14="http://schemas.microsoft.com/office/powerpoint/2010/main" val="3765540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9679" y="1303220"/>
            <a:ext cx="5762625" cy="4551363"/>
          </a:xfrm>
        </p:spPr>
        <p:txBody>
          <a:bodyPr>
            <a:noAutofit/>
          </a:bodyPr>
          <a:lstStyle/>
          <a:p>
            <a:pPr marL="0" indent="0">
              <a:buNone/>
            </a:pPr>
            <a:r>
              <a:rPr lang="en-GB" dirty="0">
                <a:latin typeface="+mj-lt"/>
              </a:rPr>
              <a:t>The recent ecological era </a:t>
            </a:r>
            <a:r>
              <a:rPr lang="en-GB" dirty="0"/>
              <a:t>– </a:t>
            </a:r>
            <a:r>
              <a:rPr lang="en-GB" dirty="0">
                <a:latin typeface="+mj-lt"/>
              </a:rPr>
              <a:t>the Holocene – marked 12,000 years of stable climate since the last ice age.</a:t>
            </a:r>
          </a:p>
          <a:p>
            <a:pPr marL="0" indent="0">
              <a:buNone/>
            </a:pPr>
            <a:br>
              <a:rPr lang="en-GB" dirty="0"/>
            </a:br>
            <a:r>
              <a:rPr lang="en-GB" dirty="0"/>
              <a:t>However, due to the acceleration of CO</a:t>
            </a:r>
            <a:r>
              <a:rPr lang="en-GB" baseline="-25000" dirty="0"/>
              <a:t>2</a:t>
            </a:r>
            <a:r>
              <a:rPr lang="en-GB" dirty="0"/>
              <a:t> emissions, sea level rise, species extinction and deforestation, there has been a call for a new geological epoch to classify humanity’s impact on the Earth in this current time.</a:t>
            </a:r>
          </a:p>
          <a:p>
            <a:pPr marL="0" indent="0">
              <a:buNone/>
            </a:pPr>
            <a:br>
              <a:rPr lang="en-GB" dirty="0"/>
            </a:br>
            <a:endParaRPr lang="en-GB"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8276" y="774915"/>
            <a:ext cx="5382180" cy="4949609"/>
          </a:xfrm>
          <a:prstGeom prst="rect">
            <a:avLst/>
          </a:prstGeom>
        </p:spPr>
      </p:pic>
    </p:spTree>
    <p:extLst>
      <p:ext uri="{BB962C8B-B14F-4D97-AF65-F5344CB8AC3E}">
        <p14:creationId xmlns:p14="http://schemas.microsoft.com/office/powerpoint/2010/main" val="3823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3" y="1517153"/>
            <a:ext cx="11337851" cy="4351338"/>
          </a:xfrm>
        </p:spPr>
        <p:txBody>
          <a:bodyPr>
            <a:normAutofit/>
          </a:bodyPr>
          <a:lstStyle/>
          <a:p>
            <a:pPr marL="0" indent="0">
              <a:buNone/>
            </a:pPr>
            <a:endParaRPr lang="en-GB" dirty="0">
              <a:latin typeface="+mj-lt"/>
            </a:endParaRPr>
          </a:p>
          <a:p>
            <a:pPr marL="0" indent="0">
              <a:buNone/>
            </a:pPr>
            <a:br>
              <a:rPr lang="en-GB" dirty="0">
                <a:latin typeface="+mj-lt"/>
              </a:rPr>
            </a:br>
            <a:br>
              <a:rPr lang="en-GB" dirty="0">
                <a:latin typeface="+mj-lt"/>
              </a:rPr>
            </a:br>
            <a:endParaRPr lang="en-GB" dirty="0">
              <a:latin typeface="+mj-lt"/>
            </a:endParaRPr>
          </a:p>
        </p:txBody>
      </p:sp>
      <p:pic>
        <p:nvPicPr>
          <p:cNvPr id="5" name="Picture 2" descr="Image resul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0757" y="1517153"/>
            <a:ext cx="7371914" cy="36122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3023" y="1517153"/>
            <a:ext cx="3822343" cy="3539430"/>
          </a:xfrm>
          <a:prstGeom prst="rect">
            <a:avLst/>
          </a:prstGeom>
        </p:spPr>
        <p:txBody>
          <a:bodyPr wrap="square">
            <a:spAutoFit/>
          </a:bodyPr>
          <a:lstStyle/>
          <a:p>
            <a:r>
              <a:rPr lang="en-GB" sz="2800" dirty="0">
                <a:solidFill>
                  <a:srgbClr val="35372F"/>
                </a:solidFill>
                <a:latin typeface="+mj-lt"/>
              </a:rPr>
              <a:t>This new geological epoch is called the </a:t>
            </a:r>
            <a:r>
              <a:rPr lang="en-GB" sz="2800" b="1" dirty="0">
                <a:solidFill>
                  <a:srgbClr val="35372F"/>
                </a:solidFill>
                <a:latin typeface="+mj-lt"/>
              </a:rPr>
              <a:t>Anthropocene.</a:t>
            </a:r>
          </a:p>
          <a:p>
            <a:endParaRPr lang="en-GB" sz="2800" dirty="0">
              <a:solidFill>
                <a:srgbClr val="35372F"/>
              </a:solidFill>
            </a:endParaRPr>
          </a:p>
          <a:p>
            <a:r>
              <a:rPr lang="en-GB" sz="2800" dirty="0">
                <a:solidFill>
                  <a:srgbClr val="35372F"/>
                </a:solidFill>
                <a:latin typeface="Calibri Light" panose="020F0302020204030204"/>
              </a:rPr>
              <a:t>“Anthropocene” comes from </a:t>
            </a:r>
            <a:r>
              <a:rPr lang="en-GB" sz="2800" i="1" dirty="0" err="1">
                <a:solidFill>
                  <a:srgbClr val="35372F"/>
                </a:solidFill>
                <a:latin typeface="Calibri Light" panose="020F0302020204030204"/>
              </a:rPr>
              <a:t>anthropo</a:t>
            </a:r>
            <a:r>
              <a:rPr lang="en-GB" sz="2800" dirty="0">
                <a:solidFill>
                  <a:srgbClr val="35372F"/>
                </a:solidFill>
                <a:latin typeface="Calibri Light" panose="020F0302020204030204"/>
              </a:rPr>
              <a:t> - for “man,” and </a:t>
            </a:r>
            <a:r>
              <a:rPr lang="en-GB" sz="2800" i="1" dirty="0" err="1">
                <a:solidFill>
                  <a:srgbClr val="35372F"/>
                </a:solidFill>
                <a:latin typeface="Calibri Light" panose="020F0302020204030204"/>
              </a:rPr>
              <a:t>cene</a:t>
            </a:r>
            <a:r>
              <a:rPr lang="en-GB" sz="2800" dirty="0">
                <a:solidFill>
                  <a:srgbClr val="35372F"/>
                </a:solidFill>
                <a:latin typeface="Calibri Light" panose="020F0302020204030204"/>
              </a:rPr>
              <a:t> - for “new”.</a:t>
            </a:r>
          </a:p>
        </p:txBody>
      </p:sp>
    </p:spTree>
    <p:extLst>
      <p:ext uri="{BB962C8B-B14F-4D97-AF65-F5344CB8AC3E}">
        <p14:creationId xmlns:p14="http://schemas.microsoft.com/office/powerpoint/2010/main" val="4266402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normAutofit/>
          </a:bodyPr>
          <a:lstStyle/>
          <a:p>
            <a:r>
              <a:rPr lang="en-GB" sz="4000" dirty="0"/>
              <a:t>In this lesson, we will:</a:t>
            </a:r>
          </a:p>
        </p:txBody>
      </p:sp>
      <p:sp>
        <p:nvSpPr>
          <p:cNvPr id="3" name="Content Placeholder 2"/>
          <p:cNvSpPr>
            <a:spLocks noGrp="1"/>
          </p:cNvSpPr>
          <p:nvPr>
            <p:ph idx="1"/>
          </p:nvPr>
        </p:nvSpPr>
        <p:spPr>
          <a:xfrm>
            <a:off x="1747026" y="4449245"/>
            <a:ext cx="9976928" cy="826766"/>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35372F"/>
                </a:solidFill>
                <a:effectLst/>
                <a:uLnTx/>
                <a:uFillTx/>
                <a:latin typeface="Calibri Light" panose="020F0302020204030204"/>
                <a:ea typeface="+mn-ea"/>
                <a:cs typeface="+mn-cs"/>
              </a:rPr>
              <a:t>Explore ideas around ‘Deep Time’ and human activities to help us understand the importance of changing some of our habits as humans.</a:t>
            </a:r>
          </a:p>
        </p:txBody>
      </p:sp>
      <p:pic>
        <p:nvPicPr>
          <p:cNvPr id="5" name="Imagem 4" descr="Diagrama&#10;&#10;Descrição gerada automaticamente com confiança baixa">
            <a:extLst>
              <a:ext uri="{FF2B5EF4-FFF2-40B4-BE49-F238E27FC236}">
                <a16:creationId xmlns:a16="http://schemas.microsoft.com/office/drawing/2014/main" id="{2DAE90FA-6496-452F-A1D9-3034FA3173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369" y="1371206"/>
            <a:ext cx="1227412" cy="4234572"/>
          </a:xfrm>
          <a:prstGeom prst="rect">
            <a:avLst/>
          </a:prstGeom>
        </p:spPr>
      </p:pic>
      <p:sp>
        <p:nvSpPr>
          <p:cNvPr id="9" name="CaixaDeTexto 8">
            <a:extLst>
              <a:ext uri="{FF2B5EF4-FFF2-40B4-BE49-F238E27FC236}">
                <a16:creationId xmlns:a16="http://schemas.microsoft.com/office/drawing/2014/main" id="{7AC5FFB4-8893-4385-AFF6-1EC8FD742A25}"/>
              </a:ext>
            </a:extLst>
          </p:cNvPr>
          <p:cNvSpPr txBox="1"/>
          <p:nvPr/>
        </p:nvSpPr>
        <p:spPr>
          <a:xfrm>
            <a:off x="1747026" y="1618502"/>
            <a:ext cx="10202700"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Understand the importance of recognising emotional responses to climate change and find ways to express our feelings about it.</a:t>
            </a:r>
          </a:p>
        </p:txBody>
      </p:sp>
      <p:sp>
        <p:nvSpPr>
          <p:cNvPr id="13" name="CaixaDeTexto 12">
            <a:extLst>
              <a:ext uri="{FF2B5EF4-FFF2-40B4-BE49-F238E27FC236}">
                <a16:creationId xmlns:a16="http://schemas.microsoft.com/office/drawing/2014/main" id="{C8166E65-CB03-44E4-9C39-05AF422BF47D}"/>
              </a:ext>
            </a:extLst>
          </p:cNvPr>
          <p:cNvSpPr txBox="1"/>
          <p:nvPr/>
        </p:nvSpPr>
        <p:spPr>
          <a:xfrm>
            <a:off x="1747026" y="3065276"/>
            <a:ext cx="10202700" cy="13839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Think about some of the causes and effects of human-caused climate change.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34233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6675234B-E5A8-40DF-BF47-FBADC3DD7E6A}"/>
              </a:ext>
            </a:extLst>
          </p:cNvPr>
          <p:cNvSpPr txBox="1">
            <a:spLocks noGrp="1"/>
          </p:cNvSpPr>
          <p:nvPr>
            <p:ph idx="1"/>
          </p:nvPr>
        </p:nvSpPr>
        <p:spPr>
          <a:xfrm>
            <a:off x="427037" y="1181048"/>
            <a:ext cx="11337925" cy="1255728"/>
          </a:xfrm>
          <a:prstGeom prst="rect">
            <a:avLst/>
          </a:prstGeom>
          <a:noFill/>
        </p:spPr>
        <p:txBody>
          <a:bodyPr wrap="square">
            <a:spAutoFit/>
          </a:bodyPr>
          <a:lstStyle/>
          <a:p>
            <a:pPr marL="0" indent="0">
              <a:buNone/>
            </a:pPr>
            <a:r>
              <a:rPr lang="en-GB" sz="2800" dirty="0">
                <a:solidFill>
                  <a:srgbClr val="35372F"/>
                </a:solidFill>
                <a:latin typeface="+mj-lt"/>
              </a:rPr>
              <a:t>Thinking about Deep Time and that other epochs lasted thousands and thousands of years, reflect on how you feel about the name of a new epoch of Earth being referred to mankind.</a:t>
            </a:r>
          </a:p>
        </p:txBody>
      </p:sp>
      <p:pic>
        <p:nvPicPr>
          <p:cNvPr id="5" name="Picture 2" descr="Image result">
            <a:extLst>
              <a:ext uri="{FF2B5EF4-FFF2-40B4-BE49-F238E27FC236}">
                <a16:creationId xmlns:a16="http://schemas.microsoft.com/office/drawing/2014/main" id="{249D1E32-8933-4E96-899D-6D7D8A817A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2213" y="2747146"/>
            <a:ext cx="7371914" cy="361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16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683210"/>
            <a:ext cx="11337851" cy="4767680"/>
          </a:xfrm>
        </p:spPr>
        <p:txBody>
          <a:bodyPr>
            <a:normAutofit/>
          </a:bodyPr>
          <a:lstStyle/>
          <a:p>
            <a:pPr marL="0" indent="0">
              <a:buNone/>
            </a:pPr>
            <a:r>
              <a:rPr lang="en-GB" dirty="0">
                <a:solidFill>
                  <a:srgbClr val="35372F"/>
                </a:solidFill>
              </a:rPr>
              <a:t>Trying to understand Deep Time is really hard, as it is almost impossible for the human brain to think about that amount of time. Yet, it can be important to recognise the impact of human-led activities. These metaphors can help us understand Deep Time a little more.</a:t>
            </a:r>
          </a:p>
          <a:p>
            <a:pPr marL="0" indent="0">
              <a:buNone/>
            </a:pPr>
            <a:r>
              <a:rPr lang="en-GB" sz="2000" i="1" dirty="0">
                <a:solidFill>
                  <a:srgbClr val="35372F"/>
                </a:solidFill>
              </a:rPr>
              <a:t>*Each of these can be an individual project or a class project – you may just want to look at them today and come back to them another time.</a:t>
            </a:r>
            <a:br>
              <a:rPr lang="en-GB" sz="2000" i="1" dirty="0">
                <a:solidFill>
                  <a:srgbClr val="35372F"/>
                </a:solidFill>
              </a:rPr>
            </a:br>
            <a:endParaRPr lang="en-GB" sz="2800" dirty="0">
              <a:solidFill>
                <a:srgbClr val="35372F"/>
              </a:solidFill>
            </a:endParaRPr>
          </a:p>
        </p:txBody>
      </p:sp>
      <p:sp>
        <p:nvSpPr>
          <p:cNvPr id="4" name="Rectangle 3"/>
          <p:cNvSpPr/>
          <p:nvPr/>
        </p:nvSpPr>
        <p:spPr>
          <a:xfrm>
            <a:off x="747823" y="2945219"/>
            <a:ext cx="3349256" cy="2974318"/>
          </a:xfrm>
          <a:prstGeom prst="rect">
            <a:avLst/>
          </a:prstGeom>
          <a:solidFill>
            <a:srgbClr val="59D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5372F"/>
                </a:solidFill>
                <a:latin typeface="+mj-lt"/>
              </a:rPr>
              <a:t>1. Draw a </a:t>
            </a:r>
            <a:r>
              <a:rPr lang="en-GB" sz="2400" b="1" u="sng" dirty="0">
                <a:solidFill>
                  <a:srgbClr val="35372F"/>
                </a:solidFill>
                <a:latin typeface="+mj-lt"/>
              </a:rPr>
              <a:t>timeline</a:t>
            </a:r>
            <a:r>
              <a:rPr lang="en-GB" sz="2400" dirty="0">
                <a:solidFill>
                  <a:srgbClr val="35372F"/>
                </a:solidFill>
                <a:latin typeface="+mj-lt"/>
              </a:rPr>
              <a:t> or map of the history of the Earth, using the information on the next slide (slide 45)</a:t>
            </a:r>
          </a:p>
        </p:txBody>
      </p:sp>
      <p:sp>
        <p:nvSpPr>
          <p:cNvPr id="7" name="Rectangle 6"/>
          <p:cNvSpPr/>
          <p:nvPr/>
        </p:nvSpPr>
        <p:spPr>
          <a:xfrm>
            <a:off x="4366437" y="2945219"/>
            <a:ext cx="3349256" cy="29743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5372F"/>
                </a:solidFill>
                <a:latin typeface="+mj-lt"/>
              </a:rPr>
              <a:t>2. Draw a </a:t>
            </a:r>
            <a:r>
              <a:rPr lang="en-GB" sz="2400" b="1" u="sng" dirty="0">
                <a:solidFill>
                  <a:srgbClr val="35372F"/>
                </a:solidFill>
                <a:latin typeface="+mj-lt"/>
              </a:rPr>
              <a:t>clock</a:t>
            </a:r>
            <a:r>
              <a:rPr lang="en-GB" sz="2400" dirty="0">
                <a:solidFill>
                  <a:srgbClr val="35372F"/>
                </a:solidFill>
                <a:latin typeface="+mj-lt"/>
              </a:rPr>
              <a:t> of Deep Time, using the slide 46 to help you</a:t>
            </a:r>
          </a:p>
        </p:txBody>
      </p:sp>
      <p:sp>
        <p:nvSpPr>
          <p:cNvPr id="8" name="Rectangle 7"/>
          <p:cNvSpPr/>
          <p:nvPr/>
        </p:nvSpPr>
        <p:spPr>
          <a:xfrm>
            <a:off x="7985051" y="2945219"/>
            <a:ext cx="3349256" cy="29743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5372F"/>
                </a:solidFill>
                <a:latin typeface="+mj-lt"/>
              </a:rPr>
              <a:t>3. Take a Deep Time </a:t>
            </a:r>
            <a:r>
              <a:rPr lang="en-GB" sz="2400" b="1" u="sng" dirty="0">
                <a:solidFill>
                  <a:srgbClr val="35372F"/>
                </a:solidFill>
                <a:latin typeface="+mj-lt"/>
              </a:rPr>
              <a:t>walk</a:t>
            </a:r>
            <a:r>
              <a:rPr lang="en-GB" sz="2400" dirty="0">
                <a:solidFill>
                  <a:srgbClr val="35372F"/>
                </a:solidFill>
                <a:latin typeface="+mj-lt"/>
              </a:rPr>
              <a:t>  using slide 47</a:t>
            </a:r>
            <a:br>
              <a:rPr lang="en-GB" sz="2400" dirty="0">
                <a:solidFill>
                  <a:srgbClr val="35372F"/>
                </a:solidFill>
                <a:latin typeface="+mj-lt"/>
              </a:rPr>
            </a:br>
            <a:r>
              <a:rPr lang="en-GB" sz="1600" dirty="0">
                <a:solidFill>
                  <a:srgbClr val="35372F"/>
                </a:solidFill>
                <a:latin typeface="+mj-lt"/>
              </a:rPr>
              <a:t>NB: this would take a few hours and could be a great school trip or class outing that you may wish to arrange if possible</a:t>
            </a:r>
          </a:p>
        </p:txBody>
      </p:sp>
    </p:spTree>
    <p:extLst>
      <p:ext uri="{BB962C8B-B14F-4D97-AF65-F5344CB8AC3E}">
        <p14:creationId xmlns:p14="http://schemas.microsoft.com/office/powerpoint/2010/main" val="31550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1983" y="381000"/>
            <a:ext cx="4311364" cy="6096000"/>
          </a:xfrm>
          <a:prstGeom prst="rect">
            <a:avLst/>
          </a:prstGeom>
        </p:spPr>
      </p:pic>
      <p:sp>
        <p:nvSpPr>
          <p:cNvPr id="6" name="Rectangle 5"/>
          <p:cNvSpPr/>
          <p:nvPr/>
        </p:nvSpPr>
        <p:spPr>
          <a:xfrm>
            <a:off x="6246813" y="1106881"/>
            <a:ext cx="5135562" cy="4893647"/>
          </a:xfrm>
          <a:prstGeom prst="rect">
            <a:avLst/>
          </a:prstGeom>
        </p:spPr>
        <p:txBody>
          <a:bodyPr wrap="square">
            <a:spAutoFit/>
          </a:bodyPr>
          <a:lstStyle/>
          <a:p>
            <a:r>
              <a:rPr lang="en-GB" sz="2400" dirty="0">
                <a:solidFill>
                  <a:srgbClr val="35372F"/>
                </a:solidFill>
                <a:latin typeface="Calibri Light" panose="020F0302020204030204"/>
              </a:rPr>
              <a:t>Here are all of the different stages and measurements of time (and distance) from the LA to New York journey in the film that you watched. </a:t>
            </a:r>
            <a:r>
              <a:rPr lang="en-GB" i="1" dirty="0">
                <a:solidFill>
                  <a:srgbClr val="35372F"/>
                </a:solidFill>
                <a:latin typeface="Calibri Light" panose="020F0302020204030204"/>
              </a:rPr>
              <a:t>*click on the image for a larger version or to download</a:t>
            </a:r>
          </a:p>
          <a:p>
            <a:br>
              <a:rPr lang="en-GB" sz="2400" dirty="0">
                <a:solidFill>
                  <a:srgbClr val="35372F"/>
                </a:solidFill>
                <a:latin typeface="Calibri Light" panose="020F0302020204030204"/>
              </a:rPr>
            </a:br>
            <a:r>
              <a:rPr lang="en-GB" sz="2400" dirty="0">
                <a:solidFill>
                  <a:srgbClr val="35372F"/>
                </a:solidFill>
                <a:latin typeface="Calibri Light" panose="020F0302020204030204"/>
              </a:rPr>
              <a:t>Why not take huge piece of paper (or stick several together) and create a timeline to go around the classroom?</a:t>
            </a:r>
            <a:br>
              <a:rPr lang="en-GB" sz="2400" dirty="0">
                <a:solidFill>
                  <a:srgbClr val="35372F"/>
                </a:solidFill>
                <a:latin typeface="Calibri Light" panose="020F0302020204030204"/>
              </a:rPr>
            </a:br>
            <a:br>
              <a:rPr lang="en-GB" sz="2400" dirty="0">
                <a:solidFill>
                  <a:srgbClr val="35372F"/>
                </a:solidFill>
                <a:latin typeface="Calibri Light" panose="020F0302020204030204"/>
              </a:rPr>
            </a:br>
            <a:r>
              <a:rPr lang="en-GB" sz="2400" dirty="0">
                <a:solidFill>
                  <a:srgbClr val="35372F"/>
                </a:solidFill>
                <a:latin typeface="Calibri Light" panose="020F0302020204030204"/>
              </a:rPr>
              <a:t>For each moment in time, you could add images and pictures as well as noting down what was happening.</a:t>
            </a:r>
          </a:p>
        </p:txBody>
      </p:sp>
    </p:spTree>
    <p:extLst>
      <p:ext uri="{BB962C8B-B14F-4D97-AF65-F5344CB8AC3E}">
        <p14:creationId xmlns:p14="http://schemas.microsoft.com/office/powerpoint/2010/main" val="3095740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image of timeline for deep tim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0678"/>
          <a:stretch/>
        </p:blipFill>
        <p:spPr bwMode="auto">
          <a:xfrm>
            <a:off x="0" y="481011"/>
            <a:ext cx="8686800" cy="5895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6379" y="390525"/>
            <a:ext cx="5317802" cy="646331"/>
          </a:xfrm>
          <a:prstGeom prst="rect">
            <a:avLst/>
          </a:prstGeom>
        </p:spPr>
        <p:txBody>
          <a:bodyPr wrap="none">
            <a:spAutoFit/>
          </a:bodyPr>
          <a:lstStyle/>
          <a:p>
            <a:r>
              <a:rPr lang="en-GB" sz="3600" b="1" dirty="0">
                <a:solidFill>
                  <a:srgbClr val="35372F"/>
                </a:solidFill>
                <a:latin typeface="Calibri Light" panose="020F0302020204030204"/>
                <a:ea typeface="+mj-ea"/>
                <a:cs typeface="+mj-cs"/>
              </a:rPr>
              <a:t>2. Create a Deep Time clock</a:t>
            </a:r>
            <a:endParaRPr lang="en-GB" sz="1400" b="1" dirty="0">
              <a:solidFill>
                <a:srgbClr val="35372F"/>
              </a:solidFill>
            </a:endParaRPr>
          </a:p>
        </p:txBody>
      </p:sp>
      <p:sp>
        <p:nvSpPr>
          <p:cNvPr id="2" name="Rectangle 1"/>
          <p:cNvSpPr/>
          <p:nvPr/>
        </p:nvSpPr>
        <p:spPr>
          <a:xfrm>
            <a:off x="8910320" y="1811817"/>
            <a:ext cx="2930341" cy="2246769"/>
          </a:xfrm>
          <a:prstGeom prst="rect">
            <a:avLst/>
          </a:prstGeom>
        </p:spPr>
        <p:txBody>
          <a:bodyPr wrap="square">
            <a:spAutoFit/>
          </a:bodyPr>
          <a:lstStyle/>
          <a:p>
            <a:r>
              <a:rPr lang="en-GB" sz="2800" dirty="0">
                <a:solidFill>
                  <a:srgbClr val="35372F"/>
                </a:solidFill>
                <a:latin typeface="+mj-lt"/>
              </a:rPr>
              <a:t>Here is an example of Deep Time using a clock – why not have a go at making your own?</a:t>
            </a:r>
          </a:p>
        </p:txBody>
      </p:sp>
    </p:spTree>
    <p:extLst>
      <p:ext uri="{BB962C8B-B14F-4D97-AF65-F5344CB8AC3E}">
        <p14:creationId xmlns:p14="http://schemas.microsoft.com/office/powerpoint/2010/main" val="744848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5372F"/>
                </a:solidFill>
              </a:rPr>
              <a:t>Take a Deep Time Walk</a:t>
            </a:r>
          </a:p>
        </p:txBody>
      </p:sp>
      <p:sp>
        <p:nvSpPr>
          <p:cNvPr id="3" name="Content Placeholder 2"/>
          <p:cNvSpPr>
            <a:spLocks noGrp="1"/>
          </p:cNvSpPr>
          <p:nvPr>
            <p:ph idx="1"/>
          </p:nvPr>
        </p:nvSpPr>
        <p:spPr>
          <a:xfrm>
            <a:off x="463587" y="1646237"/>
            <a:ext cx="11337851" cy="4351338"/>
          </a:xfrm>
        </p:spPr>
        <p:txBody>
          <a:bodyPr>
            <a:normAutofit lnSpcReduction="10000"/>
          </a:bodyPr>
          <a:lstStyle/>
          <a:p>
            <a:pPr marL="0" indent="0">
              <a:buNone/>
            </a:pPr>
            <a:r>
              <a:rPr lang="en-GB" b="1" dirty="0">
                <a:solidFill>
                  <a:srgbClr val="35372F"/>
                </a:solidFill>
              </a:rPr>
              <a:t>Experience a history of the Earth like never before with the award-winning Deep Time Walk app.</a:t>
            </a:r>
          </a:p>
          <a:p>
            <a:pPr marL="0" indent="0">
              <a:buNone/>
            </a:pPr>
            <a:r>
              <a:rPr lang="en-GB" dirty="0">
                <a:solidFill>
                  <a:srgbClr val="35372F"/>
                </a:solidFill>
              </a:rPr>
              <a:t>The </a:t>
            </a:r>
            <a:r>
              <a:rPr lang="en-GB" dirty="0" err="1">
                <a:solidFill>
                  <a:srgbClr val="35372F"/>
                </a:solidFill>
              </a:rPr>
              <a:t>dramatised</a:t>
            </a:r>
            <a:r>
              <a:rPr lang="en-GB" dirty="0">
                <a:solidFill>
                  <a:srgbClr val="35372F"/>
                </a:solidFill>
              </a:rPr>
              <a:t> Deep Time Walk can be experienced anywhere in the world. Walk 4.6km through 4.6bn years of Earth history, learn about key concepts from Earth’s evolution and experience a unique perspective of Deep Time </a:t>
            </a:r>
          </a:p>
          <a:p>
            <a:pPr marL="0" indent="0">
              <a:buNone/>
            </a:pPr>
            <a:r>
              <a:rPr lang="en-GB" dirty="0">
                <a:solidFill>
                  <a:srgbClr val="35372F"/>
                </a:solidFill>
              </a:rPr>
              <a:t>Designed using appropriate technology, the Deep Time Walk app calculates your speed and distance as you journey across 4.6bn years of time, enabling you to learn about key evolutionary events as they occur over the history of the earth.</a:t>
            </a:r>
          </a:p>
          <a:p>
            <a:pPr marL="0" indent="0">
              <a:buNone/>
            </a:pPr>
            <a:r>
              <a:rPr lang="en-GB" dirty="0">
                <a:solidFill>
                  <a:srgbClr val="35372F"/>
                </a:solidFill>
              </a:rPr>
              <a:t>You can learn more </a:t>
            </a:r>
            <a:r>
              <a:rPr lang="en-GB" dirty="0">
                <a:hlinkClick r:id="rId2"/>
              </a:rPr>
              <a:t>here </a:t>
            </a:r>
            <a:r>
              <a:rPr lang="en-GB" dirty="0">
                <a:solidFill>
                  <a:srgbClr val="35372F"/>
                </a:solidFill>
              </a:rPr>
              <a:t>and download the app for free. </a:t>
            </a:r>
            <a:br>
              <a:rPr lang="en-GB" dirty="0"/>
            </a:br>
            <a:endParaRPr lang="en-GB" dirty="0"/>
          </a:p>
        </p:txBody>
      </p:sp>
      <p:sp>
        <p:nvSpPr>
          <p:cNvPr id="4" name="Rectangle 3"/>
          <p:cNvSpPr/>
          <p:nvPr/>
        </p:nvSpPr>
        <p:spPr>
          <a:xfrm>
            <a:off x="9128164" y="5546209"/>
            <a:ext cx="2382704" cy="369332"/>
          </a:xfrm>
          <a:prstGeom prst="rect">
            <a:avLst/>
          </a:prstGeom>
          <a:solidFill>
            <a:srgbClr val="59D7C8"/>
          </a:solidFill>
        </p:spPr>
        <p:txBody>
          <a:bodyPr wrap="none">
            <a:spAutoFit/>
          </a:bodyPr>
          <a:lstStyle/>
          <a:p>
            <a:r>
              <a:rPr lang="en-GB" b="1" dirty="0">
                <a:solidFill>
                  <a:srgbClr val="5B9BD5">
                    <a:lumMod val="50000"/>
                  </a:srgbClr>
                </a:solidFill>
                <a:latin typeface="Calibri Light" panose="020F0302020204030204"/>
              </a:rPr>
              <a:t>www.deeptimewalk.org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2275" y="364958"/>
            <a:ext cx="1423987" cy="1423987"/>
          </a:xfrm>
          <a:prstGeom prst="rect">
            <a:avLst/>
          </a:prstGeom>
        </p:spPr>
      </p:pic>
    </p:spTree>
    <p:extLst>
      <p:ext uri="{BB962C8B-B14F-4D97-AF65-F5344CB8AC3E}">
        <p14:creationId xmlns:p14="http://schemas.microsoft.com/office/powerpoint/2010/main" val="3635442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2524" y="994222"/>
            <a:ext cx="11193761" cy="4869556"/>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sz="2800" dirty="0">
                <a:solidFill>
                  <a:srgbClr val="35372F"/>
                </a:solidFill>
              </a:rPr>
              <a:t>There is much we can do to prevent many of these future issues from happening and lots of really positive things that we can do (and that people across the world are already doing). </a:t>
            </a:r>
          </a:p>
          <a:p>
            <a:br>
              <a:rPr lang="en-GB" sz="2800" dirty="0">
                <a:solidFill>
                  <a:srgbClr val="35372F"/>
                </a:solidFill>
              </a:rPr>
            </a:br>
            <a:r>
              <a:rPr lang="en-GB" sz="2800" dirty="0">
                <a:solidFill>
                  <a:srgbClr val="35372F"/>
                </a:solidFill>
              </a:rPr>
              <a:t>In order to think about ways to change the human habits which are not good for the planet, we need understand fully what we are doing that is harmful – and why - so we can learn which behaviour patterns or habits we perhaps need to most urgently change.</a:t>
            </a:r>
          </a:p>
          <a:p>
            <a:endParaRPr lang="en-GB" sz="2800" dirty="0">
              <a:solidFill>
                <a:srgbClr val="35372F"/>
              </a:solidFill>
            </a:endParaRPr>
          </a:p>
          <a:p>
            <a:r>
              <a:rPr lang="en-GB" sz="2800" dirty="0">
                <a:solidFill>
                  <a:srgbClr val="35372F"/>
                </a:solidFill>
              </a:rPr>
              <a:t>This is what we’ll be exploring through out this topic.</a:t>
            </a:r>
          </a:p>
          <a:p>
            <a:endParaRPr lang="en-GB" sz="2800" dirty="0">
              <a:solidFill>
                <a:prstClr val="black"/>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00809" y="4514849"/>
            <a:ext cx="1895476" cy="1949183"/>
          </a:xfrm>
          <a:prstGeom prst="rect">
            <a:avLst/>
          </a:prstGeom>
        </p:spPr>
      </p:pic>
    </p:spTree>
    <p:extLst>
      <p:ext uri="{BB962C8B-B14F-4D97-AF65-F5344CB8AC3E}">
        <p14:creationId xmlns:p14="http://schemas.microsoft.com/office/powerpoint/2010/main" val="624772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1144173" y="1434867"/>
            <a:ext cx="9903654" cy="4269620"/>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bg1"/>
                </a:solidFill>
                <a:latin typeface="+mj-lt"/>
              </a:rPr>
              <a:t>One great characteristic of nature is that the natural world can make us feel connected – after all, humans </a:t>
            </a:r>
            <a:r>
              <a:rPr lang="en-GB" sz="2800" i="1" dirty="0">
                <a:solidFill>
                  <a:schemeClr val="bg1"/>
                </a:solidFill>
                <a:latin typeface="+mj-lt"/>
              </a:rPr>
              <a:t>are</a:t>
            </a:r>
            <a:r>
              <a:rPr lang="en-GB" sz="2800" dirty="0">
                <a:solidFill>
                  <a:schemeClr val="bg1"/>
                </a:solidFill>
                <a:latin typeface="+mj-lt"/>
              </a:rPr>
              <a:t> part of nature! </a:t>
            </a:r>
          </a:p>
          <a:p>
            <a:pPr marL="0" indent="0">
              <a:buNone/>
            </a:pPr>
            <a:endParaRPr lang="en-GB" sz="2800" dirty="0">
              <a:solidFill>
                <a:schemeClr val="bg1"/>
              </a:solidFill>
              <a:latin typeface="+mj-lt"/>
            </a:endParaRPr>
          </a:p>
          <a:p>
            <a:pPr marL="0" indent="0">
              <a:buNone/>
            </a:pPr>
            <a:r>
              <a:rPr lang="en-GB" sz="2800" dirty="0">
                <a:solidFill>
                  <a:schemeClr val="bg1"/>
                </a:solidFill>
                <a:latin typeface="+mj-lt"/>
              </a:rPr>
              <a:t>If at any time you’re feeling scared, overwhelmed, or angry, take a moment to breathe in and out and focus on what is alive around you. You might want to go to a nearby park, or simply walk over to a tree, or listen to a bird sing. You can choose to look inside, and focus on your breathing and what is keeping you alive. You may even choose to make an art piece from it. These actions can help you </a:t>
            </a:r>
          </a:p>
          <a:p>
            <a:pPr marL="0" indent="0">
              <a:buNone/>
            </a:pPr>
            <a:r>
              <a:rPr lang="en-GB" sz="2800" dirty="0">
                <a:solidFill>
                  <a:schemeClr val="bg1"/>
                </a:solidFill>
                <a:latin typeface="+mj-lt"/>
              </a:rPr>
              <a:t>feel calmer. </a:t>
            </a: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134297" y="4393803"/>
            <a:ext cx="1827060" cy="2058659"/>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90"/>
            <a:ext cx="6098344" cy="584775"/>
          </a:xfrm>
          <a:prstGeom prst="rect">
            <a:avLst/>
          </a:prstGeom>
          <a:noFill/>
        </p:spPr>
        <p:txBody>
          <a:bodyPr wrap="square">
            <a:spAutoFit/>
          </a:bodyPr>
          <a:lstStyle/>
          <a:p>
            <a:pPr algn="ctr"/>
            <a:r>
              <a:rPr lang="en-GB" sz="3200" dirty="0">
                <a:solidFill>
                  <a:srgbClr val="35372F"/>
                </a:solidFill>
                <a:latin typeface="+mj-lt"/>
              </a:rPr>
              <a:t>TURN IDEAS INTO</a:t>
            </a:r>
            <a:r>
              <a:rPr lang="en-GB" sz="3200" b="1" dirty="0">
                <a:solidFill>
                  <a:srgbClr val="35372F"/>
                </a:solidFill>
                <a:latin typeface="+mj-lt"/>
              </a:rPr>
              <a:t> ACTION!</a:t>
            </a:r>
          </a:p>
        </p:txBody>
      </p:sp>
    </p:spTree>
    <p:extLst>
      <p:ext uri="{BB962C8B-B14F-4D97-AF65-F5344CB8AC3E}">
        <p14:creationId xmlns:p14="http://schemas.microsoft.com/office/powerpoint/2010/main" val="1067314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AEAB16D-F06F-4677-89A1-B7FD802489D8}"/>
              </a:ext>
            </a:extLst>
          </p:cNvPr>
          <p:cNvSpPr/>
          <p:nvPr/>
        </p:nvSpPr>
        <p:spPr>
          <a:xfrm>
            <a:off x="3252887" y="816086"/>
            <a:ext cx="5686225" cy="5225828"/>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In this lesson, we explored the reasons and consequences for human-led climate change as well as a Deep Time perspective.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Next lesson we are going to learn more about the human actions that are causing climate change. By</a:t>
            </a:r>
            <a:r>
              <a:rPr lang="en-GB" sz="2000" dirty="0">
                <a:solidFill>
                  <a:prstClr val="white"/>
                </a:solidFill>
                <a:latin typeface="Calibri" panose="020F0502020204030204"/>
              </a:rPr>
              <a:t> understanding what and how some actions might be harmful for the planet and ourselves, we can identify which actions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we can all work towards instead.</a:t>
            </a:r>
          </a:p>
        </p:txBody>
      </p:sp>
    </p:spTree>
    <p:extLst>
      <p:ext uri="{BB962C8B-B14F-4D97-AF65-F5344CB8AC3E}">
        <p14:creationId xmlns:p14="http://schemas.microsoft.com/office/powerpoint/2010/main" val="2073596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3747" y="920278"/>
            <a:ext cx="5084505" cy="5017443"/>
          </a:xfrm>
          <a:prstGeom prst="rect">
            <a:avLst/>
          </a:prstGeom>
        </p:spPr>
      </p:pic>
    </p:spTree>
    <p:extLst>
      <p:ext uri="{BB962C8B-B14F-4D97-AF65-F5344CB8AC3E}">
        <p14:creationId xmlns:p14="http://schemas.microsoft.com/office/powerpoint/2010/main" val="276174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EB318-3CB1-4589-BB4C-0676C9C569E5}"/>
              </a:ext>
            </a:extLst>
          </p:cNvPr>
          <p:cNvSpPr>
            <a:spLocks noGrp="1"/>
          </p:cNvSpPr>
          <p:nvPr>
            <p:ph type="title"/>
          </p:nvPr>
        </p:nvSpPr>
        <p:spPr>
          <a:xfrm>
            <a:off x="397190" y="989086"/>
            <a:ext cx="11397619" cy="1190958"/>
          </a:xfrm>
        </p:spPr>
        <p:txBody>
          <a:bodyPr>
            <a:normAutofit/>
          </a:bodyPr>
          <a:lstStyle/>
          <a:p>
            <a:r>
              <a:rPr lang="en-GB" sz="2800" dirty="0">
                <a:solidFill>
                  <a:srgbClr val="35372F"/>
                </a:solidFill>
                <a:effectLst/>
              </a:rPr>
              <a:t>Before we start this topic, take five minutes in your </a:t>
            </a:r>
            <a:r>
              <a:rPr lang="en-GB" sz="2800" dirty="0" err="1">
                <a:solidFill>
                  <a:srgbClr val="35372F"/>
                </a:solidFill>
                <a:effectLst/>
              </a:rPr>
              <a:t>ThoughtBox</a:t>
            </a:r>
            <a:r>
              <a:rPr lang="en-GB" sz="2800" dirty="0">
                <a:solidFill>
                  <a:srgbClr val="35372F"/>
                </a:solidFill>
                <a:effectLst/>
              </a:rPr>
              <a:t> Journal to answer these three questions:</a:t>
            </a:r>
            <a:endParaRPr lang="en-GB" sz="2800" dirty="0">
              <a:solidFill>
                <a:srgbClr val="35372F"/>
              </a:solidFill>
            </a:endParaRPr>
          </a:p>
        </p:txBody>
      </p:sp>
      <p:sp>
        <p:nvSpPr>
          <p:cNvPr id="4" name="Fluxograma: Conector 3">
            <a:extLst>
              <a:ext uri="{FF2B5EF4-FFF2-40B4-BE49-F238E27FC236}">
                <a16:creationId xmlns:a16="http://schemas.microsoft.com/office/drawing/2014/main" id="{4AB29EDA-7302-4F6C-A302-F52447CCD8C0}"/>
              </a:ext>
            </a:extLst>
          </p:cNvPr>
          <p:cNvSpPr/>
          <p:nvPr/>
        </p:nvSpPr>
        <p:spPr>
          <a:xfrm>
            <a:off x="8197300" y="2402289"/>
            <a:ext cx="2369127" cy="229985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How does climate change impact your life, do you think? And of others?</a:t>
            </a:r>
          </a:p>
        </p:txBody>
      </p:sp>
      <p:sp>
        <p:nvSpPr>
          <p:cNvPr id="5" name="Fluxograma: Conector 4">
            <a:extLst>
              <a:ext uri="{FF2B5EF4-FFF2-40B4-BE49-F238E27FC236}">
                <a16:creationId xmlns:a16="http://schemas.microsoft.com/office/drawing/2014/main" id="{0F5FDD98-9345-41AA-98DA-E506E631B714}"/>
              </a:ext>
            </a:extLst>
          </p:cNvPr>
          <p:cNvSpPr/>
          <p:nvPr/>
        </p:nvSpPr>
        <p:spPr>
          <a:xfrm>
            <a:off x="4570873" y="2402289"/>
            <a:ext cx="2369127" cy="229985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What does ‘climate change’ make you think about?</a:t>
            </a:r>
          </a:p>
        </p:txBody>
      </p:sp>
      <p:sp>
        <p:nvSpPr>
          <p:cNvPr id="7" name="Fluxograma: Conector 6">
            <a:extLst>
              <a:ext uri="{FF2B5EF4-FFF2-40B4-BE49-F238E27FC236}">
                <a16:creationId xmlns:a16="http://schemas.microsoft.com/office/drawing/2014/main" id="{4211EBDE-C2AD-4864-8CD5-525BE041C72B}"/>
              </a:ext>
            </a:extLst>
          </p:cNvPr>
          <p:cNvSpPr/>
          <p:nvPr/>
        </p:nvSpPr>
        <p:spPr>
          <a:xfrm>
            <a:off x="944446" y="2402289"/>
            <a:ext cx="2369127" cy="229985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When you think of ‘climate change’, how does it make you feel?</a:t>
            </a:r>
          </a:p>
        </p:txBody>
      </p:sp>
      <p:sp>
        <p:nvSpPr>
          <p:cNvPr id="9" name="CaixaDeTexto 8">
            <a:extLst>
              <a:ext uri="{FF2B5EF4-FFF2-40B4-BE49-F238E27FC236}">
                <a16:creationId xmlns:a16="http://schemas.microsoft.com/office/drawing/2014/main" id="{458CE7B2-44EF-4FD4-BC4D-D3AFC92B2B2D}"/>
              </a:ext>
            </a:extLst>
          </p:cNvPr>
          <p:cNvSpPr txBox="1"/>
          <p:nvPr/>
        </p:nvSpPr>
        <p:spPr>
          <a:xfrm>
            <a:off x="397190" y="5146634"/>
            <a:ext cx="113573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rPr>
              <a:t>You may write down words, phrases, doodle or draw your answers!</a:t>
            </a:r>
          </a:p>
        </p:txBody>
      </p:sp>
    </p:spTree>
    <p:extLst>
      <p:ext uri="{BB962C8B-B14F-4D97-AF65-F5344CB8AC3E}">
        <p14:creationId xmlns:p14="http://schemas.microsoft.com/office/powerpoint/2010/main" val="281261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EC2EAA03-D89B-4A7A-849C-8DE3CA5C5C37}"/>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B2837440-35C8-46EF-B09B-63B9842FDFAF}"/>
              </a:ext>
            </a:extLst>
          </p:cNvPr>
          <p:cNvSpPr txBox="1"/>
          <p:nvPr/>
        </p:nvSpPr>
        <p:spPr>
          <a:xfrm>
            <a:off x="8195536" y="4025578"/>
            <a:ext cx="3754810" cy="1661993"/>
          </a:xfrm>
          <a:prstGeom prst="rect">
            <a:avLst/>
          </a:prstGeom>
          <a:noFill/>
        </p:spPr>
        <p:txBody>
          <a:bodyPr wrap="square" rtlCol="0">
            <a:spAutoFit/>
          </a:bodyPr>
          <a:lstStyle/>
          <a:p>
            <a:pPr algn="ctr"/>
            <a:r>
              <a:rPr lang="en-GB" sz="2400" b="1" spc="300" dirty="0">
                <a:solidFill>
                  <a:prstClr val="white"/>
                </a:solidFill>
              </a:rPr>
              <a:t>A VISION OF </a:t>
            </a:r>
            <a:br>
              <a:rPr lang="en-GB" sz="2400" b="1" spc="300" dirty="0">
                <a:solidFill>
                  <a:prstClr val="white"/>
                </a:solidFill>
              </a:rPr>
            </a:br>
            <a:r>
              <a:rPr lang="en-GB" sz="2400" b="1" spc="300" dirty="0">
                <a:solidFill>
                  <a:prstClr val="white"/>
                </a:solidFill>
              </a:rPr>
              <a:t>CLIMATE CHANGE</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spc="300" dirty="0">
                <a:solidFill>
                  <a:srgbClr val="FEE725"/>
                </a:solidFill>
              </a:rPr>
              <a:t>20 MINUTES </a:t>
            </a:r>
            <a:endParaRPr lang="en-GB" spc="300" dirty="0">
              <a:solidFill>
                <a:srgbClr val="FEE725"/>
              </a:solidFill>
            </a:endParaRPr>
          </a:p>
        </p:txBody>
      </p:sp>
    </p:spTree>
    <p:extLst>
      <p:ext uri="{BB962C8B-B14F-4D97-AF65-F5344CB8AC3E}">
        <p14:creationId xmlns:p14="http://schemas.microsoft.com/office/powerpoint/2010/main" val="172429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6" y="914400"/>
            <a:ext cx="11525248" cy="1948721"/>
          </a:xfrm>
        </p:spPr>
        <p:txBody>
          <a:bodyPr>
            <a:normAutofit lnSpcReduction="10000"/>
          </a:bodyPr>
          <a:lstStyle/>
          <a:p>
            <a:pPr marL="0" indent="0">
              <a:buNone/>
            </a:pPr>
            <a:r>
              <a:rPr lang="en-GB" sz="3000" dirty="0">
                <a:solidFill>
                  <a:srgbClr val="35372F"/>
                </a:solidFill>
              </a:rPr>
              <a:t>First, we are going to do a very quick activity... </a:t>
            </a:r>
          </a:p>
          <a:p>
            <a:pPr marL="0" indent="0">
              <a:buNone/>
            </a:pPr>
            <a:endParaRPr lang="en-GB" sz="3000" dirty="0">
              <a:solidFill>
                <a:srgbClr val="35372F"/>
              </a:solidFill>
            </a:endParaRPr>
          </a:p>
          <a:p>
            <a:pPr marL="0" indent="0">
              <a:buNone/>
            </a:pPr>
            <a:r>
              <a:rPr lang="en-GB" sz="3000" dirty="0">
                <a:solidFill>
                  <a:srgbClr val="35372F"/>
                </a:solidFill>
              </a:rPr>
              <a:t>The next slide contains a word. When everyone is ready, have one person count from 1 to 3 and then show the phrase in the next slide. </a:t>
            </a:r>
          </a:p>
          <a:p>
            <a:pPr marL="0" indent="0">
              <a:buNone/>
            </a:pPr>
            <a:endParaRPr lang="en-GB" sz="3000" dirty="0">
              <a:solidFill>
                <a:srgbClr val="35372F"/>
              </a:solidFill>
            </a:endParaRPr>
          </a:p>
        </p:txBody>
      </p:sp>
      <p:sp>
        <p:nvSpPr>
          <p:cNvPr id="2" name="Elipse 1">
            <a:extLst>
              <a:ext uri="{FF2B5EF4-FFF2-40B4-BE49-F238E27FC236}">
                <a16:creationId xmlns:a16="http://schemas.microsoft.com/office/drawing/2014/main" id="{9E475625-B57E-4653-9910-CD48CAC65CA8}"/>
              </a:ext>
            </a:extLst>
          </p:cNvPr>
          <p:cNvSpPr/>
          <p:nvPr/>
        </p:nvSpPr>
        <p:spPr>
          <a:xfrm>
            <a:off x="8574374" y="2786658"/>
            <a:ext cx="2863123" cy="2725575"/>
          </a:xfrm>
          <a:prstGeom prst="ellipse">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bg1"/>
                </a:solidFill>
              </a:rPr>
              <a:t>This kind of exercise allows us to react with our subconscious, which can sometimes be quite surprising.  </a:t>
            </a:r>
          </a:p>
        </p:txBody>
      </p:sp>
      <p:sp>
        <p:nvSpPr>
          <p:cNvPr id="10" name="CaixaDeTexto 9">
            <a:extLst>
              <a:ext uri="{FF2B5EF4-FFF2-40B4-BE49-F238E27FC236}">
                <a16:creationId xmlns:a16="http://schemas.microsoft.com/office/drawing/2014/main" id="{5F1CE41A-F2A7-400F-A996-5F8FADE43596}"/>
              </a:ext>
            </a:extLst>
          </p:cNvPr>
          <p:cNvSpPr txBox="1"/>
          <p:nvPr/>
        </p:nvSpPr>
        <p:spPr>
          <a:xfrm>
            <a:off x="333376" y="3117954"/>
            <a:ext cx="7686362" cy="175432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rgbClr val="35372F"/>
                </a:solidFill>
                <a:effectLst/>
                <a:uLnTx/>
                <a:uFillTx/>
                <a:latin typeface="Calibri Light" panose="020F0302020204030204"/>
                <a:ea typeface="+mn-ea"/>
                <a:cs typeface="+mn-cs"/>
              </a:rPr>
              <a:t>You’ll then have to be very quick - you will turn to the person next to you and say the </a:t>
            </a:r>
            <a:r>
              <a:rPr kumimoji="0" lang="en-GB" sz="3000" b="1" i="0" u="none" strike="noStrike" kern="1200" cap="none" spc="0" normalizeH="0" baseline="0" noProof="0" dirty="0">
                <a:ln>
                  <a:noFill/>
                </a:ln>
                <a:solidFill>
                  <a:srgbClr val="35372F"/>
                </a:solidFill>
                <a:effectLst/>
                <a:uLnTx/>
                <a:uFillTx/>
                <a:latin typeface="Calibri Light" panose="020F0302020204030204"/>
                <a:ea typeface="+mn-ea"/>
                <a:cs typeface="+mn-cs"/>
              </a:rPr>
              <a:t>first</a:t>
            </a:r>
            <a:r>
              <a:rPr kumimoji="0" lang="en-GB" sz="3000" b="0" i="0" u="none" strike="noStrike" kern="1200" cap="none" spc="0" normalizeH="0" baseline="0" noProof="0" dirty="0">
                <a:ln>
                  <a:noFill/>
                </a:ln>
                <a:solidFill>
                  <a:srgbClr val="35372F"/>
                </a:solidFill>
                <a:effectLst/>
                <a:uLnTx/>
                <a:uFillTx/>
                <a:latin typeface="Calibri Light" panose="020F0302020204030204"/>
                <a:ea typeface="+mn-ea"/>
                <a:cs typeface="+mn-cs"/>
              </a:rPr>
              <a:t> word that comes to your mind when you think of that word. </a:t>
            </a:r>
          </a:p>
        </p:txBody>
      </p:sp>
      <p:sp>
        <p:nvSpPr>
          <p:cNvPr id="14" name="CaixaDeTexto 13">
            <a:extLst>
              <a:ext uri="{FF2B5EF4-FFF2-40B4-BE49-F238E27FC236}">
                <a16:creationId xmlns:a16="http://schemas.microsoft.com/office/drawing/2014/main" id="{26F35C9A-70B6-4CE9-A95E-825ECA0B33C4}"/>
              </a:ext>
            </a:extLst>
          </p:cNvPr>
          <p:cNvSpPr txBox="1"/>
          <p:nvPr/>
        </p:nvSpPr>
        <p:spPr>
          <a:xfrm>
            <a:off x="333376" y="5259235"/>
            <a:ext cx="8675713" cy="5078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rgbClr val="35372F"/>
                </a:solidFill>
                <a:effectLst/>
                <a:uLnTx/>
                <a:uFillTx/>
                <a:latin typeface="Calibri Light" panose="020F0302020204030204"/>
                <a:ea typeface="+mn-ea"/>
                <a:cs typeface="+mn-cs"/>
              </a:rPr>
              <a:t>Are you ready? Start the countdown…!</a:t>
            </a:r>
          </a:p>
        </p:txBody>
      </p:sp>
    </p:spTree>
    <p:extLst>
      <p:ext uri="{BB962C8B-B14F-4D97-AF65-F5344CB8AC3E}">
        <p14:creationId xmlns:p14="http://schemas.microsoft.com/office/powerpoint/2010/main" val="887372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13256</TotalTime>
  <Words>3504</Words>
  <Application>Microsoft Office PowerPoint</Application>
  <PresentationFormat>Widescreen</PresentationFormat>
  <Paragraphs>253</Paragraphs>
  <Slides>68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Calibri Light</vt:lpstr>
      <vt:lpstr>Foco</vt:lpstr>
      <vt:lpstr>Just Another Hand</vt:lpstr>
      <vt:lpstr>Ravie</vt:lpstr>
      <vt:lpstr>Wingdings</vt:lpstr>
      <vt:lpstr>Office Theme</vt:lpstr>
      <vt:lpstr>PowerPoint Presentation</vt:lpstr>
      <vt:lpstr>PowerPoint Presentation</vt:lpstr>
      <vt:lpstr>PowerPoint Presentation</vt:lpstr>
      <vt:lpstr> In this lesson you will need: </vt:lpstr>
      <vt:lpstr>PowerPoint Presentation</vt:lpstr>
      <vt:lpstr>In this lesson, we will:</vt:lpstr>
      <vt:lpstr>Before we start this topic, take five minutes in your ThoughtBox Journal to answer these three questions:</vt:lpstr>
      <vt:lpstr>PowerPoint Presentation</vt:lpstr>
      <vt:lpstr>PowerPoint Presentation</vt:lpstr>
      <vt:lpstr>The word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 Deep Time Walk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134</cp:revision>
  <dcterms:created xsi:type="dcterms:W3CDTF">2019-08-15T20:52:15Z</dcterms:created>
  <dcterms:modified xsi:type="dcterms:W3CDTF">2022-02-18T18:11:18Z</dcterms:modified>
</cp:coreProperties>
</file>