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5"/>
  </p:notesMasterIdLst>
  <p:sldIdLst>
    <p:sldId id="1372" r:id="rId2"/>
    <p:sldId id="1438" r:id="rId3"/>
    <p:sldId id="1351" r:id="rId4"/>
    <p:sldId id="546" r:id="rId5"/>
    <p:sldId id="1373" r:id="rId6"/>
    <p:sldId id="505" r:id="rId7"/>
    <p:sldId id="1374" r:id="rId8"/>
    <p:sldId id="556" r:id="rId9"/>
    <p:sldId id="479" r:id="rId10"/>
    <p:sldId id="586" r:id="rId11"/>
    <p:sldId id="606" r:id="rId12"/>
    <p:sldId id="547" r:id="rId13"/>
    <p:sldId id="550" r:id="rId14"/>
    <p:sldId id="551" r:id="rId15"/>
    <p:sldId id="1436" r:id="rId16"/>
    <p:sldId id="590" r:id="rId17"/>
    <p:sldId id="549" r:id="rId18"/>
    <p:sldId id="1389" r:id="rId19"/>
    <p:sldId id="602" r:id="rId20"/>
    <p:sldId id="1439" r:id="rId21"/>
    <p:sldId id="604" r:id="rId22"/>
    <p:sldId id="1390" r:id="rId23"/>
    <p:sldId id="558" r:id="rId24"/>
    <p:sldId id="1407" r:id="rId25"/>
    <p:sldId id="1408" r:id="rId26"/>
    <p:sldId id="559" r:id="rId27"/>
    <p:sldId id="509" r:id="rId28"/>
    <p:sldId id="513" r:id="rId29"/>
    <p:sldId id="358" r:id="rId30"/>
    <p:sldId id="360" r:id="rId31"/>
    <p:sldId id="362" r:id="rId32"/>
    <p:sldId id="1409" r:id="rId33"/>
    <p:sldId id="560" r:id="rId34"/>
    <p:sldId id="412" r:id="rId35"/>
    <p:sldId id="1401" r:id="rId36"/>
    <p:sldId id="593" r:id="rId37"/>
    <p:sldId id="625" r:id="rId38"/>
    <p:sldId id="596" r:id="rId39"/>
    <p:sldId id="613" r:id="rId40"/>
    <p:sldId id="614" r:id="rId41"/>
    <p:sldId id="1424" r:id="rId42"/>
    <p:sldId id="1437" r:id="rId43"/>
    <p:sldId id="1403" r:id="rId44"/>
    <p:sldId id="565" r:id="rId45"/>
    <p:sldId id="1404" r:id="rId46"/>
    <p:sldId id="564" r:id="rId47"/>
    <p:sldId id="1425" r:id="rId48"/>
    <p:sldId id="621" r:id="rId49"/>
    <p:sldId id="568" r:id="rId50"/>
    <p:sldId id="1434" r:id="rId51"/>
    <p:sldId id="1435" r:id="rId52"/>
    <p:sldId id="458" r:id="rId53"/>
    <p:sldId id="525"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65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372F"/>
    <a:srgbClr val="27A581"/>
    <a:srgbClr val="37352F"/>
    <a:srgbClr val="FEE7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63" autoAdjust="0"/>
    <p:restoredTop sz="94660"/>
  </p:normalViewPr>
  <p:slideViewPr>
    <p:cSldViewPr snapToGrid="0" showGuides="1">
      <p:cViewPr varScale="1">
        <p:scale>
          <a:sx n="60" d="100"/>
          <a:sy n="60" d="100"/>
        </p:scale>
        <p:origin x="832" y="44"/>
      </p:cViewPr>
      <p:guideLst>
        <p:guide orient="horz" pos="2183"/>
        <p:guide pos="365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5265D8-C297-47D0-B951-8C280B496532}" type="datetimeFigureOut">
              <a:rPr lang="en-GB" smtClean="0"/>
              <a:t>18/02/2022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6EB7DB-1CED-43A1-865A-F1159FE89D29}" type="slidenum">
              <a:rPr lang="en-GB" smtClean="0"/>
              <a:t>‹#›</a:t>
            </a:fld>
            <a:endParaRPr lang="en-GB"/>
          </a:p>
        </p:txBody>
      </p:sp>
    </p:spTree>
    <p:extLst>
      <p:ext uri="{BB962C8B-B14F-4D97-AF65-F5344CB8AC3E}">
        <p14:creationId xmlns:p14="http://schemas.microsoft.com/office/powerpoint/2010/main" val="108405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B11kASPfYxY"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ucUmaClSWQw&amp;feature=youtu.be"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WfGMYdalClU"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8DEA9-6F4F-4540-9E5D-C6F39079AF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176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GB" dirty="0"/>
              <a:t>Video URL: </a:t>
            </a:r>
            <a:r>
              <a:rPr lang="en-GB" dirty="0">
                <a:hlinkClick r:id="rId3"/>
              </a:rPr>
              <a:t>https://www.youtube.com/watch?v=B11kASPfYxY</a:t>
            </a:r>
            <a:endParaRPr lang="en-GB" dirty="0"/>
          </a:p>
        </p:txBody>
      </p:sp>
      <p:sp>
        <p:nvSpPr>
          <p:cNvPr id="4" name="Espaço Reservado para Número de Slide 3"/>
          <p:cNvSpPr>
            <a:spLocks noGrp="1"/>
          </p:cNvSpPr>
          <p:nvPr>
            <p:ph type="sldNum" sz="quarter" idx="5"/>
          </p:nvPr>
        </p:nvSpPr>
        <p:spPr/>
        <p:txBody>
          <a:bodyPr/>
          <a:lstStyle/>
          <a:p>
            <a:fld id="{DC6EB7DB-1CED-43A1-865A-F1159FE89D29}" type="slidenum">
              <a:rPr lang="en-GB" smtClean="0"/>
              <a:t>44</a:t>
            </a:fld>
            <a:endParaRPr lang="en-GB"/>
          </a:p>
        </p:txBody>
      </p:sp>
    </p:spTree>
    <p:extLst>
      <p:ext uri="{BB962C8B-B14F-4D97-AF65-F5344CB8AC3E}">
        <p14:creationId xmlns:p14="http://schemas.microsoft.com/office/powerpoint/2010/main" val="2382437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GB" dirty="0"/>
              <a:t>Video URL: </a:t>
            </a:r>
            <a:r>
              <a:rPr lang="en-GB" dirty="0">
                <a:hlinkClick r:id="rId3"/>
              </a:rPr>
              <a:t>https://www.youtube.com/watch?v=ucUmaClSWQw&amp;feature=youtu.be</a:t>
            </a:r>
            <a:endParaRPr lang="en-GB" dirty="0"/>
          </a:p>
        </p:txBody>
      </p:sp>
      <p:sp>
        <p:nvSpPr>
          <p:cNvPr id="4" name="Espaço Reservado para Número de Slide 3"/>
          <p:cNvSpPr>
            <a:spLocks noGrp="1"/>
          </p:cNvSpPr>
          <p:nvPr>
            <p:ph type="sldNum" sz="quarter" idx="5"/>
          </p:nvPr>
        </p:nvSpPr>
        <p:spPr/>
        <p:txBody>
          <a:bodyPr/>
          <a:lstStyle/>
          <a:p>
            <a:fld id="{DC6EB7DB-1CED-43A1-865A-F1159FE89D29}" type="slidenum">
              <a:rPr lang="en-GB" smtClean="0"/>
              <a:t>49</a:t>
            </a:fld>
            <a:endParaRPr lang="en-GB"/>
          </a:p>
        </p:txBody>
      </p:sp>
    </p:spTree>
    <p:extLst>
      <p:ext uri="{BB962C8B-B14F-4D97-AF65-F5344CB8AC3E}">
        <p14:creationId xmlns:p14="http://schemas.microsoft.com/office/powerpoint/2010/main" val="3830950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2725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36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1737501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0657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a:t>Video</a:t>
            </a:r>
            <a:r>
              <a:rPr lang="pt-BR" dirty="0"/>
              <a:t> URL: </a:t>
            </a:r>
            <a:r>
              <a:rPr lang="en-GB" dirty="0">
                <a:hlinkClick r:id="rId3"/>
              </a:rPr>
              <a:t>https://www.youtube.com/watch?v=WfGMYdalClU</a:t>
            </a:r>
            <a:endParaRPr lang="en-GB" dirty="0"/>
          </a:p>
        </p:txBody>
      </p:sp>
      <p:sp>
        <p:nvSpPr>
          <p:cNvPr id="4" name="Espaço Reservado para Número de Slide 3"/>
          <p:cNvSpPr>
            <a:spLocks noGrp="1"/>
          </p:cNvSpPr>
          <p:nvPr>
            <p:ph type="sldNum" sz="quarter" idx="5"/>
          </p:nvPr>
        </p:nvSpPr>
        <p:spPr/>
        <p:txBody>
          <a:bodyPr/>
          <a:lstStyle/>
          <a:p>
            <a:fld id="{DC6EB7DB-1CED-43A1-865A-F1159FE89D29}" type="slidenum">
              <a:rPr lang="en-GB" smtClean="0"/>
              <a:t>8</a:t>
            </a:fld>
            <a:endParaRPr lang="en-GB"/>
          </a:p>
        </p:txBody>
      </p:sp>
    </p:spTree>
    <p:extLst>
      <p:ext uri="{BB962C8B-B14F-4D97-AF65-F5344CB8AC3E}">
        <p14:creationId xmlns:p14="http://schemas.microsoft.com/office/powerpoint/2010/main" val="2449789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6644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0013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154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585611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319405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403417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838200" y="6356350"/>
            <a:ext cx="2743200" cy="365125"/>
          </a:xfrm>
          <a:prstGeom prst="rect">
            <a:avLst/>
          </a:prstGeom>
        </p:spPr>
        <p:txBody>
          <a:bodyPr/>
          <a:lstStyle/>
          <a:p>
            <a:fld id="{1DA75472-A2B2-4D99-9D5D-B76258FC6896}" type="datetime1">
              <a:rPr lang="en-GB">
                <a:solidFill>
                  <a:prstClr val="black"/>
                </a:solidFill>
              </a:rPr>
              <a:pPr/>
              <a:t>18/02/2022</a:t>
            </a:fld>
            <a:endParaRPr lang="en-GB" dirty="0">
              <a:solidFill>
                <a:prstClr val="black"/>
              </a:solidFill>
            </a:endParaRPr>
          </a:p>
        </p:txBody>
      </p:sp>
      <p:sp>
        <p:nvSpPr>
          <p:cNvPr id="9" name="Footer Placeholder 8"/>
          <p:cNvSpPr>
            <a:spLocks noGrp="1"/>
          </p:cNvSpPr>
          <p:nvPr>
            <p:ph type="ftr" sz="quarter" idx="11"/>
          </p:nvPr>
        </p:nvSpPr>
        <p:spPr>
          <a:xfrm>
            <a:off x="4038600" y="6356350"/>
            <a:ext cx="4114800" cy="365125"/>
          </a:xfrm>
          <a:prstGeom prst="rect">
            <a:avLst/>
          </a:prstGeom>
        </p:spPr>
        <p:txBody>
          <a:bodyPr/>
          <a:lstStyle/>
          <a:p>
            <a:endParaRPr lang="en-GB" dirty="0">
              <a:solidFill>
                <a:prstClr val="black"/>
              </a:solidFill>
            </a:endParaRPr>
          </a:p>
        </p:txBody>
      </p:sp>
      <p:sp>
        <p:nvSpPr>
          <p:cNvPr id="10" name="Slide Number Placeholder 9"/>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43530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F0EC0FD-F6C7-44DD-B05F-9F722E41B7C8}" type="datetime1">
              <a:rPr lang="en-GB">
                <a:solidFill>
                  <a:prstClr val="black"/>
                </a:solidFill>
              </a:rPr>
              <a:pPr/>
              <a:t>18/02/2022</a:t>
            </a:fld>
            <a:endParaRPr lang="en-GB" dirty="0">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002128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a:solidFill>
                  <a:prstClr val="black">
                    <a:tint val="75000"/>
                  </a:prstClr>
                </a:solidFill>
              </a:rPr>
              <a:pPr/>
              <a:t>18/02/2022</a:t>
            </a:fld>
            <a:endParaRPr lang="en-GB" dirty="0">
              <a:solidFill>
                <a:prstClr val="black">
                  <a:tint val="75000"/>
                </a:prstClr>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23547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a:solidFill>
                  <a:prstClr val="black">
                    <a:tint val="75000"/>
                  </a:prstClr>
                </a:solidFill>
              </a:rPr>
              <a:pPr/>
              <a:t>18/02/2022</a:t>
            </a:fld>
            <a:endParaRPr lang="en-GB" dirty="0">
              <a:solidFill>
                <a:prstClr val="black">
                  <a:tint val="75000"/>
                </a:prstClr>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36647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prstClr val="black">
                  <a:tint val="75000"/>
                </a:prstClr>
              </a:solidFill>
            </a:endParaRPr>
          </a:p>
        </p:txBody>
      </p:sp>
    </p:spTree>
    <p:extLst>
      <p:ext uri="{BB962C8B-B14F-4D97-AF65-F5344CB8AC3E}">
        <p14:creationId xmlns:p14="http://schemas.microsoft.com/office/powerpoint/2010/main" val="1508198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82150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051660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237765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36999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19257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79830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073651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0205"/>
            <a:ext cx="11349908" cy="119095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1037" y="1825625"/>
            <a:ext cx="1132749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a:solidFill>
                  <a:srgbClr val="252823"/>
                </a:solidFill>
              </a:rPr>
              <a:t>COPYRIGHT@2022 THOUGHTBOX EDUCATION</a:t>
            </a: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345374" y="45466"/>
            <a:ext cx="5652958" cy="307777"/>
          </a:xfrm>
          <a:prstGeom prst="rect">
            <a:avLst/>
          </a:prstGeom>
          <a:noFill/>
        </p:spPr>
        <p:txBody>
          <a:bodyPr wrap="none" rtlCol="0">
            <a:spAutoFit/>
          </a:bodyPr>
          <a:lstStyle/>
          <a:p>
            <a:r>
              <a:rPr lang="en-US" sz="1400" b="1" dirty="0">
                <a:solidFill>
                  <a:srgbClr val="35372F"/>
                </a:solidFill>
                <a:latin typeface="+mj-lt"/>
                <a:cs typeface="Foco"/>
              </a:rPr>
              <a:t>EXPLORING THE NATURAL WORLD </a:t>
            </a:r>
            <a:r>
              <a:rPr lang="en-US" sz="1400" dirty="0">
                <a:solidFill>
                  <a:srgbClr val="35372F"/>
                </a:solidFill>
                <a:latin typeface="+mj-lt"/>
                <a:cs typeface="Foco"/>
              </a:rPr>
              <a:t>| Changing</a:t>
            </a:r>
            <a:r>
              <a:rPr lang="en-US" sz="1400" baseline="0" dirty="0">
                <a:solidFill>
                  <a:srgbClr val="35372F"/>
                </a:solidFill>
                <a:latin typeface="+mj-lt"/>
                <a:cs typeface="Foco"/>
              </a:rPr>
              <a:t> Climates – Y11&amp;13 </a:t>
            </a:r>
            <a:r>
              <a:rPr lang="en-US" sz="1400" dirty="0">
                <a:solidFill>
                  <a:srgbClr val="35372F"/>
                </a:solidFill>
                <a:latin typeface="+mj-lt"/>
                <a:cs typeface="Foco"/>
              </a:rPr>
              <a:t>| Lesson 2 </a:t>
            </a:r>
            <a:endParaRPr lang="en-US" sz="1400" dirty="0">
              <a:solidFill>
                <a:srgbClr val="35372F"/>
              </a:solidFill>
              <a:latin typeface="+mj-lt"/>
            </a:endParaRPr>
          </a:p>
        </p:txBody>
      </p:sp>
    </p:spTree>
    <p:extLst>
      <p:ext uri="{BB962C8B-B14F-4D97-AF65-F5344CB8AC3E}">
        <p14:creationId xmlns:p14="http://schemas.microsoft.com/office/powerpoint/2010/main" val="32902962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thoughtboxeducation.com/secondary"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youtube.com/watch?v=WfGMYdalClU"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jpeg"/></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hyperlink" Target="http://www.cicero.uio.no/en" TargetMode="External"/><Relationship Id="rId7" Type="http://schemas.openxmlformats.org/officeDocument/2006/relationships/hyperlink" Target="https://www.youtube.com/watch?v=B11kASPfYx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hyperlink" Target="https://youtu.be/B11kASPfYxY" TargetMode="External"/><Relationship Id="rId4" Type="http://schemas.openxmlformats.org/officeDocument/2006/relationships/hyperlink" Target="https://ed.ted.com/on/InEJ4Nkq" TargetMode="External"/></Relationships>
</file>

<file path=ppt/slides/_rels/slide45.xml.rels><?xml version="1.0" encoding="UTF-8" standalone="yes"?>
<Relationships xmlns="http://schemas.openxmlformats.org/package/2006/relationships"><Relationship Id="rId2" Type="http://schemas.openxmlformats.org/officeDocument/2006/relationships/hyperlink" Target="https://www.npr.org/2021/11/13/1055542738/cop26-climate-summit-final-decision"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alter-eco.co.u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hyperlink" Target="https://www.youtube.com/watch?v=ucUmaClSWQw&amp;feature=youtu.b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51.xml.rels><?xml version="1.0" encoding="UTF-8" standalone="yes"?>
<Relationships xmlns="http://schemas.openxmlformats.org/package/2006/relationships"><Relationship Id="rId3" Type="http://schemas.openxmlformats.org/officeDocument/2006/relationships/hyperlink" Target="https://pixabay.com/en/stickman-stick-figure-man-blue-25574/" TargetMode="External"/><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WfGMYdalCl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58F7FB-2868-4436-BE4D-7699A6C2CBE8}"/>
              </a:ext>
            </a:extLst>
          </p:cNvPr>
          <p:cNvSpPr/>
          <p:nvPr/>
        </p:nvSpPr>
        <p:spPr>
          <a:xfrm>
            <a:off x="0" y="-3511"/>
            <a:ext cx="12192000" cy="6858000"/>
          </a:xfrm>
          <a:prstGeom prst="rect">
            <a:avLst/>
          </a:prstGeom>
          <a:solidFill>
            <a:srgbClr val="27A581">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B3CB44B5-99C5-425F-8A5F-DC5A2D2DBB05}"/>
              </a:ext>
            </a:extLst>
          </p:cNvPr>
          <p:cNvSpPr txBox="1">
            <a:spLocks/>
          </p:cNvSpPr>
          <p:nvPr/>
        </p:nvSpPr>
        <p:spPr>
          <a:xfrm>
            <a:off x="0" y="2994084"/>
            <a:ext cx="121920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35372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7200" b="0" i="0" u="none" strike="noStrike" kern="1200" cap="none" spc="0" normalizeH="0" baseline="0" noProof="0" dirty="0">
                <a:ln>
                  <a:noFill/>
                </a:ln>
                <a:solidFill>
                  <a:prstClr val="white"/>
                </a:solidFill>
                <a:effectLst/>
                <a:uLnTx/>
                <a:uFillTx/>
                <a:latin typeface="Foco" panose="020B0504050202020203" pitchFamily="34" charset="0"/>
                <a:ea typeface="+mj-ea"/>
                <a:cs typeface="+mj-cs"/>
              </a:rPr>
              <a:t>EXPLORING  </a:t>
            </a:r>
            <a:r>
              <a:rPr kumimoji="0" lang="en-GB" sz="7200" b="1" i="0" u="none" strike="noStrike" kern="1200" cap="none" spc="0" normalizeH="0" baseline="0" noProof="0" dirty="0">
                <a:ln>
                  <a:noFill/>
                </a:ln>
                <a:solidFill>
                  <a:prstClr val="white"/>
                </a:solidFill>
                <a:effectLst/>
                <a:uLnTx/>
                <a:uFillTx/>
                <a:latin typeface="Foco" panose="020B0504050202020203" pitchFamily="34" charset="0"/>
                <a:ea typeface="+mj-ea"/>
                <a:cs typeface="+mj-cs"/>
              </a:rPr>
              <a:t>NATURAL WORLD</a:t>
            </a:r>
          </a:p>
        </p:txBody>
      </p:sp>
      <p:sp>
        <p:nvSpPr>
          <p:cNvPr id="9" name="TextBox 8">
            <a:extLst>
              <a:ext uri="{FF2B5EF4-FFF2-40B4-BE49-F238E27FC236}">
                <a16:creationId xmlns:a16="http://schemas.microsoft.com/office/drawing/2014/main" id="{846F5F90-1600-4BA6-827D-CCF9D796FACF}"/>
              </a:ext>
            </a:extLst>
          </p:cNvPr>
          <p:cNvSpPr txBox="1"/>
          <p:nvPr/>
        </p:nvSpPr>
        <p:spPr>
          <a:xfrm rot="16200000">
            <a:off x="4354329" y="3125083"/>
            <a:ext cx="106568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Foco" panose="020B0504050202020203" pitchFamily="34" charset="0"/>
                <a:ea typeface="+mn-ea"/>
                <a:cs typeface="+mn-cs"/>
              </a:rPr>
              <a:t>THE</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2248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655" y="1217872"/>
            <a:ext cx="11438296" cy="3489449"/>
          </a:xfrm>
        </p:spPr>
        <p:txBody>
          <a:bodyPr>
            <a:normAutofit/>
          </a:bodyPr>
          <a:lstStyle/>
          <a:p>
            <a:pPr marL="0" indent="0">
              <a:buNone/>
            </a:pPr>
            <a:r>
              <a:rPr lang="en-GB" dirty="0">
                <a:solidFill>
                  <a:srgbClr val="37352F"/>
                </a:solidFill>
              </a:rPr>
              <a:t>Although exaggerated for comedic effect, this video highlights how humans have altered their relationship to the natural world and the planet as a whole.</a:t>
            </a:r>
          </a:p>
          <a:p>
            <a:pPr marL="0" indent="0">
              <a:buNone/>
            </a:pPr>
            <a:endParaRPr lang="en-GB"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8271205" y="5215790"/>
            <a:ext cx="1199746" cy="1172143"/>
          </a:xfrm>
          <a:prstGeom prst="rect">
            <a:avLst/>
          </a:prstGeom>
        </p:spPr>
      </p:pic>
      <p:sp>
        <p:nvSpPr>
          <p:cNvPr id="6" name="Oval Callout 5"/>
          <p:cNvSpPr/>
          <p:nvPr/>
        </p:nvSpPr>
        <p:spPr>
          <a:xfrm>
            <a:off x="4239490" y="2493819"/>
            <a:ext cx="3844657" cy="3612842"/>
          </a:xfrm>
          <a:prstGeom prst="wedgeEllipseCallout">
            <a:avLst>
              <a:gd name="adj1" fmla="val 46335"/>
              <a:gd name="adj2" fmla="val 45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00" dirty="0">
                <a:latin typeface="+mj-lt"/>
              </a:rPr>
              <a:t>Not all humans have </a:t>
            </a:r>
            <a:r>
              <a:rPr lang="en-GB" sz="1900" dirty="0">
                <a:solidFill>
                  <a:schemeClr val="bg1"/>
                </a:solidFill>
                <a:latin typeface="+mj-lt"/>
              </a:rPr>
              <a:t>followed this pathway. There are </a:t>
            </a:r>
            <a:r>
              <a:rPr lang="en-GB" sz="2000" dirty="0">
                <a:solidFill>
                  <a:schemeClr val="bg1"/>
                </a:solidFill>
                <a:latin typeface="+mj-lt"/>
              </a:rPr>
              <a:t>different communities and cultures who live in balance with the natural world. We explore this to more extent in </a:t>
            </a:r>
            <a:r>
              <a:rPr lang="en-GB" sz="2000" dirty="0">
                <a:solidFill>
                  <a:schemeClr val="bg1"/>
                </a:solidFill>
              </a:rPr>
              <a:t>other </a:t>
            </a:r>
            <a:r>
              <a:rPr lang="en-GB" sz="2000" dirty="0" err="1">
                <a:solidFill>
                  <a:schemeClr val="bg1"/>
                </a:solidFill>
                <a:hlinkClick r:id="rId3">
                  <a:extLst>
                    <a:ext uri="{A12FA001-AC4F-418D-AE19-62706E023703}">
                      <ahyp:hlinkClr xmlns:ahyp="http://schemas.microsoft.com/office/drawing/2018/hyperlinkcolor" val="tx"/>
                    </a:ext>
                  </a:extLst>
                </a:hlinkClick>
              </a:rPr>
              <a:t>ThoughtBox</a:t>
            </a:r>
            <a:r>
              <a:rPr lang="en-GB" sz="2000" dirty="0">
                <a:solidFill>
                  <a:schemeClr val="bg1"/>
                </a:solidFill>
                <a:hlinkClick r:id="rId3">
                  <a:extLst>
                    <a:ext uri="{A12FA001-AC4F-418D-AE19-62706E023703}">
                      <ahyp:hlinkClr xmlns:ahyp="http://schemas.microsoft.com/office/drawing/2018/hyperlinkcolor" val="tx"/>
                    </a:ext>
                  </a:extLst>
                </a:hlinkClick>
              </a:rPr>
              <a:t> topics</a:t>
            </a:r>
            <a:r>
              <a:rPr lang="en-GB" sz="2000" dirty="0">
                <a:solidFill>
                  <a:srgbClr val="0563C1"/>
                </a:solidFill>
                <a:hlinkClick r:id="rId3">
                  <a:extLst>
                    <a:ext uri="{A12FA001-AC4F-418D-AE19-62706E023703}">
                      <ahyp:hlinkClr xmlns:ahyp="http://schemas.microsoft.com/office/drawing/2018/hyperlinkcolor" val="tx"/>
                    </a:ext>
                  </a:extLst>
                </a:hlinkClick>
              </a:rPr>
              <a:t>.</a:t>
            </a:r>
            <a:endParaRPr lang="en-GB" sz="1900" dirty="0">
              <a:solidFill>
                <a:schemeClr val="bg1"/>
              </a:solidFill>
              <a:latin typeface="+mj-lt"/>
            </a:endParaRPr>
          </a:p>
        </p:txBody>
      </p:sp>
    </p:spTree>
    <p:extLst>
      <p:ext uri="{BB962C8B-B14F-4D97-AF65-F5344CB8AC3E}">
        <p14:creationId xmlns:p14="http://schemas.microsoft.com/office/powerpoint/2010/main" val="815174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672" y="695906"/>
            <a:ext cx="11337851" cy="4351338"/>
          </a:xfrm>
        </p:spPr>
        <p:txBody>
          <a:bodyPr>
            <a:normAutofit/>
          </a:bodyPr>
          <a:lstStyle/>
          <a:p>
            <a:pPr marL="0" indent="0">
              <a:buNone/>
            </a:pPr>
            <a:r>
              <a:rPr lang="en-GB" dirty="0">
                <a:solidFill>
                  <a:srgbClr val="35372F"/>
                </a:solidFill>
              </a:rPr>
              <a:t>Humans across the world have evolved from our early state - where we were taking just enough to satisfy our needs and stay in balance with the ecosystem - to a system of over-consumption - where we are living separately from (and in many ways dominating) the natural world.</a:t>
            </a:r>
          </a:p>
          <a:p>
            <a:pPr marL="0" indent="0">
              <a:buNone/>
            </a:pPr>
            <a:endParaRPr lang="en-GB" dirty="0"/>
          </a:p>
          <a:p>
            <a:pPr marL="0" indent="0">
              <a:buNone/>
            </a:pPr>
            <a:endParaRPr lang="en-GB" dirty="0"/>
          </a:p>
        </p:txBody>
      </p:sp>
      <p:sp>
        <p:nvSpPr>
          <p:cNvPr id="5" name="Text Placeholder 3"/>
          <p:cNvSpPr txBox="1">
            <a:spLocks/>
          </p:cNvSpPr>
          <p:nvPr/>
        </p:nvSpPr>
        <p:spPr>
          <a:xfrm>
            <a:off x="2160068" y="3375105"/>
            <a:ext cx="2913434" cy="117200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solidFill>
                  <a:srgbClr val="35372F"/>
                </a:solidFill>
              </a:rPr>
              <a:t>What do you think caused humans to start to separate from the natural world?</a:t>
            </a:r>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4359" y="2532977"/>
            <a:ext cx="3424851" cy="3424851"/>
          </a:xfrm>
          <a:prstGeom prst="rect">
            <a:avLst/>
          </a:prstGeom>
        </p:spPr>
      </p:pic>
      <p:sp>
        <p:nvSpPr>
          <p:cNvPr id="7" name="Rectangle 6"/>
          <p:cNvSpPr/>
          <p:nvPr/>
        </p:nvSpPr>
        <p:spPr>
          <a:xfrm>
            <a:off x="5992956" y="3162118"/>
            <a:ext cx="5571460" cy="1384995"/>
          </a:xfrm>
          <a:prstGeom prst="rect">
            <a:avLst/>
          </a:prstGeom>
        </p:spPr>
        <p:txBody>
          <a:bodyPr wrap="square">
            <a:spAutoFit/>
          </a:bodyPr>
          <a:lstStyle/>
          <a:p>
            <a:r>
              <a:rPr lang="en-GB" sz="2800" dirty="0">
                <a:solidFill>
                  <a:srgbClr val="35372F"/>
                </a:solidFill>
                <a:latin typeface="+mj-lt"/>
              </a:rPr>
              <a:t>Spend a few minutes talking with the person next to you and then share ideas with the rest of the class.</a:t>
            </a:r>
          </a:p>
        </p:txBody>
      </p:sp>
      <p:pic>
        <p:nvPicPr>
          <p:cNvPr id="8" name="Picture 2" descr="Image result for person sitting on planet carto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11529" y="5047244"/>
            <a:ext cx="1270994" cy="1428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217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383" y="1104900"/>
            <a:ext cx="11694968" cy="1384995"/>
          </a:xfrm>
          <a:prstGeom prst="rect">
            <a:avLst/>
          </a:prstGeom>
          <a:noFill/>
        </p:spPr>
        <p:txBody>
          <a:bodyPr wrap="square" rtlCol="0">
            <a:spAutoFit/>
          </a:bodyPr>
          <a:lstStyle/>
          <a:p>
            <a:r>
              <a:rPr lang="en-GB" sz="2800" dirty="0">
                <a:solidFill>
                  <a:srgbClr val="35372F"/>
                </a:solidFill>
                <a:latin typeface="Calibri Light" panose="020F0302020204030204"/>
              </a:rPr>
              <a:t>Over the course of humankind’s development, there have been two significant developments which fundamentally changed the way that we live on Earth and which can be identified as triggers for our changing global climate:</a:t>
            </a:r>
          </a:p>
        </p:txBody>
      </p:sp>
      <p:sp>
        <p:nvSpPr>
          <p:cNvPr id="3" name="Oval 2"/>
          <p:cNvSpPr/>
          <p:nvPr/>
        </p:nvSpPr>
        <p:spPr>
          <a:xfrm>
            <a:off x="2712028" y="2978727"/>
            <a:ext cx="2667000" cy="24638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FF00"/>
                </a:solidFill>
                <a:latin typeface="+mj-lt"/>
              </a:rPr>
              <a:t>1. The Agricultural Revolution</a:t>
            </a:r>
          </a:p>
        </p:txBody>
      </p:sp>
      <p:sp>
        <p:nvSpPr>
          <p:cNvPr id="4" name="Oval 3"/>
          <p:cNvSpPr/>
          <p:nvPr/>
        </p:nvSpPr>
        <p:spPr>
          <a:xfrm>
            <a:off x="6814128" y="2978727"/>
            <a:ext cx="2667000" cy="2463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4">
                    <a:lumMod val="40000"/>
                    <a:lumOff val="60000"/>
                  </a:schemeClr>
                </a:solidFill>
                <a:latin typeface="+mj-lt"/>
              </a:rPr>
              <a:t>2. The Industrial Revolution</a:t>
            </a: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336801" y="3910862"/>
            <a:ext cx="2579427" cy="2145719"/>
          </a:xfrm>
          <a:prstGeom prst="rect">
            <a:avLst/>
          </a:prstGeom>
        </p:spPr>
      </p:pic>
      <p:pic>
        <p:nvPicPr>
          <p:cNvPr id="1028" name="Picture 4" descr="Image result for early agricultur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957117" y="4499503"/>
            <a:ext cx="2080495" cy="1476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305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391" y="774700"/>
            <a:ext cx="11517217" cy="1255729"/>
          </a:xfrm>
        </p:spPr>
        <p:txBody>
          <a:bodyPr>
            <a:noAutofit/>
          </a:bodyPr>
          <a:lstStyle/>
          <a:p>
            <a:pPr marL="0" indent="0">
              <a:buNone/>
            </a:pPr>
            <a:r>
              <a:rPr lang="en-GB" dirty="0">
                <a:solidFill>
                  <a:srgbClr val="35372F"/>
                </a:solidFill>
              </a:rPr>
              <a:t>Humans began</a:t>
            </a:r>
            <a:r>
              <a:rPr lang="en-GB" b="1" dirty="0">
                <a:solidFill>
                  <a:srgbClr val="35372F"/>
                </a:solidFill>
              </a:rPr>
              <a:t> productively </a:t>
            </a:r>
            <a:r>
              <a:rPr lang="en-GB" dirty="0">
                <a:solidFill>
                  <a:srgbClr val="35372F"/>
                </a:solidFill>
              </a:rPr>
              <a:t>using the Earth’s resources for their nutrition around ten thousand years ago, when Neolithic agriculture began around 3200 BCE (Before Common Era). </a:t>
            </a:r>
          </a:p>
          <a:p>
            <a:pPr marL="0" indent="0">
              <a:buNone/>
            </a:pPr>
            <a:endParaRPr lang="en-GB" dirty="0">
              <a:solidFill>
                <a:srgbClr val="35372F"/>
              </a:solidFill>
            </a:endParaRPr>
          </a:p>
        </p:txBody>
      </p:sp>
      <p:pic>
        <p:nvPicPr>
          <p:cNvPr id="5" name="Picture 4" descr="https://encrypted-tbn0.gstatic.com/images?q=tbn:ANd9GcTpvSRVhTzm2aId47uQNrIf-qi-k4Z10zkkaOcoQ6PmRs8RDssinA&amp;s">
            <a:extLst>
              <a:ext uri="{FF2B5EF4-FFF2-40B4-BE49-F238E27FC236}">
                <a16:creationId xmlns:a16="http://schemas.microsoft.com/office/drawing/2014/main" id="{78D9DDDE-76A5-439B-8DE5-5B343EC60FD0}"/>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036091" y="2330983"/>
            <a:ext cx="1446879" cy="18795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goat cartoon">
            <a:extLst>
              <a:ext uri="{FF2B5EF4-FFF2-40B4-BE49-F238E27FC236}">
                <a16:creationId xmlns:a16="http://schemas.microsoft.com/office/drawing/2014/main" id="{3FA8D47B-62DE-4866-8B05-EFC5653D352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91414" y="4504296"/>
            <a:ext cx="2014379" cy="17558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Image result for chicken cartoon">
            <a:extLst>
              <a:ext uri="{FF2B5EF4-FFF2-40B4-BE49-F238E27FC236}">
                <a16:creationId xmlns:a16="http://schemas.microsoft.com/office/drawing/2014/main" id="{AF22B41B-8866-43DC-ACA1-8104EF21510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306870" y="5252421"/>
            <a:ext cx="1073414" cy="996128"/>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a:extLst>
              <a:ext uri="{FF2B5EF4-FFF2-40B4-BE49-F238E27FC236}">
                <a16:creationId xmlns:a16="http://schemas.microsoft.com/office/drawing/2014/main" id="{0F5D0828-48A5-46D7-9B0F-1D62E4619CE3}"/>
              </a:ext>
            </a:extLst>
          </p:cNvPr>
          <p:cNvSpPr txBox="1"/>
          <p:nvPr/>
        </p:nvSpPr>
        <p:spPr>
          <a:xfrm>
            <a:off x="337389" y="4624557"/>
            <a:ext cx="7352947" cy="1255728"/>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This was also when humans </a:t>
            </a:r>
            <a:r>
              <a:rPr kumimoji="0" lang="en-GB" sz="2800" i="0" u="none" strike="noStrike" kern="1200" cap="none" spc="0" normalizeH="0" baseline="0" noProof="0" dirty="0">
                <a:ln>
                  <a:noFill/>
                </a:ln>
                <a:solidFill>
                  <a:srgbClr val="35372F"/>
                </a:solidFill>
                <a:effectLst/>
                <a:uLnTx/>
                <a:uFillTx/>
                <a:latin typeface="Calibri Light" panose="020F0302020204030204"/>
                <a:ea typeface="+mn-ea"/>
                <a:cs typeface="+mn-cs"/>
              </a:rPr>
              <a:t>first began experimenting within the husbandry of plants and animals.</a:t>
            </a:r>
          </a:p>
        </p:txBody>
      </p:sp>
      <p:sp>
        <p:nvSpPr>
          <p:cNvPr id="16" name="CaixaDeTexto 15">
            <a:extLst>
              <a:ext uri="{FF2B5EF4-FFF2-40B4-BE49-F238E27FC236}">
                <a16:creationId xmlns:a16="http://schemas.microsoft.com/office/drawing/2014/main" id="{4556FA9F-E360-4FBF-A21D-3D25A557F9EF}"/>
              </a:ext>
            </a:extLst>
          </p:cNvPr>
          <p:cNvSpPr txBox="1"/>
          <p:nvPr/>
        </p:nvSpPr>
        <p:spPr>
          <a:xfrm>
            <a:off x="337389" y="2464895"/>
            <a:ext cx="9969481" cy="1643527"/>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The Neolithic Revolution was the first transition period for humans from nomadic hunter-gatherers to </a:t>
            </a:r>
            <a:r>
              <a:rPr kumimoji="0" lang="en-GB" sz="2800" b="1" i="0" u="none" strike="noStrike" kern="1200" cap="none" spc="0" normalizeH="0" baseline="0" noProof="0" dirty="0">
                <a:ln>
                  <a:noFill/>
                </a:ln>
                <a:solidFill>
                  <a:srgbClr val="35372F"/>
                </a:solidFill>
                <a:effectLst/>
                <a:uLnTx/>
                <a:uFillTx/>
                <a:latin typeface="Calibri Light" panose="020F0302020204030204"/>
                <a:ea typeface="+mn-ea"/>
                <a:cs typeface="+mn-cs"/>
              </a:rPr>
              <a:t>permanent settlers</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 The experimentation and introduction of food storage allowed for the production of extensive food surplus, and thus an ability to settle</a:t>
            </a:r>
            <a:r>
              <a:rPr kumimoji="0" lang="en-GB" sz="2800" b="0" i="0" u="none" strike="noStrike" kern="1200" cap="none" spc="0" normalizeH="0" baseline="0" noProof="0" dirty="0">
                <a:ln>
                  <a:noFill/>
                </a:ln>
                <a:solidFill>
                  <a:prstClr val="black"/>
                </a:solidFill>
                <a:effectLst/>
                <a:uLnTx/>
                <a:uFillTx/>
                <a:latin typeface="Calibri Light" panose="020F0302020204030204"/>
                <a:ea typeface="+mn-ea"/>
                <a:cs typeface="+mn-cs"/>
              </a:rPr>
              <a:t>. </a:t>
            </a:r>
          </a:p>
        </p:txBody>
      </p:sp>
    </p:spTree>
    <p:extLst>
      <p:ext uri="{BB962C8B-B14F-4D97-AF65-F5344CB8AC3E}">
        <p14:creationId xmlns:p14="http://schemas.microsoft.com/office/powerpoint/2010/main" val="3399449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625" y="2498580"/>
            <a:ext cx="11681282" cy="2787939"/>
          </a:xfrm>
        </p:spPr>
        <p:txBody>
          <a:bodyPr>
            <a:noAutofit/>
          </a:bodyPr>
          <a:lstStyle/>
          <a:p>
            <a:pPr marL="0" indent="0">
              <a:buNone/>
            </a:pPr>
            <a:br>
              <a:rPr lang="en-GB" dirty="0">
                <a:solidFill>
                  <a:srgbClr val="35372F"/>
                </a:solidFill>
              </a:rPr>
            </a:br>
            <a:r>
              <a:rPr lang="en-GB" dirty="0">
                <a:solidFill>
                  <a:srgbClr val="35372F"/>
                </a:solidFill>
              </a:rPr>
              <a:t>This allowed a significant shift in behaviour as humans moved from basic survival towards to possibilities gained from a more sedentary existence. Communities were now able to start turning their attentions beyond their previous focus on survival (finding food, water and shelter each day). </a:t>
            </a:r>
          </a:p>
        </p:txBody>
      </p:sp>
      <p:pic>
        <p:nvPicPr>
          <p:cNvPr id="2050" name="Picture 2" descr="https://www.uvm.edu/sites/default/files/migrated/newsadmin/uploads/media/earlyfarming_0.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325833" y="4933507"/>
            <a:ext cx="4564542" cy="1562986"/>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DAF4DEA4-C111-417E-893B-1A36798A9B03}"/>
              </a:ext>
            </a:extLst>
          </p:cNvPr>
          <p:cNvSpPr txBox="1"/>
          <p:nvPr/>
        </p:nvSpPr>
        <p:spPr>
          <a:xfrm>
            <a:off x="301625" y="1242852"/>
            <a:ext cx="11588750" cy="1255728"/>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Humans thus started taking active control and ownership over the natural environment through the cultivation of food crops, the action of deforestation, the husbandry of animals and the implementation of irrigation systems.</a:t>
            </a:r>
          </a:p>
        </p:txBody>
      </p:sp>
    </p:spTree>
    <p:extLst>
      <p:ext uri="{BB962C8B-B14F-4D97-AF65-F5344CB8AC3E}">
        <p14:creationId xmlns:p14="http://schemas.microsoft.com/office/powerpoint/2010/main" val="2034166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494" y="936185"/>
            <a:ext cx="11417011" cy="2899903"/>
          </a:xfrm>
        </p:spPr>
        <p:txBody>
          <a:bodyPr>
            <a:normAutofit/>
          </a:bodyPr>
          <a:lstStyle/>
          <a:p>
            <a:pPr marL="0" indent="0">
              <a:buNone/>
            </a:pPr>
            <a:r>
              <a:rPr lang="en-GB" dirty="0">
                <a:solidFill>
                  <a:srgbClr val="35372F"/>
                </a:solidFill>
              </a:rPr>
              <a:t>Moving forward in time, the </a:t>
            </a:r>
            <a:r>
              <a:rPr lang="en-GB" b="1" dirty="0">
                <a:solidFill>
                  <a:srgbClr val="35372F"/>
                </a:solidFill>
              </a:rPr>
              <a:t>Agricultural Revolution </a:t>
            </a:r>
            <a:r>
              <a:rPr lang="en-GB" dirty="0">
                <a:solidFill>
                  <a:srgbClr val="35372F"/>
                </a:solidFill>
              </a:rPr>
              <a:t>in the seventeenth to nineteenth centuries was fundamental in triggering the </a:t>
            </a:r>
            <a:r>
              <a:rPr lang="en-GB" b="1" dirty="0">
                <a:solidFill>
                  <a:srgbClr val="35372F"/>
                </a:solidFill>
              </a:rPr>
              <a:t>Industrial Revolution</a:t>
            </a:r>
            <a:r>
              <a:rPr lang="en-GB" dirty="0">
                <a:solidFill>
                  <a:srgbClr val="35372F"/>
                </a:solidFill>
              </a:rPr>
              <a:t>.</a:t>
            </a:r>
          </a:p>
          <a:p>
            <a:pPr marL="0" indent="0">
              <a:buNone/>
            </a:pPr>
            <a:endParaRPr lang="en-GB" dirty="0">
              <a:solidFill>
                <a:srgbClr val="35372F"/>
              </a:solidFill>
            </a:endParaRPr>
          </a:p>
          <a:p>
            <a:pPr marL="0" indent="0">
              <a:buNone/>
            </a:pPr>
            <a:r>
              <a:rPr lang="en-GB" dirty="0">
                <a:solidFill>
                  <a:srgbClr val="35372F"/>
                </a:solidFill>
              </a:rPr>
              <a:t>This period allowed a vast increase in agricultural productivity across parts of the world, in particular the United Kingdom.</a:t>
            </a:r>
          </a:p>
        </p:txBody>
      </p:sp>
      <p:sp>
        <p:nvSpPr>
          <p:cNvPr id="8" name="Rectangle 7"/>
          <p:cNvSpPr/>
          <p:nvPr/>
        </p:nvSpPr>
        <p:spPr>
          <a:xfrm>
            <a:off x="387494" y="3680628"/>
            <a:ext cx="6951598" cy="2031325"/>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800" b="0" i="0" u="none" strike="noStrike" kern="1200" cap="none" spc="0" normalizeH="0" baseline="0" noProof="0" dirty="0">
                <a:ln>
                  <a:noFill/>
                </a:ln>
                <a:solidFill>
                  <a:srgbClr val="35372F"/>
                </a:solidFill>
                <a:effectLst/>
                <a:uLnTx/>
                <a:uFillTx/>
                <a:latin typeface="+mj-lt"/>
                <a:ea typeface="+mn-ea"/>
                <a:cs typeface="+mn-cs"/>
              </a:rPr>
              <a:t>It was a time of invention and discovery, much of which changed daily life</a:t>
            </a:r>
            <a:r>
              <a:rPr lang="en-GB" sz="2800" dirty="0">
                <a:solidFill>
                  <a:srgbClr val="35372F"/>
                </a:solidFill>
                <a:latin typeface="+mj-lt"/>
              </a:rPr>
              <a:t> for many people in different countries. </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Machines were starting to replace work that had been done by hand, saving time and human labour. </a:t>
            </a:r>
            <a:endParaRPr kumimoji="0" lang="en-GB" sz="2800" b="0" i="0" u="none" strike="noStrike" kern="1200" cap="none" spc="0" normalizeH="0" baseline="0" noProof="0" dirty="0">
              <a:ln>
                <a:noFill/>
              </a:ln>
              <a:solidFill>
                <a:srgbClr val="35372F"/>
              </a:solidFill>
              <a:effectLst/>
              <a:uLnTx/>
              <a:uFillTx/>
              <a:latin typeface="+mj-lt"/>
              <a:ea typeface="+mn-ea"/>
              <a:cs typeface="+mn-cs"/>
            </a:endParaRPr>
          </a:p>
        </p:txBody>
      </p:sp>
      <p:pic>
        <p:nvPicPr>
          <p:cNvPr id="6" name="Picture 2" descr="Image result for industrial revolution">
            <a:extLst>
              <a:ext uri="{FF2B5EF4-FFF2-40B4-BE49-F238E27FC236}">
                <a16:creationId xmlns:a16="http://schemas.microsoft.com/office/drawing/2014/main" id="{B2EE9075-E173-40C6-87EC-0631DF63EF2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07675" y="2967510"/>
            <a:ext cx="4496832" cy="2899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840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industrial revoluti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26325" y="3961314"/>
            <a:ext cx="3664836" cy="2379997"/>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EA34FFC5-9129-4CC2-B47A-BD73E7439CAA}"/>
              </a:ext>
            </a:extLst>
          </p:cNvPr>
          <p:cNvSpPr txBox="1"/>
          <p:nvPr/>
        </p:nvSpPr>
        <p:spPr>
          <a:xfrm>
            <a:off x="400839" y="1494764"/>
            <a:ext cx="11706042" cy="2803844"/>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During this time, huge innovations in transport and energy were being developed and created, including railroads, cotton gins and electricity.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GB" sz="2800" dirty="0">
              <a:solidFill>
                <a:srgbClr val="35372F"/>
              </a:solidFill>
              <a:latin typeface="Calibri Light" panose="020F0302020204030204"/>
            </a:endParaRPr>
          </a:p>
          <a:p>
            <a:pPr>
              <a:lnSpc>
                <a:spcPct val="90000"/>
              </a:lnSpc>
              <a:spcBef>
                <a:spcPts val="1000"/>
              </a:spcBef>
              <a:defRPr/>
            </a:pPr>
            <a:r>
              <a:rPr lang="en-GB" sz="2800" dirty="0">
                <a:solidFill>
                  <a:srgbClr val="35372F"/>
                </a:solidFill>
                <a:latin typeface="Calibri Light" panose="020F0302020204030204"/>
              </a:rPr>
              <a:t>These developments emphasised the sense of ownership of (and separation from) the natural world.</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571153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509" y="923766"/>
            <a:ext cx="11873346" cy="4727575"/>
          </a:xfrm>
        </p:spPr>
        <p:txBody>
          <a:bodyPr>
            <a:normAutofit/>
          </a:bodyPr>
          <a:lstStyle/>
          <a:p>
            <a:pPr marL="0" indent="0">
              <a:buNone/>
            </a:pPr>
            <a:r>
              <a:rPr lang="en-GB" dirty="0">
                <a:solidFill>
                  <a:srgbClr val="35372F"/>
                </a:solidFill>
              </a:rPr>
              <a:t>These turning points were significant in many ways, not just for human development but for humans’ role in changing global climates.  </a:t>
            </a:r>
          </a:p>
          <a:p>
            <a:pPr marL="0" indent="0">
              <a:buNone/>
            </a:pPr>
            <a:r>
              <a:rPr lang="en-GB" dirty="0">
                <a:solidFill>
                  <a:srgbClr val="35372F"/>
                </a:solidFill>
              </a:rPr>
              <a:t>In brief, these trigger points led to:</a:t>
            </a:r>
          </a:p>
        </p:txBody>
      </p:sp>
      <p:sp>
        <p:nvSpPr>
          <p:cNvPr id="2" name="Rectangle 1"/>
          <p:cNvSpPr/>
          <p:nvPr/>
        </p:nvSpPr>
        <p:spPr>
          <a:xfrm>
            <a:off x="584791" y="2647507"/>
            <a:ext cx="1924493" cy="28495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rgbClr val="7030A0"/>
                </a:solidFill>
              </a:rPr>
              <a:t>A sedentary state</a:t>
            </a:r>
            <a:br>
              <a:rPr lang="en-GB" sz="2200" dirty="0">
                <a:solidFill>
                  <a:srgbClr val="7030A0"/>
                </a:solidFill>
              </a:rPr>
            </a:br>
            <a:r>
              <a:rPr lang="en-GB" dirty="0">
                <a:solidFill>
                  <a:srgbClr val="7030A0"/>
                </a:solidFill>
              </a:rPr>
              <a:t>(shifting from a nomadic state).</a:t>
            </a:r>
          </a:p>
        </p:txBody>
      </p:sp>
      <p:sp>
        <p:nvSpPr>
          <p:cNvPr id="4" name="Rectangle 3"/>
          <p:cNvSpPr/>
          <p:nvPr/>
        </p:nvSpPr>
        <p:spPr>
          <a:xfrm>
            <a:off x="2789275" y="2647507"/>
            <a:ext cx="1924493" cy="284952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accent4">
                    <a:lumMod val="20000"/>
                    <a:lumOff val="80000"/>
                  </a:schemeClr>
                </a:solidFill>
              </a:rPr>
              <a:t>A change in many humans’ relationship with the Earth </a:t>
            </a:r>
            <a:br>
              <a:rPr lang="en-GB" dirty="0">
                <a:solidFill>
                  <a:schemeClr val="accent4">
                    <a:lumMod val="20000"/>
                    <a:lumOff val="80000"/>
                  </a:schemeClr>
                </a:solidFill>
              </a:rPr>
            </a:br>
            <a:r>
              <a:rPr lang="en-GB" dirty="0">
                <a:solidFill>
                  <a:schemeClr val="accent4">
                    <a:lumMod val="20000"/>
                    <a:lumOff val="80000"/>
                  </a:schemeClr>
                </a:solidFill>
              </a:rPr>
              <a:t>(from living in balance to living in dominance).</a:t>
            </a:r>
          </a:p>
        </p:txBody>
      </p:sp>
      <p:sp>
        <p:nvSpPr>
          <p:cNvPr id="5" name="Rectangle 4"/>
          <p:cNvSpPr/>
          <p:nvPr/>
        </p:nvSpPr>
        <p:spPr>
          <a:xfrm>
            <a:off x="5054894" y="2647507"/>
            <a:ext cx="1924493" cy="2849526"/>
          </a:xfrm>
          <a:prstGeom prst="rect">
            <a:avLst/>
          </a:prstGeom>
          <a:solidFill>
            <a:srgbClr val="373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rgbClr val="00B0F0"/>
                </a:solidFill>
              </a:rPr>
              <a:t>An over-reliance and consumption of natural resources.</a:t>
            </a:r>
          </a:p>
        </p:txBody>
      </p:sp>
      <p:sp>
        <p:nvSpPr>
          <p:cNvPr id="6" name="Rectangle 5"/>
          <p:cNvSpPr/>
          <p:nvPr/>
        </p:nvSpPr>
        <p:spPr>
          <a:xfrm>
            <a:off x="7320513" y="2647507"/>
            <a:ext cx="1924493" cy="28495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t>Rapid global population growth.</a:t>
            </a:r>
          </a:p>
        </p:txBody>
      </p:sp>
      <p:sp>
        <p:nvSpPr>
          <p:cNvPr id="7" name="Rectangle 6"/>
          <p:cNvSpPr/>
          <p:nvPr/>
        </p:nvSpPr>
        <p:spPr>
          <a:xfrm>
            <a:off x="9576389" y="2647507"/>
            <a:ext cx="1924493" cy="284952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accent1">
                    <a:lumMod val="50000"/>
                  </a:schemeClr>
                </a:solidFill>
              </a:rPr>
              <a:t>Many humans’ gradual disconnection from the natural world.</a:t>
            </a:r>
          </a:p>
        </p:txBody>
      </p:sp>
    </p:spTree>
    <p:extLst>
      <p:ext uri="{BB962C8B-B14F-4D97-AF65-F5344CB8AC3E}">
        <p14:creationId xmlns:p14="http://schemas.microsoft.com/office/powerpoint/2010/main" val="58045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799405-B2CF-4C5F-9B21-F3AAC8636AFE}"/>
              </a:ext>
            </a:extLst>
          </p:cNvPr>
          <p:cNvSpPr>
            <a:spLocks noGrp="1"/>
          </p:cNvSpPr>
          <p:nvPr>
            <p:ph type="title"/>
          </p:nvPr>
        </p:nvSpPr>
        <p:spPr>
          <a:xfrm>
            <a:off x="318655" y="455279"/>
            <a:ext cx="11462219" cy="1190958"/>
          </a:xfrm>
        </p:spPr>
        <p:txBody>
          <a:bodyPr>
            <a:normAutofit/>
          </a:bodyPr>
          <a:lstStyle/>
          <a:p>
            <a:r>
              <a:rPr lang="en-GB" sz="2800" dirty="0">
                <a:solidFill>
                  <a:srgbClr val="35372F"/>
                </a:solidFill>
              </a:rPr>
              <a:t>This is the definition of </a:t>
            </a:r>
            <a:r>
              <a:rPr lang="en-GB" sz="2800" i="1" dirty="0">
                <a:solidFill>
                  <a:srgbClr val="35372F"/>
                </a:solidFill>
              </a:rPr>
              <a:t>development</a:t>
            </a:r>
            <a:r>
              <a:rPr lang="en-GB" sz="2800" dirty="0">
                <a:solidFill>
                  <a:srgbClr val="35372F"/>
                </a:solidFill>
              </a:rPr>
              <a:t> from the Cambridge Dictionary:</a:t>
            </a:r>
          </a:p>
        </p:txBody>
      </p:sp>
      <p:sp>
        <p:nvSpPr>
          <p:cNvPr id="3" name="Espaço Reservado para Conteúdo 2">
            <a:extLst>
              <a:ext uri="{FF2B5EF4-FFF2-40B4-BE49-F238E27FC236}">
                <a16:creationId xmlns:a16="http://schemas.microsoft.com/office/drawing/2014/main" id="{0115FC5F-1287-421F-A6FD-7FA248C0136D}"/>
              </a:ext>
            </a:extLst>
          </p:cNvPr>
          <p:cNvSpPr>
            <a:spLocks noGrp="1"/>
          </p:cNvSpPr>
          <p:nvPr>
            <p:ph idx="1"/>
          </p:nvPr>
        </p:nvSpPr>
        <p:spPr>
          <a:xfrm>
            <a:off x="318655" y="4424188"/>
            <a:ext cx="11462219" cy="1603375"/>
          </a:xfrm>
        </p:spPr>
        <p:txBody>
          <a:bodyPr>
            <a:normAutofit lnSpcReduction="10000"/>
          </a:bodyPr>
          <a:lstStyle/>
          <a:p>
            <a:pPr marL="0" indent="0">
              <a:buNone/>
            </a:pPr>
            <a:r>
              <a:rPr lang="en-GB" dirty="0">
                <a:solidFill>
                  <a:srgbClr val="35372F"/>
                </a:solidFill>
              </a:rPr>
              <a:t>In groups of three, take a couple of minutes to discuss the use of the word ‘</a:t>
            </a:r>
            <a:r>
              <a:rPr lang="en-GB" i="1" dirty="0">
                <a:solidFill>
                  <a:srgbClr val="35372F"/>
                </a:solidFill>
              </a:rPr>
              <a:t>development</a:t>
            </a:r>
            <a:r>
              <a:rPr lang="en-GB" dirty="0">
                <a:solidFill>
                  <a:srgbClr val="35372F"/>
                </a:solidFill>
              </a:rPr>
              <a:t>’ for some human processes, such as for the Agricultural and Industrial Revolutions. </a:t>
            </a:r>
          </a:p>
          <a:p>
            <a:pPr marL="0" indent="0">
              <a:buNone/>
            </a:pPr>
            <a:r>
              <a:rPr lang="en-GB" dirty="0">
                <a:solidFill>
                  <a:srgbClr val="35372F"/>
                </a:solidFill>
              </a:rPr>
              <a:t>Discuss in which ways it might make sense and in which it might not. </a:t>
            </a:r>
          </a:p>
        </p:txBody>
      </p:sp>
      <p:sp>
        <p:nvSpPr>
          <p:cNvPr id="4" name="Retângulo: Cantos Arredondados 3">
            <a:extLst>
              <a:ext uri="{FF2B5EF4-FFF2-40B4-BE49-F238E27FC236}">
                <a16:creationId xmlns:a16="http://schemas.microsoft.com/office/drawing/2014/main" id="{F6940FD5-6BA8-4EE3-9C93-4B14F43E59F7}"/>
              </a:ext>
            </a:extLst>
          </p:cNvPr>
          <p:cNvSpPr/>
          <p:nvPr/>
        </p:nvSpPr>
        <p:spPr>
          <a:xfrm>
            <a:off x="4068563" y="1646237"/>
            <a:ext cx="3962401" cy="2388681"/>
          </a:xfrm>
          <a:prstGeom prst="roundRect">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Development: </a:t>
            </a:r>
            <a:r>
              <a:rPr lang="en-GB" sz="2400" dirty="0"/>
              <a:t>The process in which someone or something grows or changes and becomes more advanced. </a:t>
            </a:r>
          </a:p>
        </p:txBody>
      </p:sp>
    </p:spTree>
    <p:extLst>
      <p:ext uri="{BB962C8B-B14F-4D97-AF65-F5344CB8AC3E}">
        <p14:creationId xmlns:p14="http://schemas.microsoft.com/office/powerpoint/2010/main" val="2610781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226" y="720670"/>
            <a:ext cx="11337851" cy="4582634"/>
          </a:xfrm>
        </p:spPr>
        <p:txBody>
          <a:bodyPr>
            <a:normAutofit/>
          </a:bodyPr>
          <a:lstStyle/>
          <a:p>
            <a:pPr marL="0" indent="0">
              <a:buNone/>
            </a:pPr>
            <a:r>
              <a:rPr lang="en-GB" dirty="0">
                <a:solidFill>
                  <a:srgbClr val="35372F"/>
                </a:solidFill>
              </a:rPr>
              <a:t>There are many people and cultures across every continent of the world who didn’t separate from the natural world as many cultures did, and who are living in ways which respect the balance of eco-systems and the connectivity of nature. </a:t>
            </a:r>
          </a:p>
          <a:p>
            <a:pPr marL="0" indent="0">
              <a:buNone/>
            </a:pPr>
            <a:endParaRPr lang="en-GB" dirty="0">
              <a:solidFill>
                <a:srgbClr val="35372F"/>
              </a:solidFill>
            </a:endParaRPr>
          </a:p>
        </p:txBody>
      </p:sp>
      <p:pic>
        <p:nvPicPr>
          <p:cNvPr id="7170" name="Picture 2" descr="https://cdn.pixabay.com/photo/2016/04/05/11/57/children-1309321_960_720.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389087" y="4199860"/>
            <a:ext cx="3079874" cy="22068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9892" y="4130170"/>
            <a:ext cx="7871639" cy="2159566"/>
          </a:xfrm>
          <a:prstGeom prst="rect">
            <a:avLst/>
          </a:prstGeom>
        </p:spPr>
        <p:txBody>
          <a:bodyPr wrap="square">
            <a:spAutoFit/>
          </a:bodyPr>
          <a:lstStyle/>
          <a:p>
            <a:pPr lvl="0">
              <a:lnSpc>
                <a:spcPct val="90000"/>
              </a:lnSpc>
              <a:spcBef>
                <a:spcPts val="1000"/>
              </a:spcBef>
            </a:pPr>
            <a:r>
              <a:rPr lang="en-GB" sz="2800" dirty="0">
                <a:solidFill>
                  <a:srgbClr val="35372F"/>
                </a:solidFill>
                <a:latin typeface="Calibri Light" panose="020F0302020204030204"/>
              </a:rPr>
              <a:t>There is great wisdom in many Indigenous cultures and traditions about living in balance with nature and being a part of the natural world, rather than trying to dominate, control or own.</a:t>
            </a:r>
          </a:p>
          <a:p>
            <a:pPr lvl="0">
              <a:lnSpc>
                <a:spcPct val="90000"/>
              </a:lnSpc>
              <a:spcBef>
                <a:spcPts val="1000"/>
              </a:spcBef>
            </a:pPr>
            <a:endParaRPr lang="en-GB" sz="2800" dirty="0">
              <a:solidFill>
                <a:srgbClr val="35372F"/>
              </a:solidFill>
              <a:latin typeface="Calibri Light" panose="020F0302020204030204"/>
            </a:endParaRPr>
          </a:p>
        </p:txBody>
      </p:sp>
      <p:pic>
        <p:nvPicPr>
          <p:cNvPr id="7172" name="Picture 4" descr="Image result for maasai cultu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9087" y="1990547"/>
            <a:ext cx="3079874" cy="20482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9226" y="2515874"/>
            <a:ext cx="7692972" cy="1255728"/>
          </a:xfrm>
          <a:prstGeom prst="rect">
            <a:avLst/>
          </a:prstGeom>
        </p:spPr>
        <p:txBody>
          <a:bodyPr wrap="square">
            <a:spAutoFit/>
          </a:bodyPr>
          <a:lstStyle/>
          <a:p>
            <a:pPr lvl="0">
              <a:lnSpc>
                <a:spcPct val="90000"/>
              </a:lnSpc>
              <a:spcBef>
                <a:spcPts val="1000"/>
              </a:spcBef>
            </a:pPr>
            <a:r>
              <a:rPr lang="en-GB" sz="2800" dirty="0">
                <a:solidFill>
                  <a:srgbClr val="35372F"/>
                </a:solidFill>
                <a:latin typeface="Calibri Light" panose="020F0302020204030204"/>
              </a:rPr>
              <a:t>You will perhaps be familiar with many Indigenous or Aboriginal communities and cultures, whilst there are many you may not be aware of. </a:t>
            </a:r>
          </a:p>
        </p:txBody>
      </p:sp>
    </p:spTree>
    <p:extLst>
      <p:ext uri="{BB962C8B-B14F-4D97-AF65-F5344CB8AC3E}">
        <p14:creationId xmlns:p14="http://schemas.microsoft.com/office/powerpoint/2010/main" val="4210688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 name="Rectangle: Rounded Corners 57">
            <a:extLst>
              <a:ext uri="{FF2B5EF4-FFF2-40B4-BE49-F238E27FC236}">
                <a16:creationId xmlns:a16="http://schemas.microsoft.com/office/drawing/2014/main" id="{581D706E-E15A-45F0-9055-C455145F0A7C}"/>
              </a:ext>
              <a:ext uri="{C183D7F6-B498-43B3-948B-1728B52AA6E4}">
                <adec:decorative xmlns:adec="http://schemas.microsoft.com/office/drawing/2017/decorative" val="1"/>
              </a:ext>
            </a:extLst>
          </p:cNvPr>
          <p:cNvSpPr/>
          <p:nvPr/>
        </p:nvSpPr>
        <p:spPr>
          <a:xfrm>
            <a:off x="398934" y="3762882"/>
            <a:ext cx="8426411" cy="909168"/>
          </a:xfrm>
          <a:prstGeom prst="roundRect">
            <a:avLst>
              <a:gd name="adj" fmla="val 50000"/>
            </a:avLst>
          </a:prstGeom>
          <a:solidFill>
            <a:srgbClr val="94B4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7" name="Rectangle: Rounded Corners 56">
            <a:extLst>
              <a:ext uri="{FF2B5EF4-FFF2-40B4-BE49-F238E27FC236}">
                <a16:creationId xmlns:a16="http://schemas.microsoft.com/office/drawing/2014/main" id="{116FB6B7-1CB4-4813-99A3-137C82BE19D1}"/>
              </a:ext>
              <a:ext uri="{C183D7F6-B498-43B3-948B-1728B52AA6E4}">
                <adec:decorative xmlns:adec="http://schemas.microsoft.com/office/drawing/2017/decorative" val="1"/>
              </a:ext>
            </a:extLst>
          </p:cNvPr>
          <p:cNvSpPr/>
          <p:nvPr/>
        </p:nvSpPr>
        <p:spPr>
          <a:xfrm>
            <a:off x="398935" y="2630484"/>
            <a:ext cx="8426409" cy="909168"/>
          </a:xfrm>
          <a:prstGeom prst="roundRect">
            <a:avLst>
              <a:gd name="adj" fmla="val 50000"/>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6" name="Rectangle: Rounded Corners 55">
            <a:extLst>
              <a:ext uri="{FF2B5EF4-FFF2-40B4-BE49-F238E27FC236}">
                <a16:creationId xmlns:a16="http://schemas.microsoft.com/office/drawing/2014/main" id="{C50DE9D8-FD82-4684-9ED8-826B4EC01B44}"/>
              </a:ext>
              <a:ext uri="{C183D7F6-B498-43B3-948B-1728B52AA6E4}">
                <adec:decorative xmlns:adec="http://schemas.microsoft.com/office/drawing/2017/decorative" val="1"/>
              </a:ext>
            </a:extLst>
          </p:cNvPr>
          <p:cNvSpPr/>
          <p:nvPr/>
        </p:nvSpPr>
        <p:spPr>
          <a:xfrm>
            <a:off x="398936" y="1448395"/>
            <a:ext cx="8426407" cy="909168"/>
          </a:xfrm>
          <a:prstGeom prst="roundRect">
            <a:avLst>
              <a:gd name="adj" fmla="val 50000"/>
            </a:avLst>
          </a:prstGeom>
          <a:solidFill>
            <a:srgbClr val="3D7A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mj-lt"/>
              <a:ea typeface="+mn-ea"/>
              <a:cs typeface="Calibri" panose="020F0502020204030204" pitchFamily="34" charset="0"/>
            </a:endParaRPr>
          </a:p>
        </p:txBody>
      </p:sp>
      <p:sp>
        <p:nvSpPr>
          <p:cNvPr id="61" name="TextBox 47">
            <a:extLst>
              <a:ext uri="{FF2B5EF4-FFF2-40B4-BE49-F238E27FC236}">
                <a16:creationId xmlns:a16="http://schemas.microsoft.com/office/drawing/2014/main" id="{0ABCF938-7F69-41DA-A492-F98171623883}"/>
              </a:ext>
            </a:extLst>
          </p:cNvPr>
          <p:cNvSpPr txBox="1"/>
          <p:nvPr/>
        </p:nvSpPr>
        <p:spPr>
          <a:xfrm>
            <a:off x="1418792" y="1527029"/>
            <a:ext cx="7155582" cy="738664"/>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rPr>
              <a:t>WHY IS OUR CLIMATE CHANGING?: Understand how humans’ separation from the natural world triggered human development as well as the development of human-caused climate change.</a:t>
            </a:r>
          </a:p>
        </p:txBody>
      </p:sp>
      <p:sp>
        <p:nvSpPr>
          <p:cNvPr id="62" name="Oval 61">
            <a:extLst>
              <a:ext uri="{FF2B5EF4-FFF2-40B4-BE49-F238E27FC236}">
                <a16:creationId xmlns:a16="http://schemas.microsoft.com/office/drawing/2014/main" id="{1A4FE373-17BB-493F-A361-B12440813A1F}"/>
              </a:ext>
              <a:ext uri="{C183D7F6-B498-43B3-948B-1728B52AA6E4}">
                <adec:decorative xmlns:adec="http://schemas.microsoft.com/office/drawing/2017/decorative" val="1"/>
              </a:ext>
            </a:extLst>
          </p:cNvPr>
          <p:cNvSpPr/>
          <p:nvPr/>
        </p:nvSpPr>
        <p:spPr>
          <a:xfrm>
            <a:off x="546556" y="1579242"/>
            <a:ext cx="701521" cy="674818"/>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mj-lt"/>
                <a:cs typeface="Calibri" panose="020F0502020204030204" pitchFamily="34" charset="0"/>
              </a:rPr>
              <a:t>15</a:t>
            </a:r>
            <a:r>
              <a:rPr kumimoji="0" lang="en-US" sz="1050" b="1" i="0" u="none" strike="noStrike" kern="1200" cap="none" spc="0" normalizeH="0" baseline="0" noProof="0" dirty="0">
                <a:ln>
                  <a:noFill/>
                </a:ln>
                <a:solidFill>
                  <a:prstClr val="black"/>
                </a:solidFill>
                <a:effectLst/>
                <a:uLnTx/>
                <a:uFillTx/>
                <a:latin typeface="+mj-lt"/>
                <a:ea typeface="+mn-ea"/>
                <a:cs typeface="Calibri" panose="020F0502020204030204" pitchFamily="34" charset="0"/>
              </a:rPr>
              <a:t> </a:t>
            </a:r>
            <a:r>
              <a:rPr kumimoji="0" lang="en-US" sz="600" b="1" i="0" u="none" strike="noStrike" kern="1200" cap="none" spc="0" normalizeH="0" baseline="0" noProof="0" dirty="0">
                <a:ln>
                  <a:noFill/>
                </a:ln>
                <a:solidFill>
                  <a:prstClr val="black"/>
                </a:solidFill>
                <a:effectLst/>
                <a:uLnTx/>
                <a:uFillTx/>
                <a:latin typeface="+mj-lt"/>
                <a:ea typeface="+mn-ea"/>
                <a:cs typeface="Calibri" panose="020F0502020204030204" pitchFamily="34" charset="0"/>
              </a:rPr>
              <a:t>minutes</a:t>
            </a:r>
            <a:endParaRPr kumimoji="0" lang="en-US" sz="1050" b="1"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63" name="TextBox 47">
            <a:extLst>
              <a:ext uri="{FF2B5EF4-FFF2-40B4-BE49-F238E27FC236}">
                <a16:creationId xmlns:a16="http://schemas.microsoft.com/office/drawing/2014/main" id="{939B7CC5-439E-403C-9383-8988F3AAD7AF}"/>
              </a:ext>
            </a:extLst>
          </p:cNvPr>
          <p:cNvSpPr txBox="1"/>
          <p:nvPr/>
        </p:nvSpPr>
        <p:spPr>
          <a:xfrm>
            <a:off x="1418794" y="2817644"/>
            <a:ext cx="7043036" cy="492443"/>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rPr>
              <a:t>INFINITE GROWTH ON A FINITE PLANET: Explore the ways and the reasons why many humans today are over-producing, over-consuming and polluting. </a:t>
            </a:r>
          </a:p>
        </p:txBody>
      </p:sp>
      <p:sp>
        <p:nvSpPr>
          <p:cNvPr id="65" name="TextBox 47">
            <a:extLst>
              <a:ext uri="{FF2B5EF4-FFF2-40B4-BE49-F238E27FC236}">
                <a16:creationId xmlns:a16="http://schemas.microsoft.com/office/drawing/2014/main" id="{BBF4A77D-999A-446C-A470-A09EABC1CB5F}"/>
              </a:ext>
            </a:extLst>
          </p:cNvPr>
          <p:cNvSpPr txBox="1"/>
          <p:nvPr/>
        </p:nvSpPr>
        <p:spPr>
          <a:xfrm>
            <a:off x="1418793" y="3848134"/>
            <a:ext cx="7043037" cy="738664"/>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rPr>
              <a:t>UNDERSTANDING CUASE AND EFFECT: In small groups, choose from eight consequences of human actions and explore the causes, effects and wider impacts of this, and make connections between them. </a:t>
            </a:r>
            <a:endParaRPr lang="en-GB" sz="1600" dirty="0">
              <a:solidFill>
                <a:srgbClr val="FEE725"/>
              </a:solidFill>
            </a:endParaRPr>
          </a:p>
        </p:txBody>
      </p:sp>
      <p:cxnSp>
        <p:nvCxnSpPr>
          <p:cNvPr id="86" name="Straight Connector 85">
            <a:extLst>
              <a:ext uri="{FF2B5EF4-FFF2-40B4-BE49-F238E27FC236}">
                <a16:creationId xmlns:a16="http://schemas.microsoft.com/office/drawing/2014/main" id="{C7792C31-E5DC-4FD5-8029-E94E89EA7C26}"/>
              </a:ext>
            </a:extLst>
          </p:cNvPr>
          <p:cNvCxnSpPr/>
          <p:nvPr/>
        </p:nvCxnSpPr>
        <p:spPr>
          <a:xfrm>
            <a:off x="1792472" y="6534030"/>
            <a:ext cx="10024161" cy="7804"/>
          </a:xfrm>
          <a:prstGeom prst="line">
            <a:avLst/>
          </a:prstGeom>
          <a:ln>
            <a:solidFill>
              <a:srgbClr val="35372F"/>
            </a:solidFill>
          </a:ln>
        </p:spPr>
        <p:style>
          <a:lnRef idx="2">
            <a:schemeClr val="accent1"/>
          </a:lnRef>
          <a:fillRef idx="0">
            <a:schemeClr val="accent1"/>
          </a:fillRef>
          <a:effectRef idx="1">
            <a:schemeClr val="accent1"/>
          </a:effectRef>
          <a:fontRef idx="minor">
            <a:schemeClr val="tx1"/>
          </a:fontRef>
        </p:style>
      </p:cxnSp>
      <p:sp>
        <p:nvSpPr>
          <p:cNvPr id="87" name="Oval 86">
            <a:extLst>
              <a:ext uri="{FF2B5EF4-FFF2-40B4-BE49-F238E27FC236}">
                <a16:creationId xmlns:a16="http://schemas.microsoft.com/office/drawing/2014/main" id="{79C7CBCD-4591-4682-9983-FB15E53447C6}"/>
              </a:ext>
              <a:ext uri="{C183D7F6-B498-43B3-948B-1728B52AA6E4}">
                <adec:decorative xmlns:adec="http://schemas.microsoft.com/office/drawing/2017/decorative" val="1"/>
              </a:ext>
            </a:extLst>
          </p:cNvPr>
          <p:cNvSpPr/>
          <p:nvPr/>
        </p:nvSpPr>
        <p:spPr>
          <a:xfrm>
            <a:off x="558105" y="2734025"/>
            <a:ext cx="701521" cy="674818"/>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pitchFamily="34" charset="0"/>
                <a:cs typeface="Calibri" panose="020F0502020204030204" pitchFamily="34" charset="0"/>
              </a:rPr>
              <a:t>15</a:t>
            </a:r>
            <a:r>
              <a:rPr kumimoji="0" lang="en-US" sz="105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6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minutes</a:t>
            </a:r>
            <a:endParaRPr kumimoji="0" lang="en-US" sz="105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8" name="Oval 87">
            <a:extLst>
              <a:ext uri="{FF2B5EF4-FFF2-40B4-BE49-F238E27FC236}">
                <a16:creationId xmlns:a16="http://schemas.microsoft.com/office/drawing/2014/main" id="{D562E5F0-F2FB-44D9-A0CA-8E7C073D7ABF}"/>
              </a:ext>
              <a:ext uri="{C183D7F6-B498-43B3-948B-1728B52AA6E4}">
                <adec:decorative xmlns:adec="http://schemas.microsoft.com/office/drawing/2017/decorative" val="1"/>
              </a:ext>
            </a:extLst>
          </p:cNvPr>
          <p:cNvSpPr/>
          <p:nvPr/>
        </p:nvSpPr>
        <p:spPr>
          <a:xfrm>
            <a:off x="546556" y="3874278"/>
            <a:ext cx="701521" cy="674818"/>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20</a:t>
            </a:r>
            <a:r>
              <a:rPr kumimoji="0" lang="en-US" sz="105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6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minutes</a:t>
            </a:r>
            <a:endParaRPr kumimoji="0" lang="en-US" sz="105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5" name="Rectangle: Rounded Corners 58">
            <a:extLst>
              <a:ext uri="{FF2B5EF4-FFF2-40B4-BE49-F238E27FC236}">
                <a16:creationId xmlns:a16="http://schemas.microsoft.com/office/drawing/2014/main" id="{E16E2A3C-BC23-415B-BFE9-74EA6DDC6E3D}"/>
              </a:ext>
              <a:ext uri="{C183D7F6-B498-43B3-948B-1728B52AA6E4}">
                <adec:decorative xmlns:adec="http://schemas.microsoft.com/office/drawing/2017/decorative" val="1"/>
              </a:ext>
            </a:extLst>
          </p:cNvPr>
          <p:cNvSpPr/>
          <p:nvPr/>
        </p:nvSpPr>
        <p:spPr>
          <a:xfrm>
            <a:off x="398934" y="4895280"/>
            <a:ext cx="8426411" cy="878615"/>
          </a:xfrm>
          <a:prstGeom prst="roundRect">
            <a:avLst>
              <a:gd name="adj" fmla="val 50000"/>
            </a:avLst>
          </a:prstGeom>
          <a:solidFill>
            <a:srgbClr val="B5D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Calibri" panose="020F0502020204030204" pitchFamily="34" charset="0"/>
              <a:cs typeface="Calibri" panose="020F0502020204030204" pitchFamily="34" charset="0"/>
            </a:endParaRPr>
          </a:p>
        </p:txBody>
      </p:sp>
      <p:sp>
        <p:nvSpPr>
          <p:cNvPr id="21" name="TextBox 47">
            <a:extLst>
              <a:ext uri="{FF2B5EF4-FFF2-40B4-BE49-F238E27FC236}">
                <a16:creationId xmlns:a16="http://schemas.microsoft.com/office/drawing/2014/main" id="{D2747FB9-4133-4879-8F88-A017EF79CF32}"/>
              </a:ext>
            </a:extLst>
          </p:cNvPr>
          <p:cNvSpPr txBox="1"/>
          <p:nvPr/>
        </p:nvSpPr>
        <p:spPr>
          <a:xfrm>
            <a:off x="1418792" y="5061608"/>
            <a:ext cx="7295261" cy="492443"/>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rPr>
              <a:t>HOW DID WE GET HERE? With videos and questions, connect the dots on some of the actions and apathy being seen in governmental responses to climate change.</a:t>
            </a:r>
            <a:endParaRPr lang="en-GB" sz="1600" dirty="0">
              <a:solidFill>
                <a:srgbClr val="FEE725"/>
              </a:solidFill>
            </a:endParaRPr>
          </a:p>
        </p:txBody>
      </p:sp>
      <p:sp>
        <p:nvSpPr>
          <p:cNvPr id="22" name="Oval 87">
            <a:extLst>
              <a:ext uri="{FF2B5EF4-FFF2-40B4-BE49-F238E27FC236}">
                <a16:creationId xmlns:a16="http://schemas.microsoft.com/office/drawing/2014/main" id="{3A07F9FD-AB0C-4E79-BD03-7400F591E011}"/>
              </a:ext>
              <a:ext uri="{C183D7F6-B498-43B3-948B-1728B52AA6E4}">
                <adec:decorative xmlns:adec="http://schemas.microsoft.com/office/drawing/2017/decorative" val="1"/>
              </a:ext>
            </a:extLst>
          </p:cNvPr>
          <p:cNvSpPr/>
          <p:nvPr/>
        </p:nvSpPr>
        <p:spPr>
          <a:xfrm>
            <a:off x="546556" y="5000251"/>
            <a:ext cx="701521" cy="674818"/>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10</a:t>
            </a:r>
            <a:r>
              <a:rPr kumimoji="0" lang="en-US" sz="105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6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minutes</a:t>
            </a:r>
            <a:endParaRPr kumimoji="0" lang="en-US" sz="105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8" name="Picture Placeholder 6">
            <a:extLst>
              <a:ext uri="{FF2B5EF4-FFF2-40B4-BE49-F238E27FC236}">
                <a16:creationId xmlns:a16="http://schemas.microsoft.com/office/drawing/2014/main" id="{773E6F36-16B6-4C0D-8394-ABBB1D212BE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334500" y="0"/>
            <a:ext cx="2857500" cy="2684596"/>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p:spPr>
      </p:pic>
      <p:sp>
        <p:nvSpPr>
          <p:cNvPr id="19" name="TextBox 4">
            <a:extLst>
              <a:ext uri="{FF2B5EF4-FFF2-40B4-BE49-F238E27FC236}">
                <a16:creationId xmlns:a16="http://schemas.microsoft.com/office/drawing/2014/main" id="{475108DE-FB6D-426B-BDCB-139D8041FDB6}"/>
              </a:ext>
            </a:extLst>
          </p:cNvPr>
          <p:cNvSpPr txBox="1"/>
          <p:nvPr/>
        </p:nvSpPr>
        <p:spPr>
          <a:xfrm>
            <a:off x="9334500" y="3238525"/>
            <a:ext cx="2708175" cy="26161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rPr>
              <a:t>Only got 45 minutes? </a:t>
            </a:r>
          </a:p>
          <a:p>
            <a:pPr>
              <a:defRPr/>
            </a:pPr>
            <a:r>
              <a:rPr kumimoji="0" lang="en-GB" sz="1600" b="0" i="1"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rPr>
              <a:t>We recommend exploring the first, the third and the fourth sections.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1"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rPr>
              <a:t>Only got 30 minutes?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rPr>
              <a:t>We recommend exploring first and third sections, finishing with the last slide (‘Turn </a:t>
            </a:r>
            <a:r>
              <a:rPr lang="en-GB" sz="1600" i="1" dirty="0">
                <a:solidFill>
                  <a:srgbClr val="35372F"/>
                </a:solidFill>
                <a:latin typeface="Calibri Light" panose="020F0302020204030204" pitchFamily="34" charset="0"/>
              </a:rPr>
              <a:t>Ideas Into Action’).</a:t>
            </a:r>
            <a:endParaRPr kumimoji="0" lang="en-GB" sz="1600" b="0" i="1"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endParaRPr>
          </a:p>
        </p:txBody>
      </p:sp>
      <p:sp>
        <p:nvSpPr>
          <p:cNvPr id="20" name="Retângulo 19">
            <a:extLst>
              <a:ext uri="{FF2B5EF4-FFF2-40B4-BE49-F238E27FC236}">
                <a16:creationId xmlns:a16="http://schemas.microsoft.com/office/drawing/2014/main" id="{8B8E960B-1CBB-4D73-B325-827DDA4077A2}"/>
              </a:ext>
            </a:extLst>
          </p:cNvPr>
          <p:cNvSpPr/>
          <p:nvPr/>
        </p:nvSpPr>
        <p:spPr>
          <a:xfrm>
            <a:off x="-1" y="161438"/>
            <a:ext cx="2466109" cy="418292"/>
          </a:xfrm>
          <a:prstGeom prst="rect">
            <a:avLst/>
          </a:prstGeom>
          <a:solidFill>
            <a:srgbClr val="3D7A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Y11-13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 </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AGES 15-18</a:t>
            </a:r>
          </a:p>
        </p:txBody>
      </p:sp>
      <p:sp>
        <p:nvSpPr>
          <p:cNvPr id="24" name="CaixaDeTexto 23">
            <a:extLst>
              <a:ext uri="{FF2B5EF4-FFF2-40B4-BE49-F238E27FC236}">
                <a16:creationId xmlns:a16="http://schemas.microsoft.com/office/drawing/2014/main" id="{6DE312FB-7254-490C-AA0A-C0E185BFC7E3}"/>
              </a:ext>
            </a:extLst>
          </p:cNvPr>
          <p:cNvSpPr txBox="1"/>
          <p:nvPr/>
        </p:nvSpPr>
        <p:spPr>
          <a:xfrm>
            <a:off x="314008" y="587143"/>
            <a:ext cx="882999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5372F"/>
                </a:solidFill>
                <a:effectLst/>
                <a:uLnTx/>
                <a:uFillTx/>
                <a:latin typeface="Calibri" panose="020F0502020204030204"/>
                <a:ea typeface="+mn-ea"/>
                <a:cs typeface="Calibri" panose="020F0502020204030204" pitchFamily="34" charset="0"/>
              </a:rPr>
              <a:t>AT A GLANCE </a:t>
            </a:r>
            <a:r>
              <a:rPr kumimoji="0" lang="en-US" sz="2400" b="0" i="0" u="none" strike="noStrike" kern="1200" cap="none" spc="0" normalizeH="0" baseline="0" noProof="0" dirty="0">
                <a:ln>
                  <a:noFill/>
                </a:ln>
                <a:solidFill>
                  <a:srgbClr val="35372F"/>
                </a:solidFill>
                <a:effectLst/>
                <a:uLnTx/>
                <a:uFillTx/>
                <a:latin typeface="Calibri" panose="020F0502020204030204"/>
                <a:ea typeface="+mn-ea"/>
                <a:cs typeface="Calibri" panose="020F0502020204030204" pitchFamily="34" charset="0"/>
              </a:rPr>
              <a:t>| CHANGING CLIMATES| </a:t>
            </a:r>
            <a:r>
              <a:rPr kumimoji="0" lang="en-US" sz="2400" b="1" i="0" u="none" strike="noStrike" kern="1200" cap="none" spc="0" normalizeH="0" baseline="0" noProof="0" dirty="0">
                <a:ln>
                  <a:noFill/>
                </a:ln>
                <a:solidFill>
                  <a:srgbClr val="35372F"/>
                </a:solidFill>
                <a:effectLst/>
                <a:uLnTx/>
                <a:uFillTx/>
                <a:latin typeface="Calibri" panose="020F0502020204030204"/>
                <a:ea typeface="+mn-ea"/>
                <a:cs typeface="Calibri" panose="020F0502020204030204" pitchFamily="34" charset="0"/>
              </a:rPr>
              <a:t>Lesson 2 – </a:t>
            </a:r>
            <a:r>
              <a:rPr lang="en-US" sz="2400" b="1" dirty="0">
                <a:solidFill>
                  <a:srgbClr val="35372F"/>
                </a:solidFill>
                <a:latin typeface="Calibri" panose="020F0502020204030204"/>
                <a:cs typeface="Calibri" panose="020F0502020204030204" pitchFamily="34" charset="0"/>
              </a:rPr>
              <a:t>Cause and Effect</a:t>
            </a:r>
            <a:endParaRPr kumimoji="0" lang="en-GB" sz="2400" b="1" i="0" u="none" strike="noStrike" kern="1200" cap="none" spc="0" normalizeH="0" baseline="0" noProof="0" dirty="0">
              <a:ln>
                <a:noFill/>
              </a:ln>
              <a:solidFill>
                <a:srgbClr val="35372F"/>
              </a:solidFill>
              <a:effectLst/>
              <a:uLnTx/>
              <a:uFillTx/>
              <a:latin typeface="Calibri" panose="020F0502020204030204"/>
              <a:ea typeface="+mn-ea"/>
              <a:cs typeface="+mn-cs"/>
            </a:endParaRPr>
          </a:p>
        </p:txBody>
      </p:sp>
      <p:pic>
        <p:nvPicPr>
          <p:cNvPr id="25" name="Picture 14" descr="TB_Logo_v1.png">
            <a:extLst>
              <a:ext uri="{FF2B5EF4-FFF2-40B4-BE49-F238E27FC236}">
                <a16:creationId xmlns:a16="http://schemas.microsoft.com/office/drawing/2014/main" id="{082F88CA-CD10-498B-9052-FF8FE39BDD1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Tree>
    <p:extLst>
      <p:ext uri="{BB962C8B-B14F-4D97-AF65-F5344CB8AC3E}">
        <p14:creationId xmlns:p14="http://schemas.microsoft.com/office/powerpoint/2010/main" val="2448257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28DEFD6-20D4-4BB6-8EA8-6DA2CE1E3160}"/>
              </a:ext>
            </a:extLst>
          </p:cNvPr>
          <p:cNvSpPr>
            <a:spLocks noGrp="1"/>
          </p:cNvSpPr>
          <p:nvPr>
            <p:ph idx="1"/>
          </p:nvPr>
        </p:nvSpPr>
        <p:spPr>
          <a:xfrm>
            <a:off x="532962" y="2305311"/>
            <a:ext cx="11337851" cy="4351338"/>
          </a:xfrm>
        </p:spPr>
        <p:txBody>
          <a:bodyPr/>
          <a:lstStyle/>
          <a:p>
            <a:pPr marL="0" indent="0">
              <a:buNone/>
            </a:pPr>
            <a:r>
              <a:rPr lang="en-GB" dirty="0"/>
              <a:t>There is so much that we can learn with Indigenous and</a:t>
            </a:r>
            <a:r>
              <a:rPr lang="en-GB" sz="2800" dirty="0">
                <a:solidFill>
                  <a:srgbClr val="35372F"/>
                </a:solidFill>
                <a:latin typeface="Calibri Light" panose="020F0302020204030204"/>
              </a:rPr>
              <a:t> Aboriginal communities and cultures, but most importantly, we must learn to respect and honour their wisdom and care for the world. </a:t>
            </a:r>
            <a:endParaRPr lang="en-GB" dirty="0"/>
          </a:p>
        </p:txBody>
      </p:sp>
    </p:spTree>
    <p:extLst>
      <p:ext uri="{BB962C8B-B14F-4D97-AF65-F5344CB8AC3E}">
        <p14:creationId xmlns:p14="http://schemas.microsoft.com/office/powerpoint/2010/main" val="1429024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4262093" y="2683582"/>
            <a:ext cx="2913434" cy="117200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solidFill>
                  <a:srgbClr val="35372F"/>
                </a:solidFill>
              </a:rPr>
              <a:t>Why is humans’ separation from the natural world a significant issue in our current global environment?</a:t>
            </a:r>
          </a:p>
        </p:txBody>
      </p:sp>
      <p:pic>
        <p:nvPicPr>
          <p:cNvPr id="5"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98180" y="1734960"/>
            <a:ext cx="4241259" cy="4241259"/>
          </a:xfrm>
          <a:prstGeom prst="rect">
            <a:avLst/>
          </a:prstGeom>
        </p:spPr>
      </p:pic>
      <p:sp>
        <p:nvSpPr>
          <p:cNvPr id="2" name="CaixaDeTexto 1">
            <a:extLst>
              <a:ext uri="{FF2B5EF4-FFF2-40B4-BE49-F238E27FC236}">
                <a16:creationId xmlns:a16="http://schemas.microsoft.com/office/drawing/2014/main" id="{1AB18E56-12CA-48A7-97FD-6E59B0F22486}"/>
              </a:ext>
            </a:extLst>
          </p:cNvPr>
          <p:cNvSpPr txBox="1"/>
          <p:nvPr/>
        </p:nvSpPr>
        <p:spPr>
          <a:xfrm>
            <a:off x="304800" y="1058989"/>
            <a:ext cx="10592309" cy="523220"/>
          </a:xfrm>
          <a:prstGeom prst="rect">
            <a:avLst/>
          </a:prstGeom>
          <a:noFill/>
        </p:spPr>
        <p:txBody>
          <a:bodyPr wrap="square" rtlCol="0">
            <a:spAutoFit/>
          </a:bodyPr>
          <a:lstStyle/>
          <a:p>
            <a:r>
              <a:rPr lang="en-GB" sz="2800" dirty="0">
                <a:solidFill>
                  <a:srgbClr val="35372F"/>
                </a:solidFill>
                <a:latin typeface="+mj-lt"/>
              </a:rPr>
              <a:t>As a class, take a couple of minutes to discuss the following question:</a:t>
            </a:r>
          </a:p>
        </p:txBody>
      </p:sp>
    </p:spTree>
    <p:extLst>
      <p:ext uri="{BB962C8B-B14F-4D97-AF65-F5344CB8AC3E}">
        <p14:creationId xmlns:p14="http://schemas.microsoft.com/office/powerpoint/2010/main" val="1964634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13">
            <a:extLst>
              <a:ext uri="{FF2B5EF4-FFF2-40B4-BE49-F238E27FC236}">
                <a16:creationId xmlns:a16="http://schemas.microsoft.com/office/drawing/2014/main" id="{47DE114E-54B9-405D-A016-1319A6E8D4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5" name="Oval 10">
            <a:extLst>
              <a:ext uri="{FF2B5EF4-FFF2-40B4-BE49-F238E27FC236}">
                <a16:creationId xmlns:a16="http://schemas.microsoft.com/office/drawing/2014/main" id="{27C7D0C0-2D94-4387-AFA9-2492ED78409F}"/>
              </a:ext>
            </a:extLst>
          </p:cNvPr>
          <p:cNvSpPr/>
          <p:nvPr/>
        </p:nvSpPr>
        <p:spPr>
          <a:xfrm>
            <a:off x="8093581" y="2559357"/>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7" name="TextBox 11">
            <a:extLst>
              <a:ext uri="{FF2B5EF4-FFF2-40B4-BE49-F238E27FC236}">
                <a16:creationId xmlns:a16="http://schemas.microsoft.com/office/drawing/2014/main" id="{F964ADB5-9752-42B2-A765-584604CFDAD6}"/>
              </a:ext>
            </a:extLst>
          </p:cNvPr>
          <p:cNvSpPr txBox="1"/>
          <p:nvPr/>
        </p:nvSpPr>
        <p:spPr>
          <a:xfrm>
            <a:off x="8195536" y="4197028"/>
            <a:ext cx="3754810" cy="1661993"/>
          </a:xfrm>
          <a:prstGeom prst="rect">
            <a:avLst/>
          </a:prstGeom>
          <a:noFill/>
        </p:spPr>
        <p:txBody>
          <a:bodyPr wrap="square" rtlCol="0">
            <a:spAutoFit/>
          </a:bodyPr>
          <a:lstStyle/>
          <a:p>
            <a:pPr algn="ctr"/>
            <a:r>
              <a:rPr lang="en-GB" sz="2400" b="1" spc="300" dirty="0">
                <a:solidFill>
                  <a:prstClr val="white"/>
                </a:solidFill>
              </a:rPr>
              <a:t>INFINITE GROWTH ON A FINITE PLANET</a:t>
            </a:r>
            <a:endParaRPr lang="en-GB" sz="1100" b="1" spc="300" dirty="0">
              <a:solidFill>
                <a:prstClr val="white"/>
              </a:solidFill>
            </a:endParaRPr>
          </a:p>
          <a:p>
            <a:pPr algn="ctr"/>
            <a:endParaRPr lang="en-GB" b="1" dirty="0">
              <a:solidFill>
                <a:srgbClr val="FEE725"/>
              </a:solidFill>
            </a:endParaRPr>
          </a:p>
          <a:p>
            <a:pPr algn="ctr"/>
            <a:endParaRPr lang="en-GB" b="1" spc="300" dirty="0">
              <a:solidFill>
                <a:srgbClr val="FEE725"/>
              </a:solidFill>
            </a:endParaRPr>
          </a:p>
          <a:p>
            <a:pPr algn="ctr"/>
            <a:r>
              <a:rPr lang="en-GB" b="1" spc="300" dirty="0">
                <a:solidFill>
                  <a:srgbClr val="FEE725"/>
                </a:solidFill>
              </a:rPr>
              <a:t>15 MINUTES</a:t>
            </a:r>
            <a:endParaRPr lang="en-GB" spc="300" dirty="0">
              <a:solidFill>
                <a:srgbClr val="FEE725"/>
              </a:solidFill>
            </a:endParaRPr>
          </a:p>
        </p:txBody>
      </p:sp>
    </p:spTree>
    <p:extLst>
      <p:ext uri="{BB962C8B-B14F-4D97-AF65-F5344CB8AC3E}">
        <p14:creationId xmlns:p14="http://schemas.microsoft.com/office/powerpoint/2010/main" val="2878151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179" y="1185966"/>
            <a:ext cx="11226188" cy="1143000"/>
          </a:xfrm>
        </p:spPr>
        <p:txBody>
          <a:bodyPr>
            <a:noAutofit/>
          </a:bodyPr>
          <a:lstStyle/>
          <a:p>
            <a:r>
              <a:rPr lang="en-GB" sz="2800" dirty="0">
                <a:solidFill>
                  <a:srgbClr val="35372F"/>
                </a:solidFill>
              </a:rPr>
              <a:t>Three main areas of humans’ interaction with the planet that have led to high levels of destruction of the Earth’s natural resources and eco-systems are:</a:t>
            </a:r>
          </a:p>
        </p:txBody>
      </p:sp>
      <p:sp>
        <p:nvSpPr>
          <p:cNvPr id="7" name="Snip Single Corner Rectangle 6"/>
          <p:cNvSpPr/>
          <p:nvPr/>
        </p:nvSpPr>
        <p:spPr>
          <a:xfrm>
            <a:off x="942755" y="2686194"/>
            <a:ext cx="3038473" cy="2028825"/>
          </a:xfrm>
          <a:prstGeom prst="snip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1. CONSUMPTION</a:t>
            </a:r>
          </a:p>
        </p:txBody>
      </p:sp>
      <p:sp>
        <p:nvSpPr>
          <p:cNvPr id="10" name="Snip Single Corner Rectangle 9"/>
          <p:cNvSpPr/>
          <p:nvPr/>
        </p:nvSpPr>
        <p:spPr>
          <a:xfrm>
            <a:off x="4557493" y="2686194"/>
            <a:ext cx="2819400" cy="2028825"/>
          </a:xfrm>
          <a:prstGeom prst="snip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2. PRODUCTION</a:t>
            </a:r>
          </a:p>
        </p:txBody>
      </p:sp>
      <p:sp>
        <p:nvSpPr>
          <p:cNvPr id="11" name="Snip Single Corner Rectangle 10"/>
          <p:cNvSpPr/>
          <p:nvPr/>
        </p:nvSpPr>
        <p:spPr>
          <a:xfrm>
            <a:off x="8172231" y="2686194"/>
            <a:ext cx="2819400" cy="2028825"/>
          </a:xfrm>
          <a:prstGeom prst="snip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3. POLLUTION</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10557205" y="5382044"/>
            <a:ext cx="1199746" cy="1172143"/>
          </a:xfrm>
          <a:prstGeom prst="rect">
            <a:avLst/>
          </a:prstGeom>
        </p:spPr>
      </p:pic>
    </p:spTree>
    <p:extLst>
      <p:ext uri="{BB962C8B-B14F-4D97-AF65-F5344CB8AC3E}">
        <p14:creationId xmlns:p14="http://schemas.microsoft.com/office/powerpoint/2010/main" val="318998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7"/>
                                        </p:tgtEl>
                                        <p:attrNameLst>
                                          <p:attrName>style.color</p:attrName>
                                        </p:attrNameLst>
                                      </p:cBhvr>
                                      <p:to>
                                        <a:schemeClr val="bg1"/>
                                      </p:to>
                                    </p:animClr>
                                    <p:animClr clrSpc="rgb" dir="cw">
                                      <p:cBhvr>
                                        <p:cTn id="7" dur="250" autoRev="1" fill="remove"/>
                                        <p:tgtEl>
                                          <p:spTgt spid="7"/>
                                        </p:tgtEl>
                                        <p:attrNameLst>
                                          <p:attrName>fillcolor</p:attrName>
                                        </p:attrNameLst>
                                      </p:cBhvr>
                                      <p:to>
                                        <a:schemeClr val="bg1"/>
                                      </p:to>
                                    </p:animClr>
                                    <p:set>
                                      <p:cBhvr>
                                        <p:cTn id="8" dur="250" autoRev="1" fill="remove"/>
                                        <p:tgtEl>
                                          <p:spTgt spid="7"/>
                                        </p:tgtEl>
                                        <p:attrNameLst>
                                          <p:attrName>fill.type</p:attrName>
                                        </p:attrNameLst>
                                      </p:cBhvr>
                                      <p:to>
                                        <p:strVal val="solid"/>
                                      </p:to>
                                    </p:set>
                                    <p:set>
                                      <p:cBhvr>
                                        <p:cTn id="9" dur="250" autoRev="1" fill="remove"/>
                                        <p:tgtEl>
                                          <p:spTgt spid="7"/>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10"/>
                                        </p:tgtEl>
                                        <p:attrNameLst>
                                          <p:attrName>style.color</p:attrName>
                                        </p:attrNameLst>
                                      </p:cBhvr>
                                      <p:to>
                                        <a:schemeClr val="bg1"/>
                                      </p:to>
                                    </p:animClr>
                                    <p:animClr clrSpc="rgb" dir="cw">
                                      <p:cBhvr>
                                        <p:cTn id="14" dur="250" autoRev="1" fill="remove"/>
                                        <p:tgtEl>
                                          <p:spTgt spid="10"/>
                                        </p:tgtEl>
                                        <p:attrNameLst>
                                          <p:attrName>fillcolor</p:attrName>
                                        </p:attrNameLst>
                                      </p:cBhvr>
                                      <p:to>
                                        <a:schemeClr val="bg1"/>
                                      </p:to>
                                    </p:animClr>
                                    <p:set>
                                      <p:cBhvr>
                                        <p:cTn id="15" dur="250" autoRev="1" fill="remove"/>
                                        <p:tgtEl>
                                          <p:spTgt spid="10"/>
                                        </p:tgtEl>
                                        <p:attrNameLst>
                                          <p:attrName>fill.type</p:attrName>
                                        </p:attrNameLst>
                                      </p:cBhvr>
                                      <p:to>
                                        <p:strVal val="solid"/>
                                      </p:to>
                                    </p:set>
                                    <p:set>
                                      <p:cBhvr>
                                        <p:cTn id="16" dur="250" autoRev="1" fill="remove"/>
                                        <p:tgtEl>
                                          <p:spTgt spid="10"/>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grpId="0" nodeType="clickEffect">
                                  <p:stCondLst>
                                    <p:cond delay="0"/>
                                  </p:stCondLst>
                                  <p:childTnLst>
                                    <p:animClr clrSpc="rgb" dir="cw">
                                      <p:cBhvr override="childStyle">
                                        <p:cTn id="20" dur="250" autoRev="1" fill="remove"/>
                                        <p:tgtEl>
                                          <p:spTgt spid="11"/>
                                        </p:tgtEl>
                                        <p:attrNameLst>
                                          <p:attrName>style.color</p:attrName>
                                        </p:attrNameLst>
                                      </p:cBhvr>
                                      <p:to>
                                        <a:schemeClr val="bg1"/>
                                      </p:to>
                                    </p:animClr>
                                    <p:animClr clrSpc="rgb" dir="cw">
                                      <p:cBhvr>
                                        <p:cTn id="21" dur="250" autoRev="1" fill="remove"/>
                                        <p:tgtEl>
                                          <p:spTgt spid="11"/>
                                        </p:tgtEl>
                                        <p:attrNameLst>
                                          <p:attrName>fillcolor</p:attrName>
                                        </p:attrNameLst>
                                      </p:cBhvr>
                                      <p:to>
                                        <a:schemeClr val="bg1"/>
                                      </p:to>
                                    </p:animClr>
                                    <p:set>
                                      <p:cBhvr>
                                        <p:cTn id="22" dur="250" autoRev="1" fill="remove"/>
                                        <p:tgtEl>
                                          <p:spTgt spid="11"/>
                                        </p:tgtEl>
                                        <p:attrNameLst>
                                          <p:attrName>fill.type</p:attrName>
                                        </p:attrNameLst>
                                      </p:cBhvr>
                                      <p:to>
                                        <p:strVal val="solid"/>
                                      </p:to>
                                    </p:set>
                                    <p:set>
                                      <p:cBhvr>
                                        <p:cTn id="23" dur="250" autoRev="1" fill="remove"/>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457" y="963706"/>
            <a:ext cx="11263086" cy="4672889"/>
          </a:xfrm>
        </p:spPr>
        <p:txBody>
          <a:bodyPr>
            <a:normAutofit lnSpcReduction="10000"/>
          </a:bodyPr>
          <a:lstStyle/>
          <a:p>
            <a:pPr marL="0" indent="0">
              <a:buNone/>
            </a:pPr>
            <a:r>
              <a:rPr lang="en-GB" dirty="0">
                <a:solidFill>
                  <a:srgbClr val="35372F"/>
                </a:solidFill>
              </a:rPr>
              <a:t>Working with a partner or in small groups, spend two minutes coming up with one example of a human action within each of these three areas. </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br>
              <a:rPr lang="en-GB" dirty="0"/>
            </a:br>
            <a:br>
              <a:rPr lang="en-GB" dirty="0"/>
            </a:br>
            <a:r>
              <a:rPr lang="en-GB" dirty="0">
                <a:solidFill>
                  <a:srgbClr val="35372F"/>
                </a:solidFill>
              </a:rPr>
              <a:t>For example: </a:t>
            </a:r>
            <a:r>
              <a:rPr lang="en-GB" sz="2800" b="1" dirty="0">
                <a:solidFill>
                  <a:srgbClr val="35372F"/>
                </a:solidFill>
              </a:rPr>
              <a:t>Air travel</a:t>
            </a:r>
            <a:endParaRPr lang="en-GB" dirty="0">
              <a:solidFill>
                <a:srgbClr val="35372F"/>
              </a:solidFill>
            </a:endParaRPr>
          </a:p>
          <a:p>
            <a:pPr marL="0" indent="0">
              <a:buNone/>
            </a:pPr>
            <a:r>
              <a:rPr lang="en-GB" dirty="0">
                <a:solidFill>
                  <a:srgbClr val="35372F"/>
                </a:solidFill>
              </a:rPr>
              <a:t>After five minutes, share your ideas together as a class and make a list on the board.</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11669" y="2451083"/>
            <a:ext cx="6568281" cy="1312868"/>
          </a:xfrm>
          <a:prstGeom prst="rect">
            <a:avLst/>
          </a:prstGeom>
        </p:spPr>
      </p:pic>
    </p:spTree>
    <p:extLst>
      <p:ext uri="{BB962C8B-B14F-4D97-AF65-F5344CB8AC3E}">
        <p14:creationId xmlns:p14="http://schemas.microsoft.com/office/powerpoint/2010/main" val="1376775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782" y="963706"/>
            <a:ext cx="11325761" cy="3898580"/>
          </a:xfrm>
        </p:spPr>
        <p:txBody>
          <a:bodyPr>
            <a:normAutofit/>
          </a:bodyPr>
          <a:lstStyle/>
          <a:p>
            <a:pPr marL="0" indent="0">
              <a:buNone/>
            </a:pPr>
            <a:r>
              <a:rPr lang="en-GB" dirty="0">
                <a:solidFill>
                  <a:srgbClr val="35372F"/>
                </a:solidFill>
              </a:rPr>
              <a:t>Now look at the list on the board and take a moment to discuss:</a:t>
            </a:r>
          </a:p>
          <a:p>
            <a:pPr marL="0" indent="0">
              <a:buNone/>
            </a:pPr>
            <a:endParaRPr lang="en-GB" dirty="0">
              <a:solidFill>
                <a:srgbClr val="35372F"/>
              </a:solidFill>
            </a:endParaRPr>
          </a:p>
          <a:p>
            <a:pPr marL="0" indent="0">
              <a:buNone/>
            </a:pP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05065" y="1490775"/>
            <a:ext cx="4627490" cy="4403519"/>
          </a:xfrm>
          <a:prstGeom prst="rect">
            <a:avLst/>
          </a:prstGeom>
        </p:spPr>
      </p:pic>
      <p:sp>
        <p:nvSpPr>
          <p:cNvPr id="6" name="Rectangle 5"/>
          <p:cNvSpPr/>
          <p:nvPr/>
        </p:nvSpPr>
        <p:spPr>
          <a:xfrm>
            <a:off x="3749915" y="2591895"/>
            <a:ext cx="3537790" cy="2677656"/>
          </a:xfrm>
          <a:prstGeom prst="rect">
            <a:avLst/>
          </a:prstGeom>
        </p:spPr>
        <p:txBody>
          <a:bodyPr wrap="square">
            <a:spAutoFit/>
          </a:bodyPr>
          <a:lstStyle/>
          <a:p>
            <a:pPr marL="0" indent="0" algn="ctr">
              <a:buNone/>
            </a:pPr>
            <a:r>
              <a:rPr lang="en-GB" sz="2800" dirty="0">
                <a:solidFill>
                  <a:srgbClr val="35372F"/>
                </a:solidFill>
                <a:latin typeface="+mj-lt"/>
              </a:rPr>
              <a:t>Which of these human actions lead to high concentrations of greenhouse gases in the atmosphere? How?</a:t>
            </a:r>
          </a:p>
          <a:p>
            <a:pPr algn="ctr"/>
            <a:endParaRPr lang="en-GB" sz="2800" dirty="0">
              <a:latin typeface="+mj-lt"/>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0673" y="5676816"/>
            <a:ext cx="4096869" cy="818882"/>
          </a:xfrm>
          <a:prstGeom prst="rect">
            <a:avLst/>
          </a:prstGeom>
        </p:spPr>
      </p:pic>
    </p:spTree>
    <p:extLst>
      <p:ext uri="{BB962C8B-B14F-4D97-AF65-F5344CB8AC3E}">
        <p14:creationId xmlns:p14="http://schemas.microsoft.com/office/powerpoint/2010/main" val="2760712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945" y="782303"/>
            <a:ext cx="11536189" cy="2120895"/>
          </a:xfrm>
        </p:spPr>
        <p:txBody>
          <a:bodyPr>
            <a:noAutofit/>
          </a:bodyPr>
          <a:lstStyle/>
          <a:p>
            <a:r>
              <a:rPr lang="en-GB" sz="2800" dirty="0">
                <a:solidFill>
                  <a:srgbClr val="35372F"/>
                </a:solidFill>
              </a:rPr>
              <a:t>When humans first started </a:t>
            </a:r>
            <a:r>
              <a:rPr lang="en-GB" sz="2800" b="1" dirty="0">
                <a:solidFill>
                  <a:srgbClr val="35372F"/>
                </a:solidFill>
              </a:rPr>
              <a:t>consuming</a:t>
            </a:r>
            <a:r>
              <a:rPr lang="en-GB" sz="2800" dirty="0">
                <a:solidFill>
                  <a:srgbClr val="35372F"/>
                </a:solidFill>
              </a:rPr>
              <a:t>, </a:t>
            </a:r>
            <a:r>
              <a:rPr lang="en-GB" sz="2800" b="1" dirty="0">
                <a:solidFill>
                  <a:srgbClr val="35372F"/>
                </a:solidFill>
              </a:rPr>
              <a:t>producing</a:t>
            </a:r>
            <a:r>
              <a:rPr lang="en-GB" sz="2800" dirty="0">
                <a:solidFill>
                  <a:srgbClr val="35372F"/>
                </a:solidFill>
              </a:rPr>
              <a:t> and </a:t>
            </a:r>
            <a:r>
              <a:rPr lang="en-GB" sz="2800" b="1" dirty="0">
                <a:solidFill>
                  <a:srgbClr val="35372F"/>
                </a:solidFill>
              </a:rPr>
              <a:t>polluting</a:t>
            </a:r>
            <a:r>
              <a:rPr lang="en-GB" sz="2800" dirty="0">
                <a:solidFill>
                  <a:srgbClr val="35372F"/>
                </a:solidFill>
              </a:rPr>
              <a:t>, we didn’t realise the full impact or the ripple effects that these actions would create. We were also much fewer in numbers as our population on Earth was much smaller.</a:t>
            </a:r>
            <a:br>
              <a:rPr lang="en-GB" sz="2800" dirty="0">
                <a:solidFill>
                  <a:srgbClr val="35372F"/>
                </a:solidFill>
              </a:rPr>
            </a:br>
            <a:endParaRPr lang="en-GB" sz="2800" dirty="0">
              <a:solidFill>
                <a:srgbClr val="35372F"/>
              </a:solidFill>
            </a:endParaRPr>
          </a:p>
        </p:txBody>
      </p:sp>
      <p:pic>
        <p:nvPicPr>
          <p:cNvPr id="4" name="Picture 2" descr="http://www.unep.org/gpwm/portals/24123/images/ClimateChan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87676" y="3921124"/>
            <a:ext cx="1884883" cy="2398847"/>
          </a:xfrm>
          <a:prstGeom prst="rect">
            <a:avLst/>
          </a:prstGeom>
          <a:noFill/>
        </p:spPr>
      </p:pic>
      <p:sp>
        <p:nvSpPr>
          <p:cNvPr id="5" name="Rectangle 4"/>
          <p:cNvSpPr/>
          <p:nvPr/>
        </p:nvSpPr>
        <p:spPr>
          <a:xfrm>
            <a:off x="290946" y="2659240"/>
            <a:ext cx="11536189" cy="2523768"/>
          </a:xfrm>
          <a:prstGeom prst="rect">
            <a:avLst/>
          </a:prstGeom>
        </p:spPr>
        <p:txBody>
          <a:bodyPr wrap="square">
            <a:spAutoFit/>
          </a:bodyPr>
          <a:lstStyle/>
          <a:p>
            <a:r>
              <a:rPr lang="en-GB" sz="2800" dirty="0">
                <a:solidFill>
                  <a:srgbClr val="35372F"/>
                </a:solidFill>
                <a:latin typeface="Calibri Light" panose="020F0302020204030204"/>
                <a:ea typeface="+mj-ea"/>
                <a:cs typeface="+mj-cs"/>
              </a:rPr>
              <a:t>However, as industrial development allowed for a huge population swell across the world, there are now so many people living on the planet that are carrying out these actions, that the Earth can no longer cope with the demand we are placing. </a:t>
            </a:r>
            <a:br>
              <a:rPr lang="en-GB" sz="2800" dirty="0">
                <a:solidFill>
                  <a:srgbClr val="35372F"/>
                </a:solidFill>
                <a:latin typeface="Calibri Light" panose="020F0302020204030204"/>
                <a:ea typeface="+mj-ea"/>
                <a:cs typeface="+mj-cs"/>
              </a:rPr>
            </a:br>
            <a:br>
              <a:rPr lang="en-GB" sz="2800" dirty="0">
                <a:solidFill>
                  <a:srgbClr val="35372F"/>
                </a:solidFill>
                <a:latin typeface="Calibri Light" panose="020F0302020204030204"/>
                <a:ea typeface="+mj-ea"/>
                <a:cs typeface="+mj-cs"/>
              </a:rPr>
            </a:br>
            <a:endParaRPr lang="en-GB" dirty="0">
              <a:solidFill>
                <a:srgbClr val="35372F"/>
              </a:solidFill>
            </a:endParaRPr>
          </a:p>
        </p:txBody>
      </p:sp>
      <p:sp>
        <p:nvSpPr>
          <p:cNvPr id="3" name="Rectangle 2"/>
          <p:cNvSpPr/>
          <p:nvPr/>
        </p:nvSpPr>
        <p:spPr>
          <a:xfrm>
            <a:off x="290946" y="4705954"/>
            <a:ext cx="9605704" cy="954107"/>
          </a:xfrm>
          <a:prstGeom prst="rect">
            <a:avLst/>
          </a:prstGeom>
          <a:noFill/>
        </p:spPr>
        <p:txBody>
          <a:bodyPr wrap="square">
            <a:spAutoFit/>
          </a:bodyPr>
          <a:lstStyle/>
          <a:p>
            <a:pPr lvl="0"/>
            <a:r>
              <a:rPr lang="en-GB" sz="2800" dirty="0">
                <a:solidFill>
                  <a:srgbClr val="35372F"/>
                </a:solidFill>
                <a:latin typeface="Calibri Light" panose="020F0302020204030204"/>
              </a:rPr>
              <a:t>This is why we are being asked to adapt or rethink some of our actions and habits as humans.</a:t>
            </a:r>
            <a:endParaRPr lang="en-GB" dirty="0">
              <a:solidFill>
                <a:srgbClr val="35372F"/>
              </a:solidFill>
            </a:endParaRPr>
          </a:p>
        </p:txBody>
      </p:sp>
    </p:spTree>
    <p:extLst>
      <p:ext uri="{BB962C8B-B14F-4D97-AF65-F5344CB8AC3E}">
        <p14:creationId xmlns:p14="http://schemas.microsoft.com/office/powerpoint/2010/main" val="4289635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728" y="1045995"/>
            <a:ext cx="11525688" cy="3265507"/>
          </a:xfrm>
        </p:spPr>
        <p:txBody>
          <a:bodyPr>
            <a:normAutofit/>
          </a:bodyPr>
          <a:lstStyle/>
          <a:p>
            <a:pPr marL="0" indent="0">
              <a:buNone/>
            </a:pPr>
            <a:r>
              <a:rPr lang="en-GB" dirty="0">
                <a:solidFill>
                  <a:srgbClr val="35372F"/>
                </a:solidFill>
              </a:rPr>
              <a:t>Take a moment to re-watch Steve </a:t>
            </a:r>
            <a:r>
              <a:rPr lang="en-GB" dirty="0" err="1">
                <a:solidFill>
                  <a:srgbClr val="35372F"/>
                </a:solidFill>
              </a:rPr>
              <a:t>Cutts</a:t>
            </a:r>
            <a:r>
              <a:rPr lang="en-GB" dirty="0">
                <a:solidFill>
                  <a:srgbClr val="35372F"/>
                </a:solidFill>
              </a:rPr>
              <a:t>’ video ‘Man’ and note down some of the actions or habits that are shown. </a:t>
            </a:r>
          </a:p>
          <a:p>
            <a:pPr marL="0" indent="0">
              <a:buNone/>
            </a:pPr>
            <a:r>
              <a:rPr lang="en-GB" dirty="0">
                <a:solidFill>
                  <a:srgbClr val="35372F"/>
                </a:solidFill>
              </a:rPr>
              <a:t>Categorise them into three lists as you watch:</a:t>
            </a:r>
            <a:br>
              <a:rPr lang="en-GB" dirty="0">
                <a:solidFill>
                  <a:srgbClr val="35372F"/>
                </a:solidFill>
              </a:rPr>
            </a:br>
            <a:br>
              <a:rPr lang="en-GB" dirty="0">
                <a:solidFill>
                  <a:srgbClr val="35372F"/>
                </a:solidFill>
              </a:rPr>
            </a:br>
            <a:r>
              <a:rPr lang="en-GB" dirty="0">
                <a:solidFill>
                  <a:srgbClr val="35372F"/>
                </a:solidFill>
              </a:rPr>
              <a:t>	</a:t>
            </a:r>
            <a:endParaRPr lang="en-GB" b="1" dirty="0">
              <a:solidFill>
                <a:srgbClr val="35372F"/>
              </a:solidFill>
            </a:endParaRPr>
          </a:p>
        </p:txBody>
      </p:sp>
      <p:sp>
        <p:nvSpPr>
          <p:cNvPr id="4" name="Content Placeholder 2"/>
          <p:cNvSpPr txBox="1">
            <a:spLocks/>
          </p:cNvSpPr>
          <p:nvPr/>
        </p:nvSpPr>
        <p:spPr>
          <a:xfrm>
            <a:off x="595422" y="1978025"/>
            <a:ext cx="1133785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sp>
        <p:nvSpPr>
          <p:cNvPr id="5" name="Rectangle 4"/>
          <p:cNvSpPr/>
          <p:nvPr/>
        </p:nvSpPr>
        <p:spPr>
          <a:xfrm>
            <a:off x="6665736" y="5183751"/>
            <a:ext cx="3971481" cy="729430"/>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altLang="en-US" sz="3200" b="1"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hlinkClick r:id="rId2"/>
              </a:rPr>
              <a:t>Man</a:t>
            </a:r>
            <a:br>
              <a:rPr kumimoji="0" lang="en-GB" altLang="en-US" sz="1600" b="1"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br>
            <a:r>
              <a:rPr kumimoji="0" lang="en-GB" altLang="en-US" sz="1400" b="1" i="0" u="none" strike="noStrike" kern="1200" cap="none" spc="0" normalizeH="0" baseline="0" noProof="0" dirty="0">
                <a:ln>
                  <a:noFill/>
                </a:ln>
                <a:solidFill>
                  <a:srgbClr val="37352F"/>
                </a:solidFill>
                <a:effectLst/>
                <a:uLnTx/>
                <a:uFillTx/>
                <a:latin typeface="Calibri Light" panose="020F0302020204030204"/>
                <a:ea typeface="Calibri" panose="020F0502020204030204" pitchFamily="34" charset="0"/>
                <a:cs typeface="Times New Roman" panose="02020603050405020304" pitchFamily="18" charset="0"/>
              </a:rPr>
              <a:t>(Click on the link above for the hyperlink)</a:t>
            </a:r>
          </a:p>
        </p:txBody>
      </p:sp>
      <p:pic>
        <p:nvPicPr>
          <p:cNvPr id="6" name="Picture 2" descr="Image result for man steve cutt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65736" y="2828624"/>
            <a:ext cx="3971481" cy="2233958"/>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a:extLst>
              <a:ext uri="{FF2B5EF4-FFF2-40B4-BE49-F238E27FC236}">
                <a16:creationId xmlns:a16="http://schemas.microsoft.com/office/drawing/2014/main" id="{CAE9F26E-6158-46BB-A0C2-7D7D37CBEBD2}"/>
              </a:ext>
            </a:extLst>
          </p:cNvPr>
          <p:cNvSpPr/>
          <p:nvPr/>
        </p:nvSpPr>
        <p:spPr>
          <a:xfrm>
            <a:off x="1290802" y="2828624"/>
            <a:ext cx="3971481" cy="2294888"/>
          </a:xfrm>
          <a:prstGeom prst="rect">
            <a:avLst/>
          </a:prstGeom>
          <a:solidFill>
            <a:srgbClr val="353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rPr>
              <a:t>1. PRODUCTION</a:t>
            </a:r>
            <a:br>
              <a:rPr lang="en-GB" sz="2800" b="1" dirty="0">
                <a:solidFill>
                  <a:schemeClr val="bg1"/>
                </a:solidFill>
              </a:rPr>
            </a:br>
            <a:r>
              <a:rPr lang="en-GB" sz="2800" b="1" dirty="0">
                <a:solidFill>
                  <a:schemeClr val="bg1"/>
                </a:solidFill>
              </a:rPr>
              <a:t>2. CONSUMPTION</a:t>
            </a:r>
            <a:br>
              <a:rPr lang="en-GB" sz="2800" b="1" dirty="0">
                <a:solidFill>
                  <a:schemeClr val="bg1"/>
                </a:solidFill>
              </a:rPr>
            </a:br>
            <a:r>
              <a:rPr lang="en-GB" sz="2800" b="1" dirty="0">
                <a:solidFill>
                  <a:schemeClr val="bg1"/>
                </a:solidFill>
              </a:rPr>
              <a:t>3. POLLUTION</a:t>
            </a:r>
            <a:endParaRPr lang="en-GB" sz="2800" dirty="0">
              <a:solidFill>
                <a:schemeClr val="bg1"/>
              </a:solidFill>
            </a:endParaRPr>
          </a:p>
        </p:txBody>
      </p:sp>
    </p:spTree>
    <p:extLst>
      <p:ext uri="{BB962C8B-B14F-4D97-AF65-F5344CB8AC3E}">
        <p14:creationId xmlns:p14="http://schemas.microsoft.com/office/powerpoint/2010/main" val="1401787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42233" y="2769910"/>
            <a:ext cx="2457680" cy="1106086"/>
          </a:xfrm>
        </p:spPr>
        <p:txBody>
          <a:bodyPr>
            <a:noAutofit/>
          </a:bodyPr>
          <a:lstStyle/>
          <a:p>
            <a:pPr algn="ctr"/>
            <a:r>
              <a:rPr lang="en-GB" sz="2800" dirty="0">
                <a:solidFill>
                  <a:srgbClr val="35372F"/>
                </a:solidFill>
                <a:latin typeface="+mj-lt"/>
              </a:rPr>
              <a:t>What are some of the ways in which we are </a:t>
            </a:r>
            <a:r>
              <a:rPr lang="en-GB" sz="2800" u="sng" dirty="0">
                <a:solidFill>
                  <a:srgbClr val="35372F"/>
                </a:solidFill>
                <a:latin typeface="+mj-lt"/>
              </a:rPr>
              <a:t>consuming</a:t>
            </a:r>
            <a:r>
              <a:rPr lang="en-GB" sz="2800" dirty="0">
                <a:solidFill>
                  <a:srgbClr val="35372F"/>
                </a:solidFill>
                <a:latin typeface="+mj-lt"/>
              </a:rPr>
              <a:t> the planet?</a:t>
            </a:r>
          </a:p>
        </p:txBody>
      </p:sp>
      <p:pic>
        <p:nvPicPr>
          <p:cNvPr id="8"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6269" y="2139692"/>
            <a:ext cx="3242348" cy="3242348"/>
          </a:xfrm>
          <a:prstGeom prst="rect">
            <a:avLst/>
          </a:prstGeom>
        </p:spPr>
      </p:pic>
      <p:sp>
        <p:nvSpPr>
          <p:cNvPr id="6" name="Text Placeholder 3"/>
          <p:cNvSpPr txBox="1">
            <a:spLocks/>
          </p:cNvSpPr>
          <p:nvPr/>
        </p:nvSpPr>
        <p:spPr>
          <a:xfrm>
            <a:off x="4687118" y="2769910"/>
            <a:ext cx="2457680" cy="110608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GB" sz="2800" dirty="0">
                <a:solidFill>
                  <a:srgbClr val="35372F"/>
                </a:solidFill>
              </a:rPr>
              <a:t>What are we </a:t>
            </a:r>
            <a:r>
              <a:rPr lang="en-GB" sz="2800" u="sng" dirty="0">
                <a:solidFill>
                  <a:srgbClr val="35372F"/>
                </a:solidFill>
              </a:rPr>
              <a:t>producing</a:t>
            </a:r>
            <a:r>
              <a:rPr lang="en-GB" sz="2800" dirty="0">
                <a:solidFill>
                  <a:srgbClr val="35372F"/>
                </a:solidFill>
              </a:rPr>
              <a:t> which is harmful to the planet?</a:t>
            </a:r>
          </a:p>
        </p:txBody>
      </p:sp>
      <p:pic>
        <p:nvPicPr>
          <p:cNvPr id="7"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88414" y="2139692"/>
            <a:ext cx="3242348" cy="3242348"/>
          </a:xfrm>
          <a:prstGeom prst="rect">
            <a:avLst/>
          </a:prstGeom>
        </p:spPr>
      </p:pic>
      <p:sp>
        <p:nvSpPr>
          <p:cNvPr id="9" name="Text Placeholder 3"/>
          <p:cNvSpPr txBox="1">
            <a:spLocks/>
          </p:cNvSpPr>
          <p:nvPr/>
        </p:nvSpPr>
        <p:spPr>
          <a:xfrm>
            <a:off x="8125633" y="2835966"/>
            <a:ext cx="2457680" cy="110608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GB" sz="2800" dirty="0">
                <a:solidFill>
                  <a:srgbClr val="35372F"/>
                </a:solidFill>
              </a:rPr>
              <a:t>How (and why) are we </a:t>
            </a:r>
            <a:r>
              <a:rPr lang="en-GB" sz="2800" u="sng" dirty="0">
                <a:solidFill>
                  <a:srgbClr val="35372F"/>
                </a:solidFill>
              </a:rPr>
              <a:t>polluting</a:t>
            </a:r>
            <a:r>
              <a:rPr lang="en-GB" sz="2800" dirty="0">
                <a:solidFill>
                  <a:srgbClr val="35372F"/>
                </a:solidFill>
              </a:rPr>
              <a:t> the planet?</a:t>
            </a:r>
          </a:p>
        </p:txBody>
      </p:sp>
      <p:pic>
        <p:nvPicPr>
          <p:cNvPr id="10"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07419" y="2139692"/>
            <a:ext cx="3242348" cy="3242348"/>
          </a:xfrm>
          <a:prstGeom prst="rect">
            <a:avLst/>
          </a:prstGeom>
        </p:spPr>
      </p:pic>
      <p:sp>
        <p:nvSpPr>
          <p:cNvPr id="11" name="Rectangle 10"/>
          <p:cNvSpPr/>
          <p:nvPr/>
        </p:nvSpPr>
        <p:spPr>
          <a:xfrm>
            <a:off x="394978" y="837448"/>
            <a:ext cx="11402044" cy="954107"/>
          </a:xfrm>
          <a:prstGeom prst="rect">
            <a:avLst/>
          </a:prstGeom>
        </p:spPr>
        <p:txBody>
          <a:bodyPr wrap="square">
            <a:spAutoFit/>
          </a:bodyPr>
          <a:lstStyle/>
          <a:p>
            <a:r>
              <a:rPr lang="en-GB" sz="2800" dirty="0">
                <a:solidFill>
                  <a:srgbClr val="35372F"/>
                </a:solidFill>
                <a:latin typeface="Calibri Light" panose="020F0302020204030204"/>
              </a:rPr>
              <a:t>Discuss these three questions together as a class. You may wish to use the images on the following three slides to help.</a:t>
            </a:r>
            <a:endParaRPr lang="en-GB" dirty="0">
              <a:solidFill>
                <a:srgbClr val="35372F"/>
              </a:solidFill>
            </a:endParaRPr>
          </a:p>
        </p:txBody>
      </p:sp>
    </p:spTree>
    <p:extLst>
      <p:ext uri="{BB962C8B-B14F-4D97-AF65-F5344CB8AC3E}">
        <p14:creationId xmlns:p14="http://schemas.microsoft.com/office/powerpoint/2010/main" val="766292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Picture 2" descr="http://stateimpact.npr.org/texas/files/2011/11/81705896.jpg"/>
          <p:cNvPicPr>
            <a:picLocks noChangeAspect="1" noChangeArrowheads="1"/>
          </p:cNvPicPr>
          <p:nvPr/>
        </p:nvPicPr>
        <p:blipFill>
          <a:blip r:embed="rId2" cstate="print"/>
          <a:srcRect/>
          <a:stretch>
            <a:fillRect/>
          </a:stretch>
        </p:blipFill>
        <p:spPr bwMode="auto">
          <a:xfrm>
            <a:off x="5763209" y="-1427751"/>
            <a:ext cx="6456868" cy="4652425"/>
          </a:xfrm>
          <a:prstGeom prst="rect">
            <a:avLst/>
          </a:prstGeom>
          <a:noFill/>
        </p:spPr>
      </p:pic>
      <p:pic>
        <p:nvPicPr>
          <p:cNvPr id="39946" name="Picture 10" descr="https://encrypted-tbn0.gstatic.com/images?q=tbn:ANd9GcTw3vgSFckqlZSs1YUVvHQdc-ryYsQX5RZ_u5taqe2mru1xOz-3aQ"/>
          <p:cNvPicPr>
            <a:picLocks noChangeAspect="1" noChangeArrowheads="1"/>
          </p:cNvPicPr>
          <p:nvPr/>
        </p:nvPicPr>
        <p:blipFill>
          <a:blip r:embed="rId3" cstate="print"/>
          <a:srcRect/>
          <a:stretch>
            <a:fillRect/>
          </a:stretch>
        </p:blipFill>
        <p:spPr bwMode="auto">
          <a:xfrm>
            <a:off x="-15673" y="-33649"/>
            <a:ext cx="5250392" cy="3493899"/>
          </a:xfrm>
          <a:prstGeom prst="rect">
            <a:avLst/>
          </a:prstGeom>
          <a:noFill/>
        </p:spPr>
      </p:pic>
      <p:sp>
        <p:nvSpPr>
          <p:cNvPr id="39948" name="AutoShape 12" descr="Image result for meat farmin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950" name="AutoShape 14" descr="data:image/jpeg;base64,/9j/4AAQSkZJRgABAQAAAQABAAD/2wCEAAkGBxQTEhUUExQVFhUXGRgZGBgYGBoYHxweGx4dHR0cHhoYHCggHBslHRwcITEhJSorLi4uHB8zODMsNygtLisBCgoKDg0OGxAQGzQmHyQvLCwsLCwsLCwsLCwsLCwsLCwsLCwsLCwsLCwsLCwsLCwsLCwsLCwsLCwsLCwsLCwsLP/AABEIALQBGQMBIgACEQEDEQH/xAAbAAACAwEBAQAAAAAAAAAAAAAEBQIDBgEAB//EAEAQAAIBAwMCAwYCCAQGAgMAAAECEQADIQQSMQVBIlFhBhNxgZGhMrEUFUJSwdHh8CNikvEWM1Nyk7Ki0gdDgv/EABkBAAMBAQEAAAAAAAAAAAAAAAABAgMEBf/EACYRAAICAgICAgMAAwEAAAAAAAABAhESITFBA1EiMhNhgUJDcTP/2gAMAwEAAhEDEQA/ANaBUwK4BUxXcSdAqYFRFTApASFSFcFSFAjoqQrgrqGgCQFSArgqYpAdFdrwrtID0V2vV2gD1ertepAcr1dr1AHK9Xa9QBGvV2uUwImuGvA5rtAETUTUiKiaYiJqJqRqJoGRqJqRqJpgQNQNWGoGgCtqg1WGoGgCpqjFTao0wLVqYrIDUx+0frU/1ptHLY8jU5IrE14roOay1jqpbu/woi3rHPBalkgxNKKkKzI17TG5qtXWv+8aMkFGiBrtris+2uYDLGu/rIx+KB50Wgo0YqQNZpdfJBNw+hFXfpDnxb8cKaWSGoNmiFdBrNajUXQ0F+PKvLqXM+Lnmna9k0aRroBAJEmp7u1ZjeZDTkVNdWwMg5o0Oh/qNUqRuPNUv1BYlf79aR6i+zgbiMVFW7SKNBQ26frSSdxlfM0ytXAwkGazVto4ODV9jVlOCIodCodanVBFJ59KstvIB86zN3UM0z5mjbfU2CgYwKAod1w0mPVm/wAtebqrj900goaJyamaSr1NufDXf1q3+WmFDc1E0o/Wz+S/Wujqbf5PrQKhoaiaXfrAxyn1qs9Rb/J9aLQ6GZqJpY3UX/yfWo/rB/JPrRaChkaiaWN1C55L9arOuu+S/X+tO0FMZmomln6bd8lqv9PueS/WjJBTGZqNKzrrvkv9/Oofp13yX60ZIKYn0S2yR7xiuRwJxH86vNi1+y8csJBj0FBC94NmzdH7QIn8uB5VaVa2Q0E7V3GQYjifhkVznWc3ZxnGYMCfTFX2NY6jDEegIzzQ9vUqxwFQz2x954oy3eZoCGTB4We0H1p3QkrKLLkueZOJmjSdpARiRwT6xIIntS42SSAGyMARH1/rVwOVVSNykgwByT680WFBN1GIBmQ2ACfrV+m0rmV3JxwTz8Ko1N+4GEKFJ9FMGcn7cUE9olwdxBGPp50rGNW6e5nb+zzFR96V8ENM+QH1r2m05k7m/EJWWIX5AYqqyCAyh5JzLCYjyNJMdB5JPilSfjUgWIkRAGYoewN0hiFgjPIMzHwogXdoZNhORHZfjimmJo4LuBBGZ4Fce7JMY9PKpqX2BxAg5UEz5SBGYmouqP4lV9x84GPjPNOwpEGyoIbPlH8ZqFu8xmMwPKr9LppYyBsk/iOY8xipM4tkQq3OYC4geuBmjIdFdm4xPH51E6kScxxiKsUJGS6YkxDeeOa5YQQWLASABjJPbFFixRBrpGSDHfgfnUC79gSPlU9UIDKQ5iJxOfKvO21ZJIB4wJHy7UWLFELN8tOI+eT8qk1yP2hMcVO0FYgft+oj6VUNGGaG3DM7s/JYBoyDBEt8CX8IjnnNRtXAQZnmAR3qWt0oWB+DkqSSQR5QTiqbFgOGIuiU8RJBA+/b0osWC9F1y4sSMyD8oqv3qESN09wREUDfYL33Bs+Ez/tU01gCAe7Mj5yKGwwic9/3+39agt7zE/DGP4mg2LdjtHqJq+yI7gyJ+o7UCwXova+pI2qfWTz8DVQVmBiMeRofUMFOc4/s/GuJf2ZWCCOZiPWgMEWuBgs3E4nOBXRM7YJMT/Zql1jupnkzNVurzksPMDFA8bCfeAGGGTIAJiDVHv8AkQcesT8Kq/R4Y4weST5+h8qtXTMCJ/C2V4/vmlYvxokwJyAaqhvL71Ub7yAMfOpe8u+R+/8AKgWESVu+DbI8M8jsd0iftT3Q9GubQxuo6BdxCHcwAG7bsIHcCR6UisJZXTl7auLjHbDHsIO9ZHrHfihtJq23qwFwssng9+eBWd+jWh5rrdi4h2yLi8QoVSMdh3Iz8qjoOnhQrrdAaeJYEenpxzSW+ztcmyTbG2SD2jEZorT33ZHMEuFAzgsZAwKoX8DNTpnDvIlm3ZgtPwPeP4VdpraqC6SWtjxSCNwIifkTVFl3VQzMBMjJGCInjtnmoWnvkXFVgUIyNsxnmexxzRY6GFvSG46+8ZQSYJxiMAbuJ75pjquhqpBVvDO0sXBBYc457Gl/vbezdBN0KiblA2woEyo5Jzn0oPYgaCWCfiEETnvnB/rRf7Cn6HN3otwy3hZACVdX8OI3RHZc4oNBMGCCsied3lzj1q/QMlobVLXFUEQDtEct4VPqM13Qt7x9tvxYkqeccx50rBIlZ0RdW/xESIOcmB8Pj9qjqNAyOQtyQY8R/PFU63WgPCkKJyGXjERRjX9hQPcVkYEBrZJ8WPDtjsCOOad0FWy2yjqsK8wTxOc81BdExWcnEj5c5PxFF6bUqnim3dUeJo8LLI8g0RjI7Ul0/Xxt3FYgxzgyO3zHHpQm3wHAWEbELuP/ALUWdHdCF2te7Xt4gcj/ACkzQ7ay29ssjpuAkiDPMmM8jjvUrHVLLhiUuXP+moEZ2jmBJG6RStsfBO6ikjaGXw5kFiT6jtUtU5sbW93ubAHIPHMHEjFUavqIBR0sXJ93LALtUMBOJE47nvVFjri3G8djaY5Jae0AfKaKYrQzs6ti8kMwchiCcgx3A/aHpXTbYkszIyncf2smcCT3JqnSapbjKRaYiDkyd2YkTjGal1TWqjIUszEbl3ZnEkgfh+NK9j6O6Uqzxt92xIUBzBGOSTjmlr6ncCrqE2BjMRJECAV5mrG67qGaPd2lPeWDE+U7jihuo6u4SDc2KQfEogH5g9uIPrTTBp9lSoCjH3NyMeIIzEDmR+UjFX9M6Y10AAgKYMs0SCYiO8Vfp+ou/gSdgPhVsHafMriORVVzWoA67USVZJBJk+g9TFLLoK7CL1gKdi2i7AwWggQOYPDd80tZQWPKDgTmI/nV9jqlxLhX3qtbWIZpVSOZ8/ShOt6z3jsQLfuyfAVJj45zNAfwFvdQBGF2Qe+Z+E03s2bTJv8AdkiB4l3hs9wCIK4zVLWrXuytwrafwsC5mR5AcZHFXafrnulG0blyF3cR8R5iabYtiq+ow6S6gwSAWMdpEflTb9HHuotvZFsgNtuJ4lnzkYz2pbc6mEuF7Dm2GiV24nuBNAajqgZzvuE5Ph7Ce2TNLY9dhS6QM1wG4i5J5gYP7GP7FUDTMdylhOIJP5H4dquTqga0LGGMwrEDd6Z9PWrdbdcWlttwpG0gjd3PI5oythVIG96U3W2KsxgQ4ypxBE1ZrtI5CtdZdsCFBj0BiO9Ru9UuNBK7oYEMQCRAAj4RRHUeqC4jHaUMrAJwRmQBQ2woFe0lsggCGBMs0g+g28RXv1uf3U/1H+dKbCuOBjykd/SPKrP0R/JftQ2JDG77bbzbOwSibSD+0TiYGI4I785qxup2vxAlXAg7TGPKSPvFJOk3LDkqqgsA0EjscT8e/oau1mlthlO1jJMKok/Ck4pjjJ0MTrdCigtavO5Mmbvhj6fyq61q9GwJRbqggqYuCR3xIM9qXdI6nYsXP8XTLcXPhuDInI55xAzRekvh7oRNHp2a7IUbWQKDAjazevIz5UP0JPsF1WutSRbDOmJ3fiB9duOZFGdI1hUlre5AUZxBJwPCQ3mCw4PE1q/YrqCWbTaXVW0BQl5gFWzIIJ5Pef7Fb2dNdvsyMSNuEAE7GAMZPHHNDaS2NXJmX0fX7JZnu6fLd0O2DGfDMes+pq/S6+y423WJVtoC21jbtkLz8RMUzvdNs+6DKqtBG5YgiTEZyRgfWgOk9BtMt4b/APERfeRsJwskqpnmIz60KnsNofdF6fpwkwHcEbWRihPhEg7iZzP8qFPWNFbJVLWy4MFxcZisHxQTE5x86CvG2FUbjAN0Ajgldo3dvOlL9MtMzEOQzecRJMknJPpSddsEn0h2vUrJA8QCkgszKGMiRMD0YzVnTtTpg4a4VgQUdASAxAg7TlTu7djS5ehWtpOCAcneVA+2cTS/T9JR7gU6hRnJjAHfkiT6ChOD4Y5Ka5RpNbaRWF203vLbg7g0LBmMDGWzjtBpg1q7ZYXStva6ztfMriSCMCB+dJ7nTLfu9v6Xbc2yQqsCs88Tyc8VbqUv+Cztm0oItOBJjED4wDPEgd6HVaYlfY3fqGqa2LthbIQBjtt7GLFeSJUceQonRdUUkXGvWg24b1dRbJkQIPpicRzSnoqJ7l7abluBRDEGEYYOAeDmaXazQAMvvF98pzNtTCnj+vyqbRWLNRquq2WGwBIIYSG/CfPIyMgz6Gsb0zT6i+SERW7sQYjtJzg0Kt1x+EBc/hmCR6hsf7010/tM9tdqkjJeWg4IgqD949KG6KUX0Lr9rW6YqHUqBuIHbkk/M80Tpeo6olGYMRnPu5+RZcn5/emej9on1COCu4mFUt/7Y8uKL073WuupbaER49SFOf4xVKV9EY12KR1Em1i24Ayw2dhjLbcCr/Zpbd64d14pcMwjLuAAiBuYwT8fOmOrtMykNdGYhgeQOZWPtwaw3UdK9hVdyWBJlQPw8xPOIoh+wnvg+m6i3qVdkKJtMLbuYU8ggQCYMSKz9/ptzRkMTDkt4iQwzmM8Up9lfabYrB3baFLDcN5njaskRHlWzs6vp9/TpauBVXwkCSpB5mfxSZznvSppk3ozt/2qY+8tuybWV0wkmSIHxFZZ7CALscQPxbmIny+FbTrtjR6e8rIyqHRXSQzwZAjbuHhYeZpJrfa+w5u2n01vejHbctiASDGQexj71XHCC0xWbQZBkGI/anCiAJNd90VYMEA4lCfD24q06/cse5gjPnIYqAoHn4gYpnoOqaFQB7q4HWP2s7lzBk8ikn2y2uke6ZpLl26VGkMkFhN0orAQOWBz6Cl/UOnm0WN5NssBI2vs5kEKZPH2pv7R9VuX2W9YDG2lli2YjZO9hH4oU5pR7Gl7+qX3HumJJuMlzglZyTBM+I9u9C3tCbrTObLSKtxLtm7kFtkwoMcgwwPqQBUl1aXSwRwAAzAfDsSfjWm9qvZoNqUbZatpdQh0EZKMpkEL4eV45jNLuqnT6R0RtPZubg0uogbTmOJ5gZoSsnLQuXpzuitbXdOTJ2wZjvzVPU9C1l1S4uWEja0gcjOK77RdQsLfthEe3auW13c4kn8Inif40v6l1O0j7Ldw3IGGg9ySB680DTL9bfSASFT1Hn86E/SU/eep9Ws2f0ZLiXTcLEK6FdpUxMgE+JcRNKv0y1+4n0p0JyNP0bVaVgqGzbDFZLndMgE7Sdw8RCnIxxV6W9Np9XcuIXHu3KJaXO4+MF9xx7sACPOZ8qxOnPiG3cQJIntg+uaZ9R6yWt2wo2t7pUc7JyrNDCOMRSargE0+TXXOq6jUOgexY2iNkkZEiN3jEgEYnyoD2i0t+ywK7GZsRbO+DgjHIBkERiayFu+6lQ1wmBEbWIjn5czNa7T9bazbtm3sFyIDxugW/RpiTEnEwR50sSlJdBFzpjOgC3ES8yrKXVa2WaTwSDnjEDkUz0fs1qWKs1xEaDBgn0IlRx6Vjdf7TXb7lrrMQCSqhSAokxGJ5PPw8hTrS9SZ7Fu4t27K3ralSogYJJH7UQD8cYox9g5+hde65qNPdv2Lrw1skPEEErBUrIxIgik+j9qb9sNsO0kQcTu9DPI9DTLreidtVdLsfE5ILJhwJA8ohYHyqH6BZtoLhJYjMAxtAkS3+aQCAOxye1UqRLUmOumdVuLo11PutOwW4/v0dVWVYqPCSOSZ+M0F09bRaHsley3FctPbILZ8+KD1XX0YMu5wGKyFMRHcTxPpQlzUvI26gqMgTk4471L+Ra+POzUXNAt8XLG0BmA927M1vaVz4tqkZHYjypP1n2Zu2NhOpskKuSpYkTyIjIx55qr9eXTj3pLDBJmSOPOo6i4xAFwEAkxuXMYIjP3+NCUo6CWMtgOv0V5WQswdWAdWHf5H6Zq//ifVJcALsCHUx2JGAdsRxxFHaK7bVFV4Y7iDAwJiJz6cx3qu5rLKuCNrEOlxYExtAgTOeKvZm0ujS9J9ttULqLchtzYgRO7HaAMxR/WvaBbKPZGnHvmKm4uQMgHEHMSIIpJ0XSI7oygeMky48OCW7Hn4cwK0zey9xgHt3bTboIIZgcAjBI8jWcnHhl1Wz55a68bTbbnjiZ78xHPpXdD1YPcRdgKcsPLtPy8vKn/XfYx7RQvaAUkZBBEkCRI7wDQ1vpAWTKgTyB2x8BSbgi45y4Kev9XUFAFYIkeJZAzwvpmK7pfaZ3AKkqdy5P4skTnmCP40P1TTAGANwI5CEn7d6Ft6om5Z3I7bTbQe8t3AIBCgegGPpVximrIlJp0fXuiapb1tzfVBIA2ZBCjgDdnbwQR5+YNGr0rTgFBYADhtzAAnPqTNfMb3tK273o0rAgQIt3FAgETHfBHPlTLpvtZqrp32bVzACmVJkgCTmO+eO9LG+SK9AnU/ZK9p7IJVdm8HcCDE+YHE/Ss/qNeLZ928budwHIOAvwxNbDW9UuPpdQrrtb3qCCfEoJJiOSJHNYzVabe6gkmSoyDGGByR9PnVIe6PanqgvMi3DJVQtokQAs8QPWlt+3bsMQxVmzPJg89xg0y0tgK+R+Ayp/8A6OBM/Qjyrx1y+JXsqxk7mKDPrM0m8eNlJZc6BbXXhjaCWERI3cZwI7RXbfSldgWY2yTJ5zOT86ddFsWLlwL7u0uCZJZcCMeEzNAdY6e1jV27ClWF7btcEyEJiJaQIMGYJIHypKeTrgHHHb2FaG7csKUt3sLvhtkibibWGefXHNAdAW5ZuA6chXtjeTu5HEAHk8iPhV3V/ZfVadgpcMk4cOAPgSyiDS39BuBt/wC12zPxwF8ppprlMl/8Nop6lcS4X3Fmtq1gbrZGbib/AMJhRBnPlWM1Wo1AvhL4cbGkgzETiPMfCtR0frt+1pb4twnu0Z0ceIgu9pSp3AqMSB9ayY6g95yWdmbHiZixHiA85gTVIn9DW97U7BAsIy7iVNxAxABwpLZyMZoHVq+rue9FgW9y4934VJUeX70Efaiuo6Taz2wyuDOdpgznvB70M2uKkjeAcwoJERBwDPYVFei3+wT/AIa1MAwe34vDk/8Acaj+o7vr9DU+q9Ya7sbdJGJnnyxH9zU/d6nyX/UtO5ISjF8AukvDcN6FCeDBz6Z71bqdHLgpdCgDiP5GDNKL11mgXGI27h3O08E/WKgNyQ5ggmBz2zwfnTd2SnGto1mi6Hbu6a5qBdUi0wW5ayHCkgbhnIJPA9aJOqS+iDcBPBIEyQFPaYIHHwPxz3TuuwGUsQrZIGA3xHmM1SOqKjPCjmUIAEf19fSpkpFxlE1lzpAtp4nBElTt2kjeZaB8MSeOcUVqulWFt2b1i5u/fXcSd4IPBysg/PbNZK11q5eJa6SzbgxJOSZFa3rHVLFmxaZwyXHth1CETgCJE/hJOCfI+VQ5PguMY89DTQ9XW65s30kbSWV5yVUHA5DEAmRFIOq+zuy7cCYSdwU3FMLgxkzjjzPzpXpepteNx2c7jHl+6Izz/tRuj6oz+PazlRJKyxAXEkgSABA9KWLg9FJqfIFp+hXCCFRS2xjAIkwwiATkme3MVTqug3C9pYjduElhyJPBiMQPUg04XWu7Ee7aBGT/AAzNculzGy2F88iTn4+Xx+VNTdifiVCm77P3LZEmeeI/ZKgjn/NXeq9O1Fy97sBmKW94kj8EkzM+Z4p0BMEntBA75nkHzA+lU3L1u2SwtpuIKncGBg9iN0H5iMitFKzN+OkLv+H9Xb2yp8bBVjMseBjzz9KHToVwWd7I6ncgBYQCGEgCecGflRl72gvNbDi5GyCBBGEOGBiGgyJ9I7VSmuS4LbMAWChYETC4Cnzx95qlfZHx6GHSlITbu4jE8c+vnTPp/VrtuVtvtgSROeYwDzyMetK+j9TfVX7elGxS7hQziCuN2e+6MCOTHE0r6/cuaXU3E37yjQGBkdiCPkRzSaTLzSPpei6476ZLTxcssfdsxIBB5AVjjeBmD+75Vl9Xojbdx+kB08RUQDnsrbWIiZGDS3SdYuC3u95uO24TBJAlY3lYhsCCCOPhQotXto2k3A8SwBO0n8M+QJxPnWL8dGsZoZHR7hb3P+GQZJEr2A9R5mmOjsNbuW71tZt2cTO6WuYHeWPy71k+rXHsoFu5u7lIAOFWCTmOTgenrU7HXVCEBANxJmfFPbMZgQPgBWkYNrbInOKekfV29rbSsoeJJhoxHkY8vOqeo9VtJue0PE6C4wVht5Cqf+5s/wCk/Gsn0/rIa1pzct7oGTw3JAiREbcmeSe3Naa31fS+FRb8AADEeKdu7axUGJzxIiTk4jmfjS0apt7SO6zXXDsK2UYSd+50HjEgHcrSQAQcHn4Unu9Oe04ctauFmZyqH8G4yQWIhsk8Uzt6mzI3krb3EyFkwYgQTyI5+1D39TZAbaxOcDaACP8Au3faOatNLgMXZmuvdR9wVBVQXBjMgEHyHxor2d6EddeDWipG2GB7A/tR35xUesamyz2feY2OLgIAJhTLfiwR6elN9F1D3TG9ZZSc492FDI0A+ERBgT/CrU0lRDhJt0LbHTtLbuf8rUFR4cEbTnL7kGeDwe0UL1HpTnUJctNuRbYIJ/EsAHbHoxx8qF1fV7yLuZYBJPmMmOJnBo/omvd2Yt4f8Jm8mABBUgHkysx5D1oU5XwEoQS5D+j668uoW7ddmQ4dceJeDjAkgUpbpzEMCcGckmRntGAfrVw1J9fnVNzqYVwGiIYnjyxS44Ggb3dxWFkudjIwAEqORMjvnz4qGn6GqkkOQSNvykEfPFcfqo9+lwAD3ascw3ccgiPzpxquoq+2FzcJYFRyeMKODBIwPOnJyVExUXbvgX3NMFUlmwIzHyHfmYFUXNCMEIxOSPABj4sf7zRXULdwQCTbB/eIQ44Mk4HIgjNZvqDaizcKNhiZHGQBg+RkH86N9A67HNzploRKAHygfwor9Iuf9Jf/ABL/APasg2ouMNzN+HGTkz/Gjv1sPIfU/wA6TyXY1g+ghrGnvmQpBlhcUMQDwQwE49RQTaTTlVksX7hXxPc57d8UXb0e2YETzAAmg/1HGVcj0Iqo61ZElfRdp9DpnJG0+HH4mHxkzNB6jpKsw9y4MnaFYwdxMBQe5JMU79n0OnYb0s3re6WVkG44MQ5BYAHMDnINHJqvd3WNm0gsi8t1EuS5UrBA3E9iMRGMEmnl+wxTXBm7WhFkKzSSyncpwUYQ0fEAMPlV/UekqxZ95gW/Cvqo4J8jk/EmmfVrPvbrtbSFZiQreJvFyJHMSQD5RNC3tPcIMGCQR/eKLFjqjPaW5tVjuIIjjvR/R+p+7RyXYHAQDAJncQT5enGTRB6QTu3xmDIJ7cdo8/tVlzooZAgkKCxweSYE5HkAI9POaptMmKktoq0XW9q7Tj5TipL7RmZI7R/fpVHUunsgNyc4BjAiNvH0qv8AVihWkGVuW1mcbTG7tzJwePSljEv8k0FL1sz35maIbVK121725ttlWYmJmBhYYxDMCJzHrxVN3pRQKCJG8YjORESexIn0zXutaeVthhHulKE+Y3Bhjg4c5HwpJKwk5Yux30W7qr77UsG77pcBQu0KSAsEkKABMZE/KtJY6LrveGdOiWjGCbIkDnwq0+fIpf07rp0enFpCASwaYDAqVwd3ftx60Y/twRbQCSy4b4R51lJJ8GilJBmo6D7kWtRdspdOnIIi5teFJefwlXgDdtYnG6PMJfbTo+nuX/0wb/d6lLzw5AKXFU+AqDuEFS0H1FanpvtatzTsHHIKgfimFbdgDHhkfOsLqtV7y9tWWG3kjcJmTBPxJ+tVC0qM5K5WwDSaCzaW2bh3F7Swoz4ic9sjH3j1ou71gIqhCwtosFJ5JjPIBMCIYYk5EmQ+taS6TZQQJZgP8sAQfIACat1fs6hQD3hNw/tmYMdoOI4zzitVvkW1wi17li4QbllSHyXB2wIwTkGTwImh7vTNI6wnvREwymR9HyfqKE9ntK2pujTN+IjYsdiuQBBAPBEnGaFsnUKhV7biAZJU4gSYIGPjVKK9kZt9D23cthTbNwqtvaFLIGJjkLBAHMZ5+U1foOkKAGW/c2nsFA/jWP6jqS5EKVkDHYnjEc1oula/3YtpcJ91iXQRAnjxYBwR9KiUfRcJ72N9V0y4qbrmoYIQSGa3ghfxES2YoBWspbe2brXCSHLhQuxYg5YxkkTEmYor2s1DavUMlq85sqpSyp2qdrEEAgEAICF58UdhWR1vTbliReXcNpIZWVtpOJ55DEfUedTFL2OU5LdDxLli4QsFznbLzz8AMfOrdJpbltSBfRl74nn4E1jrFwoCcgmNpB8uf7/nVmn17JhfhFVKPoUPJ2+TV2lupuhDcDdzB44JE5+VOfZq5cY3t6vbPuLqo0QCQJ+QnucfWs7purhEBB4iSK03sD1EX9Q0gQLbCD3BIwQeaiNt8GkkkuSPsX0K47st69p4uEptN2XEg7dhgjduI48o7xQfVvZX9GY++dLgDEbk3LBXaWDqRIPiHfgqQc4zlnWsl0KXIBiP4c8fGvpmi6C+u0il7xDk3Lgd/EBsIXJ5IO8mf8o5xRlJ6JcYx30fMtdoyhu7Z2G3uB9DB57wDzVa9Ya34Qfw/hIPHcQeccfGtBrunmzdNq+FmCFh5BWCZG0xsMcGD5is/wBY6X/iA218JUkie4PqeWn8+Ku70ydrcSnQdUZiVcyDzPB9D8qfaXWrdS3bdlLAeHeATERyR5fmTSHVdLZQGZTlG/CvfbI48jj1inN5LKFbrAIQEH7XIUDCzyY/Ookl0XCT7PdQ0dpraC2zMiG7A2Jbb/mMRLAncSPjzyYxnv0VPN/9I/nWjOvQn8QHp3/OrP0tfT6/1o+RNRCltn0qa2zHP9/KrRcqzfUmpSq1OP8AKKuVqkpnGZ+M0gFGt1vuriYPmIJHfkwZ7fc076N7Qi6jBtshu4Jnmf8Aes57S2CTMcEJzM4nEdwdw+YpLY32g0gwCAT2DZxPEmD8YocVJaEpOL2fRP06zID27cEjMQJJjtzmlntN1BLQlECsWgARtGAd0fA/nWN/T3J5wOBVupe5eZC2ThVHzx9zQoVyN+RNaNhqtI9y1bDrKum7/We5gHEcYOaqXRP+6nx25/8Aam2l06W0CLgDzk54J+JgGr5XzY9sf350WFCddC0GbaFjEGYjzxPikGM8Y+dWo0rLacEHaZ3RBwwUQQOeAczWhVV5zwMd/wCX9/Ouqgjj8/zoyCjC2tA12bNoFhAgnmYJiQOTB+QozRez7QsicyPGP8Qfu+mRyMmTWwTzgjnBEVND6x8/n28qblYlAT6INbF1EsqA5uEMTJVW2AqsehAnmCeJpJ1LQXlh7OUVRIZhA5k5PkF+Q9K1Ov6wETd7w7shZJPcHO48YGKxw6teV9yuu5sEkEjBkuFxEk9udooUvQ3D2T6UgvOjXryoA4UkbX2gqx965kRaUqASZ7+kgP1fwmJme+cT2/nApp1qxaS0Ly2E/wAO4bd1VkBt20qSBmCIwCMvSLoOgZtRaturFWZeRHhILg/NVJ9a1UlWjnaalTNF7Kwvvg9kO94SHBzbgBgQACBIYkz+7FMLukDCCAR3nMxTr9BtiPCojvtA+4z6D4/WT217n7j+zWUpWbwhRnD0i2ebSY/y/wBKrfpVoD8Cf6fP/atCttf2oPnBj7TxXrmnX5HA5/lSyY8UZG97PAsWDlZMwBP3mo3ukuVYNeJBBGU9POfvWpbSrPDceTR8yBiu/oCtyCfPLcfXyp5Bij5zodCW0qtuENeTBXuWCfi54Jx8aN/Ua3DeJaGFyBHAG1SBBM/teda/9R2QAoUwDuVdzgA8zE/P51y30+0u4gZYyfEZJ8/tTciFD2YJraWrrI0XBxiQJngjzH8Z7Vtv/wAa9Mazq2kghkIHyI/uaU9esJ762QskBeM+I3rZ+fg3n4Gtn7NR+lJBB54/7lrSL2RJaZ8+v6QizjIC8kqQB5nucdxWm9i/at0tMl66fBauJaJUNuLe72oZ/ZHu8E/vxOKH6io2e6VT4/BKr+BYyccYwPOpae0u8lUhfdoJggYLQMgZgis3IvFNnfaLqB1NxXYbmthkRtu3wtDZAMYaQPQetYy9rX3tv8JUnABA8pzJrdm2I7fWhP0KzJ8FuTM+EZpxlTsUoapGJv8AV3nbux6VK31IwJM+hz+da9unWOTatHj9he1Vr0ywDIs2/TwD+Iqs0R+OXsyd2wl1k2ypYmSO3y4q/wDULf8AUP8Ap/rWmtaS2plbaKfMAA/YY5q6B6fSpc/RS8a7KQM5apyv+wrnux6/ep+7HnWZsdBHnQXU7ziNn7rE5gmIxzxmjDbHr8v6Gq79pIkqpk43CigsS65b6wLqEMu0qoHEkEGRg9jPaiOjXSVKW03hYa4MGRt7qx8XHaeJ4k0xfTksHItwv4t08dpkHj186hor9m3bUNcKJ4oZEhn3yAkyGZdk5kA+gqquNIi2pWyjqHRPeqgsIlqCS0gAn5rJIzwYiBVug6BcsXUdtpQBhKk4btIPGCYjyq6xqVFzdauXvdgARdIJMCM5IAngTgRVl/rhYhFIG4gCY57ZOBUJeTg1l+Or7GS3PSuG7EbjEmBmJJ7Z71nbPU2ceG43ygfYcUl63rWMLuODPM8cRPFarxMxflSPoNq4IkQfhmYP0qy23p/HP1rE+znXGVoO9wcbQpPl5Dn85rbn1H2z9sfeolFoqM1JE/fRmB9KWe0eoc2SLY8X4jmDtEx/8o+hpoP49gZ+1Ifa/qHure1cO4jcR+zMNB88cdhSS2U3oz9zXaq0yXAbiON21lnGCO3BoG3pLlu6quDJUEZB8LY7TjtFT0moD3JZ2IyQDmD5gdjWq6aYUAgc90B+fFaN0iFHJ2C9KtMbT23tNca81vasg/8ALYSWg+EHETzBozoOkuMUdlKFQksREkC6oEYg7GHH7tN9Pq1A/ZzyAACf5nmihqE+B9YP8qjMt+O3YQiEcczyDFVm2R8/Ut9KHuagKJk/ICqtNdDAkxH0H37VDlRag2HR5kfT+lBa+4VIChTIMmJjjJEjBqzf5CPh/OhNVrLduN5gtwYmahzNF465OdI1guW52qsEjEw2YBGBHHfyooupwcnkd/uaWvfFu3uGSxjJgSZP4fLBNDN7QLbgHxM3nJAHrHHyrRbMmqHML2B+Q/pFQcJ5E98gfxNOendEF7RDU22BZkZwmCIE+EE8Njv3waz+j1YuIH2soM4YCceccfCqoi0whiQMfmP4H1pp7M2pvI5e2FUwQ1xQeVPBM/akxiOPtP51nLt3brXI/dTy/dFVDkifFGhvqQzAgSCRzPHqMGqt3wr0znz/AN64SKks8WPnVbNXW+dVA+h/nQB43M5/j/CuF69u7/xj8zU9MivcRCwQMyqWOdsxnnz9aYhx7L9MtXjca6w2oBKyykTOTgeH1B+NaL/hvp/76/8Alb/7V869nPbJdPcvwga3c3AE5baASmcQuQTjP5F/8dv5WvpVUZvb5FOm1/8AhJ4c733MJlpkgwTEALGI5PNfQfY7pmj1OkFxgu+WFyLjyg7SC2Ox8j2kV8h1WsA06qMPM+RHp9D+Vaf2F9p2sKLaKpV/DcnkADlcgdj9vLKjGk2XKVtJBe6S3hcKCQGP7QGJEdvX7VmOq6qNQ43blgesEgSPoAfnWg12u2iD8vhWc61oSLa6kAbHYoY5BWMkeRkD4ip8T+Wy/PD46H/RNWTu99cW+m0Itt1lQo7EY9OD2E0L1zp6EM7TtAOEAQKVXwkbVgTwTB9Y5C/purTZDMPnVGv1a+6cWyzSCCPTz+FbY7tHPksaZHQMltQ7F3lZCbgoLdpaJ2juMExzSu/vjiQe65H2r1pfCNxgA4+lHaN3kbOPX+8/KtKRlbYNopEeFhOJgxPofP0pv0np4uakC8AVClhyAxBHMxjMx6R50bauX4O1yue7fzzRtnX3sA3Ff0K/xBFS76LjFdjmzbUDahVV/dUQMmTgD+81cqkCB+X9+tLbfUnCkssnsePkT/Khruu3E7/DB8K48vOJn51lgzfJD9LTN2J7yBI+394pZ1Lqtq3ZFyRcRsKoghskGNwiO1Aa/UOtlo8G4YY84I4PrxPx9axfUdfvcEDaqwFA7AeXlnPzprxuyJ+RJGkvWdIXW4i3VwSUUqBuMRhgwA5kCPSKvvtutwpfd5zjjgCsra15wD9acWOphYkzWn40yI+Vov0iagT4TI9Rn4edFvrrygTHoCVP2ofT9aDTPA9aU6zWzdntzFL8SK/M1wO9T1S5t8XEdu3riq9Pc1JWVtuwPcZB+JH98UvTW4iD8aeey2p2lkkxBI+38GiolCKRcfLKToH0ra1TuFp44gwPsxn7UZrNLqrzW22KgWSdzpyfQE+XenOp6gtseJhkEjMkwYgADJ/KidBp3vBWEKGyJywHkRwDWNx9G3y9mR9pTct2bau1stvOEYNgr3jjM1mNTqCSO1fU/av2cD6W54puIN6fFQZWPUSPpXyJ/StfHTRh5W7N/wCyPtAum0l20ys/vt0w2FkQIg8kwf8AVnirrXXLRcJMMeA0fTH8axOgJZWHZcj41Z+nnYRst7t+/wB4Ad5I7Tujb8B86uUTNTo+gE+tZfXtGsb1Vf8A1pl0PWC+SnciQB96U9VtFNaw3bsKRwIBExjyNTD7UaT+tmltHwicY/vtzXGbGP5VX0nTXnQsVDD9kJkx5tGZmR8qlcfkd6h8lrg6xB7fmKg+R/SoPdIGBP0/uKikkwBnyz/ClYznvQIkqPiJ+wPFG3/awCxdtsLZR1KvttqhK58MpGM959aS9avyVtWCDcgtcbEKOAJP98UFc6ZeUE3LTsmJZULgTmTtBjHE+dTbfZVJdAre43rvBJIEMpIEeoHPxp1Gn/dtf6Ky93VOj7jaKiAIZWGB6wI5qf6Za/dt/wDl/pVOMumyFOHaRXqLIYOzSSBz8AsVX0xzDmfwLI+JZQfsTXq9W64Od/ZGk6+/+FbPcn+/yobpg36i7Yb/AJZVlj4LEj14M+Yr1erBfRnVJ/NIyhMH5mnXQF3GT5OPqpH8a9Xq6ejhX2LdToUXMSefFmh7OoJJ+HbFer1UD5JWdQd3+/8AOmtpRIrleqaLTKteSpMMcetD6TVs52tBEGvV6mDYPa6g7eBjKjwgGePKm2n6FZawrFSGMmQT5/SvV6sfLJrg18EVK7M91fSLaubVmIBzQtxuK7Xq1g7ijn8iqTSO2bpHBrl1ju+ler1UQFWXMVqPYPx6pg2RtI+6r+Ver1Y+f6M6PD90bt/Z/TD/APUuIA58/jU7Ps/ZEMgZCTmHbPxDEia9Xq8pzl7PSxXoR+1d5rLPtdiY5Yya+YIgM+gB/wDkB+Rr1er0PD9Ti8/Jyzqmt7tpjnH2rit4T6TXq9XScg09nHPvl+Df+tF6nOqPwX8q5XqzX/p/Do/1/wBNt7L3yphcA/xruo1JvWkuuF3/AISQAJ55jvjn1Ner1cr+51f4i2+0UI2qYI207T5jmPLOI/lXq9WlWZ3RI6gtbckL4VVgAIBJI586dav2gvIdOylQLtvc6AeEwpPHI+R7Cu16hJCbYZ1dPGfSRQH6EnkPoP5V6vVzI6j/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952" name="AutoShape 16" descr="data:image/jpeg;base64,/9j/4AAQSkZJRgABAQAAAQABAAD/2wCEAAkGBxQTEhUUExQVFhUXGRgZGBgYGBoYHxweGx4dHR0cHhoYHCggHBslHRwcITEhJSorLi4uHB8zODMsNygtLisBCgoKDg0OGxAQGzQmHyQvLCwsLCwsLCwsLCwsLCwsLCwsLCwsLCwsLCwsLCwsLCwsLCwsLCwsLCwsLCwsLCwsLP/AABEIALQBGQMBIgACEQEDEQH/xAAbAAACAwEBAQAAAAAAAAAAAAAEBQIDBgEAB//EAEAQAAIBAwMCAwYCCAQGAgMAAAECEQADIQQSMQVBIlFhBhNxgZGhMrEUFUJSwdHh8CNikvEWM1Nyk7Ki0gdDgv/EABkBAAMBAQEAAAAAAAAAAAAAAAABAgMEBf/EACYRAAICAgICAgMAAwEAAAAAAAABAhESITFBA1EiMhNhgUJDcTP/2gAMAwEAAhEDEQA/ANaBUwK4BUxXcSdAqYFRFTApASFSFcFSFAjoqQrgrqGgCQFSArgqYpAdFdrwrtID0V2vV2gD1ertepAcr1dr1AHK9Xa9QBGvV2uUwImuGvA5rtAETUTUiKiaYiJqJqRqJoGRqJqRqJpgQNQNWGoGgCtqg1WGoGgCpqjFTao0wLVqYrIDUx+0frU/1ptHLY8jU5IrE14roOay1jqpbu/woi3rHPBalkgxNKKkKzI17TG5qtXWv+8aMkFGiBrtris+2uYDLGu/rIx+KB50Wgo0YqQNZpdfJBNw+hFXfpDnxb8cKaWSGoNmiFdBrNajUXQ0F+PKvLqXM+Lnmna9k0aRroBAJEmp7u1ZjeZDTkVNdWwMg5o0Oh/qNUqRuPNUv1BYlf79aR6i+zgbiMVFW7SKNBQ26frSSdxlfM0ytXAwkGazVto4ODV9jVlOCIodCodanVBFJ59KstvIB86zN3UM0z5mjbfU2CgYwKAod1w0mPVm/wAtebqrj900goaJyamaSr1NufDXf1q3+WmFDc1E0o/Wz+S/Wujqbf5PrQKhoaiaXfrAxyn1qs9Rb/J9aLQ6GZqJpY3UX/yfWo/rB/JPrRaChkaiaWN1C55L9arOuu+S/X+tO0FMZmomln6bd8lqv9PueS/WjJBTGZqNKzrrvkv9/Oofp13yX60ZIKYn0S2yR7xiuRwJxH86vNi1+y8csJBj0FBC94NmzdH7QIn8uB5VaVa2Q0E7V3GQYjifhkVznWc3ZxnGYMCfTFX2NY6jDEegIzzQ9vUqxwFQz2x954oy3eZoCGTB4We0H1p3QkrKLLkueZOJmjSdpARiRwT6xIIntS42SSAGyMARH1/rVwOVVSNykgwByT680WFBN1GIBmQ2ACfrV+m0rmV3JxwTz8Ko1N+4GEKFJ9FMGcn7cUE9olwdxBGPp50rGNW6e5nb+zzFR96V8ENM+QH1r2m05k7m/EJWWIX5AYqqyCAyh5JzLCYjyNJMdB5JPilSfjUgWIkRAGYoewN0hiFgjPIMzHwogXdoZNhORHZfjimmJo4LuBBGZ4Fce7JMY9PKpqX2BxAg5UEz5SBGYmouqP4lV9x84GPjPNOwpEGyoIbPlH8ZqFu8xmMwPKr9LppYyBsk/iOY8xipM4tkQq3OYC4geuBmjIdFdm4xPH51E6kScxxiKsUJGS6YkxDeeOa5YQQWLASABjJPbFFixRBrpGSDHfgfnUC79gSPlU9UIDKQ5iJxOfKvO21ZJIB4wJHy7UWLFELN8tOI+eT8qk1yP2hMcVO0FYgft+oj6VUNGGaG3DM7s/JYBoyDBEt8CX8IjnnNRtXAQZnmAR3qWt0oWB+DkqSSQR5QTiqbFgOGIuiU8RJBA+/b0osWC9F1y4sSMyD8oqv3qESN09wREUDfYL33Bs+Ez/tU01gCAe7Mj5yKGwwic9/3+39agt7zE/DGP4mg2LdjtHqJq+yI7gyJ+o7UCwXova+pI2qfWTz8DVQVmBiMeRofUMFOc4/s/GuJf2ZWCCOZiPWgMEWuBgs3E4nOBXRM7YJMT/Zql1jupnkzNVurzksPMDFA8bCfeAGGGTIAJiDVHv8AkQcesT8Kq/R4Y4weST5+h8qtXTMCJ/C2V4/vmlYvxokwJyAaqhvL71Ub7yAMfOpe8u+R+/8AKgWESVu+DbI8M8jsd0iftT3Q9GubQxuo6BdxCHcwAG7bsIHcCR6UisJZXTl7auLjHbDHsIO9ZHrHfihtJq23qwFwssng9+eBWd+jWh5rrdi4h2yLi8QoVSMdh3Iz8qjoOnhQrrdAaeJYEenpxzSW+ztcmyTbG2SD2jEZorT33ZHMEuFAzgsZAwKoX8DNTpnDvIlm3ZgtPwPeP4VdpraqC6SWtjxSCNwIifkTVFl3VQzMBMjJGCInjtnmoWnvkXFVgUIyNsxnmexxzRY6GFvSG46+8ZQSYJxiMAbuJ75pjquhqpBVvDO0sXBBYc457Gl/vbezdBN0KiblA2woEyo5Jzn0oPYgaCWCfiEETnvnB/rRf7Cn6HN3otwy3hZACVdX8OI3RHZc4oNBMGCCsied3lzj1q/QMlobVLXFUEQDtEct4VPqM13Qt7x9tvxYkqeccx50rBIlZ0RdW/xESIOcmB8Pj9qjqNAyOQtyQY8R/PFU63WgPCkKJyGXjERRjX9hQPcVkYEBrZJ8WPDtjsCOOad0FWy2yjqsK8wTxOc81BdExWcnEj5c5PxFF6bUqnim3dUeJo8LLI8g0RjI7Ul0/Xxt3FYgxzgyO3zHHpQm3wHAWEbELuP/ALUWdHdCF2te7Xt4gcj/ACkzQ7ay29ssjpuAkiDPMmM8jjvUrHVLLhiUuXP+moEZ2jmBJG6RStsfBO6ikjaGXw5kFiT6jtUtU5sbW93ubAHIPHMHEjFUavqIBR0sXJ93LALtUMBOJE47nvVFjri3G8djaY5Jae0AfKaKYrQzs6ti8kMwchiCcgx3A/aHpXTbYkszIyncf2smcCT3JqnSapbjKRaYiDkyd2YkTjGal1TWqjIUszEbl3ZnEkgfh+NK9j6O6Uqzxt92xIUBzBGOSTjmlr6ncCrqE2BjMRJECAV5mrG67qGaPd2lPeWDE+U7jihuo6u4SDc2KQfEogH5g9uIPrTTBp9lSoCjH3NyMeIIzEDmR+UjFX9M6Y10AAgKYMs0SCYiO8Vfp+ou/gSdgPhVsHafMriORVVzWoA67USVZJBJk+g9TFLLoK7CL1gKdi2i7AwWggQOYPDd80tZQWPKDgTmI/nV9jqlxLhX3qtbWIZpVSOZ8/ShOt6z3jsQLfuyfAVJj45zNAfwFvdQBGF2Qe+Z+E03s2bTJv8AdkiB4l3hs9wCIK4zVLWrXuytwrafwsC5mR5AcZHFXafrnulG0blyF3cR8R5iabYtiq+ow6S6gwSAWMdpEflTb9HHuotvZFsgNtuJ4lnzkYz2pbc6mEuF7Dm2GiV24nuBNAajqgZzvuE5Ph7Ce2TNLY9dhS6QM1wG4i5J5gYP7GP7FUDTMdylhOIJP5H4dquTqga0LGGMwrEDd6Z9PWrdbdcWlttwpG0gjd3PI5oythVIG96U3W2KsxgQ4ypxBE1ZrtI5CtdZdsCFBj0BiO9Ru9UuNBK7oYEMQCRAAj4RRHUeqC4jHaUMrAJwRmQBQ2woFe0lsggCGBMs0g+g28RXv1uf3U/1H+dKbCuOBjykd/SPKrP0R/JftQ2JDG77bbzbOwSibSD+0TiYGI4I785qxup2vxAlXAg7TGPKSPvFJOk3LDkqqgsA0EjscT8e/oau1mlthlO1jJMKok/Ck4pjjJ0MTrdCigtavO5Mmbvhj6fyq61q9GwJRbqggqYuCR3xIM9qXdI6nYsXP8XTLcXPhuDInI55xAzRekvh7oRNHp2a7IUbWQKDAjazevIz5UP0JPsF1WutSRbDOmJ3fiB9duOZFGdI1hUlre5AUZxBJwPCQ3mCw4PE1q/YrqCWbTaXVW0BQl5gFWzIIJ5Pef7Fb2dNdvsyMSNuEAE7GAMZPHHNDaS2NXJmX0fX7JZnu6fLd0O2DGfDMes+pq/S6+y423WJVtoC21jbtkLz8RMUzvdNs+6DKqtBG5YgiTEZyRgfWgOk9BtMt4b/APERfeRsJwskqpnmIz60KnsNofdF6fpwkwHcEbWRihPhEg7iZzP8qFPWNFbJVLWy4MFxcZisHxQTE5x86CvG2FUbjAN0Ajgldo3dvOlL9MtMzEOQzecRJMknJPpSddsEn0h2vUrJA8QCkgszKGMiRMD0YzVnTtTpg4a4VgQUdASAxAg7TlTu7djS5ehWtpOCAcneVA+2cTS/T9JR7gU6hRnJjAHfkiT6ChOD4Y5Ka5RpNbaRWF203vLbg7g0LBmMDGWzjtBpg1q7ZYXStva6ztfMriSCMCB+dJ7nTLfu9v6Xbc2yQqsCs88Tyc8VbqUv+Cztm0oItOBJjED4wDPEgd6HVaYlfY3fqGqa2LthbIQBjtt7GLFeSJUceQonRdUUkXGvWg24b1dRbJkQIPpicRzSnoqJ7l7abluBRDEGEYYOAeDmaXazQAMvvF98pzNtTCnj+vyqbRWLNRquq2WGwBIIYSG/CfPIyMgz6Gsb0zT6i+SERW7sQYjtJzg0Kt1x+EBc/hmCR6hsf7010/tM9tdqkjJeWg4IgqD949KG6KUX0Lr9rW6YqHUqBuIHbkk/M80Tpeo6olGYMRnPu5+RZcn5/emej9on1COCu4mFUt/7Y8uKL073WuupbaER49SFOf4xVKV9EY12KR1Em1i24Ayw2dhjLbcCr/Zpbd64d14pcMwjLuAAiBuYwT8fOmOrtMykNdGYhgeQOZWPtwaw3UdK9hVdyWBJlQPw8xPOIoh+wnvg+m6i3qVdkKJtMLbuYU8ggQCYMSKz9/ptzRkMTDkt4iQwzmM8Up9lfabYrB3baFLDcN5njaskRHlWzs6vp9/TpauBVXwkCSpB5mfxSZznvSppk3ozt/2qY+8tuybWV0wkmSIHxFZZ7CALscQPxbmIny+FbTrtjR6e8rIyqHRXSQzwZAjbuHhYeZpJrfa+w5u2n01vejHbctiASDGQexj71XHCC0xWbQZBkGI/anCiAJNd90VYMEA4lCfD24q06/cse5gjPnIYqAoHn4gYpnoOqaFQB7q4HWP2s7lzBk8ikn2y2uke6ZpLl26VGkMkFhN0orAQOWBz6Cl/UOnm0WN5NssBI2vs5kEKZPH2pv7R9VuX2W9YDG2lli2YjZO9hH4oU5pR7Gl7+qX3HumJJuMlzglZyTBM+I9u9C3tCbrTObLSKtxLtm7kFtkwoMcgwwPqQBUl1aXSwRwAAzAfDsSfjWm9qvZoNqUbZatpdQh0EZKMpkEL4eV45jNLuqnT6R0RtPZubg0uogbTmOJ5gZoSsnLQuXpzuitbXdOTJ2wZjvzVPU9C1l1S4uWEja0gcjOK77RdQsLfthEe3auW13c4kn8Inif40v6l1O0j7Ldw3IGGg9ySB680DTL9bfSASFT1Hn86E/SU/eep9Ws2f0ZLiXTcLEK6FdpUxMgE+JcRNKv0y1+4n0p0JyNP0bVaVgqGzbDFZLndMgE7Sdw8RCnIxxV6W9Np9XcuIXHu3KJaXO4+MF9xx7sACPOZ8qxOnPiG3cQJIntg+uaZ9R6yWt2wo2t7pUc7JyrNDCOMRSargE0+TXXOq6jUOgexY2iNkkZEiN3jEgEYnyoD2i0t+ywK7GZsRbO+DgjHIBkERiayFu+6lQ1wmBEbWIjn5czNa7T9bazbtm3sFyIDxugW/RpiTEnEwR50sSlJdBFzpjOgC3ES8yrKXVa2WaTwSDnjEDkUz0fs1qWKs1xEaDBgn0IlRx6Vjdf7TXb7lrrMQCSqhSAokxGJ5PPw8hTrS9SZ7Fu4t27K3ralSogYJJH7UQD8cYox9g5+hde65qNPdv2Lrw1skPEEErBUrIxIgik+j9qb9sNsO0kQcTu9DPI9DTLreidtVdLsfE5ILJhwJA8ohYHyqH6BZtoLhJYjMAxtAkS3+aQCAOxye1UqRLUmOumdVuLo11PutOwW4/v0dVWVYqPCSOSZ+M0F09bRaHsley3FctPbILZ8+KD1XX0YMu5wGKyFMRHcTxPpQlzUvI26gqMgTk4471L+Ra+POzUXNAt8XLG0BmA927M1vaVz4tqkZHYjypP1n2Zu2NhOpskKuSpYkTyIjIx55qr9eXTj3pLDBJmSOPOo6i4xAFwEAkxuXMYIjP3+NCUo6CWMtgOv0V5WQswdWAdWHf5H6Zq//ifVJcALsCHUx2JGAdsRxxFHaK7bVFV4Y7iDAwJiJz6cx3qu5rLKuCNrEOlxYExtAgTOeKvZm0ujS9J9ttULqLchtzYgRO7HaAMxR/WvaBbKPZGnHvmKm4uQMgHEHMSIIpJ0XSI7oygeMky48OCW7Hn4cwK0zey9xgHt3bTboIIZgcAjBI8jWcnHhl1Wz55a68bTbbnjiZ78xHPpXdD1YPcRdgKcsPLtPy8vKn/XfYx7RQvaAUkZBBEkCRI7wDQ1vpAWTKgTyB2x8BSbgi45y4Kev9XUFAFYIkeJZAzwvpmK7pfaZ3AKkqdy5P4skTnmCP40P1TTAGANwI5CEn7d6Ft6om5Z3I7bTbQe8t3AIBCgegGPpVximrIlJp0fXuiapb1tzfVBIA2ZBCjgDdnbwQR5+YNGr0rTgFBYADhtzAAnPqTNfMb3tK273o0rAgQIt3FAgETHfBHPlTLpvtZqrp32bVzACmVJkgCTmO+eO9LG+SK9AnU/ZK9p7IJVdm8HcCDE+YHE/Ss/qNeLZ928budwHIOAvwxNbDW9UuPpdQrrtb3qCCfEoJJiOSJHNYzVabe6gkmSoyDGGByR9PnVIe6PanqgvMi3DJVQtokQAs8QPWlt+3bsMQxVmzPJg89xg0y0tgK+R+Ayp/8A6OBM/Qjyrx1y+JXsqxk7mKDPrM0m8eNlJZc6BbXXhjaCWERI3cZwI7RXbfSldgWY2yTJ5zOT86ddFsWLlwL7u0uCZJZcCMeEzNAdY6e1jV27ClWF7btcEyEJiJaQIMGYJIHypKeTrgHHHb2FaG7csKUt3sLvhtkibibWGefXHNAdAW5ZuA6chXtjeTu5HEAHk8iPhV3V/ZfVadgpcMk4cOAPgSyiDS39BuBt/wC12zPxwF8ppprlMl/8Nop6lcS4X3Fmtq1gbrZGbib/AMJhRBnPlWM1Wo1AvhL4cbGkgzETiPMfCtR0frt+1pb4twnu0Z0ceIgu9pSp3AqMSB9ayY6g95yWdmbHiZixHiA85gTVIn9DW97U7BAsIy7iVNxAxABwpLZyMZoHVq+rue9FgW9y4934VJUeX70Efaiuo6Taz2wyuDOdpgznvB70M2uKkjeAcwoJERBwDPYVFei3+wT/AIa1MAwe34vDk/8Acaj+o7vr9DU+q9Ya7sbdJGJnnyxH9zU/d6nyX/UtO5ISjF8AukvDcN6FCeDBz6Z71bqdHLgpdCgDiP5GDNKL11mgXGI27h3O08E/WKgNyQ5ggmBz2zwfnTd2SnGto1mi6Hbu6a5qBdUi0wW5ayHCkgbhnIJPA9aJOqS+iDcBPBIEyQFPaYIHHwPxz3TuuwGUsQrZIGA3xHmM1SOqKjPCjmUIAEf19fSpkpFxlE1lzpAtp4nBElTt2kjeZaB8MSeOcUVqulWFt2b1i5u/fXcSd4IPBysg/PbNZK11q5eJa6SzbgxJOSZFa3rHVLFmxaZwyXHth1CETgCJE/hJOCfI+VQ5PguMY89DTQ9XW65s30kbSWV5yVUHA5DEAmRFIOq+zuy7cCYSdwU3FMLgxkzjjzPzpXpepteNx2c7jHl+6Izz/tRuj6oz+PazlRJKyxAXEkgSABA9KWLg9FJqfIFp+hXCCFRS2xjAIkwwiATkme3MVTqug3C9pYjduElhyJPBiMQPUg04XWu7Ee7aBGT/AAzNculzGy2F88iTn4+Xx+VNTdifiVCm77P3LZEmeeI/ZKgjn/NXeq9O1Fy97sBmKW94kj8EkzM+Z4p0BMEntBA75nkHzA+lU3L1u2SwtpuIKncGBg9iN0H5iMitFKzN+OkLv+H9Xb2yp8bBVjMseBjzz9KHToVwWd7I6ncgBYQCGEgCecGflRl72gvNbDi5GyCBBGEOGBiGgyJ9I7VSmuS4LbMAWChYETC4Cnzx95qlfZHx6GHSlITbu4jE8c+vnTPp/VrtuVtvtgSROeYwDzyMetK+j9TfVX7elGxS7hQziCuN2e+6MCOTHE0r6/cuaXU3E37yjQGBkdiCPkRzSaTLzSPpei6476ZLTxcssfdsxIBB5AVjjeBmD+75Vl9Xojbdx+kB08RUQDnsrbWIiZGDS3SdYuC3u95uO24TBJAlY3lYhsCCCOPhQotXto2k3A8SwBO0n8M+QJxPnWL8dGsZoZHR7hb3P+GQZJEr2A9R5mmOjsNbuW71tZt2cTO6WuYHeWPy71k+rXHsoFu5u7lIAOFWCTmOTgenrU7HXVCEBANxJmfFPbMZgQPgBWkYNrbInOKekfV29rbSsoeJJhoxHkY8vOqeo9VtJue0PE6C4wVht5Cqf+5s/wCk/Gsn0/rIa1pzct7oGTw3JAiREbcmeSe3Naa31fS+FRb8AADEeKdu7axUGJzxIiTk4jmfjS0apt7SO6zXXDsK2UYSd+50HjEgHcrSQAQcHn4Unu9Oe04ctauFmZyqH8G4yQWIhsk8Uzt6mzI3krb3EyFkwYgQTyI5+1D39TZAbaxOcDaACP8Au3faOatNLgMXZmuvdR9wVBVQXBjMgEHyHxor2d6EddeDWipG2GB7A/tR35xUesamyz2feY2OLgIAJhTLfiwR6elN9F1D3TG9ZZSc492FDI0A+ERBgT/CrU0lRDhJt0LbHTtLbuf8rUFR4cEbTnL7kGeDwe0UL1HpTnUJctNuRbYIJ/EsAHbHoxx8qF1fV7yLuZYBJPmMmOJnBo/omvd2Yt4f8Jm8mABBUgHkysx5D1oU5XwEoQS5D+j668uoW7ddmQ4dceJeDjAkgUpbpzEMCcGckmRntGAfrVw1J9fnVNzqYVwGiIYnjyxS44Ggb3dxWFkudjIwAEqORMjvnz4qGn6GqkkOQSNvykEfPFcfqo9+lwAD3ascw3ccgiPzpxquoq+2FzcJYFRyeMKODBIwPOnJyVExUXbvgX3NMFUlmwIzHyHfmYFUXNCMEIxOSPABj4sf7zRXULdwQCTbB/eIQ44Mk4HIgjNZvqDaizcKNhiZHGQBg+RkH86N9A67HNzploRKAHygfwor9Iuf9Jf/ABL/APasg2ouMNzN+HGTkz/Gjv1sPIfU/wA6TyXY1g+ghrGnvmQpBlhcUMQDwQwE49RQTaTTlVksX7hXxPc57d8UXb0e2YETzAAmg/1HGVcj0Iqo61ZElfRdp9DpnJG0+HH4mHxkzNB6jpKsw9y4MnaFYwdxMBQe5JMU79n0OnYb0s3re6WVkG44MQ5BYAHMDnINHJqvd3WNm0gsi8t1EuS5UrBA3E9iMRGMEmnl+wxTXBm7WhFkKzSSyncpwUYQ0fEAMPlV/UekqxZ95gW/Cvqo4J8jk/EmmfVrPvbrtbSFZiQreJvFyJHMSQD5RNC3tPcIMGCQR/eKLFjqjPaW5tVjuIIjjvR/R+p+7RyXYHAQDAJncQT5enGTRB6QTu3xmDIJ7cdo8/tVlzooZAgkKCxweSYE5HkAI9POaptMmKktoq0XW9q7Tj5TipL7RmZI7R/fpVHUunsgNyc4BjAiNvH0qv8AVihWkGVuW1mcbTG7tzJwePSljEv8k0FL1sz35maIbVK121725ttlWYmJmBhYYxDMCJzHrxVN3pRQKCJG8YjORESexIn0zXutaeVthhHulKE+Y3Bhjg4c5HwpJKwk5Yux30W7qr77UsG77pcBQu0KSAsEkKABMZE/KtJY6LrveGdOiWjGCbIkDnwq0+fIpf07rp0enFpCASwaYDAqVwd3ftx60Y/twRbQCSy4b4R51lJJ8GilJBmo6D7kWtRdspdOnIIi5teFJefwlXgDdtYnG6PMJfbTo+nuX/0wb/d6lLzw5AKXFU+AqDuEFS0H1FanpvtatzTsHHIKgfimFbdgDHhkfOsLqtV7y9tWWG3kjcJmTBPxJ+tVC0qM5K5WwDSaCzaW2bh3F7Swoz4ic9sjH3j1ou71gIqhCwtosFJ5JjPIBMCIYYk5EmQ+taS6TZQQJZgP8sAQfIACat1fs6hQD3hNw/tmYMdoOI4zzitVvkW1wi17li4QbllSHyXB2wIwTkGTwImh7vTNI6wnvREwymR9HyfqKE9ntK2pujTN+IjYsdiuQBBAPBEnGaFsnUKhV7biAZJU4gSYIGPjVKK9kZt9D23cthTbNwqtvaFLIGJjkLBAHMZ5+U1foOkKAGW/c2nsFA/jWP6jqS5EKVkDHYnjEc1oula/3YtpcJ91iXQRAnjxYBwR9KiUfRcJ72N9V0y4qbrmoYIQSGa3ghfxES2YoBWspbe2brXCSHLhQuxYg5YxkkTEmYor2s1DavUMlq85sqpSyp2qdrEEAgEAICF58UdhWR1vTbliReXcNpIZWVtpOJ55DEfUedTFL2OU5LdDxLli4QsFznbLzz8AMfOrdJpbltSBfRl74nn4E1jrFwoCcgmNpB8uf7/nVmn17JhfhFVKPoUPJ2+TV2lupuhDcDdzB44JE5+VOfZq5cY3t6vbPuLqo0QCQJ+QnucfWs7purhEBB4iSK03sD1EX9Q0gQLbCD3BIwQeaiNt8GkkkuSPsX0K47st69p4uEptN2XEg7dhgjduI48o7xQfVvZX9GY++dLgDEbk3LBXaWDqRIPiHfgqQc4zlnWsl0KXIBiP4c8fGvpmi6C+u0il7xDk3Lgd/EBsIXJ5IO8mf8o5xRlJ6JcYx30fMtdoyhu7Z2G3uB9DB57wDzVa9Ya34Qfw/hIPHcQeccfGtBrunmzdNq+FmCFh5BWCZG0xsMcGD5is/wBY6X/iA218JUkie4PqeWn8+Ku70ydrcSnQdUZiVcyDzPB9D8qfaXWrdS3bdlLAeHeATERyR5fmTSHVdLZQGZTlG/CvfbI48jj1inN5LKFbrAIQEH7XIUDCzyY/Ookl0XCT7PdQ0dpraC2zMiG7A2Jbb/mMRLAncSPjzyYxnv0VPN/9I/nWjOvQn8QHp3/OrP0tfT6/1o+RNRCltn0qa2zHP9/KrRcqzfUmpSq1OP8AKKuVqkpnGZ+M0gFGt1vuriYPmIJHfkwZ7fc076N7Qi6jBtshu4Jnmf8Aes57S2CTMcEJzM4nEdwdw+YpLY32g0gwCAT2DZxPEmD8YocVJaEpOL2fRP06zID27cEjMQJJjtzmlntN1BLQlECsWgARtGAd0fA/nWN/T3J5wOBVupe5eZC2ThVHzx9zQoVyN+RNaNhqtI9y1bDrKum7/We5gHEcYOaqXRP+6nx25/8Aam2l06W0CLgDzk54J+JgGr5XzY9sf350WFCddC0GbaFjEGYjzxPikGM8Y+dWo0rLacEHaZ3RBwwUQQOeAczWhVV5zwMd/wCX9/Ouqgjj8/zoyCjC2tA12bNoFhAgnmYJiQOTB+QozRez7QsicyPGP8Qfu+mRyMmTWwTzgjnBEVND6x8/n28qblYlAT6INbF1EsqA5uEMTJVW2AqsehAnmCeJpJ1LQXlh7OUVRIZhA5k5PkF+Q9K1Ov6wETd7w7shZJPcHO48YGKxw6teV9yuu5sEkEjBkuFxEk9udooUvQ3D2T6UgvOjXryoA4UkbX2gqx965kRaUqASZ7+kgP1fwmJme+cT2/nApp1qxaS0Ly2E/wAO4bd1VkBt20qSBmCIwCMvSLoOgZtRaturFWZeRHhILg/NVJ9a1UlWjnaalTNF7Kwvvg9kO94SHBzbgBgQACBIYkz+7FMLukDCCAR3nMxTr9BtiPCojvtA+4z6D4/WT217n7j+zWUpWbwhRnD0i2ebSY/y/wBKrfpVoD8Cf6fP/atCttf2oPnBj7TxXrmnX5HA5/lSyY8UZG97PAsWDlZMwBP3mo3ukuVYNeJBBGU9POfvWpbSrPDceTR8yBiu/oCtyCfPLcfXyp5Bij5zodCW0qtuENeTBXuWCfi54Jx8aN/Ua3DeJaGFyBHAG1SBBM/teda/9R2QAoUwDuVdzgA8zE/P51y30+0u4gZYyfEZJ8/tTciFD2YJraWrrI0XBxiQJngjzH8Z7Vtv/wAa9Mazq2kghkIHyI/uaU9esJ762QskBeM+I3rZ+fg3n4Gtn7NR+lJBB54/7lrSL2RJaZ8+v6QizjIC8kqQB5nucdxWm9i/at0tMl66fBauJaJUNuLe72oZ/ZHu8E/vxOKH6io2e6VT4/BKr+BYyccYwPOpae0u8lUhfdoJggYLQMgZgis3IvFNnfaLqB1NxXYbmthkRtu3wtDZAMYaQPQetYy9rX3tv8JUnABA8pzJrdm2I7fWhP0KzJ8FuTM+EZpxlTsUoapGJv8AV3nbux6VK31IwJM+hz+da9unWOTatHj9he1Vr0ywDIs2/TwD+Iqs0R+OXsyd2wl1k2ypYmSO3y4q/wDULf8AUP8Ap/rWmtaS2plbaKfMAA/YY5q6B6fSpc/RS8a7KQM5apyv+wrnux6/ep+7HnWZsdBHnQXU7ziNn7rE5gmIxzxmjDbHr8v6Gq79pIkqpk43CigsS65b6wLqEMu0qoHEkEGRg9jPaiOjXSVKW03hYa4MGRt7qx8XHaeJ4k0xfTksHItwv4t08dpkHj186hor9m3bUNcKJ4oZEhn3yAkyGZdk5kA+gqquNIi2pWyjqHRPeqgsIlqCS0gAn5rJIzwYiBVug6BcsXUdtpQBhKk4btIPGCYjyq6xqVFzdauXvdgARdIJMCM5IAngTgRVl/rhYhFIG4gCY57ZOBUJeTg1l+Or7GS3PSuG7EbjEmBmJJ7Z71nbPU2ceG43ygfYcUl63rWMLuODPM8cRPFarxMxflSPoNq4IkQfhmYP0qy23p/HP1rE+znXGVoO9wcbQpPl5Dn85rbn1H2z9sfeolFoqM1JE/fRmB9KWe0eoc2SLY8X4jmDtEx/8o+hpoP49gZ+1Ifa/qHure1cO4jcR+zMNB88cdhSS2U3oz9zXaq0yXAbiON21lnGCO3BoG3pLlu6quDJUEZB8LY7TjtFT0moD3JZ2IyQDmD5gdjWq6aYUAgc90B+fFaN0iFHJ2C9KtMbT23tNca81vasg/8ALYSWg+EHETzBozoOkuMUdlKFQksREkC6oEYg7GHH7tN9Pq1A/ZzyAACf5nmihqE+B9YP8qjMt+O3YQiEcczyDFVm2R8/Ut9KHuagKJk/ICqtNdDAkxH0H37VDlRag2HR5kfT+lBa+4VIChTIMmJjjJEjBqzf5CPh/OhNVrLduN5gtwYmahzNF465OdI1guW52qsEjEw2YBGBHHfyooupwcnkd/uaWvfFu3uGSxjJgSZP4fLBNDN7QLbgHxM3nJAHrHHyrRbMmqHML2B+Q/pFQcJ5E98gfxNOendEF7RDU22BZkZwmCIE+EE8Njv3waz+j1YuIH2soM4YCceccfCqoi0whiQMfmP4H1pp7M2pvI5e2FUwQ1xQeVPBM/akxiOPtP51nLt3brXI/dTy/dFVDkifFGhvqQzAgSCRzPHqMGqt3wr0znz/AN64SKks8WPnVbNXW+dVA+h/nQB43M5/j/CuF69u7/xj8zU9MivcRCwQMyqWOdsxnnz9aYhx7L9MtXjca6w2oBKyykTOTgeH1B+NaL/hvp/76/8Alb/7V869nPbJdPcvwga3c3AE5baASmcQuQTjP5F/8dv5WvpVUZvb5FOm1/8AhJ4c733MJlpkgwTEALGI5PNfQfY7pmj1OkFxgu+WFyLjyg7SC2Ox8j2kV8h1WsA06qMPM+RHp9D+Vaf2F9p2sKLaKpV/DcnkADlcgdj9vLKjGk2XKVtJBe6S3hcKCQGP7QGJEdvX7VmOq6qNQ43blgesEgSPoAfnWg12u2iD8vhWc61oSLa6kAbHYoY5BWMkeRkD4ip8T+Wy/PD46H/RNWTu99cW+m0Itt1lQo7EY9OD2E0L1zp6EM7TtAOEAQKVXwkbVgTwTB9Y5C/purTZDMPnVGv1a+6cWyzSCCPTz+FbY7tHPksaZHQMltQ7F3lZCbgoLdpaJ2juMExzSu/vjiQe65H2r1pfCNxgA4+lHaN3kbOPX+8/KtKRlbYNopEeFhOJgxPofP0pv0np4uakC8AVClhyAxBHMxjMx6R50bauX4O1yue7fzzRtnX3sA3Ff0K/xBFS76LjFdjmzbUDahVV/dUQMmTgD+81cqkCB+X9+tLbfUnCkssnsePkT/Khruu3E7/DB8K48vOJn51lgzfJD9LTN2J7yBI+394pZ1Lqtq3ZFyRcRsKoghskGNwiO1Aa/UOtlo8G4YY84I4PrxPx9axfUdfvcEDaqwFA7AeXlnPzprxuyJ+RJGkvWdIXW4i3VwSUUqBuMRhgwA5kCPSKvvtutwpfd5zjjgCsra15wD9acWOphYkzWn40yI+Vov0iagT4TI9Rn4edFvrrygTHoCVP2ofT9aDTPA9aU6zWzdntzFL8SK/M1wO9T1S5t8XEdu3riq9Pc1JWVtuwPcZB+JH98UvTW4iD8aeey2p2lkkxBI+38GiolCKRcfLKToH0ra1TuFp44gwPsxn7UZrNLqrzW22KgWSdzpyfQE+XenOp6gtseJhkEjMkwYgADJ/KidBp3vBWEKGyJywHkRwDWNx9G3y9mR9pTct2bau1stvOEYNgr3jjM1mNTqCSO1fU/av2cD6W54puIN6fFQZWPUSPpXyJ/StfHTRh5W7N/wCyPtAum0l20ys/vt0w2FkQIg8kwf8AVnirrXXLRcJMMeA0fTH8axOgJZWHZcj41Z+nnYRst7t+/wB4Ad5I7Tujb8B86uUTNTo+gE+tZfXtGsb1Vf8A1pl0PWC+SnciQB96U9VtFNaw3bsKRwIBExjyNTD7UaT+tmltHwicY/vtzXGbGP5VX0nTXnQsVDD9kJkx5tGZmR8qlcfkd6h8lrg6xB7fmKg+R/SoPdIGBP0/uKikkwBnyz/ClYznvQIkqPiJ+wPFG3/awCxdtsLZR1KvttqhK58MpGM959aS9avyVtWCDcgtcbEKOAJP98UFc6ZeUE3LTsmJZULgTmTtBjHE+dTbfZVJdAre43rvBJIEMpIEeoHPxp1Gn/dtf6Ky93VOj7jaKiAIZWGB6wI5qf6Za/dt/wDl/pVOMumyFOHaRXqLIYOzSSBz8AsVX0xzDmfwLI+JZQfsTXq9W64Od/ZGk6+/+FbPcn+/yobpg36i7Yb/AJZVlj4LEj14M+Yr1erBfRnVJ/NIyhMH5mnXQF3GT5OPqpH8a9Xq6ejhX2LdToUXMSefFmh7OoJJ+HbFer1UD5JWdQd3+/8AOmtpRIrleqaLTKteSpMMcetD6TVs52tBEGvV6mDYPa6g7eBjKjwgGePKm2n6FZawrFSGMmQT5/SvV6sfLJrg18EVK7M91fSLaubVmIBzQtxuK7Xq1g7ijn8iqTSO2bpHBrl1ju+ler1UQFWXMVqPYPx6pg2RtI+6r+Ver1Y+f6M6PD90bt/Z/TD/APUuIA58/jU7Ps/ZEMgZCTmHbPxDEia9Xq8pzl7PSxXoR+1d5rLPtdiY5Yya+YIgM+gB/wDkB+Rr1er0PD9Ti8/Jyzqmt7tpjnH2rit4T6TXq9XScg09nHPvl+Df+tF6nOqPwX8q5XqzX/p/Do/1/wBNt7L3yphcA/xruo1JvWkuuF3/AISQAJ55jvjn1Ner1cr+51f4i2+0UI2qYI207T5jmPLOI/lXq9WlWZ3RI6gtbckL4VVgAIBJI586dav2gvIdOylQLtvc6AeEwpPHI+R7Cu16hJCbYZ1dPGfSRQH6EnkPoP5V6vVzI6j/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9954" name="Picture 18" descr="http://www.ethicalsuppliers.co.za/wp-content/uploads/2015/03/factory_farms-for-beef.jpg"/>
          <p:cNvPicPr>
            <a:picLocks noChangeAspect="1" noChangeArrowheads="1"/>
          </p:cNvPicPr>
          <p:nvPr/>
        </p:nvPicPr>
        <p:blipFill>
          <a:blip r:embed="rId4" cstate="print"/>
          <a:srcRect/>
          <a:stretch>
            <a:fillRect/>
          </a:stretch>
        </p:blipFill>
        <p:spPr bwMode="auto">
          <a:xfrm>
            <a:off x="-15673" y="2909553"/>
            <a:ext cx="6169446" cy="3948447"/>
          </a:xfrm>
          <a:prstGeom prst="rect">
            <a:avLst/>
          </a:prstGeom>
          <a:noFill/>
        </p:spPr>
      </p:pic>
      <p:pic>
        <p:nvPicPr>
          <p:cNvPr id="69634" name="Picture 2" descr="https://oldhamcouncil.files.wordpress.com/2013/03/landfill.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53773" y="3230413"/>
            <a:ext cx="6038227" cy="3621848"/>
          </a:xfrm>
          <a:prstGeom prst="rect">
            <a:avLst/>
          </a:prstGeom>
          <a:noFill/>
        </p:spPr>
      </p:pic>
      <p:pic>
        <p:nvPicPr>
          <p:cNvPr id="39940" name="Picture 4" descr="http://www.world-petroleum.org/docs/images/oilrig.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592525" y="-12879"/>
            <a:ext cx="3800475" cy="2867025"/>
          </a:xfrm>
          <a:prstGeom prst="rect">
            <a:avLst/>
          </a:prstGeom>
          <a:noFill/>
          <a:ln>
            <a:noFill/>
          </a:ln>
        </p:spPr>
      </p:pic>
      <p:pic>
        <p:nvPicPr>
          <p:cNvPr id="69636" name="Picture 4" descr="http://www.csmonitor.com/var/ezflow_site/storage/images/media/content/2013/0726-elephant-poachers/16469057-1-eng-US/0726-elephant-poachers_full_600.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383204" y="2369874"/>
            <a:ext cx="4193253" cy="2795502"/>
          </a:xfrm>
          <a:prstGeom prst="flowChartAlternateProcess">
            <a:avLst/>
          </a:prstGeom>
          <a:noFill/>
          <a:ln>
            <a:noFill/>
          </a:ln>
        </p:spPr>
      </p:pic>
      <p:sp>
        <p:nvSpPr>
          <p:cNvPr id="3" name="Retângulo 2">
            <a:extLst>
              <a:ext uri="{FF2B5EF4-FFF2-40B4-BE49-F238E27FC236}">
                <a16:creationId xmlns:a16="http://schemas.microsoft.com/office/drawing/2014/main" id="{751AD6CB-AEBF-470E-B760-E52D444A9AA2}"/>
              </a:ext>
            </a:extLst>
          </p:cNvPr>
          <p:cNvSpPr/>
          <p:nvPr/>
        </p:nvSpPr>
        <p:spPr>
          <a:xfrm>
            <a:off x="10239009" y="5138679"/>
            <a:ext cx="1981068" cy="17164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What are humans </a:t>
            </a:r>
            <a:r>
              <a:rPr kumimoji="0" lang="en-GB" sz="20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consuming</a:t>
            </a:r>
            <a:r>
              <a:rPr kumimoji="0" lang="en-GB" sz="20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 </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in these images?</a:t>
            </a:r>
          </a:p>
        </p:txBody>
      </p:sp>
      <p:sp>
        <p:nvSpPr>
          <p:cNvPr id="5" name="Title 4">
            <a:extLst>
              <a:ext uri="{FF2B5EF4-FFF2-40B4-BE49-F238E27FC236}">
                <a16:creationId xmlns:a16="http://schemas.microsoft.com/office/drawing/2014/main" id="{91584885-8AAD-432E-AE56-1C4964BC22D3}"/>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188874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9946"/>
                                        </p:tgtEl>
                                        <p:attrNameLst>
                                          <p:attrName>style.visibility</p:attrName>
                                        </p:attrNameLst>
                                      </p:cBhvr>
                                      <p:to>
                                        <p:strVal val="visible"/>
                                      </p:to>
                                    </p:set>
                                    <p:animEffect transition="in" filter="box(in)">
                                      <p:cBhvr>
                                        <p:cTn id="7" dur="500"/>
                                        <p:tgtEl>
                                          <p:spTgt spid="3994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9940"/>
                                        </p:tgtEl>
                                        <p:attrNameLst>
                                          <p:attrName>style.visibility</p:attrName>
                                        </p:attrNameLst>
                                      </p:cBhvr>
                                      <p:to>
                                        <p:strVal val="visible"/>
                                      </p:to>
                                    </p:set>
                                    <p:animEffect transition="in" filter="box(in)">
                                      <p:cBhvr>
                                        <p:cTn id="12" dur="500"/>
                                        <p:tgtEl>
                                          <p:spTgt spid="3994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9938"/>
                                        </p:tgtEl>
                                        <p:attrNameLst>
                                          <p:attrName>style.visibility</p:attrName>
                                        </p:attrNameLst>
                                      </p:cBhvr>
                                      <p:to>
                                        <p:strVal val="visible"/>
                                      </p:to>
                                    </p:set>
                                    <p:animEffect transition="in" filter="box(in)">
                                      <p:cBhvr>
                                        <p:cTn id="17" dur="500"/>
                                        <p:tgtEl>
                                          <p:spTgt spid="3993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9634"/>
                                        </p:tgtEl>
                                        <p:attrNameLst>
                                          <p:attrName>style.visibility</p:attrName>
                                        </p:attrNameLst>
                                      </p:cBhvr>
                                      <p:to>
                                        <p:strVal val="visible"/>
                                      </p:to>
                                    </p:set>
                                    <p:animEffect transition="in" filter="box(in)">
                                      <p:cBhvr>
                                        <p:cTn id="22" dur="500"/>
                                        <p:tgtEl>
                                          <p:spTgt spid="6963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9954"/>
                                        </p:tgtEl>
                                        <p:attrNameLst>
                                          <p:attrName>style.visibility</p:attrName>
                                        </p:attrNameLst>
                                      </p:cBhvr>
                                      <p:to>
                                        <p:strVal val="visible"/>
                                      </p:to>
                                    </p:set>
                                    <p:animEffect transition="in" filter="box(in)">
                                      <p:cBhvr>
                                        <p:cTn id="27" dur="500"/>
                                        <p:tgtEl>
                                          <p:spTgt spid="3995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69636"/>
                                        </p:tgtEl>
                                        <p:attrNameLst>
                                          <p:attrName>style.visibility</p:attrName>
                                        </p:attrNameLst>
                                      </p:cBhvr>
                                      <p:to>
                                        <p:strVal val="visible"/>
                                      </p:to>
                                    </p:set>
                                    <p:animEffect transition="in" filter="box(in)">
                                      <p:cBhvr>
                                        <p:cTn id="32" dur="500"/>
                                        <p:tgtEl>
                                          <p:spTgt spid="69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152" y="208381"/>
            <a:ext cx="1979398" cy="794154"/>
          </a:xfrm>
          <a:prstGeom prst="rect">
            <a:avLst/>
          </a:prstGeom>
        </p:spPr>
      </p:pic>
      <p:sp>
        <p:nvSpPr>
          <p:cNvPr id="9" name="TextBox 8">
            <a:extLst>
              <a:ext uri="{FF2B5EF4-FFF2-40B4-BE49-F238E27FC236}">
                <a16:creationId xmlns:a16="http://schemas.microsoft.com/office/drawing/2014/main" id="{EAFB88AB-4F2B-425E-A625-FDFDA5D378E1}"/>
              </a:ext>
            </a:extLst>
          </p:cNvPr>
          <p:cNvSpPr txBox="1"/>
          <p:nvPr/>
        </p:nvSpPr>
        <p:spPr>
          <a:xfrm>
            <a:off x="2113551" y="5126719"/>
            <a:ext cx="10078450"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prstClr val="white"/>
                </a:solidFill>
                <a:effectLst/>
                <a:uLnTx/>
                <a:uFillTx/>
                <a:latin typeface="Foco" panose="020B0504050202020203" pitchFamily="34" charset="0"/>
                <a:ea typeface="+mn-ea"/>
                <a:cs typeface="+mn-cs"/>
              </a:rPr>
              <a:t>CHANGING CLIMATES</a:t>
            </a:r>
            <a:endParaRPr kumimoji="0" lang="en-GB" sz="5400" b="1" i="0" u="none" strike="noStrike" kern="1200" cap="none" spc="0" normalizeH="0" baseline="0" noProof="0" dirty="0">
              <a:ln>
                <a:noFill/>
              </a:ln>
              <a:solidFill>
                <a:prstClr val="white"/>
              </a:solidFill>
              <a:effectLst/>
              <a:uLnTx/>
              <a:uFillTx/>
              <a:latin typeface="Foco" panose="020B0504050202020203" pitchFamily="34" charset="0"/>
              <a:ea typeface="+mn-ea"/>
              <a:cs typeface="+mn-cs"/>
            </a:endParaRPr>
          </a:p>
        </p:txBody>
      </p:sp>
      <p:sp>
        <p:nvSpPr>
          <p:cNvPr id="10" name="Rectangle 9">
            <a:extLst>
              <a:ext uri="{FF2B5EF4-FFF2-40B4-BE49-F238E27FC236}">
                <a16:creationId xmlns:a16="http://schemas.microsoft.com/office/drawing/2014/main" id="{BAEF1955-1896-4A4C-B518-E011ABED5C6B}"/>
              </a:ext>
            </a:extLst>
          </p:cNvPr>
          <p:cNvSpPr/>
          <p:nvPr/>
        </p:nvSpPr>
        <p:spPr>
          <a:xfrm>
            <a:off x="7235687" y="6142382"/>
            <a:ext cx="4825946"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300" normalizeH="0" baseline="0" noProof="0" dirty="0">
                <a:ln>
                  <a:noFill/>
                </a:ln>
                <a:solidFill>
                  <a:srgbClr val="FEE725"/>
                </a:solidFill>
                <a:effectLst/>
                <a:uLnTx/>
                <a:uFillTx/>
                <a:latin typeface="Foco" panose="020B0504050202020203" pitchFamily="34" charset="0"/>
                <a:ea typeface="+mn-ea"/>
                <a:cs typeface="+mn-cs"/>
              </a:rPr>
              <a:t>EXPLORING THE NATURAL WORLD</a:t>
            </a:r>
            <a:endParaRPr kumimoji="0" lang="en-GB" sz="1800" b="0" i="0" u="none" strike="noStrike" kern="1200" cap="none" spc="300" normalizeH="0" baseline="0" noProof="0" dirty="0">
              <a:ln>
                <a:noFill/>
              </a:ln>
              <a:solidFill>
                <a:srgbClr val="FEE725"/>
              </a:solidFill>
              <a:effectLst/>
              <a:uLnTx/>
              <a:uFillTx/>
              <a:latin typeface="Foco" panose="020B0504050202020203" pitchFamily="34" charset="0"/>
              <a:ea typeface="+mn-ea"/>
              <a:cs typeface="+mn-cs"/>
            </a:endParaRPr>
          </a:p>
        </p:txBody>
      </p:sp>
      <p:sp>
        <p:nvSpPr>
          <p:cNvPr id="11" name="Rectangle 10">
            <a:extLst>
              <a:ext uri="{FF2B5EF4-FFF2-40B4-BE49-F238E27FC236}">
                <a16:creationId xmlns:a16="http://schemas.microsoft.com/office/drawing/2014/main" id="{E6942A61-34D0-4E95-A38C-CBE395553811}"/>
              </a:ext>
            </a:extLst>
          </p:cNvPr>
          <p:cNvSpPr/>
          <p:nvPr/>
        </p:nvSpPr>
        <p:spPr>
          <a:xfrm>
            <a:off x="3600893" y="5126719"/>
            <a:ext cx="8591107" cy="160898"/>
          </a:xfrm>
          <a:prstGeom prst="rect">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Just Another Hand" panose="02000506000000020003" pitchFamily="2" charset="0"/>
              <a:ea typeface="Times New Roman" panose="02020603050405020304" pitchFamily="18" charset="0"/>
              <a:cs typeface="+mn-cs"/>
            </a:endParaRPr>
          </a:p>
        </p:txBody>
      </p:sp>
      <p:sp>
        <p:nvSpPr>
          <p:cNvPr id="7" name="TextBox 13">
            <a:extLst>
              <a:ext uri="{FF2B5EF4-FFF2-40B4-BE49-F238E27FC236}">
                <a16:creationId xmlns:a16="http://schemas.microsoft.com/office/drawing/2014/main" id="{36DC55B2-9CEF-48EC-8167-794E9A01956A}"/>
              </a:ext>
            </a:extLst>
          </p:cNvPr>
          <p:cNvSpPr txBox="1"/>
          <p:nvPr/>
        </p:nvSpPr>
        <p:spPr>
          <a:xfrm>
            <a:off x="7498081" y="143793"/>
            <a:ext cx="4559768"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Foco" panose="020B0504050202020203" pitchFamily="34" charset="0"/>
                <a:ea typeface="Times New Roman" panose="02020603050405020304" pitchFamily="18" charset="0"/>
                <a:cs typeface="Times New Roman" panose="02020603050405020304" pitchFamily="18" charset="0"/>
              </a:rPr>
              <a:t>YEARS </a:t>
            </a:r>
            <a:r>
              <a:rPr lang="en-GB" sz="2400" dirty="0">
                <a:solidFill>
                  <a:prstClr val="white"/>
                </a:solidFill>
                <a:latin typeface="Foco" panose="020B0504050202020203" pitchFamily="34" charset="0"/>
                <a:ea typeface="Times New Roman" panose="02020603050405020304" pitchFamily="18" charset="0"/>
                <a:cs typeface="Times New Roman" panose="02020603050405020304" pitchFamily="18" charset="0"/>
              </a:rPr>
              <a:t>11-13</a:t>
            </a:r>
            <a:r>
              <a:rPr kumimoji="0" lang="en-GB" sz="2400" b="0" i="0" u="none" strike="noStrike" kern="1200" cap="none" spc="0" normalizeH="0" baseline="0" noProof="0" dirty="0">
                <a:ln>
                  <a:noFill/>
                </a:ln>
                <a:solidFill>
                  <a:prstClr val="white"/>
                </a:solidFill>
                <a:effectLst/>
                <a:uLnTx/>
                <a:uFillTx/>
                <a:latin typeface="Foco" panose="020B0504050202020203" pitchFamily="34" charset="0"/>
                <a:ea typeface="Times New Roman" panose="02020603050405020304" pitchFamily="18" charset="0"/>
                <a:cs typeface="Times New Roman" panose="02020603050405020304" pitchFamily="18" charset="0"/>
              </a:rPr>
              <a:t> | KS4/5</a:t>
            </a:r>
            <a:r>
              <a:rPr kumimoji="0" lang="en-GB" sz="2400" b="0" i="0" u="none" strike="noStrike" kern="1200" cap="none" spc="0" normalizeH="0" baseline="0" noProof="0" dirty="0">
                <a:ln>
                  <a:noFill/>
                </a:ln>
                <a:solidFill>
                  <a:prstClr val="white"/>
                </a:solidFill>
                <a:effectLst/>
                <a:uLnTx/>
                <a:uFillTx/>
                <a:latin typeface="Calibri" panose="020F0502020204030204"/>
                <a:ea typeface="Times New Roman" panose="02020603050405020304" pitchFamily="18" charset="0"/>
                <a:cs typeface="Times New Roman" panose="02020603050405020304" pitchFamily="18" charset="0"/>
              </a:rPr>
              <a:t>| Ages 15-18</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Foco" panose="020B05040502020202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9446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24" name="AutoShape 12" descr="data:image/jpeg;base64,/9j/4AAQSkZJRgABAQAAAQABAAD/2wCEAAkGBxMTEhUUExMWFhUXFxwZGBgXGSAeIBogHxwaHR0gIR4bHSggHx8lGxwfIjIjJSkrLi4uHR8zODMsNygtMCsBCgoKDg0OGhAQGywkHyQsLCwsLCwtLCwsLCwvLCwsLCwsLCwsLCwsLCwsLCwsLywsLCwsLCwsLCwsLCwsLCwsLP/AABEIAIEBhgMBIgACEQEDEQH/xAAbAAACAwEBAQAAAAAAAAAAAAADBAIFBgABB//EAE8QAAIBAwMCAwUDCQQHBQYHAAECEQMSIQAEMSJBBRNRBjJhcYFCkbEHFCMzUmJyocGCstHwFXOSorPC4RYkNENTF4STtNLxNURkg6PD4v/EABoBAAMBAQEBAAAAAAAAAAAAAAABAgMEBQb/xAAwEQACAgEDAQUHBAMBAAAAAAAAAQIRIRIxQQMEEzJRYQUUFXGRsfBCUqHxIoHRwf/aAAwDAQACEQMRAD8Ar1oKBmqfu/66N5AGfNYD1KmNVS1iCckfeR+B1IVj6Ewe/rx3APbUL2l2n9xt7r0f2lp5YifOMeoUn+uu8lv/AFX4n3O3PF+qzz2leJ7R2zJGAI4nUTu1PuzEzKyc+vuifXT+J9p/d9he69HyLMUif/OP/wAM/wD1a4Um/wDWP0H/APuNVjVuJLRIWB8TyYJA45xEds6E28JF0W5gXMJMySIUESSBAu4JOqXtLtT/AFfYl9l6K4Lc0j/6zfQD/wCvXgpYn84PyBUkYJz1GBiJPc51TtuibldyAQwtKgQCMyzgkc9gOcabq71gynJgSMDpmfdUDvJyOxzxoftHtW2oF2boft/PqOnbngVWJ/dKn4cTOgPSbEViP4lj+QqZ+/Se33oY9Ia+M2kE4mSSpjEkROJ1Mb0g8iAYw0jgDmRHOQAe+q+JdqX6ifdeg+AtSjUA/Xr8iCPrJaNBtqnirTP9oAH6k4/rr2puqABs6JZT5ioCTkjLEN3E+6OAMjOlf9JOLgMsGAwFgHiTC3ASc4+7jWkPafaXyTLsnQXA0NtuTPAgTkgfPPGJz6SNDejuQYOPmy/j6fHQqHiNXIaqSkxyBJtWARCkECRFw4kzqT1qYYsVueeIll9Rm4xj/rjVfE+0J039CX2TotYR6tDcn3WRp/ZqA/fjA1FttucdS54/SD+YjH10EeNsSAKTgzE1SFGMz3MfSONNbXf1Iuu25YmcozkCZIyyqP2ZtH00P2l2pb0Jdk6LAJQ3DYBBMxAfM4xxBORIHE6i9DcDE5xhWJOePdB0av4nUmDWwBAW4AoQR7oAlZIJ57n4RClvXYFbqrJMyoJEkdhTWSM9+dNe0+072g9z6HqQ/N6+cmQYIvgg4MEczkYOhtTq5EtImReZEfAxr3dAHLOTUKlSWoT6497j6aq6D1lIClfiEMEd8gjpMa1h7Q60l4jOXZenHgsfJqwT1ADksxjUGWr+8R8DP9Ro233ayLme4DhixAx+0Dg/T11N/FYEFA7KBODA/alipNvEHn66j4n17K9z6Qob5g3Tz39O/OvDd+1P1/66D+eUyCVDiSLgGUqBnF5ggd+oHUxu4tZCBBnA96M92gAxEgTn461+IdUn3SAhvrS4vEm0ZLdpaPUcz9+og4hY9IYf1GlvFKzGpJ5tGM46nMdRk5JydLrVOsJScnqfJokoqkPeVj3Y+RnXGgCfT4aBT3J0zSN3DsPpP46mx7hm8OBUsFcAcsBgfM8AfE6B5LDgk60Ps741u9rctHcUwjxclWiGB7c88dpGnm8bUXBtnsmLE5XzEgHsQZn5yI0J26Y2qRkQD3I+up+V/kHV7v8AdUGUWbEBwILDctEyfs2Wn541TwZzSZfkQdOgI06kdzo10d5+I054bsUdgHD2nupWfx/HVhv/AGYtg0Kt4gSjoQ0/C1SCOOYPOp1q6K0urKhT/mdN0XC8j7zGtB4F7L0JK7txSJU+WUqZvEYsiTzJBjW1oeA+GIih6ilgigspyTxxBWfr66NVhVHyze7KkFRldTeJIBPRkiD8YAP1GkTRx0uJkC3Of56+qeM+zWyWl59FXS4AyKLsSJEAw1tsmZiB31kN14btmuc7tUZMulbZsh5gkNTqWkSZj0nOtIu0QzN0d1uKZBUggEG1+oYOJVsEfDQn3R5tA+WB93bVl4t4R5dppbqjXpsMOFZI+EMTn+1pceD1SM+VHJJeP6RqtTJ0rgSq13buD92hDeOhkE49CdW2z8DqnPlVCM5USMTwRg8cDPw034V4G9eoFFF2fgqBBHfg/DOsn1a3LXSsV2vtfu0+2bJ9wwVIxcIjF0ZIg/HQdx41TcN0FSzXdTF7RdMAtGDx8BGttvvyObh1U0a6p28uosxPMsv9Z1We0P5Hd+hjbFK6YGSEbmDgmI7zP00LrxfH8B3TXJi6lUEyswZ+npz6aXfesuOR2P8A11qPFPyeVdoF/PN3t6ZObULu1omWtSmWIEfswJydMf8As03bU0ana6OAZuItUkRIZVZWIN0FfhOk+rEfdtmLrbhjyT8p0qdxnOdayv8Akr8WDlfzaRJAYVUtOJkZDRHw1S7/ANi/EqT2Pstxd+7TZxn0ZAVP36feJ8k6GVo3Hw17qw3/ALFeI0VDVNnXAOAbC3xjpmOO+u0tSHTNTUotE2KLeWZhAEQeBkgj3RqImQZk9gokdu5Mdx+HY6HUrUAwsdS0+paQJmBIBJIGfge86F9qRx1cI0/NRJEL8CDE8nXkpYydrkuBpWmfdUCIucSQQDkKD8OCxzooYyeqBJEuIiIzBIkGfh9+gmq3bzYgYtHAI9CCB0vLAE4HERo9OlJBghiGCuLJESVEKGPugnBz8MROBZFfN5LVVPVkqnwI5iGkx6nHHB1OlSEnLsJtEpZIA/eC4Bx3EA9tes/lKZFQ8gt1gQVBJBbCAcEXYj1OobZKdRVtQVCZXm5ZIk3FS1uMYJPxI1pxfBKkApblSrJ5YDN74NSWPbKiQB8PicDXqKpIvtBA6boJUEKWgnr9YJzkzpilTzCU1XAhKYJI7ZhRkkMPnidGopFsqGEuBBENAMriZ7nk5AHpqnJLYSZXV3UqXIBCe8rL2iMEmQMzkkDXLuLgoWkVLMcEyAIALEH3Qpg8kT89WtWo4YmmKaxgKzSP9q2QDIkTiQB6a6juaxEsAyupaAoyCOCWMlfWSeRjiVrxdfyHJX1NsQBfTBaSLriveCD7pzgWcZ+WhbfaeawAis32GDxEAyAVkovqOJn4abW5mLMgUXERzExLBkeZE+8M4IxiQrVqHp8ujAEA3SY7EAobiqrMSe+c60t1vknHKA1qgsDgFSwI4EgHMG0sRFxPVJmeOAsu4AYIXWR0i55OM5JInJ5+GJ4F2Ku8svVzPTI8pZyQMKELZkEz8dQ3HnWQ1QiVlQDcYIm4CZOMwBOPoCM0sOiXF7lXVoVMQQEmBUC3LPABIIOQcZI0saFYuZMoZtdEw7YmAxjE5PaNXO3ogZNWVM3WkAuARJCktgcWsJBIjQdtaJD1jUBIuAUgkZxnoY/EnIBiYjVrq1f/AATivMVXZmGNQsGyRhQO+RKi7P8AjoyeTaDJIjhmCkgExjBJmO2JA1YruIHQtUkGMwpiYxIPNuZ9TpeASrLSVT9nswmJgKksJ9ccfDWepy3HaW2RantqZEKkKeoNdVAmf2jGYBP8tAq01QCDAHBYxwBFpua6QeCODkiNNN4erZAZmJkBkAKuJJHvheoxkfA8HUK/h6s7MzEE5ChgsACDIuPoOD37xAuLje+BNvyFblOPMZzHTnEjjCmWEdrfw0sqnBgk491HUfDJU/eT9Rq1p0aNOPLSnIH7QkzmIBN0GMz69oGotdMiqqHMKYIJAwty8d8AwB6dqXU8l9ScitVSBext9BVgEHmLw2eOecieNL0qathay1J5Ui75AQZ5+0P5asqlVWGM5mbDHET1EwR8THONQr0g6kESYmWUCIiMCCeZHPHxwKbrID3s97H095SqOWqKyVPKphSqhQFRxcrgsxmpGDJjVR4t7EbzbTfRqMonrVCyn49Msoj9oDWq9lfBtvUp1GrsL0rFB+kFLpCU2GGIb3mbP+GtPtvDtkvdD6htyrc/xMdbQk0JpM+Mpsxm4uh7GwkT6HOB8dG3HhjgXU6y1l72Bgy/NWAJ/szr7Fs/CdipN1HZqPslXUkZ/eOD8jp5NvsBENtxH79PH3trRz9GSl6nwjbrU+yx+v8AhpunQZ8M5Hxkf/Y/fr7HvvD/AA2q11StQLYkipSUmPiGE6TPs34PMmuoJ/8A1I/C8jT1ej+gUYLw/wBja9VZG6oZ90OzLPzI4z+OjVfZHf0Sy1dpXJCyDSiouM+8CQPqQfnreUfBfCEPTVp//GB/5tWFFNgD07pVMRJemDgyMlckdp0u9a/oHFP+zDn2A8SR1XypDm2RYwX0LFXkKfWPWY7j8a9ivE6cPUeiJGE/OLSY+DEITB5BPbX0Jau3kk+KMZaTNVB9AVCkD6x8Ne16vhRMVt7SYEe7UrqQfo2Y+GjvXz9g08L7nxnfUdxRYCsGVrQVLuDKnuIJEa0PhGzrin+cCoHRYuAJJGJIKgdx6Trf1KXgRN1Tc7ZhELc6QuZ6SAO/x0bY7jwempFPf01kz0VVX+QEfUjTfVb8Kf0EopeIo/ZXw7cslyb7LA2DymUqebVZXAJgkTA74MnT1D2b3bq1UtQZoceU9RltObpNOYYH+Id9Ww3/AIV5ZpnxBGVjJmqozMz0qMzpOivhCsKh8SUuOGO5UEf7FuoTlbw/oU2nt9zB+KeC7tFap5lBxIuWm61Sob1VVRwPkDz21UUqrO7KWooyqxUMSgqR2BYYJ7E4nkjX1XdP4TUEN4ssZBndI5IPImqGMYHfS9LwXwk5XxRCABaDW27AH1hkz2xxjWve4pr+CNGT5zR8Y3GzqOpV6THpby3UhhzkdSPjIJBwcc6dP5Ra6pZRqCnwbhRQH05sxjHHBOdbjc+y2wrMC/iquR2voZgRHHHw/DQf/Z34fYI36hsEkmiylu5AZZAngTjRq6by0FS2TMSvtvv0QVDXrRkByXt7clhadaL2X/KJuHdFeqajEnpABLTNsWA/QAes61W39l9iKXlnxAkYiKtIBYmIQLbEYgg8as/CPC6VBAlLeoxkkM4psRPdbYAM59J7ajqSi1sVFNPcoj7cU0q3srrFOwhpCgjMlQg7z1GBnVdV9rWYKKtV2YO0VA3l4JGDbaIU9MZPxN2tVU9kzVYvU31SqWVkc9IuQz0xTtUDjtnVRT/Jbsg01azMIIK3AAyZyGJX/ZA9edZKMOTXUxVfyj7FvfpoLDF1SojtA+2bZaLoiM54HGh0Pbfc1aD1qJS8z0CCMTaRJME4ME/QGdWdT8nWzsKLT2jKZH6RDKj91kdWDesEdtE2P5OtpTAC0dqOm1nHmyZ5Ga0gfNjqGo8DUjAeE+3vjYqOKpWoCAQSqqF9QCiZJngzxrtbmr7EqCSjbfsFAqVkAXOCPOcE8Zxx212nh8Cs+cNUbiIkkYk4tAW39Hx0xHz7ZMKitBBLZAczLROcE0SsyLsD1zrto4cMLWJVUVxTMgggAsCB2CqORhYOGkdRRiyU3NpNIMSQSXUOpVSMyvvBlkKFKx3nzkkdLkdUp1zNzNIBObLp6cxZCw1y47gesglPaAxjzMAC+oQBkEYUKsQZzwEPy0r5hqhhTkEYlVJCBFcIFglmdSCQDBtuK8HU96rA00Wky1GiA4BerZLZpiAEg3TIIloHbV1wRqOWmGAaUqwpYFL7mWZGCWg9JiDnABnkjv0rBU2oCbFJJ6C8LcxGUKsAAQBgn0nuaNtIubYVy4Ad2BCmAGtUtPItHSAMjOAlGhWlmpqPN8ymAglVawUy5MlhzmWOMDSTT5B2ghdVmCJNvShgOGtsI4Uqbk90iYMZDDXDdBgCLGu6pIZjlSW4I4KgTHulScrJFRNMpQrVHRUsZkp05koxIZSSRaFIEQ2LRAEDUKCWWFgzKbmkAqrAsBUORexNw6QIAUn1OnUW/UWpneddBvW1pjpgkwWwVOCwOTkESRGpo0G52ZyASquAAeoqbAFuJJgYJ5BxIiWw2zhUqmoBdEIIUOBglwLlSoJHUnfmNJ1KMpUBBVqdgFrA+VSmZwbSpK2j3ip5w0aq4tuKZOVljVVoqNdczzwZaWZSSAFXpLGFjEmQOdTqbglhk2BiTbHACsCYBIg5Nxm0TnOug1f0tFKbILiPMBVLwFUmTEuCIBI5JPGup0x5pJDQ1OHbEL0m2ViSvTAIg5OYJAlSXI6YFgS6XSGaSBdkhb7T+zDMIPGCCRGgQFi1QsqCRYGDyDb08khxYemeCDjRBvAiM9ToRizI9KBm5g9wZSVbFuFKiBOSDom/oqtlNmRUVQCEBhREgicN9nqFpIuI9BalVYIaxYFgbmVLYUXQouMqc/EzBAUgHpb0g8apcQGkVGsABkL9piWA5iSAZ7ca8NZQ7TPDgN7oa4pSIAjLgx1NfnBAxou3qi0O8kNzFqzIELPBYqLjZwDGCJ1Tli6CgN5LSQRd/wCYALQSD6mDwTBiZWMxIzWgzcS4JuIJe8QGMjB94kE5ODjTmxFN3VkBCUbfN7WIRUt6veOcwTwudBNAM9MMB1OGJcr1KrlrWkwxI92YEdydCnmqE7oBXUCboBW0eZmQLS0HHUqp3YHsO+hRFwCkBQepQszzLWgkySuIiJ4Mab3NIqTBEg2sr5BAJhSy5UWxI+R6hqNbcq7AU0GZBHcHDETwxgFs/dpqfoJoSq1eW90TKAkwsNaxDEY90gK2MHEDPpqEQDC4YdSwAIvMAEkYz2XkYI0y8RJMCEVWORUWbZkEiYMknkk/HQdvWgny1LMvVYMkyDPTPOMzM9hBMaarQqyQq3EH3iALQCwyPtHn3YEYDd4jjQ9w8SpQuxs96bWELKjhjkcHAk/LTqqLgoQl1IVuoKRBABtbKAoVWe92l6r01GXOcMzftGxhcCCFcEEiYyPTQp5Ciq8TQ1HVvLjoGACRNznElsZj+UCNLp4eSYtz8v8Apre+EUVscOm1EszI1Q3PawBlUTqKBroYMBgjlSSKlU2L4LFiO9LbIon4is9R5/sjXV0+o9ONiZQV5MYnhZ4s/mB/TRP9FCPdB+AbP80GtVW8j7K1RjljTg/MCmufmNQp0xI/RzP7ShQfjHSD9x0+/a5Du0ZlfC+P0cT8Rj5xo1Lw79yO0lZ/nxq7eoiSXNNPUHqP0UKI+/GgVfFqXvCkzKftEBBP8QU/3uOdPvpvZC7uPInS8Ogjpx6KoP3iV/H01Z7bw4MphCIP2jBP0DnSu3rO+EQBS3IUsAJA97gL6kMI5OjbCo15kOYGQtMrjAJuMiJk/docpsajEEduA0lSD2MN+Mk/zjT9BXKyu6qU5xC1aydvRVtn6nQ95TDCV5AmCSRH0InnjXHw1jJCUyc9TN0x6gAfIenz0tTe7DScwrz/APiFZY/a3bcTxEXfy0tufDmOW3NxJ+0xJ+fPy0et4cQCLqREmAURZx2vEwfpqFLY+ZdC2iM2EY9em4feJ+eqUq2ZLhe6ExsQMecp+Sk+v+B0en4QzAEgj0IA4zngmPw0ensBgvUMRADeWxySAPlwe5441OpsApuFIITway2MBAiEKKBPNzDPOJ1XeeTF3a8hR9jbaCtRTxIp33ScYAkfy16m0XtXoj4PSg/cYP8ALXr70r01JE/tgLntDQZPaDiNS/Odj09NwtllyIjsCIHpx/PRcg0xCLsa7CFqUSDxaLZ+ikY0lX9ndxlitJsxyZ9ZhhER3J+7Tq0Ng8DyNwk4+wwPxwC0c8A6cpez9I2mlVZRUJFOm9R6bGO0tYojJnGk+pKI104spH9nNx9mhTcyBCvSmTHa+TyOBoe79n9zTMPsj/ZVX/4Zb01fV9kVELuVqKolnDsUXJEK7+8sckC0niSNdtPCrzb+dfpTBhSCxJOYLukkCSBd2yNHfy8w7pGUKleaJWf3WXgwf540HzEBmwA/59Tr6FS9nK7BStendV9xDVCE97RMqWHJCs0Rhm0nV8N3SEqeoiTF9OT2x1rImO3Omuv6kvpGRpeMssWPHpBH4GdT3fjdWoAKlUsBwJAj6Ko1etQYiCozn3Cf5r20u6ovvJR/tGP5mD34jRqTDS1syhbeGOcfQ/iuu1feRRjqojPcEfQCF4j467VaxaGWv54GHWVtGMMX90Cw3OfSOO554J7w7cBi/k0gzYLPyC2AOuJU9MkKAAZ4nSyVUgsalSq4AlUV6aLdJkWlmYNaMHBg6hualZwlII1GmgVR1XwI48u697gsWlcmODr5/u08L8/9PS1VuNbeuPOS6oS8EIB0CBLFTcZK5utgfaODnXbhJi9rCjGCsXGAQTcGAQniSSCLgQe81plQr4QnGTLqGBaczkIwQgiZBwCDNduq60qbGoztIJuWQi57R1AkfCOqM6lK5Kt9v6G8LJY061MPIHVEdRwYEXWgAEmZnj0jQtjVAYiRLK4p2yA0lDFgaHaCWmCBzzrwbNiF8w+Qo6SlNWuAyxHUoHUSG5IgnAxoo3IGaItgWnPURJMFjwZPw/lqXUW1dhV5IpQS4QsJcSysogsYhwCJLSPdPSQTOobCo67olmJNdWXpMDzCFCswBxFo6lAEwIg4TWXEw1NLrSzg4APXFvUbR2IjjTT17VspISoQHH61xgMxIBBlsESBJOtKklT5wRhuwlTchF6ka2SxIHJJySQfkO310WpKEuwUVAJiQTSwQVLA4YgGYm0GMydVNVarP5S/pDANiyDBAzjlQWy64wewOj19kogtVWo8gsiEhR0offjm6R2mJ+IXdJLLyxag+0RFYViAjPdKEyrDIBdcBpm4YBGCdK7lksYloMdgGGM8k+uYHcCTqFBgUrFiqLkW23tdEs5GVCQwBb4CSNTTbotQNdaSFWlJLCIBlp5YrKxkHpAPGtdC1W3sRdo92lCUpqsK6oC9WC6sHgIFwRMRgwcMMiIjstxSUxUYVCKZsPaf2XpsOrP2piYwO41NJvNZlLPbTsIZlkWi4EC29QVwSDhhjjRKO5Rp8xVamZPlKoVgLlNpGDY08AAiAe4nR5tfn+iVgnuN0zWNNOqIZ7KpZSLDEySQpuUGbgSOxnVTU37JKgFJLSsAglsnIGSbfXgY76kHpwyUyowSIJ6SFW4/VUFwaQedPsGF4D+WLELGjTgG4AKwU9Ss1Ocjnjg6uOmPBDuXIDwXeUVqi643W05twwJ+2o46jAKyRE86dp7k8KpIe1SQD+ySkMCB1EgRObhqu3VGgAoUuFtwDhMicOJjrVWJLAgAgGQNM1/EpBCFgppquOekRdK4Em4+owJ7amcVKSlEpSpaWCapfCKrKxACkDnME4gCCe/BHGmKlKAIVVR1W233gpUEmJ7lQsjAgCAJ0s2/ci1DC+4CQ0rCkEhsMZ9JJBZ4OlNuis46Lma1rSMlmLBB6gElGMzPVJjitGCdS4LmkwSWTrDO0GewFoUgQBBugDp75xPlPdZ6RaQxkEQYIyR1QxAJxMgsSBnVLUcw1tYmYU2TDAcYMA9jgDjVhV2jqge00yqgFSmZ6gGhuLipuWZGCJJOpl00t3uUpN7EG3rXBlFMmCDcI94KLSRIABzJkHExqNTePTIZ0emezKQykELIYNP2Yg89sROoeYVtVioqsyhjEhSDgkjkQTIAIzo1XfXtKF7ltNrAXpZxP2mFwu78wdVVPbArxlg6dR68kIjEdMimWgASMAimPem4t3OjEmBLu08KDb84Wnbget336SFd3BVbUFzFgRaoMLJI4ngRaYgeuj7bfqDKlHZjks0hcfumDHAEcZPprpjHAaiD1XBJSKYHLEqD/u9Z+rd9e7emrAl6r/KmQCx9GK5Y9sk6ltt5QUCbGeeWBPr9riBiFGfhp/8AOahYKi0wTBNhLEfCFDCf3T2jjWqikTbZT09v1i39H6XrcR98n/J02Hqg3RSqWyFvUn4CLWIQEDH10WhUV6i06d9RyYVQQoBHvZYCAAGk/POg+M7o0CqVWU1gD0U3MrIBU1GYWGcdKyY7rptiJio74upLJki6q/3BjgDiMfTTW1qgOgeqPeF3lo5xPaWgG2eZ7aR2tTcbikbXYurAMkoAQxhSrC2eslShbPx17+alKpMz5Yh+kwtw4hJucSOmRzGNTih5svKniNIkttwakqSZM2elysDUuA4iBg86rX8RcOLVp+ZGFo0wCTnJcyR8ByP3dR8S2O4oJTL0dxRpv7pYKGYDnAa5AQRPT6Zzl3wrZLTBkqoIgB1l4jgG7E+pGYx66lJJZKtt4CbbhjU3StV4t8twgzkLUNUCLTyEzOZ50OuqWceYXNoYAkqZjoe+0REk9hOmqu26Y7sxtkAW5Mm0TgdyY+p13jfhNc0PN2jOVxSqIvFI8jpVSbWMkP3JzB4drgWeSupUXVgDt1qm57lWpLLJMgoGtZcYIUi2MkZ15u/EAQ11M0fL6TDIzCeAEeFtAnBx6dtdS3gCg13JAtkujFhbx102DMARib/iNS/0rSq4p7xJAIA3LMRBIkB3Ckfwn+WnqoVA629IMotVUIwUWwHMxaKjoRjiZmc6jt9/VpkMsgkQJDXTiIYoY4OmKvh1Sn10TTKNm2mLQD+0VZyrDHIuj+ZrUdrzfTKMcx5eWjuMFvuUaaaFQDxHdlnJqMb/AHgHdgwJmDLAQADjGIEa88J3zDzEarVVmAhutrzwUvVjbK5BtbMZETq6o+I3L5DVUKRgMqTdPHSoqFgex59de7ryMmpsbQsxUpMqWwOSodlPzIg/HT1WFEdv7QkFRWaugClaZIDvMAA39L8gAyXA5A1Yf6fqVFVHqOysQRlwKhOADhbzMCGuE9vSlWltmDGlvHpEBiV3ApQeYgpWlj2EITxjQH8ylBqKQrpcAjgiGGTbBBwpk8iDpaUw1NF41faKGBSpRbN1jGlPxN9IiZHf+mlDsaTz5e6YwOKlWc9xNMBIiSMEkjhdKbL2hemZ8mjWCxBqpJA4gtNqiW5gRPx0/v6wamWKU0KhRKJ5x6gfeZxdOMCBMd9DjQ7sQ3Xh1RcsJjlrulYJBmcj4CONDeUxIx3BUj6QTOm/DthUeS1Ty5pzTV1UyxwBaKnSIHEYmY0puEC+/wCVBPBplTI+cTk9yNZ3Y6DUt+toF3lkTLupqX8cMSSv8NoHHprtK0KQYCNujH926COxIUsJOePTtrtUBYbvxOopUhyoLAG3pEEwWhSA0GZGPTBGCbfdLcpL3+YoiekcKwuJEsQ5IEAyDMzGlKG1dCxrqoN9y0y0g2MQ5YcQwEW5LMBHfU/9KhgKNBehEMMARBWmLjjgsEAjBPzEa8xwVUvqdCm92DHigXpctIPS8kq8kkZIJPpOZgH1GurXrcziFaQtFnWeGDMYJin3iCWZRgc6h4dSaoCL2JbpvMBFWooDqztJJ67bVkkQ6xOZ+IPQuBcyfJCghiAXVUsZmiSR1KxjqUIdWowi/UzbbVsk2+pq19SvUqs6B7VhUliZNzTkRHuiTOkfz4s4CjrEgHBaD6EgCABwRxd2wLBHQpDBdvTaoSERFZyZe4rMlbLkieQLhFpmOyqMzMKAEwGbcVZYgWMCsDpUkFoWcniOdNaVbE7dZPKToiJXqub3u8o/uobWmICHtaxK4BEcgLVKliioxo0rjbTQQ9TJJ96SSCeDKkyQAZOn3WlSVkSmuWBVqgWoABgYwDMAkyTk+ua3al2pbgvczAli6yWmorKcxNqsVZgIPVxE6cGnYPGCaNWU9FIXTcpDFmhgYjIIlSeApMGROp7kKgqiq6vWVwKflKGWQULFgIlWkqZmIwM6cOzSlRDMSrlTUpXgFrai+9UMCTasRIFtQ5xoZ3q03XylFKxBEgM9zABiSRMhgGuCmABAMYlyTl/iPTSyB8NeqKbIaZBwqvbAIhkCkRA5qAu3dgPTU6u2ttNS1yAytSRlMCECgsOkqGJkeigSAZ1Gjvb7kVXqNWWGE3CoZ5H2SZiO4xgaXrIoplR7/mXq65CgIEtyJm68kDiOTp/q2pk4oKUApCmq9QpqapgySkc2wQqs9qxIK2CONSTbQaFECn5jg1bn6ikozBeAGAVRgfaJxI1F96o2vULWAFOnb7rxAZjdN11vUCR7oKz27coPLRHK+YFJN0kCZgT71M2ECOBzmZ03hZ8xWifnlabiWZ6ji9mAuChEFwUZnBIg4IE5iBnc3dE9Al7gZaEUxcxAkD0gRLemln3LEim7KpaArP1BAIMCIliwIziCOCTo3iQFJjSAZXps6EwLnDqAQSMQZKhAODzOhLNPcG2DrbZ1kG3Ci+DOTBm05YsBynTwfhrl2yDra5lC03lY+1aciQxxCkxIJBzGvDumpIA4klGAUzdThgVA/ZVhgc2/LGvaNAlR5eS0WLaRI5dljJt6kYdok9tWrXyJpEaVVEUq1Barlel2JYDEwAIk4jODkE99GreIC6oUYFXUhli2QVUXKy5uBXueLhi46AlJZHnlrRdcVIgZIYGIAJ5wYyD66jt5ourVFWp0klXP2i0qQw6SsLggg5PE6bitwTkBfbllcorW8G5ekgnAu4BwO/bnTPhu+dQRULNtgSSDkrdAJVj1RJn0kZ769qeKnqDOyq8Sre6QINvcFfgcSSede7HZ+a7J+qVpHRlbmttUJcy5JGQQbZzok7i1NDjh/wCLHd9sEgTayvkOvDD5DA9OPx0jV8KB4qBl9HzB+azH0jSoetTSKbAiSSq5UnGQpFwPI5/Z4408m+SpHSUPDAjouPFrR3hjB/ZMcaxUepBXF2i3ok9sg95Xi0PTvVVUgIY6hIm48Y+H89LP42R0+WRjg1WDHtghQf8AHPOmqW+p3rejspUMCk3QS0cdsdyO+j1vGUE2XjOSzwAP4AXE/MjXX05PSlQmubIbKkX6qhsWPdpnJA7XMsyfUf015XFN1torWNpjDXCPQki3kdszoR3YrBgyuQPeeAoX8YaNKpuLDa9Oqp+yCMkcdICjH1OtLZI3s93uKDXXCmSpBmooJIEZlcY9BieRqEnqZyjnERuA7N9qfekgHnE50D88E5WJiJHURnIGQR65xnGiMtQr+jpuGnEpAI9JAgHnJMY08hgsvDd2UuZS9PEuVbJUS3U1QXR+6sng45EKFPzlUQorAllDC5WLRjPJJgyOSPjmFFaAg1fzyk0RdNFlGIIiFx8O88ardvTZwTRFRiGHlwkBlBiSwNqECMD051NDsuhWXDloeIE1WNtvILM0LHEiOdTXxVbpqMpcxJ82mQPgOuAO+lK5qQrhl/OeaiF1hjJBMk2yfQd+PTUa9etJL0HTpgDy2K/PEj0zoTsGhh6NMuHarSHMkgMFwTyhJE49RnjVv4pvg2zCU3Z5qCpU/QuoZAoFIC6lLFWubAA6pg86z/h/jqB/0yFui0GlCMM8RUYgjJyRPb5ObL2hS8inTZgFyKhUjpMyWVBkjnHbA9ad8Ehqnhm6pqar7WoKSi+oSwPSAJJAqCpIX7XvrByACNIbx/NBspoykZyahPIkBmFQGCPlaOMzZbz233kMEO3BYRPlliB8TUJnkj3TydUtHasUUKQfLGHMAAnsGMOBnmTaQew0JMVoHRZlU+S4W3KwbIgdcqygEnpy7EiPjqxPiQVFTc7VxPNWh0zA5am923c/FbTznSlDeLIaqIqe7fBDfEG2BUGO0HtDAmT7daSVzUapVXbMTnbZsbBF6CyAMhgoUkcRoGHfa7VkK06zVS9rKS1O5M8WHC85Jb0jRyyEnrr0cnqP6amcfCyqDzhfM1T1Npt3Yha7kZIZkFpgCWE9dszEwYjiDqG2WtQc21UYEZVTMgH9mpB+II/nppBZaeIsKYVrqVQnAZHByQR7rqHEj1UfD10KmzAB3gVWu6iT0j3M4i4Ae6JxE9honilGlKzVSqHJmKboyCCepW6Z7QG5I0ClQc0+ufMdEAWIJbmY4hUABM+vHBYiyp0kKoDXS2p0vS8vAthhc0G4MeHiQRB003hTVXUsxRaRF3l5MknpubF5jv6jGqeqhNMCc5R/RiQFIAme3vfAam+4Koj12uCcEU0kxjpB6TEZc4kdzxMthoZ3nhTggJUrqWlmQ9Ia7qLCnTiZM5yDjsI0Op5VO2S24qgQA5BA7wM2QMYPmfQ6Rbf1qptVTTVsslOS7A8M7OJMjiRx2GNaWv7NIqB2aUb7QERIPUCTMCZIuI+WobrctZ2KHfO9QA1GlTDBYZfUA2sQ7dxewzwNeaV3e1NGq9NqoFp6S4gOp91hBAyPTvOu1RISruUQI/TWhlYqVIUwCDAxchFhIABx3nTO7Wu9MX3JSVF8tDKDlyLjEzdTjHVJQ9OZjungKCAEDSQMks0v1uAMSzLAiPd4k6HvN4XYvUa67DA5IIEcnMRGeR+HnrhpGz9T0+KNXtI/RolwpgdFNCoua30m+CTJl1kkHEd8lO0t7wsyBIKtdBdQxALBcWEgXH4CVvCdo1TcKiywMs1pBNqkSTiAT7siZxz2s9xvup6VCmlIAkypIuBMLLsbsyFUcyoxIxUqjJKPzJVyVsBvNwXrbgVFVSzq1Ql4mAYKkyAQtzCMAkgyNTrbymtNKQJCreJggNMQWUnpcwWwAOrHfVVuK2PeIqMSD0jqEgwSRF8iSIAMD7Q1bbalTTbJValTdq6KQrTACPUUkITABleSolWjT6iSirCDbboX8PpXM6uT5Sq0tIHltBYEmMAhGGOTjmNEpPUNVJNIIrKR9mmbWEAgAksSxz9qSTIGPX3jMCxYsBJIwAxMLBAA+Ed+gZmRqlrVSJKKLQpIBnpgZ+naCBkgemnGLeSHKsF7R3XmVbFDDp6QZOFAAUBRAUATnAiATI17uK37We6kyD26lkf/AGkTM6nuNr+bl6QLVRjzukqxUqCgXM2wwYCcMPuQ3G4DLLQf2oHfAJAGR3MiYjgc6z0ReUt9v+/7G5Nckdk6jc0utaVzWeaAvTIiSpEXA4uENk5Gp0aw/OEFQHyfMHSYuChgVV2KyQE5uEkDBOh7Dc+XdFpDKxWrAvEQbbv2YEgjAI5xqXit6sRUl2UZ/bAgETkzggHsCDxrVXdE3SPN5QVkmkUUHACdSGOZPN0ESWzlfhoteuWRgihUZ7lpnJplYEKx6ghWI5iYiJ0vVruaNJgwChbSobkgmXKzd1rBu7kEcDRdrTD3pTEuR1M0CF4IWcCSR6HpPppxk4eF/nImlLcr13FqHJD9SkECLWXmOPUSR/TTPh61KlWl5a4NRAJMKCD1KrxcvTJiSQATnGi+Dbe7cUTVBK3KwX7TzVNKBIHUGBaD2TUqe9eia4FnU6FGpjCeWxUEKZIupmJ7DnOm5cLcIrl7HviO0SnWsLEJJZsAkWk3KFJgkxjiQe5BB7cuppIqqB5ZLAzLSakk3AAQZiIBHVyIhOrWLyS5JxnLD4GPeAxGJg4jXMCtl6x0gqzGJDAuvXHe7AaDGMc6lJ0r3Bveie73hcloALdTCBgk5InIz6E+udDYgBysDqjy2kggNkpUyAZUrmSQfloTKxYAkX3GYKkwMs2GtbEntOmhtltNR2C00cgC05uloCzcoFwuAutuEZ1aSSErbCHbJappBgBNysBLJMqzpFr4JHRMhcGcBGvtjQe6kxV1BNoOViSAZEGCMr3E851fbveKlUUFXy6DFSGAJJLUzbYQZCEtIA/aPEaq9xSYiab9zGcg88rJn4/HUR6j52ZcopbFnvqVNWamEWAq3IowptdmIWQbgCvWpPukHtpUKoVkAUqYJB6iO/SeymQxBHPpJGgpvCahOaii5iVi9VJIOO5EiYkQdTNkgpUAPIZcAmJxeLSYMEc6zqSHaeSt3ii8IFd1hYQM0csI5wMD0+GjNu6imUo06UZBBDsP7dQv/uga9qViDHcjkYByRx3MjsQPj21H83xLTaJ5IAP+1AH+9rrhLCFR5Q31Q9RcB+Vi1m756h694nRau2q1SC14HrVbM/KSR9FHpGgHxQAhKIUZ6iAB87ZAB9JIE9hphJkM/E8kyPuzk/ADV2wpHUPDhTNx3ABAyFp+Zg44IgCPhozeJ06Y6VqP2lrKQ/8A40unHrrytUXgArTwGk2/1BjnjOpbrwqxw0T9oBIAQQCDcDgnm30jOivMD0V9wyGrZSp0xMVXNx+ID1nZifgBpOq1SqLnqVXp9yLoA/enoX1jU2iSpAJM3LZDGQSckXAmYliTIPaNOU6bCkaQqstNyHYFV7Ri+4cwJxyB8QXRNlZWrqqAIFyQQozHOWjJMfjq28O9mtxWUFaTBCoKWFKZbIBIuJJA57c9zoFf81plnqMxYyQelizYkCECj55GkvE64SANvUViSp8wmcQSBHzHbv30DHH2+4FU0wzvBC8jcAmOIIJMd4AjOieJLUoVRT3FP83qEdFRRCspx1DIKn1BMdxqq23iIvRqYsqJd3CiT2ECTiAZ+PA1aeJ+KV9zTNOq5qIP1YBW5VtDEZaTNoU/ETnjQ0gsWrM8slVymI6gXkjsCBOfUyIAOgNuKKGVnIA92OYn42nGI7H10156VKMOXD0j7wXJQcEziQen6j11HZeL0qYuXbnpIW52lpiZyIXk9vTTUnWwOKs9oGs/FACmQemoLVMz1SQCTHzHcRiC00WgrZlnOc+8RNqqOYE5Y+ugVPaIuwBSMz0nzG7+7cbB92oeGUttVnza5psF95wSx9Qv2eIAuPyGll7hhbHnh6VEgp3w4VpIOViFzOJgTcI7Z1dbaqDSNBwEYVPMNqh6kgggq7ElI90hcfHR6e/pIpFM06AtBMMGquPi3AOMotxg9p1FSs3+VDsCQ7QYHGJ4EH5fHGqskAu2oM5YEFj3c8STLAKB65PPPGi7xx5uKoJAgAKUzjHV2j8QNItT5KlZ7zyTni2VA7QR9dS2zFxdixQeocmYlViPSCw4xGeE2NDcBaUuzQAck8k8qvZUx1PyeJJBIqNr+mrKWJAuRVUDAyF4OA0HpXIxnQ9/v2rOtwtXAQKMZ9wARERB9BjmNXpfbruEq7ShX269IDV+pRUCNe1xJE9StPwBAzGpRTLrZbEKgdE85Zk03UFjPdakjqjJBxOARrPlq+yquqI/lM5hVBNNrpKQOzAGOB3+GrDwx6juyNUepUGelm4kEMWhUHEFYkzrQb/c2sWKBkYurEKCSBEEjOATOM/TU2tmOuUZOvX29YDzaIEQTwhugAyWEfQ5HpGvdM7x62F8pngDqV16uexxAzyARI12hR8gvzM61cnpi4joESfMTsPmB2+Z1rtt+Thzd5m6hFBBPlm6SrWn9ZmCJ5zHxOs3T3KqrdGWprTJcYi1ApC+hssJ5izPOvpfjTvVSqiMQ7I6oZIgkEASPjieeNc8b2QOuSl3Xs7VWFoVkphUWmR5UFwoA6nBJk+9IUA4xKicrv6Bosabkq5KkA5DXSFcRFykTIiZ+Izr/Zjw2tQNQVa3mMbbSrM9gE5k5ulgJ+A9NZf208U8yuybcsLYpTBR3cmQYMEISwiY7fPR3aWwOTZZb38nVQzduUEQGlTJ67ScvyInPII1ab32Vc2hawSmEtUeU0FSZE/pJwGCziY+OtButu5pstwSo1NlBwTTLC2SMwQew4jWNr+z++m4b5p9CanqeZbJgj56ajrq+Ab07FRvfCfL3tHbs5YPUpB3XpkVGAYEFjJjgznE5E6u9r7G1L1trU1ImStDJF0Fje7SwGBIxPrqufdPR3VNAS7itTSpVaWuCsKUi6bVlnyMzUiRAnXeI06jU3FFgj9JVzML1CRge8VGD8DppXeBbFNufYtibV3ICT0/oYxMDhwAQABER8BrHbLb1dw6pTQs7kZwF5tlj2ggj1nidaXxDwzeU6Naq+7JVabGFqVA10iLe0zzP9QdW3sJTatS8y0EPWl4WFRVciMfZksY9X06wr4JasU2HsAKSTV3DecwYNTCwoBESDIaTPPcciDqq8T9nNzTk3CssyXAIZAOXZT2AnIP3a99rPFt025qxUakqEsEpsOkBrSTbkmexyBbiNaj2P8AE3q0KdSqAzgOJAwbSVLGMRbyODnjUqOrO7G6ujLeEeGhq/kCoDVTzOspciAhaZW0xzcx7YOO2rKn7CBLCtYModWqCxiKoUyFgv7oyM8jnvpf2X2hXf1KSIf0Yq01I4w4tVuI6ROfp6avvabw+ozUlomFVn82ajKWDAKLbRGIuB5BxoiMpPE/ZncSKgqJVdB0EA024+ySWAb+I86pPCPCjuGSm7FC61CjsomaYMqwkEsW9I5M8a3XhO3qUNsnnVgxCkuzMeJJ5aCVHuhu8Y1mvZ7erW3COi4FXcM0jK3AWEAHpELHYzdzocUqoN9yP/YJpzuJHBtpQYJExLxMfzjRdx7H1XtncqSAEDeUboAgK36TPHDevpA1ofHfDq1akppVvIKvNwLfpB1LAAM4IzOOM51Qp4JvldGXeklGDe9UzbDZmYGO+tMfQiuDKbmlFOmyhWpODkCGawi9SCB1LAMrHOgeIVKbCaahF8xpBJNxMkci5QFgWgzxMnVp4kUplaaBns81gWiH82QSnaw04In7RzEarNtRviekKQpaSHKwJUKPeJBJHyOog7WSpLNIdXYs1oqMlIFRbMdZYVWQDBEAoEAPEgemlaiilUNlRSoEL5qG1iQARwMrPfHSDo3hh/OVSk8xSpsKbAgFCTIZsyf0jKAM5La6juWFJEYSFU24Bm9mY3ycfZAxGORqXefsPB7tnp1IttvKi/BAE8IWPTJIEHADGI0GrcPdJVjBYGc55IOQIjMR30I7dWDBOgsIZWBIMGYg5BBA4OhsThYCAwM9SqQIwRkS2M8XHtpxS4EyG6ZrgQIUKoABMkSxiTnkkHPpzOu/MroYkkehiB8MahvZQgHgywOCGEwCOTBCzn11PbbpVS0/5+uuisYGvULtPC2rVFpUwtzBu8RaCxJkGBGPqNWNf2Sr0EaqQlqLLBKp9eQAoJgZInV3+Tzb/rq5jny0jIjDPyO/QPodaPabmnX85QJVKjUX4zAE/fJH000B8kenBkSD37fgT906vtr7Ibmqi1LkIqKGE1TMMJEgjmD66qt1tDSqvSJyj2yT2HB+oIM6+p+AD/u229PJpf8ADT/HTEYtfZLfLxUpj51SfxQzpRPBN1Wq1KF1MPTgv1kSGAjqjiGGABq6Q+MFZhA2AB+hJY9/tY78/DWf2vtFXpV61Yim71FCvcO6wBAUj0gxOgBr/sFuruaRAkxf/QqRzom39hNyGK/ogCJxUg+mDbn5HWy9jfF33NB6jqgIeyFmOO8k/wCToHtF43WpVClJKZKopFwJJLAEj3wI+OlqHRmD7P1NyHorb522a2+q0XC4qwJg3C5ZE5AI7HRh7L71RD2GFKqVrNgEGQuCAJN0CBz66b9ia1WrudzUdXD1FDMpEKpLkwJPGfXMnV144+6Vk/NwHwblawKDItJLGSI5AEY50LAMyW49l9xTpVq9UIF8pytjD7LKzGCvu24xBmO2kfAfZ+tuA70ylsgMGbDHBPyIX+fpzqx8c3Pii0KrV7PLYWvHl/a6cRmOrVr+S4f92rMcHzhA9ehf5aYhSl7KbjywLaMC24BsMRnstw7DB+mqHxfwCtSa+rSAQ4uVgwB+zJmR8yAJ1qfHz4h+cMdqHNORAtQp7oPLAGC0g57HV146UXbVjUII8shoiCSsADOSXgD6adiPnPhm6IZgACwBhx2zieJ9MemmmqvUuBCsq2sS7HBOQZifTHbt6aS8P2jKQzAgfKSw9AOfXJgaZ2jFq3lICF95wSCF+7vPb140PYEMmmXlq3SmOhSZb5HBAMfP5c698Tq3fox0qqwbSBwD0p8vu50bf1RmDhe4Ax8p+0fXsNUqboKWvHUZgkYjk/XGoWShve2pVO6sLKQQUVilnTasFeq1cGMTHodWXs/4stSlUS4JVupNTIGHN1rkhVgDy8MfUofsyK/wneT0nqxxGGHw/eAyfXRvzAgrU2jKlVeoLCwZBBEnsQbYbB4Oi+GOuUac0kG5p2h1KuAT+6cQY7ZGDzjQ/ENy1B1COGDHqu4GMSMiMY7TOs9sPG0ueluKb03n0NqnJ9bgJMgCYx6E6s03FQt1AP6VVM3CTPSMFiM9JznA1OkdomVN0FVUQfUgZ4giRx2Ma7Xm83r2A0/LYzy0kEZmACIIMTJkemu0UwM3sdtUrpKpCo607+FHmMq2zxhiD69U6+q+0G2cU6iUn6iHtIbPmRAN4giQARBgZ76+XeFbJ6tFBTL01U1WqMcqWU0g2A3am6TI5GJ7W1b2l31pLsiiJxTX5wJXJPIg8ayT0y3wKsGi8Kp7y/8ATsBSUEhLzUa4imPebMWpOe84MyVPyhViEoVEFl6VLiqgSKRUqfgVZmKnJBDQcaott7TbmrWCtXQUi5zTprcwUrhbhyUIj8Ma88Z8QFUEAMpDsxvJLNd2gkqBwVgD+ep6jUaSQ45yz6J4ialSnUVHPmNTcI1xwxUwbuRkzOsVX9n/ABFhP5wQfT85q/4fXSze1W5Fx86nimWToQXEByYn0tAjJ6vhoe49qt6ArSvVIINNJxEysBlGV5HxGrilholsBtKNbb7qnSr1R+kq0mYq5Y3Xi1nJAYryPr3ga+ge2ldk21YUmNMBwVKdJy6KQSAMgdM4j66+W7vxyq1RdxcrOLSDYB7t3SQP4jPrCn5abxHxypV2gFdlIK2tCr7zy4OADKsnvH3WKAhgTonhphHKozR31Z28mruqwpu1rlqjELmOqZxMSYOBr6P7J+J+ZRFE2qyFytJBChVw1pJ6ipUz3ypiCDr5lVWRyDPumCSeBaQO+AI+vfFl7Ps22ptulw1LKhmGHq+7AJg/oVJM9mzONKeVfIQxg0njvsnVbcNWoFCGYuATbBIzwDImSD8dXGz2ybTbhWfopqWdyMScuY/iMDucazVTx7fUbablSyiCTTBkDEqREjuDGQ3z1T+NeKVtwJqVCQM2AQvHNogGDGTJHyzpQkkwkjX+xHiHmeZUOHrmtVZer7FSmAT9klZgHtc2PXvbXxertzQam0SzllIkMFtwRHf9oZzrH+EeIrtoak1pekadV2AaHm5wBmFzSEwAQGzI1Hxbf7ivZ57gorNBVQht6SxEgA4xGYPzGqjFJtg5Wj6Bv9rR39BZ4cBqbR1IexGMkcED0II41mvY7aVadZadXpZncm0n9JYtYXN2Kq1yzgC5J1WHx6ttR5CBKaYYKsOGuUWkO/UCZk8DJwJ1Le+0tXz2qSFqotgJUQ4wriwLaJIBknIUeunulQvmbH2j29ert6a7eoabpULE3sgZSDIlM+8QYPp21St7O+ICmI3HUahDE7ir1CMCeQCrHHOBPpqk/wC129IJVkNolh5SxEgT6RJA+o07Q9rNweaqdTFKPQsuVsIFQcr0uAG/dIzGqEikoBbBROBTqAGqcimWJFpHdblZrhH36Up3+YoUhXBBVhPTEkEYk8SMc65Q9RrWUjqaocHpUyzYjqAUzIkxxg6n5aFq2HKUwxp5hoEqgNxxAZGIyQEiOo6KQg9Xc3VKpRQKdQSBnKgiCpb9oiSGjkjS9NlUqyiYuuQ9IIsErBBhpLRj0I40CqwIgYYiGOYclpGBxgj6g84075qItS4F1vAhvVO4IyOljDDsPjooYJqbSQRBUEm4ATA5tPJz2zPfGoV9wzZIHoCBGPTHvY47/HUVYGKbM8dJ6jBuKZAuwAHuF08cam1FBLF1tDGQZDWkkJ0mMkC7HZh8tFCyV9aJGIxJHHOQZHYiD9TqVBP3SfQDv89F3ADksMCMgQAD3A7REHHx0Xw+sadRKnl3Ijg2kwrEZEkfET9I1qtikfV/BNn5NGlS7ouYHLHLR6dRP8tB8F8CXampZUqt5kFryDkSZwoyZ5OsX417VPXotSakiBypMMWm0gxxHIGqDw3eeTVSqoW5GmPXsQSM5Ej66ANZ+UHZ21KdYA9YtJHqgkf7SH/dOtd7Pv8A91247eRS7/uLrAeN+1bbii1PyFABVrw5NpB9CBMgkQPXTnhPtqKaCk6BTSpKFi5vMZQqhTEWAiSWzEcGdACQ9t94cjyRhcCmPT0nPxPrrP8AlXMxZhOWELNxMmMe7nuePpqVcFmuELAACr2AHr39c+umdnt3bJ4jtyQBz6f5Oi6WR1nBvPyaVFShWVZP6USWGCbBOPSI+OqT253RG7YLJNiY7e7/AC0v4N7S/milKdLzPMYN1NHaO3aI+7UPGvEDuKhrMtpKqIGRAGD2mdTaCiz/ACfufNrDj9GD/vnVt7SVd4rJ+aoxS03wqt1Tj3s6xngPjp2z1GCLULpDXMVAgzj8Pu1oNv7buRc1CmoFuWqERccR08xJ+Wq2EK+If6RqUnXcUns94qqIBCkNJYGe041cfk/3N1CrAhfNAGf3F/npbxj2tJQp5KC5GE3Ni4N2jmM/Uao/AvaVtipXyle8ioCzQR0gCYBBmJ/oNK7Gamt7RFfEPzVwopsFCmMhmUETmCCenI5t7an7W+Fs9LzlckUxLIxlAO7heLxzJnE6wvim7bdVjWZLC8AKpkmBGPu51q9t7aVcJ5SO4UB2uIHEGRByfQTpiMsVZ2il1NEu/YZ5zOO/ck6t9vRWghg5yzOeT6k5wPQf1Ol6dZVUKlFUIJ91iWqEtIvJ/ZGAB8ZJ1Vbzel+hT0SLiPtt6CeVB49dTuPYYpeIXOGI6QTaPXHJIzPyn0jTu8tZQQt9MgzAEiPT1gmemGj04NNV8OqgE29KiZJAHz5kE85GjeFpUEsMCeq7NMnByQJDQZkcAzIAOnQWRr7N1hqZvTkQZ+PpJP8AMaZ2fiRJkfVT+Izz90/dqNGsGaaL+U5wabkFSfQNwecHmNL7o9fWppVPUjDfI8Ecf46W+4fIf3tJa0KSFqfYb1HNskdvlI/lr3wqtVthGNweK1LIMftjqCzPIwboj39I11ntH8Jwfl6H0n0+Wo1qnmZHTWUYYHFSO3wOOPUfc0gZZV6x/WJw8RYikMAIuYVGIDfQHOu1TmtaL1J6jkMwkN9qTAjOQI4Pw12mIt63v/8Avzf3Ro3iX61P9bT/AL667Xa4up4omy8LK/cfrm/ibRm99v4KP/Dp67Xa0lwQthLxL9UP43/FdC3X62r/AAr/AHV12u1UNiGdV4H8VH+6daj2h/8AzXzq/wDH3Gu12pnuhw8LKPwH9dQ/jof8VNE9vv8AxI/1Q/DXa7TXjXyY14S39ov/ABNT/wDZ/wDl11Tf+aP4z+B17rtc8NxyK08v/B/zHTtL3Nr/ABVP7za7Xa7Pz+DKOwHc/qD/AAp/w01Hc8/2h+I12u0lwEzx/wCh/BdLVv1VT+Ol/dqa912mhI1PtD722/1yf/L7XWdq+7/7wfwTXuu1MC2A7/X/AJtFr+//AGKv9x9drtWREtPHv1Z+T/8AFfSTfr/9n/hDXa7SWxTEt1yP7H91NEqe6nyP91ddrtaLYYGt3/z66VHu/X/DXa7TALR4PyX+9pvwv9Y3yP4nXmu0mAPa8n+IfhrTbTj/AD+zrtdrOexcNyh8P976f4aY8V5H+fXXuu03wJFZs/8Ay/4x+GtNs/c3P8Y//r12u1UgRVeM+8vy/wCanpM/r2/1ja812lET3LDacn+D+ui+GfqV+Z/Aa912nLYS3J77h/8AVnSPgfvU/mPwOu12iIMe2H/iKX8Sf8E6B4r+pp/x0f7ja812qW4ii3PLfTV9X/8ABp8hrtdqXuMrdhw3yb8Ro9T3j/Y/DXuu0wBj3qv8S/8APrtdrtAH/9k="/>
          <p:cNvSpPr>
            <a:spLocks noChangeAspect="1" noChangeArrowheads="1"/>
          </p:cNvSpPr>
          <p:nvPr/>
        </p:nvSpPr>
        <p:spPr bwMode="auto">
          <a:xfrm>
            <a:off x="2783681" y="748904"/>
            <a:ext cx="228600" cy="228601"/>
          </a:xfrm>
          <a:prstGeom prst="rect">
            <a:avLst/>
          </a:prstGeom>
          <a:noFill/>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34" name="Picture 10" descr="Why the Boss Shouldn’t Blame an Erring Employee Right Awa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19242" y="2736008"/>
            <a:ext cx="6172758" cy="411517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ukishima factory wal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10" y="6820"/>
            <a:ext cx="6019243" cy="40328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carbon emission implications of this are pretty terrifyi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2993242"/>
            <a:ext cx="6086234" cy="38647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rge manufacturers considering move back to US: survey ..."/>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67830" y="6820"/>
            <a:ext cx="6329479" cy="335752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upload.wikimedia.org/wikipedia/commons/thumb/7/71/Wolfsburg_VW-Werk.jpg/250px-Wolfsburg_VW-Werk.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102512" y="2080020"/>
            <a:ext cx="3635777" cy="2734105"/>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a:extLst>
              <a:ext uri="{FF2B5EF4-FFF2-40B4-BE49-F238E27FC236}">
                <a16:creationId xmlns:a16="http://schemas.microsoft.com/office/drawing/2014/main" id="{3D1DBC2C-23A3-44DA-96BA-BECA59665BE8}"/>
              </a:ext>
            </a:extLst>
          </p:cNvPr>
          <p:cNvSpPr/>
          <p:nvPr/>
        </p:nvSpPr>
        <p:spPr>
          <a:xfrm>
            <a:off x="-5310" y="5141548"/>
            <a:ext cx="1981068" cy="17164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What are we </a:t>
            </a:r>
            <a:r>
              <a:rPr kumimoji="0" lang="en-GB" sz="2000" b="1" i="0" u="none" strike="noStrike" kern="1200" cap="none" spc="0" normalizeH="0" baseline="0" noProof="0" dirty="0">
                <a:ln>
                  <a:noFill/>
                </a:ln>
                <a:solidFill>
                  <a:srgbClr val="00B050"/>
                </a:solidFill>
                <a:effectLst/>
                <a:uLnTx/>
                <a:uFillTx/>
                <a:latin typeface="Calibri" panose="020F0502020204030204"/>
                <a:ea typeface="+mn-ea"/>
                <a:cs typeface="+mn-cs"/>
              </a:rPr>
              <a:t>producing</a:t>
            </a:r>
            <a:r>
              <a:rPr kumimoji="0" lang="en-GB" sz="2000" b="0" i="0" u="none" strike="noStrike" kern="1200" cap="none" spc="0" normalizeH="0" baseline="0" noProof="0" dirty="0">
                <a:ln>
                  <a:noFill/>
                </a:ln>
                <a:solidFill>
                  <a:srgbClr val="00B050"/>
                </a:solidFill>
                <a:effectLst/>
                <a:uLnTx/>
                <a:uFillTx/>
                <a:latin typeface="Calibri" panose="020F0502020204030204"/>
                <a:ea typeface="+mn-ea"/>
                <a:cs typeface="+mn-cs"/>
              </a:rPr>
              <a:t> </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in each of these images?</a:t>
            </a:r>
          </a:p>
        </p:txBody>
      </p:sp>
    </p:spTree>
    <p:extLst>
      <p:ext uri="{BB962C8B-B14F-4D97-AF65-F5344CB8AC3E}">
        <p14:creationId xmlns:p14="http://schemas.microsoft.com/office/powerpoint/2010/main" val="147001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3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2" descr="http://forcechangecom.c.presscdn.com/wp-content/uploads/2012/06/greenhouse-gas-emissions.jpg"/>
          <p:cNvPicPr>
            <a:picLocks noChangeAspect="1" noChangeArrowheads="1"/>
          </p:cNvPicPr>
          <p:nvPr/>
        </p:nvPicPr>
        <p:blipFill>
          <a:blip r:embed="rId2" cstate="print"/>
          <a:srcRect/>
          <a:stretch>
            <a:fillRect/>
          </a:stretch>
        </p:blipFill>
        <p:spPr bwMode="auto">
          <a:xfrm>
            <a:off x="0" y="0"/>
            <a:ext cx="6242890" cy="4682169"/>
          </a:xfrm>
          <a:prstGeom prst="rect">
            <a:avLst/>
          </a:prstGeom>
          <a:noFill/>
        </p:spPr>
      </p:pic>
      <p:pic>
        <p:nvPicPr>
          <p:cNvPr id="40964" name="Picture 4" descr="http://forcechangecom.c.presscdn.com/wp-content/uploads/2011/10/forest-fir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79294" y="-6641"/>
            <a:ext cx="4425110" cy="3620635"/>
          </a:xfrm>
          <a:prstGeom prst="rect">
            <a:avLst/>
          </a:prstGeom>
          <a:noFill/>
        </p:spPr>
      </p:pic>
      <p:pic>
        <p:nvPicPr>
          <p:cNvPr id="40970" name="Picture 10" descr="http://classroom.synonym.com/DM-Resize/photos.demandstudios.com/getty/article/188/205/dv118015.jpg?w=600&amp;h=600&amp;keep_ratio=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89694" y="-28726"/>
            <a:ext cx="2952328" cy="3617640"/>
          </a:xfrm>
          <a:prstGeom prst="rect">
            <a:avLst/>
          </a:prstGeom>
          <a:noFill/>
        </p:spPr>
      </p:pic>
      <p:pic>
        <p:nvPicPr>
          <p:cNvPr id="40966" name="Picture 6" descr="http://coastalcare.org/wp-content/uploads/2010/08/plastic-pollution-indian-patch.jpg"/>
          <p:cNvPicPr>
            <a:picLocks noChangeAspect="1" noChangeArrowheads="1"/>
          </p:cNvPicPr>
          <p:nvPr/>
        </p:nvPicPr>
        <p:blipFill>
          <a:blip r:embed="rId5" cstate="print"/>
          <a:srcRect/>
          <a:stretch>
            <a:fillRect/>
          </a:stretch>
        </p:blipFill>
        <p:spPr bwMode="auto">
          <a:xfrm>
            <a:off x="0" y="3144930"/>
            <a:ext cx="6512724" cy="3713070"/>
          </a:xfrm>
          <a:prstGeom prst="rect">
            <a:avLst/>
          </a:prstGeom>
          <a:noFill/>
        </p:spPr>
      </p:pic>
      <p:pic>
        <p:nvPicPr>
          <p:cNvPr id="40972" name="Picture 12" descr="http://www.ecologyandfarming.com/wp-content/uploads/2014/07/Cow-Methane-Pollution.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296025" y="3465513"/>
            <a:ext cx="5895975" cy="3457575"/>
          </a:xfrm>
          <a:prstGeom prst="rect">
            <a:avLst/>
          </a:prstGeom>
          <a:noFill/>
        </p:spPr>
      </p:pic>
      <p:pic>
        <p:nvPicPr>
          <p:cNvPr id="10" name="Picture 8" descr="http://s3.amazonaws.com/kidzworld_photo/images/201064/62c73802-2d80-4545-be75-01c607eaa4d2/oil3.jpg">
            <a:extLst>
              <a:ext uri="{FF2B5EF4-FFF2-40B4-BE49-F238E27FC236}">
                <a16:creationId xmlns:a16="http://schemas.microsoft.com/office/drawing/2014/main" id="{15F3FB53-2DE1-48FA-8905-BBEC63C07062}"/>
              </a:ext>
            </a:extLst>
          </p:cNvPr>
          <p:cNvPicPr>
            <a:picLocks noChangeAspect="1" noChangeArrowheads="1"/>
          </p:cNvPicPr>
          <p:nvPr/>
        </p:nvPicPr>
        <p:blipFill>
          <a:blip r:embed="rId7" cstate="print"/>
          <a:srcRect/>
          <a:stretch>
            <a:fillRect/>
          </a:stretch>
        </p:blipFill>
        <p:spPr bwMode="auto">
          <a:xfrm>
            <a:off x="4736770" y="2517093"/>
            <a:ext cx="3658177" cy="2445753"/>
          </a:xfrm>
          <a:prstGeom prst="rect">
            <a:avLst/>
          </a:prstGeom>
          <a:noFill/>
        </p:spPr>
      </p:pic>
      <p:sp>
        <p:nvSpPr>
          <p:cNvPr id="11" name="Retângulo 10">
            <a:extLst>
              <a:ext uri="{FF2B5EF4-FFF2-40B4-BE49-F238E27FC236}">
                <a16:creationId xmlns:a16="http://schemas.microsoft.com/office/drawing/2014/main" id="{EA693D16-0E2C-4A78-A74E-AA47CF4DB893}"/>
              </a:ext>
            </a:extLst>
          </p:cNvPr>
          <p:cNvSpPr/>
          <p:nvPr/>
        </p:nvSpPr>
        <p:spPr>
          <a:xfrm>
            <a:off x="0" y="5225103"/>
            <a:ext cx="1981068" cy="17164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What sort of </a:t>
            </a:r>
            <a:r>
              <a:rPr kumimoji="0" lang="en-GB" sz="20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pollution</a:t>
            </a:r>
            <a:r>
              <a:rPr kumimoji="0" lang="en-GB" sz="20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is each of these images showing?</a:t>
            </a:r>
          </a:p>
        </p:txBody>
      </p:sp>
      <p:sp>
        <p:nvSpPr>
          <p:cNvPr id="4" name="Title 3">
            <a:extLst>
              <a:ext uri="{FF2B5EF4-FFF2-40B4-BE49-F238E27FC236}">
                <a16:creationId xmlns:a16="http://schemas.microsoft.com/office/drawing/2014/main" id="{845E6E10-17D3-4F54-9AFF-74450D954131}"/>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247450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box(in)">
                                      <p:cBhvr>
                                        <p:cTn id="7" dur="500"/>
                                        <p:tgtEl>
                                          <p:spTgt spid="4096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0970"/>
                                        </p:tgtEl>
                                        <p:attrNameLst>
                                          <p:attrName>style.visibility</p:attrName>
                                        </p:attrNameLst>
                                      </p:cBhvr>
                                      <p:to>
                                        <p:strVal val="visible"/>
                                      </p:to>
                                    </p:set>
                                    <p:animEffect transition="in" filter="box(in)">
                                      <p:cBhvr>
                                        <p:cTn id="12" dur="500"/>
                                        <p:tgtEl>
                                          <p:spTgt spid="4097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0964"/>
                                        </p:tgtEl>
                                        <p:attrNameLst>
                                          <p:attrName>style.visibility</p:attrName>
                                        </p:attrNameLst>
                                      </p:cBhvr>
                                      <p:to>
                                        <p:strVal val="visible"/>
                                      </p:to>
                                    </p:set>
                                    <p:animEffect transition="in" filter="box(in)">
                                      <p:cBhvr>
                                        <p:cTn id="17" dur="500"/>
                                        <p:tgtEl>
                                          <p:spTgt spid="4096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0966"/>
                                        </p:tgtEl>
                                        <p:attrNameLst>
                                          <p:attrName>style.visibility</p:attrName>
                                        </p:attrNameLst>
                                      </p:cBhvr>
                                      <p:to>
                                        <p:strVal val="visible"/>
                                      </p:to>
                                    </p:set>
                                    <p:animEffect transition="in" filter="box(in)">
                                      <p:cBhvr>
                                        <p:cTn id="22" dur="500"/>
                                        <p:tgtEl>
                                          <p:spTgt spid="4096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0972"/>
                                        </p:tgtEl>
                                        <p:attrNameLst>
                                          <p:attrName>style.visibility</p:attrName>
                                        </p:attrNameLst>
                                      </p:cBhvr>
                                      <p:to>
                                        <p:strVal val="visible"/>
                                      </p:to>
                                    </p:set>
                                    <p:animEffect transition="in" filter="box(in)">
                                      <p:cBhvr>
                                        <p:cTn id="27" dur="500"/>
                                        <p:tgtEl>
                                          <p:spTgt spid="4097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962" y="1253331"/>
            <a:ext cx="11442076" cy="4351338"/>
          </a:xfrm>
        </p:spPr>
        <p:txBody>
          <a:bodyPr>
            <a:noAutofit/>
          </a:bodyPr>
          <a:lstStyle/>
          <a:p>
            <a:pPr marL="0" indent="0">
              <a:buNone/>
            </a:pPr>
            <a:r>
              <a:rPr lang="en-GB" dirty="0">
                <a:solidFill>
                  <a:srgbClr val="35372F"/>
                </a:solidFill>
              </a:rPr>
              <a:t>One of the biggest problems in the current consumption, production and pollution cycle is the overuse and overreliance on </a:t>
            </a:r>
            <a:r>
              <a:rPr lang="en-GB" b="1" dirty="0">
                <a:solidFill>
                  <a:srgbClr val="35372F"/>
                </a:solidFill>
              </a:rPr>
              <a:t>fossil fuels</a:t>
            </a:r>
            <a:r>
              <a:rPr lang="en-GB" dirty="0">
                <a:solidFill>
                  <a:srgbClr val="35372F"/>
                </a:solidFill>
              </a:rPr>
              <a:t> (a non-renewable energy source) as well as an increase in greenhouse gases caused by many of our actions. </a:t>
            </a:r>
            <a:br>
              <a:rPr lang="en-GB" dirty="0">
                <a:solidFill>
                  <a:srgbClr val="35372F"/>
                </a:solidFill>
              </a:rPr>
            </a:br>
            <a:br>
              <a:rPr lang="en-GB" dirty="0">
                <a:solidFill>
                  <a:srgbClr val="35372F"/>
                </a:solidFill>
              </a:rPr>
            </a:br>
            <a:r>
              <a:rPr lang="en-GB" dirty="0">
                <a:solidFill>
                  <a:srgbClr val="35372F"/>
                </a:solidFill>
              </a:rPr>
              <a:t>Humans have developed amazing systems that continuously take fossil fuels from the ground but we have no way of ever replacing them, meaning they will eventually run out.</a:t>
            </a:r>
          </a:p>
          <a:p>
            <a:pPr marL="0" indent="0">
              <a:buNone/>
            </a:pPr>
            <a:endParaRPr lang="en-GB" dirty="0"/>
          </a:p>
          <a:p>
            <a:pPr marL="0" indent="0">
              <a:buNone/>
            </a:pPr>
            <a:br>
              <a:rPr lang="en-GB" dirty="0"/>
            </a:br>
            <a:br>
              <a:rPr lang="en-GB" dirty="0"/>
            </a:br>
            <a:endParaRPr lang="en-GB" b="1" dirty="0">
              <a:latin typeface="+mn-lt"/>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04721" y="5536489"/>
            <a:ext cx="2912317" cy="1035231"/>
          </a:xfrm>
          <a:prstGeom prst="rect">
            <a:avLst/>
          </a:prstGeom>
        </p:spPr>
      </p:pic>
    </p:spTree>
    <p:extLst>
      <p:ext uri="{BB962C8B-B14F-4D97-AF65-F5344CB8AC3E}">
        <p14:creationId xmlns:p14="http://schemas.microsoft.com/office/powerpoint/2010/main" val="448903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962" y="1480798"/>
            <a:ext cx="11442076" cy="2938802"/>
          </a:xfrm>
        </p:spPr>
        <p:txBody>
          <a:bodyPr>
            <a:noAutofit/>
          </a:bodyPr>
          <a:lstStyle/>
          <a:p>
            <a:pPr marL="0" indent="0">
              <a:buNone/>
            </a:pPr>
            <a:r>
              <a:rPr lang="en-GB" dirty="0">
                <a:solidFill>
                  <a:srgbClr val="35372F"/>
                </a:solidFill>
              </a:rPr>
              <a:t>As these actions are being carried out on such a mass scale, they have become unsustainable and the Earth can no longer cope.</a:t>
            </a:r>
          </a:p>
          <a:p>
            <a:pPr marL="0" indent="0">
              <a:buNone/>
            </a:pPr>
            <a:endParaRPr lang="en-GB" dirty="0">
              <a:solidFill>
                <a:srgbClr val="35372F"/>
              </a:solidFill>
            </a:endParaRPr>
          </a:p>
          <a:p>
            <a:pPr marL="0" indent="0">
              <a:buNone/>
            </a:pPr>
            <a:r>
              <a:rPr lang="en-GB" dirty="0">
                <a:solidFill>
                  <a:srgbClr val="35372F"/>
                </a:solidFill>
              </a:rPr>
              <a:t>Because the industrialised world is developing at such a rapid rate, and the rest of the world is being encouraged to follow, we find ourselves at a crossroads where we cannot sustain what we have started.</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04721" y="5536489"/>
            <a:ext cx="2912317" cy="1035231"/>
          </a:xfrm>
          <a:prstGeom prst="rect">
            <a:avLst/>
          </a:prstGeom>
        </p:spPr>
      </p:pic>
    </p:spTree>
    <p:extLst>
      <p:ext uri="{BB962C8B-B14F-4D97-AF65-F5344CB8AC3E}">
        <p14:creationId xmlns:p14="http://schemas.microsoft.com/office/powerpoint/2010/main" val="30664893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608" y="1562892"/>
            <a:ext cx="11482783" cy="4351338"/>
          </a:xfrm>
        </p:spPr>
        <p:txBody>
          <a:bodyPr/>
          <a:lstStyle/>
          <a:p>
            <a:pPr marL="0" indent="0">
              <a:buNone/>
            </a:pPr>
            <a:r>
              <a:rPr lang="en-GB" dirty="0">
                <a:solidFill>
                  <a:srgbClr val="35372F"/>
                </a:solidFill>
              </a:rPr>
              <a:t>Take a moment to reflect on how you are feeling. Your body can give you important signs about your emotions; your heart might be racing or might have slowed down, your posture might have slumped a little or you might have sat a little straighter, your muscles might have relaxed or tensed.  </a:t>
            </a:r>
          </a:p>
          <a:p>
            <a:pPr marL="0" indent="0">
              <a:buNone/>
            </a:pPr>
            <a:br>
              <a:rPr lang="en-GB" dirty="0">
                <a:solidFill>
                  <a:srgbClr val="35372F"/>
                </a:solidFill>
              </a:rPr>
            </a:br>
            <a:r>
              <a:rPr lang="en-GB" dirty="0">
                <a:solidFill>
                  <a:srgbClr val="35372F"/>
                </a:solidFill>
              </a:rPr>
              <a:t>However you are feeling, take a moment to take a couple of breaths before we move on. </a:t>
            </a:r>
            <a:endParaRPr lang="en-GB" b="1" dirty="0">
              <a:solidFill>
                <a:srgbClr val="35372F"/>
              </a:solidFill>
            </a:endParaRPr>
          </a:p>
        </p:txBody>
      </p:sp>
      <p:pic>
        <p:nvPicPr>
          <p:cNvPr id="8198" name="Picture 6" descr="Image result for closed eyes carto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53170" y="5410198"/>
            <a:ext cx="1024064" cy="1008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378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13">
            <a:extLst>
              <a:ext uri="{FF2B5EF4-FFF2-40B4-BE49-F238E27FC236}">
                <a16:creationId xmlns:a16="http://schemas.microsoft.com/office/drawing/2014/main" id="{47DE114E-54B9-405D-A016-1319A6E8D4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8" name="Oval 10">
            <a:extLst>
              <a:ext uri="{FF2B5EF4-FFF2-40B4-BE49-F238E27FC236}">
                <a16:creationId xmlns:a16="http://schemas.microsoft.com/office/drawing/2014/main" id="{E2A5BCEB-7D2E-4EA4-8E52-9428129F4E27}"/>
              </a:ext>
            </a:extLst>
          </p:cNvPr>
          <p:cNvSpPr/>
          <p:nvPr/>
        </p:nvSpPr>
        <p:spPr>
          <a:xfrm>
            <a:off x="8093581" y="2559357"/>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9" name="TextBox 11">
            <a:extLst>
              <a:ext uri="{FF2B5EF4-FFF2-40B4-BE49-F238E27FC236}">
                <a16:creationId xmlns:a16="http://schemas.microsoft.com/office/drawing/2014/main" id="{7A9FBA61-6BE0-4935-9884-5966AA98CEA0}"/>
              </a:ext>
            </a:extLst>
          </p:cNvPr>
          <p:cNvSpPr txBox="1"/>
          <p:nvPr/>
        </p:nvSpPr>
        <p:spPr>
          <a:xfrm>
            <a:off x="8195536" y="4155464"/>
            <a:ext cx="3754810" cy="1661993"/>
          </a:xfrm>
          <a:prstGeom prst="rect">
            <a:avLst/>
          </a:prstGeom>
          <a:noFill/>
        </p:spPr>
        <p:txBody>
          <a:bodyPr wrap="square" rtlCol="0">
            <a:spAutoFit/>
          </a:bodyPr>
          <a:lstStyle/>
          <a:p>
            <a:pPr algn="ctr"/>
            <a:r>
              <a:rPr lang="en-GB" sz="2400" b="1" spc="300" dirty="0">
                <a:solidFill>
                  <a:prstClr val="white"/>
                </a:solidFill>
              </a:rPr>
              <a:t>UNDERSTANDING CAUSE AND EFFECT</a:t>
            </a:r>
            <a:endParaRPr lang="en-GB" sz="1100" b="1" spc="300" dirty="0">
              <a:solidFill>
                <a:prstClr val="white"/>
              </a:solidFill>
            </a:endParaRPr>
          </a:p>
          <a:p>
            <a:pPr algn="ctr"/>
            <a:endParaRPr lang="en-GB" b="1" dirty="0">
              <a:solidFill>
                <a:srgbClr val="FEE725"/>
              </a:solidFill>
            </a:endParaRPr>
          </a:p>
          <a:p>
            <a:pPr algn="ctr"/>
            <a:endParaRPr lang="en-GB" b="1" spc="300" dirty="0">
              <a:solidFill>
                <a:srgbClr val="FEE725"/>
              </a:solidFill>
            </a:endParaRPr>
          </a:p>
          <a:p>
            <a:pPr algn="ctr"/>
            <a:r>
              <a:rPr lang="en-GB" b="1" spc="300" dirty="0">
                <a:solidFill>
                  <a:srgbClr val="FEE725"/>
                </a:solidFill>
              </a:rPr>
              <a:t>20 MINUTES </a:t>
            </a:r>
            <a:endParaRPr lang="en-GB" spc="300" dirty="0">
              <a:solidFill>
                <a:srgbClr val="FEE725"/>
              </a:solidFill>
            </a:endParaRPr>
          </a:p>
        </p:txBody>
      </p:sp>
    </p:spTree>
    <p:extLst>
      <p:ext uri="{BB962C8B-B14F-4D97-AF65-F5344CB8AC3E}">
        <p14:creationId xmlns:p14="http://schemas.microsoft.com/office/powerpoint/2010/main" val="1648881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303" y="1773835"/>
            <a:ext cx="11433394" cy="4351338"/>
          </a:xfrm>
        </p:spPr>
        <p:txBody>
          <a:bodyPr/>
          <a:lstStyle/>
          <a:p>
            <a:pPr marL="0" indent="0">
              <a:buNone/>
            </a:pPr>
            <a:r>
              <a:rPr lang="en-GB" dirty="0">
                <a:solidFill>
                  <a:srgbClr val="35372F"/>
                </a:solidFill>
              </a:rPr>
              <a:t>The next slide shows eight of the most significant impacts of human actions caused by our imbalance with natural systems.  </a:t>
            </a:r>
          </a:p>
          <a:p>
            <a:pPr marL="0" indent="0">
              <a:buNone/>
            </a:pPr>
            <a:endParaRPr lang="en-GB" dirty="0">
              <a:solidFill>
                <a:srgbClr val="35372F"/>
              </a:solidFill>
            </a:endParaRPr>
          </a:p>
          <a:p>
            <a:pPr marL="0" indent="0">
              <a:buNone/>
            </a:pPr>
            <a:r>
              <a:rPr lang="en-GB" dirty="0">
                <a:solidFill>
                  <a:srgbClr val="35372F"/>
                </a:solidFill>
              </a:rPr>
              <a:t>Many of these effects are a consequence of humans’ use of fossil fuels and increased production of greenhouse gases across the planet.</a:t>
            </a:r>
          </a:p>
        </p:txBody>
      </p:sp>
    </p:spTree>
    <p:extLst>
      <p:ext uri="{BB962C8B-B14F-4D97-AF65-F5344CB8AC3E}">
        <p14:creationId xmlns:p14="http://schemas.microsoft.com/office/powerpoint/2010/main" val="15174337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4810387"/>
              </p:ext>
            </p:extLst>
          </p:nvPr>
        </p:nvGraphicFramePr>
        <p:xfrm>
          <a:off x="725890" y="691368"/>
          <a:ext cx="10740220" cy="5114924"/>
        </p:xfrm>
        <a:graphic>
          <a:graphicData uri="http://schemas.openxmlformats.org/drawingml/2006/table">
            <a:tbl>
              <a:tblPr firstRow="1" bandRow="1">
                <a:tableStyleId>{5C22544A-7EE6-4342-B048-85BDC9FD1C3A}</a:tableStyleId>
              </a:tblPr>
              <a:tblGrid>
                <a:gridCol w="2685055">
                  <a:extLst>
                    <a:ext uri="{9D8B030D-6E8A-4147-A177-3AD203B41FA5}">
                      <a16:colId xmlns:a16="http://schemas.microsoft.com/office/drawing/2014/main" val="20000"/>
                    </a:ext>
                  </a:extLst>
                </a:gridCol>
                <a:gridCol w="2685055">
                  <a:extLst>
                    <a:ext uri="{9D8B030D-6E8A-4147-A177-3AD203B41FA5}">
                      <a16:colId xmlns:a16="http://schemas.microsoft.com/office/drawing/2014/main" val="20001"/>
                    </a:ext>
                  </a:extLst>
                </a:gridCol>
                <a:gridCol w="2685055">
                  <a:extLst>
                    <a:ext uri="{9D8B030D-6E8A-4147-A177-3AD203B41FA5}">
                      <a16:colId xmlns:a16="http://schemas.microsoft.com/office/drawing/2014/main" val="20002"/>
                    </a:ext>
                  </a:extLst>
                </a:gridCol>
                <a:gridCol w="2685055">
                  <a:extLst>
                    <a:ext uri="{9D8B030D-6E8A-4147-A177-3AD203B41FA5}">
                      <a16:colId xmlns:a16="http://schemas.microsoft.com/office/drawing/2014/main" val="20003"/>
                    </a:ext>
                  </a:extLst>
                </a:gridCol>
              </a:tblGrid>
              <a:tr h="2557462">
                <a:tc>
                  <a:txBody>
                    <a:bodyPr/>
                    <a:lstStyle/>
                    <a:p>
                      <a:pPr algn="ctr"/>
                      <a:r>
                        <a:rPr lang="en-GB" sz="2000" b="1" dirty="0">
                          <a:solidFill>
                            <a:schemeClr val="tx1"/>
                          </a:solidFill>
                        </a:rPr>
                        <a:t>1. AIR POLLUTION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2. SOIL EROSION</a:t>
                      </a:r>
                    </a:p>
                    <a:p>
                      <a:pPr algn="ctr"/>
                      <a:endParaRPr lang="en-GB"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3. BIODIVERSITY LOSS</a:t>
                      </a:r>
                    </a:p>
                    <a:p>
                      <a:pPr algn="ctr"/>
                      <a:endParaRPr lang="en-GB"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4. SEA-LEVEL RISES</a:t>
                      </a:r>
                    </a:p>
                    <a:p>
                      <a:pPr algn="ctr"/>
                      <a:endParaRPr lang="en-GB"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574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5. WATER POLLUTION</a:t>
                      </a:r>
                    </a:p>
                    <a:p>
                      <a:pPr algn="ctr"/>
                      <a:endParaRPr lang="en-GB"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6. SPECIES EXTINCTION</a:t>
                      </a:r>
                    </a:p>
                    <a:p>
                      <a:pPr algn="ctr"/>
                      <a:endParaRPr lang="en-GB"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7. EXTREME WEATHER</a:t>
                      </a:r>
                    </a:p>
                    <a:p>
                      <a:pPr algn="ctr"/>
                      <a:endParaRPr lang="en-GB"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900" b="1" dirty="0">
                          <a:solidFill>
                            <a:schemeClr val="tx1"/>
                          </a:solidFill>
                        </a:rPr>
                        <a:t>8. OCEAN ACIDIFICATION</a:t>
                      </a:r>
                    </a:p>
                    <a:p>
                      <a:pPr algn="ctr"/>
                      <a:endParaRPr lang="en-GB"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55142" y="3806044"/>
            <a:ext cx="2461137" cy="1835250"/>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88142" y="3806043"/>
            <a:ext cx="2461137" cy="1835251"/>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88141" y="1262869"/>
            <a:ext cx="2461137" cy="1822038"/>
          </a:xfrm>
          <a:prstGeom prst="rect">
            <a:avLst/>
          </a:prstGeom>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76448" y="1262868"/>
            <a:ext cx="2461137" cy="1822039"/>
          </a:xfrm>
          <a:prstGeom prst="rect">
            <a:avLst/>
          </a:prstGeom>
        </p:spPr>
      </p:pic>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155142" y="1262869"/>
            <a:ext cx="2461137" cy="1822038"/>
          </a:xfrm>
          <a:prstGeom prst="rect">
            <a:avLst/>
          </a:prstGeom>
        </p:spPr>
      </p:pic>
      <p:pic>
        <p:nvPicPr>
          <p:cNvPr id="11" name="Picture 10"/>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822142" y="3806044"/>
            <a:ext cx="2461137" cy="1835250"/>
          </a:xfrm>
          <a:prstGeom prst="rect">
            <a:avLst/>
          </a:prstGeom>
        </p:spPr>
      </p:pic>
      <p:pic>
        <p:nvPicPr>
          <p:cNvPr id="12" name="Picture 11"/>
          <p:cNvPicPr>
            <a:picLocks noChangeAspect="1"/>
          </p:cNvPicPr>
          <p:nvPr/>
        </p:nvPicPr>
        <p:blipFill rotWithShape="1">
          <a:blip r:embed="rId8" cstate="email">
            <a:extLst>
              <a:ext uri="{28A0092B-C50C-407E-A947-70E740481C1C}">
                <a14:useLocalDpi xmlns:a14="http://schemas.microsoft.com/office/drawing/2010/main"/>
              </a:ext>
            </a:extLst>
          </a:blip>
          <a:srcRect b="-2548"/>
          <a:stretch/>
        </p:blipFill>
        <p:spPr>
          <a:xfrm>
            <a:off x="8822142" y="1262869"/>
            <a:ext cx="2461137" cy="1822038"/>
          </a:xfrm>
          <a:prstGeom prst="rect">
            <a:avLst/>
          </a:prstGeom>
        </p:spPr>
      </p:pic>
      <p:pic>
        <p:nvPicPr>
          <p:cNvPr id="2" name="Picture 2" descr="Image result for women in toxic foam water india"/>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876448" y="3799743"/>
            <a:ext cx="2434611" cy="183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647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48343" y="598832"/>
            <a:ext cx="11665359" cy="1384995"/>
          </a:xfrm>
          <a:prstGeom prst="rect">
            <a:avLst/>
          </a:prstGeom>
        </p:spPr>
        <p:txBody>
          <a:bodyPr wrap="square">
            <a:spAutoFit/>
          </a:bodyPr>
          <a:lstStyle/>
          <a:p>
            <a:r>
              <a:rPr lang="en-GB" sz="2800" dirty="0">
                <a:solidFill>
                  <a:srgbClr val="35372F"/>
                </a:solidFill>
                <a:latin typeface="Calibri Light" panose="020F0302020204030204"/>
              </a:rPr>
              <a:t>Working in small groups, choose one of the impacts and work together to create a chain of impact using these three questions:</a:t>
            </a:r>
            <a:br>
              <a:rPr lang="en-GB" sz="2800" dirty="0">
                <a:solidFill>
                  <a:srgbClr val="35372F"/>
                </a:solidFill>
                <a:latin typeface="Calibri Light" panose="020F0302020204030204"/>
              </a:rPr>
            </a:br>
            <a:endParaRPr lang="en-GB" sz="2800" dirty="0">
              <a:solidFill>
                <a:srgbClr val="35372F"/>
              </a:solidFill>
              <a:latin typeface="Calibri Light" panose="020F0302020204030204"/>
            </a:endParaRPr>
          </a:p>
        </p:txBody>
      </p:sp>
      <p:pic>
        <p:nvPicPr>
          <p:cNvPr id="13" name="Picture 12"/>
          <p:cNvPicPr>
            <a:picLocks noChangeAspect="1"/>
          </p:cNvPicPr>
          <p:nvPr/>
        </p:nvPicPr>
        <p:blipFill rotWithShape="1">
          <a:blip r:embed="rId2" cstate="email">
            <a:extLst>
              <a:ext uri="{28A0092B-C50C-407E-A947-70E740481C1C}">
                <a14:useLocalDpi xmlns:a14="http://schemas.microsoft.com/office/drawing/2010/main"/>
              </a:ext>
            </a:extLst>
          </a:blip>
          <a:srcRect r="63297"/>
          <a:stretch/>
        </p:blipFill>
        <p:spPr>
          <a:xfrm>
            <a:off x="514524" y="1779076"/>
            <a:ext cx="2581708" cy="4295426"/>
          </a:xfrm>
          <a:prstGeom prst="rect">
            <a:avLst/>
          </a:prstGeom>
        </p:spPr>
      </p:pic>
      <p:sp>
        <p:nvSpPr>
          <p:cNvPr id="14" name="Rectangle 13"/>
          <p:cNvSpPr/>
          <p:nvPr/>
        </p:nvSpPr>
        <p:spPr>
          <a:xfrm>
            <a:off x="3096232" y="2104797"/>
            <a:ext cx="3633431" cy="615553"/>
          </a:xfrm>
          <a:prstGeom prst="rect">
            <a:avLst/>
          </a:prstGeom>
        </p:spPr>
        <p:txBody>
          <a:bodyPr wrap="square">
            <a:spAutoFit/>
          </a:bodyPr>
          <a:lstStyle/>
          <a:p>
            <a:r>
              <a:rPr lang="en-GB" sz="2000" dirty="0">
                <a:solidFill>
                  <a:srgbClr val="35372F"/>
                </a:solidFill>
                <a:latin typeface="Calibri Light" panose="020F0302020204030204"/>
              </a:rPr>
              <a:t>What is causing this problem? </a:t>
            </a:r>
          </a:p>
          <a:p>
            <a:r>
              <a:rPr lang="en-GB" sz="1400" dirty="0">
                <a:solidFill>
                  <a:srgbClr val="35372F"/>
                </a:solidFill>
                <a:latin typeface="Calibri Light" panose="020F0302020204030204"/>
              </a:rPr>
              <a:t>Think about the actions and the resources.</a:t>
            </a:r>
            <a:endParaRPr lang="en-GB" sz="1400" dirty="0">
              <a:solidFill>
                <a:srgbClr val="35372F"/>
              </a:solidFill>
            </a:endParaRPr>
          </a:p>
        </p:txBody>
      </p:sp>
      <p:sp>
        <p:nvSpPr>
          <p:cNvPr id="15" name="Rectangle 14"/>
          <p:cNvSpPr/>
          <p:nvPr/>
        </p:nvSpPr>
        <p:spPr>
          <a:xfrm>
            <a:off x="3008079" y="3515697"/>
            <a:ext cx="5032293" cy="830997"/>
          </a:xfrm>
          <a:prstGeom prst="rect">
            <a:avLst/>
          </a:prstGeom>
        </p:spPr>
        <p:txBody>
          <a:bodyPr wrap="square">
            <a:spAutoFit/>
          </a:bodyPr>
          <a:lstStyle/>
          <a:p>
            <a:r>
              <a:rPr lang="en-GB" sz="2000" dirty="0">
                <a:solidFill>
                  <a:srgbClr val="35372F"/>
                </a:solidFill>
                <a:latin typeface="Calibri Light" panose="020F0302020204030204"/>
              </a:rPr>
              <a:t>What is the immediate effect of this problem?</a:t>
            </a:r>
          </a:p>
          <a:p>
            <a:r>
              <a:rPr lang="en-GB" sz="1400" dirty="0">
                <a:solidFill>
                  <a:srgbClr val="35372F"/>
                </a:solidFill>
                <a:latin typeface="Calibri Light" panose="020F0302020204030204"/>
              </a:rPr>
              <a:t>Think about the </a:t>
            </a:r>
            <a:r>
              <a:rPr lang="en-GB" sz="1400" u="sng" dirty="0">
                <a:solidFill>
                  <a:srgbClr val="35372F"/>
                </a:solidFill>
                <a:latin typeface="Calibri Light" panose="020F0302020204030204"/>
              </a:rPr>
              <a:t>short-term</a:t>
            </a:r>
            <a:r>
              <a:rPr lang="en-GB" sz="1400" dirty="0">
                <a:solidFill>
                  <a:srgbClr val="35372F"/>
                </a:solidFill>
                <a:latin typeface="Calibri Light" panose="020F0302020204030204"/>
              </a:rPr>
              <a:t> noticeable impact on the human and non-human world.</a:t>
            </a:r>
            <a:endParaRPr lang="en-GB" sz="1400" dirty="0">
              <a:solidFill>
                <a:srgbClr val="35372F"/>
              </a:solidFill>
            </a:endParaRPr>
          </a:p>
        </p:txBody>
      </p:sp>
      <p:sp>
        <p:nvSpPr>
          <p:cNvPr id="16" name="Rectangle 15"/>
          <p:cNvSpPr/>
          <p:nvPr/>
        </p:nvSpPr>
        <p:spPr>
          <a:xfrm>
            <a:off x="3008079" y="5125706"/>
            <a:ext cx="5361902" cy="830997"/>
          </a:xfrm>
          <a:prstGeom prst="rect">
            <a:avLst/>
          </a:prstGeom>
        </p:spPr>
        <p:txBody>
          <a:bodyPr wrap="square">
            <a:spAutoFit/>
          </a:bodyPr>
          <a:lstStyle/>
          <a:p>
            <a:r>
              <a:rPr lang="en-GB" sz="2000" dirty="0">
                <a:solidFill>
                  <a:srgbClr val="35372F"/>
                </a:solidFill>
                <a:latin typeface="Calibri Light" panose="020F0302020204030204"/>
              </a:rPr>
              <a:t>What are some of the wider implications of this?</a:t>
            </a:r>
          </a:p>
          <a:p>
            <a:r>
              <a:rPr lang="en-GB" sz="1400" dirty="0">
                <a:solidFill>
                  <a:srgbClr val="35372F"/>
                </a:solidFill>
                <a:latin typeface="Calibri Light" panose="020F0302020204030204"/>
              </a:rPr>
              <a:t>Think about the </a:t>
            </a:r>
            <a:r>
              <a:rPr lang="en-GB" sz="1400" u="sng" dirty="0">
                <a:solidFill>
                  <a:srgbClr val="35372F"/>
                </a:solidFill>
                <a:latin typeface="Calibri Light" panose="020F0302020204030204"/>
              </a:rPr>
              <a:t>longer-term</a:t>
            </a:r>
            <a:r>
              <a:rPr lang="en-GB" sz="1400" dirty="0">
                <a:solidFill>
                  <a:srgbClr val="35372F"/>
                </a:solidFill>
                <a:latin typeface="Calibri Light" panose="020F0302020204030204"/>
              </a:rPr>
              <a:t> impact on the human and non-human world.</a:t>
            </a:r>
            <a:endParaRPr lang="en-GB" sz="1400" dirty="0">
              <a:solidFill>
                <a:srgbClr val="35372F"/>
              </a:solidFil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52266" y="2612624"/>
            <a:ext cx="3740086" cy="1806146"/>
          </a:xfrm>
          <a:prstGeom prst="rect">
            <a:avLst/>
          </a:prstGeom>
        </p:spPr>
      </p:pic>
      <p:sp>
        <p:nvSpPr>
          <p:cNvPr id="9" name="CaixaDeTexto 8">
            <a:extLst>
              <a:ext uri="{FF2B5EF4-FFF2-40B4-BE49-F238E27FC236}">
                <a16:creationId xmlns:a16="http://schemas.microsoft.com/office/drawing/2014/main" id="{86E03AA8-C19F-476A-8C32-D1804056D73C}"/>
              </a:ext>
            </a:extLst>
          </p:cNvPr>
          <p:cNvSpPr txBox="1"/>
          <p:nvPr/>
        </p:nvSpPr>
        <p:spPr>
          <a:xfrm>
            <a:off x="5624241" y="6074502"/>
            <a:ext cx="6098344" cy="400110"/>
          </a:xfrm>
          <a:prstGeom prst="rect">
            <a:avLst/>
          </a:prstGeom>
          <a:noFill/>
        </p:spPr>
        <p:txBody>
          <a:bodyPr wrap="square">
            <a:spAutoFit/>
          </a:bodyPr>
          <a:lstStyle/>
          <a:p>
            <a:pPr algn="r"/>
            <a:r>
              <a:rPr lang="en-GB" sz="2000" i="1" dirty="0">
                <a:solidFill>
                  <a:srgbClr val="35372F"/>
                </a:solidFill>
                <a:latin typeface="Calibri Light" panose="020F0302020204030204"/>
              </a:rPr>
              <a:t>Go to the next slide for an </a:t>
            </a:r>
            <a:r>
              <a:rPr lang="en-GB" sz="2000" b="1" i="1" dirty="0">
                <a:solidFill>
                  <a:srgbClr val="35372F"/>
                </a:solidFill>
                <a:latin typeface="Calibri Light" panose="020F0302020204030204"/>
              </a:rPr>
              <a:t>example</a:t>
            </a:r>
            <a:endParaRPr lang="en-GB" sz="2000" b="1" i="1" dirty="0">
              <a:solidFill>
                <a:srgbClr val="35372F"/>
              </a:solidFill>
            </a:endParaRPr>
          </a:p>
        </p:txBody>
      </p:sp>
    </p:spTree>
    <p:extLst>
      <p:ext uri="{BB962C8B-B14F-4D97-AF65-F5344CB8AC3E}">
        <p14:creationId xmlns:p14="http://schemas.microsoft.com/office/powerpoint/2010/main" val="20695031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7868" y="764899"/>
            <a:ext cx="11604569" cy="523220"/>
          </a:xfrm>
          <a:prstGeom prst="rect">
            <a:avLst/>
          </a:prstGeom>
        </p:spPr>
        <p:txBody>
          <a:bodyPr wrap="square">
            <a:spAutoFit/>
          </a:bodyPr>
          <a:lstStyle/>
          <a:p>
            <a:r>
              <a:rPr lang="en-GB" sz="2800" dirty="0">
                <a:solidFill>
                  <a:srgbClr val="35372F"/>
                </a:solidFill>
                <a:latin typeface="Calibri Light" panose="020F0302020204030204"/>
              </a:rPr>
              <a:t>For example, let’s take the issue of </a:t>
            </a:r>
            <a:r>
              <a:rPr lang="en-GB" sz="2800" b="1" dirty="0">
                <a:solidFill>
                  <a:srgbClr val="35372F"/>
                </a:solidFill>
                <a:latin typeface="Calibri Light" panose="020F0302020204030204"/>
              </a:rPr>
              <a:t>SOIL EROSION.</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r="63297"/>
          <a:stretch/>
        </p:blipFill>
        <p:spPr>
          <a:xfrm>
            <a:off x="776603" y="1655721"/>
            <a:ext cx="2581708" cy="4295426"/>
          </a:xfrm>
          <a:prstGeom prst="rect">
            <a:avLst/>
          </a:prstGeom>
        </p:spPr>
      </p:pic>
      <p:sp>
        <p:nvSpPr>
          <p:cNvPr id="11" name="Rectangle 10"/>
          <p:cNvSpPr/>
          <p:nvPr/>
        </p:nvSpPr>
        <p:spPr>
          <a:xfrm>
            <a:off x="3188191" y="1676537"/>
            <a:ext cx="7134447" cy="954107"/>
          </a:xfrm>
          <a:prstGeom prst="rect">
            <a:avLst/>
          </a:prstGeom>
        </p:spPr>
        <p:txBody>
          <a:bodyPr wrap="square">
            <a:spAutoFit/>
          </a:bodyPr>
          <a:lstStyle/>
          <a:p>
            <a:r>
              <a:rPr lang="en-GB" sz="2400" dirty="0">
                <a:solidFill>
                  <a:srgbClr val="35372F"/>
                </a:solidFill>
                <a:latin typeface="Calibri Light" panose="020F0302020204030204"/>
              </a:rPr>
              <a:t>What is causing soil erosion in many parts of the world?</a:t>
            </a:r>
          </a:p>
          <a:p>
            <a:r>
              <a:rPr lang="en-GB" sz="1600" dirty="0">
                <a:solidFill>
                  <a:srgbClr val="35372F"/>
                </a:solidFill>
                <a:latin typeface="Calibri Light" panose="020F0302020204030204"/>
              </a:rPr>
              <a:t>What are some of the human actions that are making the soil unfit to grow crops? Why is this happening? </a:t>
            </a:r>
            <a:endParaRPr lang="en-GB" sz="1600" dirty="0">
              <a:solidFill>
                <a:srgbClr val="35372F"/>
              </a:solidFill>
            </a:endParaRPr>
          </a:p>
        </p:txBody>
      </p:sp>
      <p:sp>
        <p:nvSpPr>
          <p:cNvPr id="13" name="Rectangle 12"/>
          <p:cNvSpPr/>
          <p:nvPr/>
        </p:nvSpPr>
        <p:spPr>
          <a:xfrm>
            <a:off x="3180051" y="3273250"/>
            <a:ext cx="5831898" cy="954107"/>
          </a:xfrm>
          <a:prstGeom prst="rect">
            <a:avLst/>
          </a:prstGeom>
        </p:spPr>
        <p:txBody>
          <a:bodyPr wrap="square">
            <a:spAutoFit/>
          </a:bodyPr>
          <a:lstStyle/>
          <a:p>
            <a:r>
              <a:rPr lang="en-GB" sz="2400" dirty="0">
                <a:solidFill>
                  <a:srgbClr val="35372F"/>
                </a:solidFill>
                <a:latin typeface="Calibri Light" panose="020F0302020204030204"/>
              </a:rPr>
              <a:t>What is the immediate effect of soil erosion?</a:t>
            </a:r>
          </a:p>
          <a:p>
            <a:r>
              <a:rPr lang="en-GB" sz="1600" dirty="0">
                <a:solidFill>
                  <a:srgbClr val="35372F"/>
                </a:solidFill>
                <a:latin typeface="Calibri Light" panose="020F0302020204030204"/>
              </a:rPr>
              <a:t>What happens to the crops and the people growing them? What happens to the landscape and biodiversity in the region?</a:t>
            </a:r>
            <a:endParaRPr lang="en-GB" sz="1600" dirty="0">
              <a:solidFill>
                <a:srgbClr val="35372F"/>
              </a:solidFill>
            </a:endParaRPr>
          </a:p>
        </p:txBody>
      </p:sp>
      <p:sp>
        <p:nvSpPr>
          <p:cNvPr id="14" name="Rectangle 13"/>
          <p:cNvSpPr/>
          <p:nvPr/>
        </p:nvSpPr>
        <p:spPr>
          <a:xfrm>
            <a:off x="3188191" y="4890779"/>
            <a:ext cx="7741066" cy="954107"/>
          </a:xfrm>
          <a:prstGeom prst="rect">
            <a:avLst/>
          </a:prstGeom>
        </p:spPr>
        <p:txBody>
          <a:bodyPr wrap="square">
            <a:spAutoFit/>
          </a:bodyPr>
          <a:lstStyle/>
          <a:p>
            <a:r>
              <a:rPr lang="en-GB" sz="2400" dirty="0">
                <a:solidFill>
                  <a:srgbClr val="35372F"/>
                </a:solidFill>
                <a:latin typeface="Calibri Light" panose="020F0302020204030204"/>
              </a:rPr>
              <a:t>What are some of the wider implications of soil erosion?</a:t>
            </a:r>
          </a:p>
          <a:p>
            <a:r>
              <a:rPr lang="en-GB" sz="1600" dirty="0">
                <a:solidFill>
                  <a:srgbClr val="35372F"/>
                </a:solidFill>
                <a:latin typeface="Calibri Light" panose="020F0302020204030204"/>
              </a:rPr>
              <a:t>If land is no longer fertile, what happens to the people who live there and need to grow food? What happens to the non-human environment in the area?</a:t>
            </a:r>
            <a:endParaRPr lang="en-GB" sz="1600" dirty="0">
              <a:solidFill>
                <a:srgbClr val="35372F"/>
              </a:solidFill>
            </a:endParaRPr>
          </a:p>
        </p:txBody>
      </p:sp>
      <p:pic>
        <p:nvPicPr>
          <p:cNvPr id="5" name="Imagem 4">
            <a:extLst>
              <a:ext uri="{FF2B5EF4-FFF2-40B4-BE49-F238E27FC236}">
                <a16:creationId xmlns:a16="http://schemas.microsoft.com/office/drawing/2014/main" id="{5C7D818E-905E-46B1-9BB3-80C15822EF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72908" y="361194"/>
            <a:ext cx="1631224" cy="1545820"/>
          </a:xfrm>
          <a:prstGeom prst="rect">
            <a:avLst/>
          </a:prstGeom>
        </p:spPr>
      </p:pic>
      <p:sp>
        <p:nvSpPr>
          <p:cNvPr id="15" name="CaixaDeTexto 14">
            <a:extLst>
              <a:ext uri="{FF2B5EF4-FFF2-40B4-BE49-F238E27FC236}">
                <a16:creationId xmlns:a16="http://schemas.microsoft.com/office/drawing/2014/main" id="{CE8BE5EA-22D7-4FE2-AE58-900C19FCEC92}"/>
              </a:ext>
            </a:extLst>
          </p:cNvPr>
          <p:cNvSpPr txBox="1"/>
          <p:nvPr/>
        </p:nvSpPr>
        <p:spPr>
          <a:xfrm>
            <a:off x="5794008" y="6074502"/>
            <a:ext cx="6098344" cy="400110"/>
          </a:xfrm>
          <a:prstGeom prst="rect">
            <a:avLst/>
          </a:prstGeom>
          <a:noFill/>
        </p:spPr>
        <p:txBody>
          <a:bodyPr wrap="square">
            <a:spAutoFit/>
          </a:bodyPr>
          <a:lstStyle/>
          <a:p>
            <a:pPr algn="r"/>
            <a:r>
              <a:rPr lang="en-GB" sz="2000" i="1" dirty="0">
                <a:solidFill>
                  <a:srgbClr val="35372F"/>
                </a:solidFill>
                <a:latin typeface="Calibri Light" panose="020F0302020204030204"/>
              </a:rPr>
              <a:t>Instructions continue on the next slide</a:t>
            </a:r>
          </a:p>
        </p:txBody>
      </p:sp>
    </p:spTree>
    <p:extLst>
      <p:ext uri="{BB962C8B-B14F-4D97-AF65-F5344CB8AC3E}">
        <p14:creationId xmlns:p14="http://schemas.microsoft.com/office/powerpoint/2010/main" val="2679570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639" y="455279"/>
            <a:ext cx="11405235" cy="1190958"/>
          </a:xfrm>
        </p:spPr>
        <p:txBody>
          <a:bodyPr>
            <a:noAutofit/>
          </a:bodyPr>
          <a:lstStyle/>
          <a:p>
            <a:br>
              <a:rPr lang="en-GB" b="1" dirty="0">
                <a:solidFill>
                  <a:srgbClr val="35372F"/>
                </a:solidFill>
              </a:rPr>
            </a:br>
            <a:r>
              <a:rPr lang="en-GB" b="1" dirty="0">
                <a:solidFill>
                  <a:srgbClr val="35372F"/>
                </a:solidFill>
              </a:rPr>
              <a:t>In this lesson you will need:</a:t>
            </a:r>
            <a:br>
              <a:rPr lang="en-GB" b="1" dirty="0">
                <a:solidFill>
                  <a:srgbClr val="35372F"/>
                </a:solidFill>
              </a:rPr>
            </a:br>
            <a:endParaRPr lang="en-GB" dirty="0">
              <a:solidFill>
                <a:srgbClr val="35372F"/>
              </a:solidFill>
            </a:endParaRPr>
          </a:p>
        </p:txBody>
      </p:sp>
      <p:sp>
        <p:nvSpPr>
          <p:cNvPr id="3" name="Content Placeholder 2"/>
          <p:cNvSpPr>
            <a:spLocks noGrp="1"/>
          </p:cNvSpPr>
          <p:nvPr>
            <p:ph idx="1"/>
          </p:nvPr>
        </p:nvSpPr>
        <p:spPr>
          <a:xfrm>
            <a:off x="375639" y="1855389"/>
            <a:ext cx="10829173" cy="2730259"/>
          </a:xfrm>
        </p:spPr>
        <p:txBody>
          <a:bodyPr>
            <a:normAutofit/>
          </a:bodyPr>
          <a:lstStyle/>
          <a:p>
            <a:pPr marL="450850" indent="-450850">
              <a:buFont typeface="Wingdings" panose="05000000000000000000" pitchFamily="2" charset="2"/>
              <a:buChar char="q"/>
              <a:tabLst>
                <a:tab pos="273050" algn="l"/>
              </a:tabLst>
            </a:pPr>
            <a:r>
              <a:rPr lang="en-GB" dirty="0">
                <a:solidFill>
                  <a:srgbClr val="35372F"/>
                </a:solidFill>
              </a:rPr>
              <a:t>Internet access</a:t>
            </a:r>
          </a:p>
          <a:p>
            <a:pPr marL="450850" indent="-450850">
              <a:buFont typeface="Wingdings" panose="05000000000000000000" pitchFamily="2" charset="2"/>
              <a:buChar char="q"/>
              <a:tabLst>
                <a:tab pos="273050" algn="l"/>
              </a:tabLst>
            </a:pPr>
            <a:r>
              <a:rPr lang="en-GB" dirty="0">
                <a:solidFill>
                  <a:srgbClr val="35372F"/>
                </a:solidFill>
              </a:rPr>
              <a:t>Speakers</a:t>
            </a:r>
          </a:p>
          <a:p>
            <a:pPr marL="450850" indent="-450850">
              <a:buFont typeface="Wingdings" panose="05000000000000000000" pitchFamily="2" charset="2"/>
              <a:buChar char="q"/>
              <a:tabLst>
                <a:tab pos="273050" algn="l"/>
              </a:tabLst>
            </a:pPr>
            <a:r>
              <a:rPr lang="en-GB" dirty="0">
                <a:solidFill>
                  <a:srgbClr val="35372F"/>
                </a:solidFill>
              </a:rPr>
              <a:t>A3 paper</a:t>
            </a:r>
          </a:p>
          <a:p>
            <a:pPr marL="450850" indent="-450850">
              <a:buFont typeface="Wingdings" panose="05000000000000000000" pitchFamily="2" charset="2"/>
              <a:buChar char="q"/>
              <a:tabLst>
                <a:tab pos="273050" algn="l"/>
              </a:tabLst>
            </a:pPr>
            <a:r>
              <a:rPr lang="en-GB" dirty="0" err="1">
                <a:solidFill>
                  <a:srgbClr val="35372F"/>
                </a:solidFill>
              </a:rPr>
              <a:t>ThoughtBox</a:t>
            </a:r>
            <a:r>
              <a:rPr lang="en-GB" dirty="0">
                <a:solidFill>
                  <a:srgbClr val="35372F"/>
                </a:solidFill>
              </a:rPr>
              <a:t> </a:t>
            </a:r>
            <a:r>
              <a:rPr lang="en-GB" i="1" dirty="0">
                <a:solidFill>
                  <a:srgbClr val="35372F"/>
                </a:solidFill>
              </a:rPr>
              <a:t>Thought-Books*</a:t>
            </a:r>
            <a:r>
              <a:rPr lang="en-GB" dirty="0">
                <a:solidFill>
                  <a:srgbClr val="35372F"/>
                </a:solidFill>
              </a:rPr>
              <a:t> or paper</a:t>
            </a:r>
          </a:p>
          <a:p>
            <a:pPr marL="450850" indent="-450850">
              <a:buFont typeface="Wingdings" panose="05000000000000000000" pitchFamily="2" charset="2"/>
              <a:buChar char="q"/>
              <a:tabLst>
                <a:tab pos="273050" algn="l"/>
              </a:tabLst>
            </a:pPr>
            <a:r>
              <a:rPr lang="en-GB" dirty="0">
                <a:solidFill>
                  <a:srgbClr val="35372F"/>
                </a:solidFill>
              </a:rPr>
              <a:t>Pens and/or pencils</a:t>
            </a:r>
          </a:p>
          <a:p>
            <a:pPr>
              <a:buFont typeface="Wingdings" panose="05000000000000000000" pitchFamily="2" charset="2"/>
              <a:buChar char="q"/>
            </a:pPr>
            <a:endParaRPr lang="en-GB" dirty="0"/>
          </a:p>
          <a:p>
            <a:endParaRPr lang="en-GB" dirty="0"/>
          </a:p>
        </p:txBody>
      </p:sp>
      <p:sp>
        <p:nvSpPr>
          <p:cNvPr id="4" name="Content Placeholder 2"/>
          <p:cNvSpPr txBox="1">
            <a:spLocks/>
          </p:cNvSpPr>
          <p:nvPr/>
        </p:nvSpPr>
        <p:spPr>
          <a:xfrm>
            <a:off x="1839433" y="1750813"/>
            <a:ext cx="997692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endParaRPr lang="en-GB" dirty="0">
              <a:solidFill>
                <a:prstClr val="black"/>
              </a:solidFill>
            </a:endParaRPr>
          </a:p>
        </p:txBody>
      </p:sp>
      <p:sp>
        <p:nvSpPr>
          <p:cNvPr id="6" name="Oval Callout 10">
            <a:extLst>
              <a:ext uri="{FF2B5EF4-FFF2-40B4-BE49-F238E27FC236}">
                <a16:creationId xmlns:a16="http://schemas.microsoft.com/office/drawing/2014/main" id="{72BDB887-AEC3-4ACF-8841-76243BAFEA4E}"/>
              </a:ext>
            </a:extLst>
          </p:cNvPr>
          <p:cNvSpPr/>
          <p:nvPr/>
        </p:nvSpPr>
        <p:spPr>
          <a:xfrm>
            <a:off x="8605937" y="1855389"/>
            <a:ext cx="2598875" cy="2443103"/>
          </a:xfrm>
          <a:prstGeom prst="wedgeEllipseCallout">
            <a:avLst>
              <a:gd name="adj1" fmla="val 29986"/>
              <a:gd name="adj2" fmla="val 30697"/>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Light" panose="020F0302020204030204" pitchFamily="34" charset="0"/>
                <a:ea typeface="+mn-ea"/>
                <a:cs typeface="+mn-cs"/>
              </a:rPr>
              <a:t>Here is a list of resources you will need for this lesson.</a:t>
            </a:r>
          </a:p>
        </p:txBody>
      </p:sp>
      <p:sp>
        <p:nvSpPr>
          <p:cNvPr id="8" name="CaixaDeTexto 7">
            <a:extLst>
              <a:ext uri="{FF2B5EF4-FFF2-40B4-BE49-F238E27FC236}">
                <a16:creationId xmlns:a16="http://schemas.microsoft.com/office/drawing/2014/main" id="{FF3E52BE-1B4A-45A5-8836-E549A2C41D50}"/>
              </a:ext>
            </a:extLst>
          </p:cNvPr>
          <p:cNvSpPr txBox="1"/>
          <p:nvPr/>
        </p:nvSpPr>
        <p:spPr>
          <a:xfrm>
            <a:off x="375638" y="5200388"/>
            <a:ext cx="11182748" cy="736355"/>
          </a:xfrm>
          <a:prstGeom prst="rect">
            <a:avLst/>
          </a:prstGeom>
          <a:noFill/>
        </p:spPr>
        <p:txBody>
          <a:bodyPr wrap="square">
            <a:spAutoFit/>
          </a:bodyPr>
          <a:lstStyle/>
          <a:p>
            <a:pPr>
              <a:lnSpc>
                <a:spcPct val="107000"/>
              </a:lnSpc>
              <a:spcAft>
                <a:spcPts val="800"/>
              </a:spcAft>
            </a:pPr>
            <a:r>
              <a:rPr lang="en-GB" sz="2000" i="1" dirty="0">
                <a:solidFill>
                  <a:srgbClr val="35372F"/>
                </a:solidFill>
                <a:effectLst/>
                <a:latin typeface="Calibri" panose="020F0502020204030204" pitchFamily="34" charset="0"/>
                <a:ea typeface="Calibri" panose="020F0502020204030204" pitchFamily="34" charset="0"/>
                <a:cs typeface="Arial" panose="020B0604020202020204" pitchFamily="34" charset="0"/>
              </a:rPr>
              <a:t>*We recommend students have a journal-style book for </a:t>
            </a:r>
            <a:r>
              <a:rPr lang="en-GB" sz="2000" i="1" dirty="0" err="1">
                <a:solidFill>
                  <a:srgbClr val="35372F"/>
                </a:solidFill>
                <a:effectLst/>
                <a:latin typeface="Calibri" panose="020F0502020204030204" pitchFamily="34" charset="0"/>
                <a:ea typeface="Calibri" panose="020F0502020204030204" pitchFamily="34" charset="0"/>
                <a:cs typeface="Arial" panose="020B0604020202020204" pitchFamily="34" charset="0"/>
              </a:rPr>
              <a:t>ThoughtBox</a:t>
            </a:r>
            <a:r>
              <a:rPr lang="en-GB" sz="2000" i="1" dirty="0">
                <a:solidFill>
                  <a:srgbClr val="35372F"/>
                </a:solidFill>
                <a:effectLst/>
                <a:latin typeface="Calibri" panose="020F0502020204030204" pitchFamily="34" charset="0"/>
                <a:ea typeface="Calibri" panose="020F0502020204030204" pitchFamily="34" charset="0"/>
                <a:cs typeface="Arial" panose="020B0604020202020204" pitchFamily="34" charset="0"/>
              </a:rPr>
              <a:t> lessons, in order to capture notes, ideas, drawings, reflections, inspiration and learnings. </a:t>
            </a:r>
          </a:p>
        </p:txBody>
      </p:sp>
      <p:pic>
        <p:nvPicPr>
          <p:cNvPr id="10" name="Picture 9">
            <a:extLst>
              <a:ext uri="{FF2B5EF4-FFF2-40B4-BE49-F238E27FC236}">
                <a16:creationId xmlns:a16="http://schemas.microsoft.com/office/drawing/2014/main" id="{B3BC01DF-C834-4370-AF3C-38955C0AB13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10927366" y="5677786"/>
            <a:ext cx="853508" cy="833871"/>
          </a:xfrm>
          <a:prstGeom prst="rect">
            <a:avLst/>
          </a:prstGeom>
        </p:spPr>
      </p:pic>
    </p:spTree>
    <p:extLst>
      <p:ext uri="{BB962C8B-B14F-4D97-AF65-F5344CB8AC3E}">
        <p14:creationId xmlns:p14="http://schemas.microsoft.com/office/powerpoint/2010/main" val="2243082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314" y="902457"/>
            <a:ext cx="11378231" cy="4351338"/>
          </a:xfrm>
        </p:spPr>
        <p:txBody>
          <a:bodyPr/>
          <a:lstStyle/>
          <a:p>
            <a:pPr marL="0" indent="0">
              <a:buNone/>
            </a:pPr>
            <a:r>
              <a:rPr lang="en-GB" dirty="0">
                <a:solidFill>
                  <a:srgbClr val="35372F"/>
                </a:solidFill>
              </a:rPr>
              <a:t>Working in small groups, spend 10 minutes discussing and noting down your ideas together. Use a large piece of A3 paper to note down your thoughts and ideas.</a:t>
            </a:r>
          </a:p>
          <a:p>
            <a:pPr marL="0" indent="0">
              <a:buNone/>
            </a:pPr>
            <a:endParaRPr lang="en-GB" dirty="0"/>
          </a:p>
        </p:txBody>
      </p:sp>
      <p:sp>
        <p:nvSpPr>
          <p:cNvPr id="6" name="Rectangle 5"/>
          <p:cNvSpPr/>
          <p:nvPr/>
        </p:nvSpPr>
        <p:spPr>
          <a:xfrm>
            <a:off x="319314" y="2521059"/>
            <a:ext cx="3635716" cy="1815882"/>
          </a:xfrm>
          <a:prstGeom prst="rect">
            <a:avLst/>
          </a:prstGeom>
        </p:spPr>
        <p:txBody>
          <a:bodyPr wrap="square">
            <a:spAutoFit/>
          </a:bodyPr>
          <a:lstStyle/>
          <a:p>
            <a:r>
              <a:rPr lang="en-GB" sz="2800" dirty="0">
                <a:solidFill>
                  <a:srgbClr val="35372F"/>
                </a:solidFill>
                <a:latin typeface="+mj-lt"/>
              </a:rPr>
              <a:t>Each group then spend 1 minute presenting your ideas to the rest of the class.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90116" y="2521058"/>
            <a:ext cx="7258635" cy="3492869"/>
          </a:xfrm>
          <a:prstGeom prst="rect">
            <a:avLst/>
          </a:prstGeom>
        </p:spPr>
      </p:pic>
    </p:spTree>
    <p:extLst>
      <p:ext uri="{BB962C8B-B14F-4D97-AF65-F5344CB8AC3E}">
        <p14:creationId xmlns:p14="http://schemas.microsoft.com/office/powerpoint/2010/main" val="24872536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DE2228-BA07-44D9-9F01-F16C5F243264}"/>
              </a:ext>
            </a:extLst>
          </p:cNvPr>
          <p:cNvSpPr>
            <a:spLocks noGrp="1"/>
          </p:cNvSpPr>
          <p:nvPr>
            <p:ph type="title"/>
          </p:nvPr>
        </p:nvSpPr>
        <p:spPr>
          <a:xfrm>
            <a:off x="421046" y="696369"/>
            <a:ext cx="11349908" cy="1190958"/>
          </a:xfrm>
        </p:spPr>
        <p:txBody>
          <a:bodyPr>
            <a:normAutofit/>
          </a:bodyPr>
          <a:lstStyle/>
          <a:p>
            <a:r>
              <a:rPr lang="en-GB" sz="2800" dirty="0">
                <a:solidFill>
                  <a:srgbClr val="35372F"/>
                </a:solidFill>
              </a:rPr>
              <a:t>As a class, take a moment to discuss how one of these impacts might be connected to another one, or more. </a:t>
            </a:r>
          </a:p>
        </p:txBody>
      </p:sp>
      <p:pic>
        <p:nvPicPr>
          <p:cNvPr id="4" name="Picture 3">
            <a:extLst>
              <a:ext uri="{FF2B5EF4-FFF2-40B4-BE49-F238E27FC236}">
                <a16:creationId xmlns:a16="http://schemas.microsoft.com/office/drawing/2014/main" id="{AAB0D693-001E-4DC9-A30E-3852BCF2FB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50330" y="2026722"/>
            <a:ext cx="7258635" cy="3492869"/>
          </a:xfrm>
          <a:prstGeom prst="rect">
            <a:avLst/>
          </a:prstGeom>
        </p:spPr>
      </p:pic>
      <p:sp>
        <p:nvSpPr>
          <p:cNvPr id="8" name="CaixaDeTexto 7">
            <a:extLst>
              <a:ext uri="{FF2B5EF4-FFF2-40B4-BE49-F238E27FC236}">
                <a16:creationId xmlns:a16="http://schemas.microsoft.com/office/drawing/2014/main" id="{EC8B43FD-F591-4BD6-A09E-45D94D5D7C61}"/>
              </a:ext>
            </a:extLst>
          </p:cNvPr>
          <p:cNvSpPr txBox="1"/>
          <p:nvPr/>
        </p:nvSpPr>
        <p:spPr>
          <a:xfrm>
            <a:off x="583035" y="2026722"/>
            <a:ext cx="3783729" cy="3539430"/>
          </a:xfrm>
          <a:prstGeom prst="rect">
            <a:avLst/>
          </a:prstGeom>
          <a:noFill/>
        </p:spPr>
        <p:txBody>
          <a:bodyPr wrap="square">
            <a:spAutoFit/>
          </a:bodyPr>
          <a:lstStyle/>
          <a:p>
            <a:r>
              <a:rPr kumimoji="0" lang="en-GB" sz="2800" b="0" i="0" u="none" strike="noStrike" kern="1200" cap="none" spc="0" normalizeH="0" baseline="0" noProof="0" dirty="0">
                <a:ln>
                  <a:noFill/>
                </a:ln>
                <a:solidFill>
                  <a:srgbClr val="35372F"/>
                </a:solidFill>
                <a:effectLst/>
                <a:uLnTx/>
                <a:uFillTx/>
                <a:latin typeface="Calibri Light" panose="020F0302020204030204"/>
                <a:ea typeface="+mj-ea"/>
                <a:cs typeface="+mj-cs"/>
              </a:rPr>
              <a:t>For e.g. Soil erosion causes a biodiversity loss because many plants will stop growing and many animals and birds won’t have shelter or food, which may also cause species extinction. </a:t>
            </a:r>
            <a:endParaRPr lang="en-GB" dirty="0"/>
          </a:p>
        </p:txBody>
      </p:sp>
      <p:sp>
        <p:nvSpPr>
          <p:cNvPr id="9" name="Retângulo 8">
            <a:extLst>
              <a:ext uri="{FF2B5EF4-FFF2-40B4-BE49-F238E27FC236}">
                <a16:creationId xmlns:a16="http://schemas.microsoft.com/office/drawing/2014/main" id="{E441F13A-B40C-4A25-8AFE-A452A6EED747}"/>
              </a:ext>
            </a:extLst>
          </p:cNvPr>
          <p:cNvSpPr/>
          <p:nvPr/>
        </p:nvSpPr>
        <p:spPr>
          <a:xfrm>
            <a:off x="554182" y="2041369"/>
            <a:ext cx="3796148" cy="3463573"/>
          </a:xfrm>
          <a:prstGeom prst="rect">
            <a:avLst/>
          </a:prstGeom>
          <a:noFill/>
          <a:ln>
            <a:solidFill>
              <a:srgbClr val="353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17619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782" y="963706"/>
            <a:ext cx="11325761" cy="3898580"/>
          </a:xfrm>
        </p:spPr>
        <p:txBody>
          <a:bodyPr>
            <a:normAutofit/>
          </a:bodyPr>
          <a:lstStyle/>
          <a:p>
            <a:pPr marL="0" indent="0">
              <a:buNone/>
            </a:pPr>
            <a:r>
              <a:rPr lang="en-GB" dirty="0">
                <a:solidFill>
                  <a:srgbClr val="35372F"/>
                </a:solidFill>
              </a:rPr>
              <a:t>In pairs, take a couple of minutes to discuss the following question in terms of human-caused climate change:</a:t>
            </a:r>
          </a:p>
          <a:p>
            <a:pPr marL="0" indent="0">
              <a:buNone/>
            </a:pPr>
            <a:endParaRPr lang="en-GB" dirty="0">
              <a:solidFill>
                <a:srgbClr val="35372F"/>
              </a:solidFill>
            </a:endParaRPr>
          </a:p>
          <a:p>
            <a:pPr marL="0" indent="0">
              <a:buNone/>
            </a:pP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81629" y="1794912"/>
            <a:ext cx="4307883" cy="4099382"/>
          </a:xfrm>
          <a:prstGeom prst="rect">
            <a:avLst/>
          </a:prstGeom>
        </p:spPr>
      </p:pic>
      <p:sp>
        <p:nvSpPr>
          <p:cNvPr id="6" name="Rectangle 5"/>
          <p:cNvSpPr/>
          <p:nvPr/>
        </p:nvSpPr>
        <p:spPr>
          <a:xfrm>
            <a:off x="4290123" y="2606176"/>
            <a:ext cx="3490896" cy="3108543"/>
          </a:xfrm>
          <a:prstGeom prst="rect">
            <a:avLst/>
          </a:prstGeom>
        </p:spPr>
        <p:txBody>
          <a:bodyPr wrap="square">
            <a:spAutoFit/>
          </a:bodyPr>
          <a:lstStyle/>
          <a:p>
            <a:pPr marL="0" indent="0" algn="ctr">
              <a:buNone/>
            </a:pPr>
            <a:r>
              <a:rPr lang="en-GB" sz="2800" dirty="0">
                <a:solidFill>
                  <a:srgbClr val="35372F"/>
                </a:solidFill>
                <a:latin typeface="+mj-lt"/>
              </a:rPr>
              <a:t>How do you think it is important to understand the causes, effects and wider impacts of human action?</a:t>
            </a:r>
          </a:p>
          <a:p>
            <a:pPr algn="ctr"/>
            <a:endParaRPr lang="en-GB" sz="2800" dirty="0">
              <a:latin typeface="+mj-lt"/>
            </a:endParaRPr>
          </a:p>
        </p:txBody>
      </p:sp>
    </p:spTree>
    <p:extLst>
      <p:ext uri="{BB962C8B-B14F-4D97-AF65-F5344CB8AC3E}">
        <p14:creationId xmlns:p14="http://schemas.microsoft.com/office/powerpoint/2010/main" val="12376016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13">
            <a:extLst>
              <a:ext uri="{FF2B5EF4-FFF2-40B4-BE49-F238E27FC236}">
                <a16:creationId xmlns:a16="http://schemas.microsoft.com/office/drawing/2014/main" id="{47DE114E-54B9-405D-A016-1319A6E8D4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5" name="Oval 10">
            <a:extLst>
              <a:ext uri="{FF2B5EF4-FFF2-40B4-BE49-F238E27FC236}">
                <a16:creationId xmlns:a16="http://schemas.microsoft.com/office/drawing/2014/main" id="{12115553-5664-4504-BD80-25E01E1FC7BC}"/>
              </a:ext>
            </a:extLst>
          </p:cNvPr>
          <p:cNvSpPr/>
          <p:nvPr/>
        </p:nvSpPr>
        <p:spPr>
          <a:xfrm>
            <a:off x="8093581" y="2559357"/>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7" name="TextBox 11">
            <a:extLst>
              <a:ext uri="{FF2B5EF4-FFF2-40B4-BE49-F238E27FC236}">
                <a16:creationId xmlns:a16="http://schemas.microsoft.com/office/drawing/2014/main" id="{E1BC2C87-C724-4F1B-9E92-12E415E7955F}"/>
              </a:ext>
            </a:extLst>
          </p:cNvPr>
          <p:cNvSpPr txBox="1"/>
          <p:nvPr/>
        </p:nvSpPr>
        <p:spPr>
          <a:xfrm>
            <a:off x="8195536" y="4113901"/>
            <a:ext cx="3754810" cy="1661993"/>
          </a:xfrm>
          <a:prstGeom prst="rect">
            <a:avLst/>
          </a:prstGeom>
          <a:noFill/>
        </p:spPr>
        <p:txBody>
          <a:bodyPr wrap="square" rtlCol="0">
            <a:spAutoFit/>
          </a:bodyPr>
          <a:lstStyle/>
          <a:p>
            <a:pPr algn="ctr"/>
            <a:r>
              <a:rPr lang="en-GB" sz="2400" b="1" spc="300" dirty="0">
                <a:solidFill>
                  <a:prstClr val="white"/>
                </a:solidFill>
              </a:rPr>
              <a:t>HOW DID WE GET HERE?</a:t>
            </a:r>
            <a:endParaRPr lang="en-GB" sz="1100" b="1" spc="300" dirty="0">
              <a:solidFill>
                <a:prstClr val="white"/>
              </a:solidFill>
            </a:endParaRPr>
          </a:p>
          <a:p>
            <a:pPr algn="ctr"/>
            <a:endParaRPr lang="en-GB" b="1" dirty="0">
              <a:solidFill>
                <a:srgbClr val="FEE725"/>
              </a:solidFill>
            </a:endParaRPr>
          </a:p>
          <a:p>
            <a:pPr algn="ctr"/>
            <a:endParaRPr lang="en-GB" b="1" spc="300" dirty="0">
              <a:solidFill>
                <a:srgbClr val="FEE725"/>
              </a:solidFill>
            </a:endParaRPr>
          </a:p>
          <a:p>
            <a:pPr algn="ctr"/>
            <a:r>
              <a:rPr lang="en-GB" b="1" spc="300" dirty="0">
                <a:solidFill>
                  <a:srgbClr val="FEE725"/>
                </a:solidFill>
              </a:rPr>
              <a:t>10 MINUTES </a:t>
            </a:r>
            <a:endParaRPr lang="en-GB" spc="300" dirty="0">
              <a:solidFill>
                <a:srgbClr val="FEE725"/>
              </a:solidFill>
            </a:endParaRPr>
          </a:p>
        </p:txBody>
      </p:sp>
    </p:spTree>
    <p:extLst>
      <p:ext uri="{BB962C8B-B14F-4D97-AF65-F5344CB8AC3E}">
        <p14:creationId xmlns:p14="http://schemas.microsoft.com/office/powerpoint/2010/main" val="38077276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422" y="1197664"/>
            <a:ext cx="11485451" cy="1351572"/>
          </a:xfrm>
        </p:spPr>
        <p:txBody>
          <a:bodyPr>
            <a:normAutofit/>
          </a:bodyPr>
          <a:lstStyle/>
          <a:p>
            <a:pPr marL="0" indent="0">
              <a:buNone/>
            </a:pPr>
            <a:r>
              <a:rPr lang="en-GB" dirty="0">
                <a:solidFill>
                  <a:srgbClr val="35372F"/>
                </a:solidFill>
              </a:rPr>
              <a:t>Watch </a:t>
            </a:r>
            <a:r>
              <a:rPr lang="en-GB" dirty="0">
                <a:solidFill>
                  <a:srgbClr val="35372F"/>
                </a:solidFill>
                <a:latin typeface="+mj-lt"/>
              </a:rPr>
              <a:t>this short video (1:23 minutes) made by </a:t>
            </a:r>
            <a:r>
              <a:rPr lang="en-GB" dirty="0">
                <a:solidFill>
                  <a:srgbClr val="35372F"/>
                </a:solidFill>
              </a:rPr>
              <a:t>Norwegian climate research organisation </a:t>
            </a:r>
            <a:r>
              <a:rPr lang="en-GB" u="sng" dirty="0">
                <a:latin typeface="+mj-lt"/>
                <a:hlinkClick r:id="rId3"/>
              </a:rPr>
              <a:t>Cicero</a:t>
            </a:r>
            <a:r>
              <a:rPr lang="en-GB" dirty="0"/>
              <a:t> </a:t>
            </a:r>
            <a:r>
              <a:rPr lang="en-GB" dirty="0">
                <a:solidFill>
                  <a:srgbClr val="35372F"/>
                </a:solidFill>
                <a:latin typeface="+mj-lt"/>
              </a:rPr>
              <a:t>entitled: </a:t>
            </a:r>
          </a:p>
          <a:p>
            <a:pPr marL="0" indent="0">
              <a:buNone/>
            </a:pPr>
            <a:endParaRPr lang="en-GB" b="1" u="sng" dirty="0">
              <a:latin typeface="+mj-lt"/>
              <a:hlinkClick r:id="rId4"/>
            </a:endParaRPr>
          </a:p>
          <a:p>
            <a:pPr marL="0" indent="0">
              <a:buNone/>
            </a:pPr>
            <a:endParaRPr lang="en-GB" dirty="0">
              <a:latin typeface="+mj-lt"/>
            </a:endParaRPr>
          </a:p>
          <a:p>
            <a:pPr marL="0" indent="0">
              <a:buNone/>
            </a:pPr>
            <a:endParaRPr lang="en-GB" dirty="0">
              <a:latin typeface="+mj-lt"/>
            </a:endParaRPr>
          </a:p>
        </p:txBody>
      </p:sp>
      <p:pic>
        <p:nvPicPr>
          <p:cNvPr id="5" name="Picture 4">
            <a:hlinkClick r:id="rId5"/>
          </p:cNvPr>
          <p:cNvPicPr/>
          <p:nvPr/>
        </p:nvPicPr>
        <p:blipFill>
          <a:blip r:embed="rId6" cstate="email">
            <a:extLst>
              <a:ext uri="{28A0092B-C50C-407E-A947-70E740481C1C}">
                <a14:useLocalDpi xmlns:a14="http://schemas.microsoft.com/office/drawing/2010/main"/>
              </a:ext>
            </a:extLst>
          </a:blip>
          <a:stretch>
            <a:fillRect/>
          </a:stretch>
        </p:blipFill>
        <p:spPr>
          <a:xfrm>
            <a:off x="6861867" y="2806351"/>
            <a:ext cx="4752752" cy="2754857"/>
          </a:xfrm>
          <a:prstGeom prst="rect">
            <a:avLst/>
          </a:prstGeom>
        </p:spPr>
      </p:pic>
      <p:sp>
        <p:nvSpPr>
          <p:cNvPr id="7" name="CaixaDeTexto 6">
            <a:extLst>
              <a:ext uri="{FF2B5EF4-FFF2-40B4-BE49-F238E27FC236}">
                <a16:creationId xmlns:a16="http://schemas.microsoft.com/office/drawing/2014/main" id="{254BA094-91A2-43C1-80ED-BE7E3F57322B}"/>
              </a:ext>
            </a:extLst>
          </p:cNvPr>
          <p:cNvSpPr txBox="1"/>
          <p:nvPr/>
        </p:nvSpPr>
        <p:spPr>
          <a:xfrm>
            <a:off x="295422" y="3180352"/>
            <a:ext cx="6096000" cy="1328569"/>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sng" strike="noStrike" kern="1200" cap="none" spc="0" normalizeH="0" baseline="0" noProof="0" dirty="0">
                <a:ln>
                  <a:noFill/>
                </a:ln>
                <a:solidFill>
                  <a:prstClr val="black"/>
                </a:solidFill>
                <a:effectLst/>
                <a:uLnTx/>
                <a:uFillTx/>
                <a:latin typeface="Calibri Light" panose="020F0302020204030204"/>
                <a:ea typeface="+mn-ea"/>
                <a:cs typeface="+mn-cs"/>
                <a:hlinkClick r:id="rId7"/>
              </a:rPr>
              <a:t>The History of Climate Change Negotiations in 83 seconds</a:t>
            </a:r>
            <a:endParaRPr kumimoji="0" lang="en-GB" sz="3200" b="1" i="0" u="sng"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altLang="en-US" sz="1600" b="1" i="0" u="none" strike="noStrike" kern="1200" cap="none" spc="0" normalizeH="0" baseline="0" noProof="0" dirty="0">
                <a:ln>
                  <a:noFill/>
                </a:ln>
                <a:solidFill>
                  <a:srgbClr val="35372F"/>
                </a:solidFill>
                <a:effectLst/>
                <a:uLnTx/>
                <a:uFillTx/>
                <a:latin typeface="Calibri Light" panose="020F0302020204030204"/>
                <a:ea typeface="Calibri" panose="020F0502020204030204" pitchFamily="34" charset="0"/>
                <a:cs typeface="Times New Roman" panose="02020603050405020304" pitchFamily="18" charset="0"/>
              </a:rPr>
              <a:t>(Click on the link above for the hyperlink)</a:t>
            </a:r>
            <a:endParaRPr kumimoji="0" lang="en-GB" altLang="en-US" sz="4400" b="0" i="0" u="none" strike="noStrike" kern="1200" cap="none" spc="0" normalizeH="0" baseline="0" noProof="0" dirty="0">
              <a:ln>
                <a:noFill/>
              </a:ln>
              <a:solidFill>
                <a:srgbClr val="35372F"/>
              </a:solidFill>
              <a:effectLst/>
              <a:uLnTx/>
              <a:uFillTx/>
              <a:latin typeface="Calibri Light" panose="020F03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86049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29FBF3-24FF-4A34-9D00-0291EC60391F}"/>
              </a:ext>
            </a:extLst>
          </p:cNvPr>
          <p:cNvSpPr>
            <a:spLocks noGrp="1"/>
          </p:cNvSpPr>
          <p:nvPr>
            <p:ph type="title"/>
          </p:nvPr>
        </p:nvSpPr>
        <p:spPr>
          <a:xfrm>
            <a:off x="339434" y="2253749"/>
            <a:ext cx="5036129" cy="2889229"/>
          </a:xfrm>
        </p:spPr>
        <p:txBody>
          <a:bodyPr>
            <a:noAutofit/>
          </a:bodyPr>
          <a:lstStyle/>
          <a:p>
            <a:r>
              <a:rPr lang="en-GB" sz="2800" dirty="0">
                <a:solidFill>
                  <a:srgbClr val="35372F"/>
                </a:solidFill>
              </a:rPr>
              <a:t>Read this quote by </a:t>
            </a:r>
            <a:r>
              <a:rPr lang="en-GB" sz="2800" dirty="0" err="1">
                <a:solidFill>
                  <a:srgbClr val="35372F"/>
                </a:solidFill>
              </a:rPr>
              <a:t>Aminath</a:t>
            </a:r>
            <a:r>
              <a:rPr lang="en-GB" sz="2800" dirty="0">
                <a:solidFill>
                  <a:srgbClr val="35372F"/>
                </a:solidFill>
              </a:rPr>
              <a:t> Shauna, Minister of Environment, Climate Change and Technology of the Maldives, at the U.N. climate summit and discuss your thoughts as a class: </a:t>
            </a:r>
          </a:p>
        </p:txBody>
      </p:sp>
      <p:sp>
        <p:nvSpPr>
          <p:cNvPr id="3" name="Espaço Reservado para Conteúdo 2">
            <a:extLst>
              <a:ext uri="{FF2B5EF4-FFF2-40B4-BE49-F238E27FC236}">
                <a16:creationId xmlns:a16="http://schemas.microsoft.com/office/drawing/2014/main" id="{5E8C1845-4075-4C18-AD39-CC4195582951}"/>
              </a:ext>
            </a:extLst>
          </p:cNvPr>
          <p:cNvSpPr>
            <a:spLocks noGrp="1"/>
          </p:cNvSpPr>
          <p:nvPr>
            <p:ph idx="1"/>
          </p:nvPr>
        </p:nvSpPr>
        <p:spPr>
          <a:xfrm>
            <a:off x="4465836" y="6195985"/>
            <a:ext cx="7416691" cy="413472"/>
          </a:xfrm>
        </p:spPr>
        <p:txBody>
          <a:bodyPr>
            <a:normAutofit fontScale="55000" lnSpcReduction="20000"/>
          </a:bodyPr>
          <a:lstStyle/>
          <a:p>
            <a:pPr marL="0" indent="0" algn="r">
              <a:buNone/>
            </a:pPr>
            <a:r>
              <a:rPr lang="en-GB" dirty="0"/>
              <a:t>@</a:t>
            </a:r>
            <a:r>
              <a:rPr lang="en-GB" b="1" dirty="0">
                <a:hlinkClick r:id="rId2"/>
              </a:rPr>
              <a:t>Here's what world leaders agreed to — and what they didn't — at the U.N. climate summit</a:t>
            </a:r>
            <a:endParaRPr lang="en-GB" b="1" dirty="0"/>
          </a:p>
          <a:p>
            <a:pPr algn="r"/>
            <a:endParaRPr lang="en-GB" dirty="0">
              <a:highlight>
                <a:srgbClr val="00FFFF"/>
              </a:highlight>
            </a:endParaRPr>
          </a:p>
        </p:txBody>
      </p:sp>
      <p:sp>
        <p:nvSpPr>
          <p:cNvPr id="6" name="Balão de Fala: Oval 5">
            <a:extLst>
              <a:ext uri="{FF2B5EF4-FFF2-40B4-BE49-F238E27FC236}">
                <a16:creationId xmlns:a16="http://schemas.microsoft.com/office/drawing/2014/main" id="{D3E25A39-D899-4ECF-BCAA-59626F6908A8}"/>
              </a:ext>
            </a:extLst>
          </p:cNvPr>
          <p:cNvSpPr/>
          <p:nvPr/>
        </p:nvSpPr>
        <p:spPr>
          <a:xfrm>
            <a:off x="5667645" y="1800252"/>
            <a:ext cx="5482934" cy="3906982"/>
          </a:xfrm>
          <a:prstGeom prst="wedgeEllipseCallout">
            <a:avLst>
              <a:gd name="adj1" fmla="val -57658"/>
              <a:gd name="adj2" fmla="val 34735"/>
            </a:avLst>
          </a:prstGeom>
          <a:solidFill>
            <a:srgbClr val="27A5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For us, this is a matter of survival. Please do us the courtesy to acknowledge that it does not bring hope to our hearts but serves as yet another conversation where we put our homes on the line, while those who have other options decide how quickly they want to act to save those who don’t.</a:t>
            </a:r>
          </a:p>
        </p:txBody>
      </p:sp>
      <p:sp>
        <p:nvSpPr>
          <p:cNvPr id="10" name="CaixaDeTexto 9">
            <a:extLst>
              <a:ext uri="{FF2B5EF4-FFF2-40B4-BE49-F238E27FC236}">
                <a16:creationId xmlns:a16="http://schemas.microsoft.com/office/drawing/2014/main" id="{A343F0DE-408B-4BA7-9CE1-818130719C51}"/>
              </a:ext>
            </a:extLst>
          </p:cNvPr>
          <p:cNvSpPr txBox="1"/>
          <p:nvPr/>
        </p:nvSpPr>
        <p:spPr>
          <a:xfrm>
            <a:off x="339434" y="846145"/>
            <a:ext cx="11543093" cy="954107"/>
          </a:xfrm>
          <a:prstGeom prst="rect">
            <a:avLst/>
          </a:prstGeom>
          <a:noFill/>
        </p:spPr>
        <p:txBody>
          <a:bodyPr wrap="square">
            <a:spAutoFit/>
          </a:bodyPr>
          <a:lstStyle/>
          <a:p>
            <a:r>
              <a:rPr kumimoji="0" lang="en-GB" sz="2800" b="0" i="0" u="none" strike="noStrike" kern="1200" cap="none" spc="0" normalizeH="0" baseline="0" noProof="0" dirty="0">
                <a:ln>
                  <a:noFill/>
                </a:ln>
                <a:solidFill>
                  <a:srgbClr val="35372F"/>
                </a:solidFill>
                <a:effectLst/>
                <a:uLnTx/>
                <a:uFillTx/>
                <a:latin typeface="Calibri Light" panose="020F0302020204030204"/>
                <a:ea typeface="+mj-ea"/>
                <a:cs typeface="+mj-cs"/>
              </a:rPr>
              <a:t>One of the themes expressed in this video is the difference between economically richer countries and those that are less economically rich. </a:t>
            </a:r>
            <a:endParaRPr lang="en-GB" dirty="0"/>
          </a:p>
        </p:txBody>
      </p:sp>
    </p:spTree>
    <p:extLst>
      <p:ext uri="{BB962C8B-B14F-4D97-AF65-F5344CB8AC3E}">
        <p14:creationId xmlns:p14="http://schemas.microsoft.com/office/powerpoint/2010/main" val="12171039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57" y="589746"/>
            <a:ext cx="11577711" cy="2246769"/>
          </a:xfrm>
          <a:prstGeom prst="rect">
            <a:avLst/>
          </a:prstGeom>
        </p:spPr>
        <p:txBody>
          <a:bodyPr wrap="square">
            <a:spAutoFit/>
          </a:bodyPr>
          <a:lstStyle/>
          <a:p>
            <a:r>
              <a:rPr lang="en-GB" sz="2800" dirty="0">
                <a:solidFill>
                  <a:srgbClr val="35372F"/>
                </a:solidFill>
                <a:latin typeface="Calibri Light" panose="020F0302020204030204"/>
              </a:rPr>
              <a:t>There are many individuals, groups, communities, countries and governments around the world working tirelessly to inspire positive changes and develop innovative ways for humans to live sustainably on the planet.</a:t>
            </a:r>
          </a:p>
          <a:p>
            <a:r>
              <a:rPr lang="en-GB" sz="2800" dirty="0">
                <a:solidFill>
                  <a:srgbClr val="35372F"/>
                </a:solidFill>
                <a:latin typeface="Calibri Light" panose="020F0302020204030204"/>
              </a:rPr>
              <a:t>However, not everyone is on board - and many countries seem to be going backwards in their actions and responses. As a class, take a moment to discuss:</a:t>
            </a:r>
          </a:p>
        </p:txBody>
      </p:sp>
      <p:pic>
        <p:nvPicPr>
          <p:cNvPr id="5"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05194" y="2966471"/>
            <a:ext cx="3581611" cy="3499923"/>
          </a:xfrm>
          <a:prstGeom prst="rect">
            <a:avLst/>
          </a:prstGeom>
        </p:spPr>
      </p:pic>
      <p:sp>
        <p:nvSpPr>
          <p:cNvPr id="6" name="Rectangle 5"/>
          <p:cNvSpPr/>
          <p:nvPr/>
        </p:nvSpPr>
        <p:spPr>
          <a:xfrm>
            <a:off x="4620391" y="3721617"/>
            <a:ext cx="3027680" cy="1815882"/>
          </a:xfrm>
          <a:prstGeom prst="rect">
            <a:avLst/>
          </a:prstGeom>
        </p:spPr>
        <p:txBody>
          <a:bodyPr wrap="square">
            <a:spAutoFit/>
          </a:bodyPr>
          <a:lstStyle/>
          <a:p>
            <a:pPr algn="ctr"/>
            <a:r>
              <a:rPr lang="en-GB" sz="2800" dirty="0">
                <a:solidFill>
                  <a:srgbClr val="35372F"/>
                </a:solidFill>
                <a:latin typeface="Calibri Light" panose="020F0302020204030204"/>
              </a:rPr>
              <a:t>Why do you think some governments are not acting more on climate change?</a:t>
            </a:r>
          </a:p>
        </p:txBody>
      </p:sp>
    </p:spTree>
    <p:extLst>
      <p:ext uri="{BB962C8B-B14F-4D97-AF65-F5344CB8AC3E}">
        <p14:creationId xmlns:p14="http://schemas.microsoft.com/office/powerpoint/2010/main" val="34442592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161" y="969818"/>
            <a:ext cx="11332147" cy="5453576"/>
          </a:xfrm>
        </p:spPr>
        <p:txBody>
          <a:bodyPr>
            <a:normAutofit lnSpcReduction="10000"/>
          </a:bodyPr>
          <a:lstStyle/>
          <a:p>
            <a:pPr marL="0" indent="0">
              <a:buNone/>
            </a:pPr>
            <a:r>
              <a:rPr lang="en-GB" dirty="0">
                <a:solidFill>
                  <a:srgbClr val="35372F"/>
                </a:solidFill>
              </a:rPr>
              <a:t>There are endless ripple effects to consider when changing human actions to tackle climate change, as it is such a huge, complex issue. </a:t>
            </a:r>
          </a:p>
          <a:p>
            <a:pPr marL="0" indent="0">
              <a:buNone/>
            </a:pPr>
            <a:endParaRPr lang="en-GB" dirty="0">
              <a:solidFill>
                <a:srgbClr val="35372F"/>
              </a:solidFill>
            </a:endParaRPr>
          </a:p>
          <a:p>
            <a:pPr marL="0" indent="0">
              <a:buNone/>
            </a:pPr>
            <a:r>
              <a:rPr lang="en-GB" dirty="0">
                <a:solidFill>
                  <a:srgbClr val="35372F"/>
                </a:solidFill>
              </a:rPr>
              <a:t>For example, a country that wants to stop using coal as fuel to generate electric power might not have the economic means for other resources and/or infrastructure. That country might also not want to go into debt (or further debt).</a:t>
            </a:r>
          </a:p>
          <a:p>
            <a:pPr marL="0" indent="0">
              <a:buNone/>
            </a:pPr>
            <a:endParaRPr lang="en-GB" dirty="0">
              <a:solidFill>
                <a:srgbClr val="35372F"/>
              </a:solidFill>
            </a:endParaRPr>
          </a:p>
          <a:p>
            <a:pPr marL="0" indent="0">
              <a:buNone/>
            </a:pPr>
            <a:r>
              <a:rPr lang="en-GB" dirty="0">
                <a:solidFill>
                  <a:srgbClr val="35372F"/>
                </a:solidFill>
              </a:rPr>
              <a:t>Furthermore, if coal is no longer used, what happens to all of the people employed in the mines and whose livelihoods depend on the fossil fuel industry? Can an alternative be set in place in a timely and effective manner so that these people would not suffer large consequences?</a:t>
            </a:r>
            <a:br>
              <a:rPr lang="en-GB" dirty="0">
                <a:solidFill>
                  <a:srgbClr val="35372F"/>
                </a:solidFill>
              </a:rPr>
            </a:br>
            <a:br>
              <a:rPr lang="en-GB" dirty="0">
                <a:solidFill>
                  <a:srgbClr val="35372F"/>
                </a:solidFill>
              </a:rPr>
            </a:br>
            <a:endParaRPr lang="en-GB" dirty="0">
              <a:solidFill>
                <a:srgbClr val="35372F"/>
              </a:solidFill>
            </a:endParaRPr>
          </a:p>
        </p:txBody>
      </p:sp>
      <p:pic>
        <p:nvPicPr>
          <p:cNvPr id="4" name="Picture 2" descr="http://www.unep.org/gpwm/portals/24123/images/ClimateChan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964991" y="5351489"/>
            <a:ext cx="836848" cy="1071905"/>
          </a:xfrm>
          <a:prstGeom prst="rect">
            <a:avLst/>
          </a:prstGeom>
          <a:noFill/>
        </p:spPr>
      </p:pic>
    </p:spTree>
    <p:extLst>
      <p:ext uri="{BB962C8B-B14F-4D97-AF65-F5344CB8AC3E}">
        <p14:creationId xmlns:p14="http://schemas.microsoft.com/office/powerpoint/2010/main" val="21994587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161" y="1498210"/>
            <a:ext cx="11411677" cy="5359790"/>
          </a:xfrm>
        </p:spPr>
        <p:txBody>
          <a:bodyPr>
            <a:normAutofit/>
          </a:bodyPr>
          <a:lstStyle/>
          <a:p>
            <a:pPr marL="0" indent="0">
              <a:buNone/>
            </a:pPr>
            <a:r>
              <a:rPr lang="en-GB" dirty="0">
                <a:solidFill>
                  <a:srgbClr val="35372F"/>
                </a:solidFill>
              </a:rPr>
              <a:t>Because climate change is such a complex issue, there isn’t a ‘quick fix solution’. As such, there are many disputes about how best to respond. There are also many reasons for political apathy or inaction, some perhaps more transparent than others. </a:t>
            </a:r>
          </a:p>
          <a:p>
            <a:pPr marL="0" indent="0">
              <a:buNone/>
            </a:pPr>
            <a:endParaRPr lang="en-GB" dirty="0">
              <a:solidFill>
                <a:srgbClr val="35372F"/>
              </a:solidFill>
            </a:endParaRPr>
          </a:p>
          <a:p>
            <a:pPr marL="0" indent="0">
              <a:buNone/>
            </a:pPr>
            <a:r>
              <a:rPr lang="en-GB" dirty="0">
                <a:solidFill>
                  <a:srgbClr val="35372F"/>
                </a:solidFill>
              </a:rPr>
              <a:t>However, there are even more significant ripple effects from doing nothing, which we are now starting to see right across the world. </a:t>
            </a:r>
          </a:p>
        </p:txBody>
      </p:sp>
      <p:pic>
        <p:nvPicPr>
          <p:cNvPr id="4" name="Picture 2" descr="http://www.unep.org/gpwm/portals/24123/images/ClimateChan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004698" y="5206753"/>
            <a:ext cx="1031347" cy="1321036"/>
          </a:xfrm>
          <a:prstGeom prst="rect">
            <a:avLst/>
          </a:prstGeom>
          <a:noFill/>
        </p:spPr>
      </p:pic>
    </p:spTree>
    <p:extLst>
      <p:ext uri="{BB962C8B-B14F-4D97-AF65-F5344CB8AC3E}">
        <p14:creationId xmlns:p14="http://schemas.microsoft.com/office/powerpoint/2010/main" val="6342527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814" y="1197664"/>
            <a:ext cx="11496060" cy="4351338"/>
          </a:xfrm>
        </p:spPr>
        <p:txBody>
          <a:bodyPr>
            <a:normAutofit/>
          </a:bodyPr>
          <a:lstStyle/>
          <a:p>
            <a:pPr marL="0" indent="0">
              <a:buNone/>
            </a:pPr>
            <a:r>
              <a:rPr lang="en-GB" dirty="0">
                <a:solidFill>
                  <a:srgbClr val="35372F"/>
                </a:solidFill>
              </a:rPr>
              <a:t>Watch this short video (3:39 minutes) made for </a:t>
            </a:r>
            <a:r>
              <a:rPr lang="en-GB" dirty="0" err="1">
                <a:solidFill>
                  <a:srgbClr val="35372F"/>
                </a:solidFill>
              </a:rPr>
              <a:t>Nononsense</a:t>
            </a:r>
            <a:r>
              <a:rPr lang="en-GB" dirty="0">
                <a:solidFill>
                  <a:srgbClr val="35372F"/>
                </a:solidFill>
              </a:rPr>
              <a:t> videos by </a:t>
            </a:r>
            <a:r>
              <a:rPr lang="en-GB" u="sng" dirty="0">
                <a:hlinkClick r:id="rId3"/>
              </a:rPr>
              <a:t>Richard </a:t>
            </a:r>
            <a:r>
              <a:rPr lang="en-GB" u="sng" dirty="0" err="1">
                <a:hlinkClick r:id="rId3"/>
              </a:rPr>
              <a:t>Roaf</a:t>
            </a:r>
            <a:r>
              <a:rPr lang="en-GB" dirty="0"/>
              <a:t> </a:t>
            </a:r>
            <a:r>
              <a:rPr lang="en-GB" dirty="0">
                <a:solidFill>
                  <a:srgbClr val="35372F"/>
                </a:solidFill>
              </a:rPr>
              <a:t>and Danny </a:t>
            </a:r>
            <a:r>
              <a:rPr lang="en-GB" dirty="0" err="1">
                <a:solidFill>
                  <a:srgbClr val="35372F"/>
                </a:solidFill>
              </a:rPr>
              <a:t>Chivers</a:t>
            </a:r>
            <a:r>
              <a:rPr lang="en-GB" dirty="0">
                <a:solidFill>
                  <a:srgbClr val="35372F"/>
                </a:solidFill>
              </a:rPr>
              <a:t>:</a:t>
            </a:r>
          </a:p>
          <a:p>
            <a:pPr marL="0" indent="0">
              <a:buNone/>
            </a:pPr>
            <a:br>
              <a:rPr lang="en-GB" u="sng" dirty="0">
                <a:hlinkClick r:id="rId4"/>
              </a:rPr>
            </a:br>
            <a:r>
              <a:rPr lang="en-GB" sz="3200" b="1" u="sng" dirty="0">
                <a:hlinkClick r:id="rId4"/>
              </a:rPr>
              <a:t>What’s really been going on? </a:t>
            </a:r>
            <a:endParaRPr lang="en-GB" sz="3200" b="1" u="sng" dirty="0"/>
          </a:p>
          <a:p>
            <a:pPr marL="0" indent="0">
              <a:buNone/>
            </a:pPr>
            <a:r>
              <a:rPr lang="en-GB" altLang="en-US" sz="1600" b="1" dirty="0">
                <a:solidFill>
                  <a:srgbClr val="35372F"/>
                </a:solidFill>
                <a:ea typeface="Calibri" panose="020F0502020204030204" pitchFamily="34" charset="0"/>
                <a:cs typeface="Times New Roman" panose="02020603050405020304" pitchFamily="18" charset="0"/>
              </a:rPr>
              <a:t>(Click on the link above for the hyperlink)</a:t>
            </a:r>
            <a:endParaRPr lang="en-GB" sz="1600" b="1" dirty="0">
              <a:solidFill>
                <a:srgbClr val="35372F"/>
              </a:solidFill>
            </a:endParaRPr>
          </a:p>
        </p:txBody>
      </p:sp>
      <p:pic>
        <p:nvPicPr>
          <p:cNvPr id="6" name="Imagem 5">
            <a:extLst>
              <a:ext uri="{FF2B5EF4-FFF2-40B4-BE49-F238E27FC236}">
                <a16:creationId xmlns:a16="http://schemas.microsoft.com/office/drawing/2014/main" id="{0633B039-E801-4054-BA86-683150FD6E13}"/>
              </a:ext>
            </a:extLst>
          </p:cNvPr>
          <p:cNvPicPr>
            <a:picLocks noChangeAspect="1"/>
          </p:cNvPicPr>
          <p:nvPr/>
        </p:nvPicPr>
        <p:blipFill>
          <a:blip r:embed="rId5"/>
          <a:stretch>
            <a:fillRect/>
          </a:stretch>
        </p:blipFill>
        <p:spPr>
          <a:xfrm>
            <a:off x="5871376" y="2099122"/>
            <a:ext cx="5048955" cy="3934374"/>
          </a:xfrm>
          <a:prstGeom prst="rect">
            <a:avLst/>
          </a:prstGeom>
        </p:spPr>
      </p:pic>
    </p:spTree>
    <p:extLst>
      <p:ext uri="{BB962C8B-B14F-4D97-AF65-F5344CB8AC3E}">
        <p14:creationId xmlns:p14="http://schemas.microsoft.com/office/powerpoint/2010/main" val="2497505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152" y="208381"/>
            <a:ext cx="1979398" cy="794154"/>
          </a:xfrm>
          <a:prstGeom prst="rect">
            <a:avLst/>
          </a:prstGeom>
        </p:spPr>
      </p:pic>
      <p:sp>
        <p:nvSpPr>
          <p:cNvPr id="6" name="Oval 10">
            <a:extLst>
              <a:ext uri="{FF2B5EF4-FFF2-40B4-BE49-F238E27FC236}">
                <a16:creationId xmlns:a16="http://schemas.microsoft.com/office/drawing/2014/main" id="{5AD05CA9-A6CC-460C-BE71-FDF429B29237}"/>
              </a:ext>
            </a:extLst>
          </p:cNvPr>
          <p:cNvSpPr/>
          <p:nvPr/>
        </p:nvSpPr>
        <p:spPr>
          <a:xfrm>
            <a:off x="7793665" y="2562447"/>
            <a:ext cx="4185772" cy="4035420"/>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sz="1400" b="1" dirty="0">
                <a:solidFill>
                  <a:srgbClr val="FEE725"/>
                </a:solidFill>
              </a:rPr>
            </a:br>
            <a:endParaRPr lang="en-GB" sz="1400" dirty="0">
              <a:solidFill>
                <a:prstClr val="white"/>
              </a:solidFill>
            </a:endParaRPr>
          </a:p>
        </p:txBody>
      </p:sp>
      <p:sp>
        <p:nvSpPr>
          <p:cNvPr id="9" name="TextBox 11">
            <a:extLst>
              <a:ext uri="{FF2B5EF4-FFF2-40B4-BE49-F238E27FC236}">
                <a16:creationId xmlns:a16="http://schemas.microsoft.com/office/drawing/2014/main" id="{29281BC2-C633-4C71-9623-F94FC28F7E35}"/>
              </a:ext>
            </a:extLst>
          </p:cNvPr>
          <p:cNvSpPr txBox="1"/>
          <p:nvPr/>
        </p:nvSpPr>
        <p:spPr>
          <a:xfrm>
            <a:off x="7878099" y="4097846"/>
            <a:ext cx="4101338" cy="1892826"/>
          </a:xfrm>
          <a:prstGeom prst="rect">
            <a:avLst/>
          </a:prstGeom>
          <a:noFill/>
        </p:spPr>
        <p:txBody>
          <a:bodyPr wrap="square" rtlCol="0">
            <a:spAutoFit/>
          </a:bodyPr>
          <a:lstStyle/>
          <a:p>
            <a:pPr algn="ctr"/>
            <a:r>
              <a:rPr lang="en-GB" sz="3300" b="1" spc="300" dirty="0">
                <a:solidFill>
                  <a:prstClr val="white"/>
                </a:solidFill>
              </a:rPr>
              <a:t>CAUSE AND EFFECT</a:t>
            </a:r>
          </a:p>
          <a:p>
            <a:pPr algn="ctr"/>
            <a:br>
              <a:rPr lang="en-GB" sz="3300" b="1" dirty="0">
                <a:solidFill>
                  <a:prstClr val="white"/>
                </a:solidFill>
              </a:rPr>
            </a:br>
            <a:r>
              <a:rPr lang="en-GB" b="1" spc="300" dirty="0">
                <a:solidFill>
                  <a:prstClr val="white"/>
                </a:solidFill>
              </a:rPr>
              <a:t>60 MINUTES</a:t>
            </a:r>
            <a:endParaRPr lang="en-GB" spc="300" dirty="0">
              <a:solidFill>
                <a:prstClr val="white"/>
              </a:solidFill>
            </a:endParaRPr>
          </a:p>
        </p:txBody>
      </p:sp>
      <p:sp>
        <p:nvSpPr>
          <p:cNvPr id="10" name="Rectangle 6">
            <a:extLst>
              <a:ext uri="{FF2B5EF4-FFF2-40B4-BE49-F238E27FC236}">
                <a16:creationId xmlns:a16="http://schemas.microsoft.com/office/drawing/2014/main" id="{4030D6A1-D9AF-4B4D-8291-C7152DD27317}"/>
              </a:ext>
            </a:extLst>
          </p:cNvPr>
          <p:cNvSpPr/>
          <p:nvPr/>
        </p:nvSpPr>
        <p:spPr>
          <a:xfrm>
            <a:off x="8042073" y="3712318"/>
            <a:ext cx="3688959" cy="307777"/>
          </a:xfrm>
          <a:prstGeom prst="rect">
            <a:avLst/>
          </a:prstGeom>
        </p:spPr>
        <p:txBody>
          <a:bodyPr wrap="none">
            <a:spAutoFit/>
          </a:bodyPr>
          <a:lstStyle/>
          <a:p>
            <a:pPr algn="ctr">
              <a:defRPr/>
            </a:pPr>
            <a:r>
              <a:rPr lang="en-GB" sz="1400" spc="300" dirty="0">
                <a:solidFill>
                  <a:srgbClr val="FEE725"/>
                </a:solidFill>
              </a:rPr>
              <a:t>LESSON 2 | CHANGING CLIMATES</a:t>
            </a:r>
          </a:p>
        </p:txBody>
      </p:sp>
    </p:spTree>
    <p:extLst>
      <p:ext uri="{BB962C8B-B14F-4D97-AF65-F5344CB8AC3E}">
        <p14:creationId xmlns:p14="http://schemas.microsoft.com/office/powerpoint/2010/main" val="41272701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956029F-7CC2-42BF-B51F-E486AFDF7549}"/>
              </a:ext>
            </a:extLst>
          </p:cNvPr>
          <p:cNvSpPr>
            <a:spLocks noGrp="1"/>
          </p:cNvSpPr>
          <p:nvPr>
            <p:ph idx="1"/>
          </p:nvPr>
        </p:nvSpPr>
        <p:spPr>
          <a:xfrm>
            <a:off x="304476" y="864687"/>
            <a:ext cx="11337851" cy="4351338"/>
          </a:xfrm>
        </p:spPr>
        <p:txBody>
          <a:bodyPr/>
          <a:lstStyle/>
          <a:p>
            <a:pPr marL="0" indent="0">
              <a:buNone/>
            </a:pPr>
            <a:r>
              <a:rPr lang="en-GB" dirty="0"/>
              <a:t>Take a moment to reflect on how your body responded to the different parts of the video. If you like, share this with the person sitting next to you or as a class.</a:t>
            </a:r>
          </a:p>
        </p:txBody>
      </p:sp>
      <p:sp>
        <p:nvSpPr>
          <p:cNvPr id="22" name="Retângulo 21">
            <a:extLst>
              <a:ext uri="{FF2B5EF4-FFF2-40B4-BE49-F238E27FC236}">
                <a16:creationId xmlns:a16="http://schemas.microsoft.com/office/drawing/2014/main" id="{18EC4AA3-1A14-4F71-BA1F-18C7072FFE11}"/>
              </a:ext>
            </a:extLst>
          </p:cNvPr>
          <p:cNvSpPr/>
          <p:nvPr/>
        </p:nvSpPr>
        <p:spPr>
          <a:xfrm>
            <a:off x="385539" y="2178797"/>
            <a:ext cx="11420922" cy="379614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Imagem 22">
            <a:extLst>
              <a:ext uri="{FF2B5EF4-FFF2-40B4-BE49-F238E27FC236}">
                <a16:creationId xmlns:a16="http://schemas.microsoft.com/office/drawing/2014/main" id="{5A1B8B94-5E73-4CB0-B828-E6058C6A98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1070" y="4297122"/>
            <a:ext cx="3775883" cy="1453324"/>
          </a:xfrm>
          <a:prstGeom prst="rect">
            <a:avLst/>
          </a:prstGeom>
        </p:spPr>
      </p:pic>
      <p:pic>
        <p:nvPicPr>
          <p:cNvPr id="24" name="Imagem 23">
            <a:extLst>
              <a:ext uri="{FF2B5EF4-FFF2-40B4-BE49-F238E27FC236}">
                <a16:creationId xmlns:a16="http://schemas.microsoft.com/office/drawing/2014/main" id="{C5B77B1F-F0EF-44D1-A36F-CB701CFED7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0106" y="2561848"/>
            <a:ext cx="2500376" cy="1326796"/>
          </a:xfrm>
          <a:prstGeom prst="rect">
            <a:avLst/>
          </a:prstGeom>
        </p:spPr>
      </p:pic>
      <p:pic>
        <p:nvPicPr>
          <p:cNvPr id="25" name="Imagem 24">
            <a:extLst>
              <a:ext uri="{FF2B5EF4-FFF2-40B4-BE49-F238E27FC236}">
                <a16:creationId xmlns:a16="http://schemas.microsoft.com/office/drawing/2014/main" id="{2B8908B3-F389-4C42-A987-D31361F90C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29514" y="2521737"/>
            <a:ext cx="1433908" cy="1326797"/>
          </a:xfrm>
          <a:prstGeom prst="rect">
            <a:avLst/>
          </a:prstGeom>
        </p:spPr>
      </p:pic>
      <p:pic>
        <p:nvPicPr>
          <p:cNvPr id="26" name="Imagem 25">
            <a:extLst>
              <a:ext uri="{FF2B5EF4-FFF2-40B4-BE49-F238E27FC236}">
                <a16:creationId xmlns:a16="http://schemas.microsoft.com/office/drawing/2014/main" id="{90C77D55-F270-4F77-A2E3-23A46B5302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59499" y="4652693"/>
            <a:ext cx="1703694" cy="831385"/>
          </a:xfrm>
          <a:prstGeom prst="rect">
            <a:avLst/>
          </a:prstGeom>
        </p:spPr>
      </p:pic>
      <p:pic>
        <p:nvPicPr>
          <p:cNvPr id="27" name="Imagem 26">
            <a:extLst>
              <a:ext uri="{FF2B5EF4-FFF2-40B4-BE49-F238E27FC236}">
                <a16:creationId xmlns:a16="http://schemas.microsoft.com/office/drawing/2014/main" id="{D4166FB7-D97B-4424-A8DF-CE6A0012AC6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09087" y="2396095"/>
            <a:ext cx="3879403" cy="1792294"/>
          </a:xfrm>
          <a:prstGeom prst="rect">
            <a:avLst/>
          </a:prstGeom>
        </p:spPr>
      </p:pic>
      <p:pic>
        <p:nvPicPr>
          <p:cNvPr id="28" name="Imagem 27">
            <a:extLst>
              <a:ext uri="{FF2B5EF4-FFF2-40B4-BE49-F238E27FC236}">
                <a16:creationId xmlns:a16="http://schemas.microsoft.com/office/drawing/2014/main" id="{6F7E74FD-A307-4337-B56E-63EE7726DF2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44364" y="2535542"/>
            <a:ext cx="2399971" cy="1379408"/>
          </a:xfrm>
          <a:prstGeom prst="rect">
            <a:avLst/>
          </a:prstGeom>
        </p:spPr>
      </p:pic>
      <p:pic>
        <p:nvPicPr>
          <p:cNvPr id="29" name="Imagem 28">
            <a:extLst>
              <a:ext uri="{FF2B5EF4-FFF2-40B4-BE49-F238E27FC236}">
                <a16:creationId xmlns:a16="http://schemas.microsoft.com/office/drawing/2014/main" id="{E08CCDE1-88D7-480A-8754-D0E5353C8B3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49174" y="4545134"/>
            <a:ext cx="1750412" cy="1122059"/>
          </a:xfrm>
          <a:prstGeom prst="rect">
            <a:avLst/>
          </a:prstGeom>
        </p:spPr>
      </p:pic>
      <p:pic>
        <p:nvPicPr>
          <p:cNvPr id="30" name="Imagem 29">
            <a:extLst>
              <a:ext uri="{FF2B5EF4-FFF2-40B4-BE49-F238E27FC236}">
                <a16:creationId xmlns:a16="http://schemas.microsoft.com/office/drawing/2014/main" id="{DC8FBE51-215C-4E5F-A5AD-2AD96FD72EC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432998" y="4611199"/>
            <a:ext cx="1412051" cy="971550"/>
          </a:xfrm>
          <a:prstGeom prst="rect">
            <a:avLst/>
          </a:prstGeom>
        </p:spPr>
      </p:pic>
      <p:pic>
        <p:nvPicPr>
          <p:cNvPr id="31" name="Imagem 30">
            <a:extLst>
              <a:ext uri="{FF2B5EF4-FFF2-40B4-BE49-F238E27FC236}">
                <a16:creationId xmlns:a16="http://schemas.microsoft.com/office/drawing/2014/main" id="{091F8265-98D4-43A7-8E30-DF7BC5956CB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954792" y="4416459"/>
            <a:ext cx="1687535" cy="1379408"/>
          </a:xfrm>
          <a:prstGeom prst="rect">
            <a:avLst/>
          </a:prstGeom>
        </p:spPr>
      </p:pic>
    </p:spTree>
    <p:extLst>
      <p:ext uri="{BB962C8B-B14F-4D97-AF65-F5344CB8AC3E}">
        <p14:creationId xmlns:p14="http://schemas.microsoft.com/office/powerpoint/2010/main" val="32275248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C941C8-C76F-4F87-9EFA-50635DC07E85}"/>
              </a:ext>
            </a:extLst>
          </p:cNvPr>
          <p:cNvSpPr/>
          <p:nvPr/>
        </p:nvSpPr>
        <p:spPr>
          <a:xfrm>
            <a:off x="6096000" y="1412656"/>
            <a:ext cx="5104226" cy="4416014"/>
          </a:xfrm>
          <a:prstGeom prst="rect">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90000"/>
              </a:lnSpc>
              <a:spcBef>
                <a:spcPts val="1000"/>
              </a:spcBef>
              <a:spcAft>
                <a:spcPts val="0"/>
              </a:spcAft>
              <a:buClrTx/>
              <a:buSzTx/>
              <a:tabLst/>
              <a:defRPr/>
            </a:pPr>
            <a:r>
              <a:rPr kumimoji="0" lang="en-GB" sz="2400" b="0" i="0" u="none" strike="noStrike" kern="1200" cap="none" spc="0" normalizeH="0" baseline="0" noProof="0" dirty="0">
                <a:ln>
                  <a:noFill/>
                </a:ln>
                <a:solidFill>
                  <a:schemeClr val="bg1"/>
                </a:solidFill>
                <a:effectLst/>
                <a:uLnTx/>
                <a:uFillTx/>
                <a:latin typeface="Calibri Light" panose="020F0302020204030204"/>
                <a:ea typeface="+mn-ea"/>
                <a:cs typeface="+mn-cs"/>
              </a:rPr>
              <a:t>ACTION 2: Take one hour of your day (or the entire day if you like) and list what you </a:t>
            </a:r>
            <a:r>
              <a:rPr kumimoji="0" lang="en-GB" sz="2400" b="1" i="0" u="none" strike="noStrike" kern="1200" cap="none" spc="0" normalizeH="0" baseline="0" noProof="0" dirty="0">
                <a:ln>
                  <a:noFill/>
                </a:ln>
                <a:solidFill>
                  <a:schemeClr val="bg1"/>
                </a:solidFill>
                <a:effectLst/>
                <a:uLnTx/>
                <a:uFillTx/>
                <a:latin typeface="Calibri Light" panose="020F0302020204030204"/>
                <a:ea typeface="+mn-ea"/>
                <a:cs typeface="+mn-cs"/>
              </a:rPr>
              <a:t>consume</a:t>
            </a:r>
            <a:r>
              <a:rPr kumimoji="0" lang="en-GB" sz="2400" b="0" i="0" u="none" strike="noStrike" kern="1200" cap="none" spc="0" normalizeH="0" baseline="0" noProof="0" dirty="0">
                <a:ln>
                  <a:noFill/>
                </a:ln>
                <a:solidFill>
                  <a:schemeClr val="bg1"/>
                </a:solidFill>
                <a:effectLst/>
                <a:uLnTx/>
                <a:uFillTx/>
                <a:latin typeface="Calibri Light" panose="020F0302020204030204"/>
                <a:ea typeface="+mn-ea"/>
                <a:cs typeface="+mn-cs"/>
              </a:rPr>
              <a:t>,</a:t>
            </a:r>
            <a:r>
              <a:rPr kumimoji="0" lang="en-GB" sz="2400" b="1" i="0" u="none" strike="noStrike" kern="1200" cap="none" spc="0" normalizeH="0" baseline="0" noProof="0" dirty="0">
                <a:ln>
                  <a:noFill/>
                </a:ln>
                <a:solidFill>
                  <a:schemeClr val="bg1"/>
                </a:solidFill>
                <a:effectLst/>
                <a:uLnTx/>
                <a:uFillTx/>
                <a:latin typeface="Calibri Light" panose="020F0302020204030204"/>
                <a:ea typeface="+mn-ea"/>
                <a:cs typeface="+mn-cs"/>
              </a:rPr>
              <a:t> produce</a:t>
            </a:r>
            <a:r>
              <a:rPr kumimoji="0" lang="en-GB" sz="2400" b="0" i="0" u="none" strike="noStrike" kern="1200" cap="none" spc="0" normalizeH="0" baseline="0" noProof="0" dirty="0">
                <a:ln>
                  <a:noFill/>
                </a:ln>
                <a:solidFill>
                  <a:schemeClr val="bg1"/>
                </a:solidFill>
                <a:effectLst/>
                <a:uLnTx/>
                <a:uFillTx/>
                <a:latin typeface="Calibri Light" panose="020F0302020204030204"/>
                <a:ea typeface="+mn-ea"/>
                <a:cs typeface="+mn-cs"/>
              </a:rPr>
              <a:t> or </a:t>
            </a:r>
            <a:r>
              <a:rPr kumimoji="0" lang="en-GB" sz="2400" b="1" i="0" u="none" strike="noStrike" kern="1200" cap="none" spc="0" normalizeH="0" baseline="0" noProof="0" dirty="0">
                <a:ln>
                  <a:noFill/>
                </a:ln>
                <a:solidFill>
                  <a:schemeClr val="bg1"/>
                </a:solidFill>
                <a:effectLst/>
                <a:uLnTx/>
                <a:uFillTx/>
                <a:latin typeface="Calibri Light" panose="020F0302020204030204"/>
                <a:ea typeface="+mn-ea"/>
                <a:cs typeface="+mn-cs"/>
              </a:rPr>
              <a:t>pollute.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bg1"/>
                </a:solidFill>
                <a:effectLst/>
                <a:uLnTx/>
                <a:uFillTx/>
                <a:latin typeface="Calibri Light" panose="020F0302020204030204"/>
                <a:ea typeface="+mn-ea"/>
                <a:cs typeface="+mn-cs"/>
              </a:rPr>
              <a:t>Next to each item, think about how you could change that so it is better for the planet, and yourself.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bg1"/>
                </a:solidFill>
                <a:effectLst/>
                <a:uLnTx/>
                <a:uFillTx/>
                <a:latin typeface="Calibri Light" panose="020F0302020204030204"/>
                <a:ea typeface="+mn-ea"/>
                <a:cs typeface="+mn-cs"/>
              </a:rPr>
              <a:t>Write down your reflection or share with a friend.</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400" dirty="0">
                <a:solidFill>
                  <a:schemeClr val="bg1"/>
                </a:solidFill>
                <a:latin typeface="Calibri Light" panose="020F0302020204030204"/>
              </a:rPr>
              <a:t>Try to make at least one of those changes. </a:t>
            </a:r>
            <a:endParaRPr kumimoji="0" lang="en-GB" sz="2400" b="0" i="0" u="none" strike="noStrike" kern="1200" cap="none" spc="0" normalizeH="0" baseline="0" noProof="0" dirty="0">
              <a:ln>
                <a:noFill/>
              </a:ln>
              <a:solidFill>
                <a:schemeClr val="bg1"/>
              </a:solidFill>
              <a:effectLst/>
              <a:uLnTx/>
              <a:uFillTx/>
              <a:latin typeface="Calibri Light" panose="020F0302020204030204"/>
              <a:ea typeface="+mn-ea"/>
              <a:cs typeface="+mn-cs"/>
            </a:endParaRPr>
          </a:p>
        </p:txBody>
      </p:sp>
      <p:pic>
        <p:nvPicPr>
          <p:cNvPr id="7" name="Picture 6">
            <a:extLst>
              <a:ext uri="{FF2B5EF4-FFF2-40B4-BE49-F238E27FC236}">
                <a16:creationId xmlns:a16="http://schemas.microsoft.com/office/drawing/2014/main" id="{BD0E0473-E464-4B11-8E77-F52E6F7B2147}"/>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10286696" y="4416014"/>
            <a:ext cx="1827060" cy="2058659"/>
          </a:xfrm>
          <a:prstGeom prst="rect">
            <a:avLst/>
          </a:prstGeom>
        </p:spPr>
      </p:pic>
      <p:sp>
        <p:nvSpPr>
          <p:cNvPr id="5" name="CaixaDeTexto 4">
            <a:extLst>
              <a:ext uri="{FF2B5EF4-FFF2-40B4-BE49-F238E27FC236}">
                <a16:creationId xmlns:a16="http://schemas.microsoft.com/office/drawing/2014/main" id="{FBE7153D-83E2-4563-AFDE-C9859EFD2464}"/>
              </a:ext>
            </a:extLst>
          </p:cNvPr>
          <p:cNvSpPr txBox="1"/>
          <p:nvPr/>
        </p:nvSpPr>
        <p:spPr>
          <a:xfrm>
            <a:off x="2838157" y="574989"/>
            <a:ext cx="6098344" cy="584775"/>
          </a:xfrm>
          <a:prstGeom prst="rect">
            <a:avLst/>
          </a:prstGeom>
          <a:noFill/>
        </p:spPr>
        <p:txBody>
          <a:bodyPr wrap="square">
            <a:spAutoFit/>
          </a:bodyPr>
          <a:lstStyle/>
          <a:p>
            <a:pPr algn="ctr"/>
            <a:r>
              <a:rPr lang="en-GB" sz="3200" dirty="0">
                <a:solidFill>
                  <a:srgbClr val="35372F"/>
                </a:solidFill>
                <a:latin typeface="+mj-lt"/>
              </a:rPr>
              <a:t>TURN IDEAS INTO</a:t>
            </a:r>
            <a:r>
              <a:rPr lang="en-GB" sz="3200" b="1" dirty="0">
                <a:solidFill>
                  <a:srgbClr val="35372F"/>
                </a:solidFill>
                <a:latin typeface="+mj-lt"/>
              </a:rPr>
              <a:t> ACTION!</a:t>
            </a:r>
          </a:p>
        </p:txBody>
      </p:sp>
      <p:sp>
        <p:nvSpPr>
          <p:cNvPr id="6" name="Rectangle 2">
            <a:extLst>
              <a:ext uri="{FF2B5EF4-FFF2-40B4-BE49-F238E27FC236}">
                <a16:creationId xmlns:a16="http://schemas.microsoft.com/office/drawing/2014/main" id="{2F0CFB29-3A9C-4F0C-AED1-9CEA8A0132C9}"/>
              </a:ext>
            </a:extLst>
          </p:cNvPr>
          <p:cNvSpPr/>
          <p:nvPr/>
        </p:nvSpPr>
        <p:spPr>
          <a:xfrm>
            <a:off x="783103" y="1412656"/>
            <a:ext cx="5104226" cy="4416014"/>
          </a:xfrm>
          <a:prstGeom prst="rect">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bg1"/>
                </a:solidFill>
                <a:latin typeface="+mj-lt"/>
              </a:rPr>
              <a:t>ACTION 1: Pick a spot where you can observe living things – you can go to a park or simply observe a pot of plant or a line of ants.</a:t>
            </a:r>
          </a:p>
          <a:p>
            <a:pPr marL="457200" indent="-457200">
              <a:buFont typeface="Arial" panose="020B0604020202020204" pitchFamily="34" charset="0"/>
              <a:buChar char="•"/>
            </a:pPr>
            <a:r>
              <a:rPr lang="en-GB" sz="2400" dirty="0">
                <a:solidFill>
                  <a:schemeClr val="bg1"/>
                </a:solidFill>
                <a:latin typeface="+mj-lt"/>
              </a:rPr>
              <a:t>Observe what you’ve chosen for at least five minutes. </a:t>
            </a:r>
          </a:p>
          <a:p>
            <a:pPr marL="457200" indent="-457200">
              <a:buFont typeface="Arial" panose="020B0604020202020204" pitchFamily="34" charset="0"/>
              <a:buChar char="•"/>
            </a:pPr>
            <a:r>
              <a:rPr lang="en-GB" sz="2400" dirty="0">
                <a:solidFill>
                  <a:schemeClr val="bg1"/>
                </a:solidFill>
                <a:latin typeface="+mj-lt"/>
              </a:rPr>
              <a:t>Then, think about how this living being </a:t>
            </a:r>
            <a:r>
              <a:rPr lang="en-GB" sz="2400" b="1" dirty="0">
                <a:solidFill>
                  <a:schemeClr val="bg1"/>
                </a:solidFill>
                <a:latin typeface="+mj-lt"/>
              </a:rPr>
              <a:t>consumes</a:t>
            </a:r>
            <a:r>
              <a:rPr lang="en-GB" sz="2400" dirty="0">
                <a:solidFill>
                  <a:schemeClr val="bg1"/>
                </a:solidFill>
                <a:latin typeface="+mj-lt"/>
              </a:rPr>
              <a:t>,</a:t>
            </a:r>
            <a:r>
              <a:rPr lang="en-GB" sz="2400" b="1" dirty="0">
                <a:solidFill>
                  <a:schemeClr val="bg1"/>
                </a:solidFill>
                <a:latin typeface="+mj-lt"/>
              </a:rPr>
              <a:t> produces</a:t>
            </a:r>
            <a:r>
              <a:rPr lang="en-GB" sz="2400" dirty="0">
                <a:solidFill>
                  <a:schemeClr val="bg1"/>
                </a:solidFill>
                <a:latin typeface="+mj-lt"/>
              </a:rPr>
              <a:t> or </a:t>
            </a:r>
            <a:r>
              <a:rPr lang="en-GB" sz="2400" b="1" dirty="0">
                <a:solidFill>
                  <a:schemeClr val="bg1"/>
                </a:solidFill>
                <a:latin typeface="+mj-lt"/>
              </a:rPr>
              <a:t>pollutes. </a:t>
            </a:r>
          </a:p>
          <a:p>
            <a:pPr marL="457200" indent="-457200">
              <a:buFont typeface="Arial" panose="020B0604020202020204" pitchFamily="34" charset="0"/>
              <a:buChar char="•"/>
            </a:pPr>
            <a:r>
              <a:rPr lang="en-GB" sz="2400" dirty="0">
                <a:solidFill>
                  <a:schemeClr val="bg1"/>
                </a:solidFill>
                <a:latin typeface="+mj-lt"/>
              </a:rPr>
              <a:t>Write down your reflections or share with a friend.</a:t>
            </a:r>
          </a:p>
        </p:txBody>
      </p:sp>
      <p:sp>
        <p:nvSpPr>
          <p:cNvPr id="2" name="Elipse 1">
            <a:extLst>
              <a:ext uri="{FF2B5EF4-FFF2-40B4-BE49-F238E27FC236}">
                <a16:creationId xmlns:a16="http://schemas.microsoft.com/office/drawing/2014/main" id="{B285F467-32E2-41F5-BDE7-090F87A8C2F3}"/>
              </a:ext>
            </a:extLst>
          </p:cNvPr>
          <p:cNvSpPr/>
          <p:nvPr/>
        </p:nvSpPr>
        <p:spPr>
          <a:xfrm>
            <a:off x="10480226" y="574989"/>
            <a:ext cx="1440000" cy="1440000"/>
          </a:xfrm>
          <a:prstGeom prst="ellipse">
            <a:avLst/>
          </a:prstGeom>
          <a:solidFill>
            <a:srgbClr val="007C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Choose one or do both!</a:t>
            </a:r>
          </a:p>
        </p:txBody>
      </p:sp>
    </p:spTree>
    <p:extLst>
      <p:ext uri="{BB962C8B-B14F-4D97-AF65-F5344CB8AC3E}">
        <p14:creationId xmlns:p14="http://schemas.microsoft.com/office/powerpoint/2010/main" val="34273712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uxograma: Conector 4">
            <a:extLst>
              <a:ext uri="{FF2B5EF4-FFF2-40B4-BE49-F238E27FC236}">
                <a16:creationId xmlns:a16="http://schemas.microsoft.com/office/drawing/2014/main" id="{FAEAB16D-F06F-4677-89A1-B7FD802489D8}"/>
              </a:ext>
            </a:extLst>
          </p:cNvPr>
          <p:cNvSpPr/>
          <p:nvPr/>
        </p:nvSpPr>
        <p:spPr>
          <a:xfrm>
            <a:off x="3094347" y="762494"/>
            <a:ext cx="6003306" cy="5333011"/>
          </a:xfrm>
          <a:prstGeom prst="flowChartConnector">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2400" dirty="0">
                <a:solidFill>
                  <a:schemeClr val="bg1"/>
                </a:solidFill>
                <a:latin typeface="+mj-lt"/>
              </a:rPr>
              <a:t>In this lesson, we explored </a:t>
            </a:r>
            <a:r>
              <a:rPr lang="en-GB" sz="2400" dirty="0">
                <a:effectLst/>
                <a:latin typeface="+mj-lt"/>
                <a:ea typeface="Times New Roman" panose="02020603050405020304" pitchFamily="18" charset="0"/>
              </a:rPr>
              <a:t>the cause &amp; effect of climate change, understanding the influence of human activities over time.</a:t>
            </a:r>
          </a:p>
          <a:p>
            <a:pPr marL="0" indent="0" algn="ctr">
              <a:buNone/>
            </a:pPr>
            <a:endParaRPr lang="en-GB" sz="2400" dirty="0">
              <a:solidFill>
                <a:schemeClr val="bg1"/>
              </a:solidFill>
              <a:latin typeface="+mj-lt"/>
            </a:endParaRPr>
          </a:p>
          <a:p>
            <a:pPr marL="0" indent="0" algn="ctr">
              <a:buNone/>
            </a:pPr>
            <a:r>
              <a:rPr lang="en-GB" sz="2400" dirty="0">
                <a:solidFill>
                  <a:schemeClr val="bg1"/>
                </a:solidFill>
                <a:latin typeface="Calibri Light" panose="020F0302020204030204"/>
              </a:rPr>
              <a:t>In the next lesson on Changing Climates we will be meeting some inspiring Changemakers taking action.</a:t>
            </a:r>
            <a:endParaRPr lang="en-GB" sz="2400" dirty="0">
              <a:solidFill>
                <a:schemeClr val="bg1"/>
              </a:solidFill>
              <a:latin typeface="+mj-lt"/>
            </a:endParaRPr>
          </a:p>
        </p:txBody>
      </p:sp>
    </p:spTree>
    <p:extLst>
      <p:ext uri="{BB962C8B-B14F-4D97-AF65-F5344CB8AC3E}">
        <p14:creationId xmlns:p14="http://schemas.microsoft.com/office/powerpoint/2010/main" val="20735962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620" y="169796"/>
            <a:ext cx="1817844" cy="729337"/>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53747" y="920278"/>
            <a:ext cx="5084505" cy="5017443"/>
          </a:xfrm>
          <a:prstGeom prst="rect">
            <a:avLst/>
          </a:prstGeom>
        </p:spPr>
      </p:pic>
    </p:spTree>
    <p:extLst>
      <p:ext uri="{BB962C8B-B14F-4D97-AF65-F5344CB8AC3E}">
        <p14:creationId xmlns:p14="http://schemas.microsoft.com/office/powerpoint/2010/main" val="4249220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379" y="399609"/>
            <a:ext cx="10515600" cy="1325563"/>
          </a:xfrm>
        </p:spPr>
        <p:txBody>
          <a:bodyPr>
            <a:normAutofit/>
          </a:bodyPr>
          <a:lstStyle/>
          <a:p>
            <a:r>
              <a:rPr lang="en-GB" sz="4000" dirty="0">
                <a:solidFill>
                  <a:srgbClr val="35372F"/>
                </a:solidFill>
              </a:rPr>
              <a:t>In this lesson, we will:</a:t>
            </a:r>
          </a:p>
        </p:txBody>
      </p:sp>
      <p:sp>
        <p:nvSpPr>
          <p:cNvPr id="3" name="Content Placeholder 2"/>
          <p:cNvSpPr>
            <a:spLocks noGrp="1"/>
          </p:cNvSpPr>
          <p:nvPr>
            <p:ph idx="1"/>
          </p:nvPr>
        </p:nvSpPr>
        <p:spPr>
          <a:xfrm>
            <a:off x="1565564" y="4796793"/>
            <a:ext cx="10087764" cy="937129"/>
          </a:xfrm>
        </p:spPr>
        <p:txBody>
          <a:bodyPr>
            <a:normAutofit/>
          </a:bodyPr>
          <a:lstStyle/>
          <a:p>
            <a:pPr marL="0" indent="0">
              <a:buNone/>
            </a:pPr>
            <a:r>
              <a:rPr lang="en-GB" dirty="0">
                <a:solidFill>
                  <a:srgbClr val="35372F"/>
                </a:solidFill>
              </a:rPr>
              <a:t>Connect the dots on some of the actions and apathy being seen in governmental responses to climate change.</a:t>
            </a:r>
          </a:p>
        </p:txBody>
      </p:sp>
      <p:pic>
        <p:nvPicPr>
          <p:cNvPr id="5" name="Imagem 4" descr="Diagrama&#10;&#10;Descrição gerada automaticamente com confiança baixa">
            <a:extLst>
              <a:ext uri="{FF2B5EF4-FFF2-40B4-BE49-F238E27FC236}">
                <a16:creationId xmlns:a16="http://schemas.microsoft.com/office/drawing/2014/main" id="{6ADA319B-4C3F-4B9C-9CFB-70A54639CD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004" y="1618502"/>
            <a:ext cx="1227412" cy="4234572"/>
          </a:xfrm>
          <a:prstGeom prst="rect">
            <a:avLst/>
          </a:prstGeom>
        </p:spPr>
      </p:pic>
      <p:sp>
        <p:nvSpPr>
          <p:cNvPr id="9" name="CaixaDeTexto 8">
            <a:extLst>
              <a:ext uri="{FF2B5EF4-FFF2-40B4-BE49-F238E27FC236}">
                <a16:creationId xmlns:a16="http://schemas.microsoft.com/office/drawing/2014/main" id="{BD2F1084-1EDD-4DCF-ADF2-8FD06F41A6DC}"/>
              </a:ext>
            </a:extLst>
          </p:cNvPr>
          <p:cNvSpPr txBox="1"/>
          <p:nvPr/>
        </p:nvSpPr>
        <p:spPr>
          <a:xfrm>
            <a:off x="1565563" y="1806852"/>
            <a:ext cx="10087764" cy="86793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Understand the impacts of some of our actions on the human and non-human world and the different emotions experienced.</a:t>
            </a:r>
          </a:p>
        </p:txBody>
      </p:sp>
      <p:sp>
        <p:nvSpPr>
          <p:cNvPr id="13" name="CaixaDeTexto 12">
            <a:extLst>
              <a:ext uri="{FF2B5EF4-FFF2-40B4-BE49-F238E27FC236}">
                <a16:creationId xmlns:a16="http://schemas.microsoft.com/office/drawing/2014/main" id="{9FD06688-2EC3-4718-97E9-9F77B68FBBC1}"/>
              </a:ext>
            </a:extLst>
          </p:cNvPr>
          <p:cNvSpPr txBox="1"/>
          <p:nvPr/>
        </p:nvSpPr>
        <p:spPr>
          <a:xfrm>
            <a:off x="1565563" y="3043290"/>
            <a:ext cx="10087763" cy="1384995"/>
          </a:xfrm>
          <a:prstGeom prst="rect">
            <a:avLst/>
          </a:prstGeom>
          <a:noFill/>
        </p:spPr>
        <p:txBody>
          <a:bodyPr wrap="square">
            <a:spAutoFit/>
          </a:bodyPr>
          <a:lstStyle/>
          <a:p>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Think about and learn to question some of the assumptions we have made about human progress, exploring the history of our separation from the natural world.</a:t>
            </a:r>
            <a:endParaRPr lang="en-GB" dirty="0">
              <a:solidFill>
                <a:srgbClr val="35372F"/>
              </a:solidFill>
            </a:endParaRPr>
          </a:p>
        </p:txBody>
      </p:sp>
    </p:spTree>
    <p:extLst>
      <p:ext uri="{BB962C8B-B14F-4D97-AF65-F5344CB8AC3E}">
        <p14:creationId xmlns:p14="http://schemas.microsoft.com/office/powerpoint/2010/main" val="1942288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13">
            <a:extLst>
              <a:ext uri="{FF2B5EF4-FFF2-40B4-BE49-F238E27FC236}">
                <a16:creationId xmlns:a16="http://schemas.microsoft.com/office/drawing/2014/main" id="{47DE114E-54B9-405D-A016-1319A6E8D4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8" name="Oval 10">
            <a:extLst>
              <a:ext uri="{FF2B5EF4-FFF2-40B4-BE49-F238E27FC236}">
                <a16:creationId xmlns:a16="http://schemas.microsoft.com/office/drawing/2014/main" id="{D1918071-F97B-4EBA-8B55-BA7194CEFCD6}"/>
              </a:ext>
            </a:extLst>
          </p:cNvPr>
          <p:cNvSpPr/>
          <p:nvPr/>
        </p:nvSpPr>
        <p:spPr>
          <a:xfrm>
            <a:off x="8093581" y="2559357"/>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9" name="TextBox 11">
            <a:extLst>
              <a:ext uri="{FF2B5EF4-FFF2-40B4-BE49-F238E27FC236}">
                <a16:creationId xmlns:a16="http://schemas.microsoft.com/office/drawing/2014/main" id="{E50E1F2C-5F9D-424D-993F-85189126D19D}"/>
              </a:ext>
            </a:extLst>
          </p:cNvPr>
          <p:cNvSpPr txBox="1"/>
          <p:nvPr/>
        </p:nvSpPr>
        <p:spPr>
          <a:xfrm>
            <a:off x="8195536" y="4197028"/>
            <a:ext cx="3754810" cy="1661993"/>
          </a:xfrm>
          <a:prstGeom prst="rect">
            <a:avLst/>
          </a:prstGeom>
          <a:noFill/>
        </p:spPr>
        <p:txBody>
          <a:bodyPr wrap="square" rtlCol="0">
            <a:spAutoFit/>
          </a:bodyPr>
          <a:lstStyle/>
          <a:p>
            <a:pPr algn="ctr"/>
            <a:r>
              <a:rPr lang="en-GB" sz="2400" b="1" spc="300" dirty="0">
                <a:solidFill>
                  <a:prstClr val="white"/>
                </a:solidFill>
              </a:rPr>
              <a:t>WHY IS OUR CLIMATE </a:t>
            </a:r>
            <a:br>
              <a:rPr lang="en-GB" sz="2400" b="1" spc="300" dirty="0">
                <a:solidFill>
                  <a:prstClr val="white"/>
                </a:solidFill>
              </a:rPr>
            </a:br>
            <a:r>
              <a:rPr lang="en-GB" sz="2400" b="1" spc="300" dirty="0">
                <a:solidFill>
                  <a:prstClr val="white"/>
                </a:solidFill>
              </a:rPr>
              <a:t>CHANGING?</a:t>
            </a:r>
            <a:endParaRPr lang="en-GB" sz="1100" b="1" spc="300" dirty="0">
              <a:solidFill>
                <a:prstClr val="white"/>
              </a:solidFill>
            </a:endParaRPr>
          </a:p>
          <a:p>
            <a:pPr algn="ctr"/>
            <a:endParaRPr lang="en-GB" b="1" dirty="0">
              <a:solidFill>
                <a:srgbClr val="FEE725"/>
              </a:solidFill>
            </a:endParaRPr>
          </a:p>
          <a:p>
            <a:pPr algn="ctr"/>
            <a:endParaRPr lang="en-GB" b="1" spc="300" dirty="0">
              <a:solidFill>
                <a:srgbClr val="FEE725"/>
              </a:solidFill>
            </a:endParaRPr>
          </a:p>
          <a:p>
            <a:pPr algn="ctr"/>
            <a:r>
              <a:rPr lang="en-GB" b="1" spc="300" dirty="0">
                <a:solidFill>
                  <a:srgbClr val="FEE725"/>
                </a:solidFill>
              </a:rPr>
              <a:t>15 MINUTES </a:t>
            </a:r>
            <a:endParaRPr lang="en-GB" spc="300" dirty="0">
              <a:solidFill>
                <a:srgbClr val="FEE725"/>
              </a:solidFill>
            </a:endParaRPr>
          </a:p>
        </p:txBody>
      </p:sp>
    </p:spTree>
    <p:extLst>
      <p:ext uri="{BB962C8B-B14F-4D97-AF65-F5344CB8AC3E}">
        <p14:creationId xmlns:p14="http://schemas.microsoft.com/office/powerpoint/2010/main" val="1724299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656" y="958874"/>
            <a:ext cx="11451586" cy="4351338"/>
          </a:xfrm>
        </p:spPr>
        <p:txBody>
          <a:bodyPr>
            <a:normAutofit/>
          </a:bodyPr>
          <a:lstStyle/>
          <a:p>
            <a:pPr marL="0" indent="0">
              <a:buNone/>
            </a:pPr>
            <a:r>
              <a:rPr lang="en-GB" dirty="0">
                <a:solidFill>
                  <a:srgbClr val="37352F"/>
                </a:solidFill>
              </a:rPr>
              <a:t>Last lesson we explored elements of ‘Deep Time’ which can help us to put into perspective the rapid impact that humans have had on the planet. </a:t>
            </a:r>
          </a:p>
          <a:p>
            <a:pPr marL="0" indent="0">
              <a:buNone/>
            </a:pPr>
            <a:r>
              <a:rPr lang="en-GB" dirty="0">
                <a:solidFill>
                  <a:srgbClr val="37352F"/>
                </a:solidFill>
              </a:rPr>
              <a:t>Watch this short video (1:23 minutes) made by illustrator and activist Steve Cutts entitled:</a:t>
            </a:r>
          </a:p>
          <a:p>
            <a:pPr marL="0" indent="0">
              <a:buNone/>
            </a:pPr>
            <a:endParaRPr lang="en-GB" altLang="en-US" sz="1600" b="1" dirty="0">
              <a:ea typeface="Calibri" panose="020F0502020204030204" pitchFamily="34" charset="0"/>
              <a:cs typeface="Times New Roman" panose="02020603050405020304" pitchFamily="18" charset="0"/>
            </a:endParaRPr>
          </a:p>
          <a:p>
            <a:pPr marL="0" indent="0">
              <a:buNone/>
            </a:pPr>
            <a:r>
              <a:rPr lang="en-GB" altLang="en-US" sz="3200" b="1" dirty="0">
                <a:ea typeface="Calibri" panose="020F0502020204030204" pitchFamily="34" charset="0"/>
                <a:cs typeface="Times New Roman" panose="02020603050405020304" pitchFamily="18" charset="0"/>
                <a:hlinkClick r:id="rId3"/>
              </a:rPr>
              <a:t>Man</a:t>
            </a:r>
            <a:br>
              <a:rPr lang="en-GB" altLang="en-US" sz="1600" b="1" dirty="0">
                <a:ea typeface="Calibri" panose="020F0502020204030204" pitchFamily="34" charset="0"/>
                <a:cs typeface="Times New Roman" panose="02020603050405020304" pitchFamily="18" charset="0"/>
              </a:rPr>
            </a:br>
            <a:r>
              <a:rPr lang="en-GB" altLang="en-US" sz="1400" b="1" dirty="0">
                <a:solidFill>
                  <a:srgbClr val="37352F"/>
                </a:solidFill>
                <a:ea typeface="Calibri" panose="020F0502020204030204" pitchFamily="34" charset="0"/>
                <a:cs typeface="Times New Roman" panose="02020603050405020304" pitchFamily="18" charset="0"/>
              </a:rPr>
              <a:t>(Click on the link above for the hyperlink)</a:t>
            </a:r>
          </a:p>
          <a:p>
            <a:pPr marL="0" indent="0">
              <a:buNone/>
            </a:pPr>
            <a:endParaRPr lang="en-GB" dirty="0"/>
          </a:p>
          <a:p>
            <a:pPr marL="0" indent="0">
              <a:buNone/>
            </a:pPr>
            <a:endParaRPr lang="en-GB" dirty="0"/>
          </a:p>
        </p:txBody>
      </p:sp>
      <p:pic>
        <p:nvPicPr>
          <p:cNvPr id="1026" name="Picture 2" descr="Image result for man steve cutt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99049" y="2926068"/>
            <a:ext cx="5939687" cy="334107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3D6F49D8-BB76-491C-AF5B-B6D09494D2A3}"/>
              </a:ext>
            </a:extLst>
          </p:cNvPr>
          <p:cNvSpPr/>
          <p:nvPr/>
        </p:nvSpPr>
        <p:spPr>
          <a:xfrm>
            <a:off x="432390" y="4378036"/>
            <a:ext cx="3643745" cy="1219200"/>
          </a:xfrm>
          <a:prstGeom prst="rect">
            <a:avLst/>
          </a:prstGeom>
          <a:solidFill>
            <a:srgbClr val="353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Disclaimer: Some of the content may be disconcerting.</a:t>
            </a:r>
          </a:p>
        </p:txBody>
      </p:sp>
    </p:spTree>
    <p:extLst>
      <p:ext uri="{BB962C8B-B14F-4D97-AF65-F5344CB8AC3E}">
        <p14:creationId xmlns:p14="http://schemas.microsoft.com/office/powerpoint/2010/main" val="3048903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641D10D-9E92-4283-BCB1-2EE4CFB3785A}"/>
              </a:ext>
            </a:extLst>
          </p:cNvPr>
          <p:cNvSpPr>
            <a:spLocks noGrp="1"/>
          </p:cNvSpPr>
          <p:nvPr>
            <p:ph idx="1"/>
          </p:nvPr>
        </p:nvSpPr>
        <p:spPr>
          <a:xfrm>
            <a:off x="385672" y="1187227"/>
            <a:ext cx="11420655" cy="1745671"/>
          </a:xfrm>
        </p:spPr>
        <p:txBody>
          <a:bodyPr>
            <a:normAutofit/>
          </a:bodyPr>
          <a:lstStyle/>
          <a:p>
            <a:pPr marL="0" indent="0">
              <a:buNone/>
            </a:pPr>
            <a:r>
              <a:rPr lang="en-GB" dirty="0">
                <a:solidFill>
                  <a:srgbClr val="35372F"/>
                </a:solidFill>
              </a:rPr>
              <a:t>As young people, you have inherited a planet that is facing many challenges. As we’ve mentioned last lesson, it is important to recognise these feelings as valid and not supress them. Remember to be mindful of your feelings and needs throughout this lesson. </a:t>
            </a:r>
          </a:p>
          <a:p>
            <a:pPr marL="0" indent="0">
              <a:buNone/>
            </a:pPr>
            <a:endParaRPr lang="en-GB" dirty="0">
              <a:solidFill>
                <a:srgbClr val="35372F"/>
              </a:solidFill>
            </a:endParaRPr>
          </a:p>
        </p:txBody>
      </p:sp>
      <p:sp>
        <p:nvSpPr>
          <p:cNvPr id="9" name="CaixaDeTexto 8">
            <a:extLst>
              <a:ext uri="{FF2B5EF4-FFF2-40B4-BE49-F238E27FC236}">
                <a16:creationId xmlns:a16="http://schemas.microsoft.com/office/drawing/2014/main" id="{84FFDF2B-00DA-41A0-9A9B-48E1D196E477}"/>
              </a:ext>
            </a:extLst>
          </p:cNvPr>
          <p:cNvSpPr txBox="1"/>
          <p:nvPr/>
        </p:nvSpPr>
        <p:spPr>
          <a:xfrm>
            <a:off x="367603" y="3429000"/>
            <a:ext cx="8987281" cy="1643527"/>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If you need a break, look outside the window at the sky, or connect to something in your classroom that is part of the natural world. Even a wooden desk can help us remember how important </a:t>
            </a:r>
            <a:r>
              <a:rPr lang="en-GB" sz="2800" dirty="0">
                <a:solidFill>
                  <a:srgbClr val="35372F"/>
                </a:solidFill>
                <a:latin typeface="Calibri Light" panose="020F0302020204030204"/>
              </a:rPr>
              <a:t>and </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beautiful nature can be.</a:t>
            </a:r>
          </a:p>
        </p:txBody>
      </p:sp>
      <p:pic>
        <p:nvPicPr>
          <p:cNvPr id="6" name="Imagem 5" descr="Uma imagem contendo verde, mesa, computer, escuro&#10;&#10;Descrição gerada automaticamente">
            <a:extLst>
              <a:ext uri="{FF2B5EF4-FFF2-40B4-BE49-F238E27FC236}">
                <a16:creationId xmlns:a16="http://schemas.microsoft.com/office/drawing/2014/main" id="{BC98C47A-FFD2-427E-81CA-61D0CAAF547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354884" y="3925103"/>
            <a:ext cx="2665217" cy="2750279"/>
          </a:xfrm>
          <a:prstGeom prst="rect">
            <a:avLst/>
          </a:prstGeom>
        </p:spPr>
      </p:pic>
    </p:spTree>
    <p:extLst>
      <p:ext uri="{BB962C8B-B14F-4D97-AF65-F5344CB8AC3E}">
        <p14:creationId xmlns:p14="http://schemas.microsoft.com/office/powerpoint/2010/main" val="270138985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12649</TotalTime>
  <Words>3185</Words>
  <Application>Microsoft Office PowerPoint</Application>
  <PresentationFormat>Widescreen</PresentationFormat>
  <Paragraphs>214</Paragraphs>
  <Slides>53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Calibri Light</vt:lpstr>
      <vt:lpstr>Foco</vt:lpstr>
      <vt:lpstr>Just Another Hand</vt:lpstr>
      <vt:lpstr>Wingdings</vt:lpstr>
      <vt:lpstr>1_Office Theme</vt:lpstr>
      <vt:lpstr>PowerPoint Presentation</vt:lpstr>
      <vt:lpstr>PowerPoint Presentation</vt:lpstr>
      <vt:lpstr>PowerPoint Presentation</vt:lpstr>
      <vt:lpstr> In this lesson you will need: </vt:lpstr>
      <vt:lpstr>PowerPoint Presentation</vt:lpstr>
      <vt:lpstr>In this lesson, we will: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is the definition of development from the Cambridge Dictionary:</vt:lpstr>
      <vt:lpstr>PowerPoint Presentation</vt:lpstr>
      <vt:lpstr>PowerPoint Presentation</vt:lpstr>
      <vt:lpstr>PowerPoint Presentation</vt:lpstr>
      <vt:lpstr>PowerPoint Presentation</vt:lpstr>
      <vt:lpstr>Three main areas of humans’ interaction with the planet that have led to high levels of destruction of the Earth’s natural resources and eco-systems are:</vt:lpstr>
      <vt:lpstr>PowerPoint Presentation</vt:lpstr>
      <vt:lpstr>PowerPoint Presentation</vt:lpstr>
      <vt:lpstr>When humans first started consuming, producing and polluting, we didn’t realise the full impact or the ripple effects that these actions would create. We were also much fewer in numbers as our population on Earth was much smaller.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 a class, take a moment to discuss how one of these impacts might be connected to another one, or more. </vt:lpstr>
      <vt:lpstr>PowerPoint Presentation</vt:lpstr>
      <vt:lpstr>PowerPoint Presentation</vt:lpstr>
      <vt:lpstr>PowerPoint Presentation</vt:lpstr>
      <vt:lpstr>Read this quote by Aminath Shauna, Minister of Environment, Climate Change and Technology of the Maldives, at the U.N. climate summit and discuss your thoughts as a class: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Rachel Musson</cp:lastModifiedBy>
  <cp:revision>149</cp:revision>
  <dcterms:created xsi:type="dcterms:W3CDTF">2019-08-15T20:52:15Z</dcterms:created>
  <dcterms:modified xsi:type="dcterms:W3CDTF">2022-02-18T18:11:32Z</dcterms:modified>
</cp:coreProperties>
</file>