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53"/>
  </p:notesMasterIdLst>
  <p:sldIdLst>
    <p:sldId id="1372" r:id="rId2"/>
    <p:sldId id="1439" r:id="rId3"/>
    <p:sldId id="1440" r:id="rId4"/>
    <p:sldId id="585" r:id="rId5"/>
    <p:sldId id="1373" r:id="rId6"/>
    <p:sldId id="534" r:id="rId7"/>
    <p:sldId id="1374" r:id="rId8"/>
    <p:sldId id="598" r:id="rId9"/>
    <p:sldId id="600" r:id="rId10"/>
    <p:sldId id="623" r:id="rId11"/>
    <p:sldId id="1405" r:id="rId12"/>
    <p:sldId id="621" r:id="rId13"/>
    <p:sldId id="1389" r:id="rId14"/>
    <p:sldId id="626" r:id="rId15"/>
    <p:sldId id="1391" r:id="rId16"/>
    <p:sldId id="1392" r:id="rId17"/>
    <p:sldId id="1434" r:id="rId18"/>
    <p:sldId id="673" r:id="rId19"/>
    <p:sldId id="662" r:id="rId20"/>
    <p:sldId id="495" r:id="rId21"/>
    <p:sldId id="486" r:id="rId22"/>
    <p:sldId id="488" r:id="rId23"/>
    <p:sldId id="487" r:id="rId24"/>
    <p:sldId id="496" r:id="rId25"/>
    <p:sldId id="491" r:id="rId26"/>
    <p:sldId id="497" r:id="rId27"/>
    <p:sldId id="1436" r:id="rId28"/>
    <p:sldId id="641" r:id="rId29"/>
    <p:sldId id="643" r:id="rId30"/>
    <p:sldId id="642" r:id="rId31"/>
    <p:sldId id="1402" r:id="rId32"/>
    <p:sldId id="412" r:id="rId33"/>
    <p:sldId id="1393" r:id="rId34"/>
    <p:sldId id="666" r:id="rId35"/>
    <p:sldId id="683" r:id="rId36"/>
    <p:sldId id="684" r:id="rId37"/>
    <p:sldId id="667" r:id="rId38"/>
    <p:sldId id="688" r:id="rId39"/>
    <p:sldId id="690" r:id="rId40"/>
    <p:sldId id="691" r:id="rId41"/>
    <p:sldId id="702" r:id="rId42"/>
    <p:sldId id="701" r:id="rId43"/>
    <p:sldId id="1394" r:id="rId44"/>
    <p:sldId id="692" r:id="rId45"/>
    <p:sldId id="693" r:id="rId46"/>
    <p:sldId id="694" r:id="rId47"/>
    <p:sldId id="698" r:id="rId48"/>
    <p:sldId id="517" r:id="rId49"/>
    <p:sldId id="1435" r:id="rId50"/>
    <p:sldId id="1404" r:id="rId51"/>
    <p:sldId id="58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Musson" initials="RM" lastIdx="1" clrIdx="0">
    <p:extLst>
      <p:ext uri="{19B8F6BF-5375-455C-9EA6-DF929625EA0E}">
        <p15:presenceInfo xmlns:p15="http://schemas.microsoft.com/office/powerpoint/2012/main" userId="9cff614fc19dcb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72F"/>
    <a:srgbClr val="C33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showGuides="1">
      <p:cViewPr varScale="1">
        <p:scale>
          <a:sx n="60" d="100"/>
          <a:sy n="60" d="100"/>
        </p:scale>
        <p:origin x="812" y="4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65D8-C297-47D0-B951-8C280B496532}" type="datetimeFigureOut">
              <a:rPr lang="en-GB" smtClean="0"/>
              <a:t>18/02/2022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7DB-1CED-43A1-865A-F1159FE89D29}" type="slidenum">
              <a:rPr lang="en-GB" smtClean="0"/>
              <a:t>‹#›</a:t>
            </a:fld>
            <a:endParaRPr lang="en-GB"/>
          </a:p>
        </p:txBody>
      </p:sp>
    </p:spTree>
    <p:extLst>
      <p:ext uri="{BB962C8B-B14F-4D97-AF65-F5344CB8AC3E}">
        <p14:creationId xmlns:p14="http://schemas.microsoft.com/office/powerpoint/2010/main" val="1084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tatic1.squarespace.com/static/595caeca2e69cf0e4a94010f/t/5dd193801a63bd7bd1a470f7/1574015873992/Chris+Packham+Letter+to+Ant+&amp;+Dec.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ildlifetrusts.org/nature-recovery-network"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stopecocide.earth/polly-higgins" TargetMode="External"/><Relationship Id="rId5" Type="http://schemas.openxmlformats.org/officeDocument/2006/relationships/hyperlink" Target="https://earthrights.org/" TargetMode="External"/><Relationship Id="rId4" Type="http://schemas.openxmlformats.org/officeDocument/2006/relationships/hyperlink" Target="https://www.survivalinternational.or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auSo1MyWf8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atic1.squarespace.com/static/595caeca2e69cf0e4a94010f/t/5dd6effd3ce4261ee21c165a/1574367242874/The+Natural+World.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51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75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Letter</a:t>
            </a:r>
            <a:r>
              <a:rPr lang="pt-BR" dirty="0"/>
              <a:t> URL: </a:t>
            </a:r>
            <a:r>
              <a:rPr lang="en-GB" dirty="0">
                <a:hlinkClick r:id="rId3"/>
              </a:rPr>
              <a:t>https://static1.squarespace.com/static/595caeca2e69cf0e4a94010f/t/5dd193801a63bd7bd1a470f7/1574015873992/Chris+Packham+Letter+to+Ant+&amp;+Dec.pdf</a:t>
            </a: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41</a:t>
            </a:fld>
            <a:endParaRPr lang="en-GB"/>
          </a:p>
        </p:txBody>
      </p:sp>
    </p:spTree>
    <p:extLst>
      <p:ext uri="{BB962C8B-B14F-4D97-AF65-F5344CB8AC3E}">
        <p14:creationId xmlns:p14="http://schemas.microsoft.com/office/powerpoint/2010/main" val="575864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URLs</a:t>
            </a:r>
            <a:r>
              <a:rPr lang="pt-BR" dirty="0"/>
              <a:t>: </a:t>
            </a:r>
          </a:p>
          <a:p>
            <a:r>
              <a:rPr lang="en-GB" dirty="0">
                <a:hlinkClick r:id="rId3"/>
              </a:rPr>
              <a:t>https://www.wildlifetrusts.org/nature-recovery-network</a:t>
            </a:r>
            <a:endParaRPr lang="en-GB" dirty="0"/>
          </a:p>
          <a:p>
            <a:r>
              <a:rPr lang="en-GB" dirty="0">
                <a:hlinkClick r:id="rId4"/>
              </a:rPr>
              <a:t>https://www.survivalinternational.org/</a:t>
            </a:r>
            <a:endParaRPr lang="en-GB" dirty="0"/>
          </a:p>
          <a:p>
            <a:r>
              <a:rPr lang="en-GB" dirty="0">
                <a:hlinkClick r:id="rId5"/>
              </a:rPr>
              <a:t>https://earthrights.org/</a:t>
            </a:r>
            <a:endParaRPr lang="en-GB" dirty="0"/>
          </a:p>
          <a:p>
            <a:r>
              <a:rPr lang="en-GB" dirty="0">
                <a:hlinkClick r:id="rId6"/>
              </a:rPr>
              <a:t>https://www.stopecocide.earth/polly-higgins</a:t>
            </a:r>
            <a:endParaRPr lang="en-GB" dirty="0"/>
          </a:p>
          <a:p>
            <a:br>
              <a:rPr lang="pt-BR" dirty="0"/>
            </a:br>
            <a:br>
              <a:rPr lang="pt-BR" dirty="0"/>
            </a:b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42</a:t>
            </a:fld>
            <a:endParaRPr lang="en-GB"/>
          </a:p>
        </p:txBody>
      </p:sp>
    </p:spTree>
    <p:extLst>
      <p:ext uri="{BB962C8B-B14F-4D97-AF65-F5344CB8AC3E}">
        <p14:creationId xmlns:p14="http://schemas.microsoft.com/office/powerpoint/2010/main" val="164024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80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72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3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61993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65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Video</a:t>
            </a:r>
            <a:r>
              <a:rPr lang="pt-BR" dirty="0"/>
              <a:t> URL: </a:t>
            </a:r>
            <a:r>
              <a:rPr lang="en-GB" dirty="0">
                <a:hlinkClick r:id="rId3"/>
              </a:rPr>
              <a:t>https://youtu.be/auSo1MyWf8g</a:t>
            </a: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8</a:t>
            </a:fld>
            <a:endParaRPr lang="en-GB"/>
          </a:p>
        </p:txBody>
      </p:sp>
    </p:spTree>
    <p:extLst>
      <p:ext uri="{BB962C8B-B14F-4D97-AF65-F5344CB8AC3E}">
        <p14:creationId xmlns:p14="http://schemas.microsoft.com/office/powerpoint/2010/main" val="114034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Images</a:t>
            </a:r>
            <a:r>
              <a:rPr lang="pt-BR" dirty="0"/>
              <a:t> URL: </a:t>
            </a:r>
            <a:r>
              <a:rPr lang="en-GB" dirty="0">
                <a:hlinkClick r:id="rId3"/>
              </a:rPr>
              <a:t>https://static1.squarespace.com/static/595caeca2e69cf0e4a94010f/t/5dd6effd3ce4261ee21c165a/1574367242874/The+Natural+World.pdf</a:t>
            </a: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9</a:t>
            </a:fld>
            <a:endParaRPr lang="en-GB"/>
          </a:p>
        </p:txBody>
      </p:sp>
    </p:spTree>
    <p:extLst>
      <p:ext uri="{BB962C8B-B14F-4D97-AF65-F5344CB8AC3E}">
        <p14:creationId xmlns:p14="http://schemas.microsoft.com/office/powerpoint/2010/main" val="2837491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Video</a:t>
            </a:r>
            <a:r>
              <a:rPr lang="pt-BR" dirty="0"/>
              <a:t> URL: </a:t>
            </a:r>
            <a:r>
              <a:rPr lang="en-GB" dirty="0"/>
              <a:t>https://www.youtube.com/watch?v=uy8NP18IsFc </a:t>
            </a:r>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17</a:t>
            </a:fld>
            <a:endParaRPr lang="en-GB"/>
          </a:p>
        </p:txBody>
      </p:sp>
    </p:spTree>
    <p:extLst>
      <p:ext uri="{BB962C8B-B14F-4D97-AF65-F5344CB8AC3E}">
        <p14:creationId xmlns:p14="http://schemas.microsoft.com/office/powerpoint/2010/main" val="393227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0135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81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9273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18/02/2022</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00809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18/02/2022</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804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18/02/2022</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00658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18/02/2022</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6835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253329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6678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6416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044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0989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5657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9893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3291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a:solidFill>
                  <a:srgbClr val="252823"/>
                </a:solidFill>
              </a:rPr>
              <a:t>COPYRIGHT@2022 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5652958" cy="307777"/>
          </a:xfrm>
          <a:prstGeom prst="rect">
            <a:avLst/>
          </a:prstGeom>
          <a:noFill/>
        </p:spPr>
        <p:txBody>
          <a:bodyPr wrap="none" rtlCol="0">
            <a:spAutoFit/>
          </a:bodyPr>
          <a:lstStyle/>
          <a:p>
            <a:r>
              <a:rPr lang="en-US" sz="1400" b="1" dirty="0">
                <a:solidFill>
                  <a:srgbClr val="35372F"/>
                </a:solidFill>
                <a:latin typeface="+mj-lt"/>
                <a:cs typeface="Foco"/>
              </a:rPr>
              <a:t>EXPLORING THE NATURAL WORLD </a:t>
            </a:r>
            <a:r>
              <a:rPr lang="en-US" sz="1400" dirty="0">
                <a:solidFill>
                  <a:srgbClr val="35372F"/>
                </a:solidFill>
                <a:latin typeface="+mj-lt"/>
                <a:cs typeface="Foco"/>
              </a:rPr>
              <a:t>| Changing</a:t>
            </a:r>
            <a:r>
              <a:rPr lang="en-US" sz="1400" baseline="0" dirty="0">
                <a:solidFill>
                  <a:srgbClr val="35372F"/>
                </a:solidFill>
                <a:latin typeface="+mj-lt"/>
                <a:cs typeface="Foco"/>
              </a:rPr>
              <a:t> Climates – Y11&amp;13 </a:t>
            </a:r>
            <a:r>
              <a:rPr lang="en-US" sz="1400" dirty="0">
                <a:solidFill>
                  <a:srgbClr val="35372F"/>
                </a:solidFill>
                <a:latin typeface="+mj-lt"/>
                <a:cs typeface="Foco"/>
              </a:rPr>
              <a:t>| Lesson 3 </a:t>
            </a:r>
            <a:endParaRPr lang="en-US" sz="1400" dirty="0">
              <a:solidFill>
                <a:srgbClr val="35372F"/>
              </a:solidFill>
              <a:latin typeface="+mj-lt"/>
            </a:endParaRPr>
          </a:p>
        </p:txBody>
      </p:sp>
    </p:spTree>
    <p:extLst>
      <p:ext uri="{BB962C8B-B14F-4D97-AF65-F5344CB8AC3E}">
        <p14:creationId xmlns:p14="http://schemas.microsoft.com/office/powerpoint/2010/main" val="331900999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channel/UCMCDaG2oNwzEZLTk4ZJiWj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uy8NP18IsFc"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tatic1.squarespace.com/static/595caeca2e69cf0e4a94010f/t/5dcf09266ab89427a15d3627/1573849396494/Global+Changemakers.pdf" TargetMode="External"/><Relationship Id="rId2" Type="http://schemas.openxmlformats.org/officeDocument/2006/relationships/hyperlink" Target="https://static1.squarespace.com/static/595caeca2e69cf0e4a94010f/t/5dd6effd3ce4261ee21c165a/1574367242874/The+Natural+World.pdf"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static1.squarespace.com/static/595caeca2e69cf0e4a94010f/t/5dd193801a63bd7bd1a470f7/1574015873992/Chris+Packham+Letter+to+Ant+&amp;+Dec.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stopecocide.earth/polly-higgins" TargetMode="External"/><Relationship Id="rId7" Type="http://schemas.openxmlformats.org/officeDocument/2006/relationships/hyperlink" Target="https://www.wildlifetrusts.org/nature-recovery-networ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earthrights.org/" TargetMode="External"/><Relationship Id="rId10" Type="http://schemas.openxmlformats.org/officeDocument/2006/relationships/image" Target="../media/image46.png"/><Relationship Id="rId4" Type="http://schemas.openxmlformats.org/officeDocument/2006/relationships/image" Target="../media/image43.jpeg"/><Relationship Id="rId9" Type="http://schemas.openxmlformats.org/officeDocument/2006/relationships/hyperlink" Target="https://www.survivalinternational.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static1.squarespace.com/static/595caeca2e69cf0e4a94010f/t/5dcf079c6ab89427a15cf873/1573848995423/William+Kamkwamba.pdf" TargetMode="External"/><Relationship Id="rId13" Type="http://schemas.openxmlformats.org/officeDocument/2006/relationships/image" Target="../media/image54.jpg"/><Relationship Id="rId18" Type="http://schemas.openxmlformats.org/officeDocument/2006/relationships/hyperlink" Target="https://static1.squarespace.com/static/595caeca2e69cf0e4a94010f/t/5dcf0759b702913cebc8bf55/1573848951818/Ross+Porter.pdf" TargetMode="External"/><Relationship Id="rId3" Type="http://schemas.openxmlformats.org/officeDocument/2006/relationships/image" Target="../media/image49.png"/><Relationship Id="rId21" Type="http://schemas.openxmlformats.org/officeDocument/2006/relationships/image" Target="../media/image58.jpeg"/><Relationship Id="rId7" Type="http://schemas.openxmlformats.org/officeDocument/2006/relationships/image" Target="../media/image51.png"/><Relationship Id="rId12" Type="http://schemas.openxmlformats.org/officeDocument/2006/relationships/hyperlink" Target="https://static1.squarespace.com/static/595caeca2e69cf0e4a94010f/t/5dcf0712a72bf35ec10f889d/1573848856897/Greta+Thunberg.pdf" TargetMode="External"/><Relationship Id="rId17" Type="http://schemas.openxmlformats.org/officeDocument/2006/relationships/image" Target="../media/image56.jpeg"/><Relationship Id="rId2" Type="http://schemas.openxmlformats.org/officeDocument/2006/relationships/hyperlink" Target="https://static1.squarespace.com/static/595caeca2e69cf0e4a94010f/t/5dcf074bd980ba7a8817f4d5/1573848913649/Rob+Hopkins.pdf" TargetMode="External"/><Relationship Id="rId16" Type="http://schemas.openxmlformats.org/officeDocument/2006/relationships/hyperlink" Target="https://static1.squarespace.com/static/595caeca2e69cf0e4a94010f/t/5dcf07216ab89427a15cdf27/1573848874513/Lelo+Munis.pdf" TargetMode="External"/><Relationship Id="rId20" Type="http://schemas.openxmlformats.org/officeDocument/2006/relationships/hyperlink" Target="https://static1.squarespace.com/static/595caeca2e69cf0e4a94010f/t/5dcf073b5f767722ba4b32c2/1573848899243/Lucy+Hughes.pdf" TargetMode="External"/><Relationship Id="rId1" Type="http://schemas.openxmlformats.org/officeDocument/2006/relationships/slideLayout" Target="../slideLayouts/slideLayout2.xml"/><Relationship Id="rId6" Type="http://schemas.openxmlformats.org/officeDocument/2006/relationships/hyperlink" Target="https://static1.squarespace.com/static/595caeca2e69cf0e4a94010f/t/5dcf0784b702913cebc8c53c/1573848978504/Vandana+Shiva.pdf" TargetMode="External"/><Relationship Id="rId11" Type="http://schemas.openxmlformats.org/officeDocument/2006/relationships/image" Target="../media/image53.jpeg"/><Relationship Id="rId5" Type="http://schemas.openxmlformats.org/officeDocument/2006/relationships/image" Target="../media/image50.jpeg"/><Relationship Id="rId15" Type="http://schemas.openxmlformats.org/officeDocument/2006/relationships/image" Target="../media/image55.jpeg"/><Relationship Id="rId10" Type="http://schemas.openxmlformats.org/officeDocument/2006/relationships/hyperlink" Target="https://static1.squarespace.com/static/595caeca2e69cf0e4a94010f/t/5dcf06de2731126b748f0b81/1573848808347/Autumn+Peltier.pdf" TargetMode="External"/><Relationship Id="rId19" Type="http://schemas.openxmlformats.org/officeDocument/2006/relationships/image" Target="../media/image57.jpeg"/><Relationship Id="rId4" Type="http://schemas.openxmlformats.org/officeDocument/2006/relationships/hyperlink" Target="https://static1.squarespace.com/static/595caeca2e69cf0e4a94010f/t/5dcf06f36ad93f5f5f23e5dc/1573848826659/Bernard+Kiwia.pdf" TargetMode="External"/><Relationship Id="rId9" Type="http://schemas.openxmlformats.org/officeDocument/2006/relationships/image" Target="../media/image52.jpg"/><Relationship Id="rId14" Type="http://schemas.openxmlformats.org/officeDocument/2006/relationships/hyperlink" Target="https://static1.squarespace.com/static/595caeca2e69cf0e4a94010f/t/5dcf070096df5f20ea8eae69/1573848840838/Boyan+Slat.pdf"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pixabay.com/en/stickman-stick-figure-man-blue-25574/"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auSo1MyWf8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tatic1.squarespace.com/static/595caeca2e69cf0e4a94010f/t/5dd6effd3ce4261ee21c165a/1574367242874/The+Natural+World.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58F7FB-2868-4436-BE4D-7699A6C2CBE8}"/>
              </a:ext>
            </a:extLst>
          </p:cNvPr>
          <p:cNvSpPr/>
          <p:nvPr/>
        </p:nvSpPr>
        <p:spPr>
          <a:xfrm>
            <a:off x="0" y="-3511"/>
            <a:ext cx="12192000" cy="6858000"/>
          </a:xfrm>
          <a:prstGeom prst="rect">
            <a:avLst/>
          </a:prstGeom>
          <a:solidFill>
            <a:srgbClr val="27A581">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3CB44B5-99C5-425F-8A5F-DC5A2D2DBB05}"/>
              </a:ext>
            </a:extLst>
          </p:cNvPr>
          <p:cNvSpPr txBox="1">
            <a:spLocks/>
          </p:cNvSpPr>
          <p:nvPr/>
        </p:nvSpPr>
        <p:spPr>
          <a:xfrm>
            <a:off x="0" y="2994084"/>
            <a:ext cx="12192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Foco" panose="020B0504050202020203" pitchFamily="34" charset="0"/>
                <a:ea typeface="+mj-ea"/>
                <a:cs typeface="+mj-cs"/>
              </a:rPr>
              <a:t>EXPLORING  </a:t>
            </a: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j-ea"/>
                <a:cs typeface="+mj-cs"/>
              </a:rPr>
              <a:t>NATURAL WORLD</a:t>
            </a:r>
          </a:p>
        </p:txBody>
      </p:sp>
      <p:sp>
        <p:nvSpPr>
          <p:cNvPr id="9" name="TextBox 8">
            <a:extLst>
              <a:ext uri="{FF2B5EF4-FFF2-40B4-BE49-F238E27FC236}">
                <a16:creationId xmlns:a16="http://schemas.microsoft.com/office/drawing/2014/main" id="{846F5F90-1600-4BA6-827D-CCF9D796FACF}"/>
              </a:ext>
            </a:extLst>
          </p:cNvPr>
          <p:cNvSpPr txBox="1"/>
          <p:nvPr/>
        </p:nvSpPr>
        <p:spPr>
          <a:xfrm rot="16200000">
            <a:off x="4354329" y="3125083"/>
            <a:ext cx="10656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THE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24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8" y="1825625"/>
            <a:ext cx="11420655" cy="4351338"/>
          </a:xfrm>
        </p:spPr>
        <p:txBody>
          <a:bodyPr>
            <a:normAutofit/>
          </a:bodyPr>
          <a:lstStyle/>
          <a:p>
            <a:pPr marL="0" indent="0">
              <a:buNone/>
            </a:pPr>
            <a:r>
              <a:rPr lang="en-GB" dirty="0">
                <a:solidFill>
                  <a:srgbClr val="35372F"/>
                </a:solidFill>
              </a:rPr>
              <a:t>Last lesson we explored some of the ways that humans have become disconnected from the natural world and the consequences of this disconnection.</a:t>
            </a:r>
          </a:p>
          <a:p>
            <a:pPr marL="0" indent="0">
              <a:buNone/>
            </a:pPr>
            <a:br>
              <a:rPr lang="en-GB" dirty="0">
                <a:solidFill>
                  <a:srgbClr val="35372F"/>
                </a:solidFill>
              </a:rPr>
            </a:br>
            <a:r>
              <a:rPr lang="en-GB" dirty="0">
                <a:solidFill>
                  <a:srgbClr val="35372F"/>
                </a:solidFill>
              </a:rPr>
              <a:t>Disconnection can be seen as a major contributor to climate change – by being disconnected from the natural world, we are more able to carry out actions that are destructive or harmful.</a:t>
            </a:r>
            <a:br>
              <a:rPr lang="en-GB" dirty="0"/>
            </a:br>
            <a:br>
              <a:rPr lang="en-GB" dirty="0"/>
            </a:br>
            <a:endParaRPr lang="en-GB" dirty="0"/>
          </a:p>
        </p:txBody>
      </p:sp>
    </p:spTree>
    <p:extLst>
      <p:ext uri="{BB962C8B-B14F-4D97-AF65-F5344CB8AC3E}">
        <p14:creationId xmlns:p14="http://schemas.microsoft.com/office/powerpoint/2010/main" val="2186437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EFF6B4E-CF8A-4929-8E9B-4635E1E68B84}"/>
              </a:ext>
            </a:extLst>
          </p:cNvPr>
          <p:cNvSpPr>
            <a:spLocks noGrp="1"/>
          </p:cNvSpPr>
          <p:nvPr>
            <p:ph idx="1"/>
          </p:nvPr>
        </p:nvSpPr>
        <p:spPr>
          <a:xfrm>
            <a:off x="338952" y="1488202"/>
            <a:ext cx="5516525" cy="2356153"/>
          </a:xfrm>
        </p:spPr>
        <p:txBody>
          <a:bodyPr>
            <a:normAutofit/>
          </a:bodyPr>
          <a:lstStyle/>
          <a:p>
            <a:pPr marL="0" indent="0">
              <a:buNone/>
            </a:pPr>
            <a:r>
              <a:rPr lang="en-GB" dirty="0">
                <a:solidFill>
                  <a:srgbClr val="35372F"/>
                </a:solidFill>
              </a:rPr>
              <a:t>It is for that reason that these lessons have encouraged some kind of connection with nature, such as this invitation from Lesson 1:</a:t>
            </a:r>
          </a:p>
        </p:txBody>
      </p:sp>
      <p:sp>
        <p:nvSpPr>
          <p:cNvPr id="7" name="CaixaDeTexto 6">
            <a:extLst>
              <a:ext uri="{FF2B5EF4-FFF2-40B4-BE49-F238E27FC236}">
                <a16:creationId xmlns:a16="http://schemas.microsoft.com/office/drawing/2014/main" id="{5327AFF4-EE27-4A8F-9EEA-5F3E4DA6899E}"/>
              </a:ext>
            </a:extLst>
          </p:cNvPr>
          <p:cNvSpPr txBox="1"/>
          <p:nvPr/>
        </p:nvSpPr>
        <p:spPr>
          <a:xfrm>
            <a:off x="338952" y="3982807"/>
            <a:ext cx="11055927" cy="1815882"/>
          </a:xfrm>
          <a:prstGeom prst="rect">
            <a:avLst/>
          </a:prstGeom>
          <a:noFill/>
        </p:spPr>
        <p:txBody>
          <a:bodyPr wrap="square">
            <a:spAutoFit/>
          </a:bodyPr>
          <a:lstStyle/>
          <a:p>
            <a:r>
              <a:rPr lang="en-GB" sz="2800" dirty="0">
                <a:solidFill>
                  <a:srgbClr val="35372F"/>
                </a:solidFill>
                <a:latin typeface="+mj-lt"/>
              </a:rPr>
              <a:t>These practices may be very familiar to some of us, and very unfamiliar and even uncomfortable or silly to others. Being aware of these feelings and the concept of disconnection from nature is the first step to what can be important and insightful conversations and reflections.</a:t>
            </a:r>
          </a:p>
        </p:txBody>
      </p:sp>
      <p:sp>
        <p:nvSpPr>
          <p:cNvPr id="10" name="Retângulo 9">
            <a:extLst>
              <a:ext uri="{FF2B5EF4-FFF2-40B4-BE49-F238E27FC236}">
                <a16:creationId xmlns:a16="http://schemas.microsoft.com/office/drawing/2014/main" id="{FF46559D-41F3-4F82-9068-BB4DEFBA6145}"/>
              </a:ext>
            </a:extLst>
          </p:cNvPr>
          <p:cNvSpPr/>
          <p:nvPr/>
        </p:nvSpPr>
        <p:spPr>
          <a:xfrm>
            <a:off x="6511637" y="976888"/>
            <a:ext cx="4620005" cy="2729015"/>
          </a:xfrm>
          <a:prstGeom prst="rect">
            <a:avLst/>
          </a:prstGeom>
          <a:solidFill>
            <a:srgbClr val="3537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gem 10">
            <a:extLst>
              <a:ext uri="{FF2B5EF4-FFF2-40B4-BE49-F238E27FC236}">
                <a16:creationId xmlns:a16="http://schemas.microsoft.com/office/drawing/2014/main" id="{DEB08392-6C06-4367-8D13-9E02C07A7A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5965" y="1088413"/>
            <a:ext cx="4337090" cy="2444639"/>
          </a:xfrm>
          <a:prstGeom prst="rect">
            <a:avLst/>
          </a:prstGeom>
        </p:spPr>
      </p:pic>
    </p:spTree>
    <p:extLst>
      <p:ext uri="{BB962C8B-B14F-4D97-AF65-F5344CB8AC3E}">
        <p14:creationId xmlns:p14="http://schemas.microsoft.com/office/powerpoint/2010/main" val="224081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896937"/>
            <a:ext cx="11349289" cy="4351338"/>
          </a:xfrm>
        </p:spPr>
        <p:txBody>
          <a:bodyPr>
            <a:normAutofit/>
          </a:bodyPr>
          <a:lstStyle/>
          <a:p>
            <a:pPr marL="0" indent="0">
              <a:buNone/>
            </a:pPr>
            <a:r>
              <a:rPr lang="en-GB" dirty="0">
                <a:solidFill>
                  <a:srgbClr val="35372F"/>
                </a:solidFill>
              </a:rPr>
              <a:t>For example, some people argue that we feel less inclined to protect what we don’t first love, and so if we want to encourage more people to take action on climate change, we need to encourage more people to connect to the natural world.</a:t>
            </a:r>
          </a:p>
          <a:p>
            <a:pPr marL="0" indent="0">
              <a:buNone/>
            </a:pPr>
            <a:endParaRPr lang="en-GB" dirty="0"/>
          </a:p>
          <a:p>
            <a:pPr marL="0" indent="0">
              <a:buNone/>
            </a:pPr>
            <a:r>
              <a:rPr lang="en-GB" dirty="0"/>
              <a:t> </a:t>
            </a:r>
          </a:p>
          <a:p>
            <a:pPr marL="0" indent="0">
              <a:buNone/>
            </a:pPr>
            <a:br>
              <a:rPr lang="en-GB" dirty="0"/>
            </a:br>
            <a:endParaRPr lang="en-GB" dirty="0"/>
          </a:p>
        </p:txBody>
      </p:sp>
      <p:sp>
        <p:nvSpPr>
          <p:cNvPr id="5" name="Rectangle 4"/>
          <p:cNvSpPr/>
          <p:nvPr/>
        </p:nvSpPr>
        <p:spPr>
          <a:xfrm>
            <a:off x="8064500" y="896937"/>
            <a:ext cx="3416300" cy="400110"/>
          </a:xfrm>
          <a:prstGeom prst="rect">
            <a:avLst/>
          </a:prstGeom>
        </p:spPr>
        <p:txBody>
          <a:bodyPr wrap="square">
            <a:spAutoFit/>
          </a:bodyPr>
          <a:lstStyle/>
          <a:p>
            <a:endParaRPr lang="en-GB" sz="2000" dirty="0">
              <a:latin typeface="Calibri Light" panose="020F0302020204030204"/>
            </a:endParaRPr>
          </a:p>
        </p:txBody>
      </p:sp>
      <p:sp>
        <p:nvSpPr>
          <p:cNvPr id="6" name="Oval Callout 5"/>
          <p:cNvSpPr/>
          <p:nvPr/>
        </p:nvSpPr>
        <p:spPr>
          <a:xfrm>
            <a:off x="4178811" y="2643654"/>
            <a:ext cx="3822938" cy="3317409"/>
          </a:xfrm>
          <a:prstGeom prst="wedgeEllipseCallout">
            <a:avLst>
              <a:gd name="adj1" fmla="val 65222"/>
              <a:gd name="adj2" fmla="val 3152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Light" panose="020F0302020204030204"/>
              </a:rPr>
              <a:t>Unless we are willing to encourage our children to reconnect with and appreciate the natural world, we can’t expect them to help protect and care for it.</a:t>
            </a:r>
          </a:p>
          <a:p>
            <a:pPr algn="ctr"/>
            <a:r>
              <a:rPr lang="en-GB" sz="1200" dirty="0">
                <a:latin typeface="Calibri Light" panose="020F0302020204030204"/>
              </a:rPr>
              <a:t>David Suzuki |Academic &amp; Activist</a:t>
            </a:r>
          </a:p>
        </p:txBody>
      </p:sp>
      <p:pic>
        <p:nvPicPr>
          <p:cNvPr id="1026" name="Picture 2" descr="http://3.bp.blogspot.com/_POLLQUrF2B0/RvPcqEQ1-kI/AAAAAAAAAW4/tpXuYL2Ea-s/s400/David+Suzuki.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7635875" y="3429000"/>
            <a:ext cx="42735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29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DC1DC8-85BA-4FE7-98A7-5A309CA972BD}"/>
              </a:ext>
            </a:extLst>
          </p:cNvPr>
          <p:cNvSpPr>
            <a:spLocks noGrp="1"/>
          </p:cNvSpPr>
          <p:nvPr>
            <p:ph type="title"/>
          </p:nvPr>
        </p:nvSpPr>
        <p:spPr>
          <a:xfrm>
            <a:off x="417328" y="1524000"/>
            <a:ext cx="4057690" cy="3144982"/>
          </a:xfrm>
        </p:spPr>
        <p:txBody>
          <a:bodyPr>
            <a:noAutofit/>
          </a:bodyPr>
          <a:lstStyle/>
          <a:p>
            <a:r>
              <a:rPr lang="en-GB" sz="2800" dirty="0">
                <a:solidFill>
                  <a:srgbClr val="35372F"/>
                </a:solidFill>
              </a:rPr>
              <a:t>Read the poem ‘May we raise children who love the unloved things’ by Nicolette </a:t>
            </a:r>
            <a:r>
              <a:rPr lang="en-GB" sz="2800" dirty="0" err="1">
                <a:solidFill>
                  <a:srgbClr val="35372F"/>
                </a:solidFill>
              </a:rPr>
              <a:t>Sowder</a:t>
            </a:r>
            <a:r>
              <a:rPr lang="en-GB" sz="2800" dirty="0">
                <a:solidFill>
                  <a:srgbClr val="35372F"/>
                </a:solidFill>
              </a:rPr>
              <a:t>. </a:t>
            </a:r>
            <a:br>
              <a:rPr lang="en-GB" sz="2800" dirty="0">
                <a:solidFill>
                  <a:srgbClr val="35372F"/>
                </a:solidFill>
              </a:rPr>
            </a:br>
            <a:br>
              <a:rPr lang="en-GB" sz="2800" dirty="0">
                <a:solidFill>
                  <a:srgbClr val="35372F"/>
                </a:solidFill>
              </a:rPr>
            </a:br>
            <a:r>
              <a:rPr lang="en-GB" sz="2800" dirty="0">
                <a:solidFill>
                  <a:srgbClr val="35372F"/>
                </a:solidFill>
              </a:rPr>
              <a:t>As a class, take a couple of minutes to share some of your reflections.</a:t>
            </a:r>
            <a:br>
              <a:rPr lang="en-GB" sz="2800" dirty="0">
                <a:solidFill>
                  <a:srgbClr val="35372F"/>
                </a:solidFill>
                <a:highlight>
                  <a:srgbClr val="00FFFF"/>
                </a:highlight>
              </a:rPr>
            </a:br>
            <a:endParaRPr lang="en-GB" sz="2800" dirty="0">
              <a:solidFill>
                <a:srgbClr val="35372F"/>
              </a:solidFill>
            </a:endParaRPr>
          </a:p>
        </p:txBody>
      </p:sp>
      <p:sp>
        <p:nvSpPr>
          <p:cNvPr id="4" name="Retângulo 3">
            <a:extLst>
              <a:ext uri="{FF2B5EF4-FFF2-40B4-BE49-F238E27FC236}">
                <a16:creationId xmlns:a16="http://schemas.microsoft.com/office/drawing/2014/main" id="{36235468-9085-4162-B583-DA5BC5087D95}"/>
              </a:ext>
            </a:extLst>
          </p:cNvPr>
          <p:cNvSpPr/>
          <p:nvPr/>
        </p:nvSpPr>
        <p:spPr>
          <a:xfrm>
            <a:off x="6297696" y="742507"/>
            <a:ext cx="5142937" cy="5562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b="1" dirty="0">
                <a:solidFill>
                  <a:schemeClr val="bg1"/>
                </a:solidFill>
              </a:rPr>
              <a:t>May we raise children who</a:t>
            </a:r>
            <a:br>
              <a:rPr lang="en-GB" sz="2000" b="1" dirty="0">
                <a:solidFill>
                  <a:schemeClr val="bg1"/>
                </a:solidFill>
              </a:rPr>
            </a:br>
            <a:r>
              <a:rPr lang="en-GB" sz="2000" b="1" dirty="0">
                <a:solidFill>
                  <a:schemeClr val="bg1"/>
                </a:solidFill>
              </a:rPr>
              <a:t>love the unloved things </a:t>
            </a:r>
            <a:r>
              <a:rPr lang="en-GB" sz="1400" b="1" i="1" dirty="0">
                <a:solidFill>
                  <a:schemeClr val="bg1"/>
                </a:solidFill>
              </a:rPr>
              <a:t> Nicolette </a:t>
            </a:r>
            <a:r>
              <a:rPr lang="en-GB" sz="1400" b="1" i="1" dirty="0" err="1">
                <a:solidFill>
                  <a:schemeClr val="bg1"/>
                </a:solidFill>
              </a:rPr>
              <a:t>Sowder</a:t>
            </a:r>
            <a:endParaRPr lang="en-GB" sz="1400" b="1" i="1" dirty="0">
              <a:solidFill>
                <a:schemeClr val="bg1"/>
              </a:solidFill>
            </a:endParaRPr>
          </a:p>
          <a:p>
            <a:pPr marL="0" indent="0" algn="ctr">
              <a:buNone/>
            </a:pPr>
            <a:endParaRPr lang="en-GB" sz="1400" i="1" dirty="0">
              <a:solidFill>
                <a:schemeClr val="bg1"/>
              </a:solidFill>
            </a:endParaRPr>
          </a:p>
          <a:p>
            <a:pPr marL="0" indent="0" algn="ctr">
              <a:buNone/>
            </a:pPr>
            <a:r>
              <a:rPr lang="en-GB" sz="2000" dirty="0">
                <a:solidFill>
                  <a:schemeClr val="bg1"/>
                </a:solidFill>
              </a:rPr>
              <a:t>May we raise children</a:t>
            </a:r>
            <a:br>
              <a:rPr lang="en-GB" sz="2000" dirty="0">
                <a:solidFill>
                  <a:schemeClr val="bg1"/>
                </a:solidFill>
              </a:rPr>
            </a:br>
            <a:r>
              <a:rPr lang="en-GB" sz="2000" dirty="0">
                <a:solidFill>
                  <a:schemeClr val="bg1"/>
                </a:solidFill>
              </a:rPr>
              <a:t>who love the unloved things –</a:t>
            </a:r>
            <a:br>
              <a:rPr lang="en-GB" sz="2000" dirty="0">
                <a:solidFill>
                  <a:schemeClr val="bg1"/>
                </a:solidFill>
              </a:rPr>
            </a:br>
            <a:r>
              <a:rPr lang="en-GB" sz="2000" dirty="0">
                <a:solidFill>
                  <a:schemeClr val="bg1"/>
                </a:solidFill>
              </a:rPr>
              <a:t> the dandelion, the worms &amp; spiderlings.</a:t>
            </a:r>
            <a:br>
              <a:rPr lang="en-GB" sz="2000" dirty="0">
                <a:solidFill>
                  <a:schemeClr val="bg1"/>
                </a:solidFill>
              </a:rPr>
            </a:br>
            <a:r>
              <a:rPr lang="en-GB" sz="2000" dirty="0">
                <a:solidFill>
                  <a:schemeClr val="bg1"/>
                </a:solidFill>
              </a:rPr>
              <a:t>Children who sense</a:t>
            </a:r>
            <a:br>
              <a:rPr lang="en-GB" sz="2000" dirty="0">
                <a:solidFill>
                  <a:schemeClr val="bg1"/>
                </a:solidFill>
              </a:rPr>
            </a:br>
            <a:r>
              <a:rPr lang="en-GB" sz="2000" dirty="0">
                <a:solidFill>
                  <a:schemeClr val="bg1"/>
                </a:solidFill>
              </a:rPr>
              <a:t>the rose needs the thorn</a:t>
            </a:r>
            <a:br>
              <a:rPr lang="en-GB" sz="2000" dirty="0">
                <a:solidFill>
                  <a:schemeClr val="bg1"/>
                </a:solidFill>
              </a:rPr>
            </a:br>
            <a:r>
              <a:rPr lang="en-GB" sz="2000" dirty="0">
                <a:solidFill>
                  <a:schemeClr val="bg1"/>
                </a:solidFill>
              </a:rPr>
              <a:t>&amp; run into rainswept days</a:t>
            </a:r>
            <a:br>
              <a:rPr lang="en-GB" sz="2000" dirty="0">
                <a:solidFill>
                  <a:schemeClr val="bg1"/>
                </a:solidFill>
              </a:rPr>
            </a:br>
            <a:r>
              <a:rPr lang="en-GB" sz="2000" dirty="0">
                <a:solidFill>
                  <a:schemeClr val="bg1"/>
                </a:solidFill>
              </a:rPr>
              <a:t>the same way they turn towards sun…</a:t>
            </a:r>
          </a:p>
          <a:p>
            <a:pPr marL="0" indent="0" algn="ctr">
              <a:buNone/>
            </a:pPr>
            <a:r>
              <a:rPr lang="en-GB" sz="2000" dirty="0">
                <a:solidFill>
                  <a:schemeClr val="bg1"/>
                </a:solidFill>
              </a:rPr>
              <a:t>And when they’re grown &amp;</a:t>
            </a:r>
            <a:br>
              <a:rPr lang="en-GB" sz="2000" dirty="0">
                <a:solidFill>
                  <a:schemeClr val="bg1"/>
                </a:solidFill>
              </a:rPr>
            </a:br>
            <a:r>
              <a:rPr lang="en-GB" sz="2000" dirty="0">
                <a:solidFill>
                  <a:schemeClr val="bg1"/>
                </a:solidFill>
              </a:rPr>
              <a:t>someone has to speak for those</a:t>
            </a:r>
            <a:br>
              <a:rPr lang="en-GB" sz="2000" dirty="0">
                <a:solidFill>
                  <a:schemeClr val="bg1"/>
                </a:solidFill>
              </a:rPr>
            </a:br>
            <a:r>
              <a:rPr lang="en-GB" sz="2000" dirty="0">
                <a:solidFill>
                  <a:schemeClr val="bg1"/>
                </a:solidFill>
              </a:rPr>
              <a:t>who have no voice</a:t>
            </a:r>
            <a:br>
              <a:rPr lang="en-GB" sz="2000" dirty="0">
                <a:solidFill>
                  <a:schemeClr val="bg1"/>
                </a:solidFill>
              </a:rPr>
            </a:br>
            <a:r>
              <a:rPr lang="en-GB" sz="2000" dirty="0">
                <a:solidFill>
                  <a:schemeClr val="bg1"/>
                </a:solidFill>
              </a:rPr>
              <a:t>may they draw upon that</a:t>
            </a:r>
            <a:br>
              <a:rPr lang="en-GB" sz="2000" dirty="0">
                <a:solidFill>
                  <a:schemeClr val="bg1"/>
                </a:solidFill>
              </a:rPr>
            </a:br>
            <a:r>
              <a:rPr lang="en-GB" sz="2000" dirty="0">
                <a:solidFill>
                  <a:schemeClr val="bg1"/>
                </a:solidFill>
              </a:rPr>
              <a:t>wilder bond, those days of</a:t>
            </a:r>
            <a:br>
              <a:rPr lang="en-GB" sz="2000" dirty="0">
                <a:solidFill>
                  <a:schemeClr val="bg1"/>
                </a:solidFill>
              </a:rPr>
            </a:br>
            <a:r>
              <a:rPr lang="en-GB" sz="2000" dirty="0">
                <a:solidFill>
                  <a:schemeClr val="bg1"/>
                </a:solidFill>
              </a:rPr>
              <a:t>tending tender things</a:t>
            </a:r>
            <a:br>
              <a:rPr lang="en-GB" sz="2000" dirty="0">
                <a:solidFill>
                  <a:schemeClr val="bg1"/>
                </a:solidFill>
              </a:rPr>
            </a:br>
            <a:r>
              <a:rPr lang="en-GB" sz="2000" dirty="0">
                <a:solidFill>
                  <a:schemeClr val="bg1"/>
                </a:solidFill>
              </a:rPr>
              <a:t>and be the ones.</a:t>
            </a:r>
          </a:p>
        </p:txBody>
      </p:sp>
    </p:spTree>
    <p:extLst>
      <p:ext uri="{BB962C8B-B14F-4D97-AF65-F5344CB8AC3E}">
        <p14:creationId xmlns:p14="http://schemas.microsoft.com/office/powerpoint/2010/main" val="224076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0757" y="1275596"/>
            <a:ext cx="4028096" cy="4028096"/>
          </a:xfrm>
          <a:prstGeom prst="rect">
            <a:avLst/>
          </a:prstGeom>
        </p:spPr>
      </p:pic>
      <p:sp>
        <p:nvSpPr>
          <p:cNvPr id="7" name="TextBox 6"/>
          <p:cNvSpPr txBox="1"/>
          <p:nvPr/>
        </p:nvSpPr>
        <p:spPr>
          <a:xfrm>
            <a:off x="3726100" y="2008106"/>
            <a:ext cx="3340137" cy="2677656"/>
          </a:xfrm>
          <a:prstGeom prst="rect">
            <a:avLst/>
          </a:prstGeom>
          <a:noFill/>
        </p:spPr>
        <p:txBody>
          <a:bodyPr wrap="square" rtlCol="0">
            <a:spAutoFit/>
          </a:bodyPr>
          <a:lstStyle/>
          <a:p>
            <a:pPr algn="ctr"/>
            <a:r>
              <a:rPr lang="en-GB" sz="2800" dirty="0">
                <a:solidFill>
                  <a:srgbClr val="35372F"/>
                </a:solidFill>
                <a:latin typeface="Calibri Light" panose="020F0302020204030204"/>
              </a:rPr>
              <a:t>Do you think nature connection is important in encouraging positive climate action? Why or why not?</a:t>
            </a:r>
          </a:p>
        </p:txBody>
      </p:sp>
      <p:sp>
        <p:nvSpPr>
          <p:cNvPr id="3" name="Oval Callout 2"/>
          <p:cNvSpPr/>
          <p:nvPr/>
        </p:nvSpPr>
        <p:spPr>
          <a:xfrm>
            <a:off x="8134066" y="2012483"/>
            <a:ext cx="3362609" cy="3019426"/>
          </a:xfrm>
          <a:prstGeom prst="wedgeEllipseCallout">
            <a:avLst>
              <a:gd name="adj1" fmla="val 39654"/>
              <a:gd name="adj2" fmla="val 55284"/>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Many doctors  today are prescribing “nature time” to patients, as it has been scientifically proven that nature is good for our mental, physical &amp; spiritual health.</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18869" y="4791074"/>
            <a:ext cx="763556" cy="1838325"/>
          </a:xfrm>
          <a:prstGeom prst="rect">
            <a:avLst/>
          </a:prstGeom>
        </p:spPr>
      </p:pic>
    </p:spTree>
    <p:extLst>
      <p:ext uri="{BB962C8B-B14F-4D97-AF65-F5344CB8AC3E}">
        <p14:creationId xmlns:p14="http://schemas.microsoft.com/office/powerpoint/2010/main" val="268412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FF6956C-BD68-4987-91FF-8D4BFBDE590A}"/>
              </a:ext>
            </a:extLst>
          </p:cNvPr>
          <p:cNvSpPr>
            <a:spLocks noGrp="1"/>
          </p:cNvSpPr>
          <p:nvPr>
            <p:ph idx="1"/>
          </p:nvPr>
        </p:nvSpPr>
        <p:spPr>
          <a:xfrm>
            <a:off x="376345" y="2050478"/>
            <a:ext cx="7606145" cy="4351338"/>
          </a:xfrm>
        </p:spPr>
        <p:txBody>
          <a:bodyPr/>
          <a:lstStyle/>
          <a:p>
            <a:pPr marL="0" indent="0">
              <a:buNone/>
            </a:pPr>
            <a:r>
              <a:rPr lang="en-GB" dirty="0">
                <a:solidFill>
                  <a:srgbClr val="35372F"/>
                </a:solidFill>
              </a:rPr>
              <a:t>In trios, take a couple of minutes to discuss what nature connection means to each of you individually, and to list specific activities that you would personally enjoy doing that would strengthen a sense of connection with nature. </a:t>
            </a:r>
          </a:p>
        </p:txBody>
      </p:sp>
      <p:pic>
        <p:nvPicPr>
          <p:cNvPr id="5" name="Imagem 4" descr="Forma&#10;&#10;Descrição gerada automaticamente com confiança baixa">
            <a:extLst>
              <a:ext uri="{FF2B5EF4-FFF2-40B4-BE49-F238E27FC236}">
                <a16:creationId xmlns:a16="http://schemas.microsoft.com/office/drawing/2014/main" id="{92DC63D8-A734-4252-A80D-5B9D7ABD8D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6073" y="1108570"/>
            <a:ext cx="2421949" cy="4640859"/>
          </a:xfrm>
          <a:prstGeom prst="rect">
            <a:avLst/>
          </a:prstGeom>
        </p:spPr>
      </p:pic>
    </p:spTree>
    <p:extLst>
      <p:ext uri="{BB962C8B-B14F-4D97-AF65-F5344CB8AC3E}">
        <p14:creationId xmlns:p14="http://schemas.microsoft.com/office/powerpoint/2010/main" val="205848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CB95A27A-D8C9-44A3-B4F9-F183F8DC4CF3}"/>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ECB73A89-81E0-4755-95CC-C4D3933BD89C}"/>
              </a:ext>
            </a:extLst>
          </p:cNvPr>
          <p:cNvSpPr txBox="1"/>
          <p:nvPr/>
        </p:nvSpPr>
        <p:spPr>
          <a:xfrm>
            <a:off x="8195536" y="4197028"/>
            <a:ext cx="3754810" cy="1292662"/>
          </a:xfrm>
          <a:prstGeom prst="rect">
            <a:avLst/>
          </a:prstGeom>
          <a:noFill/>
        </p:spPr>
        <p:txBody>
          <a:bodyPr wrap="square" rtlCol="0">
            <a:spAutoFit/>
          </a:bodyPr>
          <a:lstStyle/>
          <a:p>
            <a:pPr algn="ctr"/>
            <a:r>
              <a:rPr lang="en-GB" sz="2400" b="1" spc="300" dirty="0">
                <a:solidFill>
                  <a:prstClr val="white"/>
                </a:solidFill>
              </a:rPr>
              <a:t>EXTREME WEATHER </a:t>
            </a:r>
            <a:endParaRPr lang="en-GB" sz="1100" b="1" spc="300" dirty="0">
              <a:solidFill>
                <a:prstClr val="white"/>
              </a:solidFill>
            </a:endParaRPr>
          </a:p>
          <a:p>
            <a:pPr algn="ctr"/>
            <a:endParaRPr lang="en-GB" b="1" dirty="0">
              <a:solidFill>
                <a:srgbClr val="FEE725"/>
              </a:solidFill>
            </a:endParaRPr>
          </a:p>
          <a:p>
            <a:pPr algn="ctr"/>
            <a:endParaRPr lang="en-GB" b="1" spc="300" dirty="0">
              <a:solidFill>
                <a:srgbClr val="FEE725"/>
              </a:solidFill>
            </a:endParaRPr>
          </a:p>
          <a:p>
            <a:pPr algn="ctr"/>
            <a:r>
              <a:rPr lang="en-GB" b="1" spc="300" dirty="0">
                <a:solidFill>
                  <a:srgbClr val="FEE725"/>
                </a:solidFill>
              </a:rPr>
              <a:t>15 MINUTES </a:t>
            </a:r>
            <a:endParaRPr lang="en-GB" spc="300" dirty="0">
              <a:solidFill>
                <a:srgbClr val="FEE725"/>
              </a:solidFill>
            </a:endParaRPr>
          </a:p>
        </p:txBody>
      </p:sp>
    </p:spTree>
    <p:extLst>
      <p:ext uri="{BB962C8B-B14F-4D97-AF65-F5344CB8AC3E}">
        <p14:creationId xmlns:p14="http://schemas.microsoft.com/office/powerpoint/2010/main" val="223880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1117231"/>
            <a:ext cx="11369747" cy="963645"/>
          </a:xfrm>
        </p:spPr>
        <p:txBody>
          <a:bodyPr>
            <a:normAutofit/>
          </a:bodyPr>
          <a:lstStyle/>
          <a:p>
            <a:pPr marL="0" indent="0">
              <a:buNone/>
            </a:pPr>
            <a:r>
              <a:rPr lang="en-GB" dirty="0">
                <a:solidFill>
                  <a:srgbClr val="35372F"/>
                </a:solidFill>
                <a:latin typeface="+mj-lt"/>
              </a:rPr>
              <a:t>To begin, let’s watch the short </a:t>
            </a:r>
            <a:r>
              <a:rPr lang="en-GB" dirty="0">
                <a:solidFill>
                  <a:srgbClr val="35372F"/>
                </a:solidFill>
              </a:rPr>
              <a:t>video </a:t>
            </a:r>
            <a:r>
              <a:rPr lang="en-GB" dirty="0">
                <a:solidFill>
                  <a:srgbClr val="35372F"/>
                </a:solidFill>
                <a:latin typeface="+mj-lt"/>
              </a:rPr>
              <a:t>(</a:t>
            </a:r>
            <a:r>
              <a:rPr lang="en-GB" dirty="0">
                <a:solidFill>
                  <a:srgbClr val="35372F"/>
                </a:solidFill>
              </a:rPr>
              <a:t>1:44</a:t>
            </a:r>
            <a:r>
              <a:rPr lang="en-GB" dirty="0">
                <a:solidFill>
                  <a:srgbClr val="35372F"/>
                </a:solidFill>
                <a:latin typeface="+mj-lt"/>
              </a:rPr>
              <a:t> minutes) made by </a:t>
            </a:r>
            <a:r>
              <a:rPr lang="en-GB" dirty="0">
                <a:hlinkClick r:id="rId3"/>
              </a:rPr>
              <a:t>World Meteorological Organization - WMO</a:t>
            </a:r>
            <a:r>
              <a:rPr lang="en-GB" dirty="0"/>
              <a:t>, </a:t>
            </a:r>
            <a:r>
              <a:rPr lang="en-GB" dirty="0">
                <a:solidFill>
                  <a:srgbClr val="35372F"/>
                </a:solidFill>
                <a:latin typeface="+mj-lt"/>
              </a:rPr>
              <a:t>entitled:</a:t>
            </a:r>
          </a:p>
          <a:p>
            <a:pPr marL="0" indent="0">
              <a:buNone/>
            </a:pPr>
            <a:endParaRPr lang="en-GB" dirty="0">
              <a:solidFill>
                <a:prstClr val="black"/>
              </a:solidFill>
              <a:latin typeface="+mj-lt"/>
            </a:endParaRPr>
          </a:p>
          <a:p>
            <a:pPr marL="0" indent="0">
              <a:buNone/>
            </a:pPr>
            <a:endParaRPr lang="en-GB" dirty="0">
              <a:solidFill>
                <a:prstClr val="black"/>
              </a:solidFill>
              <a:latin typeface="+mj-lt"/>
            </a:endParaRPr>
          </a:p>
          <a:p>
            <a:pPr marL="0" lvl="0" indent="0" eaLnBrk="0" fontAlgn="base" hangingPunct="0">
              <a:lnSpc>
                <a:spcPct val="100000"/>
              </a:lnSpc>
              <a:spcBef>
                <a:spcPct val="0"/>
              </a:spcBef>
              <a:spcAft>
                <a:spcPct val="0"/>
              </a:spcAft>
              <a:buNone/>
            </a:pPr>
            <a:endParaRPr lang="en-GB" altLang="en-US" sz="4400" dirty="0">
              <a:latin typeface="+mj-lt"/>
              <a:ea typeface="Calibri" panose="020F0502020204030204" pitchFamily="34" charset="0"/>
              <a:cs typeface="Times New Roman" panose="02020603050405020304" pitchFamily="18" charset="0"/>
            </a:endParaRPr>
          </a:p>
          <a:p>
            <a:pPr marL="0" indent="0">
              <a:buNone/>
            </a:pPr>
            <a:endParaRPr lang="en-GB" dirty="0">
              <a:latin typeface="+mj-lt"/>
            </a:endParaRPr>
          </a:p>
          <a:p>
            <a:pPr marL="0" indent="0">
              <a:buNone/>
            </a:pPr>
            <a:endParaRPr lang="en-GB" dirty="0">
              <a:latin typeface="+mj-lt"/>
            </a:endParaRPr>
          </a:p>
        </p:txBody>
      </p:sp>
      <p:pic>
        <p:nvPicPr>
          <p:cNvPr id="4" name="Imagem 3">
            <a:extLst>
              <a:ext uri="{FF2B5EF4-FFF2-40B4-BE49-F238E27FC236}">
                <a16:creationId xmlns:a16="http://schemas.microsoft.com/office/drawing/2014/main" id="{4BF76BF5-627C-4B1A-ABDF-114F2454BD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6900" y="2549236"/>
            <a:ext cx="5400157" cy="2709710"/>
          </a:xfrm>
          <a:prstGeom prst="rect">
            <a:avLst/>
          </a:prstGeom>
        </p:spPr>
      </p:pic>
      <p:sp>
        <p:nvSpPr>
          <p:cNvPr id="9" name="CaixaDeTexto 8">
            <a:extLst>
              <a:ext uri="{FF2B5EF4-FFF2-40B4-BE49-F238E27FC236}">
                <a16:creationId xmlns:a16="http://schemas.microsoft.com/office/drawing/2014/main" id="{DB165076-168E-4507-94FC-309E0521AB5D}"/>
              </a:ext>
            </a:extLst>
          </p:cNvPr>
          <p:cNvSpPr txBox="1"/>
          <p:nvPr/>
        </p:nvSpPr>
        <p:spPr>
          <a:xfrm>
            <a:off x="290945" y="2812472"/>
            <a:ext cx="4433455" cy="1785104"/>
          </a:xfrm>
          <a:prstGeom prst="rect">
            <a:avLst/>
          </a:prstGeom>
          <a:noFill/>
        </p:spPr>
        <p:txBody>
          <a:bodyPr wrap="square">
            <a:spAutoFit/>
          </a:bodyPr>
          <a:lstStyle/>
          <a:p>
            <a:r>
              <a:rPr lang="en-GB" sz="3200" b="1" dirty="0">
                <a:latin typeface="+mj-lt"/>
                <a:hlinkClick r:id="rId5"/>
              </a:rPr>
              <a:t>WMO State of the Global Climate 2021 Provisional report</a:t>
            </a:r>
            <a:br>
              <a:rPr lang="en-GB" sz="3200" b="1" dirty="0">
                <a:latin typeface="+mj-lt"/>
              </a:rPr>
            </a:br>
            <a:r>
              <a:rPr lang="en-GB" altLang="en-US" sz="1400" b="1" dirty="0">
                <a:solidFill>
                  <a:srgbClr val="35372F"/>
                </a:solidFill>
                <a:latin typeface="+mj-lt"/>
                <a:ea typeface="Calibri" panose="020F0502020204030204" pitchFamily="34" charset="0"/>
                <a:cs typeface="Times New Roman" panose="02020603050405020304" pitchFamily="18" charset="0"/>
              </a:rPr>
              <a:t>(Click on the link above for the hyperlink)</a:t>
            </a:r>
            <a:endParaRPr lang="en-GB" altLang="en-US" sz="1400" dirty="0">
              <a:solidFill>
                <a:srgbClr val="35372F"/>
              </a:solidFill>
              <a:latin typeface="+mj-lt"/>
            </a:endParaRPr>
          </a:p>
        </p:txBody>
      </p:sp>
    </p:spTree>
    <p:extLst>
      <p:ext uri="{BB962C8B-B14F-4D97-AF65-F5344CB8AC3E}">
        <p14:creationId xmlns:p14="http://schemas.microsoft.com/office/powerpoint/2010/main" val="206356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0421" y="1796094"/>
            <a:ext cx="3992071" cy="4167674"/>
          </a:xfrm>
          <a:prstGeom prst="rect">
            <a:avLst/>
          </a:prstGeom>
        </p:spPr>
      </p:pic>
      <p:sp>
        <p:nvSpPr>
          <p:cNvPr id="5" name="TextBox 4"/>
          <p:cNvSpPr txBox="1"/>
          <p:nvPr/>
        </p:nvSpPr>
        <p:spPr>
          <a:xfrm>
            <a:off x="2178733" y="2541103"/>
            <a:ext cx="3215445" cy="2677656"/>
          </a:xfrm>
          <a:prstGeom prst="rect">
            <a:avLst/>
          </a:prstGeom>
          <a:noFill/>
        </p:spPr>
        <p:txBody>
          <a:bodyPr wrap="square" rtlCol="0">
            <a:spAutoFit/>
          </a:bodyPr>
          <a:lstStyle/>
          <a:p>
            <a:pPr algn="ctr"/>
            <a:r>
              <a:rPr lang="en-GB" sz="2800" dirty="0">
                <a:solidFill>
                  <a:srgbClr val="35372F"/>
                </a:solidFill>
                <a:latin typeface="+mj-lt"/>
              </a:rPr>
              <a:t>What impacts are you seeing of climate change where you live? Have you experienced any direct impacts? </a:t>
            </a:r>
          </a:p>
        </p:txBody>
      </p:sp>
      <p:pic>
        <p:nvPicPr>
          <p:cNvPr id="7" name="Picture 2" descr="Image result for dead crops carto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03656" y="4731668"/>
            <a:ext cx="1431144" cy="182562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2918C75D-B8AE-41BC-8019-11D9DC97C8A4}"/>
              </a:ext>
            </a:extLst>
          </p:cNvPr>
          <p:cNvSpPr txBox="1"/>
          <p:nvPr/>
        </p:nvSpPr>
        <p:spPr>
          <a:xfrm>
            <a:off x="342169" y="933291"/>
            <a:ext cx="11392631" cy="954107"/>
          </a:xfrm>
          <a:prstGeom prst="rect">
            <a:avLst/>
          </a:prstGeom>
          <a:noFill/>
        </p:spPr>
        <p:txBody>
          <a:bodyPr wrap="square" rtlCol="0">
            <a:spAutoFit/>
          </a:bodyPr>
          <a:lstStyle/>
          <a:p>
            <a:r>
              <a:rPr lang="en-GB" sz="2800" dirty="0">
                <a:solidFill>
                  <a:srgbClr val="35372F"/>
                </a:solidFill>
                <a:latin typeface="+mj-lt"/>
              </a:rPr>
              <a:t>In trios, or as a class, take a couple of moments to discuss the following questions:</a:t>
            </a:r>
          </a:p>
        </p:txBody>
      </p:sp>
      <p:pic>
        <p:nvPicPr>
          <p:cNvPr id="6" name="Content Placeholder 3">
            <a:extLst>
              <a:ext uri="{FF2B5EF4-FFF2-40B4-BE49-F238E27FC236}">
                <a16:creationId xmlns:a16="http://schemas.microsoft.com/office/drawing/2014/main" id="{394655CD-D5DF-476A-BB42-330658603B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2107" y="1796094"/>
            <a:ext cx="3992071" cy="4167674"/>
          </a:xfrm>
          <a:prstGeom prst="rect">
            <a:avLst/>
          </a:prstGeom>
        </p:spPr>
      </p:pic>
      <p:sp>
        <p:nvSpPr>
          <p:cNvPr id="8" name="TextBox 4">
            <a:extLst>
              <a:ext uri="{FF2B5EF4-FFF2-40B4-BE49-F238E27FC236}">
                <a16:creationId xmlns:a16="http://schemas.microsoft.com/office/drawing/2014/main" id="{C3FBC4F4-F6CA-4F9E-966F-3754408CA188}"/>
              </a:ext>
            </a:extLst>
          </p:cNvPr>
          <p:cNvSpPr txBox="1"/>
          <p:nvPr/>
        </p:nvSpPr>
        <p:spPr>
          <a:xfrm>
            <a:off x="6330421" y="2750201"/>
            <a:ext cx="3215445" cy="2246769"/>
          </a:xfrm>
          <a:prstGeom prst="rect">
            <a:avLst/>
          </a:prstGeom>
          <a:noFill/>
        </p:spPr>
        <p:txBody>
          <a:bodyPr wrap="square" rtlCol="0">
            <a:spAutoFit/>
          </a:bodyPr>
          <a:lstStyle/>
          <a:p>
            <a:pPr algn="ctr"/>
            <a:r>
              <a:rPr lang="en-GB" sz="2800" dirty="0">
                <a:solidFill>
                  <a:srgbClr val="35372F"/>
                </a:solidFill>
                <a:latin typeface="+mj-lt"/>
              </a:rPr>
              <a:t>How have you felt about the impacts of climate change elsewhere in the world? </a:t>
            </a:r>
          </a:p>
        </p:txBody>
      </p:sp>
    </p:spTree>
    <p:extLst>
      <p:ext uri="{BB962C8B-B14F-4D97-AF65-F5344CB8AC3E}">
        <p14:creationId xmlns:p14="http://schemas.microsoft.com/office/powerpoint/2010/main" val="165002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5" y="1025929"/>
            <a:ext cx="11446270" cy="3102725"/>
          </a:xfrm>
        </p:spPr>
        <p:txBody>
          <a:bodyPr>
            <a:normAutofit/>
          </a:bodyPr>
          <a:lstStyle/>
          <a:p>
            <a:pPr marL="0" indent="0">
              <a:buNone/>
            </a:pPr>
            <a:r>
              <a:rPr lang="en-GB" dirty="0">
                <a:solidFill>
                  <a:srgbClr val="35372F"/>
                </a:solidFill>
              </a:rPr>
              <a:t>Extreme weather is becoming much more common in every country across the planet, with wilder weather and unpredictable changes in our climates.</a:t>
            </a:r>
          </a:p>
          <a:p>
            <a:pPr marL="0" indent="0">
              <a:buNone/>
            </a:pPr>
            <a:endParaRPr lang="en-GB" dirty="0">
              <a:solidFill>
                <a:srgbClr val="35372F"/>
              </a:solidFill>
            </a:endParaRPr>
          </a:p>
          <a:p>
            <a:pPr marL="0" indent="0">
              <a:buNone/>
            </a:pPr>
            <a:r>
              <a:rPr lang="en-GB" dirty="0">
                <a:solidFill>
                  <a:srgbClr val="35372F"/>
                </a:solidFill>
              </a:rPr>
              <a:t>Changes in climate due to human actions are caused by many habits that we have as humans that are harmful to the planet. Humans’ use of fossil fuels and the increase of carbon dioxide and methane into the atmosphere are the biggest culprits.</a:t>
            </a:r>
          </a:p>
          <a:p>
            <a:pPr marL="0" indent="0">
              <a:buNone/>
            </a:pPr>
            <a:endParaRPr lang="en-GB" dirty="0">
              <a:solidFill>
                <a:srgbClr val="35372F"/>
              </a:solidFill>
            </a:endParaRPr>
          </a:p>
          <a:p>
            <a:pPr marL="0" indent="0">
              <a:buNone/>
            </a:pPr>
            <a:endParaRPr lang="en-GB" dirty="0">
              <a:solidFill>
                <a:srgbClr val="35372F"/>
              </a:solidFill>
            </a:endParaRPr>
          </a:p>
          <a:p>
            <a:pPr marL="0" indent="0">
              <a:buNone/>
            </a:pPr>
            <a:endParaRPr lang="en-GB" dirty="0">
              <a:solidFill>
                <a:srgbClr val="35372F"/>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65615" y="4912307"/>
            <a:ext cx="2099310" cy="1590884"/>
          </a:xfrm>
          <a:prstGeom prst="rect">
            <a:avLst/>
          </a:prstGeom>
        </p:spPr>
      </p:pic>
      <p:sp>
        <p:nvSpPr>
          <p:cNvPr id="7" name="CaixaDeTexto 6">
            <a:extLst>
              <a:ext uri="{FF2B5EF4-FFF2-40B4-BE49-F238E27FC236}">
                <a16:creationId xmlns:a16="http://schemas.microsoft.com/office/drawing/2014/main" id="{6E2EC76F-FC38-400A-A542-F1B1ECF2B202}"/>
              </a:ext>
            </a:extLst>
          </p:cNvPr>
          <p:cNvSpPr txBox="1"/>
          <p:nvPr/>
        </p:nvSpPr>
        <p:spPr>
          <a:xfrm>
            <a:off x="318655" y="4368893"/>
            <a:ext cx="9346960" cy="125572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There have been exponential cases of extreme weather conditions affecting communities across the world – in the Global North and the Global South:</a:t>
            </a:r>
          </a:p>
        </p:txBody>
      </p:sp>
    </p:spTree>
    <p:extLst>
      <p:ext uri="{BB962C8B-B14F-4D97-AF65-F5344CB8AC3E}">
        <p14:creationId xmlns:p14="http://schemas.microsoft.com/office/powerpoint/2010/main" val="124893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581D706E-E15A-45F0-9055-C455145F0A7C}"/>
              </a:ext>
              <a:ext uri="{C183D7F6-B498-43B3-948B-1728B52AA6E4}">
                <adec:decorative xmlns:adec="http://schemas.microsoft.com/office/drawing/2017/decorative" val="1"/>
              </a:ext>
            </a:extLst>
          </p:cNvPr>
          <p:cNvSpPr/>
          <p:nvPr/>
        </p:nvSpPr>
        <p:spPr>
          <a:xfrm>
            <a:off x="398934" y="3762882"/>
            <a:ext cx="8426411" cy="909168"/>
          </a:xfrm>
          <a:prstGeom prst="roundRect">
            <a:avLst>
              <a:gd name="adj" fmla="val 50000"/>
            </a:avLst>
          </a:prstGeom>
          <a:solidFill>
            <a:srgbClr val="94B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7" name="Rectangle: Rounded Corners 56">
            <a:extLst>
              <a:ext uri="{FF2B5EF4-FFF2-40B4-BE49-F238E27FC236}">
                <a16:creationId xmlns:a16="http://schemas.microsoft.com/office/drawing/2014/main" id="{116FB6B7-1CB4-4813-99A3-137C82BE19D1}"/>
              </a:ext>
              <a:ext uri="{C183D7F6-B498-43B3-948B-1728B52AA6E4}">
                <adec:decorative xmlns:adec="http://schemas.microsoft.com/office/drawing/2017/decorative" val="1"/>
              </a:ext>
            </a:extLst>
          </p:cNvPr>
          <p:cNvSpPr/>
          <p:nvPr/>
        </p:nvSpPr>
        <p:spPr>
          <a:xfrm>
            <a:off x="398935" y="2630484"/>
            <a:ext cx="8426409" cy="909168"/>
          </a:xfrm>
          <a:prstGeom prst="roundRect">
            <a:avLst>
              <a:gd name="adj" fmla="val 50000"/>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6" name="Rectangle: Rounded Corners 55">
            <a:extLst>
              <a:ext uri="{FF2B5EF4-FFF2-40B4-BE49-F238E27FC236}">
                <a16:creationId xmlns:a16="http://schemas.microsoft.com/office/drawing/2014/main" id="{C50DE9D8-FD82-4684-9ED8-826B4EC01B44}"/>
              </a:ext>
              <a:ext uri="{C183D7F6-B498-43B3-948B-1728B52AA6E4}">
                <adec:decorative xmlns:adec="http://schemas.microsoft.com/office/drawing/2017/decorative" val="1"/>
              </a:ext>
            </a:extLst>
          </p:cNvPr>
          <p:cNvSpPr/>
          <p:nvPr/>
        </p:nvSpPr>
        <p:spPr>
          <a:xfrm>
            <a:off x="398936" y="1448395"/>
            <a:ext cx="8426407" cy="909168"/>
          </a:xfrm>
          <a:prstGeom prst="roundRect">
            <a:avLst>
              <a:gd name="adj" fmla="val 50000"/>
            </a:avLst>
          </a:prstGeom>
          <a:solidFill>
            <a:srgbClr val="3D7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Calibri" panose="020F0502020204030204" pitchFamily="34" charset="0"/>
            </a:endParaRPr>
          </a:p>
        </p:txBody>
      </p:sp>
      <p:sp>
        <p:nvSpPr>
          <p:cNvPr id="61" name="TextBox 47">
            <a:extLst>
              <a:ext uri="{FF2B5EF4-FFF2-40B4-BE49-F238E27FC236}">
                <a16:creationId xmlns:a16="http://schemas.microsoft.com/office/drawing/2014/main" id="{0ABCF938-7F69-41DA-A492-F98171623883}"/>
              </a:ext>
            </a:extLst>
          </p:cNvPr>
          <p:cNvSpPr txBox="1"/>
          <p:nvPr/>
        </p:nvSpPr>
        <p:spPr>
          <a:xfrm>
            <a:off x="1418792" y="1650139"/>
            <a:ext cx="7155582"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NATURE CONNECTION: Explore the emotions and  how we might feel connected to the natural world and the impacts of nature connection. </a:t>
            </a:r>
          </a:p>
        </p:txBody>
      </p:sp>
      <p:sp>
        <p:nvSpPr>
          <p:cNvPr id="62" name="Oval 61">
            <a:extLst>
              <a:ext uri="{FF2B5EF4-FFF2-40B4-BE49-F238E27FC236}">
                <a16:creationId xmlns:a16="http://schemas.microsoft.com/office/drawing/2014/main" id="{1A4FE373-17BB-493F-A361-B12440813A1F}"/>
              </a:ext>
              <a:ext uri="{C183D7F6-B498-43B3-948B-1728B52AA6E4}">
                <adec:decorative xmlns:adec="http://schemas.microsoft.com/office/drawing/2017/decorative" val="1"/>
              </a:ext>
            </a:extLst>
          </p:cNvPr>
          <p:cNvSpPr/>
          <p:nvPr/>
        </p:nvSpPr>
        <p:spPr>
          <a:xfrm>
            <a:off x="546556" y="1579242"/>
            <a:ext cx="701521" cy="67481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63" name="TextBox 47">
            <a:extLst>
              <a:ext uri="{FF2B5EF4-FFF2-40B4-BE49-F238E27FC236}">
                <a16:creationId xmlns:a16="http://schemas.microsoft.com/office/drawing/2014/main" id="{939B7CC5-439E-403C-9383-8988F3AAD7AF}"/>
              </a:ext>
            </a:extLst>
          </p:cNvPr>
          <p:cNvSpPr txBox="1"/>
          <p:nvPr/>
        </p:nvSpPr>
        <p:spPr>
          <a:xfrm>
            <a:off x="1418794" y="2817644"/>
            <a:ext cx="7043036"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EXTREME WEATHER: Explore various impacts of human-caused climate change around the world through a video, images and questions.</a:t>
            </a:r>
          </a:p>
        </p:txBody>
      </p:sp>
      <p:sp>
        <p:nvSpPr>
          <p:cNvPr id="65" name="TextBox 47">
            <a:extLst>
              <a:ext uri="{FF2B5EF4-FFF2-40B4-BE49-F238E27FC236}">
                <a16:creationId xmlns:a16="http://schemas.microsoft.com/office/drawing/2014/main" id="{BBF4A77D-999A-446C-A470-A09EABC1CB5F}"/>
              </a:ext>
            </a:extLst>
          </p:cNvPr>
          <p:cNvSpPr txBox="1"/>
          <p:nvPr/>
        </p:nvSpPr>
        <p:spPr>
          <a:xfrm>
            <a:off x="1418793" y="3971244"/>
            <a:ext cx="7043037"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SPECIES EXTINCTION: Explore the serious consequences of species extinction from climate change and global initiatives that  are working to push for change. </a:t>
            </a:r>
            <a:endParaRPr kumimoji="0" lang="en-GB" sz="1600" b="0" i="0" u="none" strike="noStrike" kern="1200" cap="none" spc="0" normalizeH="0" baseline="0" noProof="0" dirty="0">
              <a:ln>
                <a:noFill/>
              </a:ln>
              <a:solidFill>
                <a:srgbClr val="FEE725"/>
              </a:solidFill>
              <a:effectLst/>
              <a:uLnTx/>
              <a:uFillTx/>
              <a:latin typeface="Calibri" panose="020F0502020204030204"/>
              <a:ea typeface="+mn-ea"/>
              <a:cs typeface="+mn-cs"/>
            </a:endParaRPr>
          </a:p>
        </p:txBody>
      </p:sp>
      <p:cxnSp>
        <p:nvCxnSpPr>
          <p:cNvPr id="86" name="Straight Connector 85">
            <a:extLst>
              <a:ext uri="{FF2B5EF4-FFF2-40B4-BE49-F238E27FC236}">
                <a16:creationId xmlns:a16="http://schemas.microsoft.com/office/drawing/2014/main" id="{C7792C31-E5DC-4FD5-8029-E94E89EA7C26}"/>
              </a:ext>
            </a:extLst>
          </p:cNvPr>
          <p:cNvCxnSpPr/>
          <p:nvPr/>
        </p:nvCxnSpPr>
        <p:spPr>
          <a:xfrm>
            <a:off x="1792472" y="6534030"/>
            <a:ext cx="10024161" cy="7804"/>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87" name="Oval 86">
            <a:extLst>
              <a:ext uri="{FF2B5EF4-FFF2-40B4-BE49-F238E27FC236}">
                <a16:creationId xmlns:a16="http://schemas.microsoft.com/office/drawing/2014/main" id="{79C7CBCD-4591-4682-9983-FB15E53447C6}"/>
              </a:ext>
              <a:ext uri="{C183D7F6-B498-43B3-948B-1728B52AA6E4}">
                <adec:decorative xmlns:adec="http://schemas.microsoft.com/office/drawing/2017/decorative" val="1"/>
              </a:ext>
            </a:extLst>
          </p:cNvPr>
          <p:cNvSpPr/>
          <p:nvPr/>
        </p:nvSpPr>
        <p:spPr>
          <a:xfrm>
            <a:off x="558105" y="2734025"/>
            <a:ext cx="701521" cy="67481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8" name="Oval 87">
            <a:extLst>
              <a:ext uri="{FF2B5EF4-FFF2-40B4-BE49-F238E27FC236}">
                <a16:creationId xmlns:a16="http://schemas.microsoft.com/office/drawing/2014/main" id="{D562E5F0-F2FB-44D9-A0CA-8E7C073D7ABF}"/>
              </a:ext>
              <a:ext uri="{C183D7F6-B498-43B3-948B-1728B52AA6E4}">
                <adec:decorative xmlns:adec="http://schemas.microsoft.com/office/drawing/2017/decorative" val="1"/>
              </a:ext>
            </a:extLst>
          </p:cNvPr>
          <p:cNvSpPr/>
          <p:nvPr/>
        </p:nvSpPr>
        <p:spPr>
          <a:xfrm>
            <a:off x="546556" y="3874278"/>
            <a:ext cx="701521" cy="67481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Rectangle: Rounded Corners 58">
            <a:extLst>
              <a:ext uri="{FF2B5EF4-FFF2-40B4-BE49-F238E27FC236}">
                <a16:creationId xmlns:a16="http://schemas.microsoft.com/office/drawing/2014/main" id="{E16E2A3C-BC23-415B-BFE9-74EA6DDC6E3D}"/>
              </a:ext>
              <a:ext uri="{C183D7F6-B498-43B3-948B-1728B52AA6E4}">
                <adec:decorative xmlns:adec="http://schemas.microsoft.com/office/drawing/2017/decorative" val="1"/>
              </a:ext>
            </a:extLst>
          </p:cNvPr>
          <p:cNvSpPr/>
          <p:nvPr/>
        </p:nvSpPr>
        <p:spPr>
          <a:xfrm>
            <a:off x="398934" y="4895280"/>
            <a:ext cx="8426411" cy="878615"/>
          </a:xfrm>
          <a:prstGeom prst="roundRect">
            <a:avLst>
              <a:gd name="adj" fmla="val 50000"/>
            </a:avLst>
          </a:prstGeom>
          <a:solidFill>
            <a:srgbClr val="B5D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TextBox 47">
            <a:extLst>
              <a:ext uri="{FF2B5EF4-FFF2-40B4-BE49-F238E27FC236}">
                <a16:creationId xmlns:a16="http://schemas.microsoft.com/office/drawing/2014/main" id="{D2747FB9-4133-4879-8F88-A017EF79CF32}"/>
              </a:ext>
            </a:extLst>
          </p:cNvPr>
          <p:cNvSpPr txBox="1"/>
          <p:nvPr/>
        </p:nvSpPr>
        <p:spPr>
          <a:xfrm>
            <a:off x="1418792" y="5061608"/>
            <a:ext cx="7295261"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THE POSITIVE RIPPLES: In small groups, meet changemakers from around the world and explore their actions and work.</a:t>
            </a:r>
            <a:endParaRPr kumimoji="0" lang="en-GB" sz="1600" b="0" i="0" u="none" strike="noStrike" kern="1200" cap="none" spc="0" normalizeH="0" baseline="0" noProof="0" dirty="0">
              <a:ln>
                <a:noFill/>
              </a:ln>
              <a:solidFill>
                <a:srgbClr val="FEE725"/>
              </a:solidFill>
              <a:effectLst/>
              <a:uLnTx/>
              <a:uFillTx/>
              <a:latin typeface="Calibri" panose="020F0502020204030204"/>
              <a:ea typeface="+mn-ea"/>
              <a:cs typeface="+mn-cs"/>
            </a:endParaRPr>
          </a:p>
        </p:txBody>
      </p:sp>
      <p:sp>
        <p:nvSpPr>
          <p:cNvPr id="22" name="Oval 87">
            <a:extLst>
              <a:ext uri="{FF2B5EF4-FFF2-40B4-BE49-F238E27FC236}">
                <a16:creationId xmlns:a16="http://schemas.microsoft.com/office/drawing/2014/main" id="{3A07F9FD-AB0C-4E79-BD03-7400F591E011}"/>
              </a:ext>
              <a:ext uri="{C183D7F6-B498-43B3-948B-1728B52AA6E4}">
                <adec:decorative xmlns:adec="http://schemas.microsoft.com/office/drawing/2017/decorative" val="1"/>
              </a:ext>
            </a:extLst>
          </p:cNvPr>
          <p:cNvSpPr/>
          <p:nvPr/>
        </p:nvSpPr>
        <p:spPr>
          <a:xfrm>
            <a:off x="546556" y="5000251"/>
            <a:ext cx="701521" cy="67481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8" name="Picture Placeholder 6">
            <a:extLst>
              <a:ext uri="{FF2B5EF4-FFF2-40B4-BE49-F238E27FC236}">
                <a16:creationId xmlns:a16="http://schemas.microsoft.com/office/drawing/2014/main" id="{773E6F36-16B6-4C0D-8394-ABBB1D212BE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34500" y="0"/>
            <a:ext cx="2857500" cy="2684596"/>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sp>
        <p:nvSpPr>
          <p:cNvPr id="19" name="TextBox 4">
            <a:extLst>
              <a:ext uri="{FF2B5EF4-FFF2-40B4-BE49-F238E27FC236}">
                <a16:creationId xmlns:a16="http://schemas.microsoft.com/office/drawing/2014/main" id="{475108DE-FB6D-426B-BDCB-139D8041FDB6}"/>
              </a:ext>
            </a:extLst>
          </p:cNvPr>
          <p:cNvSpPr txBox="1"/>
          <p:nvPr/>
        </p:nvSpPr>
        <p:spPr>
          <a:xfrm>
            <a:off x="8996059" y="2973128"/>
            <a:ext cx="2969424"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45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first three sections, meet one changemaker from the final section and finish with the last activity: ‘Turn Ideas Into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30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first two sections and the last activity: ‘Turn Ideas Into Action.’ </a:t>
            </a:r>
          </a:p>
        </p:txBody>
      </p:sp>
      <p:sp>
        <p:nvSpPr>
          <p:cNvPr id="20" name="Retângulo 19">
            <a:extLst>
              <a:ext uri="{FF2B5EF4-FFF2-40B4-BE49-F238E27FC236}">
                <a16:creationId xmlns:a16="http://schemas.microsoft.com/office/drawing/2014/main" id="{8B8E960B-1CBB-4D73-B325-827DDA4077A2}"/>
              </a:ext>
            </a:extLst>
          </p:cNvPr>
          <p:cNvSpPr/>
          <p:nvPr/>
        </p:nvSpPr>
        <p:spPr>
          <a:xfrm>
            <a:off x="-1" y="161438"/>
            <a:ext cx="2466109" cy="418292"/>
          </a:xfrm>
          <a:prstGeom prst="rect">
            <a:avLst/>
          </a:prstGeom>
          <a:solidFill>
            <a:srgbClr val="3D7A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Y11-13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AGES 15-18</a:t>
            </a:r>
          </a:p>
        </p:txBody>
      </p:sp>
      <p:sp>
        <p:nvSpPr>
          <p:cNvPr id="24" name="CaixaDeTexto 23">
            <a:extLst>
              <a:ext uri="{FF2B5EF4-FFF2-40B4-BE49-F238E27FC236}">
                <a16:creationId xmlns:a16="http://schemas.microsoft.com/office/drawing/2014/main" id="{6DE312FB-7254-490C-AA0A-C0E185BFC7E3}"/>
              </a:ext>
            </a:extLst>
          </p:cNvPr>
          <p:cNvSpPr txBox="1"/>
          <p:nvPr/>
        </p:nvSpPr>
        <p:spPr>
          <a:xfrm>
            <a:off x="314008" y="587143"/>
            <a:ext cx="882999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AT A GLANCE </a:t>
            </a:r>
            <a: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 CHANGING CLIMATES| </a:t>
            </a: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Lesson 3 – The Ripple Effects</a:t>
            </a:r>
            <a:endParaRPr kumimoji="0" lang="en-GB" sz="2400" b="1"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pic>
        <p:nvPicPr>
          <p:cNvPr id="25" name="Picture 14" descr="TB_Logo_v1.png">
            <a:extLst>
              <a:ext uri="{FF2B5EF4-FFF2-40B4-BE49-F238E27FC236}">
                <a16:creationId xmlns:a16="http://schemas.microsoft.com/office/drawing/2014/main" id="{082F88CA-CD10-498B-9052-FF8FE39BDD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Tree>
    <p:extLst>
      <p:ext uri="{BB962C8B-B14F-4D97-AF65-F5344CB8AC3E}">
        <p14:creationId xmlns:p14="http://schemas.microsoft.com/office/powerpoint/2010/main" val="267369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5175063-5B68-4352-B20D-8C0E59CB2A3E}"/>
              </a:ext>
            </a:extLst>
          </p:cNvPr>
          <p:cNvSpPr/>
          <p:nvPr/>
        </p:nvSpPr>
        <p:spPr>
          <a:xfrm>
            <a:off x="10044332" y="140677"/>
            <a:ext cx="1955409" cy="9706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5372F"/>
                </a:solidFill>
                <a:effectLst/>
                <a:uLnTx/>
                <a:uFillTx/>
                <a:latin typeface="Calibri" panose="020F0502020204030204"/>
                <a:ea typeface="+mn-ea"/>
                <a:cs typeface="+mn-cs"/>
              </a:rPr>
              <a:t>Wildfires</a:t>
            </a:r>
            <a:r>
              <a:rPr kumimoji="0" lang="en-GB" sz="4400" b="1" i="0" u="none" strike="noStrike" kern="1200" cap="none" spc="0" normalizeH="0" baseline="0" noProof="0" dirty="0">
                <a:ln>
                  <a:noFill/>
                </a:ln>
                <a:solidFill>
                  <a:srgbClr val="35372F"/>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rPr>
              <a:t>Greece</a:t>
            </a:r>
          </a:p>
        </p:txBody>
      </p:sp>
    </p:spTree>
    <p:extLst>
      <p:ext uri="{BB962C8B-B14F-4D97-AF65-F5344CB8AC3E}">
        <p14:creationId xmlns:p14="http://schemas.microsoft.com/office/powerpoint/2010/main" val="179851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8CD4852-40F3-4853-93F9-BAE6D127B79B}"/>
              </a:ext>
            </a:extLst>
          </p:cNvPr>
          <p:cNvSpPr/>
          <p:nvPr/>
        </p:nvSpPr>
        <p:spPr>
          <a:xfrm>
            <a:off x="9728615" y="118307"/>
            <a:ext cx="2319787" cy="79609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5372F"/>
                </a:solidFill>
                <a:effectLst/>
                <a:uLnTx/>
                <a:uFillTx/>
                <a:latin typeface="Calibri" panose="020F0502020204030204"/>
                <a:ea typeface="+mn-ea"/>
                <a:cs typeface="+mn-cs"/>
              </a:rPr>
              <a:t>Winter storms </a:t>
            </a:r>
            <a:r>
              <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rPr>
              <a:t>Texas</a:t>
            </a:r>
          </a:p>
        </p:txBody>
      </p:sp>
    </p:spTree>
    <p:extLst>
      <p:ext uri="{BB962C8B-B14F-4D97-AF65-F5344CB8AC3E}">
        <p14:creationId xmlns:p14="http://schemas.microsoft.com/office/powerpoint/2010/main" val="223647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62FFF9D-76C2-47B1-BA01-2EE77BD00AD8}"/>
              </a:ext>
            </a:extLst>
          </p:cNvPr>
          <p:cNvSpPr/>
          <p:nvPr/>
        </p:nvSpPr>
        <p:spPr>
          <a:xfrm>
            <a:off x="9425354" y="140677"/>
            <a:ext cx="2574387" cy="9706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5372F"/>
                </a:solidFill>
                <a:effectLst/>
                <a:uLnTx/>
                <a:uFillTx/>
                <a:latin typeface="Calibri" panose="020F0502020204030204"/>
                <a:ea typeface="+mn-ea"/>
                <a:cs typeface="+mn-cs"/>
              </a:rPr>
              <a:t>Flooding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rPr>
              <a:t>New South Wales </a:t>
            </a:r>
          </a:p>
        </p:txBody>
      </p:sp>
    </p:spTree>
    <p:extLst>
      <p:ext uri="{BB962C8B-B14F-4D97-AF65-F5344CB8AC3E}">
        <p14:creationId xmlns:p14="http://schemas.microsoft.com/office/powerpoint/2010/main" val="368969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3EC3A12-BA39-4612-97B7-8A496164285E}"/>
              </a:ext>
            </a:extLst>
          </p:cNvPr>
          <p:cNvSpPr/>
          <p:nvPr/>
        </p:nvSpPr>
        <p:spPr>
          <a:xfrm>
            <a:off x="9945858" y="140677"/>
            <a:ext cx="2053883" cy="9706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5372F"/>
                </a:solidFill>
                <a:effectLst/>
                <a:uLnTx/>
                <a:uFillTx/>
                <a:latin typeface="Calibri" panose="020F0502020204030204"/>
                <a:ea typeface="+mn-ea"/>
                <a:cs typeface="+mn-cs"/>
              </a:rPr>
              <a:t>Dust storm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rPr>
              <a:t>China </a:t>
            </a:r>
          </a:p>
        </p:txBody>
      </p:sp>
    </p:spTree>
    <p:extLst>
      <p:ext uri="{BB962C8B-B14F-4D97-AF65-F5344CB8AC3E}">
        <p14:creationId xmlns:p14="http://schemas.microsoft.com/office/powerpoint/2010/main" val="26287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D1809FE-9BF3-41F7-93D2-93F80A46D2D3}"/>
              </a:ext>
            </a:extLst>
          </p:cNvPr>
          <p:cNvSpPr/>
          <p:nvPr/>
        </p:nvSpPr>
        <p:spPr>
          <a:xfrm>
            <a:off x="9284677" y="253218"/>
            <a:ext cx="2644726" cy="9706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5372F"/>
                </a:solidFill>
                <a:effectLst/>
                <a:uLnTx/>
                <a:uFillTx/>
                <a:latin typeface="Calibri" panose="020F0502020204030204"/>
                <a:ea typeface="+mn-ea"/>
                <a:cs typeface="+mn-cs"/>
              </a:rPr>
              <a:t>Hurricane Ida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rPr>
              <a:t>USA</a:t>
            </a:r>
          </a:p>
        </p:txBody>
      </p:sp>
    </p:spTree>
    <p:extLst>
      <p:ext uri="{BB962C8B-B14F-4D97-AF65-F5344CB8AC3E}">
        <p14:creationId xmlns:p14="http://schemas.microsoft.com/office/powerpoint/2010/main" val="3152793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FEA971C-BBB5-47DF-84BC-1B20809CECE5}"/>
              </a:ext>
            </a:extLst>
          </p:cNvPr>
          <p:cNvSpPr/>
          <p:nvPr/>
        </p:nvSpPr>
        <p:spPr>
          <a:xfrm>
            <a:off x="9326880" y="140677"/>
            <a:ext cx="2672861" cy="9706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5372F"/>
                </a:solidFill>
                <a:effectLst/>
                <a:uLnTx/>
                <a:uFillTx/>
                <a:latin typeface="Calibri" panose="020F0502020204030204"/>
                <a:ea typeface="+mn-ea"/>
                <a:cs typeface="+mn-cs"/>
              </a:rPr>
              <a:t>Heat dome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rPr>
              <a:t>Pacific Northwest</a:t>
            </a:r>
          </a:p>
        </p:txBody>
      </p:sp>
    </p:spTree>
    <p:extLst>
      <p:ext uri="{BB962C8B-B14F-4D97-AF65-F5344CB8AC3E}">
        <p14:creationId xmlns:p14="http://schemas.microsoft.com/office/powerpoint/2010/main" val="1627326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79136B4-34A7-489B-B6B4-BCEDD335B140}"/>
              </a:ext>
            </a:extLst>
          </p:cNvPr>
          <p:cNvSpPr/>
          <p:nvPr/>
        </p:nvSpPr>
        <p:spPr>
          <a:xfrm>
            <a:off x="9059594" y="140677"/>
            <a:ext cx="2940147" cy="9706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5372F"/>
                </a:solidFill>
                <a:effectLst/>
                <a:uLnTx/>
                <a:uFillTx/>
                <a:latin typeface="Calibri" panose="020F0502020204030204"/>
                <a:ea typeface="+mn-ea"/>
                <a:cs typeface="+mn-cs"/>
              </a:rPr>
              <a:t>Monsoon floods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rPr>
              <a:t>India and Nepal</a:t>
            </a:r>
          </a:p>
        </p:txBody>
      </p:sp>
    </p:spTree>
    <p:extLst>
      <p:ext uri="{BB962C8B-B14F-4D97-AF65-F5344CB8AC3E}">
        <p14:creationId xmlns:p14="http://schemas.microsoft.com/office/powerpoint/2010/main" val="1540275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0E50BB1-1F93-4B58-A1D2-2A76E2DE4F1F}"/>
              </a:ext>
            </a:extLst>
          </p:cNvPr>
          <p:cNvSpPr txBox="1"/>
          <p:nvPr/>
        </p:nvSpPr>
        <p:spPr>
          <a:xfrm>
            <a:off x="362263" y="967212"/>
            <a:ext cx="11452793" cy="1815882"/>
          </a:xfrm>
          <a:prstGeom prst="rect">
            <a:avLst/>
          </a:prstGeom>
          <a:noFill/>
        </p:spPr>
        <p:txBody>
          <a:bodyPr wrap="square" rtlCol="0">
            <a:spAutoFit/>
          </a:bodyPr>
          <a:lstStyle/>
          <a:p>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We can clearly see how these cases of extreme weather affects the humans in these particular places. </a:t>
            </a:r>
          </a:p>
          <a:p>
            <a:endParaRPr lang="en-GB" sz="2800" dirty="0">
              <a:solidFill>
                <a:srgbClr val="35372F"/>
              </a:solidFill>
              <a:latin typeface="+mj-lt"/>
            </a:endParaRPr>
          </a:p>
          <a:p>
            <a:endParaRPr lang="en-GB" sz="2800" dirty="0">
              <a:solidFill>
                <a:srgbClr val="35372F"/>
              </a:solidFill>
              <a:latin typeface="+mj-lt"/>
            </a:endParaRPr>
          </a:p>
        </p:txBody>
      </p:sp>
      <p:sp>
        <p:nvSpPr>
          <p:cNvPr id="4" name="CaixaDeTexto 3">
            <a:extLst>
              <a:ext uri="{FF2B5EF4-FFF2-40B4-BE49-F238E27FC236}">
                <a16:creationId xmlns:a16="http://schemas.microsoft.com/office/drawing/2014/main" id="{5D6C1B6D-043B-40A2-BD19-DF57A6FBAB0F}"/>
              </a:ext>
            </a:extLst>
          </p:cNvPr>
          <p:cNvSpPr txBox="1"/>
          <p:nvPr/>
        </p:nvSpPr>
        <p:spPr>
          <a:xfrm>
            <a:off x="4670733" y="5969143"/>
            <a:ext cx="7144323" cy="400110"/>
          </a:xfrm>
          <a:prstGeom prst="rect">
            <a:avLst/>
          </a:prstGeom>
          <a:solidFill>
            <a:srgbClr val="FFFF00"/>
          </a:solidFill>
        </p:spPr>
        <p:txBody>
          <a:bodyPr wrap="square" rtlCol="0">
            <a:spAutoFit/>
          </a:bodyPr>
          <a:lstStyle/>
          <a:p>
            <a:r>
              <a:rPr lang="en-GB" sz="2000" dirty="0">
                <a:solidFill>
                  <a:srgbClr val="35372F"/>
                </a:solidFill>
                <a:latin typeface="+mj-lt"/>
              </a:rPr>
              <a:t>To find out a little more of each of these weather events, </a:t>
            </a:r>
            <a:r>
              <a:rPr lang="en-GB" sz="2000" dirty="0">
                <a:solidFill>
                  <a:srgbClr val="35372F"/>
                </a:solidFill>
                <a:highlight>
                  <a:srgbClr val="FFFF00"/>
                </a:highlight>
                <a:latin typeface="+mj-lt"/>
              </a:rPr>
              <a:t>click here</a:t>
            </a:r>
            <a:endParaRPr lang="en-GB" sz="2000" dirty="0">
              <a:solidFill>
                <a:srgbClr val="35372F"/>
              </a:solidFill>
              <a:latin typeface="+mj-lt"/>
            </a:endParaRPr>
          </a:p>
        </p:txBody>
      </p:sp>
      <p:pic>
        <p:nvPicPr>
          <p:cNvPr id="6" name="Imagem 5" descr="Por do sol e mar&#10;&#10;Descrição gerada automaticamente com confiança baixa">
            <a:extLst>
              <a:ext uri="{FF2B5EF4-FFF2-40B4-BE49-F238E27FC236}">
                <a16:creationId xmlns:a16="http://schemas.microsoft.com/office/drawing/2014/main" id="{F781044E-8031-42A3-AF6D-487C506300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9808" y="2383437"/>
            <a:ext cx="4626651" cy="2465138"/>
          </a:xfrm>
          <a:prstGeom prst="rect">
            <a:avLst/>
          </a:prstGeom>
        </p:spPr>
      </p:pic>
      <p:sp>
        <p:nvSpPr>
          <p:cNvPr id="14" name="CaixaDeTexto 13">
            <a:extLst>
              <a:ext uri="{FF2B5EF4-FFF2-40B4-BE49-F238E27FC236}">
                <a16:creationId xmlns:a16="http://schemas.microsoft.com/office/drawing/2014/main" id="{BEC564C5-4F43-43E5-936A-494E14394E82}"/>
              </a:ext>
            </a:extLst>
          </p:cNvPr>
          <p:cNvSpPr txBox="1"/>
          <p:nvPr/>
        </p:nvSpPr>
        <p:spPr>
          <a:xfrm>
            <a:off x="376944" y="2188087"/>
            <a:ext cx="6578183" cy="3108543"/>
          </a:xfrm>
          <a:prstGeom prst="rect">
            <a:avLst/>
          </a:prstGeom>
          <a:noFill/>
        </p:spPr>
        <p:txBody>
          <a:bodyPr wrap="square">
            <a:spAutoFit/>
          </a:bodyPr>
          <a:lstStyle/>
          <a:p>
            <a:pPr>
              <a:defRPr/>
            </a:pPr>
            <a:r>
              <a:rPr lang="en-GB" sz="2800" dirty="0">
                <a:solidFill>
                  <a:srgbClr val="35372F"/>
                </a:solidFill>
                <a:latin typeface="+mj-lt"/>
              </a:rPr>
              <a:t>However, these cases have </a:t>
            </a:r>
            <a:r>
              <a:rPr lang="en-GB" sz="2800" i="1" dirty="0">
                <a:solidFill>
                  <a:srgbClr val="35372F"/>
                </a:solidFill>
                <a:latin typeface="+mj-lt"/>
              </a:rPr>
              <a:t>systemic effects; </a:t>
            </a:r>
            <a:r>
              <a:rPr lang="en-GB" sz="2800" dirty="0">
                <a:solidFill>
                  <a:srgbClr val="35372F"/>
                </a:solidFill>
                <a:latin typeface="Calibri Light" panose="020F0302020204030204"/>
              </a:rPr>
              <a:t>t</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hey affect many other species and lead to mass migrations of many living beings – insects, mammals, birds and humans – impacting ecosystems and communities all over the world, from the origins to the destinations. </a:t>
            </a:r>
          </a:p>
        </p:txBody>
      </p:sp>
    </p:spTree>
    <p:extLst>
      <p:ext uri="{BB962C8B-B14F-4D97-AF65-F5344CB8AC3E}">
        <p14:creationId xmlns:p14="http://schemas.microsoft.com/office/powerpoint/2010/main" val="3824468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4" y="821927"/>
            <a:ext cx="11390852" cy="5214145"/>
          </a:xfrm>
        </p:spPr>
        <p:txBody>
          <a:bodyPr>
            <a:normAutofit/>
          </a:bodyPr>
          <a:lstStyle/>
          <a:p>
            <a:pPr marL="0" indent="0">
              <a:buNone/>
            </a:pPr>
            <a:r>
              <a:rPr lang="en-GB" dirty="0">
                <a:solidFill>
                  <a:srgbClr val="35372F"/>
                </a:solidFill>
              </a:rPr>
              <a:t>Already across the world, species are having to adapt to changing climates by moving, migrating or ‘fleeing’ areas which are no longer habitable for them.  </a:t>
            </a:r>
          </a:p>
          <a:p>
            <a:pPr marL="0" indent="0">
              <a:buNone/>
            </a:pPr>
            <a:endParaRPr lang="en-GB" dirty="0">
              <a:solidFill>
                <a:srgbClr val="35372F"/>
              </a:solidFill>
            </a:endParaRPr>
          </a:p>
          <a:p>
            <a:pPr marL="0" indent="0">
              <a:buNone/>
            </a:pPr>
            <a:endParaRPr lang="en-GB" dirty="0">
              <a:solidFill>
                <a:srgbClr val="35372F"/>
              </a:solidFill>
            </a:endParaRPr>
          </a:p>
          <a:p>
            <a:pPr marL="0" indent="0">
              <a:buNone/>
            </a:pPr>
            <a:br>
              <a:rPr lang="en-GB" dirty="0">
                <a:solidFill>
                  <a:srgbClr val="35372F"/>
                </a:solidFill>
              </a:rPr>
            </a:br>
            <a:endParaRPr lang="en-GB" dirty="0">
              <a:solidFill>
                <a:srgbClr val="35372F"/>
              </a:solidFill>
            </a:endParaRPr>
          </a:p>
          <a:p>
            <a:pPr marL="0" indent="0">
              <a:buNone/>
            </a:pPr>
            <a:endParaRPr lang="en-GB" dirty="0">
              <a:solidFill>
                <a:srgbClr val="35372F"/>
              </a:solidFill>
            </a:endParaRPr>
          </a:p>
          <a:p>
            <a:pPr marL="0" indent="0">
              <a:buNone/>
            </a:pPr>
            <a:br>
              <a:rPr lang="en-GB" dirty="0">
                <a:solidFill>
                  <a:srgbClr val="35372F"/>
                </a:solidFill>
              </a:rPr>
            </a:br>
            <a:r>
              <a:rPr lang="en-GB" dirty="0">
                <a:solidFill>
                  <a:srgbClr val="35372F"/>
                </a:solidFill>
              </a:rPr>
              <a:t>We are also seeing this same pattern in human behaviour, as different communities across the world are having to adapt to climate change and move, migrate or flee from the impact or to find new land to grow food.</a:t>
            </a:r>
          </a:p>
        </p:txBody>
      </p:sp>
      <p:sp>
        <p:nvSpPr>
          <p:cNvPr id="4" name="Rectangle 3"/>
          <p:cNvSpPr/>
          <p:nvPr/>
        </p:nvSpPr>
        <p:spPr>
          <a:xfrm>
            <a:off x="6364132" y="2690335"/>
            <a:ext cx="2447925" cy="1477328"/>
          </a:xfrm>
          <a:prstGeom prst="rect">
            <a:avLst/>
          </a:prstGeom>
        </p:spPr>
        <p:txBody>
          <a:bodyPr wrap="square">
            <a:spAutoFit/>
          </a:bodyPr>
          <a:lstStyle/>
          <a:p>
            <a:pPr algn="ctr"/>
            <a:r>
              <a:rPr lang="en-GB" dirty="0">
                <a:solidFill>
                  <a:srgbClr val="35372F"/>
                </a:solidFill>
                <a:latin typeface="Calibri Light" panose="020F0302020204030204"/>
              </a:rPr>
              <a:t>Species are moving on average 11km higher up in their environments to find cooler climates every 10 years.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5434" y="2297333"/>
            <a:ext cx="2114550" cy="211455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86031" y="2297333"/>
            <a:ext cx="2219325" cy="2263334"/>
          </a:xfrm>
          <a:prstGeom prst="rect">
            <a:avLst/>
          </a:prstGeom>
        </p:spPr>
      </p:pic>
      <p:sp>
        <p:nvSpPr>
          <p:cNvPr id="7" name="Rectangle 6"/>
          <p:cNvSpPr/>
          <p:nvPr/>
        </p:nvSpPr>
        <p:spPr>
          <a:xfrm>
            <a:off x="750925" y="2644609"/>
            <a:ext cx="2463762" cy="1477328"/>
          </a:xfrm>
          <a:prstGeom prst="rect">
            <a:avLst/>
          </a:prstGeom>
        </p:spPr>
        <p:txBody>
          <a:bodyPr wrap="square">
            <a:spAutoFit/>
          </a:bodyPr>
          <a:lstStyle/>
          <a:p>
            <a:pPr algn="ctr"/>
            <a:r>
              <a:rPr lang="en-GB" dirty="0">
                <a:solidFill>
                  <a:srgbClr val="35372F"/>
                </a:solidFill>
                <a:latin typeface="Calibri Light" panose="020F0302020204030204"/>
              </a:rPr>
              <a:t>Species are moving on average 17km further north or south in the world to find cooler climates every 10 years.</a:t>
            </a:r>
          </a:p>
        </p:txBody>
      </p:sp>
      <p:sp>
        <p:nvSpPr>
          <p:cNvPr id="8" name="Up-Down Arrow 7"/>
          <p:cNvSpPr/>
          <p:nvPr/>
        </p:nvSpPr>
        <p:spPr>
          <a:xfrm>
            <a:off x="3169443" y="2668809"/>
            <a:ext cx="357186" cy="1371599"/>
          </a:xfrm>
          <a:prstGeom prst="up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5372F"/>
              </a:solidFill>
            </a:endParaRPr>
          </a:p>
        </p:txBody>
      </p:sp>
      <p:sp>
        <p:nvSpPr>
          <p:cNvPr id="9" name="Up Arrow 8"/>
          <p:cNvSpPr/>
          <p:nvPr/>
        </p:nvSpPr>
        <p:spPr>
          <a:xfrm>
            <a:off x="8812890" y="2573558"/>
            <a:ext cx="371475" cy="1466850"/>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5372F"/>
              </a:solidFill>
            </a:endParaRPr>
          </a:p>
        </p:txBody>
      </p:sp>
    </p:spTree>
    <p:extLst>
      <p:ext uri="{BB962C8B-B14F-4D97-AF65-F5344CB8AC3E}">
        <p14:creationId xmlns:p14="http://schemas.microsoft.com/office/powerpoint/2010/main" val="3076950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35" y="960385"/>
            <a:ext cx="11487329" cy="5170714"/>
          </a:xfrm>
        </p:spPr>
        <p:txBody>
          <a:bodyPr>
            <a:normAutofit/>
          </a:bodyPr>
          <a:lstStyle/>
          <a:p>
            <a:pPr marL="0" indent="0">
              <a:buNone/>
            </a:pPr>
            <a:r>
              <a:rPr lang="en-GB" dirty="0">
                <a:solidFill>
                  <a:srgbClr val="35372F"/>
                </a:solidFill>
              </a:rPr>
              <a:t>There are already millions of </a:t>
            </a:r>
            <a:r>
              <a:rPr lang="en-GB" b="1" dirty="0">
                <a:solidFill>
                  <a:srgbClr val="35372F"/>
                </a:solidFill>
              </a:rPr>
              <a:t>climate migrants </a:t>
            </a:r>
            <a:r>
              <a:rPr lang="en-GB" dirty="0">
                <a:solidFill>
                  <a:srgbClr val="35372F"/>
                </a:solidFill>
              </a:rPr>
              <a:t>across the world – people having to adapt to the changing climate and move to cooler, safer or more fertile areas to live, often away from the coastline or from land that is no longer fertile.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solidFill>
                  <a:srgbClr val="35372F"/>
                </a:solidFill>
              </a:rPr>
              <a:t>We have been seeing the impact of this for several years in sub-Saharan Africa, South Asia, and Latin America, but it is now impacting people and communities in countries across the world in both the Global North and Global South.</a:t>
            </a:r>
          </a:p>
        </p:txBody>
      </p:sp>
      <p:pic>
        <p:nvPicPr>
          <p:cNvPr id="4" name="Picture 1">
            <a:extLst>
              <a:ext uri="{FF2B5EF4-FFF2-40B4-BE49-F238E27FC236}">
                <a16:creationId xmlns:a16="http://schemas.microsoft.com/office/drawing/2014/main" id="{738F8741-DE18-4359-AA6A-1CA2A1248D7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5906" y="2418566"/>
            <a:ext cx="7360185" cy="1475227"/>
          </a:xfrm>
          <a:prstGeom prst="rect">
            <a:avLst/>
          </a:prstGeom>
        </p:spPr>
      </p:pic>
    </p:spTree>
    <p:extLst>
      <p:ext uri="{BB962C8B-B14F-4D97-AF65-F5344CB8AC3E}">
        <p14:creationId xmlns:p14="http://schemas.microsoft.com/office/powerpoint/2010/main" val="66519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9" name="TextBox 8">
            <a:extLst>
              <a:ext uri="{FF2B5EF4-FFF2-40B4-BE49-F238E27FC236}">
                <a16:creationId xmlns:a16="http://schemas.microsoft.com/office/drawing/2014/main" id="{EAFB88AB-4F2B-425E-A625-FDFDA5D378E1}"/>
              </a:ext>
            </a:extLst>
          </p:cNvPr>
          <p:cNvSpPr txBox="1"/>
          <p:nvPr/>
        </p:nvSpPr>
        <p:spPr>
          <a:xfrm>
            <a:off x="2113551" y="5126719"/>
            <a:ext cx="10078450"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CHANGING CLIMATES</a:t>
            </a:r>
            <a:endParaRPr kumimoji="0" lang="en-GB" sz="5400" b="1" i="0" u="none" strike="noStrike" kern="1200" cap="none" spc="0" normalizeH="0" baseline="0" noProof="0" dirty="0">
              <a:ln>
                <a:noFill/>
              </a:ln>
              <a:solidFill>
                <a:prstClr val="white"/>
              </a:solidFill>
              <a:effectLst/>
              <a:uLnTx/>
              <a:uFillTx/>
              <a:latin typeface="Foco" panose="020B0504050202020203" pitchFamily="34" charset="0"/>
              <a:ea typeface="+mn-ea"/>
              <a:cs typeface="+mn-cs"/>
            </a:endParaRPr>
          </a:p>
        </p:txBody>
      </p:sp>
      <p:sp>
        <p:nvSpPr>
          <p:cNvPr id="10" name="Rectangle 9">
            <a:extLst>
              <a:ext uri="{FF2B5EF4-FFF2-40B4-BE49-F238E27FC236}">
                <a16:creationId xmlns:a16="http://schemas.microsoft.com/office/drawing/2014/main" id="{BAEF1955-1896-4A4C-B518-E011ABED5C6B}"/>
              </a:ext>
            </a:extLst>
          </p:cNvPr>
          <p:cNvSpPr/>
          <p:nvPr/>
        </p:nvSpPr>
        <p:spPr>
          <a:xfrm>
            <a:off x="7235687" y="6142382"/>
            <a:ext cx="482594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FEE725"/>
                </a:solidFill>
                <a:effectLst/>
                <a:uLnTx/>
                <a:uFillTx/>
                <a:latin typeface="Foco" panose="020B0504050202020203" pitchFamily="34" charset="0"/>
                <a:ea typeface="+mn-ea"/>
                <a:cs typeface="+mn-cs"/>
              </a:rPr>
              <a:t>EXPLORING THE NATURAL WORLD</a:t>
            </a:r>
            <a:endParaRPr kumimoji="0" lang="en-GB" sz="1800" b="0" i="0" u="none" strike="noStrike" kern="1200" cap="none" spc="300" normalizeH="0" baseline="0" noProof="0" dirty="0">
              <a:ln>
                <a:noFill/>
              </a:ln>
              <a:solidFill>
                <a:srgbClr val="FEE725"/>
              </a:solidFill>
              <a:effectLst/>
              <a:uLnTx/>
              <a:uFillTx/>
              <a:latin typeface="Foco" panose="020B0504050202020203" pitchFamily="34" charset="0"/>
              <a:ea typeface="+mn-ea"/>
              <a:cs typeface="+mn-cs"/>
            </a:endParaRPr>
          </a:p>
        </p:txBody>
      </p:sp>
      <p:sp>
        <p:nvSpPr>
          <p:cNvPr id="11" name="Rectangle 10">
            <a:extLst>
              <a:ext uri="{FF2B5EF4-FFF2-40B4-BE49-F238E27FC236}">
                <a16:creationId xmlns:a16="http://schemas.microsoft.com/office/drawing/2014/main" id="{E6942A61-34D0-4E95-A38C-CBE395553811}"/>
              </a:ext>
            </a:extLst>
          </p:cNvPr>
          <p:cNvSpPr/>
          <p:nvPr/>
        </p:nvSpPr>
        <p:spPr>
          <a:xfrm>
            <a:off x="3600893" y="5126719"/>
            <a:ext cx="8591107" cy="16089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Just Another Hand" panose="02000506000000020003" pitchFamily="2" charset="0"/>
              <a:ea typeface="Times New Roman" panose="02020603050405020304" pitchFamily="18" charset="0"/>
              <a:cs typeface="+mn-cs"/>
            </a:endParaRPr>
          </a:p>
        </p:txBody>
      </p:sp>
      <p:sp>
        <p:nvSpPr>
          <p:cNvPr id="7" name="TextBox 13">
            <a:extLst>
              <a:ext uri="{FF2B5EF4-FFF2-40B4-BE49-F238E27FC236}">
                <a16:creationId xmlns:a16="http://schemas.microsoft.com/office/drawing/2014/main" id="{36DC55B2-9CEF-48EC-8167-794E9A01956A}"/>
              </a:ext>
            </a:extLst>
          </p:cNvPr>
          <p:cNvSpPr txBox="1"/>
          <p:nvPr/>
        </p:nvSpPr>
        <p:spPr>
          <a:xfrm>
            <a:off x="7600013" y="143793"/>
            <a:ext cx="445783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rPr>
              <a:t>YEARS 11-13 | KS4/5</a:t>
            </a:r>
            <a:r>
              <a:rPr kumimoji="0" lang="en-GB"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 Ages 15-18</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031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6374" y="1872963"/>
            <a:ext cx="3546480" cy="3546480"/>
          </a:xfrm>
          <a:prstGeom prst="rect">
            <a:avLst/>
          </a:prstGeom>
        </p:spPr>
      </p:pic>
      <p:sp>
        <p:nvSpPr>
          <p:cNvPr id="5" name="TextBox 4"/>
          <p:cNvSpPr txBox="1"/>
          <p:nvPr/>
        </p:nvSpPr>
        <p:spPr>
          <a:xfrm>
            <a:off x="2549519" y="2522819"/>
            <a:ext cx="2600189" cy="2246769"/>
          </a:xfrm>
          <a:prstGeom prst="rect">
            <a:avLst/>
          </a:prstGeom>
          <a:noFill/>
        </p:spPr>
        <p:txBody>
          <a:bodyPr wrap="square" rtlCol="0">
            <a:spAutoFit/>
          </a:bodyPr>
          <a:lstStyle/>
          <a:p>
            <a:pPr algn="ctr"/>
            <a:r>
              <a:rPr lang="en-GB" sz="2800" dirty="0">
                <a:solidFill>
                  <a:prstClr val="black"/>
                </a:solidFill>
                <a:latin typeface="Calibri Light" panose="020F0302020204030204"/>
              </a:rPr>
              <a:t>Do you know of any cases of humans moving because of climate change?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58054" y="5666963"/>
            <a:ext cx="4014659" cy="804672"/>
          </a:xfrm>
          <a:prstGeom prst="rect">
            <a:avLst/>
          </a:prstGeom>
        </p:spPr>
      </p:pic>
      <p:pic>
        <p:nvPicPr>
          <p:cNvPr id="7"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1872963"/>
            <a:ext cx="3546480" cy="3546480"/>
          </a:xfrm>
          <a:prstGeom prst="rect">
            <a:avLst/>
          </a:prstGeom>
        </p:spPr>
      </p:pic>
      <p:sp>
        <p:nvSpPr>
          <p:cNvPr id="8" name="TextBox 7"/>
          <p:cNvSpPr txBox="1"/>
          <p:nvPr/>
        </p:nvSpPr>
        <p:spPr>
          <a:xfrm>
            <a:off x="6482384" y="2522819"/>
            <a:ext cx="2773711" cy="2246769"/>
          </a:xfrm>
          <a:prstGeom prst="rect">
            <a:avLst/>
          </a:prstGeom>
          <a:noFill/>
        </p:spPr>
        <p:txBody>
          <a:bodyPr wrap="square" rtlCol="0">
            <a:spAutoFit/>
          </a:bodyPr>
          <a:lstStyle/>
          <a:p>
            <a:pPr algn="ctr"/>
            <a:r>
              <a:rPr lang="en-GB" sz="2800" dirty="0">
                <a:solidFill>
                  <a:prstClr val="black"/>
                </a:solidFill>
                <a:latin typeface="Calibri Light" panose="020F0302020204030204"/>
              </a:rPr>
              <a:t>What are some of the future ripple effects of growing numbers of climate migrants?</a:t>
            </a:r>
          </a:p>
        </p:txBody>
      </p:sp>
      <p:sp>
        <p:nvSpPr>
          <p:cNvPr id="3" name="CaixaDeTexto 2">
            <a:extLst>
              <a:ext uri="{FF2B5EF4-FFF2-40B4-BE49-F238E27FC236}">
                <a16:creationId xmlns:a16="http://schemas.microsoft.com/office/drawing/2014/main" id="{1324EDF6-3713-4C1D-8E6D-8768B703EA74}"/>
              </a:ext>
            </a:extLst>
          </p:cNvPr>
          <p:cNvSpPr txBox="1"/>
          <p:nvPr/>
        </p:nvSpPr>
        <p:spPr>
          <a:xfrm>
            <a:off x="318655" y="934106"/>
            <a:ext cx="9911111" cy="523220"/>
          </a:xfrm>
          <a:prstGeom prst="rect">
            <a:avLst/>
          </a:prstGeom>
          <a:noFill/>
        </p:spPr>
        <p:txBody>
          <a:bodyPr wrap="none" rtlCol="0">
            <a:spAutoFit/>
          </a:bodyPr>
          <a:lstStyle/>
          <a:p>
            <a:r>
              <a:rPr lang="en-GB" sz="2800" dirty="0">
                <a:latin typeface="+mj-lt"/>
              </a:rPr>
              <a:t>In trios, brainstorm a couple of answers to the following questions:</a:t>
            </a:r>
          </a:p>
        </p:txBody>
      </p:sp>
    </p:spTree>
    <p:extLst>
      <p:ext uri="{BB962C8B-B14F-4D97-AF65-F5344CB8AC3E}">
        <p14:creationId xmlns:p14="http://schemas.microsoft.com/office/powerpoint/2010/main" val="1046569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9870A-C8AE-41D2-8407-CC2348E54DEE}"/>
              </a:ext>
            </a:extLst>
          </p:cNvPr>
          <p:cNvSpPr>
            <a:spLocks noGrp="1"/>
          </p:cNvSpPr>
          <p:nvPr>
            <p:ph type="title"/>
          </p:nvPr>
        </p:nvSpPr>
        <p:spPr>
          <a:xfrm>
            <a:off x="417328" y="614539"/>
            <a:ext cx="11357344" cy="1190958"/>
          </a:xfrm>
        </p:spPr>
        <p:txBody>
          <a:bodyPr>
            <a:normAutofit/>
          </a:bodyPr>
          <a:lstStyle/>
          <a:p>
            <a:r>
              <a:rPr lang="en-GB" sz="2800" dirty="0">
                <a:solidFill>
                  <a:srgbClr val="35372F"/>
                </a:solidFill>
              </a:rPr>
              <a:t>Now, as a class, take a few minutes to discuss the following questions:</a:t>
            </a:r>
          </a:p>
        </p:txBody>
      </p:sp>
      <p:pic>
        <p:nvPicPr>
          <p:cNvPr id="4" name="Content Placeholder 3">
            <a:extLst>
              <a:ext uri="{FF2B5EF4-FFF2-40B4-BE49-F238E27FC236}">
                <a16:creationId xmlns:a16="http://schemas.microsoft.com/office/drawing/2014/main" id="{9EA68618-5AB6-46CC-8317-7B6721A80B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71215" y="1805497"/>
            <a:ext cx="4278963" cy="4278963"/>
          </a:xfrm>
          <a:prstGeom prst="rect">
            <a:avLst/>
          </a:prstGeom>
        </p:spPr>
      </p:pic>
      <p:sp>
        <p:nvSpPr>
          <p:cNvPr id="7" name="Espaço Reservado para Conteúdo 2">
            <a:extLst>
              <a:ext uri="{FF2B5EF4-FFF2-40B4-BE49-F238E27FC236}">
                <a16:creationId xmlns:a16="http://schemas.microsoft.com/office/drawing/2014/main" id="{83481EE5-240F-447B-A8B2-A6D8333C8D08}"/>
              </a:ext>
            </a:extLst>
          </p:cNvPr>
          <p:cNvSpPr>
            <a:spLocks noGrp="1"/>
          </p:cNvSpPr>
          <p:nvPr>
            <p:ph idx="1"/>
          </p:nvPr>
        </p:nvSpPr>
        <p:spPr>
          <a:xfrm>
            <a:off x="4092517" y="2643042"/>
            <a:ext cx="3436360" cy="2995758"/>
          </a:xfrm>
        </p:spPr>
        <p:txBody>
          <a:bodyPr>
            <a:normAutofit/>
          </a:bodyPr>
          <a:lstStyle/>
          <a:p>
            <a:pPr marL="0" indent="0" algn="ctr">
              <a:buNone/>
            </a:pPr>
            <a:r>
              <a:rPr lang="en-GB" dirty="0">
                <a:solidFill>
                  <a:srgbClr val="35372F"/>
                </a:solidFill>
              </a:rPr>
              <a:t>Why do you think climate change might affect the global south more? How do you think it affects the whole world (north and south)?</a:t>
            </a:r>
          </a:p>
        </p:txBody>
      </p:sp>
    </p:spTree>
    <p:extLst>
      <p:ext uri="{BB962C8B-B14F-4D97-AF65-F5344CB8AC3E}">
        <p14:creationId xmlns:p14="http://schemas.microsoft.com/office/powerpoint/2010/main" val="505601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608" y="1727784"/>
            <a:ext cx="11482783" cy="4351338"/>
          </a:xfrm>
        </p:spPr>
        <p:txBody>
          <a:bodyPr/>
          <a:lstStyle/>
          <a:p>
            <a:pPr marL="0" indent="0">
              <a:buNone/>
            </a:pPr>
            <a:r>
              <a:rPr lang="en-GB" dirty="0">
                <a:solidFill>
                  <a:srgbClr val="35372F"/>
                </a:solidFill>
              </a:rPr>
              <a:t>Take a moment to reflect on how you are feeling. Notice how your body has been reacting to this information and discussions. Be mindful of what you might need at this moment.</a:t>
            </a:r>
          </a:p>
          <a:p>
            <a:pPr marL="0" indent="0">
              <a:buNone/>
            </a:pPr>
            <a:br>
              <a:rPr lang="en-GB" dirty="0">
                <a:solidFill>
                  <a:srgbClr val="35372F"/>
                </a:solidFill>
              </a:rPr>
            </a:br>
            <a:r>
              <a:rPr lang="en-GB" dirty="0">
                <a:solidFill>
                  <a:srgbClr val="35372F"/>
                </a:solidFill>
              </a:rPr>
              <a:t>However you are feeling, take a moment to take a couple of breaths before we move on. </a:t>
            </a:r>
            <a:endParaRPr lang="en-GB" b="1" dirty="0">
              <a:solidFill>
                <a:srgbClr val="35372F"/>
              </a:solidFill>
            </a:endParaRPr>
          </a:p>
        </p:txBody>
      </p:sp>
      <p:pic>
        <p:nvPicPr>
          <p:cNvPr id="8198" name="Picture 6" descr="Image result for closed eyes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53170" y="5410198"/>
            <a:ext cx="1024064" cy="100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378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8" name="Oval 10">
            <a:extLst>
              <a:ext uri="{FF2B5EF4-FFF2-40B4-BE49-F238E27FC236}">
                <a16:creationId xmlns:a16="http://schemas.microsoft.com/office/drawing/2014/main" id="{D8A3A1F7-E080-4E73-B68B-29A7F42F5AB9}"/>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9" name="TextBox 11">
            <a:extLst>
              <a:ext uri="{FF2B5EF4-FFF2-40B4-BE49-F238E27FC236}">
                <a16:creationId xmlns:a16="http://schemas.microsoft.com/office/drawing/2014/main" id="{B0797951-CFEF-4B1C-84E9-FDD189019874}"/>
              </a:ext>
            </a:extLst>
          </p:cNvPr>
          <p:cNvSpPr txBox="1"/>
          <p:nvPr/>
        </p:nvSpPr>
        <p:spPr>
          <a:xfrm>
            <a:off x="8195536" y="4021428"/>
            <a:ext cx="3754810" cy="1661993"/>
          </a:xfrm>
          <a:prstGeom prst="rect">
            <a:avLst/>
          </a:prstGeom>
          <a:noFill/>
        </p:spPr>
        <p:txBody>
          <a:bodyPr wrap="square" rtlCol="0">
            <a:spAutoFit/>
          </a:bodyPr>
          <a:lstStyle/>
          <a:p>
            <a:pPr algn="ctr"/>
            <a:r>
              <a:rPr lang="en-GB" sz="2400" b="1" spc="300" dirty="0">
                <a:solidFill>
                  <a:prstClr val="white"/>
                </a:solidFill>
              </a:rPr>
              <a:t>SPECIES </a:t>
            </a:r>
            <a:br>
              <a:rPr lang="en-GB" sz="2400" b="1" spc="300" dirty="0">
                <a:solidFill>
                  <a:prstClr val="white"/>
                </a:solidFill>
              </a:rPr>
            </a:br>
            <a:r>
              <a:rPr lang="en-GB" sz="2400" b="1" spc="300" dirty="0">
                <a:solidFill>
                  <a:prstClr val="white"/>
                </a:solidFill>
              </a:rPr>
              <a:t>EXTINCTION</a:t>
            </a:r>
            <a:endParaRPr lang="en-GB" sz="1100" b="1" spc="300" dirty="0">
              <a:solidFill>
                <a:prstClr val="white"/>
              </a:solidFill>
            </a:endParaRPr>
          </a:p>
          <a:p>
            <a:pPr algn="ctr"/>
            <a:endParaRPr lang="en-GB" b="1" dirty="0">
              <a:solidFill>
                <a:srgbClr val="FEE725"/>
              </a:solidFill>
            </a:endParaRPr>
          </a:p>
          <a:p>
            <a:pPr algn="ctr"/>
            <a:endParaRPr lang="en-GB" b="1" dirty="0">
              <a:solidFill>
                <a:srgbClr val="FEE725"/>
              </a:solidFill>
            </a:endParaRPr>
          </a:p>
          <a:p>
            <a:pPr algn="ctr"/>
            <a:r>
              <a:rPr lang="en-GB" b="1" spc="300" dirty="0">
                <a:solidFill>
                  <a:srgbClr val="FEE725"/>
                </a:solidFill>
              </a:rPr>
              <a:t>10 MINUTES </a:t>
            </a:r>
            <a:endParaRPr lang="en-GB" spc="300" dirty="0">
              <a:solidFill>
                <a:srgbClr val="FEE725"/>
              </a:solidFill>
            </a:endParaRPr>
          </a:p>
        </p:txBody>
      </p:sp>
    </p:spTree>
    <p:extLst>
      <p:ext uri="{BB962C8B-B14F-4D97-AF65-F5344CB8AC3E}">
        <p14:creationId xmlns:p14="http://schemas.microsoft.com/office/powerpoint/2010/main" val="3513986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393" y="1244223"/>
            <a:ext cx="11337851" cy="4351338"/>
          </a:xfrm>
        </p:spPr>
        <p:txBody>
          <a:bodyPr/>
          <a:lstStyle/>
          <a:p>
            <a:pPr marL="0" indent="0">
              <a:buNone/>
            </a:pPr>
            <a:r>
              <a:rPr lang="en-GB" dirty="0">
                <a:solidFill>
                  <a:srgbClr val="35372F"/>
                </a:solidFill>
              </a:rPr>
              <a:t>One of the biggest effects of climate change during this new era of the </a:t>
            </a:r>
            <a:r>
              <a:rPr lang="en-GB" dirty="0">
                <a:solidFill>
                  <a:srgbClr val="35372F"/>
                </a:solidFill>
                <a:latin typeface="+mj-lt"/>
              </a:rPr>
              <a:t>Anthropocene is species extinction, and many scientists state that we have entered the Sixth Mass Extinction.</a:t>
            </a:r>
          </a:p>
          <a:p>
            <a:pPr marL="0" indent="0">
              <a:buNone/>
            </a:pPr>
            <a:endParaRPr lang="en-GB" dirty="0">
              <a:solidFill>
                <a:srgbClr val="35372F"/>
              </a:solidFill>
            </a:endParaRPr>
          </a:p>
          <a:p>
            <a:pPr marL="0" indent="0">
              <a:buNone/>
            </a:pPr>
            <a:r>
              <a:rPr lang="en-GB" dirty="0">
                <a:solidFill>
                  <a:srgbClr val="35372F"/>
                </a:solidFill>
                <a:latin typeface="+mj-lt"/>
              </a:rPr>
              <a:t>Already across the world, we are seeing plant, animal and insect numbers dwindle and entire species disappear from the face of the Earth, due for the most part to the rise in use of pesticides, our use of fossil fuels and the increase in greenhouse gases.</a:t>
            </a:r>
          </a:p>
          <a:p>
            <a:pPr marL="0" indent="0">
              <a:buNone/>
            </a:pPr>
            <a:endParaRPr lang="en-GB" dirty="0">
              <a:latin typeface="+mj-lt"/>
            </a:endParaRPr>
          </a:p>
          <a:p>
            <a:pPr marL="0" indent="0">
              <a:buNone/>
            </a:pPr>
            <a:endParaRPr lang="en-GB" dirty="0">
              <a:latin typeface="+mj-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3175" y="4664832"/>
            <a:ext cx="1861457" cy="1861457"/>
          </a:xfrm>
          <a:prstGeom prst="rect">
            <a:avLst/>
          </a:prstGeom>
        </p:spPr>
      </p:pic>
    </p:spTree>
    <p:extLst>
      <p:ext uri="{BB962C8B-B14F-4D97-AF65-F5344CB8AC3E}">
        <p14:creationId xmlns:p14="http://schemas.microsoft.com/office/powerpoint/2010/main" val="4204690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4" y="1155246"/>
            <a:ext cx="11473981" cy="3335792"/>
          </a:xfrm>
        </p:spPr>
        <p:txBody>
          <a:bodyPr/>
          <a:lstStyle/>
          <a:p>
            <a:pPr marL="0" indent="0">
              <a:buNone/>
            </a:pPr>
            <a:r>
              <a:rPr lang="en-GB" dirty="0">
                <a:solidFill>
                  <a:srgbClr val="35372F"/>
                </a:solidFill>
              </a:rPr>
              <a:t>Many creatures are on the endangered species list and ever-growing numbers are facing threats to their population levels. Species at risk include whales, giraffes, butterflies and bumblebees. </a:t>
            </a:r>
          </a:p>
          <a:p>
            <a:pPr marL="0" indent="0">
              <a:buNone/>
            </a:pPr>
            <a:br>
              <a:rPr lang="en-GB" dirty="0">
                <a:solidFill>
                  <a:srgbClr val="35372F"/>
                </a:solidFill>
              </a:rPr>
            </a:br>
            <a:r>
              <a:rPr lang="en-GB" dirty="0">
                <a:solidFill>
                  <a:srgbClr val="35372F"/>
                </a:solidFill>
              </a:rPr>
              <a:t>News outlets across the world are now sharing stories of the rapid rate of extinction and helping us to understand the impact on people and planet:</a:t>
            </a:r>
          </a:p>
        </p:txBody>
      </p:sp>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1030" b="100000" l="123" r="100000"/>
                    </a14:imgEffect>
                  </a14:imgLayer>
                </a14:imgProps>
              </a:ext>
              <a:ext uri="{28A0092B-C50C-407E-A947-70E740481C1C}">
                <a14:useLocalDpi xmlns:a14="http://schemas.microsoft.com/office/drawing/2010/main"/>
              </a:ext>
            </a:extLst>
          </a:blip>
          <a:srcRect/>
          <a:stretch/>
        </p:blipFill>
        <p:spPr>
          <a:xfrm>
            <a:off x="9677400" y="3429000"/>
            <a:ext cx="2514600" cy="3370035"/>
          </a:xfrm>
          <a:prstGeom prst="rect">
            <a:avLst/>
          </a:prstGeom>
        </p:spPr>
      </p:pic>
    </p:spTree>
    <p:extLst>
      <p:ext uri="{BB962C8B-B14F-4D97-AF65-F5344CB8AC3E}">
        <p14:creationId xmlns:p14="http://schemas.microsoft.com/office/powerpoint/2010/main" val="2882830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0476" y="1219513"/>
            <a:ext cx="3145910" cy="3941226"/>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353" y="1772586"/>
            <a:ext cx="5026158" cy="3268892"/>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354492">
            <a:off x="4662284" y="280784"/>
            <a:ext cx="3928428" cy="497469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43943">
            <a:off x="85659" y="557098"/>
            <a:ext cx="4293342" cy="1927622"/>
          </a:xfrm>
          <a:prstGeom prst="rect">
            <a:avLst/>
          </a:prstGeom>
        </p:spPr>
      </p:pic>
      <p:pic>
        <p:nvPicPr>
          <p:cNvPr id="15" name="Picture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267292">
            <a:off x="-35248" y="3776410"/>
            <a:ext cx="6203258" cy="2514835"/>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92585">
            <a:off x="1354525" y="2347172"/>
            <a:ext cx="6358729" cy="2405020"/>
          </a:xfrm>
          <a:prstGeom prst="rect">
            <a:avLst/>
          </a:prstGeom>
        </p:spPr>
      </p:pic>
      <p:pic>
        <p:nvPicPr>
          <p:cNvPr id="16" name="Picture 1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1451568">
            <a:off x="7742783" y="209183"/>
            <a:ext cx="4191000" cy="4811486"/>
          </a:xfrm>
          <a:prstGeom prst="rect">
            <a:avLst/>
          </a:prstGeom>
        </p:spPr>
      </p:pic>
      <p:pic>
        <p:nvPicPr>
          <p:cNvPr id="6" name="Picture 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20426574">
            <a:off x="7692591" y="3693376"/>
            <a:ext cx="3610192" cy="2766690"/>
          </a:xfrm>
          <a:prstGeom prst="rect">
            <a:avLst/>
          </a:prstGeom>
        </p:spPr>
      </p:pic>
      <p:pic>
        <p:nvPicPr>
          <p:cNvPr id="17" name="Picture 16"/>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1156740">
            <a:off x="7450096" y="2643420"/>
            <a:ext cx="4247680" cy="4210581"/>
          </a:xfrm>
          <a:prstGeom prst="rect">
            <a:avLst/>
          </a:prstGeom>
        </p:spPr>
      </p:pic>
      <p:pic>
        <p:nvPicPr>
          <p:cNvPr id="5" name="Picture 4"/>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224839" y="1871536"/>
            <a:ext cx="5925214" cy="4520909"/>
          </a:xfrm>
          <a:prstGeom prst="rect">
            <a:avLst/>
          </a:prstGeom>
        </p:spPr>
      </p:pic>
    </p:spTree>
    <p:extLst>
      <p:ext uri="{BB962C8B-B14F-4D97-AF65-F5344CB8AC3E}">
        <p14:creationId xmlns:p14="http://schemas.microsoft.com/office/powerpoint/2010/main" val="405155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5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0"/>
                            </p:stCondLst>
                            <p:childTnLst>
                              <p:par>
                                <p:cTn id="29" presetID="6" presetClass="entr" presetSubtype="16" fill="hold" nodeType="after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60119" y="2221009"/>
            <a:ext cx="3903637" cy="3903637"/>
          </a:xfrm>
          <a:prstGeom prst="rect">
            <a:avLst/>
          </a:prstGeom>
        </p:spPr>
      </p:pic>
      <p:sp>
        <p:nvSpPr>
          <p:cNvPr id="4" name="Rectangle 3"/>
          <p:cNvSpPr/>
          <p:nvPr/>
        </p:nvSpPr>
        <p:spPr>
          <a:xfrm>
            <a:off x="7769902" y="3049442"/>
            <a:ext cx="3154746" cy="2246769"/>
          </a:xfrm>
          <a:prstGeom prst="rect">
            <a:avLst/>
          </a:prstGeom>
        </p:spPr>
        <p:txBody>
          <a:bodyPr wrap="square">
            <a:spAutoFit/>
          </a:bodyPr>
          <a:lstStyle/>
          <a:p>
            <a:pPr algn="ctr"/>
            <a:r>
              <a:rPr lang="en-GB" sz="2800" dirty="0">
                <a:solidFill>
                  <a:srgbClr val="35372F"/>
                </a:solidFill>
                <a:latin typeface="Calibri Light" panose="020F0302020204030204"/>
              </a:rPr>
              <a:t>What do you know or understand about the balance of the ecosystem? Why is it important?</a:t>
            </a:r>
          </a:p>
        </p:txBody>
      </p:sp>
      <p:sp>
        <p:nvSpPr>
          <p:cNvPr id="5" name="Rectangle 4"/>
          <p:cNvSpPr/>
          <p:nvPr/>
        </p:nvSpPr>
        <p:spPr>
          <a:xfrm>
            <a:off x="332509" y="697238"/>
            <a:ext cx="11474122" cy="1815882"/>
          </a:xfrm>
          <a:prstGeom prst="rect">
            <a:avLst/>
          </a:prstGeom>
        </p:spPr>
        <p:txBody>
          <a:bodyPr wrap="square">
            <a:spAutoFit/>
          </a:bodyPr>
          <a:lstStyle/>
          <a:p>
            <a:r>
              <a:rPr lang="en-GB" sz="2800" dirty="0">
                <a:solidFill>
                  <a:srgbClr val="35372F"/>
                </a:solidFill>
                <a:latin typeface="Calibri Light" panose="020F0302020204030204"/>
              </a:rPr>
              <a:t>It may seem that species being threatened with extinction is an emotional problem – after all, a world which no longer contains elephants, butterflies, orangutans or bumble bees feels quite a sad world to live in.</a:t>
            </a:r>
          </a:p>
          <a:p>
            <a:endParaRPr lang="en-GB" sz="2800" dirty="0">
              <a:solidFill>
                <a:srgbClr val="35372F"/>
              </a:solidFill>
              <a:latin typeface="Calibri Light" panose="020F0302020204030204"/>
            </a:endParaRPr>
          </a:p>
        </p:txBody>
      </p:sp>
      <p:sp>
        <p:nvSpPr>
          <p:cNvPr id="7" name="Rectangle 6"/>
          <p:cNvSpPr/>
          <p:nvPr/>
        </p:nvSpPr>
        <p:spPr>
          <a:xfrm>
            <a:off x="332509" y="2618554"/>
            <a:ext cx="5413199" cy="3108543"/>
          </a:xfrm>
          <a:prstGeom prst="rect">
            <a:avLst/>
          </a:prstGeom>
        </p:spPr>
        <p:txBody>
          <a:bodyPr wrap="square">
            <a:spAutoFit/>
          </a:bodyPr>
          <a:lstStyle/>
          <a:p>
            <a:pPr lvl="0"/>
            <a:r>
              <a:rPr lang="en-GB" sz="2800" dirty="0">
                <a:solidFill>
                  <a:srgbClr val="35372F"/>
                </a:solidFill>
                <a:latin typeface="Calibri Light" panose="020F0302020204030204"/>
              </a:rPr>
              <a:t>But why else does this matter? Why should an insect, plant or little mouse disappearing from the Earth matter to us all?</a:t>
            </a:r>
          </a:p>
          <a:p>
            <a:pPr lvl="0"/>
            <a:endParaRPr lang="en-GB" sz="2800" dirty="0">
              <a:solidFill>
                <a:srgbClr val="35372F"/>
              </a:solidFill>
              <a:latin typeface="Calibri Light" panose="020F0302020204030204"/>
            </a:endParaRPr>
          </a:p>
          <a:p>
            <a:pPr lvl="0"/>
            <a:r>
              <a:rPr lang="en-GB" sz="2800" dirty="0">
                <a:solidFill>
                  <a:srgbClr val="35372F"/>
                </a:solidFill>
                <a:latin typeface="Calibri Light" panose="020F0302020204030204"/>
              </a:rPr>
              <a:t>As a class, take a moment </a:t>
            </a:r>
          </a:p>
          <a:p>
            <a:pPr lvl="0"/>
            <a:r>
              <a:rPr lang="en-GB" sz="2800" dirty="0">
                <a:solidFill>
                  <a:srgbClr val="35372F"/>
                </a:solidFill>
                <a:latin typeface="Calibri Light" panose="020F0302020204030204"/>
              </a:rPr>
              <a:t>to discuss:</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5925" y="4552384"/>
            <a:ext cx="1861457" cy="1861457"/>
          </a:xfrm>
          <a:prstGeom prst="rect">
            <a:avLst/>
          </a:prstGeom>
        </p:spPr>
      </p:pic>
    </p:spTree>
    <p:extLst>
      <p:ext uri="{BB962C8B-B14F-4D97-AF65-F5344CB8AC3E}">
        <p14:creationId xmlns:p14="http://schemas.microsoft.com/office/powerpoint/2010/main" val="3533922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4" y="1268266"/>
            <a:ext cx="11554691" cy="3970318"/>
          </a:xfrm>
          <a:prstGeom prst="rect">
            <a:avLst/>
          </a:prstGeom>
        </p:spPr>
        <p:txBody>
          <a:bodyPr wrap="square">
            <a:spAutoFit/>
          </a:bodyPr>
          <a:lstStyle/>
          <a:p>
            <a:r>
              <a:rPr lang="en-GB" sz="2800" dirty="0">
                <a:solidFill>
                  <a:srgbClr val="35372F"/>
                </a:solidFill>
                <a:latin typeface="+mj-lt"/>
              </a:rPr>
              <a:t>Human beings are embedded in ecosystems all over the world and are dependent on them in the same way as every other species on the planet. Every species plays a significant role within their ecosystem</a:t>
            </a:r>
            <a:r>
              <a:rPr lang="en-GB" sz="2800" b="1" dirty="0">
                <a:solidFill>
                  <a:srgbClr val="35372F"/>
                </a:solidFill>
                <a:latin typeface="+mj-lt"/>
              </a:rPr>
              <a:t>.</a:t>
            </a:r>
          </a:p>
          <a:p>
            <a:endParaRPr lang="en-GB" sz="2800" dirty="0">
              <a:solidFill>
                <a:srgbClr val="35372F"/>
              </a:solidFill>
              <a:latin typeface="+mj-lt"/>
            </a:endParaRPr>
          </a:p>
          <a:p>
            <a:r>
              <a:rPr lang="en-GB" sz="2800" dirty="0">
                <a:solidFill>
                  <a:srgbClr val="35372F"/>
                </a:solidFill>
                <a:latin typeface="+mj-lt"/>
              </a:rPr>
              <a:t>The accelerated extinction of species will have a dramatic knock-on effect through the collapse of ecosystems, impacting humans and our ability to maintain food production, access clean air and water and stay healthy.</a:t>
            </a:r>
          </a:p>
          <a:p>
            <a:endParaRPr lang="en-GB" sz="2800" dirty="0">
              <a:solidFill>
                <a:srgbClr val="35372F"/>
              </a:solidFill>
              <a:latin typeface="+mj-lt"/>
            </a:endParaRPr>
          </a:p>
          <a:p>
            <a:endParaRPr lang="en-GB" sz="2800" dirty="0">
              <a:latin typeface="+mj-lt"/>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05257" y="4808307"/>
            <a:ext cx="2307771" cy="1701350"/>
          </a:xfrm>
          <a:prstGeom prst="rect">
            <a:avLst/>
          </a:prstGeom>
        </p:spPr>
      </p:pic>
    </p:spTree>
    <p:extLst>
      <p:ext uri="{BB962C8B-B14F-4D97-AF65-F5344CB8AC3E}">
        <p14:creationId xmlns:p14="http://schemas.microsoft.com/office/powerpoint/2010/main" val="2016237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6" y="907766"/>
            <a:ext cx="11339944" cy="4401205"/>
          </a:xfrm>
          <a:prstGeom prst="rect">
            <a:avLst/>
          </a:prstGeom>
        </p:spPr>
        <p:txBody>
          <a:bodyPr wrap="square">
            <a:spAutoFit/>
          </a:bodyPr>
          <a:lstStyle/>
          <a:p>
            <a:pPr lvl="0"/>
            <a:r>
              <a:rPr lang="en-GB" sz="2800" dirty="0">
                <a:solidFill>
                  <a:srgbClr val="35372F"/>
                </a:solidFill>
                <a:latin typeface="+mj-lt"/>
              </a:rPr>
              <a:t>In particular, </a:t>
            </a:r>
            <a:r>
              <a:rPr lang="en-GB" sz="2800" b="1" dirty="0">
                <a:solidFill>
                  <a:srgbClr val="35372F"/>
                </a:solidFill>
                <a:latin typeface="+mj-lt"/>
              </a:rPr>
              <a:t>pollinators </a:t>
            </a:r>
            <a:r>
              <a:rPr lang="en-GB" sz="2800" dirty="0">
                <a:solidFill>
                  <a:srgbClr val="35372F"/>
                </a:solidFill>
                <a:latin typeface="+mj-lt"/>
              </a:rPr>
              <a:t>(bees, wasps, ants, flies, butterflies, beetles etc.) </a:t>
            </a:r>
            <a:br>
              <a:rPr lang="en-GB" sz="2800" dirty="0">
                <a:solidFill>
                  <a:srgbClr val="35372F"/>
                </a:solidFill>
                <a:latin typeface="+mj-lt"/>
              </a:rPr>
            </a:br>
            <a:r>
              <a:rPr lang="en-GB" sz="2800" dirty="0">
                <a:solidFill>
                  <a:srgbClr val="35372F"/>
                </a:solidFill>
                <a:latin typeface="+mj-lt"/>
              </a:rPr>
              <a:t>are vital to creating and maintaining the habitats and ecosystems that we and other species rely on for food and shelter. Virtually all of the world’s seed plants need to be pollinated. Without pollinators, ecosystems would not survive – and yet pesticides are destroying vast numbers of insects daily, even though many pesticides they are deemed as positive.</a:t>
            </a:r>
          </a:p>
          <a:p>
            <a:pPr lvl="0"/>
            <a:endParaRPr lang="en-GB" sz="2800" dirty="0">
              <a:solidFill>
                <a:srgbClr val="35372F"/>
              </a:solidFill>
              <a:latin typeface="+mj-lt"/>
            </a:endParaRPr>
          </a:p>
          <a:p>
            <a:r>
              <a:rPr lang="en-GB" sz="2800" dirty="0">
                <a:solidFill>
                  <a:srgbClr val="35372F"/>
                </a:solidFill>
                <a:latin typeface="+mj-lt"/>
              </a:rPr>
              <a:t>Insects are by far the most varied and abundant species on the planet. The good news is that insects and other invertebrates can recover quickly if we stop destroying them and restore the habitats they need to thrive.</a:t>
            </a:r>
            <a:endParaRPr lang="en-GB" sz="2800" dirty="0">
              <a:solidFill>
                <a:srgbClr val="35372F"/>
              </a:solidFill>
              <a:highlight>
                <a:srgbClr val="00FFFF"/>
              </a:highlight>
              <a:latin typeface="+mj-lt"/>
            </a:endParaRPr>
          </a:p>
        </p:txBody>
      </p:sp>
      <p:pic>
        <p:nvPicPr>
          <p:cNvPr id="4102" name="Picture 6" descr="bumble bee bumblebee insect free photo"/>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5008" b="89649" l="5263" r="96491">
                        <a14:backgroundMark x1="31579" y1="35893" x2="31579" y2="35893"/>
                        <a14:backgroundMark x1="49123" y1="20367" x2="49123" y2="20367"/>
                      </a14:backgroundRemoval>
                    </a14:imgEffect>
                  </a14:imgLayer>
                </a14:imgProps>
              </a:ext>
              <a:ext uri="{28A0092B-C50C-407E-A947-70E740481C1C}">
                <a14:useLocalDpi xmlns:a14="http://schemas.microsoft.com/office/drawing/2010/main"/>
              </a:ext>
            </a:extLst>
          </a:blip>
          <a:srcRect/>
          <a:stretch/>
        </p:blipFill>
        <p:spPr bwMode="auto">
          <a:xfrm>
            <a:off x="9598230" y="4584866"/>
            <a:ext cx="2275114" cy="214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34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b="1" dirty="0">
                <a:solidFill>
                  <a:srgbClr val="35372F"/>
                </a:solidFill>
              </a:rPr>
            </a:br>
            <a:r>
              <a:rPr lang="en-GB" b="1" dirty="0">
                <a:solidFill>
                  <a:srgbClr val="35372F"/>
                </a:solidFill>
              </a:rPr>
              <a:t>In this lesson you will need:</a:t>
            </a:r>
            <a:br>
              <a:rPr lang="en-GB" b="1" dirty="0">
                <a:solidFill>
                  <a:srgbClr val="35372F"/>
                </a:solidFill>
              </a:rPr>
            </a:br>
            <a:endParaRPr lang="en-GB" dirty="0">
              <a:solidFill>
                <a:srgbClr val="35372F"/>
              </a:solidFill>
            </a:endParaRPr>
          </a:p>
        </p:txBody>
      </p:sp>
      <p:sp>
        <p:nvSpPr>
          <p:cNvPr id="3" name="Content Placeholder 2"/>
          <p:cNvSpPr>
            <a:spLocks noGrp="1"/>
          </p:cNvSpPr>
          <p:nvPr>
            <p:ph idx="1"/>
          </p:nvPr>
        </p:nvSpPr>
        <p:spPr>
          <a:xfrm>
            <a:off x="633614" y="1493299"/>
            <a:ext cx="10571198" cy="4351338"/>
          </a:xfrm>
        </p:spPr>
        <p:txBody>
          <a:bodyPr/>
          <a:lstStyle/>
          <a:p>
            <a:pPr marL="450850" indent="-450850">
              <a:buFont typeface="Wingdings" panose="05000000000000000000" pitchFamily="2" charset="2"/>
              <a:buChar char="q"/>
            </a:pPr>
            <a:r>
              <a:rPr lang="en-GB" dirty="0">
                <a:solidFill>
                  <a:srgbClr val="35372F"/>
                </a:solidFill>
              </a:rPr>
              <a:t>Internet access</a:t>
            </a:r>
          </a:p>
          <a:p>
            <a:pPr marL="450850" indent="-450850">
              <a:buFont typeface="Wingdings" panose="05000000000000000000" pitchFamily="2" charset="2"/>
              <a:buChar char="q"/>
            </a:pPr>
            <a:r>
              <a:rPr lang="en-GB" dirty="0">
                <a:solidFill>
                  <a:srgbClr val="35372F"/>
                </a:solidFill>
              </a:rPr>
              <a:t>Speakers</a:t>
            </a:r>
          </a:p>
          <a:p>
            <a:pPr marL="450850" indent="-450850">
              <a:buFont typeface="Wingdings" panose="05000000000000000000" pitchFamily="2" charset="2"/>
              <a:buChar char="q"/>
            </a:pPr>
            <a:r>
              <a:rPr lang="en-GB" dirty="0">
                <a:solidFill>
                  <a:srgbClr val="35372F"/>
                </a:solidFill>
              </a:rPr>
              <a:t>A4 paper</a:t>
            </a:r>
          </a:p>
          <a:p>
            <a:pPr marL="450850" indent="-450850">
              <a:buFont typeface="Wingdings" panose="05000000000000000000" pitchFamily="2" charset="2"/>
              <a:buChar char="q"/>
            </a:pPr>
            <a:r>
              <a:rPr lang="en-GB" dirty="0">
                <a:solidFill>
                  <a:srgbClr val="35372F"/>
                </a:solidFill>
              </a:rPr>
              <a:t>Pens and pencils</a:t>
            </a:r>
          </a:p>
          <a:p>
            <a:pPr marL="450850" indent="-450850">
              <a:buFont typeface="Wingdings" panose="05000000000000000000" pitchFamily="2" charset="2"/>
              <a:buChar char="q"/>
            </a:pPr>
            <a:r>
              <a:rPr lang="en-GB" dirty="0" err="1">
                <a:solidFill>
                  <a:srgbClr val="35372F"/>
                </a:solidFill>
              </a:rPr>
              <a:t>ThoughtBox</a:t>
            </a:r>
            <a:r>
              <a:rPr lang="en-GB" i="1" dirty="0">
                <a:solidFill>
                  <a:srgbClr val="35372F"/>
                </a:solidFill>
              </a:rPr>
              <a:t> Thought-Books</a:t>
            </a:r>
            <a:r>
              <a:rPr lang="en-GB" dirty="0">
                <a:solidFill>
                  <a:srgbClr val="35372F"/>
                </a:solidFill>
              </a:rPr>
              <a:t>* or paper</a:t>
            </a:r>
          </a:p>
          <a:p>
            <a:pPr marL="450850" indent="-450850">
              <a:buFont typeface="Wingdings" panose="05000000000000000000" pitchFamily="2" charset="2"/>
              <a:buChar char="q"/>
            </a:pPr>
            <a:r>
              <a:rPr lang="en-GB" dirty="0">
                <a:solidFill>
                  <a:srgbClr val="35372F"/>
                </a:solidFill>
              </a:rPr>
              <a:t>Images of the natural world (click </a:t>
            </a:r>
            <a:r>
              <a:rPr lang="en-GB" dirty="0">
                <a:hlinkClick r:id="rId2"/>
              </a:rPr>
              <a:t>here </a:t>
            </a:r>
            <a:r>
              <a:rPr lang="en-GB" dirty="0">
                <a:solidFill>
                  <a:srgbClr val="35372F"/>
                </a:solidFill>
              </a:rPr>
              <a:t>to open)</a:t>
            </a:r>
          </a:p>
          <a:p>
            <a:pPr marL="450850" indent="-450850">
              <a:buFont typeface="Wingdings" panose="05000000000000000000" pitchFamily="2" charset="2"/>
              <a:buChar char="q"/>
            </a:pPr>
            <a:r>
              <a:rPr lang="en-GB" dirty="0">
                <a:solidFill>
                  <a:srgbClr val="35372F"/>
                </a:solidFill>
              </a:rPr>
              <a:t>Fact-sheets for Global Changemakers (click </a:t>
            </a:r>
            <a:r>
              <a:rPr lang="en-GB" dirty="0">
                <a:hlinkClick r:id="rId3"/>
              </a:rPr>
              <a:t>here </a:t>
            </a:r>
            <a:r>
              <a:rPr lang="en-GB" dirty="0">
                <a:solidFill>
                  <a:srgbClr val="35372F"/>
                </a:solidFill>
              </a:rPr>
              <a:t>to print)</a:t>
            </a:r>
          </a:p>
          <a:p>
            <a:pPr>
              <a:buFont typeface="Wingdings" panose="05000000000000000000" pitchFamily="2" charset="2"/>
              <a:buChar char="q"/>
            </a:pPr>
            <a:endParaRPr lang="en-GB" dirty="0"/>
          </a:p>
          <a:p>
            <a:endParaRPr lang="en-GB" dirty="0"/>
          </a:p>
        </p:txBody>
      </p:sp>
      <p:sp>
        <p:nvSpPr>
          <p:cNvPr id="4" name="Content Placeholder 2"/>
          <p:cNvSpPr txBox="1">
            <a:spLocks/>
          </p:cNvSpPr>
          <p:nvPr/>
        </p:nvSpPr>
        <p:spPr>
          <a:xfrm>
            <a:off x="1839433" y="1750813"/>
            <a:ext cx="99769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GB" dirty="0">
              <a:solidFill>
                <a:prstClr val="black"/>
              </a:solidFill>
            </a:endParaRPr>
          </a:p>
        </p:txBody>
      </p:sp>
      <p:sp>
        <p:nvSpPr>
          <p:cNvPr id="6" name="CaixaDeTexto 5">
            <a:extLst>
              <a:ext uri="{FF2B5EF4-FFF2-40B4-BE49-F238E27FC236}">
                <a16:creationId xmlns:a16="http://schemas.microsoft.com/office/drawing/2014/main" id="{2A319425-D835-4567-99CF-1F88E38ACB2A}"/>
              </a:ext>
            </a:extLst>
          </p:cNvPr>
          <p:cNvSpPr txBox="1"/>
          <p:nvPr/>
        </p:nvSpPr>
        <p:spPr>
          <a:xfrm>
            <a:off x="598126" y="5213213"/>
            <a:ext cx="11182748" cy="736355"/>
          </a:xfrm>
          <a:prstGeom prst="rect">
            <a:avLst/>
          </a:prstGeom>
          <a:noFill/>
        </p:spPr>
        <p:txBody>
          <a:bodyPr wrap="square">
            <a:spAutoFit/>
          </a:bodyPr>
          <a:lstStyle/>
          <a:p>
            <a:pPr>
              <a:lnSpc>
                <a:spcPct val="107000"/>
              </a:lnSpc>
              <a:spcAft>
                <a:spcPts val="800"/>
              </a:spcAft>
            </a:pP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*We recommend students have a journal-style book for </a:t>
            </a:r>
            <a:r>
              <a:rPr lang="en-GB" sz="2000" i="1" dirty="0" err="1">
                <a:solidFill>
                  <a:srgbClr val="35372F"/>
                </a:solidFill>
                <a:effectLst/>
                <a:latin typeface="Calibri" panose="020F0502020204030204" pitchFamily="34" charset="0"/>
                <a:ea typeface="Calibri" panose="020F0502020204030204" pitchFamily="34" charset="0"/>
                <a:cs typeface="Arial" panose="020B0604020202020204" pitchFamily="34" charset="0"/>
              </a:rPr>
              <a:t>ThoughtBox</a:t>
            </a: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 lessons, in order to capture notes, ideas, drawings, reflections, inspiration and learnings. </a:t>
            </a:r>
          </a:p>
        </p:txBody>
      </p:sp>
      <p:sp>
        <p:nvSpPr>
          <p:cNvPr id="8" name="Oval Callout 10">
            <a:extLst>
              <a:ext uri="{FF2B5EF4-FFF2-40B4-BE49-F238E27FC236}">
                <a16:creationId xmlns:a16="http://schemas.microsoft.com/office/drawing/2014/main" id="{633940AE-29EC-4133-BDD5-4BB05E7B2F61}"/>
              </a:ext>
            </a:extLst>
          </p:cNvPr>
          <p:cNvSpPr/>
          <p:nvPr/>
        </p:nvSpPr>
        <p:spPr>
          <a:xfrm>
            <a:off x="8959511" y="1855389"/>
            <a:ext cx="2598875" cy="2443103"/>
          </a:xfrm>
          <a:prstGeom prst="wedgeEllipseCallout">
            <a:avLst>
              <a:gd name="adj1" fmla="val 29986"/>
              <a:gd name="adj2" fmla="val 30697"/>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rPr>
              <a:t>Here is a list of resources you will need for this lesson.</a:t>
            </a:r>
          </a:p>
        </p:txBody>
      </p:sp>
      <p:pic>
        <p:nvPicPr>
          <p:cNvPr id="7" name="Picture 6">
            <a:extLst>
              <a:ext uri="{FF2B5EF4-FFF2-40B4-BE49-F238E27FC236}">
                <a16:creationId xmlns:a16="http://schemas.microsoft.com/office/drawing/2014/main" id="{654AE3C1-1BD2-4E3D-871B-28433DA18B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0927366" y="5677786"/>
            <a:ext cx="853508" cy="833871"/>
          </a:xfrm>
          <a:prstGeom prst="rect">
            <a:avLst/>
          </a:prstGeom>
        </p:spPr>
      </p:pic>
    </p:spTree>
    <p:extLst>
      <p:ext uri="{BB962C8B-B14F-4D97-AF65-F5344CB8AC3E}">
        <p14:creationId xmlns:p14="http://schemas.microsoft.com/office/powerpoint/2010/main" val="4210276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92279" y="1826943"/>
            <a:ext cx="4047678" cy="4047678"/>
          </a:xfrm>
          <a:prstGeom prst="rect">
            <a:avLst/>
          </a:prstGeom>
        </p:spPr>
      </p:pic>
      <p:sp>
        <p:nvSpPr>
          <p:cNvPr id="3" name="Rectangle 2"/>
          <p:cNvSpPr/>
          <p:nvPr/>
        </p:nvSpPr>
        <p:spPr>
          <a:xfrm>
            <a:off x="4260499" y="2781050"/>
            <a:ext cx="3311237" cy="2246769"/>
          </a:xfrm>
          <a:prstGeom prst="rect">
            <a:avLst/>
          </a:prstGeom>
        </p:spPr>
        <p:txBody>
          <a:bodyPr wrap="square">
            <a:spAutoFit/>
          </a:bodyPr>
          <a:lstStyle/>
          <a:p>
            <a:pPr algn="ctr"/>
            <a:r>
              <a:rPr lang="en-GB" sz="2800" dirty="0">
                <a:solidFill>
                  <a:srgbClr val="35372F"/>
                </a:solidFill>
                <a:latin typeface="Calibri Light" panose="020F0302020204030204"/>
              </a:rPr>
              <a:t>What initiatives are you aware of that are helping to rejuvenate pollinators? Why are they important?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5403" y="4424029"/>
            <a:ext cx="1861457" cy="1861457"/>
          </a:xfrm>
          <a:prstGeom prst="rect">
            <a:avLst/>
          </a:prstGeom>
        </p:spPr>
      </p:pic>
      <p:sp>
        <p:nvSpPr>
          <p:cNvPr id="5" name="CaixaDeTexto 4">
            <a:extLst>
              <a:ext uri="{FF2B5EF4-FFF2-40B4-BE49-F238E27FC236}">
                <a16:creationId xmlns:a16="http://schemas.microsoft.com/office/drawing/2014/main" id="{AF6087CA-1CB8-4552-8755-EFD6B5F356C4}"/>
              </a:ext>
            </a:extLst>
          </p:cNvPr>
          <p:cNvSpPr txBox="1"/>
          <p:nvPr/>
        </p:nvSpPr>
        <p:spPr>
          <a:xfrm>
            <a:off x="374072" y="983379"/>
            <a:ext cx="11443855" cy="954107"/>
          </a:xfrm>
          <a:prstGeom prst="rect">
            <a:avLst/>
          </a:prstGeom>
          <a:noFill/>
        </p:spPr>
        <p:txBody>
          <a:bodyPr wrap="square" rtlCol="0">
            <a:spAutoFit/>
          </a:bodyPr>
          <a:lstStyle/>
          <a:p>
            <a:r>
              <a:rPr lang="en-GB" sz="2800" dirty="0">
                <a:solidFill>
                  <a:srgbClr val="35372F"/>
                </a:solidFill>
                <a:latin typeface="+mj-lt"/>
              </a:rPr>
              <a:t>As a class, take a couple of moments to brainstorm answers for the following questions:</a:t>
            </a:r>
          </a:p>
        </p:txBody>
      </p:sp>
    </p:spTree>
    <p:extLst>
      <p:ext uri="{BB962C8B-B14F-4D97-AF65-F5344CB8AC3E}">
        <p14:creationId xmlns:p14="http://schemas.microsoft.com/office/powerpoint/2010/main" val="2644717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81050"/>
            <a:ext cx="10877550" cy="2677656"/>
          </a:xfrm>
          <a:prstGeom prst="rect">
            <a:avLst/>
          </a:prstGeom>
          <a:noFill/>
        </p:spPr>
        <p:txBody>
          <a:bodyPr wrap="square" rtlCol="0">
            <a:spAutoFit/>
          </a:bodyPr>
          <a:lstStyle/>
          <a:p>
            <a:r>
              <a:rPr lang="en-GB" sz="2800" dirty="0">
                <a:solidFill>
                  <a:srgbClr val="35372F"/>
                </a:solidFill>
                <a:latin typeface="+mj-lt"/>
              </a:rPr>
              <a:t>If time and interest allows, read a letter from naturalist Chris Packham to British TV presenters Ant &amp; Dec encouraging them to rethink one of the challenges on their popular TV programme “I’m a Celebrity – Get me out of here”.</a:t>
            </a:r>
            <a:r>
              <a:rPr lang="en-GB" sz="2800" dirty="0">
                <a:latin typeface="+mj-lt"/>
                <a:hlinkClick r:id="rId3"/>
              </a:rPr>
              <a:t> Please re-think the Bush Tucker Trials</a:t>
            </a:r>
            <a:r>
              <a:rPr lang="en-GB" sz="2800" dirty="0">
                <a:latin typeface="+mj-lt"/>
              </a:rPr>
              <a:t> (</a:t>
            </a:r>
            <a:r>
              <a:rPr lang="en-GB" sz="2000" dirty="0">
                <a:latin typeface="+mj-lt"/>
              </a:rPr>
              <a:t>Click on the link to read the letter</a:t>
            </a:r>
            <a:r>
              <a:rPr lang="en-GB" sz="2800" dirty="0">
                <a:latin typeface="+mj-lt"/>
              </a:rPr>
              <a:t>).</a:t>
            </a:r>
          </a:p>
          <a:p>
            <a:endParaRPr lang="en-GB" sz="2800" dirty="0">
              <a:solidFill>
                <a:srgbClr val="35372F"/>
              </a:solidFill>
              <a:latin typeface="+mj-lt"/>
            </a:endParaRPr>
          </a:p>
          <a:p>
            <a:endParaRPr lang="en-GB" sz="2800" dirty="0">
              <a:latin typeface="+mj-lt"/>
            </a:endParaRPr>
          </a:p>
        </p:txBody>
      </p:sp>
      <p:pic>
        <p:nvPicPr>
          <p:cNvPr id="3"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8814" y="2992164"/>
            <a:ext cx="3084786" cy="3084786"/>
          </a:xfrm>
          <a:prstGeom prst="rect">
            <a:avLst/>
          </a:prstGeom>
        </p:spPr>
      </p:pic>
      <p:sp>
        <p:nvSpPr>
          <p:cNvPr id="4" name="Rectangle 3"/>
          <p:cNvSpPr/>
          <p:nvPr/>
        </p:nvSpPr>
        <p:spPr>
          <a:xfrm>
            <a:off x="4473625" y="3842059"/>
            <a:ext cx="2584590" cy="1384995"/>
          </a:xfrm>
          <a:prstGeom prst="rect">
            <a:avLst/>
          </a:prstGeom>
        </p:spPr>
        <p:txBody>
          <a:bodyPr wrap="square">
            <a:spAutoFit/>
          </a:bodyPr>
          <a:lstStyle/>
          <a:p>
            <a:pPr algn="ctr"/>
            <a:r>
              <a:rPr lang="en-GB" sz="2800" dirty="0">
                <a:latin typeface="+mj-lt"/>
              </a:rPr>
              <a:t>Do you agree with Chris’s thoughts? Why?</a:t>
            </a:r>
          </a:p>
        </p:txBody>
      </p:sp>
    </p:spTree>
    <p:extLst>
      <p:ext uri="{BB962C8B-B14F-4D97-AF65-F5344CB8AC3E}">
        <p14:creationId xmlns:p14="http://schemas.microsoft.com/office/powerpoint/2010/main" val="655690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6" y="600075"/>
            <a:ext cx="11446270" cy="1200150"/>
          </a:xfrm>
        </p:spPr>
        <p:txBody>
          <a:bodyPr>
            <a:noAutofit/>
          </a:bodyPr>
          <a:lstStyle/>
          <a:p>
            <a:pPr marL="0" indent="0">
              <a:buNone/>
            </a:pPr>
            <a:r>
              <a:rPr lang="en-GB" dirty="0">
                <a:solidFill>
                  <a:srgbClr val="35372F"/>
                </a:solidFill>
              </a:rPr>
              <a:t>There are hundreds of global initiatives working to push for significant change in government policy and practice to preserve land and natural habitats. </a:t>
            </a:r>
          </a:p>
          <a:p>
            <a:pPr marL="0" indent="0">
              <a:buNone/>
            </a:pPr>
            <a:endParaRPr lang="en-GB" dirty="0">
              <a:solidFill>
                <a:srgbClr val="35372F"/>
              </a:solidFill>
            </a:endParaRPr>
          </a:p>
          <a:p>
            <a:pPr marL="0" indent="0">
              <a:buNone/>
            </a:pPr>
            <a:br>
              <a:rPr lang="en-GB" dirty="0">
                <a:solidFill>
                  <a:srgbClr val="35372F"/>
                </a:solidFill>
              </a:rPr>
            </a:br>
            <a:endParaRPr lang="en-GB" dirty="0">
              <a:solidFill>
                <a:srgbClr val="35372F"/>
              </a:solidFill>
            </a:endParaRPr>
          </a:p>
        </p:txBody>
      </p:sp>
      <p:pic>
        <p:nvPicPr>
          <p:cNvPr id="1028" name="Picture 4" descr="stopecocide1">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20114" y="4005231"/>
            <a:ext cx="3473414" cy="25162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5"/>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669301" y="1588479"/>
            <a:ext cx="3095625" cy="2384572"/>
          </a:xfrm>
          <a:prstGeom prst="rect">
            <a:avLst/>
          </a:prstGeom>
        </p:spPr>
      </p:pic>
      <p:pic>
        <p:nvPicPr>
          <p:cNvPr id="14" name="Picture 13">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8655" y="2747164"/>
            <a:ext cx="2289633" cy="3089703"/>
          </a:xfrm>
          <a:prstGeom prst="rect">
            <a:avLst/>
          </a:prstGeom>
        </p:spPr>
      </p:pic>
      <p:pic>
        <p:nvPicPr>
          <p:cNvPr id="16" name="Picture 15">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19435" y="2844076"/>
            <a:ext cx="4925367" cy="3041247"/>
          </a:xfrm>
          <a:prstGeom prst="rect">
            <a:avLst/>
          </a:prstGeom>
        </p:spPr>
      </p:pic>
      <p:sp>
        <p:nvSpPr>
          <p:cNvPr id="18" name="Rectangle 17"/>
          <p:cNvSpPr/>
          <p:nvPr/>
        </p:nvSpPr>
        <p:spPr>
          <a:xfrm>
            <a:off x="318656" y="1587650"/>
            <a:ext cx="8201457" cy="954107"/>
          </a:xfrm>
          <a:prstGeom prst="rect">
            <a:avLst/>
          </a:prstGeom>
        </p:spPr>
        <p:txBody>
          <a:bodyPr wrap="square">
            <a:spAutoFit/>
          </a:bodyPr>
          <a:lstStyle/>
          <a:p>
            <a:r>
              <a:rPr lang="en-GB" sz="2800" dirty="0">
                <a:solidFill>
                  <a:srgbClr val="35372F"/>
                </a:solidFill>
                <a:latin typeface="Calibri Light" panose="020F0302020204030204"/>
              </a:rPr>
              <a:t>You can explore a few of these inspiring initiatives and organisations by clicking on the images </a:t>
            </a:r>
            <a:r>
              <a:rPr lang="en-GB" sz="1600" dirty="0">
                <a:solidFill>
                  <a:srgbClr val="35372F"/>
                </a:solidFill>
                <a:latin typeface="Calibri Light" panose="020F0302020204030204"/>
              </a:rPr>
              <a:t>(if time and interest allows).</a:t>
            </a:r>
            <a:endParaRPr lang="en-GB" sz="1100" dirty="0">
              <a:solidFill>
                <a:srgbClr val="35372F"/>
              </a:solidFill>
            </a:endParaRPr>
          </a:p>
        </p:txBody>
      </p:sp>
    </p:spTree>
    <p:extLst>
      <p:ext uri="{BB962C8B-B14F-4D97-AF65-F5344CB8AC3E}">
        <p14:creationId xmlns:p14="http://schemas.microsoft.com/office/powerpoint/2010/main" val="303830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EBFE437B-99FF-4953-8068-CD1D74C41B42}"/>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21236D98-B69A-467E-9B93-5E2001949D69}"/>
              </a:ext>
            </a:extLst>
          </p:cNvPr>
          <p:cNvSpPr txBox="1"/>
          <p:nvPr/>
        </p:nvSpPr>
        <p:spPr>
          <a:xfrm>
            <a:off x="8195536" y="4153306"/>
            <a:ext cx="3754810" cy="1384995"/>
          </a:xfrm>
          <a:prstGeom prst="rect">
            <a:avLst/>
          </a:prstGeom>
          <a:noFill/>
        </p:spPr>
        <p:txBody>
          <a:bodyPr wrap="square" rtlCol="0">
            <a:spAutoFit/>
          </a:bodyPr>
          <a:lstStyle/>
          <a:p>
            <a:pPr algn="ctr"/>
            <a:r>
              <a:rPr lang="en-GB" sz="2400" b="1" spc="300" dirty="0">
                <a:solidFill>
                  <a:prstClr val="white"/>
                </a:solidFill>
              </a:rPr>
              <a:t>THE POSITIVE </a:t>
            </a:r>
            <a:br>
              <a:rPr lang="en-GB" sz="2400" b="1" spc="300" dirty="0">
                <a:solidFill>
                  <a:prstClr val="white"/>
                </a:solidFill>
              </a:rPr>
            </a:br>
            <a:r>
              <a:rPr lang="en-GB" sz="2400" b="1" spc="300" dirty="0">
                <a:solidFill>
                  <a:prstClr val="white"/>
                </a:solidFill>
              </a:rPr>
              <a:t>RIPPLES</a:t>
            </a:r>
          </a:p>
          <a:p>
            <a:pPr algn="ctr"/>
            <a:endParaRPr lang="en-GB" b="1" spc="300" dirty="0">
              <a:solidFill>
                <a:srgbClr val="FEE725"/>
              </a:solidFill>
            </a:endParaRPr>
          </a:p>
          <a:p>
            <a:pPr algn="ctr"/>
            <a:r>
              <a:rPr lang="en-GB" b="1" spc="300" dirty="0">
                <a:solidFill>
                  <a:srgbClr val="FEE725"/>
                </a:solidFill>
              </a:rPr>
              <a:t>20 MINUTES </a:t>
            </a:r>
            <a:endParaRPr lang="en-GB" spc="300" dirty="0">
              <a:solidFill>
                <a:srgbClr val="FEE725"/>
              </a:solidFill>
            </a:endParaRPr>
          </a:p>
        </p:txBody>
      </p:sp>
    </p:spTree>
    <p:extLst>
      <p:ext uri="{BB962C8B-B14F-4D97-AF65-F5344CB8AC3E}">
        <p14:creationId xmlns:p14="http://schemas.microsoft.com/office/powerpoint/2010/main" val="728661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6" y="1094509"/>
            <a:ext cx="11376999" cy="4596679"/>
          </a:xfrm>
        </p:spPr>
        <p:txBody>
          <a:bodyPr/>
          <a:lstStyle/>
          <a:p>
            <a:pPr marL="0" indent="0">
              <a:buNone/>
            </a:pPr>
            <a:r>
              <a:rPr lang="en-GB" dirty="0">
                <a:solidFill>
                  <a:srgbClr val="35372F"/>
                </a:solidFill>
              </a:rPr>
              <a:t>Not only are there organisations, but hundreds of thousands of individuals and groups of people across the world working on ideas, inventions, solutions and new systems to address the climate crisis, and there are new possibilities for changing humans’ habits popping up across the world. </a:t>
            </a:r>
          </a:p>
        </p:txBody>
      </p:sp>
      <p:sp>
        <p:nvSpPr>
          <p:cNvPr id="5" name="Rectangle 4"/>
          <p:cNvSpPr/>
          <p:nvPr/>
        </p:nvSpPr>
        <p:spPr>
          <a:xfrm>
            <a:off x="387925" y="3377526"/>
            <a:ext cx="5544789" cy="2031325"/>
          </a:xfrm>
          <a:prstGeom prst="rect">
            <a:avLst/>
          </a:prstGeom>
        </p:spPr>
        <p:txBody>
          <a:bodyPr wrap="square">
            <a:spAutoFit/>
          </a:bodyPr>
          <a:lstStyle/>
          <a:p>
            <a:pPr lvl="0">
              <a:lnSpc>
                <a:spcPct val="90000"/>
              </a:lnSpc>
              <a:spcBef>
                <a:spcPts val="1000"/>
              </a:spcBef>
            </a:pPr>
            <a:r>
              <a:rPr lang="en-GB" sz="2800" dirty="0">
                <a:solidFill>
                  <a:srgbClr val="35372F"/>
                </a:solidFill>
                <a:latin typeface="Calibri Light" panose="020F0302020204030204"/>
              </a:rPr>
              <a:t>In the face of distress, anxiety and despair, now is the time for innovation, creativity and possibility – and there are so many exciting possibilities for us all to explore! </a:t>
            </a:r>
          </a:p>
        </p:txBody>
      </p:sp>
      <p:pic>
        <p:nvPicPr>
          <p:cNvPr id="5122" name="Picture 2" descr="School Strike 4 Climate, Demonstrations, Zagre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32714" y="3007206"/>
            <a:ext cx="5718176" cy="321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8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231" y="719528"/>
            <a:ext cx="5922856" cy="5156606"/>
          </a:xfrm>
        </p:spPr>
        <p:txBody>
          <a:bodyPr>
            <a:normAutofit lnSpcReduction="10000"/>
          </a:bodyPr>
          <a:lstStyle/>
          <a:p>
            <a:pPr marL="0" indent="0">
              <a:buNone/>
            </a:pPr>
            <a:r>
              <a:rPr lang="en-GB" dirty="0">
                <a:solidFill>
                  <a:srgbClr val="35372F"/>
                </a:solidFill>
              </a:rPr>
              <a:t>Here are just ten of the millions of people working on healthy alternatives to some  human habits, developing ideas which are good for both people and planet.  </a:t>
            </a:r>
          </a:p>
          <a:p>
            <a:pPr marL="0" indent="0">
              <a:buNone/>
            </a:pPr>
            <a:endParaRPr lang="en-GB" dirty="0">
              <a:solidFill>
                <a:srgbClr val="35372F"/>
              </a:solidFill>
            </a:endParaRPr>
          </a:p>
          <a:p>
            <a:pPr marL="0" indent="0">
              <a:buNone/>
            </a:pPr>
            <a:r>
              <a:rPr lang="en-GB" dirty="0">
                <a:solidFill>
                  <a:srgbClr val="35372F"/>
                </a:solidFill>
              </a:rPr>
              <a:t>Either split into small groups and each meet one of the ‘changemakers’ or explore a few together as a class.</a:t>
            </a:r>
          </a:p>
          <a:p>
            <a:pPr marL="0" indent="0">
              <a:buNone/>
            </a:pPr>
            <a:r>
              <a:rPr lang="en-GB" dirty="0">
                <a:solidFill>
                  <a:srgbClr val="35372F"/>
                </a:solidFill>
              </a:rPr>
              <a:t> </a:t>
            </a:r>
          </a:p>
          <a:p>
            <a:pPr marL="0" indent="0">
              <a:buNone/>
            </a:pPr>
            <a:r>
              <a:rPr lang="en-GB" dirty="0">
                <a:solidFill>
                  <a:srgbClr val="35372F"/>
                </a:solidFill>
              </a:rPr>
              <a:t>Think about and discuss which problem they are addressing and how their work may benefit people and planet.</a:t>
            </a:r>
          </a:p>
        </p:txBody>
      </p:sp>
      <p:sp>
        <p:nvSpPr>
          <p:cNvPr id="2" name="Rectangle 1"/>
          <p:cNvSpPr/>
          <p:nvPr/>
        </p:nvSpPr>
        <p:spPr>
          <a:xfrm>
            <a:off x="6567553" y="4913102"/>
            <a:ext cx="5557727" cy="830997"/>
          </a:xfrm>
          <a:prstGeom prst="rect">
            <a:avLst/>
          </a:prstGeom>
        </p:spPr>
        <p:txBody>
          <a:bodyPr wrap="square">
            <a:spAutoFit/>
          </a:bodyPr>
          <a:lstStyle/>
          <a:p>
            <a:r>
              <a:rPr lang="en-GB" sz="1600" i="1" dirty="0">
                <a:solidFill>
                  <a:srgbClr val="35372F"/>
                </a:solidFill>
                <a:latin typeface="+mj-lt"/>
              </a:rPr>
              <a:t>NB: Simply click on the image on the next slide of the person you wish to meet to find out who this </a:t>
            </a:r>
            <a:r>
              <a:rPr lang="en-GB" sz="1600" i="1" dirty="0" err="1">
                <a:solidFill>
                  <a:srgbClr val="35372F"/>
                </a:solidFill>
                <a:latin typeface="+mj-lt"/>
              </a:rPr>
              <a:t>changemaker</a:t>
            </a:r>
            <a:r>
              <a:rPr lang="en-GB" sz="1600" i="1" dirty="0">
                <a:solidFill>
                  <a:srgbClr val="35372F"/>
                </a:solidFill>
                <a:latin typeface="+mj-lt"/>
              </a:rPr>
              <a:t> is and what they are doing to change the world for the better!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1362" y="1619250"/>
            <a:ext cx="5412407" cy="2697340"/>
          </a:xfrm>
          <a:prstGeom prst="rect">
            <a:avLst/>
          </a:prstGeom>
        </p:spPr>
      </p:pic>
    </p:spTree>
    <p:extLst>
      <p:ext uri="{BB962C8B-B14F-4D97-AF65-F5344CB8AC3E}">
        <p14:creationId xmlns:p14="http://schemas.microsoft.com/office/powerpoint/2010/main" val="604543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77808" y="4255588"/>
            <a:ext cx="1913860" cy="1901342"/>
          </a:xfrm>
          <a:prstGeom prst="rect">
            <a:avLst/>
          </a:prstGeom>
        </p:spPr>
      </p:pic>
      <p:sp>
        <p:nvSpPr>
          <p:cNvPr id="6" name="Oval 5">
            <a:hlinkClick r:id="rId4"/>
          </p:cNvPr>
          <p:cNvSpPr/>
          <p:nvPr/>
        </p:nvSpPr>
        <p:spPr>
          <a:xfrm>
            <a:off x="4375177" y="652184"/>
            <a:ext cx="1807018" cy="179377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hlinkClick r:id="rId6"/>
          </p:cNvPr>
          <p:cNvPicPr/>
          <p:nvPr/>
        </p:nvPicPr>
        <p:blipFill rotWithShape="1">
          <a:blip r:embed="rId7" cstate="email">
            <a:extLst>
              <a:ext uri="{28A0092B-C50C-407E-A947-70E740481C1C}">
                <a14:useLocalDpi xmlns:a14="http://schemas.microsoft.com/office/drawing/2010/main"/>
              </a:ext>
            </a:extLst>
          </a:blip>
          <a:srcRect/>
          <a:stretch/>
        </p:blipFill>
        <p:spPr bwMode="auto">
          <a:xfrm>
            <a:off x="2341342" y="2076725"/>
            <a:ext cx="1925663" cy="1886202"/>
          </a:xfrm>
          <a:prstGeom prst="rect">
            <a:avLst/>
          </a:prstGeom>
          <a:ln>
            <a:noFill/>
          </a:ln>
          <a:extLst>
            <a:ext uri="{53640926-AAD7-44D8-BBD7-CCE9431645EC}">
              <a14:shadowObscured xmlns:a14="http://schemas.microsoft.com/office/drawing/2010/main"/>
            </a:ext>
          </a:extLst>
        </p:spPr>
      </p:pic>
      <p:sp>
        <p:nvSpPr>
          <p:cNvPr id="8" name="Oval 7">
            <a:hlinkClick r:id="rId8"/>
          </p:cNvPr>
          <p:cNvSpPr/>
          <p:nvPr/>
        </p:nvSpPr>
        <p:spPr>
          <a:xfrm>
            <a:off x="9818885" y="1171562"/>
            <a:ext cx="1972783" cy="1969407"/>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hlinkClick r:id="rId10"/>
          </p:cNvPr>
          <p:cNvSpPr/>
          <p:nvPr/>
        </p:nvSpPr>
        <p:spPr>
          <a:xfrm>
            <a:off x="6943599" y="4117894"/>
            <a:ext cx="1946905" cy="1977505"/>
          </a:xfrm>
          <a:prstGeom prst="ellipse">
            <a:avLst/>
          </a:prstGeom>
          <a:blipFill dpi="0" rotWithShape="1">
            <a:blip r:embed="rId11"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hlinkClick r:id="rId12"/>
          </p:cNvPr>
          <p:cNvSpPr/>
          <p:nvPr/>
        </p:nvSpPr>
        <p:spPr>
          <a:xfrm>
            <a:off x="620395" y="709267"/>
            <a:ext cx="2033835" cy="2002117"/>
          </a:xfrm>
          <a:prstGeom prst="ellipse">
            <a:avLst/>
          </a:prstGeom>
          <a:blipFill dpi="0" rotWithShape="1">
            <a:blip r:embed="rId1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hlinkClick r:id="rId14"/>
          </p:cNvPr>
          <p:cNvSpPr/>
          <p:nvPr/>
        </p:nvSpPr>
        <p:spPr>
          <a:xfrm>
            <a:off x="7116726" y="1034378"/>
            <a:ext cx="1807018" cy="1793770"/>
          </a:xfrm>
          <a:prstGeom prst="ellipse">
            <a:avLst/>
          </a:prstGeom>
          <a:blipFill dpi="0" rotWithShape="1">
            <a:blip r:embed="rId1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hlinkClick r:id="rId16"/>
          </p:cNvPr>
          <p:cNvSpPr/>
          <p:nvPr/>
        </p:nvSpPr>
        <p:spPr>
          <a:xfrm>
            <a:off x="4347253" y="3866908"/>
            <a:ext cx="1997330" cy="1965221"/>
          </a:xfrm>
          <a:prstGeom prst="ellipse">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180256" y="2846571"/>
            <a:ext cx="4082657" cy="830997"/>
          </a:xfrm>
          <a:prstGeom prst="rect">
            <a:avLst/>
          </a:prstGeom>
        </p:spPr>
        <p:txBody>
          <a:bodyPr wrap="none">
            <a:spAutoFit/>
          </a:bodyPr>
          <a:lstStyle/>
          <a:p>
            <a:pPr algn="ctr"/>
            <a:r>
              <a:rPr lang="en-GB" sz="2000" dirty="0">
                <a:latin typeface="+mj-lt"/>
              </a:rPr>
              <a:t>INTRODUCING SOME OF THE</a:t>
            </a:r>
            <a:br>
              <a:rPr lang="en-GB" sz="2800" dirty="0">
                <a:latin typeface="+mj-lt"/>
              </a:rPr>
            </a:br>
            <a:r>
              <a:rPr lang="en-GB" sz="2800" dirty="0"/>
              <a:t>GLOBAL CHANGEMAKERS </a:t>
            </a:r>
          </a:p>
        </p:txBody>
      </p:sp>
      <p:sp>
        <p:nvSpPr>
          <p:cNvPr id="15" name="Oval 14">
            <a:hlinkClick r:id="rId18"/>
          </p:cNvPr>
          <p:cNvSpPr/>
          <p:nvPr/>
        </p:nvSpPr>
        <p:spPr>
          <a:xfrm>
            <a:off x="8370986" y="2846571"/>
            <a:ext cx="1580895" cy="1546736"/>
          </a:xfrm>
          <a:prstGeom prst="ellipse">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hlinkClick r:id="rId20"/>
          </p:cNvPr>
          <p:cNvSpPr/>
          <p:nvPr/>
        </p:nvSpPr>
        <p:spPr>
          <a:xfrm>
            <a:off x="1214712" y="4255588"/>
            <a:ext cx="1997075" cy="1964690"/>
          </a:xfrm>
          <a:prstGeom prst="ellipse">
            <a:avLst/>
          </a:prstGeom>
          <a:blipFill dpi="0" rotWithShape="1">
            <a:blip r:embed="rId21"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Tree>
    <p:extLst>
      <p:ext uri="{BB962C8B-B14F-4D97-AF65-F5344CB8AC3E}">
        <p14:creationId xmlns:p14="http://schemas.microsoft.com/office/powerpoint/2010/main" val="2211091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0673105" y="5531773"/>
            <a:ext cx="981156" cy="958582"/>
          </a:xfrm>
          <a:prstGeom prst="rect">
            <a:avLst/>
          </a:prstGeom>
        </p:spPr>
      </p:pic>
      <p:sp>
        <p:nvSpPr>
          <p:cNvPr id="3" name="Content Placeholder 2"/>
          <p:cNvSpPr>
            <a:spLocks noGrp="1"/>
          </p:cNvSpPr>
          <p:nvPr>
            <p:ph idx="1"/>
          </p:nvPr>
        </p:nvSpPr>
        <p:spPr>
          <a:xfrm>
            <a:off x="324004" y="1052320"/>
            <a:ext cx="11460125" cy="940961"/>
          </a:xfrm>
        </p:spPr>
        <p:txBody>
          <a:bodyPr/>
          <a:lstStyle/>
          <a:p>
            <a:pPr marL="0" indent="0">
              <a:buNone/>
            </a:pPr>
            <a:r>
              <a:rPr lang="en-GB" dirty="0">
                <a:solidFill>
                  <a:srgbClr val="35372F"/>
                </a:solidFill>
              </a:rPr>
              <a:t>Just like so many species across the world, humans will also have to adapt and make changes to respond to and prevent escalating climate change.</a:t>
            </a:r>
          </a:p>
        </p:txBody>
      </p:sp>
      <p:sp>
        <p:nvSpPr>
          <p:cNvPr id="6" name="Oval Callout 5"/>
          <p:cNvSpPr/>
          <p:nvPr/>
        </p:nvSpPr>
        <p:spPr>
          <a:xfrm>
            <a:off x="7218634" y="2162157"/>
            <a:ext cx="3759271" cy="3490498"/>
          </a:xfrm>
          <a:prstGeom prst="wedgeEllipseCallout">
            <a:avLst>
              <a:gd name="adj1" fmla="val 43739"/>
              <a:gd name="adj2" fmla="val 49994"/>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In the next lesson on </a:t>
            </a:r>
            <a:r>
              <a:rPr lang="en-GB" sz="2000" b="1" dirty="0">
                <a:solidFill>
                  <a:schemeClr val="bg1"/>
                </a:solidFill>
              </a:rPr>
              <a:t>Changing Climates</a:t>
            </a:r>
            <a:r>
              <a:rPr lang="en-GB" sz="2000" dirty="0">
                <a:solidFill>
                  <a:schemeClr val="bg1"/>
                </a:solidFill>
              </a:rPr>
              <a:t>, we are going to explore ways we can all feel empowered and take actions which will have positive ripple effects across the world.</a:t>
            </a:r>
          </a:p>
        </p:txBody>
      </p:sp>
      <p:sp>
        <p:nvSpPr>
          <p:cNvPr id="4" name="Rectangle 3"/>
          <p:cNvSpPr/>
          <p:nvPr/>
        </p:nvSpPr>
        <p:spPr>
          <a:xfrm>
            <a:off x="324004" y="2785611"/>
            <a:ext cx="6218274" cy="2031325"/>
          </a:xfrm>
          <a:prstGeom prst="rect">
            <a:avLst/>
          </a:prstGeom>
        </p:spPr>
        <p:txBody>
          <a:bodyPr wrap="square">
            <a:spAutoFit/>
          </a:bodyPr>
          <a:lstStyle/>
          <a:p>
            <a:pPr lvl="0">
              <a:lnSpc>
                <a:spcPct val="90000"/>
              </a:lnSpc>
              <a:spcBef>
                <a:spcPts val="1000"/>
              </a:spcBef>
            </a:pPr>
            <a:r>
              <a:rPr lang="en-GB" sz="2800" dirty="0">
                <a:solidFill>
                  <a:srgbClr val="35372F"/>
                </a:solidFill>
                <a:latin typeface="Calibri Light" panose="020F0302020204030204"/>
              </a:rPr>
              <a:t>And that is why people across the world are changing habits on an individual, local, national and global scale and doing exciting and empowering things to help support the next generation to thrive. </a:t>
            </a:r>
          </a:p>
        </p:txBody>
      </p:sp>
    </p:spTree>
    <p:extLst>
      <p:ext uri="{BB962C8B-B14F-4D97-AF65-F5344CB8AC3E}">
        <p14:creationId xmlns:p14="http://schemas.microsoft.com/office/powerpoint/2010/main" val="523106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2933" y="5657849"/>
            <a:ext cx="642264" cy="815573"/>
          </a:xfrm>
          <a:prstGeom prst="rect">
            <a:avLst/>
          </a:prstGeom>
        </p:spPr>
      </p:pic>
      <p:sp>
        <p:nvSpPr>
          <p:cNvPr id="7" name="Oval Callout 6"/>
          <p:cNvSpPr/>
          <p:nvPr/>
        </p:nvSpPr>
        <p:spPr>
          <a:xfrm>
            <a:off x="3676650" y="1142681"/>
            <a:ext cx="4517415" cy="4429764"/>
          </a:xfrm>
          <a:prstGeom prst="wedgeEllipseCallout">
            <a:avLst>
              <a:gd name="adj1" fmla="val 40033"/>
              <a:gd name="adj2" fmla="val 5047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5372F"/>
                </a:solidFill>
                <a:effectLst/>
                <a:uLnTx/>
                <a:uFillTx/>
                <a:latin typeface="Calibri Light" panose="020F0302020204030204"/>
                <a:ea typeface="+mn-ea"/>
                <a:cs typeface="+mn-cs"/>
              </a:rPr>
              <a:t>Actions we make as individuals may seem small, but they all have huge ripple effects and chain reactions that we may never even know about. </a:t>
            </a:r>
            <a:r>
              <a:rPr kumimoji="0" lang="en-GB" sz="2400" b="1" i="0" u="none" strike="noStrike" kern="1200" cap="none" spc="0" normalizeH="0" baseline="0" noProof="0" dirty="0">
                <a:ln>
                  <a:noFill/>
                </a:ln>
                <a:solidFill>
                  <a:srgbClr val="35372F"/>
                </a:solidFill>
                <a:effectLst/>
                <a:uLnTx/>
                <a:uFillTx/>
                <a:latin typeface="Calibri Light" panose="020F0302020204030204"/>
                <a:ea typeface="+mn-ea"/>
                <a:cs typeface="+mn-cs"/>
              </a:rPr>
              <a:t>You are never too small to make a difference.</a:t>
            </a:r>
          </a:p>
        </p:txBody>
      </p:sp>
    </p:spTree>
    <p:extLst>
      <p:ext uri="{BB962C8B-B14F-4D97-AF65-F5344CB8AC3E}">
        <p14:creationId xmlns:p14="http://schemas.microsoft.com/office/powerpoint/2010/main" val="656007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C941C8-C76F-4F87-9EFA-50635DC07E85}"/>
              </a:ext>
            </a:extLst>
          </p:cNvPr>
          <p:cNvSpPr/>
          <p:nvPr/>
        </p:nvSpPr>
        <p:spPr>
          <a:xfrm>
            <a:off x="6096000" y="1412656"/>
            <a:ext cx="5104226" cy="4416014"/>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mj-lt"/>
              </a:rPr>
              <a:t>ACTION 2: The small actions</a:t>
            </a:r>
          </a:p>
          <a:p>
            <a:pPr marL="342900" indent="-342900">
              <a:buFont typeface="Arial" panose="020B0604020202020204" pitchFamily="34" charset="0"/>
              <a:buChar char="•"/>
            </a:pPr>
            <a:r>
              <a:rPr lang="en-GB" sz="2400" dirty="0">
                <a:solidFill>
                  <a:schemeClr val="bg1"/>
                </a:solidFill>
                <a:latin typeface="+mj-lt"/>
              </a:rPr>
              <a:t>Notice as many people, groups and actions around you that support the wellbeing of Earth – small or big.</a:t>
            </a:r>
          </a:p>
          <a:p>
            <a:pPr marL="342900" indent="-342900">
              <a:buFont typeface="Arial" panose="020B0604020202020204" pitchFamily="34" charset="0"/>
              <a:buChar char="•"/>
            </a:pPr>
            <a:r>
              <a:rPr lang="en-GB" sz="2400" dirty="0">
                <a:solidFill>
                  <a:schemeClr val="bg1"/>
                </a:solidFill>
                <a:latin typeface="+mj-lt"/>
              </a:rPr>
              <a:t>Identify a characteristic that they have in common.</a:t>
            </a:r>
          </a:p>
          <a:p>
            <a:pPr marL="342900" indent="-342900">
              <a:buFont typeface="Arial" panose="020B0604020202020204" pitchFamily="34" charset="0"/>
              <a:buChar char="•"/>
            </a:pPr>
            <a:r>
              <a:rPr lang="en-GB" sz="2400" dirty="0">
                <a:solidFill>
                  <a:schemeClr val="bg1"/>
                </a:solidFill>
                <a:latin typeface="+mj-lt"/>
              </a:rPr>
              <a:t>Brainstorm how these can inspire and influence the way you normally do something in your life.</a:t>
            </a:r>
          </a:p>
        </p:txBody>
      </p:sp>
      <p:pic>
        <p:nvPicPr>
          <p:cNvPr id="7" name="Picture 6">
            <a:extLst>
              <a:ext uri="{FF2B5EF4-FFF2-40B4-BE49-F238E27FC236}">
                <a16:creationId xmlns:a16="http://schemas.microsoft.com/office/drawing/2014/main" id="{BD0E0473-E464-4B11-8E77-F52E6F7B214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286696" y="4416014"/>
            <a:ext cx="1827060" cy="2058659"/>
          </a:xfrm>
          <a:prstGeom prst="rect">
            <a:avLst/>
          </a:prstGeom>
        </p:spPr>
      </p:pic>
      <p:sp>
        <p:nvSpPr>
          <p:cNvPr id="5" name="CaixaDeTexto 4">
            <a:extLst>
              <a:ext uri="{FF2B5EF4-FFF2-40B4-BE49-F238E27FC236}">
                <a16:creationId xmlns:a16="http://schemas.microsoft.com/office/drawing/2014/main" id="{FBE7153D-83E2-4563-AFDE-C9859EFD2464}"/>
              </a:ext>
            </a:extLst>
          </p:cNvPr>
          <p:cNvSpPr txBox="1"/>
          <p:nvPr/>
        </p:nvSpPr>
        <p:spPr>
          <a:xfrm>
            <a:off x="2838157" y="574989"/>
            <a:ext cx="6098344" cy="584775"/>
          </a:xfrm>
          <a:prstGeom prst="rect">
            <a:avLst/>
          </a:prstGeom>
          <a:noFill/>
        </p:spPr>
        <p:txBody>
          <a:bodyPr wrap="square">
            <a:spAutoFit/>
          </a:bodyPr>
          <a:lstStyle/>
          <a:p>
            <a:pPr algn="ctr"/>
            <a:r>
              <a:rPr lang="en-GB" sz="3200" dirty="0">
                <a:solidFill>
                  <a:srgbClr val="35372F"/>
                </a:solidFill>
                <a:latin typeface="+mj-lt"/>
              </a:rPr>
              <a:t>TURN IDEAS INTO</a:t>
            </a:r>
            <a:r>
              <a:rPr lang="en-GB" sz="3200" b="1" dirty="0">
                <a:solidFill>
                  <a:srgbClr val="35372F"/>
                </a:solidFill>
                <a:latin typeface="+mj-lt"/>
              </a:rPr>
              <a:t> ACTION!</a:t>
            </a:r>
          </a:p>
        </p:txBody>
      </p:sp>
      <p:sp>
        <p:nvSpPr>
          <p:cNvPr id="6" name="Rectangle 2">
            <a:extLst>
              <a:ext uri="{FF2B5EF4-FFF2-40B4-BE49-F238E27FC236}">
                <a16:creationId xmlns:a16="http://schemas.microsoft.com/office/drawing/2014/main" id="{2F0CFB29-3A9C-4F0C-AED1-9CEA8A0132C9}"/>
              </a:ext>
            </a:extLst>
          </p:cNvPr>
          <p:cNvSpPr/>
          <p:nvPr/>
        </p:nvSpPr>
        <p:spPr>
          <a:xfrm>
            <a:off x="783103" y="1412656"/>
            <a:ext cx="5104226" cy="4416014"/>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mj-lt"/>
              </a:rPr>
              <a:t>ACTION 1: Empathy with others</a:t>
            </a:r>
          </a:p>
          <a:p>
            <a:pPr marL="342900" indent="-342900">
              <a:buFont typeface="Arial" panose="020B0604020202020204" pitchFamily="34" charset="0"/>
              <a:buChar char="•"/>
            </a:pPr>
            <a:r>
              <a:rPr lang="en-GB" sz="2400" dirty="0">
                <a:solidFill>
                  <a:schemeClr val="bg1"/>
                </a:solidFill>
                <a:latin typeface="+mj-lt"/>
              </a:rPr>
              <a:t>Notice as many living beings (human or non-human) that are being impacted by climate change. </a:t>
            </a:r>
          </a:p>
          <a:p>
            <a:pPr marL="342900" indent="-342900">
              <a:buFont typeface="Arial" panose="020B0604020202020204" pitchFamily="34" charset="0"/>
              <a:buChar char="•"/>
            </a:pPr>
            <a:r>
              <a:rPr lang="en-GB" sz="2400" dirty="0">
                <a:solidFill>
                  <a:schemeClr val="bg1"/>
                </a:solidFill>
                <a:latin typeface="+mj-lt"/>
              </a:rPr>
              <a:t>Take a moment to empathise how it might be for them.</a:t>
            </a:r>
          </a:p>
          <a:p>
            <a:pPr marL="342900" indent="-342900">
              <a:buFont typeface="Arial" panose="020B0604020202020204" pitchFamily="34" charset="0"/>
              <a:buChar char="•"/>
            </a:pPr>
            <a:r>
              <a:rPr lang="en-GB" sz="2400" dirty="0">
                <a:solidFill>
                  <a:schemeClr val="bg1"/>
                </a:solidFill>
                <a:latin typeface="+mj-lt"/>
              </a:rPr>
              <a:t>Brainstorm how these perceptions can influence the way you normally do something in your life.</a:t>
            </a:r>
          </a:p>
        </p:txBody>
      </p:sp>
      <p:sp>
        <p:nvSpPr>
          <p:cNvPr id="2" name="Elipse 1">
            <a:extLst>
              <a:ext uri="{FF2B5EF4-FFF2-40B4-BE49-F238E27FC236}">
                <a16:creationId xmlns:a16="http://schemas.microsoft.com/office/drawing/2014/main" id="{B285F467-32E2-41F5-BDE7-090F87A8C2F3}"/>
              </a:ext>
            </a:extLst>
          </p:cNvPr>
          <p:cNvSpPr/>
          <p:nvPr/>
        </p:nvSpPr>
        <p:spPr>
          <a:xfrm>
            <a:off x="10480226" y="574989"/>
            <a:ext cx="1440000" cy="1440000"/>
          </a:xfrm>
          <a:prstGeom prst="ellipse">
            <a:avLst/>
          </a:prstGeom>
          <a:solidFill>
            <a:srgbClr val="00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Choose one or do both!</a:t>
            </a:r>
          </a:p>
        </p:txBody>
      </p:sp>
    </p:spTree>
    <p:extLst>
      <p:ext uri="{BB962C8B-B14F-4D97-AF65-F5344CB8AC3E}">
        <p14:creationId xmlns:p14="http://schemas.microsoft.com/office/powerpoint/2010/main" val="249701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7" name="Oval 10">
            <a:extLst>
              <a:ext uri="{FF2B5EF4-FFF2-40B4-BE49-F238E27FC236}">
                <a16:creationId xmlns:a16="http://schemas.microsoft.com/office/drawing/2014/main" id="{79F0859B-710F-4191-940A-817665A141AF}"/>
              </a:ext>
            </a:extLst>
          </p:cNvPr>
          <p:cNvSpPr/>
          <p:nvPr/>
        </p:nvSpPr>
        <p:spPr>
          <a:xfrm>
            <a:off x="7793665" y="2562447"/>
            <a:ext cx="4185772" cy="4035420"/>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b="1" dirty="0">
                <a:solidFill>
                  <a:srgbClr val="FEE725"/>
                </a:solidFill>
              </a:rPr>
            </a:br>
            <a:endParaRPr lang="en-GB" sz="1400" dirty="0">
              <a:solidFill>
                <a:prstClr val="white"/>
              </a:solidFill>
            </a:endParaRPr>
          </a:p>
        </p:txBody>
      </p:sp>
      <p:sp>
        <p:nvSpPr>
          <p:cNvPr id="8" name="TextBox 11">
            <a:extLst>
              <a:ext uri="{FF2B5EF4-FFF2-40B4-BE49-F238E27FC236}">
                <a16:creationId xmlns:a16="http://schemas.microsoft.com/office/drawing/2014/main" id="{8FED91B5-F110-4968-A491-679505C33974}"/>
              </a:ext>
            </a:extLst>
          </p:cNvPr>
          <p:cNvSpPr txBox="1"/>
          <p:nvPr/>
        </p:nvSpPr>
        <p:spPr>
          <a:xfrm>
            <a:off x="7878099" y="4097846"/>
            <a:ext cx="4101338" cy="1892826"/>
          </a:xfrm>
          <a:prstGeom prst="rect">
            <a:avLst/>
          </a:prstGeom>
          <a:noFill/>
        </p:spPr>
        <p:txBody>
          <a:bodyPr wrap="square" rtlCol="0">
            <a:spAutoFit/>
          </a:bodyPr>
          <a:lstStyle/>
          <a:p>
            <a:pPr algn="ctr"/>
            <a:r>
              <a:rPr lang="en-GB" sz="3300" b="1" spc="300" dirty="0">
                <a:solidFill>
                  <a:prstClr val="white"/>
                </a:solidFill>
              </a:rPr>
              <a:t>THE RIPPLE EFFECTS</a:t>
            </a:r>
          </a:p>
          <a:p>
            <a:pPr algn="ctr"/>
            <a:br>
              <a:rPr lang="en-GB" sz="3300" b="1" dirty="0">
                <a:solidFill>
                  <a:prstClr val="white"/>
                </a:solidFill>
              </a:rPr>
            </a:br>
            <a:r>
              <a:rPr lang="en-GB" b="1" spc="300" dirty="0">
                <a:solidFill>
                  <a:prstClr val="white"/>
                </a:solidFill>
              </a:rPr>
              <a:t>60 MINUTES</a:t>
            </a:r>
            <a:endParaRPr lang="en-GB" spc="300" dirty="0">
              <a:solidFill>
                <a:prstClr val="white"/>
              </a:solidFill>
            </a:endParaRPr>
          </a:p>
        </p:txBody>
      </p:sp>
      <p:sp>
        <p:nvSpPr>
          <p:cNvPr id="11" name="Rectangle 6">
            <a:extLst>
              <a:ext uri="{FF2B5EF4-FFF2-40B4-BE49-F238E27FC236}">
                <a16:creationId xmlns:a16="http://schemas.microsoft.com/office/drawing/2014/main" id="{C732715D-CAB2-4699-A852-7A97B699FF96}"/>
              </a:ext>
            </a:extLst>
          </p:cNvPr>
          <p:cNvSpPr/>
          <p:nvPr/>
        </p:nvSpPr>
        <p:spPr>
          <a:xfrm>
            <a:off x="8084288" y="3685022"/>
            <a:ext cx="3688959" cy="307777"/>
          </a:xfrm>
          <a:prstGeom prst="rect">
            <a:avLst/>
          </a:prstGeom>
        </p:spPr>
        <p:txBody>
          <a:bodyPr wrap="none">
            <a:spAutoFit/>
          </a:bodyPr>
          <a:lstStyle/>
          <a:p>
            <a:pPr algn="ctr">
              <a:defRPr/>
            </a:pPr>
            <a:r>
              <a:rPr lang="en-GB" sz="1400" spc="300" dirty="0">
                <a:solidFill>
                  <a:srgbClr val="FEE725"/>
                </a:solidFill>
              </a:rPr>
              <a:t>LESSON 3 | CHANGING CLIMATES</a:t>
            </a:r>
          </a:p>
        </p:txBody>
      </p:sp>
    </p:spTree>
    <p:extLst>
      <p:ext uri="{BB962C8B-B14F-4D97-AF65-F5344CB8AC3E}">
        <p14:creationId xmlns:p14="http://schemas.microsoft.com/office/powerpoint/2010/main" val="4127270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xograma: Conector 4">
            <a:extLst>
              <a:ext uri="{FF2B5EF4-FFF2-40B4-BE49-F238E27FC236}">
                <a16:creationId xmlns:a16="http://schemas.microsoft.com/office/drawing/2014/main" id="{FAEAB16D-F06F-4677-89A1-B7FD802489D8}"/>
              </a:ext>
            </a:extLst>
          </p:cNvPr>
          <p:cNvSpPr/>
          <p:nvPr/>
        </p:nvSpPr>
        <p:spPr>
          <a:xfrm>
            <a:off x="3600716" y="1024570"/>
            <a:ext cx="4990567" cy="4808859"/>
          </a:xfrm>
          <a:prstGeom prst="flowChartConnector">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mn-ea"/>
                <a:cs typeface="+mn-cs"/>
              </a:rPr>
              <a:t>In this lesson, we explored nature connection and e</a:t>
            </a:r>
            <a:r>
              <a:rPr kumimoji="0" lang="en-GB" sz="2000" b="0" i="0" u="none" strike="noStrike" kern="1200" cap="none" spc="0" normalizeH="0" baseline="0" noProof="0" dirty="0">
                <a:ln>
                  <a:noFill/>
                </a:ln>
                <a:solidFill>
                  <a:prstClr val="white"/>
                </a:solidFill>
                <a:effectLst/>
                <a:uLnTx/>
                <a:uFillTx/>
                <a:latin typeface="Calibri Light" panose="020F0302020204030204"/>
                <a:ea typeface="Times New Roman" panose="02020603050405020304" pitchFamily="18" charset="0"/>
                <a:cs typeface="+mn-cs"/>
              </a:rPr>
              <a:t>mpathised with the impact of climate change on human and non-human communities in different contexts and environments.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mn-ea"/>
                <a:cs typeface="+mn-cs"/>
              </a:rPr>
              <a:t>Next lesson, we are going to explore what kind of actions make sense for each of us individually and collectively for a healthier planet.</a:t>
            </a:r>
          </a:p>
        </p:txBody>
      </p:sp>
    </p:spTree>
    <p:extLst>
      <p:ext uri="{BB962C8B-B14F-4D97-AF65-F5344CB8AC3E}">
        <p14:creationId xmlns:p14="http://schemas.microsoft.com/office/powerpoint/2010/main" val="2073596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169796"/>
            <a:ext cx="1817844" cy="729337"/>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3747" y="920278"/>
            <a:ext cx="5084505" cy="5017443"/>
          </a:xfrm>
          <a:prstGeom prst="rect">
            <a:avLst/>
          </a:prstGeom>
        </p:spPr>
      </p:pic>
    </p:spTree>
    <p:extLst>
      <p:ext uri="{BB962C8B-B14F-4D97-AF65-F5344CB8AC3E}">
        <p14:creationId xmlns:p14="http://schemas.microsoft.com/office/powerpoint/2010/main" val="273744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normAutofit/>
          </a:bodyPr>
          <a:lstStyle/>
          <a:p>
            <a:r>
              <a:rPr lang="en-GB" sz="4000" dirty="0">
                <a:solidFill>
                  <a:srgbClr val="35372F"/>
                </a:solidFill>
              </a:rPr>
              <a:t>In this lesson, we will:</a:t>
            </a:r>
          </a:p>
        </p:txBody>
      </p:sp>
      <p:sp>
        <p:nvSpPr>
          <p:cNvPr id="3" name="Content Placeholder 2"/>
          <p:cNvSpPr>
            <a:spLocks noGrp="1"/>
          </p:cNvSpPr>
          <p:nvPr>
            <p:ph idx="1"/>
          </p:nvPr>
        </p:nvSpPr>
        <p:spPr>
          <a:xfrm>
            <a:off x="1717964" y="4848863"/>
            <a:ext cx="10098397" cy="948242"/>
          </a:xfrm>
        </p:spPr>
        <p:txBody>
          <a:bodyPr>
            <a:normAutofit/>
          </a:bodyPr>
          <a:lstStyle/>
          <a:p>
            <a:pPr marL="0" indent="0">
              <a:buNone/>
            </a:pPr>
            <a:r>
              <a:rPr lang="en-GB" dirty="0">
                <a:solidFill>
                  <a:srgbClr val="35372F"/>
                </a:solidFill>
              </a:rPr>
              <a:t>Connect the dots on the ripple effects of human actions and the connectivity and interdependence of different species. </a:t>
            </a:r>
          </a:p>
        </p:txBody>
      </p:sp>
      <p:pic>
        <p:nvPicPr>
          <p:cNvPr id="5" name="Imagem 4" descr="Diagrama&#10;&#10;Descrição gerada automaticamente com confiança baixa">
            <a:extLst>
              <a:ext uri="{FF2B5EF4-FFF2-40B4-BE49-F238E27FC236}">
                <a16:creationId xmlns:a16="http://schemas.microsoft.com/office/drawing/2014/main" id="{F834137C-B6EC-4421-8FAD-9C29D482A0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369" y="1618502"/>
            <a:ext cx="1227412" cy="4234572"/>
          </a:xfrm>
          <a:prstGeom prst="rect">
            <a:avLst/>
          </a:prstGeom>
        </p:spPr>
      </p:pic>
      <p:sp>
        <p:nvSpPr>
          <p:cNvPr id="9" name="CaixaDeTexto 8">
            <a:extLst>
              <a:ext uri="{FF2B5EF4-FFF2-40B4-BE49-F238E27FC236}">
                <a16:creationId xmlns:a16="http://schemas.microsoft.com/office/drawing/2014/main" id="{D3BAF355-D4E2-4382-9C25-33037D2C5C9F}"/>
              </a:ext>
            </a:extLst>
          </p:cNvPr>
          <p:cNvSpPr txBox="1"/>
          <p:nvPr/>
        </p:nvSpPr>
        <p:spPr>
          <a:xfrm>
            <a:off x="1717966" y="1796904"/>
            <a:ext cx="10098395"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Understand and explore some of the consequences of climate change on different species, communities and countries.</a:t>
            </a:r>
          </a:p>
        </p:txBody>
      </p:sp>
      <p:sp>
        <p:nvSpPr>
          <p:cNvPr id="13" name="CaixaDeTexto 12">
            <a:extLst>
              <a:ext uri="{FF2B5EF4-FFF2-40B4-BE49-F238E27FC236}">
                <a16:creationId xmlns:a16="http://schemas.microsoft.com/office/drawing/2014/main" id="{4367F52B-EED1-41FF-AF8E-C6BE3506640E}"/>
              </a:ext>
            </a:extLst>
          </p:cNvPr>
          <p:cNvSpPr txBox="1"/>
          <p:nvPr/>
        </p:nvSpPr>
        <p:spPr>
          <a:xfrm>
            <a:off x="1717964" y="3319035"/>
            <a:ext cx="10098397"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Think about some of the impacts of climate change on the human and non-human world, and explore positive responses and actions.</a:t>
            </a:r>
          </a:p>
        </p:txBody>
      </p:sp>
    </p:spTree>
    <p:extLst>
      <p:ext uri="{BB962C8B-B14F-4D97-AF65-F5344CB8AC3E}">
        <p14:creationId xmlns:p14="http://schemas.microsoft.com/office/powerpoint/2010/main" val="33103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8" name="Oval 10">
            <a:extLst>
              <a:ext uri="{FF2B5EF4-FFF2-40B4-BE49-F238E27FC236}">
                <a16:creationId xmlns:a16="http://schemas.microsoft.com/office/drawing/2014/main" id="{33F7C9A4-BB44-43CD-8C75-902D3B0636AF}"/>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9" name="TextBox 11">
            <a:extLst>
              <a:ext uri="{FF2B5EF4-FFF2-40B4-BE49-F238E27FC236}">
                <a16:creationId xmlns:a16="http://schemas.microsoft.com/office/drawing/2014/main" id="{EDC0DDFC-F724-4DA9-83A0-386828DFA520}"/>
              </a:ext>
            </a:extLst>
          </p:cNvPr>
          <p:cNvSpPr txBox="1"/>
          <p:nvPr/>
        </p:nvSpPr>
        <p:spPr>
          <a:xfrm>
            <a:off x="8195536" y="4060551"/>
            <a:ext cx="3754810" cy="1661993"/>
          </a:xfrm>
          <a:prstGeom prst="rect">
            <a:avLst/>
          </a:prstGeom>
          <a:noFill/>
        </p:spPr>
        <p:txBody>
          <a:bodyPr wrap="square" rtlCol="0">
            <a:spAutoFit/>
          </a:bodyPr>
          <a:lstStyle/>
          <a:p>
            <a:pPr algn="ctr"/>
            <a:r>
              <a:rPr lang="en-GB" sz="2400" b="1" spc="300" dirty="0">
                <a:solidFill>
                  <a:prstClr val="white"/>
                </a:solidFill>
              </a:rPr>
              <a:t>NATURE </a:t>
            </a:r>
          </a:p>
          <a:p>
            <a:pPr algn="ctr"/>
            <a:r>
              <a:rPr lang="en-GB" sz="2400" b="1" spc="300" dirty="0">
                <a:solidFill>
                  <a:prstClr val="white"/>
                </a:solidFill>
              </a:rPr>
              <a:t>CONNECTION</a:t>
            </a:r>
            <a:endParaRPr lang="en-GB" sz="1100" b="1" spc="300" dirty="0">
              <a:solidFill>
                <a:prstClr val="white"/>
              </a:solidFill>
            </a:endParaRPr>
          </a:p>
          <a:p>
            <a:pPr algn="ctr"/>
            <a:endParaRPr lang="en-GB" b="1" dirty="0">
              <a:solidFill>
                <a:srgbClr val="FEE725"/>
              </a:solidFill>
            </a:endParaRPr>
          </a:p>
          <a:p>
            <a:pPr algn="ctr"/>
            <a:endParaRPr lang="en-GB" b="1" dirty="0">
              <a:solidFill>
                <a:srgbClr val="FEE725"/>
              </a:solidFill>
            </a:endParaRPr>
          </a:p>
          <a:p>
            <a:pPr algn="ctr"/>
            <a:r>
              <a:rPr lang="en-GB" b="1" spc="300" dirty="0">
                <a:solidFill>
                  <a:srgbClr val="FEE725"/>
                </a:solidFill>
              </a:rPr>
              <a:t>15 MINUTES </a:t>
            </a:r>
            <a:endParaRPr lang="en-GB" spc="300" dirty="0">
              <a:solidFill>
                <a:srgbClr val="FEE725"/>
              </a:solidFill>
            </a:endParaRPr>
          </a:p>
        </p:txBody>
      </p:sp>
    </p:spTree>
    <p:extLst>
      <p:ext uri="{BB962C8B-B14F-4D97-AF65-F5344CB8AC3E}">
        <p14:creationId xmlns:p14="http://schemas.microsoft.com/office/powerpoint/2010/main" val="172429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127" y="1197664"/>
            <a:ext cx="11369747" cy="4351338"/>
          </a:xfrm>
        </p:spPr>
        <p:txBody>
          <a:bodyPr>
            <a:normAutofit/>
          </a:bodyPr>
          <a:lstStyle/>
          <a:p>
            <a:pPr marL="0" indent="0">
              <a:buNone/>
            </a:pPr>
            <a:r>
              <a:rPr lang="en-GB" dirty="0">
                <a:solidFill>
                  <a:srgbClr val="35372F"/>
                </a:solidFill>
                <a:latin typeface="+mj-lt"/>
              </a:rPr>
              <a:t>To begin, let’s watch the short </a:t>
            </a:r>
            <a:r>
              <a:rPr lang="en-GB" dirty="0">
                <a:solidFill>
                  <a:srgbClr val="35372F"/>
                </a:solidFill>
              </a:rPr>
              <a:t>video </a:t>
            </a:r>
            <a:r>
              <a:rPr lang="en-GB" dirty="0">
                <a:solidFill>
                  <a:srgbClr val="35372F"/>
                </a:solidFill>
                <a:latin typeface="+mj-lt"/>
              </a:rPr>
              <a:t>(2:00 minutes) made by the BBC featuring David Attenborough entitled:</a:t>
            </a:r>
          </a:p>
          <a:p>
            <a:pPr marL="0" indent="0">
              <a:buNone/>
            </a:pPr>
            <a:endParaRPr lang="en-GB" dirty="0">
              <a:solidFill>
                <a:prstClr val="black"/>
              </a:solidFill>
              <a:latin typeface="+mj-lt"/>
            </a:endParaRPr>
          </a:p>
          <a:p>
            <a:pPr marL="0" indent="0">
              <a:buNone/>
            </a:pPr>
            <a:endParaRPr lang="en-GB" dirty="0">
              <a:solidFill>
                <a:prstClr val="black"/>
              </a:solidFill>
              <a:latin typeface="+mj-lt"/>
            </a:endParaRPr>
          </a:p>
          <a:p>
            <a:pPr marL="0" indent="0">
              <a:buNone/>
            </a:pPr>
            <a:r>
              <a:rPr lang="en-GB" sz="3200" b="1" u="sng" dirty="0">
                <a:latin typeface="+mj-lt"/>
                <a:hlinkClick r:id="rId3"/>
              </a:rPr>
              <a:t>What a Wonderful World</a:t>
            </a:r>
            <a:endParaRPr lang="en-GB" sz="3200" b="1" dirty="0">
              <a:latin typeface="+mj-lt"/>
            </a:endParaRPr>
          </a:p>
          <a:p>
            <a:pPr marL="0" indent="0">
              <a:buNone/>
            </a:pPr>
            <a:r>
              <a:rPr lang="en-GB" altLang="en-US" sz="1400" b="1" dirty="0">
                <a:solidFill>
                  <a:srgbClr val="35372F"/>
                </a:solidFill>
                <a:latin typeface="+mj-lt"/>
                <a:ea typeface="Calibri" panose="020F0502020204030204" pitchFamily="34" charset="0"/>
                <a:cs typeface="Times New Roman" panose="02020603050405020304" pitchFamily="18" charset="0"/>
              </a:rPr>
              <a:t>(Click on the link above for the hyperlink)</a:t>
            </a:r>
            <a:endParaRPr lang="en-GB" altLang="en-US" sz="1400" dirty="0">
              <a:solidFill>
                <a:srgbClr val="35372F"/>
              </a:solidFill>
              <a:latin typeface="+mj-lt"/>
            </a:endParaRPr>
          </a:p>
          <a:p>
            <a:pPr marL="0" lvl="0" indent="0" eaLnBrk="0" fontAlgn="base" hangingPunct="0">
              <a:lnSpc>
                <a:spcPct val="100000"/>
              </a:lnSpc>
              <a:spcBef>
                <a:spcPct val="0"/>
              </a:spcBef>
              <a:spcAft>
                <a:spcPct val="0"/>
              </a:spcAft>
              <a:buNone/>
            </a:pPr>
            <a:endParaRPr lang="en-GB" altLang="en-US" sz="4400" dirty="0">
              <a:latin typeface="+mj-lt"/>
              <a:ea typeface="Calibri" panose="020F0502020204030204" pitchFamily="34" charset="0"/>
              <a:cs typeface="Times New Roman" panose="02020603050405020304" pitchFamily="18" charset="0"/>
            </a:endParaRPr>
          </a:p>
          <a:p>
            <a:pPr marL="0" indent="0">
              <a:buNone/>
            </a:pPr>
            <a:endParaRPr lang="en-GB" dirty="0">
              <a:latin typeface="+mj-lt"/>
            </a:endParaRPr>
          </a:p>
          <a:p>
            <a:pPr marL="0" indent="0">
              <a:buNone/>
            </a:pPr>
            <a:endParaRPr lang="en-GB" dirty="0">
              <a:latin typeface="+mj-lt"/>
            </a:endParaRPr>
          </a:p>
        </p:txBody>
      </p:sp>
      <p:pic>
        <p:nvPicPr>
          <p:cNvPr id="1026" name="Picture 2" descr="https://i.ytimg.com/vi/auSo1MyWf8g/maxresdefault.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35318" y="2300458"/>
            <a:ext cx="5045555" cy="28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48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3281" y="1478300"/>
            <a:ext cx="3410562" cy="3410562"/>
          </a:xfrm>
          <a:prstGeom prst="rect">
            <a:avLst/>
          </a:prstGeom>
        </p:spPr>
      </p:pic>
      <p:sp>
        <p:nvSpPr>
          <p:cNvPr id="10" name="TextBox 9"/>
          <p:cNvSpPr txBox="1"/>
          <p:nvPr/>
        </p:nvSpPr>
        <p:spPr>
          <a:xfrm>
            <a:off x="290945" y="5024060"/>
            <a:ext cx="11480063" cy="954107"/>
          </a:xfrm>
          <a:prstGeom prst="rect">
            <a:avLst/>
          </a:prstGeom>
          <a:noFill/>
        </p:spPr>
        <p:txBody>
          <a:bodyPr wrap="square" rtlCol="0">
            <a:spAutoFit/>
          </a:bodyPr>
          <a:lstStyle/>
          <a:p>
            <a:r>
              <a:rPr lang="en-GB" sz="2800" dirty="0">
                <a:solidFill>
                  <a:srgbClr val="35372F"/>
                </a:solidFill>
                <a:latin typeface="Calibri Light" panose="020F0302020204030204"/>
              </a:rPr>
              <a:t>Then, take a look at these 10 images (click </a:t>
            </a:r>
            <a:r>
              <a:rPr lang="en-GB" sz="2800" dirty="0">
                <a:solidFill>
                  <a:prstClr val="black"/>
                </a:solidFill>
                <a:latin typeface="Calibri Light" panose="020F0302020204030204"/>
                <a:hlinkClick r:id="rId4"/>
              </a:rPr>
              <a:t>here</a:t>
            </a:r>
            <a:r>
              <a:rPr lang="en-GB" sz="2800" dirty="0">
                <a:solidFill>
                  <a:srgbClr val="35372F"/>
                </a:solidFill>
                <a:latin typeface="Calibri Light" panose="020F0302020204030204"/>
              </a:rPr>
              <a:t>). Pause at each image and think about what each one makes you think about and how it makes you feel.</a:t>
            </a:r>
          </a:p>
        </p:txBody>
      </p:sp>
      <p:sp>
        <p:nvSpPr>
          <p:cNvPr id="2" name="CaixaDeTexto 1">
            <a:extLst>
              <a:ext uri="{FF2B5EF4-FFF2-40B4-BE49-F238E27FC236}">
                <a16:creationId xmlns:a16="http://schemas.microsoft.com/office/drawing/2014/main" id="{8F1DD8BF-D1FE-4567-BBB6-1EAADB8FF8A1}"/>
              </a:ext>
            </a:extLst>
          </p:cNvPr>
          <p:cNvSpPr txBox="1"/>
          <p:nvPr/>
        </p:nvSpPr>
        <p:spPr>
          <a:xfrm>
            <a:off x="290945" y="819883"/>
            <a:ext cx="5894627" cy="523220"/>
          </a:xfrm>
          <a:prstGeom prst="rect">
            <a:avLst/>
          </a:prstGeom>
          <a:noFill/>
        </p:spPr>
        <p:txBody>
          <a:bodyPr wrap="none" rtlCol="0">
            <a:spAutoFit/>
          </a:bodyPr>
          <a:lstStyle/>
          <a:p>
            <a:r>
              <a:rPr lang="en-GB" sz="2800" dirty="0">
                <a:solidFill>
                  <a:srgbClr val="35372F"/>
                </a:solidFill>
                <a:latin typeface="+mj-lt"/>
              </a:rPr>
              <a:t>In pairs, discuss the following questions:</a:t>
            </a:r>
          </a:p>
        </p:txBody>
      </p:sp>
      <p:sp>
        <p:nvSpPr>
          <p:cNvPr id="9" name="CaixaDeTexto 8">
            <a:extLst>
              <a:ext uri="{FF2B5EF4-FFF2-40B4-BE49-F238E27FC236}">
                <a16:creationId xmlns:a16="http://schemas.microsoft.com/office/drawing/2014/main" id="{9878C082-DC3D-4C55-A91E-5914E03F202D}"/>
              </a:ext>
            </a:extLst>
          </p:cNvPr>
          <p:cNvSpPr txBox="1"/>
          <p:nvPr/>
        </p:nvSpPr>
        <p:spPr>
          <a:xfrm>
            <a:off x="6483024" y="2121131"/>
            <a:ext cx="2840182" cy="2246769"/>
          </a:xfrm>
          <a:prstGeom prst="rect">
            <a:avLst/>
          </a:prstGeom>
          <a:noFill/>
        </p:spPr>
        <p:txBody>
          <a:bodyPr wrap="square">
            <a:spAutoFit/>
          </a:bodyPr>
          <a:lstStyle/>
          <a:p>
            <a:pPr algn="ctr"/>
            <a:r>
              <a:rPr lang="en-GB" sz="2800" dirty="0">
                <a:solidFill>
                  <a:srgbClr val="35372F"/>
                </a:solidFill>
                <a:latin typeface="Calibri Light" panose="020F0302020204030204"/>
              </a:rPr>
              <a:t>Does</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the natural world inspire any emotions in you? Why? And if so, which?</a:t>
            </a:r>
            <a:endParaRPr lang="en-GB" dirty="0"/>
          </a:p>
        </p:txBody>
      </p:sp>
      <p:pic>
        <p:nvPicPr>
          <p:cNvPr id="11" name="Content Placeholder 3">
            <a:extLst>
              <a:ext uri="{FF2B5EF4-FFF2-40B4-BE49-F238E27FC236}">
                <a16:creationId xmlns:a16="http://schemas.microsoft.com/office/drawing/2014/main" id="{5373B9A9-3741-427C-AE6C-417E5B9624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9164" y="1478300"/>
            <a:ext cx="3410562" cy="3410562"/>
          </a:xfrm>
          <a:prstGeom prst="rect">
            <a:avLst/>
          </a:prstGeom>
        </p:spPr>
      </p:pic>
      <p:sp>
        <p:nvSpPr>
          <p:cNvPr id="12" name="TextBox 6">
            <a:extLst>
              <a:ext uri="{FF2B5EF4-FFF2-40B4-BE49-F238E27FC236}">
                <a16:creationId xmlns:a16="http://schemas.microsoft.com/office/drawing/2014/main" id="{7E98C773-DC74-4A2A-84B2-45C6C7866485}"/>
              </a:ext>
            </a:extLst>
          </p:cNvPr>
          <p:cNvSpPr txBox="1"/>
          <p:nvPr/>
        </p:nvSpPr>
        <p:spPr>
          <a:xfrm>
            <a:off x="2097355" y="2434844"/>
            <a:ext cx="3147500" cy="1384995"/>
          </a:xfrm>
          <a:prstGeom prst="rect">
            <a:avLst/>
          </a:prstGeom>
          <a:noFill/>
        </p:spPr>
        <p:txBody>
          <a:bodyPr wrap="square" rtlCol="0">
            <a:spAutoFit/>
          </a:bodyPr>
          <a:lstStyle/>
          <a:p>
            <a:pPr algn="ctr"/>
            <a:r>
              <a:rPr lang="en-GB" sz="2800" dirty="0">
                <a:solidFill>
                  <a:srgbClr val="35372F"/>
                </a:solidFill>
                <a:latin typeface="Calibri Light" panose="020F0302020204030204"/>
              </a:rPr>
              <a:t>How do you feel after watching this video? Why? </a:t>
            </a:r>
          </a:p>
        </p:txBody>
      </p:sp>
    </p:spTree>
    <p:extLst>
      <p:ext uri="{BB962C8B-B14F-4D97-AF65-F5344CB8AC3E}">
        <p14:creationId xmlns:p14="http://schemas.microsoft.com/office/powerpoint/2010/main" val="39718026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12252</TotalTime>
  <Words>2777</Words>
  <Application>Microsoft Office PowerPoint</Application>
  <PresentationFormat>Widescreen</PresentationFormat>
  <Paragraphs>206</Paragraphs>
  <Slides>51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Foco</vt:lpstr>
      <vt:lpstr>Just Another Hand</vt:lpstr>
      <vt:lpstr>Wingdings</vt:lpstr>
      <vt:lpstr>2_Office Theme</vt:lpstr>
      <vt:lpstr>PowerPoint Presentation</vt:lpstr>
      <vt:lpstr>PowerPoint Presentation</vt:lpstr>
      <vt:lpstr>PowerPoint Presentation</vt:lpstr>
      <vt:lpstr> In this lesson you will need: </vt:lpstr>
      <vt:lpstr>PowerPoint Presentation</vt:lpstr>
      <vt:lpstr>In this lesson, we will:</vt:lpstr>
      <vt:lpstr>PowerPoint Presentation</vt:lpstr>
      <vt:lpstr>PowerPoint Presentation</vt:lpstr>
      <vt:lpstr>PowerPoint Presentation</vt:lpstr>
      <vt:lpstr>PowerPoint Presentation</vt:lpstr>
      <vt:lpstr>PowerPoint Presentation</vt:lpstr>
      <vt:lpstr>PowerPoint Presentation</vt:lpstr>
      <vt:lpstr>Read the poem ‘May we raise children who love the unloved things’ by Nicolette Sowder.   As a class, take a couple of minutes to share some of your reflections.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as a class, take a few minutes to discuss the following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167</cp:revision>
  <dcterms:created xsi:type="dcterms:W3CDTF">2019-08-15T20:52:15Z</dcterms:created>
  <dcterms:modified xsi:type="dcterms:W3CDTF">2022-02-18T18:18:25Z</dcterms:modified>
</cp:coreProperties>
</file>