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1372" r:id="rId2"/>
    <p:sldId id="1434" r:id="rId3"/>
    <p:sldId id="1351" r:id="rId4"/>
    <p:sldId id="452" r:id="rId5"/>
    <p:sldId id="1373" r:id="rId6"/>
    <p:sldId id="453" r:id="rId7"/>
    <p:sldId id="1386" r:id="rId8"/>
    <p:sldId id="1374" r:id="rId9"/>
    <p:sldId id="1390" r:id="rId10"/>
    <p:sldId id="1391" r:id="rId11"/>
    <p:sldId id="439" r:id="rId12"/>
    <p:sldId id="435" r:id="rId13"/>
    <p:sldId id="283" r:id="rId14"/>
    <p:sldId id="436" r:id="rId15"/>
    <p:sldId id="438" r:id="rId16"/>
    <p:sldId id="440" r:id="rId17"/>
    <p:sldId id="412" r:id="rId18"/>
    <p:sldId id="1376" r:id="rId19"/>
    <p:sldId id="1377" r:id="rId20"/>
    <p:sldId id="366" r:id="rId21"/>
    <p:sldId id="1400" r:id="rId22"/>
    <p:sldId id="1401" r:id="rId23"/>
    <p:sldId id="352" r:id="rId24"/>
    <p:sldId id="391" r:id="rId25"/>
    <p:sldId id="457" r:id="rId26"/>
    <p:sldId id="354" r:id="rId27"/>
    <p:sldId id="448" r:id="rId28"/>
    <p:sldId id="396" r:id="rId29"/>
    <p:sldId id="449" r:id="rId30"/>
    <p:sldId id="397" r:id="rId31"/>
    <p:sldId id="1403" r:id="rId32"/>
    <p:sldId id="409" r:id="rId33"/>
    <p:sldId id="365" r:id="rId34"/>
    <p:sldId id="1378" r:id="rId35"/>
    <p:sldId id="340" r:id="rId36"/>
    <p:sldId id="1393" r:id="rId37"/>
    <p:sldId id="1392" r:id="rId38"/>
    <p:sldId id="383" r:id="rId39"/>
    <p:sldId id="1394" r:id="rId40"/>
    <p:sldId id="382" r:id="rId41"/>
    <p:sldId id="1395" r:id="rId42"/>
    <p:sldId id="384" r:id="rId43"/>
    <p:sldId id="1396" r:id="rId44"/>
    <p:sldId id="381" r:id="rId45"/>
    <p:sldId id="1397" r:id="rId46"/>
    <p:sldId id="385" r:id="rId47"/>
    <p:sldId id="1398" r:id="rId48"/>
    <p:sldId id="1399" r:id="rId49"/>
    <p:sldId id="343" r:id="rId50"/>
    <p:sldId id="1402" r:id="rId51"/>
    <p:sldId id="1387" r:id="rId52"/>
    <p:sldId id="443" r:id="rId53"/>
    <p:sldId id="445" r:id="rId54"/>
    <p:sldId id="418" r:id="rId55"/>
    <p:sldId id="398" r:id="rId56"/>
    <p:sldId id="423" r:id="rId57"/>
    <p:sldId id="350" r:id="rId58"/>
    <p:sldId id="426" r:id="rId59"/>
    <p:sldId id="454" r:id="rId60"/>
    <p:sldId id="425" r:id="rId61"/>
    <p:sldId id="428" r:id="rId62"/>
    <p:sldId id="479" r:id="rId63"/>
    <p:sldId id="1433" r:id="rId64"/>
    <p:sldId id="458" r:id="rId65"/>
    <p:sldId id="45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72F"/>
    <a:srgbClr val="35F2FB"/>
    <a:srgbClr val="FF6600"/>
    <a:srgbClr val="27A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DC155-4AE2-4A6D-B5BC-A175AB2E94FB}" type="datetimeFigureOut">
              <a:rPr lang="en-GB" smtClean="0"/>
              <a:t>18/02/2022</a:t>
            </a:fld>
            <a:endParaRPr lang="en-GB"/>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DFFB8-1540-4940-8AB7-7FF8716B60BA}" type="slidenum">
              <a:rPr lang="en-GB" smtClean="0"/>
              <a:t>‹#›</a:t>
            </a:fld>
            <a:endParaRPr lang="en-GB"/>
          </a:p>
        </p:txBody>
      </p:sp>
    </p:spTree>
    <p:extLst>
      <p:ext uri="{BB962C8B-B14F-4D97-AF65-F5344CB8AC3E}">
        <p14:creationId xmlns:p14="http://schemas.microsoft.com/office/powerpoint/2010/main" val="240238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eeptimewalk.org/"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K9kga9c0u2I"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limate.nasa.gov/climate_resources/136/infographic-earths-carbon-cycle-is-off-balanc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7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76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14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https://www.youtube.com/watch?v=tkxWmh-tFGs</a:t>
            </a: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7DB-1CED-43A1-865A-F1159FE89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27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a:t>URL: </a:t>
            </a:r>
            <a:r>
              <a:rPr lang="en-GB">
                <a:hlinkClick r:id="rId3"/>
              </a:rPr>
              <a:t>https://www.deeptimewalk.org/</a:t>
            </a:r>
            <a:endParaRPr lang="en-GB" dirty="0"/>
          </a:p>
        </p:txBody>
      </p:sp>
      <p:sp>
        <p:nvSpPr>
          <p:cNvPr id="4" name="Espaço Reservado para Número de Slide 3"/>
          <p:cNvSpPr>
            <a:spLocks noGrp="1"/>
          </p:cNvSpPr>
          <p:nvPr>
            <p:ph type="sldNum" sz="quarter" idx="5"/>
          </p:nvPr>
        </p:nvSpPr>
        <p:spPr/>
        <p:txBody>
          <a:bodyPr/>
          <a:lstStyle/>
          <a:p>
            <a:fld id="{B1BDFFB8-1540-4940-8AB7-7FF8716B60BA}" type="slidenum">
              <a:rPr lang="en-GB" smtClean="0"/>
              <a:t>60</a:t>
            </a:fld>
            <a:endParaRPr lang="en-GB"/>
          </a:p>
        </p:txBody>
      </p:sp>
    </p:spTree>
    <p:extLst>
      <p:ext uri="{BB962C8B-B14F-4D97-AF65-F5344CB8AC3E}">
        <p14:creationId xmlns:p14="http://schemas.microsoft.com/office/powerpoint/2010/main" val="247026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72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3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B252E-798C-4DBA-9397-81E6123F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49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65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https://www.youtube.com/watch?v=931drXJDqT4  </a:t>
            </a: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7DB-1CED-43A1-865A-F1159FE89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50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Video URL: </a:t>
            </a:r>
            <a:r>
              <a:rPr lang="en-GB" dirty="0">
                <a:hlinkClick r:id="rId3"/>
              </a:rPr>
              <a:t>https://www.youtube.com/watch?v=K9kga9c0u2I</a:t>
            </a:r>
            <a:endParaRPr lang="en-GB"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EB7DB-1CED-43A1-865A-F1159FE89D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73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dirty="0"/>
              <a:t>Infographic URL: </a:t>
            </a:r>
            <a:r>
              <a:rPr lang="en-GB" dirty="0">
                <a:hlinkClick r:id="rId3"/>
              </a:rPr>
              <a:t>https://climate.nasa.gov/climate_resources/136/infographic-earths-carbon-cycle-is-off-balance/</a:t>
            </a:r>
            <a:endParaRPr lang="en-GB" dirty="0"/>
          </a:p>
        </p:txBody>
      </p:sp>
      <p:sp>
        <p:nvSpPr>
          <p:cNvPr id="4" name="Espaço Reservado para Número de Slide 3"/>
          <p:cNvSpPr>
            <a:spLocks noGrp="1"/>
          </p:cNvSpPr>
          <p:nvPr>
            <p:ph type="sldNum" sz="quarter" idx="5"/>
          </p:nvPr>
        </p:nvSpPr>
        <p:spPr/>
        <p:txBody>
          <a:bodyPr/>
          <a:lstStyle/>
          <a:p>
            <a:fld id="{B1BDFFB8-1540-4940-8AB7-7FF8716B60BA}" type="slidenum">
              <a:rPr lang="en-GB" smtClean="0"/>
              <a:t>31</a:t>
            </a:fld>
            <a:endParaRPr lang="en-GB"/>
          </a:p>
        </p:txBody>
      </p:sp>
    </p:spTree>
    <p:extLst>
      <p:ext uri="{BB962C8B-B14F-4D97-AF65-F5344CB8AC3E}">
        <p14:creationId xmlns:p14="http://schemas.microsoft.com/office/powerpoint/2010/main" val="54641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6117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420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18/02/2022</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1803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18/02/2022</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5482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18/02/2022</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9837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18/02/2022</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607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105875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0714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9595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1342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08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1508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7570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18/02/2022</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4751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a:solidFill>
                  <a:srgbClr val="252823"/>
                </a:solidFill>
              </a:rPr>
              <a:t>COPYRIGHT@2022 THOUGHTBOX EDUCATION</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5470215" cy="307777"/>
          </a:xfrm>
          <a:prstGeom prst="rect">
            <a:avLst/>
          </a:prstGeom>
          <a:noFill/>
        </p:spPr>
        <p:txBody>
          <a:bodyPr wrap="none" rtlCol="0">
            <a:spAutoFit/>
          </a:bodyPr>
          <a:lstStyle/>
          <a:p>
            <a:r>
              <a:rPr lang="en-US" sz="1400" b="1" dirty="0">
                <a:solidFill>
                  <a:srgbClr val="35372F"/>
                </a:solidFill>
                <a:latin typeface="+mj-lt"/>
                <a:cs typeface="Foco"/>
              </a:rPr>
              <a:t>EXPLORING THE NATURAL WORLD </a:t>
            </a:r>
            <a:r>
              <a:rPr lang="en-US" sz="1400" dirty="0">
                <a:solidFill>
                  <a:srgbClr val="35372F"/>
                </a:solidFill>
                <a:latin typeface="+mj-lt"/>
                <a:cs typeface="Foco"/>
              </a:rPr>
              <a:t>| Changing</a:t>
            </a:r>
            <a:r>
              <a:rPr lang="en-US" sz="1400" baseline="0" dirty="0">
                <a:solidFill>
                  <a:srgbClr val="35372F"/>
                </a:solidFill>
                <a:latin typeface="+mj-lt"/>
                <a:cs typeface="Foco"/>
              </a:rPr>
              <a:t> Climates – Y7&amp;8 </a:t>
            </a:r>
            <a:r>
              <a:rPr lang="en-US" sz="1400" dirty="0">
                <a:solidFill>
                  <a:srgbClr val="35372F"/>
                </a:solidFill>
                <a:latin typeface="+mj-lt"/>
                <a:cs typeface="Foco"/>
              </a:rPr>
              <a:t>| Lesson 1 </a:t>
            </a:r>
            <a:endParaRPr lang="en-US" sz="1400" dirty="0">
              <a:solidFill>
                <a:srgbClr val="35372F"/>
              </a:solidFill>
              <a:latin typeface="+mj-lt"/>
            </a:endParaRPr>
          </a:p>
        </p:txBody>
      </p:sp>
    </p:spTree>
    <p:extLst>
      <p:ext uri="{BB962C8B-B14F-4D97-AF65-F5344CB8AC3E}">
        <p14:creationId xmlns:p14="http://schemas.microsoft.com/office/powerpoint/2010/main" val="2919450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931drXJDqT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channel/UCP_hZt43bbGGf9ah6ATOvE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K9kga9c0u2I" TargetMode="Externa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31.xml.rels><?xml version="1.0" encoding="UTF-8" standalone="yes"?>
<Relationships xmlns="http://schemas.openxmlformats.org/package/2006/relationships"><Relationship Id="rId3" Type="http://schemas.openxmlformats.org/officeDocument/2006/relationships/hyperlink" Target="https://climate.nasa.gov/climate_resources/136/infographic-earths-carbon-cycle-is-off-balanc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tkxWmh-tFG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deeptimewalk.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pixabay.com/en/stickman-stick-figure-man-blue-25574/" TargetMode="External"/><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58F7FB-2868-4436-BE4D-7699A6C2CBE8}"/>
              </a:ext>
            </a:extLst>
          </p:cNvPr>
          <p:cNvSpPr/>
          <p:nvPr/>
        </p:nvSpPr>
        <p:spPr>
          <a:xfrm>
            <a:off x="0" y="-3511"/>
            <a:ext cx="12192000" cy="6858000"/>
          </a:xfrm>
          <a:prstGeom prst="rect">
            <a:avLst/>
          </a:prstGeom>
          <a:solidFill>
            <a:srgbClr val="27A581">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B3CB44B5-99C5-425F-8A5F-DC5A2D2DBB05}"/>
              </a:ext>
            </a:extLst>
          </p:cNvPr>
          <p:cNvSpPr txBox="1">
            <a:spLocks/>
          </p:cNvSpPr>
          <p:nvPr/>
        </p:nvSpPr>
        <p:spPr>
          <a:xfrm>
            <a:off x="0" y="2994084"/>
            <a:ext cx="12192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Foco" panose="020B0504050202020203" pitchFamily="34" charset="0"/>
                <a:ea typeface="+mj-ea"/>
                <a:cs typeface="+mj-cs"/>
              </a:rPr>
              <a:t>EXPLORING  </a:t>
            </a: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j-ea"/>
                <a:cs typeface="+mj-cs"/>
              </a:rPr>
              <a:t>NATURAL WORLD</a:t>
            </a:r>
          </a:p>
        </p:txBody>
      </p:sp>
      <p:sp>
        <p:nvSpPr>
          <p:cNvPr id="9" name="TextBox 8">
            <a:extLst>
              <a:ext uri="{FF2B5EF4-FFF2-40B4-BE49-F238E27FC236}">
                <a16:creationId xmlns:a16="http://schemas.microsoft.com/office/drawing/2014/main" id="{846F5F90-1600-4BA6-827D-CCF9D796FACF}"/>
              </a:ext>
            </a:extLst>
          </p:cNvPr>
          <p:cNvSpPr txBox="1"/>
          <p:nvPr/>
        </p:nvSpPr>
        <p:spPr>
          <a:xfrm rot="16200000">
            <a:off x="4354329" y="3125083"/>
            <a:ext cx="10656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THE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24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CEB11-A0A8-4D1D-B9B9-45872020978B}"/>
              </a:ext>
            </a:extLst>
          </p:cNvPr>
          <p:cNvSpPr>
            <a:spLocks noGrp="1"/>
          </p:cNvSpPr>
          <p:nvPr>
            <p:ph type="title"/>
          </p:nvPr>
        </p:nvSpPr>
        <p:spPr>
          <a:xfrm>
            <a:off x="442948" y="653933"/>
            <a:ext cx="11337926" cy="1190958"/>
          </a:xfrm>
        </p:spPr>
        <p:txBody>
          <a:bodyPr>
            <a:normAutofit/>
          </a:bodyPr>
          <a:lstStyle/>
          <a:p>
            <a:r>
              <a:rPr lang="en-GB" sz="2800" dirty="0">
                <a:solidFill>
                  <a:srgbClr val="35372F"/>
                </a:solidFill>
              </a:rPr>
              <a:t>The phrase is…</a:t>
            </a:r>
          </a:p>
        </p:txBody>
      </p:sp>
      <p:sp>
        <p:nvSpPr>
          <p:cNvPr id="4" name="Espaço Reservado para Conteúdo 3">
            <a:extLst>
              <a:ext uri="{FF2B5EF4-FFF2-40B4-BE49-F238E27FC236}">
                <a16:creationId xmlns:a16="http://schemas.microsoft.com/office/drawing/2014/main" id="{DDD41EB2-BA03-4C77-8ABD-35F596E45231}"/>
              </a:ext>
            </a:extLst>
          </p:cNvPr>
          <p:cNvSpPr txBox="1">
            <a:spLocks noGrp="1"/>
          </p:cNvSpPr>
          <p:nvPr>
            <p:ph idx="1"/>
          </p:nvPr>
        </p:nvSpPr>
        <p:spPr>
          <a:xfrm>
            <a:off x="262840" y="2656899"/>
            <a:ext cx="11337925" cy="840230"/>
          </a:xfrm>
          <a:prstGeom prst="rect">
            <a:avLst/>
          </a:prstGeom>
          <a:noFill/>
        </p:spPr>
        <p:txBody>
          <a:bodyPr wrap="square">
            <a:spAutoFit/>
          </a:bodyPr>
          <a:lstStyle/>
          <a:p>
            <a:pPr marL="0" indent="0" algn="ctr">
              <a:buNone/>
            </a:pPr>
            <a:r>
              <a:rPr lang="en-GB" sz="5400" dirty="0">
                <a:solidFill>
                  <a:schemeClr val="bg1"/>
                </a:solidFill>
                <a:latin typeface="Ravie" panose="04040805050809020602" pitchFamily="82" charset="0"/>
              </a:rPr>
              <a:t>‘CLIMATE CHANGE’</a:t>
            </a:r>
            <a:endParaRPr lang="en-GB" sz="5400" dirty="0">
              <a:solidFill>
                <a:schemeClr val="bg1"/>
              </a:solidFill>
            </a:endParaRPr>
          </a:p>
        </p:txBody>
      </p:sp>
      <p:sp>
        <p:nvSpPr>
          <p:cNvPr id="5" name="Retângulo: Cantos Arredondados 4">
            <a:extLst>
              <a:ext uri="{FF2B5EF4-FFF2-40B4-BE49-F238E27FC236}">
                <a16:creationId xmlns:a16="http://schemas.microsoft.com/office/drawing/2014/main" id="{6B0C6C83-85E6-4B24-93D4-DA569CD4BB03}"/>
              </a:ext>
            </a:extLst>
          </p:cNvPr>
          <p:cNvSpPr/>
          <p:nvPr/>
        </p:nvSpPr>
        <p:spPr>
          <a:xfrm>
            <a:off x="1620983" y="2012662"/>
            <a:ext cx="8714509" cy="2202873"/>
          </a:xfrm>
          <a:prstGeom prst="roundRect">
            <a:avLst/>
          </a:prstGeom>
          <a:solidFill>
            <a:srgbClr val="27A5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spaço Reservado para Conteúdo 3">
            <a:extLst>
              <a:ext uri="{FF2B5EF4-FFF2-40B4-BE49-F238E27FC236}">
                <a16:creationId xmlns:a16="http://schemas.microsoft.com/office/drawing/2014/main" id="{F184BE5E-943D-46DC-B1FE-07B700A055EC}"/>
              </a:ext>
            </a:extLst>
          </p:cNvPr>
          <p:cNvSpPr txBox="1">
            <a:spLocks/>
          </p:cNvSpPr>
          <p:nvPr/>
        </p:nvSpPr>
        <p:spPr>
          <a:xfrm>
            <a:off x="1489364" y="2824587"/>
            <a:ext cx="8977746" cy="8402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prstClr val="white"/>
                </a:solidFill>
                <a:effectLst/>
                <a:uLnTx/>
                <a:uFillTx/>
                <a:latin typeface="Ravie" panose="04040805050809020602" pitchFamily="82" charset="0"/>
                <a:ea typeface="+mn-ea"/>
                <a:cs typeface="+mn-cs"/>
              </a:rPr>
              <a:t>‘CLIMATE CHANGE’</a:t>
            </a:r>
            <a:endParaRPr kumimoji="0" lang="en-GB" sz="5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7" name="Título 1">
            <a:extLst>
              <a:ext uri="{FF2B5EF4-FFF2-40B4-BE49-F238E27FC236}">
                <a16:creationId xmlns:a16="http://schemas.microsoft.com/office/drawing/2014/main" id="{92C98FB9-FDD9-4694-8B83-0797D1FD8BA0}"/>
              </a:ext>
            </a:extLst>
          </p:cNvPr>
          <p:cNvSpPr txBox="1">
            <a:spLocks/>
          </p:cNvSpPr>
          <p:nvPr/>
        </p:nvSpPr>
        <p:spPr>
          <a:xfrm>
            <a:off x="442948" y="4675767"/>
            <a:ext cx="11337926" cy="1190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j-ea"/>
                <a:cs typeface="+mj-cs"/>
              </a:rPr>
              <a:t>Quickly! Turn to the person next to you and say the first word that comes to mind!</a:t>
            </a:r>
          </a:p>
        </p:txBody>
      </p:sp>
    </p:spTree>
    <p:extLst>
      <p:ext uri="{BB962C8B-B14F-4D97-AF65-F5344CB8AC3E}">
        <p14:creationId xmlns:p14="http://schemas.microsoft.com/office/powerpoint/2010/main" val="223400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6" y="1205467"/>
            <a:ext cx="11525248" cy="4210916"/>
          </a:xfrm>
        </p:spPr>
        <p:txBody>
          <a:bodyPr>
            <a:normAutofit/>
          </a:bodyPr>
          <a:lstStyle/>
          <a:p>
            <a:pPr marL="0" indent="0">
              <a:buNone/>
            </a:pPr>
            <a:r>
              <a:rPr lang="en-GB" dirty="0">
                <a:solidFill>
                  <a:srgbClr val="35372F"/>
                </a:solidFill>
              </a:rPr>
              <a:t>Have you been hearing a lot about ‘</a:t>
            </a:r>
            <a:r>
              <a:rPr lang="en-GB" i="1" dirty="0">
                <a:solidFill>
                  <a:srgbClr val="35372F"/>
                </a:solidFill>
              </a:rPr>
              <a:t>climate change</a:t>
            </a:r>
            <a:r>
              <a:rPr lang="en-GB" dirty="0">
                <a:solidFill>
                  <a:srgbClr val="35372F"/>
                </a:solidFill>
              </a:rPr>
              <a:t>’ lately? Maybe you have heard about it at school, or in the news, or maybe you and your friends talk about it. Maybe you have noticed many changes in the weather where you live, or maybe around the world. </a:t>
            </a:r>
          </a:p>
          <a:p>
            <a:pPr marL="0" indent="0">
              <a:buNone/>
            </a:pPr>
            <a:endParaRPr lang="en-GB" dirty="0">
              <a:solidFill>
                <a:srgbClr val="35372F"/>
              </a:solidFill>
            </a:endParaRPr>
          </a:p>
          <a:p>
            <a:pPr marL="0" indent="0">
              <a:buNone/>
            </a:pPr>
            <a:r>
              <a:rPr lang="en-GB" dirty="0">
                <a:solidFill>
                  <a:srgbClr val="35372F"/>
                </a:solidFill>
              </a:rPr>
              <a:t>But how is that linked to the </a:t>
            </a:r>
            <a:r>
              <a:rPr lang="en-GB" i="1" dirty="0">
                <a:solidFill>
                  <a:srgbClr val="35372F"/>
                </a:solidFill>
              </a:rPr>
              <a:t>climate</a:t>
            </a:r>
            <a:r>
              <a:rPr lang="en-GB" dirty="0">
                <a:solidFill>
                  <a:srgbClr val="35372F"/>
                </a:solidFill>
              </a:rPr>
              <a:t> and how is that different to the </a:t>
            </a:r>
            <a:r>
              <a:rPr lang="en-GB" i="1" dirty="0">
                <a:solidFill>
                  <a:srgbClr val="35372F"/>
                </a:solidFill>
              </a:rPr>
              <a:t>weather</a:t>
            </a:r>
            <a:r>
              <a:rPr lang="en-GB" dirty="0">
                <a:solidFill>
                  <a:srgbClr val="35372F"/>
                </a:solidFill>
              </a:rPr>
              <a:t>? </a:t>
            </a:r>
          </a:p>
          <a:p>
            <a:pPr marL="0" indent="0">
              <a:buNone/>
            </a:pPr>
            <a:endParaRPr lang="en-GB" dirty="0">
              <a:solidFill>
                <a:srgbClr val="35372F"/>
              </a:solidFill>
            </a:endParaRPr>
          </a:p>
          <a:p>
            <a:pPr marL="0" indent="0">
              <a:buNone/>
            </a:pPr>
            <a:r>
              <a:rPr lang="en-GB" dirty="0">
                <a:solidFill>
                  <a:srgbClr val="35372F"/>
                </a:solidFill>
              </a:rPr>
              <a:t>And what does the phrase ‘</a:t>
            </a:r>
            <a:r>
              <a:rPr lang="en-GB" i="1" dirty="0">
                <a:solidFill>
                  <a:srgbClr val="35372F"/>
                </a:solidFill>
              </a:rPr>
              <a:t>climate change</a:t>
            </a:r>
            <a:r>
              <a:rPr lang="en-GB" dirty="0">
                <a:solidFill>
                  <a:srgbClr val="35372F"/>
                </a:solidFill>
              </a:rPr>
              <a:t>’</a:t>
            </a:r>
            <a:r>
              <a:rPr lang="en-GB" b="1" dirty="0">
                <a:solidFill>
                  <a:srgbClr val="35372F"/>
                </a:solidFill>
              </a:rPr>
              <a:t> </a:t>
            </a:r>
            <a:r>
              <a:rPr lang="en-GB" dirty="0">
                <a:solidFill>
                  <a:srgbClr val="35372F"/>
                </a:solidFill>
              </a:rPr>
              <a:t>actually mean?</a:t>
            </a:r>
          </a:p>
          <a:p>
            <a:pPr marL="0" indent="0">
              <a:buNone/>
            </a:pPr>
            <a:endParaRPr lang="en-GB" dirty="0"/>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ackgroundRemoval t="4691" b="93746" l="6889" r="90000"/>
                    </a14:imgEffect>
                  </a14:imgLayer>
                </a14:imgProps>
              </a:ext>
              <a:ext uri="{28A0092B-C50C-407E-A947-70E740481C1C}">
                <a14:useLocalDpi xmlns:a14="http://schemas.microsoft.com/office/drawing/2010/main"/>
              </a:ext>
            </a:extLst>
          </a:blip>
          <a:stretch>
            <a:fillRect/>
          </a:stretch>
        </p:blipFill>
        <p:spPr>
          <a:xfrm>
            <a:off x="9467341" y="4619625"/>
            <a:ext cx="2391283" cy="1869186"/>
          </a:xfrm>
          <a:prstGeom prst="rect">
            <a:avLst/>
          </a:prstGeom>
        </p:spPr>
      </p:pic>
    </p:spTree>
    <p:extLst>
      <p:ext uri="{BB962C8B-B14F-4D97-AF65-F5344CB8AC3E}">
        <p14:creationId xmlns:p14="http://schemas.microsoft.com/office/powerpoint/2010/main" val="369256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96274" y="2060421"/>
            <a:ext cx="3531891" cy="3531891"/>
          </a:xfrm>
          <a:prstGeom prst="rect">
            <a:avLst/>
          </a:prstGeom>
        </p:spPr>
      </p:pic>
      <p:sp>
        <p:nvSpPr>
          <p:cNvPr id="2" name="Rectangle 1"/>
          <p:cNvSpPr/>
          <p:nvPr/>
        </p:nvSpPr>
        <p:spPr>
          <a:xfrm>
            <a:off x="4644881" y="2918425"/>
            <a:ext cx="2634675"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What is the difference between </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climate</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and </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weather</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29091" y="2438734"/>
            <a:ext cx="1961920" cy="239616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3428" y="2766698"/>
            <a:ext cx="1967609" cy="1967609"/>
          </a:xfrm>
          <a:prstGeom prst="rect">
            <a:avLst/>
          </a:prstGeom>
        </p:spPr>
      </p:pic>
      <p:sp>
        <p:nvSpPr>
          <p:cNvPr id="4" name="CaixaDeTexto 3">
            <a:extLst>
              <a:ext uri="{FF2B5EF4-FFF2-40B4-BE49-F238E27FC236}">
                <a16:creationId xmlns:a16="http://schemas.microsoft.com/office/drawing/2014/main" id="{D5C67621-4B42-4828-8B08-12478AC72DC0}"/>
              </a:ext>
            </a:extLst>
          </p:cNvPr>
          <p:cNvSpPr txBox="1"/>
          <p:nvPr/>
        </p:nvSpPr>
        <p:spPr>
          <a:xfrm>
            <a:off x="374073" y="1004078"/>
            <a:ext cx="79838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Take a couple of seconds to think about this question:</a:t>
            </a:r>
          </a:p>
        </p:txBody>
      </p:sp>
    </p:spTree>
    <p:extLst>
      <p:ext uri="{BB962C8B-B14F-4D97-AF65-F5344CB8AC3E}">
        <p14:creationId xmlns:p14="http://schemas.microsoft.com/office/powerpoint/2010/main" val="2795418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079" y="916688"/>
            <a:ext cx="11337851" cy="701098"/>
          </a:xfrm>
        </p:spPr>
        <p:txBody>
          <a:bodyPr>
            <a:normAutofit/>
          </a:bodyPr>
          <a:lstStyle/>
          <a:p>
            <a:pPr marL="0" indent="0">
              <a:buNone/>
            </a:pPr>
            <a:r>
              <a:rPr lang="en-GB" dirty="0">
                <a:solidFill>
                  <a:srgbClr val="35372F"/>
                </a:solidFill>
              </a:rPr>
              <a:t>The</a:t>
            </a:r>
            <a:r>
              <a:rPr lang="en-GB" b="1" dirty="0">
                <a:solidFill>
                  <a:srgbClr val="35372F"/>
                </a:solidFill>
              </a:rPr>
              <a:t> main </a:t>
            </a:r>
            <a:r>
              <a:rPr lang="en-GB" dirty="0">
                <a:solidFill>
                  <a:srgbClr val="35372F"/>
                </a:solidFill>
              </a:rPr>
              <a:t>difference between climate and weather is:</a:t>
            </a:r>
            <a:endParaRPr lang="en-GB" sz="8000" dirty="0">
              <a:solidFill>
                <a:srgbClr val="35372F"/>
              </a:solidFill>
            </a:endParaRPr>
          </a:p>
          <a:p>
            <a:pPr marL="0" indent="0" algn="ctr">
              <a:buNone/>
            </a:pPr>
            <a:endParaRPr lang="en-GB" sz="9600" dirty="0">
              <a:solidFill>
                <a:schemeClr val="accent5">
                  <a:lumMod val="75000"/>
                </a:schemeClr>
              </a:solidFill>
            </a:endParaRPr>
          </a:p>
          <a:p>
            <a:pPr marL="0" indent="0" algn="ctr">
              <a:buNone/>
            </a:pPr>
            <a:endParaRPr lang="en-GB" sz="9600" dirty="0">
              <a:solidFill>
                <a:schemeClr val="accent5">
                  <a:lumMod val="75000"/>
                </a:schemeClr>
              </a:solidFill>
            </a:endParaRPr>
          </a:p>
          <a:p>
            <a:pPr marL="0" indent="0">
              <a:buNone/>
            </a:pPr>
            <a:endParaRPr lang="en-GB" dirty="0"/>
          </a:p>
          <a:p>
            <a:pPr marL="0" indent="0">
              <a:buNone/>
            </a:pPr>
            <a:endParaRPr lang="en-GB" b="1" dirty="0"/>
          </a:p>
          <a:p>
            <a:pPr marL="0" indent="0">
              <a:buNone/>
            </a:pPr>
            <a:endParaRPr lang="en-GB" b="1" dirty="0"/>
          </a:p>
          <a:p>
            <a:pPr marL="0" indent="0">
              <a:buNone/>
            </a:pPr>
            <a:endParaRPr lang="en-GB" dirty="0"/>
          </a:p>
        </p:txBody>
      </p:sp>
      <p:sp>
        <p:nvSpPr>
          <p:cNvPr id="2" name="Rectangle 1"/>
          <p:cNvSpPr/>
          <p:nvPr/>
        </p:nvSpPr>
        <p:spPr>
          <a:xfrm>
            <a:off x="2590800" y="3508248"/>
            <a:ext cx="3067050" cy="22289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Weather is the conditions on a short time-scale – minutes, hours, days, seasons.</a:t>
            </a:r>
          </a:p>
        </p:txBody>
      </p:sp>
      <p:sp>
        <p:nvSpPr>
          <p:cNvPr id="4" name="Rectangle 3"/>
          <p:cNvSpPr/>
          <p:nvPr/>
        </p:nvSpPr>
        <p:spPr>
          <a:xfrm>
            <a:off x="6522596" y="3508248"/>
            <a:ext cx="3067050" cy="22289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mj-lt"/>
              </a:rPr>
              <a:t>Climate is the weather pattern over a long time-scale.</a:t>
            </a:r>
          </a:p>
        </p:txBody>
      </p:sp>
      <p:sp>
        <p:nvSpPr>
          <p:cNvPr id="6" name="CaixaDeTexto 5">
            <a:extLst>
              <a:ext uri="{FF2B5EF4-FFF2-40B4-BE49-F238E27FC236}">
                <a16:creationId xmlns:a16="http://schemas.microsoft.com/office/drawing/2014/main" id="{B7209D04-0F19-4333-852C-A7BDD07D1DFB}"/>
              </a:ext>
            </a:extLst>
          </p:cNvPr>
          <p:cNvSpPr txBox="1"/>
          <p:nvPr/>
        </p:nvSpPr>
        <p:spPr>
          <a:xfrm>
            <a:off x="2609850" y="1617786"/>
            <a:ext cx="6096000" cy="1569660"/>
          </a:xfrm>
          <a:prstGeom prst="rect">
            <a:avLst/>
          </a:prstGeom>
          <a:noFill/>
        </p:spPr>
        <p:txBody>
          <a:bodyPr wrap="square">
            <a:spAutoFit/>
          </a:bodyPr>
          <a:lstStyle/>
          <a:p>
            <a:pPr algn="ctr"/>
            <a:r>
              <a:rPr lang="en-GB" sz="9600" dirty="0">
                <a:solidFill>
                  <a:schemeClr val="accent5">
                    <a:lumMod val="75000"/>
                  </a:schemeClr>
                </a:solidFill>
              </a:rPr>
              <a:t>TIME</a:t>
            </a:r>
            <a:endParaRPr lang="en-GB" dirty="0"/>
          </a:p>
        </p:txBody>
      </p:sp>
    </p:spTree>
    <p:extLst>
      <p:ext uri="{BB962C8B-B14F-4D97-AF65-F5344CB8AC3E}">
        <p14:creationId xmlns:p14="http://schemas.microsoft.com/office/powerpoint/2010/main" val="210539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8" y="997527"/>
            <a:ext cx="11549832" cy="4496390"/>
          </a:xfrm>
        </p:spPr>
        <p:txBody>
          <a:bodyPr/>
          <a:lstStyle/>
          <a:p>
            <a:pPr marL="0" indent="0">
              <a:buNone/>
            </a:pPr>
            <a:r>
              <a:rPr lang="en-GB" dirty="0">
                <a:solidFill>
                  <a:srgbClr val="35372F"/>
                </a:solidFill>
              </a:rPr>
              <a:t>In brief, </a:t>
            </a:r>
            <a:r>
              <a:rPr lang="en-GB" i="1" dirty="0">
                <a:solidFill>
                  <a:srgbClr val="35372F"/>
                </a:solidFill>
              </a:rPr>
              <a:t>climate </a:t>
            </a:r>
            <a:r>
              <a:rPr lang="en-GB" dirty="0">
                <a:solidFill>
                  <a:srgbClr val="35372F"/>
                </a:solidFill>
              </a:rPr>
              <a:t>is what you</a:t>
            </a:r>
            <a:r>
              <a:rPr lang="en-GB" b="1" dirty="0">
                <a:solidFill>
                  <a:srgbClr val="35372F"/>
                </a:solidFill>
              </a:rPr>
              <a:t> expect</a:t>
            </a:r>
            <a:r>
              <a:rPr lang="en-GB" i="1" dirty="0">
                <a:solidFill>
                  <a:srgbClr val="35372F"/>
                </a:solidFill>
              </a:rPr>
              <a:t>, weather </a:t>
            </a:r>
            <a:r>
              <a:rPr lang="en-GB" dirty="0">
                <a:solidFill>
                  <a:srgbClr val="35372F"/>
                </a:solidFill>
              </a:rPr>
              <a:t>is what you </a:t>
            </a:r>
            <a:r>
              <a:rPr lang="en-GB" b="1" dirty="0">
                <a:solidFill>
                  <a:srgbClr val="35372F"/>
                </a:solidFill>
              </a:rPr>
              <a:t>get.</a:t>
            </a:r>
          </a:p>
        </p:txBody>
      </p:sp>
      <p:sp>
        <p:nvSpPr>
          <p:cNvPr id="4" name="Rectangle 3"/>
          <p:cNvSpPr/>
          <p:nvPr/>
        </p:nvSpPr>
        <p:spPr>
          <a:xfrm>
            <a:off x="857143" y="1938109"/>
            <a:ext cx="4914905" cy="3785652"/>
          </a:xfrm>
          <a:prstGeom prst="rect">
            <a:avLst/>
          </a:prstGeom>
          <a:solidFill>
            <a:srgbClr val="00B0F0"/>
          </a:solidFill>
        </p:spPr>
        <p:txBody>
          <a:bodyPr wrap="square">
            <a:spAutoFit/>
          </a:bodyPr>
          <a:lstStyle/>
          <a:p>
            <a:pPr lvl="0" algn="ctr"/>
            <a:endParaRPr lang="en-GB" sz="2400" b="1" dirty="0">
              <a:solidFill>
                <a:prstClr val="white"/>
              </a:solidFill>
              <a:latin typeface="+mj-lt"/>
            </a:endParaRPr>
          </a:p>
          <a:p>
            <a:pPr lvl="0" algn="ctr"/>
            <a:r>
              <a:rPr lang="en-GB" sz="2400" b="1" dirty="0">
                <a:solidFill>
                  <a:prstClr val="white"/>
                </a:solidFill>
                <a:latin typeface="+mj-lt"/>
              </a:rPr>
              <a:t>Weather is the day to day conditions. </a:t>
            </a:r>
          </a:p>
          <a:p>
            <a:pPr lvl="0" algn="ctr"/>
            <a:endParaRPr lang="en-GB" sz="2400" b="1" dirty="0">
              <a:solidFill>
                <a:prstClr val="white"/>
              </a:solidFill>
              <a:latin typeface="+mj-lt"/>
            </a:endParaRPr>
          </a:p>
          <a:p>
            <a:pPr lvl="0" algn="ctr"/>
            <a:r>
              <a:rPr lang="en-GB" sz="2400" b="1" dirty="0">
                <a:solidFill>
                  <a:prstClr val="white"/>
                </a:solidFill>
                <a:latin typeface="+mj-lt"/>
              </a:rPr>
              <a:t>It’s what you see outside on any given day.</a:t>
            </a:r>
          </a:p>
          <a:p>
            <a:pPr lvl="0" algn="ctr"/>
            <a:endParaRPr lang="en-GB" sz="2400" b="1" dirty="0">
              <a:solidFill>
                <a:prstClr val="white"/>
              </a:solidFill>
              <a:latin typeface="+mj-lt"/>
            </a:endParaRPr>
          </a:p>
          <a:p>
            <a:pPr lvl="0" algn="ctr"/>
            <a:r>
              <a:rPr lang="en-GB" sz="2400" b="1" dirty="0">
                <a:solidFill>
                  <a:prstClr val="white"/>
                </a:solidFill>
                <a:latin typeface="+mj-lt"/>
              </a:rPr>
              <a:t>Weather events include snow, rain, sun and wind. These happen in a particular place and can vary across a local area.</a:t>
            </a:r>
          </a:p>
          <a:p>
            <a:pPr lvl="0" algn="ctr"/>
            <a:endParaRPr lang="en-GB" sz="2400" b="1" dirty="0">
              <a:solidFill>
                <a:prstClr val="white"/>
              </a:solidFill>
              <a:latin typeface="+mj-lt"/>
            </a:endParaRPr>
          </a:p>
        </p:txBody>
      </p:sp>
      <p:sp>
        <p:nvSpPr>
          <p:cNvPr id="5" name="Rectangle 4"/>
          <p:cNvSpPr/>
          <p:nvPr/>
        </p:nvSpPr>
        <p:spPr>
          <a:xfrm>
            <a:off x="6384517" y="1938109"/>
            <a:ext cx="4832307" cy="3785652"/>
          </a:xfrm>
          <a:prstGeom prst="rect">
            <a:avLst/>
          </a:prstGeom>
          <a:solidFill>
            <a:srgbClr val="92D050"/>
          </a:solidFill>
        </p:spPr>
        <p:txBody>
          <a:bodyPr wrap="square">
            <a:spAutoFit/>
          </a:bodyPr>
          <a:lstStyle/>
          <a:p>
            <a:pPr lvl="0" algn="ctr"/>
            <a:endParaRPr lang="en-GB" sz="2400" b="1" dirty="0">
              <a:solidFill>
                <a:schemeClr val="bg1"/>
              </a:solidFill>
              <a:latin typeface="+mj-lt"/>
            </a:endParaRPr>
          </a:p>
          <a:p>
            <a:pPr lvl="0" algn="ctr"/>
            <a:r>
              <a:rPr lang="en-GB" sz="2400" b="1" dirty="0">
                <a:solidFill>
                  <a:schemeClr val="bg1"/>
                </a:solidFill>
                <a:latin typeface="+mj-lt"/>
              </a:rPr>
              <a:t>Climate is the big picture. </a:t>
            </a:r>
          </a:p>
          <a:p>
            <a:pPr lvl="0" algn="ctr"/>
            <a:endParaRPr lang="en-GB" sz="2400" b="1" dirty="0">
              <a:solidFill>
                <a:schemeClr val="bg1"/>
              </a:solidFill>
              <a:latin typeface="+mj-lt"/>
            </a:endParaRPr>
          </a:p>
          <a:p>
            <a:pPr lvl="0" algn="ctr"/>
            <a:r>
              <a:rPr lang="en-GB" sz="2400" b="1" dirty="0">
                <a:solidFill>
                  <a:schemeClr val="bg1"/>
                </a:solidFill>
                <a:latin typeface="+mj-lt"/>
              </a:rPr>
              <a:t>It’s the average weather conditions over a long period of time.</a:t>
            </a:r>
          </a:p>
          <a:p>
            <a:pPr lvl="0" algn="ctr"/>
            <a:endParaRPr lang="en-GB" sz="2400" b="1" dirty="0">
              <a:solidFill>
                <a:schemeClr val="bg1"/>
              </a:solidFill>
              <a:latin typeface="+mj-lt"/>
            </a:endParaRPr>
          </a:p>
          <a:p>
            <a:pPr lvl="0" algn="ctr"/>
            <a:r>
              <a:rPr lang="en-GB" sz="2400" b="1" dirty="0">
                <a:solidFill>
                  <a:schemeClr val="bg1"/>
                </a:solidFill>
                <a:latin typeface="+mj-lt"/>
              </a:rPr>
              <a:t>Climate covers a large region, sometimes a whole country.</a:t>
            </a:r>
          </a:p>
          <a:p>
            <a:pPr lvl="0" algn="ctr"/>
            <a:endParaRPr lang="en-GB" sz="2400" b="1" dirty="0">
              <a:solidFill>
                <a:schemeClr val="bg1"/>
              </a:solidFill>
              <a:latin typeface="+mj-lt"/>
            </a:endParaRPr>
          </a:p>
          <a:p>
            <a:pPr lvl="0" algn="ctr"/>
            <a:endParaRPr lang="en-GB" sz="2400" b="1" dirty="0">
              <a:solidFill>
                <a:srgbClr val="E7E6E6">
                  <a:lumMod val="25000"/>
                </a:srgbClr>
              </a:solidFill>
              <a:latin typeface="+mj-lt"/>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610295" y="4927419"/>
            <a:ext cx="1013660" cy="123802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6942" y="5151887"/>
            <a:ext cx="1013554" cy="1013554"/>
          </a:xfrm>
          <a:prstGeom prst="rect">
            <a:avLst/>
          </a:prstGeom>
        </p:spPr>
      </p:pic>
    </p:spTree>
    <p:extLst>
      <p:ext uri="{BB962C8B-B14F-4D97-AF65-F5344CB8AC3E}">
        <p14:creationId xmlns:p14="http://schemas.microsoft.com/office/powerpoint/2010/main" val="257900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64" y="1221826"/>
            <a:ext cx="11418561" cy="4351338"/>
          </a:xfrm>
        </p:spPr>
        <p:txBody>
          <a:bodyPr/>
          <a:lstStyle/>
          <a:p>
            <a:pPr marL="0" indent="0">
              <a:buNone/>
            </a:pPr>
            <a:r>
              <a:rPr lang="en-GB" dirty="0">
                <a:solidFill>
                  <a:srgbClr val="35372F"/>
                </a:solidFill>
              </a:rPr>
              <a:t>Throughout time, there have been </a:t>
            </a:r>
            <a:r>
              <a:rPr lang="en-GB" b="1" dirty="0">
                <a:solidFill>
                  <a:srgbClr val="35372F"/>
                </a:solidFill>
              </a:rPr>
              <a:t>natural </a:t>
            </a:r>
            <a:r>
              <a:rPr lang="en-GB" dirty="0">
                <a:solidFill>
                  <a:srgbClr val="35372F"/>
                </a:solidFill>
              </a:rPr>
              <a:t>changes in the climate. Yet, scientists have discovered that the current changes are due to human activity. </a:t>
            </a:r>
          </a:p>
          <a:p>
            <a:pPr marL="0" indent="0">
              <a:buNone/>
            </a:pPr>
            <a:endParaRPr lang="en-GB" dirty="0">
              <a:solidFill>
                <a:srgbClr val="35372F"/>
              </a:solidFill>
            </a:endParaRPr>
          </a:p>
          <a:p>
            <a:pPr marL="0" indent="0">
              <a:buNone/>
            </a:pPr>
            <a:r>
              <a:rPr lang="en-GB" dirty="0">
                <a:solidFill>
                  <a:srgbClr val="35372F"/>
                </a:solidFill>
              </a:rPr>
              <a:t>The reason scientists and many other folks are concerned is that Earth's global climate is changing and our planet is warming up fast — faster than at any other time scientists know about from their studies of Earth's history.</a:t>
            </a:r>
          </a:p>
          <a:p>
            <a:pPr marL="0" indent="0">
              <a:buNone/>
            </a:pPr>
            <a:endParaRPr lang="en-GB" dirty="0"/>
          </a:p>
          <a:p>
            <a:pPr marL="0" indent="0">
              <a:buNone/>
            </a:pPr>
            <a:endParaRPr lang="en-GB" dirty="0"/>
          </a:p>
          <a:p>
            <a:pPr marL="0" indent="0">
              <a:buNone/>
            </a:pPr>
            <a:endParaRPr lang="en-GB" dirty="0"/>
          </a:p>
        </p:txBody>
      </p:sp>
      <p:pic>
        <p:nvPicPr>
          <p:cNvPr id="1026" name="Picture 2" descr="Image result for scientist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06824" y="4601694"/>
            <a:ext cx="1319965" cy="19429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ientist working on an experi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667" y="4559399"/>
            <a:ext cx="1382776" cy="202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6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3" y="1507049"/>
            <a:ext cx="11259739" cy="24006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Watch the short film (2:51 minutes) made by Emily Shuckburgh, an oceanographer at the British Antarctic Survey, and Chris Haughton, author and illustrator, entitled: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Light" panose="020F0302020204030204"/>
                <a:ea typeface="+mn-ea"/>
                <a:cs typeface="+mn-cs"/>
                <a:hlinkClick r:id="rId3"/>
              </a:rPr>
              <a:t>Message from Antarctica</a:t>
            </a:r>
            <a:endPar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35372F"/>
                </a:solidFill>
                <a:effectLst/>
                <a:uLnTx/>
                <a:uFillTx/>
                <a:latin typeface="Calibri Light" panose="020F0302020204030204"/>
                <a:ea typeface="Calibri" panose="020F0502020204030204" pitchFamily="34" charset="0"/>
                <a:cs typeface="Times New Roman" panose="02020603050405020304" pitchFamily="18" charset="0"/>
              </a:rPr>
              <a:t>(Click on the link above for the hyperlink)</a:t>
            </a:r>
            <a:endParaRPr kumimoji="0" lang="en-GB" altLang="en-US" sz="12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pic>
        <p:nvPicPr>
          <p:cNvPr id="1028" name="Picture 4" descr="Image result for message from antarctica emily"/>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34125" y="2909455"/>
            <a:ext cx="4889500" cy="260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5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5" y="1253331"/>
            <a:ext cx="11482783" cy="4351338"/>
          </a:xfrm>
        </p:spPr>
        <p:txBody>
          <a:bodyPr/>
          <a:lstStyle/>
          <a:p>
            <a:pPr marL="0" indent="0">
              <a:buNone/>
            </a:pPr>
            <a:r>
              <a:rPr lang="en-GB" dirty="0">
                <a:solidFill>
                  <a:srgbClr val="35372F"/>
                </a:solidFill>
              </a:rPr>
              <a:t>This video explores some difficult ideas.</a:t>
            </a:r>
          </a:p>
          <a:p>
            <a:pPr marL="0" indent="0">
              <a:buNone/>
            </a:pPr>
            <a:br>
              <a:rPr lang="en-GB" dirty="0">
                <a:solidFill>
                  <a:srgbClr val="35372F"/>
                </a:solidFill>
              </a:rPr>
            </a:br>
            <a:r>
              <a:rPr lang="en-GB" dirty="0">
                <a:solidFill>
                  <a:srgbClr val="35372F"/>
                </a:solidFill>
              </a:rPr>
              <a:t>You might be feeling a bit overwhelmed right now or equally you may be feeling excited about these ideas. However you are feeling, let’s have a few minutes of quiet time to reflect.</a:t>
            </a:r>
          </a:p>
          <a:p>
            <a:pPr marL="0" indent="0">
              <a:buNone/>
            </a:pPr>
            <a:br>
              <a:rPr lang="en-GB" dirty="0">
                <a:solidFill>
                  <a:srgbClr val="35372F"/>
                </a:solidFill>
              </a:rPr>
            </a:br>
            <a:r>
              <a:rPr lang="en-GB" b="1" dirty="0">
                <a:solidFill>
                  <a:srgbClr val="35372F"/>
                </a:solidFill>
              </a:rPr>
              <a:t>Put your head onto your hands on the table, close your eyes and think about how this video made you feel. When you’re ready, silently put you head back up until everyone is ready.</a:t>
            </a:r>
          </a:p>
        </p:txBody>
      </p:sp>
      <p:pic>
        <p:nvPicPr>
          <p:cNvPr id="8198" name="Picture 6" descr="Image result for closed eyes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23386" y="5410199"/>
            <a:ext cx="1024064" cy="10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3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021" y="2697665"/>
            <a:ext cx="3689944"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It shows that the more CO</a:t>
            </a:r>
            <a:r>
              <a:rPr kumimoji="0" lang="en-GB" sz="2800" b="0" i="0" u="none" strike="noStrike" kern="1200" cap="none" spc="0" normalizeH="0" baseline="-25000" noProof="0" dirty="0">
                <a:ln>
                  <a:noFill/>
                </a:ln>
                <a:solidFill>
                  <a:srgbClr val="35372F"/>
                </a:solidFill>
                <a:effectLst/>
                <a:uLnTx/>
                <a:uFillTx/>
                <a:latin typeface="Calibri" panose="020F0502020204030204"/>
                <a:ea typeface="+mn-ea"/>
                <a:cs typeface="+mn-cs"/>
              </a:rPr>
              <a:t>2</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the warmer the Earth – CO</a:t>
            </a:r>
            <a:r>
              <a:rPr kumimoji="0" lang="en-GB" sz="2800" b="0" i="0" u="none" strike="noStrike" kern="1200" cap="none" spc="0" normalizeH="0" baseline="-25000" noProof="0" dirty="0">
                <a:ln>
                  <a:noFill/>
                </a:ln>
                <a:solidFill>
                  <a:srgbClr val="35372F"/>
                </a:solidFill>
                <a:effectLst/>
                <a:uLnTx/>
                <a:uFillTx/>
                <a:latin typeface="Calibri" panose="020F0502020204030204"/>
                <a:ea typeface="+mn-ea"/>
                <a:cs typeface="+mn-cs"/>
              </a:rPr>
              <a:t>2</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is low during ice ages, and  CO</a:t>
            </a:r>
            <a:r>
              <a:rPr kumimoji="0" lang="en-GB" sz="2800" b="0" i="0" u="none" strike="noStrike" kern="1200" cap="none" spc="0" normalizeH="0" baseline="-25000" noProof="0" dirty="0">
                <a:ln>
                  <a:noFill/>
                </a:ln>
                <a:solidFill>
                  <a:srgbClr val="35372F"/>
                </a:solidFill>
                <a:effectLst/>
                <a:uLnTx/>
                <a:uFillTx/>
                <a:latin typeface="Calibri" panose="020F0502020204030204"/>
                <a:ea typeface="+mn-ea"/>
                <a:cs typeface="+mn-cs"/>
              </a:rPr>
              <a:t>2</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is high during warm periods.</a:t>
            </a:r>
          </a:p>
        </p:txBody>
      </p:sp>
      <p:sp>
        <p:nvSpPr>
          <p:cNvPr id="2" name="Rectangle 1"/>
          <p:cNvSpPr/>
          <p:nvPr/>
        </p:nvSpPr>
        <p:spPr>
          <a:xfrm>
            <a:off x="314021" y="1168339"/>
            <a:ext cx="11270795"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The video ‘Message from Antarctica’ explains how the Earth’s climate has changed over time and introduces the history of climate change.</a:t>
            </a:r>
          </a:p>
        </p:txBody>
      </p:sp>
      <p:pic>
        <p:nvPicPr>
          <p:cNvPr id="8" name="Imagem 7">
            <a:extLst>
              <a:ext uri="{FF2B5EF4-FFF2-40B4-BE49-F238E27FC236}">
                <a16:creationId xmlns:a16="http://schemas.microsoft.com/office/drawing/2014/main" id="{B17A5510-FA82-45A5-A7DE-CF363AF43B90}"/>
              </a:ext>
            </a:extLst>
          </p:cNvPr>
          <p:cNvPicPr>
            <a:picLocks noChangeAspect="1"/>
          </p:cNvPicPr>
          <p:nvPr/>
        </p:nvPicPr>
        <p:blipFill>
          <a:blip r:embed="rId2"/>
          <a:stretch>
            <a:fillRect/>
          </a:stretch>
        </p:blipFill>
        <p:spPr>
          <a:xfrm>
            <a:off x="4227843" y="2510515"/>
            <a:ext cx="7539300" cy="3987409"/>
          </a:xfrm>
          <a:prstGeom prst="rect">
            <a:avLst/>
          </a:prstGeom>
        </p:spPr>
      </p:pic>
    </p:spTree>
    <p:extLst>
      <p:ext uri="{BB962C8B-B14F-4D97-AF65-F5344CB8AC3E}">
        <p14:creationId xmlns:p14="http://schemas.microsoft.com/office/powerpoint/2010/main" val="260722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C7D1151-B031-47BC-8204-AEDEBF0A0AE7}"/>
              </a:ext>
            </a:extLst>
          </p:cNvPr>
          <p:cNvSpPr>
            <a:spLocks noGrp="1"/>
          </p:cNvSpPr>
          <p:nvPr>
            <p:ph idx="1"/>
          </p:nvPr>
        </p:nvSpPr>
        <p:spPr>
          <a:xfrm>
            <a:off x="277091" y="1035916"/>
            <a:ext cx="11487835" cy="4351338"/>
          </a:xfrm>
        </p:spPr>
        <p:txBody>
          <a:bodyPr/>
          <a:lstStyle/>
          <a:p>
            <a:pPr marL="0" indent="0">
              <a:buNone/>
            </a:pPr>
            <a:r>
              <a:rPr lang="en-GB" dirty="0">
                <a:solidFill>
                  <a:srgbClr val="35372F"/>
                </a:solidFill>
              </a:rPr>
              <a:t>But we are recording much higher levels of </a:t>
            </a:r>
            <a:r>
              <a:rPr lang="en-GB" sz="2800" dirty="0">
                <a:solidFill>
                  <a:srgbClr val="35372F"/>
                </a:solidFill>
                <a:latin typeface="+mj-lt"/>
              </a:rPr>
              <a:t>CO</a:t>
            </a:r>
            <a:r>
              <a:rPr lang="en-GB" sz="2800" baseline="-25000" dirty="0">
                <a:solidFill>
                  <a:srgbClr val="35372F"/>
                </a:solidFill>
              </a:rPr>
              <a:t>2</a:t>
            </a:r>
            <a:r>
              <a:rPr lang="en-GB" dirty="0">
                <a:solidFill>
                  <a:srgbClr val="35372F"/>
                </a:solidFill>
              </a:rPr>
              <a:t> today...</a:t>
            </a:r>
          </a:p>
        </p:txBody>
      </p:sp>
      <p:pic>
        <p:nvPicPr>
          <p:cNvPr id="9" name="Imagem 8">
            <a:extLst>
              <a:ext uri="{FF2B5EF4-FFF2-40B4-BE49-F238E27FC236}">
                <a16:creationId xmlns:a16="http://schemas.microsoft.com/office/drawing/2014/main" id="{8493A7E8-9BAD-472C-ACE4-17C62A0DEF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3103" y="2988947"/>
            <a:ext cx="1867782" cy="1686424"/>
          </a:xfrm>
          <a:prstGeom prst="flowChartConnector">
            <a:avLst/>
          </a:prstGeom>
        </p:spPr>
      </p:pic>
      <p:pic>
        <p:nvPicPr>
          <p:cNvPr id="10" name="Imagem 9">
            <a:extLst>
              <a:ext uri="{FF2B5EF4-FFF2-40B4-BE49-F238E27FC236}">
                <a16:creationId xmlns:a16="http://schemas.microsoft.com/office/drawing/2014/main" id="{069AB19E-D21F-4124-9EEF-75CDBD9B41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883"/>
          <a:stretch/>
        </p:blipFill>
        <p:spPr>
          <a:xfrm>
            <a:off x="4225636" y="2219716"/>
            <a:ext cx="7360361" cy="4229931"/>
          </a:xfrm>
          <a:prstGeom prst="flowChartAlternateProcess">
            <a:avLst/>
          </a:prstGeom>
        </p:spPr>
      </p:pic>
      <p:pic>
        <p:nvPicPr>
          <p:cNvPr id="12" name="Imagem 11">
            <a:extLst>
              <a:ext uri="{FF2B5EF4-FFF2-40B4-BE49-F238E27FC236}">
                <a16:creationId xmlns:a16="http://schemas.microsoft.com/office/drawing/2014/main" id="{C3873E93-D491-4A60-87E8-7A22AE5BBC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53403" y="3135100"/>
            <a:ext cx="1165150" cy="1143934"/>
          </a:xfrm>
          <a:prstGeom prst="flowChartConnector">
            <a:avLst/>
          </a:prstGeom>
        </p:spPr>
      </p:pic>
      <p:pic>
        <p:nvPicPr>
          <p:cNvPr id="14" name="Imagem 13">
            <a:extLst>
              <a:ext uri="{FF2B5EF4-FFF2-40B4-BE49-F238E27FC236}">
                <a16:creationId xmlns:a16="http://schemas.microsoft.com/office/drawing/2014/main" id="{B72AF3CB-6BC7-47C2-8CA1-3C0EF73C10D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115" t="12114"/>
          <a:stretch/>
        </p:blipFill>
        <p:spPr>
          <a:xfrm>
            <a:off x="2243645" y="4313746"/>
            <a:ext cx="955260" cy="992968"/>
          </a:xfrm>
          <a:prstGeom prst="flowChartConnector">
            <a:avLst/>
          </a:prstGeom>
        </p:spPr>
      </p:pic>
      <p:pic>
        <p:nvPicPr>
          <p:cNvPr id="16" name="Imagem 15">
            <a:extLst>
              <a:ext uri="{FF2B5EF4-FFF2-40B4-BE49-F238E27FC236}">
                <a16:creationId xmlns:a16="http://schemas.microsoft.com/office/drawing/2014/main" id="{EBF3C070-0F65-4CDE-8BE1-98255626B70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72175" y="2163414"/>
            <a:ext cx="1000265" cy="971686"/>
          </a:xfrm>
          <a:prstGeom prst="flowChartConnector">
            <a:avLst/>
          </a:prstGeom>
        </p:spPr>
      </p:pic>
    </p:spTree>
    <p:extLst>
      <p:ext uri="{BB962C8B-B14F-4D97-AF65-F5344CB8AC3E}">
        <p14:creationId xmlns:p14="http://schemas.microsoft.com/office/powerpoint/2010/main" val="130475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581D706E-E15A-45F0-9055-C455145F0A7C}"/>
              </a:ext>
              <a:ext uri="{C183D7F6-B498-43B3-948B-1728B52AA6E4}">
                <adec:decorative xmlns:adec="http://schemas.microsoft.com/office/drawing/2017/decorative" val="1"/>
              </a:ext>
            </a:extLst>
          </p:cNvPr>
          <p:cNvSpPr/>
          <p:nvPr/>
        </p:nvSpPr>
        <p:spPr>
          <a:xfrm>
            <a:off x="430423" y="3745884"/>
            <a:ext cx="8292663" cy="918336"/>
          </a:xfrm>
          <a:prstGeom prst="roundRect">
            <a:avLst>
              <a:gd name="adj" fmla="val 50000"/>
            </a:avLst>
          </a:prstGeom>
          <a:solidFill>
            <a:srgbClr val="94B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9" name="Rectangle: Rounded Corners 58">
            <a:extLst>
              <a:ext uri="{FF2B5EF4-FFF2-40B4-BE49-F238E27FC236}">
                <a16:creationId xmlns:a16="http://schemas.microsoft.com/office/drawing/2014/main" id="{228B89D6-D457-43D1-99F9-B86C5647AEB2}"/>
              </a:ext>
              <a:ext uri="{C183D7F6-B498-43B3-948B-1728B52AA6E4}">
                <adec:decorative xmlns:adec="http://schemas.microsoft.com/office/drawing/2017/decorative" val="1"/>
              </a:ext>
            </a:extLst>
          </p:cNvPr>
          <p:cNvSpPr/>
          <p:nvPr/>
        </p:nvSpPr>
        <p:spPr>
          <a:xfrm>
            <a:off x="430423" y="4981378"/>
            <a:ext cx="8292663" cy="918336"/>
          </a:xfrm>
          <a:prstGeom prst="roundRect">
            <a:avLst>
              <a:gd name="adj" fmla="val 50000"/>
            </a:avLst>
          </a:prstGeom>
          <a:solidFill>
            <a:srgbClr val="B5D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7" name="Rectangle: Rounded Corners 56">
            <a:extLst>
              <a:ext uri="{FF2B5EF4-FFF2-40B4-BE49-F238E27FC236}">
                <a16:creationId xmlns:a16="http://schemas.microsoft.com/office/drawing/2014/main" id="{116FB6B7-1CB4-4813-99A3-137C82BE19D1}"/>
              </a:ext>
              <a:ext uri="{C183D7F6-B498-43B3-948B-1728B52AA6E4}">
                <adec:decorative xmlns:adec="http://schemas.microsoft.com/office/drawing/2017/decorative" val="1"/>
              </a:ext>
            </a:extLst>
          </p:cNvPr>
          <p:cNvSpPr/>
          <p:nvPr/>
        </p:nvSpPr>
        <p:spPr>
          <a:xfrm>
            <a:off x="430423" y="2547452"/>
            <a:ext cx="8292663" cy="918336"/>
          </a:xfrm>
          <a:prstGeom prst="roundRect">
            <a:avLst>
              <a:gd name="adj" fmla="val 50000"/>
            </a:avLst>
          </a:prstGeom>
          <a:solidFill>
            <a:srgbClr val="5D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6" name="Rectangle: Rounded Corners 55">
            <a:extLst>
              <a:ext uri="{FF2B5EF4-FFF2-40B4-BE49-F238E27FC236}">
                <a16:creationId xmlns:a16="http://schemas.microsoft.com/office/drawing/2014/main" id="{C50DE9D8-FD82-4684-9ED8-826B4EC01B44}"/>
              </a:ext>
              <a:ext uri="{C183D7F6-B498-43B3-948B-1728B52AA6E4}">
                <adec:decorative xmlns:adec="http://schemas.microsoft.com/office/drawing/2017/decorative" val="1"/>
              </a:ext>
            </a:extLst>
          </p:cNvPr>
          <p:cNvSpPr/>
          <p:nvPr/>
        </p:nvSpPr>
        <p:spPr>
          <a:xfrm>
            <a:off x="430425" y="1349020"/>
            <a:ext cx="8292662" cy="918336"/>
          </a:xfrm>
          <a:prstGeom prst="roundRect">
            <a:avLst>
              <a:gd name="adj" fmla="val 50000"/>
            </a:avLst>
          </a:prstGeom>
          <a:solidFill>
            <a:srgbClr val="3D7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1" name="TextBox 47">
            <a:extLst>
              <a:ext uri="{FF2B5EF4-FFF2-40B4-BE49-F238E27FC236}">
                <a16:creationId xmlns:a16="http://schemas.microsoft.com/office/drawing/2014/main" id="{0ABCF938-7F69-41DA-A492-F98171623883}"/>
              </a:ext>
            </a:extLst>
          </p:cNvPr>
          <p:cNvSpPr txBox="1"/>
          <p:nvPr/>
        </p:nvSpPr>
        <p:spPr>
          <a:xfrm>
            <a:off x="1461279" y="1527060"/>
            <a:ext cx="7102150"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WEATHER OR CLIMATE?: Discuss and learn about the difference between weather and climate in order to understand natural and human-led</a:t>
            </a:r>
            <a:r>
              <a:rPr kumimoji="0" lang="en-GB" sz="1600" b="0" i="0" u="none" strike="noStrike" kern="1200" cap="none" spc="0" normalizeH="0" baseline="0" noProof="0" dirty="0">
                <a:ln>
                  <a:noFill/>
                </a:ln>
                <a:solidFill>
                  <a:srgbClr val="FEE725"/>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climate change.</a:t>
            </a:r>
            <a:endParaRPr kumimoji="0" lang="en-GB" sz="1600" b="0" i="0" u="none" strike="noStrike" kern="1200" cap="none" spc="0" normalizeH="0" baseline="0" noProof="0" dirty="0">
              <a:ln>
                <a:noFill/>
              </a:ln>
              <a:solidFill>
                <a:srgbClr val="FEE725"/>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1A4FE373-17BB-493F-A361-B12440813A1F}"/>
              </a:ext>
              <a:ext uri="{C183D7F6-B498-43B3-948B-1728B52AA6E4}">
                <adec:decorative xmlns:adec="http://schemas.microsoft.com/office/drawing/2017/decorative" val="1"/>
              </a:ext>
            </a:extLst>
          </p:cNvPr>
          <p:cNvSpPr/>
          <p:nvPr/>
        </p:nvSpPr>
        <p:spPr>
          <a:xfrm>
            <a:off x="628341" y="1417433"/>
            <a:ext cx="719431" cy="789526"/>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3" name="TextBox 47">
            <a:extLst>
              <a:ext uri="{FF2B5EF4-FFF2-40B4-BE49-F238E27FC236}">
                <a16:creationId xmlns:a16="http://schemas.microsoft.com/office/drawing/2014/main" id="{939B7CC5-439E-403C-9383-8988F3AAD7AF}"/>
              </a:ext>
            </a:extLst>
          </p:cNvPr>
          <p:cNvSpPr txBox="1"/>
          <p:nvPr/>
        </p:nvSpPr>
        <p:spPr>
          <a:xfrm>
            <a:off x="1461279" y="2621546"/>
            <a:ext cx="6888292" cy="73866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WHY IS OUR CLIMATE CHANGING?: Explore greenhouse gases in order to understand the reasons for human-led climate change</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Teach each other through a knowledge swap.</a:t>
            </a:r>
          </a:p>
        </p:txBody>
      </p:sp>
      <p:sp>
        <p:nvSpPr>
          <p:cNvPr id="65" name="TextBox 47">
            <a:extLst>
              <a:ext uri="{FF2B5EF4-FFF2-40B4-BE49-F238E27FC236}">
                <a16:creationId xmlns:a16="http://schemas.microsoft.com/office/drawing/2014/main" id="{BBF4A77D-999A-446C-A470-A09EABC1CB5F}"/>
              </a:ext>
            </a:extLst>
          </p:cNvPr>
          <p:cNvSpPr txBox="1"/>
          <p:nvPr/>
        </p:nvSpPr>
        <p:spPr>
          <a:xfrm>
            <a:off x="1461279" y="3873133"/>
            <a:ext cx="7102150" cy="492443"/>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HOW IS OUR CLIMATE CHANGING?: Working in small groups, explore different impacts of climate change for four different species.</a:t>
            </a:r>
          </a:p>
        </p:txBody>
      </p:sp>
      <p:sp>
        <p:nvSpPr>
          <p:cNvPr id="67" name="TextBox 47">
            <a:extLst>
              <a:ext uri="{FF2B5EF4-FFF2-40B4-BE49-F238E27FC236}">
                <a16:creationId xmlns:a16="http://schemas.microsoft.com/office/drawing/2014/main" id="{5CB8E5D9-5AB2-4AEE-973D-2AB9CE05AF2D}"/>
              </a:ext>
            </a:extLst>
          </p:cNvPr>
          <p:cNvSpPr txBox="1"/>
          <p:nvPr/>
        </p:nvSpPr>
        <p:spPr>
          <a:xfrm>
            <a:off x="1461278" y="5096351"/>
            <a:ext cx="7102151" cy="738664"/>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TRAVELLING THROUGH DEEP TIME: Enhance our perspective of human history within the history of the Earth through ‘Deep Time’, so that we can better situate human’s responsibility for human-led climate change. </a:t>
            </a:r>
          </a:p>
        </p:txBody>
      </p:sp>
      <p:pic>
        <p:nvPicPr>
          <p:cNvPr id="50" name="Picture Placeholder 6">
            <a:extLst>
              <a:ext uri="{FF2B5EF4-FFF2-40B4-BE49-F238E27FC236}">
                <a16:creationId xmlns:a16="http://schemas.microsoft.com/office/drawing/2014/main" id="{076DC11C-1975-407F-8F6F-049D8503D06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611300" y="0"/>
            <a:ext cx="2580700" cy="2424545"/>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cxnSp>
        <p:nvCxnSpPr>
          <p:cNvPr id="86" name="Straight Connector 85">
            <a:extLst>
              <a:ext uri="{FF2B5EF4-FFF2-40B4-BE49-F238E27FC236}">
                <a16:creationId xmlns:a16="http://schemas.microsoft.com/office/drawing/2014/main" id="{C7792C31-E5DC-4FD5-8029-E94E89EA7C26}"/>
              </a:ext>
            </a:extLst>
          </p:cNvPr>
          <p:cNvCxnSpPr/>
          <p:nvPr/>
        </p:nvCxnSpPr>
        <p:spPr>
          <a:xfrm>
            <a:off x="17924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25" name="TextBox 4">
            <a:extLst>
              <a:ext uri="{FF2B5EF4-FFF2-40B4-BE49-F238E27FC236}">
                <a16:creationId xmlns:a16="http://schemas.microsoft.com/office/drawing/2014/main" id="{CA7D26CD-3CC8-4FBE-8791-D84B235428B3}"/>
              </a:ext>
            </a:extLst>
          </p:cNvPr>
          <p:cNvSpPr txBox="1"/>
          <p:nvPr/>
        </p:nvSpPr>
        <p:spPr>
          <a:xfrm>
            <a:off x="9271070" y="3030084"/>
            <a:ext cx="2770445"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45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three sections of this lesson – and, if time, finishing with nature connection (the final activity in the lesson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30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We recommend exploring the first two sections of this lesson, and exploring some impacts of climate change from the third section. </a:t>
            </a:r>
          </a:p>
        </p:txBody>
      </p:sp>
      <p:sp>
        <p:nvSpPr>
          <p:cNvPr id="26" name="Oval 61">
            <a:extLst>
              <a:ext uri="{FF2B5EF4-FFF2-40B4-BE49-F238E27FC236}">
                <a16:creationId xmlns:a16="http://schemas.microsoft.com/office/drawing/2014/main" id="{50C1E081-6BFD-407B-9586-1FF68404B09C}"/>
              </a:ext>
              <a:ext uri="{C183D7F6-B498-43B3-948B-1728B52AA6E4}">
                <adec:decorative xmlns:adec="http://schemas.microsoft.com/office/drawing/2017/decorative" val="1"/>
              </a:ext>
            </a:extLst>
          </p:cNvPr>
          <p:cNvSpPr/>
          <p:nvPr/>
        </p:nvSpPr>
        <p:spPr>
          <a:xfrm>
            <a:off x="612250" y="2611857"/>
            <a:ext cx="719431" cy="789526"/>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7" name="Oval 61">
            <a:extLst>
              <a:ext uri="{FF2B5EF4-FFF2-40B4-BE49-F238E27FC236}">
                <a16:creationId xmlns:a16="http://schemas.microsoft.com/office/drawing/2014/main" id="{9337102E-B55B-459D-A8EF-69DD3677E241}"/>
              </a:ext>
              <a:ext uri="{C183D7F6-B498-43B3-948B-1728B52AA6E4}">
                <adec:decorative xmlns:adec="http://schemas.microsoft.com/office/drawing/2017/decorative" val="1"/>
              </a:ext>
            </a:extLst>
          </p:cNvPr>
          <p:cNvSpPr/>
          <p:nvPr/>
        </p:nvSpPr>
        <p:spPr>
          <a:xfrm>
            <a:off x="622073" y="3810289"/>
            <a:ext cx="719431" cy="789526"/>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 name="Oval 61">
            <a:extLst>
              <a:ext uri="{FF2B5EF4-FFF2-40B4-BE49-F238E27FC236}">
                <a16:creationId xmlns:a16="http://schemas.microsoft.com/office/drawing/2014/main" id="{FF3B06A5-5CB3-4A89-95DC-6B6A97113BFC}"/>
              </a:ext>
              <a:ext uri="{C183D7F6-B498-43B3-948B-1728B52AA6E4}">
                <adec:decorative xmlns:adec="http://schemas.microsoft.com/office/drawing/2017/decorative" val="1"/>
              </a:ext>
            </a:extLst>
          </p:cNvPr>
          <p:cNvSpPr/>
          <p:nvPr/>
        </p:nvSpPr>
        <p:spPr>
          <a:xfrm>
            <a:off x="623367" y="5045783"/>
            <a:ext cx="719431" cy="789526"/>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a:t>
            </a:r>
            <a:r>
              <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minutes</a:t>
            </a:r>
            <a:endParaRPr kumimoji="0" 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14" descr="TB_Logo_v1.png">
            <a:extLst>
              <a:ext uri="{FF2B5EF4-FFF2-40B4-BE49-F238E27FC236}">
                <a16:creationId xmlns:a16="http://schemas.microsoft.com/office/drawing/2014/main" id="{83EF9C00-8670-43B0-9729-3E63DEA2D8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9" name="Retângulo 18">
            <a:extLst>
              <a:ext uri="{FF2B5EF4-FFF2-40B4-BE49-F238E27FC236}">
                <a16:creationId xmlns:a16="http://schemas.microsoft.com/office/drawing/2014/main" id="{BDBAFB59-0C12-4136-875B-D84A26B5A5FD}"/>
              </a:ext>
            </a:extLst>
          </p:cNvPr>
          <p:cNvSpPr/>
          <p:nvPr/>
        </p:nvSpPr>
        <p:spPr>
          <a:xfrm>
            <a:off x="0" y="161438"/>
            <a:ext cx="2110154" cy="418292"/>
          </a:xfrm>
          <a:prstGeom prst="rect">
            <a:avLst/>
          </a:prstGeom>
          <a:solidFill>
            <a:srgbClr val="3D7A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Y7&amp;8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AGES 11-13</a:t>
            </a:r>
          </a:p>
        </p:txBody>
      </p:sp>
      <p:sp>
        <p:nvSpPr>
          <p:cNvPr id="23" name="CaixaDeTexto 22">
            <a:extLst>
              <a:ext uri="{FF2B5EF4-FFF2-40B4-BE49-F238E27FC236}">
                <a16:creationId xmlns:a16="http://schemas.microsoft.com/office/drawing/2014/main" id="{0AD5C2BB-5CC0-4834-AE42-C6B81C3BD116}"/>
              </a:ext>
            </a:extLst>
          </p:cNvPr>
          <p:cNvSpPr txBox="1"/>
          <p:nvPr/>
        </p:nvSpPr>
        <p:spPr>
          <a:xfrm>
            <a:off x="432068" y="651650"/>
            <a:ext cx="920406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AT A GLANCE </a:t>
            </a:r>
            <a: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 CHANGING CLIMATES| </a:t>
            </a:r>
            <a:r>
              <a:rPr kumimoji="0" lang="en-US" sz="2400" b="1"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t>Lesson 1 – Our Changing Climate </a:t>
            </a:r>
            <a:br>
              <a:rPr kumimoji="0" lang="en-US" sz="2400" b="0" i="0" u="none" strike="noStrike" kern="1200" cap="none" spc="0" normalizeH="0" baseline="0" noProof="0" dirty="0">
                <a:ln>
                  <a:noFill/>
                </a:ln>
                <a:solidFill>
                  <a:srgbClr val="35372F"/>
                </a:solidFill>
                <a:effectLst/>
                <a:uLnTx/>
                <a:uFillTx/>
                <a:latin typeface="Calibri" panose="020F0502020204030204"/>
                <a:ea typeface="+mn-ea"/>
                <a:cs typeface="Calibri" panose="020F0502020204030204" pitchFamily="34" charset="0"/>
              </a:rPr>
            </a:br>
            <a:endPar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52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42460" y="2022584"/>
            <a:ext cx="4093403" cy="4093403"/>
          </a:xfrm>
          <a:prstGeom prst="rect">
            <a:avLst/>
          </a:prstGeom>
        </p:spPr>
      </p:pic>
      <p:sp>
        <p:nvSpPr>
          <p:cNvPr id="5" name="Rectangle 4"/>
          <p:cNvSpPr/>
          <p:nvPr/>
        </p:nvSpPr>
        <p:spPr>
          <a:xfrm>
            <a:off x="4381025" y="2678082"/>
            <a:ext cx="3017301" cy="2677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What is the difference between </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natural</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climate change and</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 human-caused </a:t>
            </a:r>
            <a:b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b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climate change? </a:t>
            </a:r>
          </a:p>
        </p:txBody>
      </p:sp>
      <p:sp>
        <p:nvSpPr>
          <p:cNvPr id="2" name="Rectangle 1"/>
          <p:cNvSpPr/>
          <p:nvPr/>
        </p:nvSpPr>
        <p:spPr>
          <a:xfrm>
            <a:off x="360524" y="1195726"/>
            <a:ext cx="1139085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As a class, take a couple of moments to reflect on the following question: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6656" y="5291889"/>
            <a:ext cx="976312" cy="1239761"/>
          </a:xfrm>
          <a:prstGeom prst="rect">
            <a:avLst/>
          </a:prstGeom>
        </p:spPr>
      </p:pic>
    </p:spTree>
    <p:extLst>
      <p:ext uri="{BB962C8B-B14F-4D97-AF65-F5344CB8AC3E}">
        <p14:creationId xmlns:p14="http://schemas.microsoft.com/office/powerpoint/2010/main" val="3559582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a:extLst>
              <a:ext uri="{FF2B5EF4-FFF2-40B4-BE49-F238E27FC236}">
                <a16:creationId xmlns:a16="http://schemas.microsoft.com/office/drawing/2014/main" id="{3398FF6F-38AC-438E-BF68-5D400F1C46E4}"/>
              </a:ext>
            </a:extLst>
          </p:cNvPr>
          <p:cNvSpPr/>
          <p:nvPr/>
        </p:nvSpPr>
        <p:spPr>
          <a:xfrm>
            <a:off x="7991626" y="2580622"/>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1">
            <a:extLst>
              <a:ext uri="{FF2B5EF4-FFF2-40B4-BE49-F238E27FC236}">
                <a16:creationId xmlns:a16="http://schemas.microsoft.com/office/drawing/2014/main" id="{2A848D0B-04D3-4FD9-B304-FF03A4C4EFE6}"/>
              </a:ext>
            </a:extLst>
          </p:cNvPr>
          <p:cNvSpPr txBox="1"/>
          <p:nvPr/>
        </p:nvSpPr>
        <p:spPr>
          <a:xfrm>
            <a:off x="8093581" y="4866093"/>
            <a:ext cx="37548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dirty="0">
                <a:solidFill>
                  <a:srgbClr val="FEE725"/>
                </a:solidFill>
                <a:latin typeface="Calibri" panose="020F0502020204030204"/>
              </a:rPr>
              <a:t>15</a:t>
            </a:r>
            <a:r>
              <a:rPr kumimoji="0" lang="en-GB" sz="1800" b="1" i="0" u="none" strike="noStrike" kern="1200" cap="none" spc="300" normalizeH="0" baseline="0" noProof="0" dirty="0">
                <a:ln>
                  <a:noFill/>
                </a:ln>
                <a:solidFill>
                  <a:srgbClr val="FEE725"/>
                </a:solidFill>
                <a:effectLst/>
                <a:uLnTx/>
                <a:uFillTx/>
                <a:latin typeface="Calibri" panose="020F0502020204030204"/>
                <a:ea typeface="+mn-ea"/>
                <a:cs typeface="+mn-cs"/>
              </a:rPr>
              <a:t> MINUTES</a:t>
            </a:r>
            <a:endParaRPr kumimoji="0" lang="en-GB" sz="1800" b="0" i="0" u="none" strike="noStrike" kern="1200" cap="none" spc="300" normalizeH="0" baseline="0" noProof="0" dirty="0">
              <a:ln>
                <a:noFill/>
              </a:ln>
              <a:solidFill>
                <a:srgbClr val="FEE725"/>
              </a:solidFill>
              <a:effectLst/>
              <a:uLnTx/>
              <a:uFillTx/>
              <a:latin typeface="Calibri" panose="020F0502020204030204"/>
              <a:ea typeface="+mn-ea"/>
              <a:cs typeface="+mn-cs"/>
            </a:endParaRPr>
          </a:p>
        </p:txBody>
      </p:sp>
      <p:sp>
        <p:nvSpPr>
          <p:cNvPr id="7" name="CaixaDeTexto 6">
            <a:extLst>
              <a:ext uri="{FF2B5EF4-FFF2-40B4-BE49-F238E27FC236}">
                <a16:creationId xmlns:a16="http://schemas.microsoft.com/office/drawing/2014/main" id="{D2B1928B-9714-4A19-BE50-D98D7EDC0D26}"/>
              </a:ext>
            </a:extLst>
          </p:cNvPr>
          <p:cNvSpPr txBox="1"/>
          <p:nvPr/>
        </p:nvSpPr>
        <p:spPr>
          <a:xfrm>
            <a:off x="6922986" y="4035096"/>
            <a:ext cx="60960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WHY IS 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CLIMATE CHANGING?</a:t>
            </a:r>
          </a:p>
        </p:txBody>
      </p:sp>
    </p:spTree>
    <p:extLst>
      <p:ext uri="{BB962C8B-B14F-4D97-AF65-F5344CB8AC3E}">
        <p14:creationId xmlns:p14="http://schemas.microsoft.com/office/powerpoint/2010/main" val="1353887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3" y="1507049"/>
            <a:ext cx="11259739" cy="523220"/>
          </a:xfrm>
          <a:prstGeom prst="rect">
            <a:avLst/>
          </a:prstGeom>
        </p:spPr>
        <p:txBody>
          <a:bodyPr wrap="square">
            <a:spAutoFit/>
          </a:bodyPr>
          <a:lstStyle/>
          <a:p>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Watch the short film (1:42 minutes) made by </a:t>
            </a:r>
            <a:r>
              <a:rPr lang="en-GB" sz="2800" dirty="0">
                <a:latin typeface="+mj-lt"/>
                <a:hlinkClick r:id="rId3"/>
              </a:rPr>
              <a:t>NASA Climate Change</a:t>
            </a:r>
            <a:r>
              <a:rPr kumimoji="0" lang="en-GB" sz="2800" i="0" u="none" strike="noStrike" kern="1200" cap="none" spc="0" normalizeH="0" baseline="0" noProof="0" dirty="0">
                <a:ln>
                  <a:noFill/>
                </a:ln>
                <a:solidFill>
                  <a:srgbClr val="35372F"/>
                </a:solidFill>
                <a:effectLst/>
                <a:uLnTx/>
                <a:uFillTx/>
                <a:latin typeface="+mj-lt"/>
                <a:ea typeface="+mn-ea"/>
                <a:cs typeface="+mn-cs"/>
              </a:rPr>
              <a:t>,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entitled:</a:t>
            </a:r>
          </a:p>
        </p:txBody>
      </p:sp>
      <p:pic>
        <p:nvPicPr>
          <p:cNvPr id="5" name="Imagem 4">
            <a:extLst>
              <a:ext uri="{FF2B5EF4-FFF2-40B4-BE49-F238E27FC236}">
                <a16:creationId xmlns:a16="http://schemas.microsoft.com/office/drawing/2014/main" id="{EF1A842A-C602-4636-AB40-17E5AFCC62C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526" b="5195"/>
          <a:stretch/>
        </p:blipFill>
        <p:spPr>
          <a:xfrm>
            <a:off x="5569528" y="2658756"/>
            <a:ext cx="5373380" cy="3097671"/>
          </a:xfrm>
          <a:prstGeom prst="rect">
            <a:avLst/>
          </a:prstGeom>
        </p:spPr>
      </p:pic>
      <p:sp>
        <p:nvSpPr>
          <p:cNvPr id="8" name="CaixaDeTexto 7">
            <a:extLst>
              <a:ext uri="{FF2B5EF4-FFF2-40B4-BE49-F238E27FC236}">
                <a16:creationId xmlns:a16="http://schemas.microsoft.com/office/drawing/2014/main" id="{915D15B0-AD38-488D-A338-697915C7C098}"/>
              </a:ext>
            </a:extLst>
          </p:cNvPr>
          <p:cNvSpPr txBox="1"/>
          <p:nvPr/>
        </p:nvSpPr>
        <p:spPr>
          <a:xfrm>
            <a:off x="374073" y="3028890"/>
            <a:ext cx="3990109"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Light" panose="020F0302020204030204"/>
                <a:ea typeface="+mn-ea"/>
                <a:cs typeface="+mn-cs"/>
                <a:hlinkClick r:id="rId5"/>
              </a:rPr>
              <a:t>NASA's Earth Minute: Gas Problem</a:t>
            </a:r>
            <a:endParaRPr kumimoji="0" lang="en-GB" sz="3200" b="1" i="0" u="sng"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35372F"/>
                </a:solidFill>
                <a:effectLst/>
                <a:uLnTx/>
                <a:uFillTx/>
                <a:latin typeface="Calibri Light" panose="020F0302020204030204"/>
                <a:ea typeface="Calibri" panose="020F0502020204030204" pitchFamily="34" charset="0"/>
                <a:cs typeface="Times New Roman" panose="02020603050405020304" pitchFamily="18" charset="0"/>
              </a:rPr>
              <a:t>(Click on the link above for the hyperlink)</a:t>
            </a:r>
            <a:endParaRPr kumimoji="0" lang="en-GB" altLang="en-US" sz="12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00089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57" y="1679250"/>
            <a:ext cx="11685421" cy="3657025"/>
          </a:xfrm>
        </p:spPr>
        <p:txBody>
          <a:bodyPr>
            <a:normAutofit/>
          </a:bodyPr>
          <a:lstStyle/>
          <a:p>
            <a:pPr marL="0" indent="0">
              <a:buNone/>
            </a:pPr>
            <a:r>
              <a:rPr lang="en-US" dirty="0">
                <a:solidFill>
                  <a:srgbClr val="35372F"/>
                </a:solidFill>
              </a:rPr>
              <a:t>Life on Earth is possible because of the warmth</a:t>
            </a:r>
            <a:r>
              <a:rPr lang="en-US" b="1" dirty="0">
                <a:solidFill>
                  <a:srgbClr val="35372F"/>
                </a:solidFill>
              </a:rPr>
              <a:t> of the Sun. </a:t>
            </a:r>
            <a:r>
              <a:rPr lang="en-US" dirty="0">
                <a:solidFill>
                  <a:srgbClr val="35372F"/>
                </a:solidFill>
              </a:rPr>
              <a:t>While some of the incoming light, heat and radiation from the Sun bounces right back into space, some of it is trapped by the </a:t>
            </a:r>
            <a:r>
              <a:rPr lang="en-US" b="1" dirty="0">
                <a:solidFill>
                  <a:srgbClr val="35372F"/>
                </a:solidFill>
              </a:rPr>
              <a:t>greenhouse gases </a:t>
            </a:r>
            <a:r>
              <a:rPr lang="en-US" dirty="0">
                <a:solidFill>
                  <a:srgbClr val="35372F"/>
                </a:solidFill>
              </a:rPr>
              <a:t>that make up our atmosphere. These layers of greenhouse gases are the Earth’s ‘blanket’. </a:t>
            </a:r>
          </a:p>
          <a:p>
            <a:pPr marL="0" indent="0">
              <a:buNone/>
            </a:pPr>
            <a:endParaRPr lang="en-US" dirty="0">
              <a:solidFill>
                <a:srgbClr val="35372F"/>
              </a:solidFill>
            </a:endParaRPr>
          </a:p>
        </p:txBody>
      </p:sp>
      <p:sp>
        <p:nvSpPr>
          <p:cNvPr id="5" name="Title 1"/>
          <p:cNvSpPr>
            <a:spLocks noGrp="1"/>
          </p:cNvSpPr>
          <p:nvPr>
            <p:ph type="title"/>
          </p:nvPr>
        </p:nvSpPr>
        <p:spPr>
          <a:xfrm>
            <a:off x="323557" y="488292"/>
            <a:ext cx="11457317" cy="1190958"/>
          </a:xfrm>
        </p:spPr>
        <p:txBody>
          <a:bodyPr>
            <a:normAutofit/>
          </a:bodyPr>
          <a:lstStyle/>
          <a:p>
            <a:r>
              <a:rPr lang="en-GB" sz="4000" b="1" dirty="0">
                <a:solidFill>
                  <a:srgbClr val="35372F"/>
                </a:solidFill>
              </a:rPr>
              <a:t>Understanding the greenhouse gases</a:t>
            </a:r>
          </a:p>
        </p:txBody>
      </p:sp>
      <p:sp>
        <p:nvSpPr>
          <p:cNvPr id="2" name="Rectangle 1"/>
          <p:cNvSpPr/>
          <p:nvPr/>
        </p:nvSpPr>
        <p:spPr>
          <a:xfrm>
            <a:off x="323558" y="3507762"/>
            <a:ext cx="8201288" cy="215956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Without this layer of insulation, Earth would simply be a frozen rock hurtling through space. Therefore, the ‘blanket’ is a really important layer.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However, it has got </a:t>
            </a:r>
            <a:r>
              <a:rPr kumimoji="0" lang="en-US" sz="2800" b="1" i="0" u="none" strike="noStrike" kern="1200" cap="none" spc="0" normalizeH="0" baseline="0" noProof="0" dirty="0">
                <a:ln>
                  <a:noFill/>
                </a:ln>
                <a:solidFill>
                  <a:srgbClr val="35372F"/>
                </a:solidFill>
                <a:effectLst/>
                <a:uLnTx/>
                <a:uFillTx/>
                <a:latin typeface="Calibri Light" panose="020F0302020204030204"/>
                <a:ea typeface="+mn-ea"/>
                <a:cs typeface="+mn-cs"/>
              </a:rPr>
              <a:t>far too thick </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and is now causing problems across the globe.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2949" y="3638549"/>
            <a:ext cx="3027925" cy="2524125"/>
          </a:xfrm>
          <a:prstGeom prst="rect">
            <a:avLst/>
          </a:prstGeom>
        </p:spPr>
      </p:pic>
    </p:spTree>
    <p:extLst>
      <p:ext uri="{BB962C8B-B14F-4D97-AF65-F5344CB8AC3E}">
        <p14:creationId xmlns:p14="http://schemas.microsoft.com/office/powerpoint/2010/main" val="1957278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11476075" cy="4351338"/>
          </a:xfrm>
        </p:spPr>
        <p:txBody>
          <a:bodyPr>
            <a:normAutofit/>
          </a:bodyPr>
          <a:lstStyle/>
          <a:p>
            <a:pPr marL="0" indent="0">
              <a:buNone/>
            </a:pPr>
            <a:r>
              <a:rPr lang="en-GB" dirty="0">
                <a:solidFill>
                  <a:srgbClr val="35372F"/>
                </a:solidFill>
              </a:rPr>
              <a:t>There are six main greenhouse gases in the Earth’s atmosphere that make up ‘Earth’s blanket’. These are:</a:t>
            </a:r>
          </a:p>
          <a:p>
            <a:pPr marL="0" indent="0">
              <a:buNone/>
            </a:pPr>
            <a:endParaRPr lang="en-GB" dirty="0"/>
          </a:p>
        </p:txBody>
      </p:sp>
      <p:sp>
        <p:nvSpPr>
          <p:cNvPr id="7" name="Rectangle 6"/>
          <p:cNvSpPr/>
          <p:nvPr/>
        </p:nvSpPr>
        <p:spPr>
          <a:xfrm>
            <a:off x="411126" y="2857638"/>
            <a:ext cx="1622660" cy="1700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CARBON DIOXIDE</a:t>
            </a:r>
          </a:p>
        </p:txBody>
      </p:sp>
      <p:sp>
        <p:nvSpPr>
          <p:cNvPr id="8" name="Rectangle 7"/>
          <p:cNvSpPr/>
          <p:nvPr/>
        </p:nvSpPr>
        <p:spPr>
          <a:xfrm>
            <a:off x="2336045" y="2857638"/>
            <a:ext cx="1622660" cy="17005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WATER VAPOUR</a:t>
            </a:r>
          </a:p>
        </p:txBody>
      </p:sp>
      <p:sp>
        <p:nvSpPr>
          <p:cNvPr id="9" name="Rectangle 8"/>
          <p:cNvSpPr/>
          <p:nvPr/>
        </p:nvSpPr>
        <p:spPr>
          <a:xfrm>
            <a:off x="4263310" y="2857638"/>
            <a:ext cx="1622660" cy="170056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METHANE</a:t>
            </a:r>
          </a:p>
        </p:txBody>
      </p:sp>
      <p:sp>
        <p:nvSpPr>
          <p:cNvPr id="10" name="Rectangle 9"/>
          <p:cNvSpPr/>
          <p:nvPr/>
        </p:nvSpPr>
        <p:spPr>
          <a:xfrm>
            <a:off x="6088048" y="2857638"/>
            <a:ext cx="1622660" cy="170056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OZONE</a:t>
            </a:r>
          </a:p>
        </p:txBody>
      </p:sp>
      <p:sp>
        <p:nvSpPr>
          <p:cNvPr id="11" name="Rectangle 10"/>
          <p:cNvSpPr/>
          <p:nvPr/>
        </p:nvSpPr>
        <p:spPr>
          <a:xfrm>
            <a:off x="7912786" y="2857638"/>
            <a:ext cx="1622660" cy="17005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NITROUS OXIDE</a:t>
            </a:r>
          </a:p>
        </p:txBody>
      </p:sp>
      <p:sp>
        <p:nvSpPr>
          <p:cNvPr id="12" name="Rectangle 11"/>
          <p:cNvSpPr/>
          <p:nvPr/>
        </p:nvSpPr>
        <p:spPr>
          <a:xfrm>
            <a:off x="9733933" y="2857638"/>
            <a:ext cx="1988164" cy="17005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CHLOROFLOROCARBONS</a:t>
            </a:r>
          </a:p>
        </p:txBody>
      </p:sp>
    </p:spTree>
    <p:extLst>
      <p:ext uri="{BB962C8B-B14F-4D97-AF65-F5344CB8AC3E}">
        <p14:creationId xmlns:p14="http://schemas.microsoft.com/office/powerpoint/2010/main" val="19494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7440C0B-1F5B-4616-BCF6-4A789FF84BEE}"/>
              </a:ext>
            </a:extLst>
          </p:cNvPr>
          <p:cNvSpPr>
            <a:spLocks noGrp="1"/>
          </p:cNvSpPr>
          <p:nvPr>
            <p:ph idx="1"/>
          </p:nvPr>
        </p:nvSpPr>
        <p:spPr>
          <a:xfrm>
            <a:off x="323558" y="997153"/>
            <a:ext cx="11441368" cy="1236230"/>
          </a:xfrm>
        </p:spPr>
        <p:txBody>
          <a:bodyPr>
            <a:normAutofit lnSpcReduction="10000"/>
          </a:bodyPr>
          <a:lstStyle/>
          <a:p>
            <a:pPr marL="0" indent="0">
              <a:buNone/>
            </a:pPr>
            <a:r>
              <a:rPr lang="en-US" b="1" dirty="0">
                <a:solidFill>
                  <a:srgbClr val="FF6600"/>
                </a:solidFill>
                <a:latin typeface="+mj-lt"/>
              </a:rPr>
              <a:t>Carbon dioxide </a:t>
            </a:r>
            <a:r>
              <a:rPr lang="en-GB" dirty="0">
                <a:solidFill>
                  <a:srgbClr val="35372F"/>
                </a:solidFill>
              </a:rPr>
              <a:t>and</a:t>
            </a:r>
            <a:r>
              <a:rPr lang="en-US" b="1" dirty="0">
                <a:solidFill>
                  <a:srgbClr val="FF6600"/>
                </a:solidFill>
                <a:latin typeface="+mj-lt"/>
              </a:rPr>
              <a:t> </a:t>
            </a:r>
            <a:r>
              <a:rPr lang="en-US" b="1" dirty="0">
                <a:solidFill>
                  <a:schemeClr val="accent1">
                    <a:lumMod val="50000"/>
                  </a:schemeClr>
                </a:solidFill>
                <a:latin typeface="+mj-lt"/>
              </a:rPr>
              <a:t>Methane</a:t>
            </a:r>
            <a:r>
              <a:rPr lang="en-GB" dirty="0"/>
              <a:t> </a:t>
            </a:r>
            <a:r>
              <a:rPr lang="en-GB" dirty="0">
                <a:solidFill>
                  <a:srgbClr val="35372F"/>
                </a:solidFill>
              </a:rPr>
              <a:t>are two greenhouses gases that humans are making too much of – they are making the ‘blanket’ too thick. Let’s take a closer look.</a:t>
            </a:r>
          </a:p>
        </p:txBody>
      </p:sp>
      <p:sp>
        <p:nvSpPr>
          <p:cNvPr id="4" name="Rectangle 6">
            <a:extLst>
              <a:ext uri="{FF2B5EF4-FFF2-40B4-BE49-F238E27FC236}">
                <a16:creationId xmlns:a16="http://schemas.microsoft.com/office/drawing/2014/main" id="{182FA4DF-975B-48FE-9847-46C12E975C39}"/>
              </a:ext>
            </a:extLst>
          </p:cNvPr>
          <p:cNvSpPr/>
          <p:nvPr/>
        </p:nvSpPr>
        <p:spPr>
          <a:xfrm>
            <a:off x="8134681" y="4476399"/>
            <a:ext cx="1622660" cy="1700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CARBON DIOXIDE</a:t>
            </a:r>
          </a:p>
        </p:txBody>
      </p:sp>
      <p:sp>
        <p:nvSpPr>
          <p:cNvPr id="6" name="Rectangle 8">
            <a:extLst>
              <a:ext uri="{FF2B5EF4-FFF2-40B4-BE49-F238E27FC236}">
                <a16:creationId xmlns:a16="http://schemas.microsoft.com/office/drawing/2014/main" id="{551DCBDA-A561-4215-80C4-FC90D96A390C}"/>
              </a:ext>
            </a:extLst>
          </p:cNvPr>
          <p:cNvSpPr/>
          <p:nvPr/>
        </p:nvSpPr>
        <p:spPr>
          <a:xfrm>
            <a:off x="9957777" y="4476399"/>
            <a:ext cx="1622660" cy="170056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METHANE</a:t>
            </a:r>
          </a:p>
        </p:txBody>
      </p:sp>
      <p:pic>
        <p:nvPicPr>
          <p:cNvPr id="7" name="Content Placeholder 3">
            <a:extLst>
              <a:ext uri="{FF2B5EF4-FFF2-40B4-BE49-F238E27FC236}">
                <a16:creationId xmlns:a16="http://schemas.microsoft.com/office/drawing/2014/main" id="{9F0BBB3D-6B7A-47AE-8CE7-072120F843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85971" y="2155145"/>
            <a:ext cx="3316077" cy="3316077"/>
          </a:xfrm>
          <a:prstGeom prst="rect">
            <a:avLst/>
          </a:prstGeom>
        </p:spPr>
      </p:pic>
      <p:sp>
        <p:nvSpPr>
          <p:cNvPr id="9" name="Rectangle 6">
            <a:extLst>
              <a:ext uri="{FF2B5EF4-FFF2-40B4-BE49-F238E27FC236}">
                <a16:creationId xmlns:a16="http://schemas.microsoft.com/office/drawing/2014/main" id="{BE4FBBAA-8B6C-46FC-B76F-6FA7649F0136}"/>
              </a:ext>
            </a:extLst>
          </p:cNvPr>
          <p:cNvSpPr/>
          <p:nvPr/>
        </p:nvSpPr>
        <p:spPr>
          <a:xfrm>
            <a:off x="4510916" y="2728918"/>
            <a:ext cx="2760386"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Can you name a couple of human activities that create these gases? </a:t>
            </a:r>
          </a:p>
        </p:txBody>
      </p:sp>
    </p:spTree>
    <p:extLst>
      <p:ext uri="{BB962C8B-B14F-4D97-AF65-F5344CB8AC3E}">
        <p14:creationId xmlns:p14="http://schemas.microsoft.com/office/powerpoint/2010/main" val="18874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08" y="1127051"/>
            <a:ext cx="11196884" cy="5148471"/>
          </a:xfrm>
        </p:spPr>
        <p:txBody>
          <a:bodyPr>
            <a:normAutofit/>
          </a:bodyPr>
          <a:lstStyle/>
          <a:p>
            <a:pPr marL="0" indent="0">
              <a:buNone/>
            </a:pPr>
            <a:r>
              <a:rPr lang="en-US" b="1" dirty="0">
                <a:solidFill>
                  <a:srgbClr val="FF6600"/>
                </a:solidFill>
                <a:latin typeface="+mj-lt"/>
              </a:rPr>
              <a:t>Carbon dioxide </a:t>
            </a:r>
            <a:r>
              <a:rPr lang="en-US" dirty="0">
                <a:solidFill>
                  <a:srgbClr val="35372F"/>
                </a:solidFill>
                <a:latin typeface="+mj-lt"/>
              </a:rPr>
              <a:t>(</a:t>
            </a:r>
            <a:r>
              <a:rPr lang="en-GB" dirty="0">
                <a:solidFill>
                  <a:srgbClr val="35372F"/>
                </a:solidFill>
              </a:rPr>
              <a:t>CO</a:t>
            </a:r>
            <a:r>
              <a:rPr lang="en-GB" baseline="-25000" dirty="0">
                <a:solidFill>
                  <a:srgbClr val="35372F"/>
                </a:solidFill>
              </a:rPr>
              <a:t>2</a:t>
            </a:r>
            <a:r>
              <a:rPr lang="en-US" dirty="0">
                <a:solidFill>
                  <a:srgbClr val="35372F"/>
                </a:solidFill>
                <a:latin typeface="+mj-lt"/>
              </a:rPr>
              <a:t>) is the most important gas in this </a:t>
            </a:r>
            <a:r>
              <a:rPr lang="en-US" dirty="0">
                <a:solidFill>
                  <a:srgbClr val="35372F"/>
                </a:solidFill>
              </a:rPr>
              <a:t>blanket</a:t>
            </a:r>
            <a:r>
              <a:rPr lang="en-US" dirty="0">
                <a:solidFill>
                  <a:srgbClr val="35372F"/>
                </a:solidFill>
                <a:latin typeface="+mj-lt"/>
              </a:rPr>
              <a:t> of insulation surrounding the Earth. </a:t>
            </a:r>
            <a:br>
              <a:rPr lang="en-US" dirty="0">
                <a:solidFill>
                  <a:srgbClr val="35372F"/>
                </a:solidFill>
                <a:latin typeface="+mj-lt"/>
              </a:rPr>
            </a:br>
            <a:br>
              <a:rPr lang="en-US" dirty="0">
                <a:solidFill>
                  <a:srgbClr val="35372F"/>
                </a:solidFill>
                <a:latin typeface="+mj-lt"/>
              </a:rPr>
            </a:br>
            <a:endParaRPr lang="en-US" dirty="0">
              <a:solidFill>
                <a:srgbClr val="35372F"/>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19025" y="5288207"/>
            <a:ext cx="976312" cy="1239761"/>
          </a:xfrm>
          <a:prstGeom prst="rect">
            <a:avLst/>
          </a:prstGeom>
        </p:spPr>
      </p:pic>
      <p:sp>
        <p:nvSpPr>
          <p:cNvPr id="8" name="Oval Callout 7"/>
          <p:cNvSpPr/>
          <p:nvPr/>
        </p:nvSpPr>
        <p:spPr>
          <a:xfrm>
            <a:off x="6493709" y="1738033"/>
            <a:ext cx="4539006" cy="3926505"/>
          </a:xfrm>
          <a:prstGeom prst="wedgeEllipseCallout">
            <a:avLst>
              <a:gd name="adj1" fmla="val 48471"/>
              <a:gd name="adj2" fmla="val 5011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j-lt"/>
                <a:ea typeface="+mn-ea"/>
                <a:cs typeface="+mn-cs"/>
              </a:rPr>
              <a:t>Right now, we have extremely</a:t>
            </a:r>
            <a:r>
              <a:rPr kumimoji="0" lang="en-US" sz="2400" b="1" i="0" u="none" strike="noStrike" kern="1200" cap="none" spc="0" normalizeH="0" baseline="0" noProof="0" dirty="0">
                <a:ln>
                  <a:noFill/>
                </a:ln>
                <a:solidFill>
                  <a:prstClr val="white"/>
                </a:solidFill>
                <a:effectLst/>
                <a:uLnTx/>
                <a:uFillTx/>
                <a:latin typeface="+mj-lt"/>
                <a:ea typeface="+mn-ea"/>
                <a:cs typeface="+mn-cs"/>
              </a:rPr>
              <a:t> high </a:t>
            </a:r>
            <a:r>
              <a:rPr kumimoji="0" lang="en-US" sz="2400" b="0" i="0" u="none" strike="noStrike" kern="1200" cap="none" spc="0" normalizeH="0" baseline="0" noProof="0" dirty="0">
                <a:ln>
                  <a:noFill/>
                </a:ln>
                <a:solidFill>
                  <a:prstClr val="white"/>
                </a:solidFill>
                <a:effectLst/>
                <a:uLnTx/>
                <a:uFillTx/>
                <a:latin typeface="+mj-lt"/>
                <a:ea typeface="+mn-ea"/>
                <a:cs typeface="+mn-cs"/>
              </a:rPr>
              <a:t>levels of </a:t>
            </a:r>
            <a:r>
              <a:rPr kumimoji="0" lang="en-GB" sz="2400" b="0" i="0" u="none" strike="noStrike" kern="1200" cap="none" spc="0" normalizeH="0" baseline="0" noProof="0" dirty="0">
                <a:ln>
                  <a:noFill/>
                </a:ln>
                <a:solidFill>
                  <a:prstClr val="white"/>
                </a:solidFill>
                <a:effectLst/>
                <a:uLnTx/>
                <a:uFillTx/>
                <a:latin typeface="+mj-lt"/>
                <a:ea typeface="+mn-ea"/>
                <a:cs typeface="+mn-cs"/>
              </a:rPr>
              <a:t>CO</a:t>
            </a:r>
            <a:r>
              <a:rPr kumimoji="0" lang="en-GB" sz="2400" b="0" i="0" u="none" strike="noStrike" kern="1200" cap="none" spc="0" normalizeH="0" baseline="-25000" noProof="0" dirty="0">
                <a:ln>
                  <a:noFill/>
                </a:ln>
                <a:solidFill>
                  <a:prstClr val="white"/>
                </a:solidFill>
                <a:effectLst/>
                <a:uLnTx/>
                <a:uFillTx/>
                <a:latin typeface="+mj-lt"/>
                <a:ea typeface="+mn-ea"/>
                <a:cs typeface="+mn-cs"/>
              </a:rPr>
              <a:t>2</a:t>
            </a:r>
            <a:r>
              <a:rPr kumimoji="0" lang="en-US" sz="2400" b="0" i="0" u="none" strike="noStrike" kern="1200" cap="none" spc="0" normalizeH="0" baseline="0" noProof="0" dirty="0">
                <a:ln>
                  <a:noFill/>
                </a:ln>
                <a:solidFill>
                  <a:prstClr val="white"/>
                </a:solidFill>
                <a:effectLst/>
                <a:uLnTx/>
                <a:uFillTx/>
                <a:latin typeface="+mj-lt"/>
                <a:ea typeface="+mn-ea"/>
                <a:cs typeface="+mn-cs"/>
              </a:rPr>
              <a:t> in the atmosphere which are causing our polar regions to warm and melt.</a:t>
            </a:r>
          </a:p>
        </p:txBody>
      </p:sp>
      <p:sp>
        <p:nvSpPr>
          <p:cNvPr id="9" name="Rectangle 8"/>
          <p:cNvSpPr/>
          <p:nvPr/>
        </p:nvSpPr>
        <p:spPr>
          <a:xfrm>
            <a:off x="397708" y="2366762"/>
            <a:ext cx="5534124" cy="332296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Carbon is stored all over the planet — in plants, soil, the ocean, and even us. We release it into the atmosphere as carbon dioxide through breathing which is a </a:t>
            </a:r>
            <a:r>
              <a:rPr kumimoji="0" lang="en-US" sz="2800" b="1" i="0" u="none" strike="noStrike" kern="1200" cap="none" spc="0" normalizeH="0" baseline="0" noProof="0" dirty="0">
                <a:ln>
                  <a:noFill/>
                </a:ln>
                <a:solidFill>
                  <a:srgbClr val="35372F"/>
                </a:solidFill>
                <a:effectLst/>
                <a:uLnTx/>
                <a:uFillTx/>
                <a:latin typeface="Calibri Light" panose="020F0302020204030204"/>
                <a:ea typeface="+mn-ea"/>
                <a:cs typeface="+mn-cs"/>
              </a:rPr>
              <a:t>natural occurrence </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and in</a:t>
            </a:r>
            <a:r>
              <a:rPr kumimoji="0" lang="en-US" sz="2800" b="1" i="0" u="none" strike="noStrike" kern="1200" cap="none" spc="0" normalizeH="0" baseline="0" noProof="0" dirty="0">
                <a:ln>
                  <a:noFill/>
                </a:ln>
                <a:solidFill>
                  <a:srgbClr val="35372F"/>
                </a:solidFill>
                <a:effectLst/>
                <a:uLnTx/>
                <a:uFillTx/>
                <a:latin typeface="Calibri Light" panose="020F0302020204030204"/>
                <a:ea typeface="+mn-ea"/>
                <a:cs typeface="+mn-cs"/>
              </a:rPr>
              <a:t> balance </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with the Earth. </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666690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56049" y="3925102"/>
            <a:ext cx="1968348" cy="2596896"/>
          </a:xfrm>
          <a:prstGeom prst="rect">
            <a:avLst/>
          </a:prstGeom>
        </p:spPr>
      </p:pic>
      <p:sp>
        <p:nvSpPr>
          <p:cNvPr id="4" name="Oval Callout 3"/>
          <p:cNvSpPr/>
          <p:nvPr/>
        </p:nvSpPr>
        <p:spPr>
          <a:xfrm>
            <a:off x="6935373" y="2801717"/>
            <a:ext cx="2773113" cy="2596896"/>
          </a:xfrm>
          <a:prstGeom prst="wedgeEllipseCallout">
            <a:avLst>
              <a:gd name="adj1" fmla="val 47022"/>
              <a:gd name="adj2" fmla="val 468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 trees are one of the best things on the planet for ‘capturing carbon’!</a:t>
            </a:r>
          </a:p>
        </p:txBody>
      </p:sp>
      <p:sp>
        <p:nvSpPr>
          <p:cNvPr id="6" name="Rectangle 5"/>
          <p:cNvSpPr/>
          <p:nvPr/>
        </p:nvSpPr>
        <p:spPr>
          <a:xfrm>
            <a:off x="370606" y="1278219"/>
            <a:ext cx="1166899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35372F"/>
                </a:solidFill>
                <a:latin typeface="Calibri Light" panose="020F0302020204030204"/>
              </a:rPr>
              <a:t>One reason that we are experiencing </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climate change at the moment is in part due to humans creating </a:t>
            </a:r>
            <a:r>
              <a:rPr kumimoji="0" lang="en-US" sz="2800" b="1" i="0" u="none" strike="noStrike" kern="1200" cap="none" spc="0" normalizeH="0" baseline="0" noProof="0" dirty="0">
                <a:ln>
                  <a:noFill/>
                </a:ln>
                <a:solidFill>
                  <a:srgbClr val="35372F"/>
                </a:solidFill>
                <a:effectLst/>
                <a:uLnTx/>
                <a:uFillTx/>
                <a:latin typeface="Calibri Light" panose="020F0302020204030204"/>
                <a:ea typeface="+mn-ea"/>
                <a:cs typeface="+mn-cs"/>
              </a:rPr>
              <a:t>unnatural</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 levels of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CO</a:t>
            </a:r>
            <a:r>
              <a:rPr kumimoji="0" lang="en-GB" sz="2800" b="0" i="0" u="none" strike="noStrike" kern="1200" cap="none" spc="0" normalizeH="0" baseline="-25000" noProof="0" dirty="0">
                <a:ln>
                  <a:noFill/>
                </a:ln>
                <a:solidFill>
                  <a:srgbClr val="35372F"/>
                </a:solidFill>
                <a:effectLst/>
                <a:uLnTx/>
                <a:uFillTx/>
                <a:latin typeface="Calibri Light" panose="020F0302020204030204"/>
                <a:ea typeface="+mn-ea"/>
                <a:cs typeface="+mn-cs"/>
              </a:rPr>
              <a:t>2</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 in the atmosphere.  </a:t>
            </a:r>
          </a:p>
        </p:txBody>
      </p:sp>
      <p:sp>
        <p:nvSpPr>
          <p:cNvPr id="7" name="Rectangle 6"/>
          <p:cNvSpPr/>
          <p:nvPr/>
        </p:nvSpPr>
        <p:spPr>
          <a:xfrm>
            <a:off x="367603" y="2801717"/>
            <a:ext cx="6096000" cy="224676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We are releasing too much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CO</a:t>
            </a:r>
            <a:r>
              <a:rPr kumimoji="0" lang="en-GB" sz="2800" b="0" i="0" u="none" strike="noStrike" kern="1200" cap="none" spc="0" normalizeH="0" baseline="-25000" noProof="0" dirty="0">
                <a:ln>
                  <a:noFill/>
                </a:ln>
                <a:solidFill>
                  <a:srgbClr val="35372F"/>
                </a:solidFill>
                <a:effectLst/>
                <a:uLnTx/>
                <a:uFillTx/>
                <a:latin typeface="Calibri Light" panose="020F0302020204030204"/>
                <a:ea typeface="+mn-ea"/>
                <a:cs typeface="+mn-cs"/>
              </a:rPr>
              <a:t>2</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 into the atmosphere through activities such as </a:t>
            </a:r>
            <a:r>
              <a:rPr kumimoji="0" lang="en-US" sz="2800" b="1" i="0" u="none" strike="noStrike" kern="1200" cap="none" spc="0" normalizeH="0" baseline="0" noProof="0" dirty="0">
                <a:ln>
                  <a:noFill/>
                </a:ln>
                <a:solidFill>
                  <a:srgbClr val="35372F"/>
                </a:solidFill>
                <a:effectLst/>
                <a:uLnTx/>
                <a:uFillTx/>
                <a:latin typeface="Calibri Light" panose="020F0302020204030204"/>
                <a:ea typeface="+mn-ea"/>
                <a:cs typeface="+mn-cs"/>
              </a:rPr>
              <a:t>burning fossil fuels </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(like coal, oil and gas) and</a:t>
            </a:r>
            <a:r>
              <a:rPr kumimoji="0" lang="en-US" sz="2800" b="1" i="0" u="none" strike="noStrike" kern="1200" cap="none" spc="0" normalizeH="0" baseline="0" noProof="0" dirty="0">
                <a:ln>
                  <a:noFill/>
                </a:ln>
                <a:solidFill>
                  <a:srgbClr val="35372F"/>
                </a:solidFill>
                <a:effectLst/>
                <a:uLnTx/>
                <a:uFillTx/>
                <a:latin typeface="Calibri Light" panose="020F0302020204030204"/>
                <a:ea typeface="+mn-ea"/>
                <a:cs typeface="+mn-cs"/>
              </a:rPr>
              <a:t> deforestation </a:t>
            </a:r>
            <a:r>
              <a:rPr kumimoji="0" lang="en-US" sz="2800" b="0" i="0" u="none" strike="noStrike" kern="1200" cap="none" spc="0" normalizeH="0" baseline="0" noProof="0" dirty="0">
                <a:ln>
                  <a:noFill/>
                </a:ln>
                <a:solidFill>
                  <a:srgbClr val="35372F"/>
                </a:solidFill>
                <a:effectLst/>
                <a:uLnTx/>
                <a:uFillTx/>
                <a:latin typeface="Calibri Light" panose="020F0302020204030204"/>
                <a:ea typeface="+mn-ea"/>
                <a:cs typeface="+mn-cs"/>
              </a:rPr>
              <a:t>– the chopping down of trees.</a:t>
            </a:r>
          </a:p>
        </p:txBody>
      </p:sp>
    </p:spTree>
    <p:extLst>
      <p:ext uri="{BB962C8B-B14F-4D97-AF65-F5344CB8AC3E}">
        <p14:creationId xmlns:p14="http://schemas.microsoft.com/office/powerpoint/2010/main" val="118524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949" y="884090"/>
            <a:ext cx="11196884" cy="5008697"/>
          </a:xfrm>
        </p:spPr>
        <p:txBody>
          <a:bodyPr>
            <a:normAutofit/>
          </a:bodyPr>
          <a:lstStyle/>
          <a:p>
            <a:pPr marL="0" indent="0">
              <a:buNone/>
            </a:pPr>
            <a:r>
              <a:rPr lang="en-US" b="1" dirty="0">
                <a:solidFill>
                  <a:schemeClr val="accent1">
                    <a:lumMod val="50000"/>
                  </a:schemeClr>
                </a:solidFill>
                <a:latin typeface="+mj-lt"/>
              </a:rPr>
              <a:t>Methane</a:t>
            </a:r>
            <a:r>
              <a:rPr lang="en-US" b="1" dirty="0">
                <a:solidFill>
                  <a:srgbClr val="FF6600"/>
                </a:solidFill>
                <a:latin typeface="+mj-lt"/>
              </a:rPr>
              <a:t> </a:t>
            </a:r>
            <a:r>
              <a:rPr lang="en-US" dirty="0">
                <a:solidFill>
                  <a:srgbClr val="35372F"/>
                </a:solidFill>
                <a:latin typeface="+mj-lt"/>
              </a:rPr>
              <a:t>(</a:t>
            </a:r>
            <a:r>
              <a:rPr lang="en-GB" dirty="0">
                <a:solidFill>
                  <a:srgbClr val="35372F"/>
                </a:solidFill>
              </a:rPr>
              <a:t>CH</a:t>
            </a:r>
            <a:r>
              <a:rPr lang="en-GB" baseline="-25000" dirty="0">
                <a:solidFill>
                  <a:srgbClr val="35372F"/>
                </a:solidFill>
              </a:rPr>
              <a:t>4</a:t>
            </a:r>
            <a:r>
              <a:rPr lang="en-US" dirty="0">
                <a:solidFill>
                  <a:srgbClr val="35372F"/>
                </a:solidFill>
                <a:latin typeface="+mj-lt"/>
              </a:rPr>
              <a:t>) is another greenhouse gas that humans are creating too much of. M</a:t>
            </a:r>
            <a:r>
              <a:rPr lang="en-GB" dirty="0">
                <a:solidFill>
                  <a:srgbClr val="35372F"/>
                </a:solidFill>
              </a:rPr>
              <a:t>ethane doesn't stay in the atmosphere as long as carbon dioxide, but it is far more harmful to the climate initially because of how effectively it absorbs heat.</a:t>
            </a:r>
          </a:p>
        </p:txBody>
      </p:sp>
      <p:sp>
        <p:nvSpPr>
          <p:cNvPr id="4" name="Oval Callout 3"/>
          <p:cNvSpPr/>
          <p:nvPr/>
        </p:nvSpPr>
        <p:spPr>
          <a:xfrm>
            <a:off x="7405850" y="2450803"/>
            <a:ext cx="3208159" cy="2670602"/>
          </a:xfrm>
          <a:prstGeom prst="wedgeEllipseCallout">
            <a:avLst>
              <a:gd name="adj1" fmla="val 46693"/>
              <a:gd name="adj2" fmla="val 5615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There are 1.4 billion cattle in the world, and that number is growing as demand for meat and dairy increases.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383949" y="2743416"/>
            <a:ext cx="7021901"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Methane levels have risen because of humans in part due to the growing demand for meat. Animals such as cows and sheep produce large amounts of methane when they digest their food. </a:t>
            </a:r>
            <a:r>
              <a:rPr lang="en-GB" sz="2800" dirty="0">
                <a:solidFill>
                  <a:srgbClr val="35372F"/>
                </a:solidFill>
                <a:latin typeface="Calibri Light" panose="020F0302020204030204"/>
              </a:rPr>
              <a:t>The growing demand for meat means more cows and sheep, and more amounts of methane.</a:t>
            </a: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4098" name="Picture 2" descr="Image result for cow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53284" y="5219179"/>
            <a:ext cx="1908556" cy="134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85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3" y="455279"/>
            <a:ext cx="11485452" cy="1190958"/>
          </a:xfrm>
        </p:spPr>
        <p:txBody>
          <a:bodyPr/>
          <a:lstStyle/>
          <a:p>
            <a:r>
              <a:rPr lang="en-GB" dirty="0">
                <a:solidFill>
                  <a:srgbClr val="35372F"/>
                </a:solidFill>
              </a:rPr>
              <a:t>Quick ocean fact! </a:t>
            </a:r>
          </a:p>
        </p:txBody>
      </p:sp>
      <p:sp>
        <p:nvSpPr>
          <p:cNvPr id="3" name="Content Placeholder 2"/>
          <p:cNvSpPr>
            <a:spLocks noGrp="1"/>
          </p:cNvSpPr>
          <p:nvPr>
            <p:ph idx="1"/>
          </p:nvPr>
        </p:nvSpPr>
        <p:spPr>
          <a:xfrm>
            <a:off x="295423" y="1577975"/>
            <a:ext cx="11485452" cy="4351338"/>
          </a:xfrm>
        </p:spPr>
        <p:txBody>
          <a:bodyPr>
            <a:normAutofit/>
          </a:bodyPr>
          <a:lstStyle/>
          <a:p>
            <a:pPr marL="0" indent="0">
              <a:buNone/>
            </a:pPr>
            <a:r>
              <a:rPr lang="en-GB" dirty="0">
                <a:solidFill>
                  <a:srgbClr val="35372F"/>
                </a:solidFill>
              </a:rPr>
              <a:t>Did you know that the Earth’s oceans soak up around </a:t>
            </a:r>
            <a:r>
              <a:rPr lang="en-GB" b="1" dirty="0">
                <a:solidFill>
                  <a:srgbClr val="35372F"/>
                </a:solidFill>
              </a:rPr>
              <a:t>30% </a:t>
            </a:r>
            <a:r>
              <a:rPr lang="en-GB" dirty="0">
                <a:solidFill>
                  <a:srgbClr val="35372F"/>
                </a:solidFill>
              </a:rPr>
              <a:t>of the carbon dioxide emitted into the atmosphere? The ocean also does a great job of absorbing excess heat from the atmosphere, stored in the top part of the sea. </a:t>
            </a:r>
          </a:p>
        </p:txBody>
      </p:sp>
      <p:pic>
        <p:nvPicPr>
          <p:cNvPr id="5124" name="Picture 4" descr="Image result for crab carto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18280" y="5215943"/>
            <a:ext cx="2335619" cy="12091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5423" y="3429000"/>
            <a:ext cx="5515749" cy="1643527"/>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However, when the ocean absorbs a lot of CO</a:t>
            </a:r>
            <a:r>
              <a:rPr kumimoji="0" lang="en-GB" sz="2800" b="0" i="0" u="none" strike="noStrike" kern="1200" cap="none" spc="0" normalizeH="0" baseline="-25000" noProof="0" dirty="0">
                <a:ln>
                  <a:noFill/>
                </a:ln>
                <a:solidFill>
                  <a:srgbClr val="35372F"/>
                </a:solidFill>
                <a:effectLst/>
                <a:uLnTx/>
                <a:uFillTx/>
                <a:latin typeface="Calibri Light" panose="020F0302020204030204"/>
                <a:ea typeface="+mn-ea"/>
                <a:cs typeface="+mn-cs"/>
              </a:rPr>
              <a:t>2</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the water becomes more acidic, which affects many oceanic living beings. </a:t>
            </a:r>
          </a:p>
        </p:txBody>
      </p:sp>
      <p:sp>
        <p:nvSpPr>
          <p:cNvPr id="8" name="Oval Callout 7"/>
          <p:cNvSpPr/>
          <p:nvPr/>
        </p:nvSpPr>
        <p:spPr>
          <a:xfrm>
            <a:off x="6038149" y="2966620"/>
            <a:ext cx="3029326" cy="2853907"/>
          </a:xfrm>
          <a:prstGeom prst="wedgeEllipseCallout">
            <a:avLst>
              <a:gd name="adj1" fmla="val 58664"/>
              <a:gd name="adj2" fmla="val 34434"/>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If the sea water is too acidic, many of us are unable to make strong shells to protect ourselves. </a:t>
            </a:r>
          </a:p>
        </p:txBody>
      </p:sp>
    </p:spTree>
    <p:extLst>
      <p:ext uri="{BB962C8B-B14F-4D97-AF65-F5344CB8AC3E}">
        <p14:creationId xmlns:p14="http://schemas.microsoft.com/office/powerpoint/2010/main" val="404439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9" name="TextBox 8">
            <a:extLst>
              <a:ext uri="{FF2B5EF4-FFF2-40B4-BE49-F238E27FC236}">
                <a16:creationId xmlns:a16="http://schemas.microsoft.com/office/drawing/2014/main" id="{EAFB88AB-4F2B-425E-A625-FDFDA5D378E1}"/>
              </a:ext>
            </a:extLst>
          </p:cNvPr>
          <p:cNvSpPr txBox="1"/>
          <p:nvPr/>
        </p:nvSpPr>
        <p:spPr>
          <a:xfrm>
            <a:off x="2113551" y="5126719"/>
            <a:ext cx="10078450"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Foco" panose="020B0504050202020203" pitchFamily="34" charset="0"/>
                <a:ea typeface="+mn-ea"/>
                <a:cs typeface="+mn-cs"/>
              </a:rPr>
              <a:t>CHANGING CLIMATES</a:t>
            </a:r>
            <a:endParaRPr kumimoji="0" lang="en-GB" sz="5400" b="1" i="0" u="none" strike="noStrike" kern="1200" cap="none" spc="0" normalizeH="0" baseline="0" noProof="0" dirty="0">
              <a:ln>
                <a:noFill/>
              </a:ln>
              <a:solidFill>
                <a:prstClr val="white"/>
              </a:solidFill>
              <a:effectLst/>
              <a:uLnTx/>
              <a:uFillTx/>
              <a:latin typeface="Foco" panose="020B0504050202020203" pitchFamily="34" charset="0"/>
              <a:ea typeface="+mn-ea"/>
              <a:cs typeface="+mn-cs"/>
            </a:endParaRPr>
          </a:p>
        </p:txBody>
      </p:sp>
      <p:sp>
        <p:nvSpPr>
          <p:cNvPr id="10" name="Rectangle 9">
            <a:extLst>
              <a:ext uri="{FF2B5EF4-FFF2-40B4-BE49-F238E27FC236}">
                <a16:creationId xmlns:a16="http://schemas.microsoft.com/office/drawing/2014/main" id="{BAEF1955-1896-4A4C-B518-E011ABED5C6B}"/>
              </a:ext>
            </a:extLst>
          </p:cNvPr>
          <p:cNvSpPr/>
          <p:nvPr/>
        </p:nvSpPr>
        <p:spPr>
          <a:xfrm>
            <a:off x="7235687" y="6142382"/>
            <a:ext cx="48259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srgbClr val="FEE725"/>
                </a:solidFill>
                <a:effectLst/>
                <a:uLnTx/>
                <a:uFillTx/>
                <a:latin typeface="Foco" panose="020B0504050202020203" pitchFamily="34" charset="0"/>
                <a:ea typeface="+mn-ea"/>
                <a:cs typeface="+mn-cs"/>
              </a:rPr>
              <a:t>EXPLORING THE NATURAL WORLD</a:t>
            </a:r>
            <a:endParaRPr kumimoji="0" lang="en-GB" sz="1800" b="0" i="0" u="none" strike="noStrike" kern="1200" cap="none" spc="300" normalizeH="0" baseline="0" noProof="0" dirty="0">
              <a:ln>
                <a:noFill/>
              </a:ln>
              <a:solidFill>
                <a:srgbClr val="FEE725"/>
              </a:solidFill>
              <a:effectLst/>
              <a:uLnTx/>
              <a:uFillTx/>
              <a:latin typeface="Foco" panose="020B0504050202020203" pitchFamily="34" charset="0"/>
              <a:ea typeface="+mn-ea"/>
              <a:cs typeface="+mn-cs"/>
            </a:endParaRPr>
          </a:p>
        </p:txBody>
      </p:sp>
      <p:sp>
        <p:nvSpPr>
          <p:cNvPr id="11" name="Rectangle 10">
            <a:extLst>
              <a:ext uri="{FF2B5EF4-FFF2-40B4-BE49-F238E27FC236}">
                <a16:creationId xmlns:a16="http://schemas.microsoft.com/office/drawing/2014/main" id="{E6942A61-34D0-4E95-A38C-CBE395553811}"/>
              </a:ext>
            </a:extLst>
          </p:cNvPr>
          <p:cNvSpPr/>
          <p:nvPr/>
        </p:nvSpPr>
        <p:spPr>
          <a:xfrm>
            <a:off x="3600893" y="5126719"/>
            <a:ext cx="8591107" cy="16089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Just Another Hand" panose="02000506000000020003" pitchFamily="2" charset="0"/>
              <a:ea typeface="Times New Roman" panose="02020603050405020304" pitchFamily="18" charset="0"/>
              <a:cs typeface="+mn-cs"/>
            </a:endParaRPr>
          </a:p>
        </p:txBody>
      </p:sp>
      <p:sp>
        <p:nvSpPr>
          <p:cNvPr id="7" name="TextBox 13">
            <a:extLst>
              <a:ext uri="{FF2B5EF4-FFF2-40B4-BE49-F238E27FC236}">
                <a16:creationId xmlns:a16="http://schemas.microsoft.com/office/drawing/2014/main" id="{36DC55B2-9CEF-48EC-8167-794E9A01956A}"/>
              </a:ext>
            </a:extLst>
          </p:cNvPr>
          <p:cNvSpPr txBox="1"/>
          <p:nvPr/>
        </p:nvSpPr>
        <p:spPr>
          <a:xfrm>
            <a:off x="7846075" y="143793"/>
            <a:ext cx="421177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rPr>
              <a:t>YEARS 7&amp;8 | KS3</a:t>
            </a:r>
            <a:r>
              <a:rPr kumimoji="0" lang="en-GB" sz="24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 Ages 11-13</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Foco" panose="020B0504050202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44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05" y="455279"/>
            <a:ext cx="11357344" cy="1190958"/>
          </a:xfrm>
        </p:spPr>
        <p:txBody>
          <a:bodyPr/>
          <a:lstStyle/>
          <a:p>
            <a:r>
              <a:rPr lang="en-GB" dirty="0">
                <a:solidFill>
                  <a:srgbClr val="35372F"/>
                </a:solidFill>
              </a:rPr>
              <a:t>Three fast greenhouse-gas facts!</a:t>
            </a:r>
          </a:p>
        </p:txBody>
      </p:sp>
      <p:sp>
        <p:nvSpPr>
          <p:cNvPr id="6" name="Rectangle 5"/>
          <p:cNvSpPr/>
          <p:nvPr/>
        </p:nvSpPr>
        <p:spPr>
          <a:xfrm>
            <a:off x="951608" y="2297114"/>
            <a:ext cx="2620566" cy="2263772"/>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Burning fossil fuels (coal, oil and gas) produces </a:t>
            </a:r>
            <a:r>
              <a:rPr kumimoji="0" lang="en-GB" sz="24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carbon dioxide </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and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nitrous oxide</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8" name="Rectangle 7"/>
          <p:cNvSpPr/>
          <p:nvPr/>
        </p:nvSpPr>
        <p:spPr>
          <a:xfrm>
            <a:off x="8411381" y="2064996"/>
            <a:ext cx="2620566" cy="2960683"/>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Animal agriculture increases emissions as cows and sheep produce large amounts of </a:t>
            </a:r>
            <a:r>
              <a:rPr kumimoji="0" lang="en-GB"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methane</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when they digest their food.</a:t>
            </a:r>
          </a:p>
        </p:txBody>
      </p:sp>
      <p:sp>
        <p:nvSpPr>
          <p:cNvPr id="9" name="Rectangle 8"/>
          <p:cNvSpPr/>
          <p:nvPr/>
        </p:nvSpPr>
        <p:spPr>
          <a:xfrm>
            <a:off x="4573941" y="1646237"/>
            <a:ext cx="2835673" cy="4010025"/>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Trees help to regulate the climate by absorbing </a:t>
            </a:r>
            <a:r>
              <a:rPr kumimoji="0" lang="en-GB" sz="2400" b="1"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rPr>
              <a:t>carbon dioxide </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from the atmosphere. This can’t happen if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we cut down trees &amp; forests, which also releases the carbon stored in the trees.</a:t>
            </a: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r="85542"/>
          <a:stretch/>
        </p:blipFill>
        <p:spPr>
          <a:xfrm>
            <a:off x="798285" y="4430229"/>
            <a:ext cx="717218" cy="740212"/>
          </a:xfrm>
          <a:prstGeom prst="rect">
            <a:avLst/>
          </a:prstGeom>
        </p:spPr>
      </p:pic>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l="32248" t="-1525" r="50232" b="1525"/>
          <a:stretch/>
        </p:blipFill>
        <p:spPr>
          <a:xfrm>
            <a:off x="8465313" y="4904911"/>
            <a:ext cx="882161" cy="751351"/>
          </a:xfrm>
          <a:prstGeom prst="rect">
            <a:avLst/>
          </a:prstGeom>
        </p:spPr>
      </p:pic>
      <p:pic>
        <p:nvPicPr>
          <p:cNvPr id="15" name="Picture 14"/>
          <p:cNvPicPr>
            <a:picLocks noChangeAspect="1"/>
          </p:cNvPicPr>
          <p:nvPr/>
        </p:nvPicPr>
        <p:blipFill rotWithShape="1">
          <a:blip r:embed="rId2" cstate="email">
            <a:extLst>
              <a:ext uri="{28A0092B-C50C-407E-A947-70E740481C1C}">
                <a14:useLocalDpi xmlns:a14="http://schemas.microsoft.com/office/drawing/2010/main"/>
              </a:ext>
            </a:extLst>
          </a:blip>
          <a:srcRect l="64640" r="18733"/>
          <a:stretch/>
        </p:blipFill>
        <p:spPr>
          <a:xfrm>
            <a:off x="1325341" y="4816045"/>
            <a:ext cx="824758" cy="740212"/>
          </a:xfrm>
          <a:prstGeom prst="rect">
            <a:avLst/>
          </a:prstGeom>
        </p:spPr>
      </p:pic>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r="85542"/>
          <a:stretch/>
        </p:blipFill>
        <p:spPr>
          <a:xfrm>
            <a:off x="4260970" y="5562035"/>
            <a:ext cx="717218" cy="740212"/>
          </a:xfrm>
          <a:prstGeom prst="rect">
            <a:avLst/>
          </a:prstGeom>
        </p:spPr>
      </p:pic>
      <p:pic>
        <p:nvPicPr>
          <p:cNvPr id="4" name="Gráfico 3">
            <a:extLst>
              <a:ext uri="{FF2B5EF4-FFF2-40B4-BE49-F238E27FC236}">
                <a16:creationId xmlns:a16="http://schemas.microsoft.com/office/drawing/2014/main" id="{4CF30481-501D-4110-AE32-CF492870566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61728" y="1639723"/>
            <a:ext cx="1713028" cy="1284771"/>
          </a:xfrm>
          <a:prstGeom prst="rect">
            <a:avLst/>
          </a:prstGeom>
        </p:spPr>
      </p:pic>
      <p:pic>
        <p:nvPicPr>
          <p:cNvPr id="11" name="Imagem 10" descr="Uma imagem contendo verde, mesa, computer, escuro&#10;&#10;Descrição gerada automaticamente">
            <a:extLst>
              <a:ext uri="{FF2B5EF4-FFF2-40B4-BE49-F238E27FC236}">
                <a16:creationId xmlns:a16="http://schemas.microsoft.com/office/drawing/2014/main" id="{5359BCA3-EA76-453D-95D0-C56274280F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9156" y="1377486"/>
            <a:ext cx="1459709" cy="1459709"/>
          </a:xfrm>
          <a:prstGeom prst="rect">
            <a:avLst/>
          </a:prstGeom>
        </p:spPr>
      </p:pic>
      <p:pic>
        <p:nvPicPr>
          <p:cNvPr id="18" name="Picture 2" descr="Image result for cow cartoon">
            <a:extLst>
              <a:ext uri="{FF2B5EF4-FFF2-40B4-BE49-F238E27FC236}">
                <a16:creationId xmlns:a16="http://schemas.microsoft.com/office/drawing/2014/main" id="{FAB70831-748B-4965-92B9-558041D18BD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91372" y="1793751"/>
            <a:ext cx="1098039" cy="77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limate.nasa.gov/system/resources/detail_files/136_4_carbon_print_inside.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1549" y="525674"/>
            <a:ext cx="2945955" cy="5806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31016" y="1498708"/>
            <a:ext cx="6096000" cy="267765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If you’d like to learn more about the importance of keeping the planet in balance, take a look at this infographic.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You can click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hlinkClick r:id="rId3"/>
              </a:rPr>
              <a:t>here</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to open a larger version online.</a:t>
            </a:r>
          </a:p>
        </p:txBody>
      </p:sp>
    </p:spTree>
    <p:extLst>
      <p:ext uri="{BB962C8B-B14F-4D97-AF65-F5344CB8AC3E}">
        <p14:creationId xmlns:p14="http://schemas.microsoft.com/office/powerpoint/2010/main" val="2399632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9617"/>
            <a:ext cx="11473248" cy="1190958"/>
          </a:xfrm>
        </p:spPr>
        <p:txBody>
          <a:bodyPr>
            <a:normAutofit/>
          </a:bodyPr>
          <a:lstStyle/>
          <a:p>
            <a:r>
              <a:rPr lang="en-GB" sz="3600" dirty="0">
                <a:solidFill>
                  <a:srgbClr val="35372F"/>
                </a:solidFill>
              </a:rPr>
              <a:t>It’s time for a knowledge swap!</a:t>
            </a:r>
          </a:p>
        </p:txBody>
      </p:sp>
      <p:sp>
        <p:nvSpPr>
          <p:cNvPr id="3" name="Content Placeholder 2"/>
          <p:cNvSpPr>
            <a:spLocks noGrp="1"/>
          </p:cNvSpPr>
          <p:nvPr>
            <p:ph idx="1"/>
          </p:nvPr>
        </p:nvSpPr>
        <p:spPr>
          <a:xfrm>
            <a:off x="304800" y="1605478"/>
            <a:ext cx="11453755" cy="4351338"/>
          </a:xfrm>
        </p:spPr>
        <p:txBody>
          <a:bodyPr/>
          <a:lstStyle/>
          <a:p>
            <a:pPr marL="0" indent="0">
              <a:buNone/>
            </a:pPr>
            <a:r>
              <a:rPr lang="en-GB" dirty="0">
                <a:solidFill>
                  <a:srgbClr val="35372F"/>
                </a:solidFill>
              </a:rPr>
              <a:t>One of the best ways to learn new ideas is by teaching each other. In pairs, each pick one of the following questions to teach each other in turns. Help each other out if you get stuck. If there’s time, you can choose more than one question to teach! </a:t>
            </a:r>
          </a:p>
        </p:txBody>
      </p:sp>
      <p:sp>
        <p:nvSpPr>
          <p:cNvPr id="4" name="Oval 3"/>
          <p:cNvSpPr/>
          <p:nvPr/>
        </p:nvSpPr>
        <p:spPr>
          <a:xfrm>
            <a:off x="446847" y="3521332"/>
            <a:ext cx="2138695" cy="2171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What is the difference between </a:t>
            </a:r>
            <a:r>
              <a:rPr kumimoji="0" lang="en-GB" sz="2000" b="0" i="1" u="none" strike="noStrike" kern="1200" cap="none" spc="0" normalizeH="0" baseline="0" noProof="0" dirty="0">
                <a:ln>
                  <a:noFill/>
                </a:ln>
                <a:solidFill>
                  <a:prstClr val="white"/>
                </a:solidFill>
                <a:effectLst/>
                <a:uLnTx/>
                <a:uFillTx/>
                <a:latin typeface="Calibri" panose="020F0502020204030204"/>
                <a:ea typeface="+mn-ea"/>
                <a:cs typeface="+mn-cs"/>
              </a:rPr>
              <a:t>weather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GB" sz="2000" b="0" i="1" u="none" strike="noStrike" kern="1200" cap="none" spc="0" normalizeH="0" baseline="0" noProof="0" dirty="0">
                <a:ln>
                  <a:noFill/>
                </a:ln>
                <a:solidFill>
                  <a:prstClr val="white"/>
                </a:solidFill>
                <a:effectLst/>
                <a:uLnTx/>
                <a:uFillTx/>
                <a:latin typeface="Calibri" panose="020F0502020204030204"/>
                <a:ea typeface="+mn-ea"/>
                <a:cs typeface="+mn-cs"/>
              </a:rPr>
              <a:t>climate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5" name="Isosceles Triangle 4"/>
          <p:cNvSpPr/>
          <p:nvPr/>
        </p:nvSpPr>
        <p:spPr>
          <a:xfrm>
            <a:off x="2942588" y="3331756"/>
            <a:ext cx="3098836" cy="2647950"/>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What is the </a:t>
            </a:r>
            <a:r>
              <a:rPr kumimoji="0" lang="en-GB" sz="2000" b="0" i="1" u="none" strike="noStrike" kern="1200" cap="none" spc="0" normalizeH="0" baseline="0" noProof="0" dirty="0">
                <a:ln>
                  <a:noFill/>
                </a:ln>
                <a:solidFill>
                  <a:prstClr val="white"/>
                </a:solidFill>
                <a:effectLst/>
                <a:uLnTx/>
                <a:uFillTx/>
                <a:latin typeface="Calibri" panose="020F0502020204030204"/>
                <a:ea typeface="+mn-ea"/>
                <a:cs typeface="+mn-cs"/>
              </a:rPr>
              <a:t>greenhouse effect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5-Point Star 6"/>
          <p:cNvSpPr/>
          <p:nvPr/>
        </p:nvSpPr>
        <p:spPr>
          <a:xfrm>
            <a:off x="8932898" y="3211770"/>
            <a:ext cx="2940041" cy="2699266"/>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What is ‘climate change’?</a:t>
            </a:r>
          </a:p>
        </p:txBody>
      </p:sp>
      <p:sp>
        <p:nvSpPr>
          <p:cNvPr id="8" name="Rectangle 7"/>
          <p:cNvSpPr/>
          <p:nvPr/>
        </p:nvSpPr>
        <p:spPr>
          <a:xfrm>
            <a:off x="6647566" y="3211770"/>
            <a:ext cx="1450984" cy="27908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Why are forests and oceans important?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6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ppt_w</p:attrName>
                                        </p:attrNameLst>
                                      </p:cBhvr>
                                      <p:tavLst>
                                        <p:tav tm="0" fmla="#ppt_w*sin(2.5*pi*$)">
                                          <p:val>
                                            <p:fltVal val="0"/>
                                          </p:val>
                                        </p:tav>
                                        <p:tav tm="100000">
                                          <p:val>
                                            <p:fltVal val="1"/>
                                          </p:val>
                                        </p:tav>
                                      </p:tavLst>
                                    </p:anim>
                                    <p:anim calcmode="lin" valueType="num">
                                      <p:cBhvr>
                                        <p:cTn id="3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937" y="883370"/>
            <a:ext cx="11826063" cy="4351338"/>
          </a:xfrm>
        </p:spPr>
        <p:txBody>
          <a:bodyPr>
            <a:normAutofit/>
          </a:bodyPr>
          <a:lstStyle/>
          <a:p>
            <a:pPr marL="0" indent="0" fontAlgn="base">
              <a:buNone/>
            </a:pPr>
            <a:r>
              <a:rPr lang="en-GB" dirty="0">
                <a:solidFill>
                  <a:srgbClr val="35372F"/>
                </a:solidFill>
              </a:rPr>
              <a:t>We are becoming ever-more aware of human-caused climate change and some of the effects and impacts. All of us, no matter where we live in the world, will have started to see or experience these.</a:t>
            </a:r>
          </a:p>
          <a:p>
            <a:pPr marL="0" indent="0" fontAlgn="base">
              <a:buNone/>
            </a:pPr>
            <a:endParaRPr lang="en-GB" dirty="0">
              <a:solidFill>
                <a:srgbClr val="35372F"/>
              </a:solidFill>
            </a:endParaRPr>
          </a:p>
          <a:p>
            <a:pPr marL="0" indent="0" fontAlgn="base">
              <a:buNone/>
            </a:pPr>
            <a:r>
              <a:rPr lang="en-GB" dirty="0">
                <a:solidFill>
                  <a:srgbClr val="35372F"/>
                </a:solidFill>
              </a:rPr>
              <a:t>What about you? </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83907" y="2377439"/>
            <a:ext cx="4024183" cy="4024183"/>
          </a:xfrm>
          <a:prstGeom prst="rect">
            <a:avLst/>
          </a:prstGeom>
        </p:spPr>
      </p:pic>
      <p:sp>
        <p:nvSpPr>
          <p:cNvPr id="5" name="Rectangle 4"/>
          <p:cNvSpPr/>
          <p:nvPr/>
        </p:nvSpPr>
        <p:spPr>
          <a:xfrm>
            <a:off x="4542812" y="3101242"/>
            <a:ext cx="3106375" cy="3046988"/>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What have you seen, experienced or heard about that are examples of the impacts of climate change?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7069" y="4248150"/>
            <a:ext cx="1107856" cy="2280082"/>
          </a:xfrm>
          <a:prstGeom prst="rect">
            <a:avLst/>
          </a:prstGeom>
        </p:spPr>
      </p:pic>
    </p:spTree>
    <p:extLst>
      <p:ext uri="{BB962C8B-B14F-4D97-AF65-F5344CB8AC3E}">
        <p14:creationId xmlns:p14="http://schemas.microsoft.com/office/powerpoint/2010/main" val="3387145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8" name="Oval 10">
            <a:extLst>
              <a:ext uri="{FF2B5EF4-FFF2-40B4-BE49-F238E27FC236}">
                <a16:creationId xmlns:a16="http://schemas.microsoft.com/office/drawing/2014/main" id="{8C8CC010-54F0-493D-88D3-825C8586E363}"/>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11">
            <a:extLst>
              <a:ext uri="{FF2B5EF4-FFF2-40B4-BE49-F238E27FC236}">
                <a16:creationId xmlns:a16="http://schemas.microsoft.com/office/drawing/2014/main" id="{9503DD9A-CFF2-47C9-99AF-DE0FE2A97F4B}"/>
              </a:ext>
            </a:extLst>
          </p:cNvPr>
          <p:cNvSpPr txBox="1"/>
          <p:nvPr/>
        </p:nvSpPr>
        <p:spPr>
          <a:xfrm>
            <a:off x="8227109" y="4677880"/>
            <a:ext cx="36916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dirty="0">
                <a:solidFill>
                  <a:srgbClr val="FEE725"/>
                </a:solidFill>
                <a:latin typeface="Calibri" panose="020F0502020204030204"/>
              </a:rPr>
              <a:t>15</a:t>
            </a:r>
            <a:r>
              <a:rPr kumimoji="0" lang="en-GB" sz="1800" b="1" i="0" u="none" strike="noStrike" kern="1200" cap="none" spc="300" normalizeH="0" baseline="0" noProof="0" dirty="0">
                <a:ln>
                  <a:noFill/>
                </a:ln>
                <a:solidFill>
                  <a:srgbClr val="FEE725"/>
                </a:solidFill>
                <a:effectLst/>
                <a:uLnTx/>
                <a:uFillTx/>
                <a:latin typeface="Calibri" panose="020F0502020204030204"/>
                <a:ea typeface="+mn-ea"/>
                <a:cs typeface="+mn-cs"/>
              </a:rPr>
              <a:t> MINUTES </a:t>
            </a:r>
            <a:endParaRPr kumimoji="0" lang="en-GB" sz="1800" b="0" i="0" u="none" strike="noStrike" kern="1200" cap="none" spc="300" normalizeH="0" baseline="0" noProof="0" dirty="0">
              <a:ln>
                <a:noFill/>
              </a:ln>
              <a:solidFill>
                <a:srgbClr val="FEE725"/>
              </a:solidFill>
              <a:effectLst/>
              <a:uLnTx/>
              <a:uFillTx/>
              <a:latin typeface="Calibri" panose="020F0502020204030204"/>
              <a:ea typeface="+mn-ea"/>
              <a:cs typeface="+mn-cs"/>
            </a:endParaRPr>
          </a:p>
        </p:txBody>
      </p:sp>
      <p:sp>
        <p:nvSpPr>
          <p:cNvPr id="7" name="CaixaDeTexto 6">
            <a:extLst>
              <a:ext uri="{FF2B5EF4-FFF2-40B4-BE49-F238E27FC236}">
                <a16:creationId xmlns:a16="http://schemas.microsoft.com/office/drawing/2014/main" id="{C466B8DA-D4D7-49A3-8519-36BF9AE92BCD}"/>
              </a:ext>
            </a:extLst>
          </p:cNvPr>
          <p:cNvSpPr txBox="1"/>
          <p:nvPr/>
        </p:nvSpPr>
        <p:spPr>
          <a:xfrm>
            <a:off x="7024941" y="4109029"/>
            <a:ext cx="60960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HOW IS OUR CLIMATE </a:t>
            </a:r>
            <a:b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b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CHANGING?</a:t>
            </a:r>
          </a:p>
        </p:txBody>
      </p:sp>
    </p:spTree>
    <p:extLst>
      <p:ext uri="{BB962C8B-B14F-4D97-AF65-F5344CB8AC3E}">
        <p14:creationId xmlns:p14="http://schemas.microsoft.com/office/powerpoint/2010/main" val="3049013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6" y="779667"/>
            <a:ext cx="11473980" cy="1881751"/>
          </a:xfrm>
        </p:spPr>
        <p:txBody>
          <a:bodyPr>
            <a:noAutofit/>
          </a:bodyPr>
          <a:lstStyle/>
          <a:p>
            <a:pPr marL="0" indent="0">
              <a:buNone/>
            </a:pPr>
            <a:r>
              <a:rPr lang="en-GB" dirty="0">
                <a:solidFill>
                  <a:srgbClr val="35372F"/>
                </a:solidFill>
              </a:rPr>
              <a:t>We are going to explore how climate change affects humans, plants, animals and birds.</a:t>
            </a:r>
          </a:p>
          <a:p>
            <a:pPr marL="0" indent="0">
              <a:buNone/>
            </a:pPr>
            <a:r>
              <a:rPr lang="en-GB" dirty="0">
                <a:solidFill>
                  <a:srgbClr val="35372F"/>
                </a:solidFill>
              </a:rPr>
              <a:t>Split into small groups and each group is going to become one of these species (you can have more than one group with the same species.)</a:t>
            </a:r>
            <a:endParaRPr lang="en-GB" b="1" dirty="0">
              <a:solidFill>
                <a:srgbClr val="35372F"/>
              </a:solidFill>
            </a:endParaRPr>
          </a:p>
          <a:p>
            <a:pPr marL="0" indent="0">
              <a:buNone/>
            </a:pPr>
            <a:endParaRPr lang="en-GB" dirty="0"/>
          </a:p>
        </p:txBody>
      </p:sp>
      <p:sp>
        <p:nvSpPr>
          <p:cNvPr id="10" name="Content Placeholder 2"/>
          <p:cNvSpPr txBox="1">
            <a:spLocks/>
          </p:cNvSpPr>
          <p:nvPr/>
        </p:nvSpPr>
        <p:spPr>
          <a:xfrm>
            <a:off x="3452862" y="5414916"/>
            <a:ext cx="3048324" cy="538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accent1">
                    <a:lumMod val="50000"/>
                  </a:schemeClr>
                </a:solidFill>
                <a:effectLst/>
                <a:uLnTx/>
                <a:uFillTx/>
                <a:latin typeface="+mn-lt"/>
                <a:ea typeface="+mn-ea"/>
                <a:cs typeface="+mn-cs"/>
              </a:rPr>
              <a:t>Species 2: Humans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i="0" u="none" strike="noStrike" kern="1200" cap="none" spc="0" normalizeH="0" baseline="0" noProof="0" dirty="0">
              <a:ln>
                <a:noFill/>
              </a:ln>
              <a:solidFill>
                <a:prstClr val="black"/>
              </a:solidFill>
              <a:effectLst/>
              <a:uLnTx/>
              <a:uFillTx/>
              <a:latin typeface="+mn-lt"/>
              <a:ea typeface="+mn-ea"/>
              <a:cs typeface="+mn-cs"/>
            </a:endParaRPr>
          </a:p>
        </p:txBody>
      </p:sp>
      <p:sp>
        <p:nvSpPr>
          <p:cNvPr id="11" name="Content Placeholder 2"/>
          <p:cNvSpPr txBox="1">
            <a:spLocks/>
          </p:cNvSpPr>
          <p:nvPr/>
        </p:nvSpPr>
        <p:spPr>
          <a:xfrm>
            <a:off x="806363" y="5414916"/>
            <a:ext cx="2646499" cy="446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accent6">
                    <a:lumMod val="75000"/>
                  </a:schemeClr>
                </a:solidFill>
                <a:effectLst/>
                <a:uLnTx/>
                <a:uFillTx/>
                <a:latin typeface="+mn-lt"/>
                <a:ea typeface="+mn-ea"/>
                <a:cs typeface="+mn-cs"/>
              </a:rPr>
              <a:t>Species 1: Plants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i="0" u="none" strike="noStrike" kern="1200" cap="none" spc="0" normalizeH="0" baseline="0" noProof="0" dirty="0">
              <a:ln>
                <a:noFill/>
              </a:ln>
              <a:solidFill>
                <a:prstClr val="black"/>
              </a:solidFill>
              <a:effectLst/>
              <a:uLnTx/>
              <a:uFillTx/>
              <a:latin typeface="+mn-lt"/>
              <a:ea typeface="+mn-ea"/>
              <a:cs typeface="+mn-cs"/>
            </a:endParaRPr>
          </a:p>
        </p:txBody>
      </p:sp>
      <p:sp>
        <p:nvSpPr>
          <p:cNvPr id="12" name="Content Placeholder 2"/>
          <p:cNvSpPr txBox="1">
            <a:spLocks/>
          </p:cNvSpPr>
          <p:nvPr/>
        </p:nvSpPr>
        <p:spPr>
          <a:xfrm>
            <a:off x="6127662" y="5414916"/>
            <a:ext cx="2850958" cy="572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accent2">
                    <a:lumMod val="50000"/>
                  </a:schemeClr>
                </a:solidFill>
                <a:effectLst/>
                <a:uLnTx/>
                <a:uFillTx/>
                <a:latin typeface="+mn-lt"/>
                <a:ea typeface="+mn-ea"/>
                <a:cs typeface="+mn-cs"/>
              </a:rPr>
              <a:t>Species 3: Animals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i="0" u="none" strike="noStrike" kern="1200" cap="none" spc="0" normalizeH="0" baseline="0" noProof="0" dirty="0">
              <a:ln>
                <a:noFill/>
              </a:ln>
              <a:solidFill>
                <a:prstClr val="black"/>
              </a:solidFill>
              <a:effectLst/>
              <a:uLnTx/>
              <a:uFillTx/>
              <a:latin typeface="+mn-lt"/>
              <a:ea typeface="+mn-ea"/>
              <a:cs typeface="+mn-cs"/>
            </a:endParaRPr>
          </a:p>
        </p:txBody>
      </p:sp>
      <p:sp>
        <p:nvSpPr>
          <p:cNvPr id="13" name="Content Placeholder 2"/>
          <p:cNvSpPr txBox="1">
            <a:spLocks/>
          </p:cNvSpPr>
          <p:nvPr/>
        </p:nvSpPr>
        <p:spPr>
          <a:xfrm>
            <a:off x="9100987" y="5414916"/>
            <a:ext cx="2482433" cy="4632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FFC000">
                    <a:lumMod val="75000"/>
                  </a:srgbClr>
                </a:solidFill>
                <a:effectLst/>
                <a:uLnTx/>
                <a:uFillTx/>
                <a:latin typeface="+mn-lt"/>
                <a:ea typeface="+mn-ea"/>
                <a:cs typeface="+mn-cs"/>
              </a:rPr>
              <a:t>Species 4: Birds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3799" y="2933231"/>
            <a:ext cx="1262727" cy="252545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9904" y="3380824"/>
            <a:ext cx="1512698" cy="1851103"/>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457" y="3172896"/>
            <a:ext cx="1183943" cy="2059031"/>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1670" y="3026314"/>
            <a:ext cx="1462056" cy="2339289"/>
          </a:xfrm>
          <a:prstGeom prst="rect">
            <a:avLst/>
          </a:prstGeom>
        </p:spPr>
      </p:pic>
    </p:spTree>
    <p:extLst>
      <p:ext uri="{BB962C8B-B14F-4D97-AF65-F5344CB8AC3E}">
        <p14:creationId xmlns:p14="http://schemas.microsoft.com/office/powerpoint/2010/main" val="136833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6" y="779667"/>
            <a:ext cx="11473980" cy="1881751"/>
          </a:xfrm>
        </p:spPr>
        <p:txBody>
          <a:bodyPr>
            <a:noAutofit/>
          </a:bodyPr>
          <a:lstStyle/>
          <a:p>
            <a:pPr marL="0" indent="0">
              <a:buNone/>
            </a:pPr>
            <a:r>
              <a:rPr lang="en-GB" dirty="0">
                <a:solidFill>
                  <a:srgbClr val="35372F"/>
                </a:solidFill>
              </a:rPr>
              <a:t>In the next couple of slides, you are going to see five examples of the impact of climate change around the world.</a:t>
            </a:r>
          </a:p>
          <a:p>
            <a:pPr marL="0" indent="0">
              <a:buNone/>
            </a:pPr>
            <a:endParaRPr lang="en-GB" dirty="0">
              <a:solidFill>
                <a:srgbClr val="35372F"/>
              </a:solidFill>
            </a:endParaRPr>
          </a:p>
          <a:p>
            <a:pPr marL="0" indent="0">
              <a:buNone/>
            </a:pPr>
            <a:r>
              <a:rPr lang="en-GB" dirty="0">
                <a:solidFill>
                  <a:srgbClr val="35372F"/>
                </a:solidFill>
              </a:rPr>
              <a:t>For each image, take a couple of minutes to discuss how this impact of climate change affects the species your group picked. Think about shelter, food and water.</a:t>
            </a:r>
            <a:endParaRPr lang="en-GB" dirty="0"/>
          </a:p>
        </p:txBody>
      </p:sp>
      <p:sp>
        <p:nvSpPr>
          <p:cNvPr id="10" name="Content Placeholder 2"/>
          <p:cNvSpPr txBox="1">
            <a:spLocks/>
          </p:cNvSpPr>
          <p:nvPr/>
        </p:nvSpPr>
        <p:spPr>
          <a:xfrm>
            <a:off x="3846845" y="5502454"/>
            <a:ext cx="2426297" cy="56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lumMod val="50000"/>
                  </a:schemeClr>
                </a:solidFill>
                <a:effectLst/>
                <a:uLnTx/>
                <a:uFillTx/>
                <a:latin typeface="+mn-lt"/>
                <a:ea typeface="+mn-ea"/>
                <a:cs typeface="+mn-cs"/>
              </a:rPr>
              <a:t>Species 2: Humans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sp>
        <p:nvSpPr>
          <p:cNvPr id="11" name="Content Placeholder 2"/>
          <p:cNvSpPr txBox="1">
            <a:spLocks/>
          </p:cNvSpPr>
          <p:nvPr/>
        </p:nvSpPr>
        <p:spPr>
          <a:xfrm>
            <a:off x="1000368" y="5502454"/>
            <a:ext cx="2022969" cy="575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6">
                    <a:lumMod val="75000"/>
                  </a:schemeClr>
                </a:solidFill>
                <a:effectLst/>
                <a:uLnTx/>
                <a:uFillTx/>
                <a:latin typeface="+mn-lt"/>
                <a:ea typeface="+mn-ea"/>
                <a:cs typeface="+mn-cs"/>
              </a:rPr>
              <a:t>Species 1: Plants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2" name="Content Placeholder 2"/>
          <p:cNvSpPr txBox="1">
            <a:spLocks/>
          </p:cNvSpPr>
          <p:nvPr/>
        </p:nvSpPr>
        <p:spPr>
          <a:xfrm>
            <a:off x="6764596" y="5476364"/>
            <a:ext cx="2426297" cy="37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schemeClr val="accent2">
                    <a:lumMod val="50000"/>
                  </a:schemeClr>
                </a:solidFill>
                <a:effectLst/>
                <a:uLnTx/>
                <a:uFillTx/>
                <a:latin typeface="+mn-lt"/>
                <a:ea typeface="+mn-ea"/>
                <a:cs typeface="+mn-cs"/>
              </a:rPr>
              <a:t>Species 3: Animals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3" name="Content Placeholder 2"/>
          <p:cNvSpPr txBox="1">
            <a:spLocks/>
          </p:cNvSpPr>
          <p:nvPr/>
        </p:nvSpPr>
        <p:spPr>
          <a:xfrm>
            <a:off x="9583373" y="5473828"/>
            <a:ext cx="1798535" cy="342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FFC000">
                    <a:lumMod val="75000"/>
                  </a:srgbClr>
                </a:solidFill>
                <a:effectLst/>
                <a:uLnTx/>
                <a:uFillTx/>
                <a:latin typeface="+mn-lt"/>
                <a:ea typeface="+mn-ea"/>
                <a:cs typeface="+mn-cs"/>
              </a:rPr>
              <a:t>Species 4: Birds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0181" y="3815602"/>
            <a:ext cx="829113" cy="165822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449" y="4002471"/>
            <a:ext cx="993245" cy="121544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0643" y="4008871"/>
            <a:ext cx="777383" cy="135197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5825" y="3815602"/>
            <a:ext cx="959993" cy="1535989"/>
          </a:xfrm>
          <a:prstGeom prst="rect">
            <a:avLst/>
          </a:prstGeom>
        </p:spPr>
      </p:pic>
      <p:sp>
        <p:nvSpPr>
          <p:cNvPr id="2" name="CaixaDeTexto 1">
            <a:extLst>
              <a:ext uri="{FF2B5EF4-FFF2-40B4-BE49-F238E27FC236}">
                <a16:creationId xmlns:a16="http://schemas.microsoft.com/office/drawing/2014/main" id="{8B05335A-5163-43DA-BB4F-B0512D81E49A}"/>
              </a:ext>
            </a:extLst>
          </p:cNvPr>
          <p:cNvSpPr txBox="1"/>
          <p:nvPr/>
        </p:nvSpPr>
        <p:spPr>
          <a:xfrm>
            <a:off x="8192979" y="6136443"/>
            <a:ext cx="3714735" cy="369332"/>
          </a:xfrm>
          <a:prstGeom prst="rect">
            <a:avLst/>
          </a:prstGeom>
          <a:noFill/>
        </p:spPr>
        <p:txBody>
          <a:bodyPr wrap="none" rtlCol="0">
            <a:spAutoFit/>
          </a:bodyPr>
          <a:lstStyle/>
          <a:p>
            <a:r>
              <a:rPr lang="en-GB" i="1" dirty="0">
                <a:solidFill>
                  <a:srgbClr val="35372F"/>
                </a:solidFill>
              </a:rPr>
              <a:t>Instructions continue in the next slide</a:t>
            </a:r>
          </a:p>
        </p:txBody>
      </p:sp>
    </p:spTree>
    <p:extLst>
      <p:ext uri="{BB962C8B-B14F-4D97-AF65-F5344CB8AC3E}">
        <p14:creationId xmlns:p14="http://schemas.microsoft.com/office/powerpoint/2010/main" val="2340768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3FBDEF2-C357-4497-BF1D-688E285EBF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417"/>
          <a:stretch/>
        </p:blipFill>
        <p:spPr>
          <a:xfrm>
            <a:off x="8961292" y="3535448"/>
            <a:ext cx="2219325" cy="2266949"/>
          </a:xfrm>
          <a:prstGeom prst="ellipse">
            <a:avLst/>
          </a:prstGeom>
        </p:spPr>
      </p:pic>
      <p:sp>
        <p:nvSpPr>
          <p:cNvPr id="8" name="CaixaDeTexto 7">
            <a:extLst>
              <a:ext uri="{FF2B5EF4-FFF2-40B4-BE49-F238E27FC236}">
                <a16:creationId xmlns:a16="http://schemas.microsoft.com/office/drawing/2014/main" id="{032E7F08-AF33-4B99-80F5-21391494808C}"/>
              </a:ext>
            </a:extLst>
          </p:cNvPr>
          <p:cNvSpPr txBox="1"/>
          <p:nvPr/>
        </p:nvSpPr>
        <p:spPr>
          <a:xfrm>
            <a:off x="259703" y="1103884"/>
            <a:ext cx="8801170" cy="9961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dirty="0">
                <a:solidFill>
                  <a:srgbClr val="35372F"/>
                </a:solidFill>
                <a:latin typeface="Calibri Light" panose="020F0302020204030204"/>
              </a:rPr>
              <a:t>When thinking about the effects, think</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locally</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and </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globally</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800" dirty="0">
              <a:solidFill>
                <a:srgbClr val="35372F"/>
              </a:solidFill>
              <a:latin typeface="Calibri Light" panose="020F0302020204030204"/>
            </a:endParaRPr>
          </a:p>
        </p:txBody>
      </p:sp>
      <p:sp>
        <p:nvSpPr>
          <p:cNvPr id="12" name="CaixaDeTexto 11">
            <a:extLst>
              <a:ext uri="{FF2B5EF4-FFF2-40B4-BE49-F238E27FC236}">
                <a16:creationId xmlns:a16="http://schemas.microsoft.com/office/drawing/2014/main" id="{C1CD1773-0DB1-4CCB-8AB0-220C48519492}"/>
              </a:ext>
            </a:extLst>
          </p:cNvPr>
          <p:cNvSpPr txBox="1"/>
          <p:nvPr/>
        </p:nvSpPr>
        <p:spPr>
          <a:xfrm>
            <a:off x="259702" y="4041058"/>
            <a:ext cx="8385533" cy="1255728"/>
          </a:xfrm>
          <a:prstGeom prst="rect">
            <a:avLst/>
          </a:prstGeom>
          <a:noFill/>
        </p:spPr>
        <p:txBody>
          <a:bodyPr wrap="square">
            <a:spAutoFit/>
          </a:bodyPr>
          <a:lstStyle/>
          <a:p>
            <a:pPr>
              <a:lnSpc>
                <a:spcPct val="90000"/>
              </a:lnSpc>
              <a:spcBef>
                <a:spcPts val="500"/>
              </a:spcBef>
              <a:defRPr/>
            </a:pPr>
            <a:r>
              <a:rPr lang="en-GB" sz="2800" dirty="0">
                <a:solidFill>
                  <a:srgbClr val="35372F"/>
                </a:solidFill>
                <a:latin typeface="Calibri Light" panose="020F0302020204030204"/>
              </a:rPr>
              <a:t>For e</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.g.: </a:t>
            </a:r>
            <a:r>
              <a:rPr lang="en-GB" sz="2800" dirty="0">
                <a:solidFill>
                  <a:srgbClr val="35372F"/>
                </a:solidFill>
                <a:latin typeface="Calibri Light" panose="020F0302020204030204"/>
              </a:rPr>
              <a:t>Icebergs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might melt in Antarctica, but as a consequence, ocean levels all over the world can rise. That would affect many different species!</a:t>
            </a:r>
          </a:p>
        </p:txBody>
      </p:sp>
      <p:pic>
        <p:nvPicPr>
          <p:cNvPr id="14" name="Picture 6">
            <a:extLst>
              <a:ext uri="{FF2B5EF4-FFF2-40B4-BE49-F238E27FC236}">
                <a16:creationId xmlns:a16="http://schemas.microsoft.com/office/drawing/2014/main" id="{C86EAB1F-97CD-4212-A936-121F69EB91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2068" y="656530"/>
            <a:ext cx="1817771" cy="1443524"/>
          </a:xfrm>
          <a:prstGeom prst="rect">
            <a:avLst/>
          </a:prstGeom>
        </p:spPr>
      </p:pic>
      <p:sp>
        <p:nvSpPr>
          <p:cNvPr id="18" name="CaixaDeTexto 17">
            <a:extLst>
              <a:ext uri="{FF2B5EF4-FFF2-40B4-BE49-F238E27FC236}">
                <a16:creationId xmlns:a16="http://schemas.microsoft.com/office/drawing/2014/main" id="{03E50925-7345-447A-AA3D-AC27AE1A722E}"/>
              </a:ext>
            </a:extLst>
          </p:cNvPr>
          <p:cNvSpPr txBox="1"/>
          <p:nvPr/>
        </p:nvSpPr>
        <p:spPr>
          <a:xfrm>
            <a:off x="259703" y="2454623"/>
            <a:ext cx="11544370" cy="8679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Climate change might seem like it affects a specific place (</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local</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but it could have impacts all over the world (</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global</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t>
            </a:r>
          </a:p>
        </p:txBody>
      </p:sp>
    </p:spTree>
    <p:extLst>
      <p:ext uri="{BB962C8B-B14F-4D97-AF65-F5344CB8AC3E}">
        <p14:creationId xmlns:p14="http://schemas.microsoft.com/office/powerpoint/2010/main" val="4129501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C0AAC2E-80B5-44DD-85C2-32F9C29FB4AA}"/>
              </a:ext>
            </a:extLst>
          </p:cNvPr>
          <p:cNvSpPr/>
          <p:nvPr/>
        </p:nvSpPr>
        <p:spPr>
          <a:xfrm>
            <a:off x="0" y="0"/>
            <a:ext cx="2604655" cy="651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Icebergs melting</a:t>
            </a:r>
          </a:p>
        </p:txBody>
      </p:sp>
    </p:spTree>
    <p:extLst>
      <p:ext uri="{BB962C8B-B14F-4D97-AF65-F5344CB8AC3E}">
        <p14:creationId xmlns:p14="http://schemas.microsoft.com/office/powerpoint/2010/main" val="2745045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825498"/>
            <a:ext cx="7572995" cy="1658226"/>
          </a:xfrm>
        </p:spPr>
        <p:txBody>
          <a:bodyPr>
            <a:noAutofit/>
          </a:bodyPr>
          <a:lstStyle/>
          <a:p>
            <a:pPr marL="0" indent="0">
              <a:buNone/>
            </a:pPr>
            <a:r>
              <a:rPr lang="en-GB" dirty="0">
                <a:solidFill>
                  <a:srgbClr val="35372F"/>
                </a:solidFill>
              </a:rPr>
              <a:t>Take a minute to talk about how this impact of climate change affects your group’s species. </a:t>
            </a:r>
          </a:p>
          <a:p>
            <a:pPr marL="0" indent="0">
              <a:buNone/>
            </a:pPr>
            <a:r>
              <a:rPr lang="en-GB" dirty="0">
                <a:solidFill>
                  <a:srgbClr val="35372F"/>
                </a:solidFill>
              </a:rPr>
              <a:t>Remember to think: </a:t>
            </a:r>
          </a:p>
          <a:p>
            <a:r>
              <a:rPr lang="en-GB" dirty="0">
                <a:solidFill>
                  <a:srgbClr val="35372F"/>
                </a:solidFill>
              </a:rPr>
              <a:t>Locally and globally. </a:t>
            </a:r>
          </a:p>
          <a:p>
            <a:r>
              <a:rPr lang="en-GB" dirty="0">
                <a:solidFill>
                  <a:srgbClr val="35372F"/>
                </a:solidFill>
              </a:rPr>
              <a:t>About shelter, food and water. </a:t>
            </a:r>
          </a:p>
        </p:txBody>
      </p:sp>
      <p:sp>
        <p:nvSpPr>
          <p:cNvPr id="10" name="Content Placeholder 2"/>
          <p:cNvSpPr txBox="1">
            <a:spLocks/>
          </p:cNvSpPr>
          <p:nvPr/>
        </p:nvSpPr>
        <p:spPr>
          <a:xfrm>
            <a:off x="3846845" y="5502454"/>
            <a:ext cx="2426297" cy="56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lumMod val="50000"/>
                  </a:schemeClr>
                </a:solidFill>
                <a:effectLst/>
                <a:uLnTx/>
                <a:uFillTx/>
                <a:latin typeface="+mn-lt"/>
                <a:ea typeface="+mn-ea"/>
                <a:cs typeface="+mn-cs"/>
              </a:rPr>
              <a:t>Species 2: Humans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sp>
        <p:nvSpPr>
          <p:cNvPr id="11" name="Content Placeholder 2"/>
          <p:cNvSpPr txBox="1">
            <a:spLocks/>
          </p:cNvSpPr>
          <p:nvPr/>
        </p:nvSpPr>
        <p:spPr>
          <a:xfrm>
            <a:off x="1000368" y="5502454"/>
            <a:ext cx="2022969" cy="575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6">
                    <a:lumMod val="75000"/>
                  </a:schemeClr>
                </a:solidFill>
                <a:effectLst/>
                <a:uLnTx/>
                <a:uFillTx/>
                <a:latin typeface="+mn-lt"/>
                <a:ea typeface="+mn-ea"/>
                <a:cs typeface="+mn-cs"/>
              </a:rPr>
              <a:t>Species 1: Plants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2" name="Content Placeholder 2"/>
          <p:cNvSpPr txBox="1">
            <a:spLocks/>
          </p:cNvSpPr>
          <p:nvPr/>
        </p:nvSpPr>
        <p:spPr>
          <a:xfrm>
            <a:off x="6764596" y="5476364"/>
            <a:ext cx="2426297" cy="37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schemeClr val="accent2">
                    <a:lumMod val="50000"/>
                  </a:schemeClr>
                </a:solidFill>
                <a:effectLst/>
                <a:uLnTx/>
                <a:uFillTx/>
                <a:latin typeface="+mn-lt"/>
                <a:ea typeface="+mn-ea"/>
                <a:cs typeface="+mn-cs"/>
              </a:rPr>
              <a:t>Species 3: Animals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3" name="Content Placeholder 2"/>
          <p:cNvSpPr txBox="1">
            <a:spLocks/>
          </p:cNvSpPr>
          <p:nvPr/>
        </p:nvSpPr>
        <p:spPr>
          <a:xfrm>
            <a:off x="9583373" y="5473828"/>
            <a:ext cx="1798535" cy="342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FFC000">
                    <a:lumMod val="75000"/>
                  </a:srgbClr>
                </a:solidFill>
                <a:effectLst/>
                <a:uLnTx/>
                <a:uFillTx/>
                <a:latin typeface="+mn-lt"/>
                <a:ea typeface="+mn-ea"/>
                <a:cs typeface="+mn-cs"/>
              </a:rPr>
              <a:t>Species 4: Birds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0181" y="3815602"/>
            <a:ext cx="829113" cy="165822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449" y="4002471"/>
            <a:ext cx="993245" cy="121544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0643" y="4008871"/>
            <a:ext cx="777383" cy="135197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5825" y="3815602"/>
            <a:ext cx="959993" cy="1535989"/>
          </a:xfrm>
          <a:prstGeom prst="rect">
            <a:avLst/>
          </a:prstGeom>
        </p:spPr>
      </p:pic>
      <p:pic>
        <p:nvPicPr>
          <p:cNvPr id="15" name="Imagem 14">
            <a:extLst>
              <a:ext uri="{FF2B5EF4-FFF2-40B4-BE49-F238E27FC236}">
                <a16:creationId xmlns:a16="http://schemas.microsoft.com/office/drawing/2014/main" id="{20C5FB3C-7402-4B6B-AB55-F2293758D02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417"/>
          <a:stretch/>
        </p:blipFill>
        <p:spPr>
          <a:xfrm>
            <a:off x="8427659" y="1041414"/>
            <a:ext cx="2219325" cy="2266949"/>
          </a:xfrm>
          <a:prstGeom prst="ellipse">
            <a:avLst/>
          </a:prstGeom>
        </p:spPr>
      </p:pic>
    </p:spTree>
    <p:extLst>
      <p:ext uri="{BB962C8B-B14F-4D97-AF65-F5344CB8AC3E}">
        <p14:creationId xmlns:p14="http://schemas.microsoft.com/office/powerpoint/2010/main" val="216614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b="1" dirty="0">
                <a:solidFill>
                  <a:srgbClr val="35372F"/>
                </a:solidFill>
              </a:rPr>
            </a:br>
            <a:r>
              <a:rPr lang="en-GB" b="1" dirty="0">
                <a:solidFill>
                  <a:srgbClr val="35372F"/>
                </a:solidFill>
              </a:rPr>
              <a:t>In this lesson you will need:</a:t>
            </a:r>
            <a:br>
              <a:rPr lang="en-GB" b="1" dirty="0">
                <a:solidFill>
                  <a:srgbClr val="35372F"/>
                </a:solidFill>
              </a:rPr>
            </a:br>
            <a:endParaRPr lang="en-GB" dirty="0">
              <a:solidFill>
                <a:srgbClr val="35372F"/>
              </a:solidFill>
            </a:endParaRPr>
          </a:p>
        </p:txBody>
      </p:sp>
      <p:sp>
        <p:nvSpPr>
          <p:cNvPr id="3" name="Content Placeholder 2"/>
          <p:cNvSpPr>
            <a:spLocks noGrp="1"/>
          </p:cNvSpPr>
          <p:nvPr>
            <p:ph idx="1"/>
          </p:nvPr>
        </p:nvSpPr>
        <p:spPr>
          <a:xfrm>
            <a:off x="633614" y="1855389"/>
            <a:ext cx="10571198" cy="4351338"/>
          </a:xfrm>
        </p:spPr>
        <p:txBody>
          <a:bodyPr/>
          <a:lstStyle/>
          <a:p>
            <a:pPr marL="450850" indent="-450850">
              <a:buFont typeface="Wingdings" panose="05000000000000000000" pitchFamily="2" charset="2"/>
              <a:buChar char="q"/>
            </a:pPr>
            <a:r>
              <a:rPr lang="en-GB" dirty="0">
                <a:solidFill>
                  <a:srgbClr val="35372F"/>
                </a:solidFill>
              </a:rPr>
              <a:t>Internet access</a:t>
            </a:r>
          </a:p>
          <a:p>
            <a:pPr marL="450850" indent="-450850">
              <a:buFont typeface="Wingdings" panose="05000000000000000000" pitchFamily="2" charset="2"/>
              <a:buChar char="q"/>
            </a:pPr>
            <a:r>
              <a:rPr lang="en-GB" dirty="0">
                <a:solidFill>
                  <a:srgbClr val="35372F"/>
                </a:solidFill>
              </a:rPr>
              <a:t>Speakers</a:t>
            </a:r>
          </a:p>
          <a:p>
            <a:pPr marL="450850" indent="-450850">
              <a:buFont typeface="Wingdings" panose="05000000000000000000" pitchFamily="2" charset="2"/>
              <a:buChar char="q"/>
            </a:pPr>
            <a:r>
              <a:rPr lang="en-GB" dirty="0">
                <a:solidFill>
                  <a:srgbClr val="35372F"/>
                </a:solidFill>
              </a:rPr>
              <a:t>Pens or coloured pencils</a:t>
            </a:r>
          </a:p>
          <a:p>
            <a:pPr marL="450850" indent="-450850">
              <a:buFont typeface="Wingdings" panose="05000000000000000000" pitchFamily="2" charset="2"/>
              <a:buChar char="q"/>
            </a:pPr>
            <a:r>
              <a:rPr lang="en-GB" b="0" i="0" dirty="0" err="1">
                <a:solidFill>
                  <a:srgbClr val="35372F"/>
                </a:solidFill>
                <a:effectLst/>
              </a:rPr>
              <a:t>ThoughtBox</a:t>
            </a:r>
            <a:r>
              <a:rPr lang="en-GB" b="0" i="0">
                <a:solidFill>
                  <a:srgbClr val="35372F"/>
                </a:solidFill>
                <a:effectLst/>
              </a:rPr>
              <a:t> </a:t>
            </a:r>
            <a:r>
              <a:rPr lang="en-GB" b="0" i="1">
                <a:solidFill>
                  <a:srgbClr val="35372F"/>
                </a:solidFill>
                <a:effectLst/>
              </a:rPr>
              <a:t>Thought-Books* </a:t>
            </a:r>
            <a:r>
              <a:rPr lang="en-GB" b="0" dirty="0">
                <a:solidFill>
                  <a:srgbClr val="35372F"/>
                </a:solidFill>
                <a:effectLst/>
              </a:rPr>
              <a:t>or paper</a:t>
            </a:r>
          </a:p>
          <a:p>
            <a:pPr marL="450850" indent="-450850">
              <a:buFont typeface="Wingdings" panose="05000000000000000000" pitchFamily="2" charset="2"/>
              <a:buChar char="q"/>
            </a:pPr>
            <a:r>
              <a:rPr lang="en-GB" dirty="0">
                <a:solidFill>
                  <a:srgbClr val="35372F"/>
                </a:solidFill>
              </a:rPr>
              <a:t>Large sheets of paper (optional for final task)</a:t>
            </a:r>
          </a:p>
          <a:p>
            <a:pPr marL="0" indent="0">
              <a:buNone/>
            </a:pPr>
            <a:endParaRPr lang="en-GB" dirty="0">
              <a:solidFill>
                <a:srgbClr val="35372F"/>
              </a:solidFill>
            </a:endParaRPr>
          </a:p>
          <a:p>
            <a:pPr>
              <a:buFont typeface="Wingdings" panose="05000000000000000000" pitchFamily="2" charset="2"/>
              <a:buChar char="q"/>
            </a:pPr>
            <a:endParaRPr lang="en-GB" dirty="0">
              <a:solidFill>
                <a:srgbClr val="35372F"/>
              </a:solidFill>
            </a:endParaRPr>
          </a:p>
          <a:p>
            <a:endParaRPr lang="en-GB" dirty="0">
              <a:solidFill>
                <a:srgbClr val="35372F"/>
              </a:solidFill>
            </a:endParaRPr>
          </a:p>
        </p:txBody>
      </p:sp>
      <p:sp>
        <p:nvSpPr>
          <p:cNvPr id="4" name="Content Placeholder 2"/>
          <p:cNvSpPr txBox="1">
            <a:spLocks/>
          </p:cNvSpPr>
          <p:nvPr/>
        </p:nvSpPr>
        <p:spPr>
          <a:xfrm>
            <a:off x="1839433" y="1750813"/>
            <a:ext cx="99769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
        <p:nvSpPr>
          <p:cNvPr id="7" name="Oval Callout 10">
            <a:extLst>
              <a:ext uri="{FF2B5EF4-FFF2-40B4-BE49-F238E27FC236}">
                <a16:creationId xmlns:a16="http://schemas.microsoft.com/office/drawing/2014/main" id="{1364A831-7E28-429D-BC05-F9527F444CEF}"/>
              </a:ext>
            </a:extLst>
          </p:cNvPr>
          <p:cNvSpPr/>
          <p:nvPr/>
        </p:nvSpPr>
        <p:spPr>
          <a:xfrm>
            <a:off x="8959511" y="1855389"/>
            <a:ext cx="2598875" cy="2443103"/>
          </a:xfrm>
          <a:prstGeom prst="wedgeEllipseCallout">
            <a:avLst>
              <a:gd name="adj1" fmla="val 29986"/>
              <a:gd name="adj2" fmla="val 30697"/>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Here is a list of resources you will need for this lesson.</a:t>
            </a:r>
          </a:p>
        </p:txBody>
      </p:sp>
      <p:sp>
        <p:nvSpPr>
          <p:cNvPr id="8" name="CaixaDeTexto 7">
            <a:extLst>
              <a:ext uri="{FF2B5EF4-FFF2-40B4-BE49-F238E27FC236}">
                <a16:creationId xmlns:a16="http://schemas.microsoft.com/office/drawing/2014/main" id="{BB613BE8-8BFC-483E-8AF3-720E2D3B0DAD}"/>
              </a:ext>
            </a:extLst>
          </p:cNvPr>
          <p:cNvSpPr txBox="1"/>
          <p:nvPr/>
        </p:nvSpPr>
        <p:spPr>
          <a:xfrm>
            <a:off x="375638" y="5200388"/>
            <a:ext cx="11182748" cy="736355"/>
          </a:xfrm>
          <a:prstGeom prst="rect">
            <a:avLst/>
          </a:prstGeom>
          <a:noFill/>
        </p:spPr>
        <p:txBody>
          <a:bodyPr wrap="square">
            <a:spAutoFit/>
          </a:bodyPr>
          <a:lstStyle/>
          <a:p>
            <a:pPr>
              <a:lnSpc>
                <a:spcPct val="107000"/>
              </a:lnSpc>
              <a:spcAft>
                <a:spcPts val="800"/>
              </a:spcAft>
            </a:pP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*We recommend students have a journal-style book for </a:t>
            </a:r>
            <a:r>
              <a:rPr lang="en-GB" sz="2000" i="1" dirty="0" err="1">
                <a:solidFill>
                  <a:srgbClr val="35372F"/>
                </a:solidFill>
                <a:effectLst/>
                <a:latin typeface="Calibri" panose="020F0502020204030204" pitchFamily="34" charset="0"/>
                <a:ea typeface="Calibri" panose="020F0502020204030204" pitchFamily="34" charset="0"/>
                <a:cs typeface="Arial" panose="020B0604020202020204" pitchFamily="34" charset="0"/>
              </a:rPr>
              <a:t>ThoughtBox</a:t>
            </a:r>
            <a:r>
              <a:rPr lang="en-GB" sz="2000" i="1" dirty="0">
                <a:solidFill>
                  <a:srgbClr val="35372F"/>
                </a:solidFill>
                <a:effectLst/>
                <a:latin typeface="Calibri" panose="020F0502020204030204" pitchFamily="34" charset="0"/>
                <a:ea typeface="Calibri" panose="020F0502020204030204" pitchFamily="34" charset="0"/>
                <a:cs typeface="Arial" panose="020B0604020202020204" pitchFamily="34" charset="0"/>
              </a:rPr>
              <a:t> lessons, in order to capture notes, ideas, drawings, reflections, inspiration and learnings. </a:t>
            </a:r>
          </a:p>
        </p:txBody>
      </p:sp>
    </p:spTree>
    <p:extLst>
      <p:ext uri="{BB962C8B-B14F-4D97-AF65-F5344CB8AC3E}">
        <p14:creationId xmlns:p14="http://schemas.microsoft.com/office/powerpoint/2010/main" val="268736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C0F032-6C70-4A75-97F2-40FBBFFB3FD8}"/>
              </a:ext>
            </a:extLst>
          </p:cNvPr>
          <p:cNvSpPr/>
          <p:nvPr/>
        </p:nvSpPr>
        <p:spPr>
          <a:xfrm>
            <a:off x="0" y="0"/>
            <a:ext cx="2604655" cy="651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Forest fires</a:t>
            </a:r>
          </a:p>
        </p:txBody>
      </p:sp>
    </p:spTree>
    <p:extLst>
      <p:ext uri="{BB962C8B-B14F-4D97-AF65-F5344CB8AC3E}">
        <p14:creationId xmlns:p14="http://schemas.microsoft.com/office/powerpoint/2010/main" val="920877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825498"/>
            <a:ext cx="7572995" cy="1658226"/>
          </a:xfrm>
        </p:spPr>
        <p:txBody>
          <a:bodyPr>
            <a:noAutofit/>
          </a:bodyPr>
          <a:lstStyle/>
          <a:p>
            <a:pPr marL="0" indent="0">
              <a:buNone/>
            </a:pPr>
            <a:r>
              <a:rPr lang="en-GB" dirty="0">
                <a:solidFill>
                  <a:srgbClr val="35372F"/>
                </a:solidFill>
              </a:rPr>
              <a:t>Take a minute to talk about how this impact of climate change affects your group’s species. </a:t>
            </a:r>
          </a:p>
          <a:p>
            <a:pPr marL="0" indent="0">
              <a:buNone/>
            </a:pPr>
            <a:r>
              <a:rPr lang="en-GB" dirty="0">
                <a:solidFill>
                  <a:srgbClr val="35372F"/>
                </a:solidFill>
              </a:rPr>
              <a:t>Remember to think: </a:t>
            </a:r>
          </a:p>
          <a:p>
            <a:r>
              <a:rPr lang="en-GB" dirty="0">
                <a:solidFill>
                  <a:srgbClr val="35372F"/>
                </a:solidFill>
              </a:rPr>
              <a:t>Locally and globally. </a:t>
            </a:r>
          </a:p>
          <a:p>
            <a:r>
              <a:rPr lang="en-GB" dirty="0">
                <a:solidFill>
                  <a:srgbClr val="35372F"/>
                </a:solidFill>
              </a:rPr>
              <a:t>About shelter, food and water. </a:t>
            </a:r>
          </a:p>
        </p:txBody>
      </p:sp>
      <p:sp>
        <p:nvSpPr>
          <p:cNvPr id="10" name="Content Placeholder 2"/>
          <p:cNvSpPr txBox="1">
            <a:spLocks/>
          </p:cNvSpPr>
          <p:nvPr/>
        </p:nvSpPr>
        <p:spPr>
          <a:xfrm>
            <a:off x="3846845" y="5502454"/>
            <a:ext cx="2426297" cy="56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lumMod val="50000"/>
                  </a:schemeClr>
                </a:solidFill>
                <a:effectLst/>
                <a:uLnTx/>
                <a:uFillTx/>
                <a:latin typeface="+mn-lt"/>
                <a:ea typeface="+mn-ea"/>
                <a:cs typeface="+mn-cs"/>
              </a:rPr>
              <a:t>Species 2: Humans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sp>
        <p:nvSpPr>
          <p:cNvPr id="11" name="Content Placeholder 2"/>
          <p:cNvSpPr txBox="1">
            <a:spLocks/>
          </p:cNvSpPr>
          <p:nvPr/>
        </p:nvSpPr>
        <p:spPr>
          <a:xfrm>
            <a:off x="1000368" y="5502454"/>
            <a:ext cx="2022969" cy="575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6">
                    <a:lumMod val="75000"/>
                  </a:schemeClr>
                </a:solidFill>
                <a:effectLst/>
                <a:uLnTx/>
                <a:uFillTx/>
                <a:latin typeface="+mn-lt"/>
                <a:ea typeface="+mn-ea"/>
                <a:cs typeface="+mn-cs"/>
              </a:rPr>
              <a:t>Species 1: Plants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2" name="Content Placeholder 2"/>
          <p:cNvSpPr txBox="1">
            <a:spLocks/>
          </p:cNvSpPr>
          <p:nvPr/>
        </p:nvSpPr>
        <p:spPr>
          <a:xfrm>
            <a:off x="6764596" y="5476364"/>
            <a:ext cx="2426297" cy="37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schemeClr val="accent2">
                    <a:lumMod val="50000"/>
                  </a:schemeClr>
                </a:solidFill>
                <a:effectLst/>
                <a:uLnTx/>
                <a:uFillTx/>
                <a:latin typeface="+mn-lt"/>
                <a:ea typeface="+mn-ea"/>
                <a:cs typeface="+mn-cs"/>
              </a:rPr>
              <a:t>Species 3: Animals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3" name="Content Placeholder 2"/>
          <p:cNvSpPr txBox="1">
            <a:spLocks/>
          </p:cNvSpPr>
          <p:nvPr/>
        </p:nvSpPr>
        <p:spPr>
          <a:xfrm>
            <a:off x="9583373" y="5473828"/>
            <a:ext cx="1798535" cy="342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FFC000">
                    <a:lumMod val="75000"/>
                  </a:srgbClr>
                </a:solidFill>
                <a:effectLst/>
                <a:uLnTx/>
                <a:uFillTx/>
                <a:latin typeface="+mn-lt"/>
                <a:ea typeface="+mn-ea"/>
                <a:cs typeface="+mn-cs"/>
              </a:rPr>
              <a:t>Species 4: Birds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0181" y="3815602"/>
            <a:ext cx="829113" cy="165822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449" y="4002471"/>
            <a:ext cx="993245" cy="121544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0643" y="4008871"/>
            <a:ext cx="777383" cy="135197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5825" y="3815602"/>
            <a:ext cx="959993" cy="1535989"/>
          </a:xfrm>
          <a:prstGeom prst="rect">
            <a:avLst/>
          </a:prstGeom>
        </p:spPr>
      </p:pic>
      <p:pic>
        <p:nvPicPr>
          <p:cNvPr id="16" name="Imagem 15">
            <a:extLst>
              <a:ext uri="{FF2B5EF4-FFF2-40B4-BE49-F238E27FC236}">
                <a16:creationId xmlns:a16="http://schemas.microsoft.com/office/drawing/2014/main" id="{8EDD4EE5-2BFD-418C-AA35-71D90C1A6BD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46847" y="858809"/>
            <a:ext cx="2273052" cy="2266950"/>
          </a:xfrm>
          <a:prstGeom prst="flowChartConnector">
            <a:avLst/>
          </a:prstGeom>
        </p:spPr>
      </p:pic>
    </p:spTree>
    <p:extLst>
      <p:ext uri="{BB962C8B-B14F-4D97-AF65-F5344CB8AC3E}">
        <p14:creationId xmlns:p14="http://schemas.microsoft.com/office/powerpoint/2010/main" val="1084348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D485D4E-F84C-4E02-9BB0-68622E4ADD95}"/>
              </a:ext>
            </a:extLst>
          </p:cNvPr>
          <p:cNvSpPr/>
          <p:nvPr/>
        </p:nvSpPr>
        <p:spPr>
          <a:xfrm>
            <a:off x="0" y="0"/>
            <a:ext cx="2604655" cy="651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Drought</a:t>
            </a:r>
          </a:p>
        </p:txBody>
      </p:sp>
    </p:spTree>
    <p:extLst>
      <p:ext uri="{BB962C8B-B14F-4D97-AF65-F5344CB8AC3E}">
        <p14:creationId xmlns:p14="http://schemas.microsoft.com/office/powerpoint/2010/main" val="257057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825498"/>
            <a:ext cx="7572995" cy="1658226"/>
          </a:xfrm>
        </p:spPr>
        <p:txBody>
          <a:bodyPr>
            <a:noAutofit/>
          </a:bodyPr>
          <a:lstStyle/>
          <a:p>
            <a:pPr marL="0" indent="0">
              <a:buNone/>
            </a:pPr>
            <a:r>
              <a:rPr lang="en-GB" dirty="0">
                <a:solidFill>
                  <a:srgbClr val="35372F"/>
                </a:solidFill>
              </a:rPr>
              <a:t>Take a minute to talk about how this impact of climate change affects your group’s species. </a:t>
            </a:r>
          </a:p>
          <a:p>
            <a:pPr marL="0" indent="0">
              <a:buNone/>
            </a:pPr>
            <a:r>
              <a:rPr lang="en-GB" dirty="0">
                <a:solidFill>
                  <a:srgbClr val="35372F"/>
                </a:solidFill>
              </a:rPr>
              <a:t>Remember to think: </a:t>
            </a:r>
          </a:p>
          <a:p>
            <a:r>
              <a:rPr lang="en-GB" dirty="0">
                <a:solidFill>
                  <a:srgbClr val="35372F"/>
                </a:solidFill>
              </a:rPr>
              <a:t>Locally and globally. </a:t>
            </a:r>
          </a:p>
          <a:p>
            <a:r>
              <a:rPr lang="en-GB" dirty="0">
                <a:solidFill>
                  <a:srgbClr val="35372F"/>
                </a:solidFill>
              </a:rPr>
              <a:t>About shelter, food and water. </a:t>
            </a:r>
          </a:p>
        </p:txBody>
      </p:sp>
      <p:sp>
        <p:nvSpPr>
          <p:cNvPr id="10" name="Content Placeholder 2"/>
          <p:cNvSpPr txBox="1">
            <a:spLocks/>
          </p:cNvSpPr>
          <p:nvPr/>
        </p:nvSpPr>
        <p:spPr>
          <a:xfrm>
            <a:off x="3846845" y="5502454"/>
            <a:ext cx="2426297" cy="56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lumMod val="50000"/>
                  </a:schemeClr>
                </a:solidFill>
                <a:effectLst/>
                <a:uLnTx/>
                <a:uFillTx/>
                <a:latin typeface="+mn-lt"/>
                <a:ea typeface="+mn-ea"/>
                <a:cs typeface="+mn-cs"/>
              </a:rPr>
              <a:t>Species 2: Humans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sp>
        <p:nvSpPr>
          <p:cNvPr id="11" name="Content Placeholder 2"/>
          <p:cNvSpPr txBox="1">
            <a:spLocks/>
          </p:cNvSpPr>
          <p:nvPr/>
        </p:nvSpPr>
        <p:spPr>
          <a:xfrm>
            <a:off x="1000368" y="5502454"/>
            <a:ext cx="2022969" cy="575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6">
                    <a:lumMod val="75000"/>
                  </a:schemeClr>
                </a:solidFill>
                <a:effectLst/>
                <a:uLnTx/>
                <a:uFillTx/>
                <a:latin typeface="+mn-lt"/>
                <a:ea typeface="+mn-ea"/>
                <a:cs typeface="+mn-cs"/>
              </a:rPr>
              <a:t>Species 1: Plants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2" name="Content Placeholder 2"/>
          <p:cNvSpPr txBox="1">
            <a:spLocks/>
          </p:cNvSpPr>
          <p:nvPr/>
        </p:nvSpPr>
        <p:spPr>
          <a:xfrm>
            <a:off x="6764596" y="5476364"/>
            <a:ext cx="2426297" cy="37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schemeClr val="accent2">
                    <a:lumMod val="50000"/>
                  </a:schemeClr>
                </a:solidFill>
                <a:effectLst/>
                <a:uLnTx/>
                <a:uFillTx/>
                <a:latin typeface="+mn-lt"/>
                <a:ea typeface="+mn-ea"/>
                <a:cs typeface="+mn-cs"/>
              </a:rPr>
              <a:t>Species 3: Animals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3" name="Content Placeholder 2"/>
          <p:cNvSpPr txBox="1">
            <a:spLocks/>
          </p:cNvSpPr>
          <p:nvPr/>
        </p:nvSpPr>
        <p:spPr>
          <a:xfrm>
            <a:off x="9583373" y="5473828"/>
            <a:ext cx="1798535" cy="342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FFC000">
                    <a:lumMod val="75000"/>
                  </a:srgbClr>
                </a:solidFill>
                <a:effectLst/>
                <a:uLnTx/>
                <a:uFillTx/>
                <a:latin typeface="+mn-lt"/>
                <a:ea typeface="+mn-ea"/>
                <a:cs typeface="+mn-cs"/>
              </a:rPr>
              <a:t>Species 4: Birds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0181" y="3815602"/>
            <a:ext cx="829113" cy="165822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449" y="4002471"/>
            <a:ext cx="993245" cy="121544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0643" y="4008871"/>
            <a:ext cx="777383" cy="135197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5825" y="3815602"/>
            <a:ext cx="959993" cy="1535989"/>
          </a:xfrm>
          <a:prstGeom prst="rect">
            <a:avLst/>
          </a:prstGeom>
        </p:spPr>
      </p:pic>
      <p:pic>
        <p:nvPicPr>
          <p:cNvPr id="15" name="Imagem 14">
            <a:extLst>
              <a:ext uri="{FF2B5EF4-FFF2-40B4-BE49-F238E27FC236}">
                <a16:creationId xmlns:a16="http://schemas.microsoft.com/office/drawing/2014/main" id="{AC455AAF-D105-4328-93D2-38BAE7DE22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52713" y="825498"/>
            <a:ext cx="2423105" cy="2391605"/>
          </a:xfrm>
          <a:prstGeom prst="flowChartConnector">
            <a:avLst/>
          </a:prstGeom>
        </p:spPr>
      </p:pic>
    </p:spTree>
    <p:extLst>
      <p:ext uri="{BB962C8B-B14F-4D97-AF65-F5344CB8AC3E}">
        <p14:creationId xmlns:p14="http://schemas.microsoft.com/office/powerpoint/2010/main" val="3401408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6250902-11C4-4042-92FD-22F85D85DD11}"/>
              </a:ext>
            </a:extLst>
          </p:cNvPr>
          <p:cNvSpPr/>
          <p:nvPr/>
        </p:nvSpPr>
        <p:spPr>
          <a:xfrm>
            <a:off x="0" y="0"/>
            <a:ext cx="2604655" cy="651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Flooding</a:t>
            </a:r>
          </a:p>
        </p:txBody>
      </p:sp>
    </p:spTree>
    <p:extLst>
      <p:ext uri="{BB962C8B-B14F-4D97-AF65-F5344CB8AC3E}">
        <p14:creationId xmlns:p14="http://schemas.microsoft.com/office/powerpoint/2010/main" val="2704190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825498"/>
            <a:ext cx="7572995" cy="1658226"/>
          </a:xfrm>
        </p:spPr>
        <p:txBody>
          <a:bodyPr>
            <a:noAutofit/>
          </a:bodyPr>
          <a:lstStyle/>
          <a:p>
            <a:pPr marL="0" indent="0">
              <a:buNone/>
            </a:pPr>
            <a:r>
              <a:rPr lang="en-GB" dirty="0">
                <a:solidFill>
                  <a:srgbClr val="35372F"/>
                </a:solidFill>
              </a:rPr>
              <a:t>Take a minute to talk about how this impact of climate change affects your group’s species. </a:t>
            </a:r>
          </a:p>
          <a:p>
            <a:pPr marL="0" indent="0">
              <a:buNone/>
            </a:pPr>
            <a:r>
              <a:rPr lang="en-GB" dirty="0">
                <a:solidFill>
                  <a:srgbClr val="35372F"/>
                </a:solidFill>
              </a:rPr>
              <a:t>Remember to think: </a:t>
            </a:r>
          </a:p>
          <a:p>
            <a:r>
              <a:rPr lang="en-GB" dirty="0">
                <a:solidFill>
                  <a:srgbClr val="35372F"/>
                </a:solidFill>
              </a:rPr>
              <a:t>Locally and globally. </a:t>
            </a:r>
          </a:p>
          <a:p>
            <a:r>
              <a:rPr lang="en-GB" dirty="0">
                <a:solidFill>
                  <a:srgbClr val="35372F"/>
                </a:solidFill>
              </a:rPr>
              <a:t>About shelter, food and water. </a:t>
            </a:r>
          </a:p>
        </p:txBody>
      </p:sp>
      <p:sp>
        <p:nvSpPr>
          <p:cNvPr id="10" name="Content Placeholder 2"/>
          <p:cNvSpPr txBox="1">
            <a:spLocks/>
          </p:cNvSpPr>
          <p:nvPr/>
        </p:nvSpPr>
        <p:spPr>
          <a:xfrm>
            <a:off x="3846845" y="5502454"/>
            <a:ext cx="2426297" cy="56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lumMod val="50000"/>
                  </a:schemeClr>
                </a:solidFill>
                <a:effectLst/>
                <a:uLnTx/>
                <a:uFillTx/>
                <a:latin typeface="+mn-lt"/>
                <a:ea typeface="+mn-ea"/>
                <a:cs typeface="+mn-cs"/>
              </a:rPr>
              <a:t>Species 2: Humans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sp>
        <p:nvSpPr>
          <p:cNvPr id="11" name="Content Placeholder 2"/>
          <p:cNvSpPr txBox="1">
            <a:spLocks/>
          </p:cNvSpPr>
          <p:nvPr/>
        </p:nvSpPr>
        <p:spPr>
          <a:xfrm>
            <a:off x="1000368" y="5502454"/>
            <a:ext cx="2022969" cy="575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6">
                    <a:lumMod val="75000"/>
                  </a:schemeClr>
                </a:solidFill>
                <a:effectLst/>
                <a:uLnTx/>
                <a:uFillTx/>
                <a:latin typeface="+mn-lt"/>
                <a:ea typeface="+mn-ea"/>
                <a:cs typeface="+mn-cs"/>
              </a:rPr>
              <a:t>Species 1: Plants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2" name="Content Placeholder 2"/>
          <p:cNvSpPr txBox="1">
            <a:spLocks/>
          </p:cNvSpPr>
          <p:nvPr/>
        </p:nvSpPr>
        <p:spPr>
          <a:xfrm>
            <a:off x="6764596" y="5476364"/>
            <a:ext cx="2426297" cy="37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schemeClr val="accent2">
                    <a:lumMod val="50000"/>
                  </a:schemeClr>
                </a:solidFill>
                <a:effectLst/>
                <a:uLnTx/>
                <a:uFillTx/>
                <a:latin typeface="+mn-lt"/>
                <a:ea typeface="+mn-ea"/>
                <a:cs typeface="+mn-cs"/>
              </a:rPr>
              <a:t>Species 3: Animals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3" name="Content Placeholder 2"/>
          <p:cNvSpPr txBox="1">
            <a:spLocks/>
          </p:cNvSpPr>
          <p:nvPr/>
        </p:nvSpPr>
        <p:spPr>
          <a:xfrm>
            <a:off x="9583373" y="5473828"/>
            <a:ext cx="1798535" cy="342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FFC000">
                    <a:lumMod val="75000"/>
                  </a:srgbClr>
                </a:solidFill>
                <a:effectLst/>
                <a:uLnTx/>
                <a:uFillTx/>
                <a:latin typeface="+mn-lt"/>
                <a:ea typeface="+mn-ea"/>
                <a:cs typeface="+mn-cs"/>
              </a:rPr>
              <a:t>Species 4: Birds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0181" y="3815602"/>
            <a:ext cx="829113" cy="165822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449" y="4002471"/>
            <a:ext cx="993245" cy="121544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0643" y="4008871"/>
            <a:ext cx="777383" cy="135197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5825" y="3815602"/>
            <a:ext cx="959993" cy="1535989"/>
          </a:xfrm>
          <a:prstGeom prst="rect">
            <a:avLst/>
          </a:prstGeom>
        </p:spPr>
      </p:pic>
      <p:pic>
        <p:nvPicPr>
          <p:cNvPr id="16" name="Imagem 15">
            <a:extLst>
              <a:ext uri="{FF2B5EF4-FFF2-40B4-BE49-F238E27FC236}">
                <a16:creationId xmlns:a16="http://schemas.microsoft.com/office/drawing/2014/main" id="{ABD946FB-FA1A-44CB-BB89-4188FFBA0A1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96577" y="1001637"/>
            <a:ext cx="2373592" cy="2266950"/>
          </a:xfrm>
          <a:prstGeom prst="flowChartConnector">
            <a:avLst/>
          </a:prstGeom>
        </p:spPr>
      </p:pic>
    </p:spTree>
    <p:extLst>
      <p:ext uri="{BB962C8B-B14F-4D97-AF65-F5344CB8AC3E}">
        <p14:creationId xmlns:p14="http://schemas.microsoft.com/office/powerpoint/2010/main" val="1877045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C715F60-0363-4309-A82B-86FAE302A8E6}"/>
              </a:ext>
            </a:extLst>
          </p:cNvPr>
          <p:cNvSpPr/>
          <p:nvPr/>
        </p:nvSpPr>
        <p:spPr>
          <a:xfrm>
            <a:off x="0" y="0"/>
            <a:ext cx="2604655" cy="6511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Crop failure</a:t>
            </a:r>
          </a:p>
        </p:txBody>
      </p:sp>
    </p:spTree>
    <p:extLst>
      <p:ext uri="{BB962C8B-B14F-4D97-AF65-F5344CB8AC3E}">
        <p14:creationId xmlns:p14="http://schemas.microsoft.com/office/powerpoint/2010/main" val="3192647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825498"/>
            <a:ext cx="7572995" cy="1658226"/>
          </a:xfrm>
        </p:spPr>
        <p:txBody>
          <a:bodyPr>
            <a:noAutofit/>
          </a:bodyPr>
          <a:lstStyle/>
          <a:p>
            <a:pPr marL="0" indent="0">
              <a:buNone/>
            </a:pPr>
            <a:r>
              <a:rPr lang="en-GB" dirty="0">
                <a:solidFill>
                  <a:srgbClr val="35372F"/>
                </a:solidFill>
              </a:rPr>
              <a:t>Take a minute to talk about how this impact of climate change affects your group’s species. </a:t>
            </a:r>
          </a:p>
          <a:p>
            <a:pPr marL="0" indent="0">
              <a:buNone/>
            </a:pPr>
            <a:r>
              <a:rPr lang="en-GB" dirty="0">
                <a:solidFill>
                  <a:srgbClr val="35372F"/>
                </a:solidFill>
              </a:rPr>
              <a:t>Remember to think: </a:t>
            </a:r>
          </a:p>
          <a:p>
            <a:r>
              <a:rPr lang="en-GB" dirty="0">
                <a:solidFill>
                  <a:srgbClr val="35372F"/>
                </a:solidFill>
              </a:rPr>
              <a:t>Locally and globally. </a:t>
            </a:r>
          </a:p>
          <a:p>
            <a:r>
              <a:rPr lang="en-GB" dirty="0">
                <a:solidFill>
                  <a:srgbClr val="35372F"/>
                </a:solidFill>
              </a:rPr>
              <a:t>About shelter, food and water. </a:t>
            </a:r>
          </a:p>
        </p:txBody>
      </p:sp>
      <p:sp>
        <p:nvSpPr>
          <p:cNvPr id="10" name="Content Placeholder 2"/>
          <p:cNvSpPr txBox="1">
            <a:spLocks/>
          </p:cNvSpPr>
          <p:nvPr/>
        </p:nvSpPr>
        <p:spPr>
          <a:xfrm>
            <a:off x="3846845" y="5502454"/>
            <a:ext cx="2426297" cy="56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lumMod val="50000"/>
                  </a:schemeClr>
                </a:solidFill>
                <a:effectLst/>
                <a:uLnTx/>
                <a:uFillTx/>
                <a:latin typeface="+mn-lt"/>
                <a:ea typeface="+mn-ea"/>
                <a:cs typeface="+mn-cs"/>
              </a:rPr>
              <a:t>Species 2: Humans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sp>
        <p:nvSpPr>
          <p:cNvPr id="11" name="Content Placeholder 2"/>
          <p:cNvSpPr txBox="1">
            <a:spLocks/>
          </p:cNvSpPr>
          <p:nvPr/>
        </p:nvSpPr>
        <p:spPr>
          <a:xfrm>
            <a:off x="1000368" y="5502454"/>
            <a:ext cx="2022969" cy="575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6">
                    <a:lumMod val="75000"/>
                  </a:schemeClr>
                </a:solidFill>
                <a:effectLst/>
                <a:uLnTx/>
                <a:uFillTx/>
                <a:latin typeface="+mn-lt"/>
                <a:ea typeface="+mn-ea"/>
                <a:cs typeface="+mn-cs"/>
              </a:rPr>
              <a:t>Species 1: Plants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2" name="Content Placeholder 2"/>
          <p:cNvSpPr txBox="1">
            <a:spLocks/>
          </p:cNvSpPr>
          <p:nvPr/>
        </p:nvSpPr>
        <p:spPr>
          <a:xfrm>
            <a:off x="6764596" y="5476364"/>
            <a:ext cx="2426297" cy="37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schemeClr val="accent2">
                    <a:lumMod val="50000"/>
                  </a:schemeClr>
                </a:solidFill>
                <a:effectLst/>
                <a:uLnTx/>
                <a:uFillTx/>
                <a:latin typeface="+mn-lt"/>
                <a:ea typeface="+mn-ea"/>
                <a:cs typeface="+mn-cs"/>
              </a:rPr>
              <a:t>Species 3: Animals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3" name="Content Placeholder 2"/>
          <p:cNvSpPr txBox="1">
            <a:spLocks/>
          </p:cNvSpPr>
          <p:nvPr/>
        </p:nvSpPr>
        <p:spPr>
          <a:xfrm>
            <a:off x="9583373" y="5473828"/>
            <a:ext cx="1798535" cy="342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FFC000">
                    <a:lumMod val="75000"/>
                  </a:srgbClr>
                </a:solidFill>
                <a:effectLst/>
                <a:uLnTx/>
                <a:uFillTx/>
                <a:latin typeface="+mn-lt"/>
                <a:ea typeface="+mn-ea"/>
                <a:cs typeface="+mn-cs"/>
              </a:rPr>
              <a:t>Species 4: Birds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0181" y="3815602"/>
            <a:ext cx="829113" cy="165822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449" y="4002471"/>
            <a:ext cx="993245" cy="121544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0643" y="4008871"/>
            <a:ext cx="777383" cy="135197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5825" y="3815602"/>
            <a:ext cx="959993" cy="1535989"/>
          </a:xfrm>
          <a:prstGeom prst="rect">
            <a:avLst/>
          </a:prstGeom>
        </p:spPr>
      </p:pic>
      <p:pic>
        <p:nvPicPr>
          <p:cNvPr id="15" name="Imagem 14">
            <a:extLst>
              <a:ext uri="{FF2B5EF4-FFF2-40B4-BE49-F238E27FC236}">
                <a16:creationId xmlns:a16="http://schemas.microsoft.com/office/drawing/2014/main" id="{E5F99126-75BB-4CE1-A588-09CB779BC2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04909" y="1001637"/>
            <a:ext cx="2306966" cy="2266950"/>
          </a:xfrm>
          <a:prstGeom prst="flowChartConnector">
            <a:avLst/>
          </a:prstGeom>
        </p:spPr>
      </p:pic>
    </p:spTree>
    <p:extLst>
      <p:ext uri="{BB962C8B-B14F-4D97-AF65-F5344CB8AC3E}">
        <p14:creationId xmlns:p14="http://schemas.microsoft.com/office/powerpoint/2010/main" val="437828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3811319" y="5737981"/>
            <a:ext cx="2426297" cy="561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lumMod val="50000"/>
                  </a:schemeClr>
                </a:solidFill>
                <a:effectLst/>
                <a:uLnTx/>
                <a:uFillTx/>
                <a:latin typeface="+mn-lt"/>
                <a:ea typeface="+mn-ea"/>
                <a:cs typeface="+mn-cs"/>
              </a:rPr>
              <a:t>Species 2: Humans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sp>
        <p:nvSpPr>
          <p:cNvPr id="11" name="Content Placeholder 2"/>
          <p:cNvSpPr txBox="1">
            <a:spLocks/>
          </p:cNvSpPr>
          <p:nvPr/>
        </p:nvSpPr>
        <p:spPr>
          <a:xfrm>
            <a:off x="964842" y="5737981"/>
            <a:ext cx="2022969" cy="575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6">
                    <a:lumMod val="75000"/>
                  </a:schemeClr>
                </a:solidFill>
                <a:effectLst/>
                <a:uLnTx/>
                <a:uFillTx/>
                <a:latin typeface="+mn-lt"/>
                <a:ea typeface="+mn-ea"/>
                <a:cs typeface="+mn-cs"/>
              </a:rPr>
              <a:t>Species 1: Plants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2" name="Content Placeholder 2"/>
          <p:cNvSpPr txBox="1">
            <a:spLocks/>
          </p:cNvSpPr>
          <p:nvPr/>
        </p:nvSpPr>
        <p:spPr>
          <a:xfrm>
            <a:off x="6729070" y="5711891"/>
            <a:ext cx="2426297" cy="37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schemeClr val="accent2">
                    <a:lumMod val="50000"/>
                  </a:schemeClr>
                </a:solidFill>
                <a:effectLst/>
                <a:uLnTx/>
                <a:uFillTx/>
                <a:latin typeface="+mn-lt"/>
                <a:ea typeface="+mn-ea"/>
                <a:cs typeface="+mn-cs"/>
              </a:rPr>
              <a:t>Species 3: Animals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prstClr val="black"/>
              </a:solidFill>
              <a:effectLst/>
              <a:uLnTx/>
              <a:uFillTx/>
              <a:latin typeface="+mn-lt"/>
              <a:ea typeface="+mn-ea"/>
              <a:cs typeface="+mn-cs"/>
            </a:endParaRPr>
          </a:p>
        </p:txBody>
      </p:sp>
      <p:sp>
        <p:nvSpPr>
          <p:cNvPr id="13" name="Content Placeholder 2"/>
          <p:cNvSpPr txBox="1">
            <a:spLocks/>
          </p:cNvSpPr>
          <p:nvPr/>
        </p:nvSpPr>
        <p:spPr>
          <a:xfrm>
            <a:off x="9547847" y="5709355"/>
            <a:ext cx="1798535" cy="342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FFC000">
                    <a:lumMod val="75000"/>
                  </a:srgbClr>
                </a:solidFill>
                <a:effectLst/>
                <a:uLnTx/>
                <a:uFillTx/>
                <a:latin typeface="+mn-lt"/>
                <a:ea typeface="+mn-ea"/>
                <a:cs typeface="+mn-cs"/>
              </a:rPr>
              <a:t>Species 4: Birds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i="0" u="none" strike="noStrike" kern="1200" cap="none" spc="0" normalizeH="0" baseline="0" noProof="0" dirty="0">
              <a:ln>
                <a:noFill/>
              </a:ln>
              <a:solidFill>
                <a:prstClr val="black"/>
              </a:solidFill>
              <a:effectLst/>
              <a:uLnTx/>
              <a:uFillTx/>
              <a:latin typeface="+mn-lt"/>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4655" y="4051129"/>
            <a:ext cx="829113" cy="165822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923" y="4237998"/>
            <a:ext cx="993245" cy="121544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5117" y="4244398"/>
            <a:ext cx="777383" cy="135197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0299" y="4051129"/>
            <a:ext cx="959993" cy="1535989"/>
          </a:xfrm>
          <a:prstGeom prst="rect">
            <a:avLst/>
          </a:prstGeom>
        </p:spPr>
      </p:pic>
      <p:sp>
        <p:nvSpPr>
          <p:cNvPr id="17" name="Content Placeholder 2">
            <a:extLst>
              <a:ext uri="{FF2B5EF4-FFF2-40B4-BE49-F238E27FC236}">
                <a16:creationId xmlns:a16="http://schemas.microsoft.com/office/drawing/2014/main" id="{7B020336-C515-42F3-B361-6D66DD1F5F60}"/>
              </a:ext>
            </a:extLst>
          </p:cNvPr>
          <p:cNvSpPr txBox="1">
            <a:spLocks/>
          </p:cNvSpPr>
          <p:nvPr/>
        </p:nvSpPr>
        <p:spPr>
          <a:xfrm>
            <a:off x="313546" y="1450312"/>
            <a:ext cx="6171660" cy="3153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35372F"/>
                </a:solidFill>
              </a:rPr>
              <a:t>Each group share one reflection about how one of these impacts affects your group’s species. </a:t>
            </a:r>
          </a:p>
        </p:txBody>
      </p:sp>
      <p:sp>
        <p:nvSpPr>
          <p:cNvPr id="18" name="Retângulo: Cantos Arredondados 17">
            <a:extLst>
              <a:ext uri="{FF2B5EF4-FFF2-40B4-BE49-F238E27FC236}">
                <a16:creationId xmlns:a16="http://schemas.microsoft.com/office/drawing/2014/main" id="{7FDC13B5-3C07-4B62-A2AE-E06236BF4FC8}"/>
              </a:ext>
            </a:extLst>
          </p:cNvPr>
          <p:cNvSpPr/>
          <p:nvPr/>
        </p:nvSpPr>
        <p:spPr>
          <a:xfrm>
            <a:off x="6985923" y="889145"/>
            <a:ext cx="4063788" cy="2675364"/>
          </a:xfrm>
          <a:prstGeom prst="roundRect">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1550" lvl="1" indent="-514350">
              <a:buFont typeface="Arial" panose="020B0604020202020204" pitchFamily="34" charset="0"/>
              <a:buAutoNum type="arabicPeriod"/>
            </a:pPr>
            <a:r>
              <a:rPr lang="en-GB" sz="2400" b="1" dirty="0">
                <a:solidFill>
                  <a:schemeClr val="bg1"/>
                </a:solidFill>
                <a:latin typeface="+mj-lt"/>
              </a:rPr>
              <a:t>Icebergs melting</a:t>
            </a:r>
          </a:p>
          <a:p>
            <a:pPr marL="971550" lvl="1" indent="-514350">
              <a:buFont typeface="Arial" panose="020B0604020202020204" pitchFamily="34" charset="0"/>
              <a:buAutoNum type="arabicPeriod"/>
            </a:pPr>
            <a:r>
              <a:rPr lang="en-GB" sz="2400" b="1" dirty="0">
                <a:solidFill>
                  <a:schemeClr val="bg1"/>
                </a:solidFill>
                <a:latin typeface="+mj-lt"/>
              </a:rPr>
              <a:t>Forest fires</a:t>
            </a:r>
          </a:p>
          <a:p>
            <a:pPr marL="971550" lvl="1" indent="-514350">
              <a:buFont typeface="Arial" panose="020B0604020202020204" pitchFamily="34" charset="0"/>
              <a:buAutoNum type="arabicPeriod"/>
            </a:pPr>
            <a:r>
              <a:rPr lang="en-GB" sz="2400" b="1" dirty="0">
                <a:solidFill>
                  <a:schemeClr val="bg1"/>
                </a:solidFill>
                <a:latin typeface="+mj-lt"/>
              </a:rPr>
              <a:t>Drought</a:t>
            </a:r>
          </a:p>
          <a:p>
            <a:pPr marL="971550" lvl="1" indent="-514350">
              <a:buFont typeface="Arial" panose="020B0604020202020204" pitchFamily="34" charset="0"/>
              <a:buAutoNum type="arabicPeriod"/>
            </a:pPr>
            <a:r>
              <a:rPr lang="en-GB" sz="2400" b="1" dirty="0">
                <a:solidFill>
                  <a:schemeClr val="bg1"/>
                </a:solidFill>
                <a:latin typeface="+mj-lt"/>
              </a:rPr>
              <a:t>Flooding</a:t>
            </a:r>
          </a:p>
          <a:p>
            <a:pPr marL="971550" lvl="1" indent="-514350">
              <a:buFont typeface="Arial" panose="020B0604020202020204" pitchFamily="34" charset="0"/>
              <a:buAutoNum type="arabicPeriod"/>
            </a:pPr>
            <a:r>
              <a:rPr lang="en-GB" sz="2400" b="1" dirty="0">
                <a:solidFill>
                  <a:schemeClr val="bg1"/>
                </a:solidFill>
                <a:latin typeface="+mj-lt"/>
              </a:rPr>
              <a:t>Crop failure</a:t>
            </a:r>
          </a:p>
        </p:txBody>
      </p:sp>
    </p:spTree>
    <p:extLst>
      <p:ext uri="{BB962C8B-B14F-4D97-AF65-F5344CB8AC3E}">
        <p14:creationId xmlns:p14="http://schemas.microsoft.com/office/powerpoint/2010/main" val="3487577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154425"/>
            <a:ext cx="11337851" cy="3611552"/>
          </a:xfrm>
        </p:spPr>
        <p:txBody>
          <a:bodyPr>
            <a:normAutofit/>
          </a:bodyPr>
          <a:lstStyle/>
          <a:p>
            <a:pPr marL="0" indent="0">
              <a:buNone/>
            </a:pPr>
            <a:r>
              <a:rPr lang="en-GB" dirty="0">
                <a:solidFill>
                  <a:srgbClr val="35372F"/>
                </a:solidFill>
              </a:rPr>
              <a:t>Plants, birds and animals are adapted to the weather where they live, as well as us humans – we know what to wear at different times of the year, when we need to put more clothes on, when we can spend time outdoors comfortably and what we need to do to survive through different seasons. </a:t>
            </a:r>
          </a:p>
          <a:p>
            <a:pPr marL="0" indent="0">
              <a:buNone/>
            </a:pPr>
            <a:r>
              <a:rPr lang="en-GB" dirty="0">
                <a:solidFill>
                  <a:srgbClr val="35372F"/>
                </a:solidFill>
              </a:rPr>
              <a:t>This gets really hard to do if the weather starts changing drastically because of climate change!</a:t>
            </a:r>
          </a:p>
          <a:p>
            <a:pPr marL="0" indent="0">
              <a:buNone/>
            </a:pPr>
            <a:endParaRPr lang="en-GB" dirty="0"/>
          </a:p>
          <a:p>
            <a:pPr marL="0" indent="0">
              <a:buNone/>
            </a:pPr>
            <a:endParaRPr lang="en-GB"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85018" y="4210051"/>
            <a:ext cx="10105405" cy="2360386"/>
          </a:xfrm>
          <a:prstGeom prst="rect">
            <a:avLst/>
          </a:prstGeom>
        </p:spPr>
      </p:pic>
    </p:spTree>
    <p:extLst>
      <p:ext uri="{BB962C8B-B14F-4D97-AF65-F5344CB8AC3E}">
        <p14:creationId xmlns:p14="http://schemas.microsoft.com/office/powerpoint/2010/main" val="851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7" name="Oval 10">
            <a:extLst>
              <a:ext uri="{FF2B5EF4-FFF2-40B4-BE49-F238E27FC236}">
                <a16:creationId xmlns:a16="http://schemas.microsoft.com/office/drawing/2014/main" id="{09B4BCD1-BF56-438A-963B-E4AE874524C6}"/>
              </a:ext>
            </a:extLst>
          </p:cNvPr>
          <p:cNvSpPr/>
          <p:nvPr/>
        </p:nvSpPr>
        <p:spPr>
          <a:xfrm>
            <a:off x="7793665" y="2562447"/>
            <a:ext cx="4185772" cy="4035420"/>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400" b="1" i="0" u="none" strike="noStrike" kern="1200" cap="none" spc="0" normalizeH="0" baseline="0" noProof="0" dirty="0">
                <a:ln>
                  <a:noFill/>
                </a:ln>
                <a:solidFill>
                  <a:srgbClr val="FEE725"/>
                </a:solidFill>
                <a:effectLst/>
                <a:uLnTx/>
                <a:uFillTx/>
                <a:latin typeface="Calibri" panose="020F0502020204030204"/>
                <a:ea typeface="+mn-ea"/>
                <a:cs typeface="+mn-cs"/>
              </a:rPr>
            </a:b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11">
            <a:extLst>
              <a:ext uri="{FF2B5EF4-FFF2-40B4-BE49-F238E27FC236}">
                <a16:creationId xmlns:a16="http://schemas.microsoft.com/office/drawing/2014/main" id="{4C1CB1E8-D41B-44A3-ABA8-8637FE69B478}"/>
              </a:ext>
            </a:extLst>
          </p:cNvPr>
          <p:cNvSpPr txBox="1"/>
          <p:nvPr/>
        </p:nvSpPr>
        <p:spPr>
          <a:xfrm>
            <a:off x="7878099" y="4126421"/>
            <a:ext cx="4101338"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600" normalizeH="0" baseline="0" noProof="0" dirty="0">
                <a:ln>
                  <a:noFill/>
                </a:ln>
                <a:solidFill>
                  <a:prstClr val="white"/>
                </a:solidFill>
                <a:effectLst/>
                <a:uLnTx/>
                <a:uFillTx/>
                <a:latin typeface="Calibri" panose="020F0502020204030204"/>
                <a:ea typeface="+mn-ea"/>
                <a:cs typeface="+mn-cs"/>
              </a:rPr>
              <a:t>OUR CHANGING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600" normalizeH="0" baseline="0" noProof="0" dirty="0">
                <a:ln>
                  <a:noFill/>
                </a:ln>
                <a:solidFill>
                  <a:prstClr val="white"/>
                </a:solidFill>
                <a:effectLst/>
                <a:uLnTx/>
                <a:uFillTx/>
                <a:latin typeface="Calibri" panose="020F0502020204030204"/>
                <a:ea typeface="+mn-ea"/>
                <a:cs typeface="+mn-cs"/>
              </a:rPr>
              <a:t>CLIMAT</a:t>
            </a:r>
            <a:r>
              <a:rPr kumimoji="0" lang="en-GB" sz="3200" b="1" i="0" u="none" strike="noStrike" kern="1200" cap="none" spc="600" normalizeH="0" baseline="0" noProof="0" dirty="0">
                <a:ln>
                  <a:noFill/>
                </a:ln>
                <a:solidFill>
                  <a:prstClr val="white"/>
                </a:solidFill>
                <a:effectLst/>
                <a:uLnTx/>
                <a:uFillTx/>
                <a:latin typeface="Calibri" panose="020F0502020204030204"/>
                <a:ea typeface="+mn-ea"/>
                <a:cs typeface="+mn-cs"/>
              </a:rPr>
              <a:t>E </a:t>
            </a:r>
            <a:b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300" normalizeH="0" baseline="0" noProof="0" dirty="0">
                <a:ln>
                  <a:noFill/>
                </a:ln>
                <a:solidFill>
                  <a:prstClr val="white"/>
                </a:solidFill>
                <a:effectLst/>
                <a:uLnTx/>
                <a:uFillTx/>
                <a:latin typeface="Calibri" panose="020F0502020204030204"/>
                <a:ea typeface="+mn-ea"/>
                <a:cs typeface="+mn-cs"/>
              </a:rPr>
              <a:t>60 MINUTES</a:t>
            </a:r>
            <a:endParaRPr kumimoji="0" lang="en-GB" sz="1800" b="0" i="0" u="none" strike="noStrike" kern="1200" cap="none" spc="300" normalizeH="0" baseline="0" noProof="0" dirty="0">
              <a:ln>
                <a:noFill/>
              </a:ln>
              <a:solidFill>
                <a:prstClr val="white"/>
              </a:solidFill>
              <a:effectLst/>
              <a:uLnTx/>
              <a:uFillTx/>
              <a:latin typeface="Calibri" panose="020F0502020204030204"/>
              <a:ea typeface="+mn-ea"/>
              <a:cs typeface="+mn-cs"/>
            </a:endParaRPr>
          </a:p>
        </p:txBody>
      </p:sp>
      <p:sp>
        <p:nvSpPr>
          <p:cNvPr id="12" name="Rectangle 6">
            <a:extLst>
              <a:ext uri="{FF2B5EF4-FFF2-40B4-BE49-F238E27FC236}">
                <a16:creationId xmlns:a16="http://schemas.microsoft.com/office/drawing/2014/main" id="{B5418D30-585F-4CA3-A6EB-E7BC121F3CB9}"/>
              </a:ext>
            </a:extLst>
          </p:cNvPr>
          <p:cNvSpPr/>
          <p:nvPr/>
        </p:nvSpPr>
        <p:spPr>
          <a:xfrm>
            <a:off x="8084288" y="3818644"/>
            <a:ext cx="368895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300" normalizeH="0" baseline="0" noProof="0" dirty="0">
                <a:ln>
                  <a:noFill/>
                </a:ln>
                <a:solidFill>
                  <a:srgbClr val="FEE725"/>
                </a:solidFill>
                <a:effectLst/>
                <a:uLnTx/>
                <a:uFillTx/>
                <a:latin typeface="Calibri" panose="020F0502020204030204"/>
                <a:ea typeface="+mn-ea"/>
                <a:cs typeface="+mn-cs"/>
              </a:rPr>
              <a:t>LESSON 1 | CHANGING CLIMATES</a:t>
            </a:r>
          </a:p>
        </p:txBody>
      </p:sp>
    </p:spTree>
    <p:extLst>
      <p:ext uri="{BB962C8B-B14F-4D97-AF65-F5344CB8AC3E}">
        <p14:creationId xmlns:p14="http://schemas.microsoft.com/office/powerpoint/2010/main" val="4127270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72" y="4855910"/>
            <a:ext cx="11337851" cy="1152940"/>
          </a:xfrm>
        </p:spPr>
        <p:txBody>
          <a:bodyPr>
            <a:normAutofit/>
          </a:bodyPr>
          <a:lstStyle/>
          <a:p>
            <a:pPr marL="0" indent="0">
              <a:buNone/>
            </a:pPr>
            <a:r>
              <a:rPr lang="en-GB" dirty="0">
                <a:solidFill>
                  <a:srgbClr val="35372F"/>
                </a:solidFill>
              </a:rPr>
              <a:t>In order to understand just how quickly human-caused climate change really is, we have to understand time in </a:t>
            </a:r>
            <a:r>
              <a:rPr lang="en-GB" b="1" dirty="0">
                <a:solidFill>
                  <a:srgbClr val="35372F"/>
                </a:solidFill>
              </a:rPr>
              <a:t>Earth’s perspective</a:t>
            </a:r>
            <a:r>
              <a:rPr lang="en-GB" dirty="0">
                <a:solidFill>
                  <a:srgbClr val="35372F"/>
                </a:solidFill>
              </a:rPr>
              <a:t>. Let’s do that now!</a:t>
            </a:r>
            <a:endParaRPr lang="en-GB" dirty="0"/>
          </a:p>
        </p:txBody>
      </p:sp>
      <p:pic>
        <p:nvPicPr>
          <p:cNvPr id="4" name="Imagem 3">
            <a:extLst>
              <a:ext uri="{FF2B5EF4-FFF2-40B4-BE49-F238E27FC236}">
                <a16:creationId xmlns:a16="http://schemas.microsoft.com/office/drawing/2014/main" id="{B4B925B3-6837-4DEA-A377-DDE2BD0D69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85457" y="1580362"/>
            <a:ext cx="4458366" cy="2562181"/>
          </a:xfrm>
          <a:prstGeom prst="flowChartAlternateProcess">
            <a:avLst/>
          </a:prstGeom>
        </p:spPr>
      </p:pic>
      <p:sp>
        <p:nvSpPr>
          <p:cNvPr id="8" name="CaixaDeTexto 7">
            <a:extLst>
              <a:ext uri="{FF2B5EF4-FFF2-40B4-BE49-F238E27FC236}">
                <a16:creationId xmlns:a16="http://schemas.microsoft.com/office/drawing/2014/main" id="{F51FA696-74C6-4FB5-8A14-A5B1DD733E2C}"/>
              </a:ext>
            </a:extLst>
          </p:cNvPr>
          <p:cNvSpPr txBox="1"/>
          <p:nvPr/>
        </p:nvSpPr>
        <p:spPr>
          <a:xfrm>
            <a:off x="305972" y="995176"/>
            <a:ext cx="6122963" cy="396724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As we have seen in the previous sections, Earth has experienced changes in climate before. But these changes happen over a very long period of 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Earth is having trouble adapting with human-caused climate change because it’s happening so quickly.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299534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5" name="Oval 10">
            <a:extLst>
              <a:ext uri="{FF2B5EF4-FFF2-40B4-BE49-F238E27FC236}">
                <a16:creationId xmlns:a16="http://schemas.microsoft.com/office/drawing/2014/main" id="{4AAC5C59-7A7C-4B3B-A6AA-C91F71BBA9DF}"/>
              </a:ext>
            </a:extLst>
          </p:cNvPr>
          <p:cNvSpPr/>
          <p:nvPr/>
        </p:nvSpPr>
        <p:spPr>
          <a:xfrm>
            <a:off x="8093581" y="2559357"/>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11">
            <a:extLst>
              <a:ext uri="{FF2B5EF4-FFF2-40B4-BE49-F238E27FC236}">
                <a16:creationId xmlns:a16="http://schemas.microsoft.com/office/drawing/2014/main" id="{05F665D0-5C1F-4FD3-A980-02A5A3FA8A21}"/>
              </a:ext>
            </a:extLst>
          </p:cNvPr>
          <p:cNvSpPr txBox="1"/>
          <p:nvPr/>
        </p:nvSpPr>
        <p:spPr>
          <a:xfrm>
            <a:off x="8195536" y="4140566"/>
            <a:ext cx="375481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TRAVELLING THROUGH DEEP TIME</a:t>
            </a:r>
            <a:endParaRPr kumimoji="0" lang="en-GB" sz="1100" b="1" i="0" u="none" strike="noStrike" kern="1200" cap="none" spc="30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dirty="0">
                <a:solidFill>
                  <a:srgbClr val="FEE725"/>
                </a:solidFill>
                <a:latin typeface="Calibri" panose="020F0502020204030204"/>
              </a:rPr>
              <a:t>15</a:t>
            </a:r>
            <a:r>
              <a:rPr kumimoji="0" lang="en-GB" sz="1800" b="1" i="0" u="none" strike="noStrike" kern="1200" cap="none" spc="300" normalizeH="0" baseline="0" noProof="0" dirty="0">
                <a:ln>
                  <a:noFill/>
                </a:ln>
                <a:solidFill>
                  <a:srgbClr val="FEE725"/>
                </a:solidFill>
                <a:effectLst/>
                <a:uLnTx/>
                <a:uFillTx/>
                <a:latin typeface="Calibri" panose="020F0502020204030204"/>
                <a:ea typeface="+mn-ea"/>
                <a:cs typeface="+mn-cs"/>
              </a:rPr>
              <a:t> MINUTES </a:t>
            </a:r>
            <a:endParaRPr kumimoji="0" lang="en-GB" sz="1800" b="0" i="0" u="none" strike="noStrike" kern="1200" cap="none" spc="300" normalizeH="0" baseline="0" noProof="0" dirty="0">
              <a:ln>
                <a:noFill/>
              </a:ln>
              <a:solidFill>
                <a:srgbClr val="FEE72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558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253" y="2353539"/>
            <a:ext cx="8661492" cy="1544651"/>
          </a:xfrm>
        </p:spPr>
        <p:txBody>
          <a:bodyPr>
            <a:noAutofit/>
          </a:bodyPr>
          <a:lstStyle/>
          <a:p>
            <a:pPr marL="0" indent="0">
              <a:buNone/>
            </a:pPr>
            <a:r>
              <a:rPr lang="en-GB" dirty="0">
                <a:solidFill>
                  <a:srgbClr val="35372F"/>
                </a:solidFill>
              </a:rPr>
              <a:t>Yet the Earth has a history long before humans came along, long before dinosaurs came along and so long before, that it is hard for any of us to really imagine it.</a:t>
            </a:r>
          </a:p>
          <a:p>
            <a:pPr marL="0" indent="0">
              <a:buNone/>
            </a:pPr>
            <a:endParaRPr lang="en-GB" dirty="0">
              <a:solidFill>
                <a:srgbClr val="35372F"/>
              </a:solidFill>
            </a:endParaRPr>
          </a:p>
          <a:p>
            <a:pPr marL="0" indent="0">
              <a:buNone/>
            </a:pPr>
            <a:endParaRPr lang="en-GB" dirty="0">
              <a:solidFill>
                <a:srgbClr val="35372F"/>
              </a:solidFill>
            </a:endParaRPr>
          </a:p>
          <a:p>
            <a:pPr marL="0" indent="0">
              <a:buNone/>
            </a:pPr>
            <a:endParaRPr lang="en-GB" dirty="0">
              <a:solidFill>
                <a:srgbClr val="35372F"/>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8524" y="2257424"/>
            <a:ext cx="3865276" cy="4250475"/>
          </a:xfrm>
          <a:prstGeom prst="rect">
            <a:avLst/>
          </a:prstGeom>
        </p:spPr>
      </p:pic>
      <p:sp>
        <p:nvSpPr>
          <p:cNvPr id="4" name="Rectangle 3"/>
          <p:cNvSpPr/>
          <p:nvPr/>
        </p:nvSpPr>
        <p:spPr>
          <a:xfrm>
            <a:off x="316253" y="868890"/>
            <a:ext cx="1110541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Most of the history we learn about in school focuses on </a:t>
            </a:r>
            <a:r>
              <a:rPr kumimoji="0" lang="en-GB" sz="2800" b="1" i="0" u="none" strike="noStrike" kern="1200" cap="none" spc="0" normalizeH="0" baseline="0" noProof="0" dirty="0">
                <a:ln>
                  <a:noFill/>
                </a:ln>
                <a:solidFill>
                  <a:srgbClr val="35372F"/>
                </a:solidFill>
                <a:effectLst/>
                <a:uLnTx/>
                <a:uFillTx/>
                <a:latin typeface="Calibri Light" panose="020F0302020204030204"/>
                <a:ea typeface="+mn-ea"/>
                <a:cs typeface="+mn-cs"/>
              </a:rPr>
              <a:t>human history</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and stories of our own life on Earth.</a:t>
            </a:r>
            <a:endParaRPr kumimoji="0" lang="en-GB" sz="1800" b="0"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529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8901" y="1795295"/>
            <a:ext cx="3992652" cy="3992652"/>
          </a:xfrm>
          <a:prstGeom prst="rect">
            <a:avLst/>
          </a:prstGeom>
        </p:spPr>
      </p:pic>
      <p:sp>
        <p:nvSpPr>
          <p:cNvPr id="6" name="Rectangle 5"/>
          <p:cNvSpPr/>
          <p:nvPr/>
        </p:nvSpPr>
        <p:spPr>
          <a:xfrm>
            <a:off x="4405265" y="2618323"/>
            <a:ext cx="3076575"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Have you ever heard the phrase ‘</a:t>
            </a:r>
            <a:r>
              <a:rPr kumimoji="0" lang="en-GB" sz="2800" b="0" i="1" u="none" strike="noStrike" kern="1200" cap="none" spc="0" normalizeH="0" baseline="0" noProof="0" dirty="0">
                <a:ln>
                  <a:noFill/>
                </a:ln>
                <a:solidFill>
                  <a:srgbClr val="35372F"/>
                </a:solidFill>
                <a:effectLst/>
                <a:uLnTx/>
                <a:uFillTx/>
                <a:latin typeface="Calibri Light" panose="020F0302020204030204"/>
                <a:ea typeface="+mn-ea"/>
                <a:cs typeface="+mn-cs"/>
              </a:rPr>
              <a:t>Deep Time</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What do you think it could mean?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63125" y="4670915"/>
            <a:ext cx="2286000" cy="1815353"/>
          </a:xfrm>
          <a:prstGeom prst="rect">
            <a:avLst/>
          </a:prstGeom>
        </p:spPr>
      </p:pic>
      <p:sp>
        <p:nvSpPr>
          <p:cNvPr id="2" name="CaixaDeTexto 1">
            <a:extLst>
              <a:ext uri="{FF2B5EF4-FFF2-40B4-BE49-F238E27FC236}">
                <a16:creationId xmlns:a16="http://schemas.microsoft.com/office/drawing/2014/main" id="{5A81FEF0-8906-4E91-8F92-B19FA0C10B9F}"/>
              </a:ext>
            </a:extLst>
          </p:cNvPr>
          <p:cNvSpPr txBox="1"/>
          <p:nvPr/>
        </p:nvSpPr>
        <p:spPr>
          <a:xfrm>
            <a:off x="279957" y="1034491"/>
            <a:ext cx="108313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In pairs, take a moment to discuss the following question:</a:t>
            </a:r>
          </a:p>
        </p:txBody>
      </p:sp>
    </p:spTree>
    <p:extLst>
      <p:ext uri="{BB962C8B-B14F-4D97-AF65-F5344CB8AC3E}">
        <p14:creationId xmlns:p14="http://schemas.microsoft.com/office/powerpoint/2010/main" val="484523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9" y="1943099"/>
            <a:ext cx="11441220" cy="3778828"/>
          </a:xfrm>
        </p:spPr>
        <p:txBody>
          <a:bodyPr>
            <a:normAutofit/>
          </a:bodyPr>
          <a:lstStyle/>
          <a:p>
            <a:pPr marL="0" indent="0">
              <a:buNone/>
            </a:pPr>
            <a:endParaRPr lang="en-GB" b="1" dirty="0"/>
          </a:p>
          <a:p>
            <a:pPr marL="0" indent="0">
              <a:buNone/>
            </a:pPr>
            <a:endParaRPr lang="en-GB" b="1" dirty="0"/>
          </a:p>
          <a:p>
            <a:pPr marL="0" indent="0">
              <a:buNone/>
            </a:pPr>
            <a:endParaRPr lang="en-GB" b="1" dirty="0"/>
          </a:p>
          <a:p>
            <a:pPr marL="0" indent="0">
              <a:buNone/>
            </a:pPr>
            <a:r>
              <a:rPr lang="en-GB" dirty="0"/>
              <a:t>This number is so huge, it is really difficult for us humans to grasp. When our life expectancy is usually less than 100 years, it’s almost impossible for us to imagine something so vast as Deep Time.</a:t>
            </a:r>
            <a:br>
              <a:rPr lang="en-GB" dirty="0"/>
            </a:br>
            <a:endParaRPr lang="en-GB" dirty="0"/>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99629" y="5229225"/>
            <a:ext cx="1616851" cy="1283970"/>
          </a:xfrm>
          <a:prstGeom prst="rect">
            <a:avLst/>
          </a:prstGeom>
        </p:spPr>
      </p:pic>
      <p:sp>
        <p:nvSpPr>
          <p:cNvPr id="2" name="Rectangle 1"/>
          <p:cNvSpPr/>
          <p:nvPr/>
        </p:nvSpPr>
        <p:spPr>
          <a:xfrm>
            <a:off x="2052933" y="2210438"/>
            <a:ext cx="8159157" cy="646331"/>
          </a:xfrm>
          <a:prstGeom prst="rect">
            <a:avLst/>
          </a:prstGeom>
          <a:solidFill>
            <a:srgbClr val="59D7C8"/>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The Earth is roughly 4.6 billion years old! </a:t>
            </a:r>
          </a:p>
        </p:txBody>
      </p:sp>
      <p:sp>
        <p:nvSpPr>
          <p:cNvPr id="6" name="Content Placeholder 2">
            <a:extLst>
              <a:ext uri="{FF2B5EF4-FFF2-40B4-BE49-F238E27FC236}">
                <a16:creationId xmlns:a16="http://schemas.microsoft.com/office/drawing/2014/main" id="{1579B050-9AD2-462E-B1A5-A4B68F1E8332}"/>
              </a:ext>
            </a:extLst>
          </p:cNvPr>
          <p:cNvSpPr txBox="1">
            <a:spLocks/>
          </p:cNvSpPr>
          <p:nvPr/>
        </p:nvSpPr>
        <p:spPr>
          <a:xfrm>
            <a:off x="287193" y="1253332"/>
            <a:ext cx="11441220" cy="800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rPr>
              <a:t>‘</a:t>
            </a:r>
            <a:r>
              <a:rPr kumimoji="0" lang="en-GB" sz="2800" b="0" i="1" u="none" strike="noStrike" kern="1200" cap="none" spc="0" normalizeH="0" baseline="0" noProof="0" dirty="0">
                <a:ln>
                  <a:noFill/>
                </a:ln>
                <a:solidFill>
                  <a:prstClr val="black"/>
                </a:solidFill>
                <a:effectLst/>
                <a:uLnTx/>
                <a:uFillTx/>
                <a:latin typeface="Calibri Light" panose="020F0302020204030204"/>
                <a:ea typeface="+mn-ea"/>
                <a:cs typeface="+mn-cs"/>
              </a:rPr>
              <a:t>Deep Time</a:t>
            </a:r>
            <a:r>
              <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rPr>
              <a:t>’ is the amount of time that the Earth has existed: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40715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1" y="792448"/>
            <a:ext cx="11178887"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To better understand and imagine Deep Time</a:t>
            </a:r>
            <a:r>
              <a:rPr lang="en-GB" sz="2800" dirty="0">
                <a:solidFill>
                  <a:srgbClr val="35372F"/>
                </a:solidFill>
                <a:latin typeface="Calibri Light" panose="020F0302020204030204"/>
              </a:rPr>
              <a:t>,</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we can think about a couple of metaphors.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Watch the short video (3:44 minutes) made from TED-Ed, entitled: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3" name="Imagem 2">
            <a:extLst>
              <a:ext uri="{FF2B5EF4-FFF2-40B4-BE49-F238E27FC236}">
                <a16:creationId xmlns:a16="http://schemas.microsoft.com/office/drawing/2014/main" id="{EA229337-0F3E-4711-A426-ED69B5A0E9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551"/>
          <a:stretch/>
        </p:blipFill>
        <p:spPr>
          <a:xfrm>
            <a:off x="6583726" y="3429000"/>
            <a:ext cx="3879507" cy="2424853"/>
          </a:xfrm>
          <a:prstGeom prst="rect">
            <a:avLst/>
          </a:prstGeom>
        </p:spPr>
      </p:pic>
      <p:sp>
        <p:nvSpPr>
          <p:cNvPr id="7" name="CaixaDeTexto 6">
            <a:extLst>
              <a:ext uri="{FF2B5EF4-FFF2-40B4-BE49-F238E27FC236}">
                <a16:creationId xmlns:a16="http://schemas.microsoft.com/office/drawing/2014/main" id="{B154D295-D5DD-4E41-891A-B72B0BBC1AAB}"/>
              </a:ext>
            </a:extLst>
          </p:cNvPr>
          <p:cNvSpPr txBox="1"/>
          <p:nvPr/>
        </p:nvSpPr>
        <p:spPr>
          <a:xfrm>
            <a:off x="304801" y="3429000"/>
            <a:ext cx="5791200"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35372F"/>
                </a:solidFill>
                <a:effectLst/>
                <a:uLnTx/>
                <a:uFillTx/>
                <a:latin typeface="Calibri Light" panose="020F0302020204030204"/>
                <a:ea typeface="+mn-ea"/>
                <a:cs typeface="+mn-cs"/>
                <a:hlinkClick r:id="rId4"/>
              </a:rPr>
              <a:t>Four ways to understand the Earth's age</a:t>
            </a:r>
            <a:endParaRPr kumimoji="0" lang="en-GB" sz="3200" b="1"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400" b="1" i="0" u="none" strike="noStrike" kern="1200" cap="none" spc="0" normalizeH="0" baseline="0" noProof="0" dirty="0">
                <a:ln>
                  <a:noFill/>
                </a:ln>
                <a:solidFill>
                  <a:srgbClr val="35372F"/>
                </a:solidFill>
                <a:effectLst/>
                <a:uLnTx/>
                <a:uFillTx/>
                <a:latin typeface="Calibri Light" panose="020F0302020204030204"/>
                <a:ea typeface="Calibri" panose="020F0502020204030204" pitchFamily="34" charset="0"/>
                <a:cs typeface="Times New Roman" panose="02020603050405020304" pitchFamily="18" charset="0"/>
              </a:rPr>
              <a:t>(Click on the link above for the hyperlink)</a:t>
            </a:r>
            <a:endParaRPr kumimoji="0" lang="en-GB" altLang="en-US" sz="1400" b="0" i="0" u="none" strike="noStrike" kern="1200" cap="none" spc="0" normalizeH="0" baseline="0" noProof="0" dirty="0">
              <a:ln>
                <a:noFill/>
              </a:ln>
              <a:solidFill>
                <a:srgbClr val="35372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8060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28" y="1015123"/>
            <a:ext cx="11337851" cy="1294728"/>
          </a:xfrm>
        </p:spPr>
        <p:txBody>
          <a:bodyPr>
            <a:normAutofit/>
          </a:bodyPr>
          <a:lstStyle/>
          <a:p>
            <a:pPr marL="0" indent="0">
              <a:buNone/>
            </a:pPr>
            <a:r>
              <a:rPr lang="en-GB" dirty="0">
                <a:solidFill>
                  <a:srgbClr val="35372F"/>
                </a:solidFill>
              </a:rPr>
              <a:t>Thinking about Deep Time helps us to understand that human beings are relatively new to the planet. In pairs, take a moment to discuss:</a:t>
            </a:r>
          </a:p>
          <a:p>
            <a:pPr marL="0" indent="0">
              <a:buNone/>
            </a:pP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64370" y="1981200"/>
            <a:ext cx="4181858" cy="4181858"/>
          </a:xfrm>
          <a:prstGeom prst="rect">
            <a:avLst/>
          </a:prstGeom>
        </p:spPr>
      </p:pic>
      <p:sp>
        <p:nvSpPr>
          <p:cNvPr id="5" name="Rectangle 4"/>
          <p:cNvSpPr/>
          <p:nvPr/>
        </p:nvSpPr>
        <p:spPr>
          <a:xfrm>
            <a:off x="4155190" y="2948744"/>
            <a:ext cx="3600217"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Were you aware of how recent human beings are to the Earth?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How does this make you feel? Why?</a:t>
            </a:r>
          </a:p>
        </p:txBody>
      </p:sp>
      <p:pic>
        <p:nvPicPr>
          <p:cNvPr id="6" name="Google Shape;184;p12">
            <a:extLst>
              <a:ext uri="{FF2B5EF4-FFF2-40B4-BE49-F238E27FC236}">
                <a16:creationId xmlns:a16="http://schemas.microsoft.com/office/drawing/2014/main" id="{BBFE2CB8-BFE7-4A99-836A-808DC5C6B300}"/>
              </a:ext>
            </a:extLst>
          </p:cNvPr>
          <p:cNvPicPr/>
          <p:nvPr/>
        </p:nvPicPr>
        <p:blipFill rotWithShape="1">
          <a:blip r:embed="rId3" cstate="email">
            <a:alphaModFix/>
            <a:extLst>
              <a:ext uri="{28A0092B-C50C-407E-A947-70E740481C1C}">
                <a14:useLocalDpi xmlns:a14="http://schemas.microsoft.com/office/drawing/2010/main"/>
              </a:ext>
            </a:extLst>
          </a:blip>
          <a:srcRect/>
          <a:stretch/>
        </p:blipFill>
        <p:spPr>
          <a:xfrm>
            <a:off x="9715323" y="3212150"/>
            <a:ext cx="1922756" cy="3116268"/>
          </a:xfrm>
          <a:prstGeom prst="rect">
            <a:avLst/>
          </a:prstGeom>
          <a:noFill/>
          <a:ln>
            <a:noFill/>
          </a:ln>
        </p:spPr>
      </p:pic>
    </p:spTree>
    <p:extLst>
      <p:ext uri="{BB962C8B-B14F-4D97-AF65-F5344CB8AC3E}">
        <p14:creationId xmlns:p14="http://schemas.microsoft.com/office/powerpoint/2010/main" val="1749369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829" y="1080365"/>
            <a:ext cx="11346754" cy="3360910"/>
          </a:xfrm>
        </p:spPr>
        <p:txBody>
          <a:bodyPr>
            <a:normAutofit/>
          </a:bodyPr>
          <a:lstStyle/>
          <a:p>
            <a:pPr marL="0" indent="0">
              <a:buNone/>
            </a:pPr>
            <a:r>
              <a:rPr lang="en-GB" dirty="0">
                <a:solidFill>
                  <a:srgbClr val="35372F"/>
                </a:solidFill>
              </a:rPr>
              <a:t>It’s important to think about the life span of the planet Earth, as this is one of the reasons scientist believe that the causes and the rate of climate change is due to the actions of humans.</a:t>
            </a:r>
          </a:p>
          <a:p>
            <a:pPr marL="0" indent="0">
              <a:buNone/>
            </a:pPr>
            <a:endParaRPr lang="en-GB" dirty="0">
              <a:solidFill>
                <a:srgbClr val="35372F"/>
              </a:solidFill>
            </a:endParaRPr>
          </a:p>
          <a:p>
            <a:pPr marL="0" indent="0">
              <a:buNone/>
            </a:pPr>
            <a:r>
              <a:rPr lang="en-GB" dirty="0">
                <a:solidFill>
                  <a:srgbClr val="35372F"/>
                </a:solidFill>
              </a:rPr>
              <a:t>The history of the Earth – not just of humans – also shows that the current change in climate is much faster than at any other time scientists know abou</a:t>
            </a:r>
            <a:r>
              <a:rPr lang="en-GB" dirty="0"/>
              <a:t>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9157647" y="4441275"/>
            <a:ext cx="2277113" cy="1873800"/>
          </a:xfrm>
          <a:prstGeom prst="rect">
            <a:avLst/>
          </a:prstGeom>
        </p:spPr>
      </p:pic>
    </p:spTree>
    <p:extLst>
      <p:ext uri="{BB962C8B-B14F-4D97-AF65-F5344CB8AC3E}">
        <p14:creationId xmlns:p14="http://schemas.microsoft.com/office/powerpoint/2010/main" val="4135560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57" y="938463"/>
            <a:ext cx="11495578" cy="4767680"/>
          </a:xfrm>
        </p:spPr>
        <p:txBody>
          <a:bodyPr>
            <a:normAutofit/>
          </a:bodyPr>
          <a:lstStyle/>
          <a:p>
            <a:pPr marL="0" indent="0">
              <a:buNone/>
            </a:pPr>
            <a:r>
              <a:rPr lang="en-GB" dirty="0">
                <a:solidFill>
                  <a:srgbClr val="35372F"/>
                </a:solidFill>
              </a:rPr>
              <a:t>The video we watched showed us a couple of ways to understand Deep Time. Choose one or both of the following journeys and travel together as a class. </a:t>
            </a:r>
          </a:p>
          <a:p>
            <a:pPr marL="0" indent="0">
              <a:buNone/>
            </a:pPr>
            <a:r>
              <a:rPr lang="en-GB" sz="2000" i="1" dirty="0">
                <a:solidFill>
                  <a:srgbClr val="35372F"/>
                </a:solidFill>
              </a:rPr>
              <a:t>*Each of these can be an individual project or a class project – you may just want to look at them today and come back to them another time.</a:t>
            </a:r>
            <a:br>
              <a:rPr lang="en-GB" sz="2000" i="1" dirty="0"/>
            </a:br>
            <a:endParaRPr lang="en-GB" sz="2800" dirty="0"/>
          </a:p>
        </p:txBody>
      </p:sp>
      <p:sp>
        <p:nvSpPr>
          <p:cNvPr id="7" name="Rectangle 6"/>
          <p:cNvSpPr/>
          <p:nvPr/>
        </p:nvSpPr>
        <p:spPr>
          <a:xfrm>
            <a:off x="2510354" y="2945219"/>
            <a:ext cx="3349256" cy="29743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Light" panose="020F0302020204030204"/>
              </a:rPr>
              <a:t>1</a:t>
            </a: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 Draw a </a:t>
            </a:r>
            <a:r>
              <a:rPr kumimoji="0" lang="en-GB" sz="2400" b="1" i="0" u="sng" strike="noStrike" kern="1200" cap="none" spc="0" normalizeH="0" baseline="0" noProof="0" dirty="0">
                <a:ln>
                  <a:noFill/>
                </a:ln>
                <a:solidFill>
                  <a:prstClr val="white"/>
                </a:solidFill>
                <a:effectLst/>
                <a:uLnTx/>
                <a:uFillTx/>
                <a:latin typeface="Calibri Light" panose="020F0302020204030204"/>
                <a:ea typeface="+mn-ea"/>
                <a:cs typeface="+mn-cs"/>
              </a:rPr>
              <a:t>clock</a:t>
            </a: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 of Deep Time, using the second slide to help you.</a:t>
            </a:r>
          </a:p>
        </p:txBody>
      </p:sp>
      <p:sp>
        <p:nvSpPr>
          <p:cNvPr id="8" name="Rectangle 7"/>
          <p:cNvSpPr/>
          <p:nvPr/>
        </p:nvSpPr>
        <p:spPr>
          <a:xfrm>
            <a:off x="6273306" y="2945219"/>
            <a:ext cx="3349256" cy="29743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Calibri Light" panose="020F0302020204030204"/>
              </a:rPr>
              <a:t>2</a:t>
            </a: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 Take a Deep Time </a:t>
            </a:r>
            <a:r>
              <a:rPr kumimoji="0" lang="en-GB" sz="2400" b="1" i="0" u="sng" strike="noStrike" kern="1200" cap="none" spc="0" normalizeH="0" baseline="0" noProof="0" dirty="0">
                <a:ln>
                  <a:noFill/>
                </a:ln>
                <a:solidFill>
                  <a:prstClr val="white"/>
                </a:solidFill>
                <a:effectLst/>
                <a:uLnTx/>
                <a:uFillTx/>
                <a:latin typeface="Calibri Light" panose="020F0302020204030204"/>
                <a:ea typeface="+mn-ea"/>
                <a:cs typeface="+mn-cs"/>
              </a:rPr>
              <a:t>walk</a:t>
            </a: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  using the </a:t>
            </a:r>
            <a:r>
              <a:rPr lang="en-GB" sz="2400" dirty="0">
                <a:solidFill>
                  <a:prstClr val="white"/>
                </a:solidFill>
                <a:latin typeface="Calibri Light" panose="020F0302020204030204"/>
              </a:rPr>
              <a:t>second</a:t>
            </a:r>
            <a: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t> slide.</a:t>
            </a:r>
            <a:br>
              <a:rPr kumimoji="0" lang="en-GB" sz="2400" b="0" i="0" u="none" strike="noStrike" kern="1200" cap="none" spc="0" normalizeH="0" baseline="0" noProof="0" dirty="0">
                <a:ln>
                  <a:noFill/>
                </a:ln>
                <a:solidFill>
                  <a:prstClr val="white"/>
                </a:solidFill>
                <a:effectLst/>
                <a:uLnTx/>
                <a:uFillTx/>
                <a:latin typeface="Calibri Light" panose="020F0302020204030204"/>
                <a:ea typeface="+mn-ea"/>
                <a:cs typeface="+mn-cs"/>
              </a:rPr>
            </a:br>
            <a:r>
              <a:rPr kumimoji="0" lang="en-GB" sz="1600" b="0" i="0" u="none" strike="noStrike" kern="1200" cap="none" spc="0" normalizeH="0" baseline="0" noProof="0" dirty="0">
                <a:ln>
                  <a:noFill/>
                </a:ln>
                <a:solidFill>
                  <a:prstClr val="white"/>
                </a:solidFill>
                <a:effectLst/>
                <a:uLnTx/>
                <a:uFillTx/>
                <a:latin typeface="Calibri Light" panose="020F0302020204030204"/>
                <a:ea typeface="+mn-ea"/>
                <a:cs typeface="+mn-cs"/>
              </a:rPr>
              <a:t>NB: This would take a few hours and could be a great school trip or class outing that you may wish to arrange if possible.</a:t>
            </a:r>
          </a:p>
        </p:txBody>
      </p:sp>
    </p:spTree>
    <p:extLst>
      <p:ext uri="{BB962C8B-B14F-4D97-AF65-F5344CB8AC3E}">
        <p14:creationId xmlns:p14="http://schemas.microsoft.com/office/powerpoint/2010/main" val="352604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image of timeline for deep tim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0678"/>
          <a:stretch/>
        </p:blipFill>
        <p:spPr bwMode="auto">
          <a:xfrm>
            <a:off x="26152" y="481011"/>
            <a:ext cx="8660648" cy="5878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46379" y="390525"/>
            <a:ext cx="52248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35372F"/>
                </a:solidFill>
                <a:latin typeface="Calibri Light" panose="020F0302020204030204"/>
              </a:rPr>
              <a:t>1</a:t>
            </a:r>
            <a:r>
              <a:rPr kumimoji="0" lang="en-GB" sz="3600" b="1" i="0" u="none" strike="noStrike" kern="1200" cap="none" spc="0" normalizeH="0" baseline="0" noProof="0" dirty="0">
                <a:ln>
                  <a:noFill/>
                </a:ln>
                <a:solidFill>
                  <a:srgbClr val="35372F"/>
                </a:solidFill>
                <a:effectLst/>
                <a:uLnTx/>
                <a:uFillTx/>
                <a:latin typeface="Calibri Light" panose="020F0302020204030204"/>
                <a:ea typeface="+mn-ea"/>
                <a:cs typeface="+mn-cs"/>
              </a:rPr>
              <a:t>. Create a Deep Time clock</a:t>
            </a:r>
            <a:endParaRPr kumimoji="0" lang="en-GB" sz="1400" b="1"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
        <p:nvSpPr>
          <p:cNvPr id="4" name="Retângulo: Cantos Arredondados 3">
            <a:extLst>
              <a:ext uri="{FF2B5EF4-FFF2-40B4-BE49-F238E27FC236}">
                <a16:creationId xmlns:a16="http://schemas.microsoft.com/office/drawing/2014/main" id="{7C8C613E-F679-4925-9190-9B9EA8FF262A}"/>
              </a:ext>
            </a:extLst>
          </p:cNvPr>
          <p:cNvSpPr/>
          <p:nvPr/>
        </p:nvSpPr>
        <p:spPr>
          <a:xfrm>
            <a:off x="8948481" y="2153570"/>
            <a:ext cx="2761045" cy="2747807"/>
          </a:xfrm>
          <a:prstGeom prst="roundRect">
            <a:avLst/>
          </a:prstGeom>
          <a:solidFill>
            <a:srgbClr val="35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5372F"/>
                </a:solidFill>
                <a:effectLst/>
                <a:uLnTx/>
                <a:uFillTx/>
                <a:latin typeface="Calibri Light" panose="020F0302020204030204"/>
                <a:ea typeface="+mn-ea"/>
                <a:cs typeface="+mn-cs"/>
              </a:rPr>
              <a:t>Here is an example of Deep Time using a clock – why not have a go at making your own?</a:t>
            </a:r>
          </a:p>
        </p:txBody>
      </p:sp>
    </p:spTree>
    <p:extLst>
      <p:ext uri="{BB962C8B-B14F-4D97-AF65-F5344CB8AC3E}">
        <p14:creationId xmlns:p14="http://schemas.microsoft.com/office/powerpoint/2010/main" val="264280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a:solidFill>
                  <a:srgbClr val="35372F"/>
                </a:solidFill>
              </a:rPr>
              <a:t>In this lesson, we will:</a:t>
            </a:r>
          </a:p>
        </p:txBody>
      </p:sp>
      <p:sp>
        <p:nvSpPr>
          <p:cNvPr id="3" name="Content Placeholder 2"/>
          <p:cNvSpPr>
            <a:spLocks noGrp="1"/>
          </p:cNvSpPr>
          <p:nvPr>
            <p:ph idx="1"/>
          </p:nvPr>
        </p:nvSpPr>
        <p:spPr>
          <a:xfrm>
            <a:off x="1721174" y="3376102"/>
            <a:ext cx="9976928" cy="945599"/>
          </a:xfrm>
        </p:spPr>
        <p:txBody>
          <a:bodyPr>
            <a:normAutofit/>
          </a:bodyPr>
          <a:lstStyle/>
          <a:p>
            <a:pPr marL="0" indent="0">
              <a:buNone/>
            </a:pPr>
            <a:r>
              <a:rPr lang="en-GB" dirty="0">
                <a:solidFill>
                  <a:srgbClr val="35372F"/>
                </a:solidFill>
              </a:rPr>
              <a:t>Think about and discuss the difference between weather and climate.</a:t>
            </a:r>
          </a:p>
        </p:txBody>
      </p:sp>
      <p:sp>
        <p:nvSpPr>
          <p:cNvPr id="11" name="Rectangle 10"/>
          <p:cNvSpPr/>
          <p:nvPr/>
        </p:nvSpPr>
        <p:spPr>
          <a:xfrm>
            <a:off x="1731146" y="1974082"/>
            <a:ext cx="100904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Understand the impacts of weather on humans, plants and animals.</a:t>
            </a:r>
          </a:p>
        </p:txBody>
      </p:sp>
      <p:sp>
        <p:nvSpPr>
          <p:cNvPr id="12" name="Rectangle 11"/>
          <p:cNvSpPr/>
          <p:nvPr/>
        </p:nvSpPr>
        <p:spPr>
          <a:xfrm>
            <a:off x="1721174" y="4771729"/>
            <a:ext cx="975348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Explore ‘Deep Time’ and the age of the planet, to begin making the connection between human activity and climate change.</a:t>
            </a:r>
          </a:p>
        </p:txBody>
      </p:sp>
      <p:pic>
        <p:nvPicPr>
          <p:cNvPr id="13" name="Imagem 12" descr="Diagrama&#10;&#10;Descrição gerada automaticamente com confiança baixa">
            <a:extLst>
              <a:ext uri="{FF2B5EF4-FFF2-40B4-BE49-F238E27FC236}">
                <a16:creationId xmlns:a16="http://schemas.microsoft.com/office/drawing/2014/main" id="{A5F7E740-9391-4269-93EB-4C94DB5771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369" y="1618502"/>
            <a:ext cx="1227412" cy="4234572"/>
          </a:xfrm>
          <a:prstGeom prst="rect">
            <a:avLst/>
          </a:prstGeom>
        </p:spPr>
      </p:pic>
    </p:spTree>
    <p:extLst>
      <p:ext uri="{BB962C8B-B14F-4D97-AF65-F5344CB8AC3E}">
        <p14:creationId xmlns:p14="http://schemas.microsoft.com/office/powerpoint/2010/main" val="3825367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2. Take a Deep Time Walk</a:t>
            </a:r>
          </a:p>
        </p:txBody>
      </p:sp>
      <p:sp>
        <p:nvSpPr>
          <p:cNvPr id="3" name="Content Placeholder 2"/>
          <p:cNvSpPr>
            <a:spLocks noGrp="1"/>
          </p:cNvSpPr>
          <p:nvPr>
            <p:ph idx="1"/>
          </p:nvPr>
        </p:nvSpPr>
        <p:spPr>
          <a:xfrm>
            <a:off x="463587" y="1646237"/>
            <a:ext cx="11337851" cy="4351338"/>
          </a:xfrm>
        </p:spPr>
        <p:txBody>
          <a:bodyPr>
            <a:normAutofit/>
          </a:bodyPr>
          <a:lstStyle/>
          <a:p>
            <a:pPr marL="0" indent="0">
              <a:buNone/>
            </a:pPr>
            <a:r>
              <a:rPr lang="en-GB" dirty="0"/>
              <a:t>Walk 4.6 km through 4.6 billion years of Earth history, learn about key concepts from Earth’s evolution and experience a unique perspective of Deep Time with a Deep Time app.</a:t>
            </a:r>
          </a:p>
          <a:p>
            <a:pPr marL="0" indent="0">
              <a:buNone/>
            </a:pPr>
            <a:r>
              <a:rPr lang="en-GB" dirty="0"/>
              <a:t>Designed using appropriate technology, the Deep Time Walk app calculates your speed and distance as you journey across 4.6 billion years of time, enabling you to learn about key evolutionary events as they occur over the history of the Earth.</a:t>
            </a:r>
          </a:p>
          <a:p>
            <a:pPr marL="0" indent="0">
              <a:buNone/>
            </a:pPr>
            <a:r>
              <a:rPr lang="en-GB" dirty="0"/>
              <a:t>The dramatised Deep Time Walk can be experienced anywhere in the world! You can learn more </a:t>
            </a:r>
            <a:r>
              <a:rPr lang="en-GB" dirty="0">
                <a:hlinkClick r:id="rId3"/>
              </a:rPr>
              <a:t>here </a:t>
            </a:r>
            <a:r>
              <a:rPr lang="en-GB" dirty="0"/>
              <a:t>and download the app for free. </a:t>
            </a:r>
            <a:br>
              <a:rPr lang="en-GB" dirty="0"/>
            </a:br>
            <a:endParaRPr lang="en-GB" dirty="0"/>
          </a:p>
        </p:txBody>
      </p:sp>
      <p:sp>
        <p:nvSpPr>
          <p:cNvPr id="4" name="Rectangle 3"/>
          <p:cNvSpPr/>
          <p:nvPr/>
        </p:nvSpPr>
        <p:spPr>
          <a:xfrm>
            <a:off x="9128164" y="5546209"/>
            <a:ext cx="2382704" cy="369332"/>
          </a:xfrm>
          <a:prstGeom prst="rect">
            <a:avLst/>
          </a:prstGeom>
          <a:solidFill>
            <a:srgbClr val="59D7C8"/>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B9BD5">
                    <a:lumMod val="50000"/>
                  </a:srgbClr>
                </a:solidFill>
                <a:effectLst/>
                <a:uLnTx/>
                <a:uFillTx/>
                <a:latin typeface="Calibri Light" panose="020F0302020204030204"/>
                <a:ea typeface="+mn-ea"/>
                <a:cs typeface="+mn-cs"/>
              </a:rPr>
              <a:t>www.deeptimewalk.org</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2275" y="364958"/>
            <a:ext cx="1423987" cy="1423987"/>
          </a:xfrm>
          <a:prstGeom prst="rect">
            <a:avLst/>
          </a:prstGeom>
        </p:spPr>
      </p:pic>
    </p:spTree>
    <p:extLst>
      <p:ext uri="{BB962C8B-B14F-4D97-AF65-F5344CB8AC3E}">
        <p14:creationId xmlns:p14="http://schemas.microsoft.com/office/powerpoint/2010/main" val="3642671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95081" y="1480992"/>
            <a:ext cx="3752455" cy="3752455"/>
          </a:xfrm>
          <a:prstGeom prst="rect">
            <a:avLst/>
          </a:prstGeom>
        </p:spPr>
      </p:pic>
      <p:sp>
        <p:nvSpPr>
          <p:cNvPr id="7" name="Rectangle 6"/>
          <p:cNvSpPr/>
          <p:nvPr/>
        </p:nvSpPr>
        <p:spPr>
          <a:xfrm>
            <a:off x="4593665" y="2449278"/>
            <a:ext cx="2755285" cy="181588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Why might Deep Time help us to respond to the changing climate?</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7069" y="4093406"/>
            <a:ext cx="1107856" cy="2280082"/>
          </a:xfrm>
          <a:prstGeom prst="rect">
            <a:avLst/>
          </a:prstGeom>
        </p:spPr>
      </p:pic>
      <p:sp>
        <p:nvSpPr>
          <p:cNvPr id="2" name="CaixaDeTexto 1">
            <a:extLst>
              <a:ext uri="{FF2B5EF4-FFF2-40B4-BE49-F238E27FC236}">
                <a16:creationId xmlns:a16="http://schemas.microsoft.com/office/drawing/2014/main" id="{BE985B93-D46A-4C72-A920-0802690D675E}"/>
              </a:ext>
            </a:extLst>
          </p:cNvPr>
          <p:cNvSpPr txBox="1"/>
          <p:nvPr/>
        </p:nvSpPr>
        <p:spPr>
          <a:xfrm>
            <a:off x="304323" y="853921"/>
            <a:ext cx="96572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As a class, take a few minutes to reflect on the following question:</a:t>
            </a:r>
          </a:p>
        </p:txBody>
      </p:sp>
      <p:sp>
        <p:nvSpPr>
          <p:cNvPr id="9" name="CaixaDeTexto 8">
            <a:extLst>
              <a:ext uri="{FF2B5EF4-FFF2-40B4-BE49-F238E27FC236}">
                <a16:creationId xmlns:a16="http://schemas.microsoft.com/office/drawing/2014/main" id="{01F530F3-9F8C-42A5-8D44-86850AB8F773}"/>
              </a:ext>
            </a:extLst>
          </p:cNvPr>
          <p:cNvSpPr txBox="1"/>
          <p:nvPr/>
        </p:nvSpPr>
        <p:spPr>
          <a:xfrm>
            <a:off x="427075" y="5318881"/>
            <a:ext cx="71347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If you can, think about some concrete examples.</a:t>
            </a:r>
          </a:p>
        </p:txBody>
      </p:sp>
    </p:spTree>
    <p:extLst>
      <p:ext uri="{BB962C8B-B14F-4D97-AF65-F5344CB8AC3E}">
        <p14:creationId xmlns:p14="http://schemas.microsoft.com/office/powerpoint/2010/main" val="31503486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641D10D-9E92-4283-BCB1-2EE4CFB3785A}"/>
              </a:ext>
            </a:extLst>
          </p:cNvPr>
          <p:cNvSpPr>
            <a:spLocks noGrp="1"/>
          </p:cNvSpPr>
          <p:nvPr>
            <p:ph idx="1"/>
          </p:nvPr>
        </p:nvSpPr>
        <p:spPr>
          <a:xfrm>
            <a:off x="290945" y="1533379"/>
            <a:ext cx="11399308" cy="2906716"/>
          </a:xfrm>
        </p:spPr>
        <p:txBody>
          <a:bodyPr>
            <a:normAutofit/>
          </a:bodyPr>
          <a:lstStyle/>
          <a:p>
            <a:pPr marL="0" indent="0">
              <a:buNone/>
            </a:pPr>
            <a:r>
              <a:rPr lang="en-GB" dirty="0">
                <a:solidFill>
                  <a:srgbClr val="35372F"/>
                </a:solidFill>
              </a:rPr>
              <a:t>We explored a lot in this lesson but climate change can be a difficult topic to talk about. It can inspire feelings of sadness, anger, confusion, apathy, etc.</a:t>
            </a:r>
          </a:p>
          <a:p>
            <a:pPr marL="0" indent="0">
              <a:buNone/>
            </a:pPr>
            <a:r>
              <a:rPr lang="en-GB" dirty="0">
                <a:solidFill>
                  <a:srgbClr val="35372F"/>
                </a:solidFill>
              </a:rPr>
              <a:t> </a:t>
            </a:r>
          </a:p>
          <a:p>
            <a:pPr marL="0" indent="0">
              <a:buNone/>
            </a:pPr>
            <a:r>
              <a:rPr lang="en-GB" dirty="0">
                <a:solidFill>
                  <a:srgbClr val="35372F"/>
                </a:solidFill>
              </a:rPr>
              <a:t>It is important to recognise these feelings as valid and to not supress them. </a:t>
            </a:r>
          </a:p>
          <a:p>
            <a:pPr marL="0" indent="0">
              <a:buNone/>
            </a:pPr>
            <a:endParaRPr lang="en-GB" dirty="0">
              <a:solidFill>
                <a:srgbClr val="35372F"/>
              </a:solidFill>
            </a:endParaRPr>
          </a:p>
          <a:p>
            <a:pPr marL="0" indent="0">
              <a:buNone/>
            </a:pPr>
            <a:r>
              <a:rPr lang="en-GB" dirty="0">
                <a:solidFill>
                  <a:srgbClr val="35372F"/>
                </a:solidFill>
              </a:rPr>
              <a:t>Throughout this topic, remember to be mindful of your feelings and needs. </a:t>
            </a:r>
          </a:p>
          <a:p>
            <a:pPr marL="0" indent="0">
              <a:buNone/>
            </a:pPr>
            <a:endParaRPr lang="en-GB" dirty="0"/>
          </a:p>
        </p:txBody>
      </p:sp>
      <p:pic>
        <p:nvPicPr>
          <p:cNvPr id="4" name="Picture 6" descr="Image result for closed eyes cartoon">
            <a:extLst>
              <a:ext uri="{FF2B5EF4-FFF2-40B4-BE49-F238E27FC236}">
                <a16:creationId xmlns:a16="http://schemas.microsoft.com/office/drawing/2014/main" id="{8B8C2CE9-3A2C-4995-9AFB-FF5AE2F70A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82263" y="5365229"/>
            <a:ext cx="1024064" cy="100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389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C941C8-C76F-4F87-9EFA-50635DC07E85}"/>
              </a:ext>
            </a:extLst>
          </p:cNvPr>
          <p:cNvSpPr/>
          <p:nvPr/>
        </p:nvSpPr>
        <p:spPr>
          <a:xfrm>
            <a:off x="1144173" y="1434867"/>
            <a:ext cx="9903654" cy="4269620"/>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solidFill>
                  <a:schemeClr val="bg1"/>
                </a:solidFill>
                <a:latin typeface="+mj-lt"/>
              </a:rPr>
              <a:t>One great characteristic of nature is that the natural world can make us feel connected – after all, humans </a:t>
            </a:r>
            <a:r>
              <a:rPr lang="en-GB" sz="2800" i="1" dirty="0">
                <a:solidFill>
                  <a:schemeClr val="bg1"/>
                </a:solidFill>
                <a:latin typeface="+mj-lt"/>
              </a:rPr>
              <a:t>are</a:t>
            </a:r>
            <a:r>
              <a:rPr lang="en-GB" sz="2800" dirty="0">
                <a:solidFill>
                  <a:schemeClr val="bg1"/>
                </a:solidFill>
                <a:latin typeface="+mj-lt"/>
              </a:rPr>
              <a:t> part of nature! </a:t>
            </a:r>
          </a:p>
          <a:p>
            <a:pPr marL="0" indent="0">
              <a:buNone/>
            </a:pPr>
            <a:endParaRPr lang="en-GB" sz="2800" dirty="0">
              <a:solidFill>
                <a:schemeClr val="bg1"/>
              </a:solidFill>
              <a:latin typeface="+mj-lt"/>
            </a:endParaRPr>
          </a:p>
          <a:p>
            <a:pPr marL="0" indent="0">
              <a:buNone/>
            </a:pPr>
            <a:r>
              <a:rPr lang="en-GB" sz="2800" dirty="0">
                <a:solidFill>
                  <a:schemeClr val="bg1"/>
                </a:solidFill>
                <a:latin typeface="+mj-lt"/>
              </a:rPr>
              <a:t>If at any time you’re feeling scared, overwhelmed, or angry, take a moment to breathe in and out and focus on what is alive around you. You might want to go to a nearby park, or simply walk over to a tree, or listen to a bird sing. You may even choose to look inside, and focus on your breathing and what is keeping you alive! These actions can help you feel calmer. </a:t>
            </a:r>
          </a:p>
        </p:txBody>
      </p:sp>
      <p:pic>
        <p:nvPicPr>
          <p:cNvPr id="7" name="Picture 6">
            <a:extLst>
              <a:ext uri="{FF2B5EF4-FFF2-40B4-BE49-F238E27FC236}">
                <a16:creationId xmlns:a16="http://schemas.microsoft.com/office/drawing/2014/main" id="{BD0E0473-E464-4B11-8E77-F52E6F7B214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0134297" y="4393803"/>
            <a:ext cx="1827060" cy="2058659"/>
          </a:xfrm>
          <a:prstGeom prst="rect">
            <a:avLst/>
          </a:prstGeom>
        </p:spPr>
      </p:pic>
      <p:sp>
        <p:nvSpPr>
          <p:cNvPr id="5" name="CaixaDeTexto 4">
            <a:extLst>
              <a:ext uri="{FF2B5EF4-FFF2-40B4-BE49-F238E27FC236}">
                <a16:creationId xmlns:a16="http://schemas.microsoft.com/office/drawing/2014/main" id="{FBE7153D-83E2-4563-AFDE-C9859EFD2464}"/>
              </a:ext>
            </a:extLst>
          </p:cNvPr>
          <p:cNvSpPr txBox="1"/>
          <p:nvPr/>
        </p:nvSpPr>
        <p:spPr>
          <a:xfrm>
            <a:off x="2838157" y="574990"/>
            <a:ext cx="6098344" cy="584775"/>
          </a:xfrm>
          <a:prstGeom prst="rect">
            <a:avLst/>
          </a:prstGeom>
          <a:noFill/>
        </p:spPr>
        <p:txBody>
          <a:bodyPr wrap="square">
            <a:spAutoFit/>
          </a:bodyPr>
          <a:lstStyle/>
          <a:p>
            <a:pPr algn="ctr"/>
            <a:r>
              <a:rPr lang="en-GB" sz="3200" dirty="0">
                <a:solidFill>
                  <a:srgbClr val="35372F"/>
                </a:solidFill>
                <a:latin typeface="+mj-lt"/>
              </a:rPr>
              <a:t>TURN IDEAS INTO</a:t>
            </a:r>
            <a:r>
              <a:rPr lang="en-GB" sz="3200" b="1" dirty="0">
                <a:solidFill>
                  <a:srgbClr val="35372F"/>
                </a:solidFill>
                <a:latin typeface="+mj-lt"/>
              </a:rPr>
              <a:t> ACTION!</a:t>
            </a:r>
          </a:p>
        </p:txBody>
      </p:sp>
    </p:spTree>
    <p:extLst>
      <p:ext uri="{BB962C8B-B14F-4D97-AF65-F5344CB8AC3E}">
        <p14:creationId xmlns:p14="http://schemas.microsoft.com/office/powerpoint/2010/main" val="3842708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xograma: Conector 4">
            <a:extLst>
              <a:ext uri="{FF2B5EF4-FFF2-40B4-BE49-F238E27FC236}">
                <a16:creationId xmlns:a16="http://schemas.microsoft.com/office/drawing/2014/main" id="{FAEAB16D-F06F-4677-89A1-B7FD802489D8}"/>
              </a:ext>
            </a:extLst>
          </p:cNvPr>
          <p:cNvSpPr/>
          <p:nvPr/>
        </p:nvSpPr>
        <p:spPr>
          <a:xfrm>
            <a:off x="3252887" y="816086"/>
            <a:ext cx="5686225" cy="5225828"/>
          </a:xfrm>
          <a:prstGeom prst="flowChartConnector">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In this lesson, we explored the reasons and consequences for human-led climate change as well as a Deep Time perspective.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Next lesson we are going to learn more about the human actions that are causing climate change. By</a:t>
            </a:r>
            <a:r>
              <a:rPr lang="en-GB" sz="2000" dirty="0">
                <a:solidFill>
                  <a:prstClr val="white"/>
                </a:solidFill>
                <a:latin typeface="Calibri" panose="020F0502020204030204"/>
              </a:rPr>
              <a:t> understanding what and how some actions might be harmful for the planet and ourselves, we can identify which actions </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we can all work towards instead.</a:t>
            </a:r>
          </a:p>
        </p:txBody>
      </p:sp>
    </p:spTree>
    <p:extLst>
      <p:ext uri="{BB962C8B-B14F-4D97-AF65-F5344CB8AC3E}">
        <p14:creationId xmlns:p14="http://schemas.microsoft.com/office/powerpoint/2010/main" val="20735962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169796"/>
            <a:ext cx="1817844" cy="729337"/>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3747" y="920278"/>
            <a:ext cx="5084505" cy="5017443"/>
          </a:xfrm>
          <a:prstGeom prst="rect">
            <a:avLst/>
          </a:prstGeom>
        </p:spPr>
      </p:pic>
    </p:spTree>
    <p:extLst>
      <p:ext uri="{BB962C8B-B14F-4D97-AF65-F5344CB8AC3E}">
        <p14:creationId xmlns:p14="http://schemas.microsoft.com/office/powerpoint/2010/main" val="99748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EB318-3CB1-4589-BB4C-0676C9C569E5}"/>
              </a:ext>
            </a:extLst>
          </p:cNvPr>
          <p:cNvSpPr>
            <a:spLocks noGrp="1"/>
          </p:cNvSpPr>
          <p:nvPr>
            <p:ph type="title"/>
          </p:nvPr>
        </p:nvSpPr>
        <p:spPr>
          <a:xfrm>
            <a:off x="387927" y="801643"/>
            <a:ext cx="11397619" cy="1190958"/>
          </a:xfrm>
        </p:spPr>
        <p:txBody>
          <a:bodyPr>
            <a:normAutofit/>
          </a:bodyPr>
          <a:lstStyle/>
          <a:p>
            <a:r>
              <a:rPr lang="en-GB" sz="2800" dirty="0">
                <a:solidFill>
                  <a:srgbClr val="35372F"/>
                </a:solidFill>
                <a:effectLst/>
              </a:rPr>
              <a:t>Before we start this topic, take five minutes in your </a:t>
            </a:r>
            <a:r>
              <a:rPr lang="en-GB" sz="2800" dirty="0" err="1">
                <a:solidFill>
                  <a:srgbClr val="35372F"/>
                </a:solidFill>
                <a:effectLst/>
              </a:rPr>
              <a:t>ThoughtBox</a:t>
            </a:r>
            <a:r>
              <a:rPr lang="en-GB" sz="2800" dirty="0">
                <a:solidFill>
                  <a:srgbClr val="35372F"/>
                </a:solidFill>
                <a:effectLst/>
              </a:rPr>
              <a:t> </a:t>
            </a:r>
            <a:r>
              <a:rPr lang="en-GB" sz="2800" i="1" dirty="0">
                <a:solidFill>
                  <a:srgbClr val="35372F"/>
                </a:solidFill>
                <a:effectLst/>
              </a:rPr>
              <a:t>Thought-Book</a:t>
            </a:r>
            <a:r>
              <a:rPr lang="en-GB" sz="2800" dirty="0">
                <a:solidFill>
                  <a:srgbClr val="35372F"/>
                </a:solidFill>
                <a:effectLst/>
              </a:rPr>
              <a:t> to answer these three questions:</a:t>
            </a:r>
            <a:endParaRPr lang="en-GB" sz="2800" dirty="0">
              <a:solidFill>
                <a:srgbClr val="35372F"/>
              </a:solidFill>
            </a:endParaRPr>
          </a:p>
        </p:txBody>
      </p:sp>
      <p:sp>
        <p:nvSpPr>
          <p:cNvPr id="4" name="Fluxograma: Conector 3">
            <a:extLst>
              <a:ext uri="{FF2B5EF4-FFF2-40B4-BE49-F238E27FC236}">
                <a16:creationId xmlns:a16="http://schemas.microsoft.com/office/drawing/2014/main" id="{4AB29EDA-7302-4F6C-A302-F52447CCD8C0}"/>
              </a:ext>
            </a:extLst>
          </p:cNvPr>
          <p:cNvSpPr/>
          <p:nvPr/>
        </p:nvSpPr>
        <p:spPr>
          <a:xfrm>
            <a:off x="8188037" y="2147456"/>
            <a:ext cx="2369127" cy="2299854"/>
          </a:xfrm>
          <a:prstGeom prst="flowChartConnector">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How does climate change impact your life, do you think? And of others?</a:t>
            </a:r>
          </a:p>
        </p:txBody>
      </p:sp>
      <p:sp>
        <p:nvSpPr>
          <p:cNvPr id="5" name="Fluxograma: Conector 4">
            <a:extLst>
              <a:ext uri="{FF2B5EF4-FFF2-40B4-BE49-F238E27FC236}">
                <a16:creationId xmlns:a16="http://schemas.microsoft.com/office/drawing/2014/main" id="{0F5FDD98-9345-41AA-98DA-E506E631B714}"/>
              </a:ext>
            </a:extLst>
          </p:cNvPr>
          <p:cNvSpPr/>
          <p:nvPr/>
        </p:nvSpPr>
        <p:spPr>
          <a:xfrm>
            <a:off x="4561610" y="2147456"/>
            <a:ext cx="2369127" cy="2299854"/>
          </a:xfrm>
          <a:prstGeom prst="flowChartConnector">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What does ‘climate change’ make you think about?</a:t>
            </a:r>
          </a:p>
        </p:txBody>
      </p:sp>
      <p:sp>
        <p:nvSpPr>
          <p:cNvPr id="7" name="Fluxograma: Conector 6">
            <a:extLst>
              <a:ext uri="{FF2B5EF4-FFF2-40B4-BE49-F238E27FC236}">
                <a16:creationId xmlns:a16="http://schemas.microsoft.com/office/drawing/2014/main" id="{4211EBDE-C2AD-4864-8CD5-525BE041C72B}"/>
              </a:ext>
            </a:extLst>
          </p:cNvPr>
          <p:cNvSpPr/>
          <p:nvPr/>
        </p:nvSpPr>
        <p:spPr>
          <a:xfrm>
            <a:off x="935183" y="2147456"/>
            <a:ext cx="2369127" cy="2299854"/>
          </a:xfrm>
          <a:prstGeom prst="flowChartConnector">
            <a:avLst/>
          </a:prstGeom>
          <a:solidFill>
            <a:srgbClr val="35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rPr>
              <a:t>When you think of ‘climate change’, how does it make you feel?</a:t>
            </a:r>
          </a:p>
        </p:txBody>
      </p:sp>
      <p:sp>
        <p:nvSpPr>
          <p:cNvPr id="9" name="CaixaDeTexto 8">
            <a:extLst>
              <a:ext uri="{FF2B5EF4-FFF2-40B4-BE49-F238E27FC236}">
                <a16:creationId xmlns:a16="http://schemas.microsoft.com/office/drawing/2014/main" id="{458CE7B2-44EF-4FD4-BC4D-D3AFC92B2B2D}"/>
              </a:ext>
            </a:extLst>
          </p:cNvPr>
          <p:cNvSpPr txBox="1"/>
          <p:nvPr/>
        </p:nvSpPr>
        <p:spPr>
          <a:xfrm>
            <a:off x="387927" y="5116654"/>
            <a:ext cx="1135734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You may write down words, phrases, doodle or draw your answers!</a:t>
            </a:r>
          </a:p>
        </p:txBody>
      </p:sp>
    </p:spTree>
    <p:extLst>
      <p:ext uri="{BB962C8B-B14F-4D97-AF65-F5344CB8AC3E}">
        <p14:creationId xmlns:p14="http://schemas.microsoft.com/office/powerpoint/2010/main" val="281261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3">
            <a:extLst>
              <a:ext uri="{FF2B5EF4-FFF2-40B4-BE49-F238E27FC236}">
                <a16:creationId xmlns:a16="http://schemas.microsoft.com/office/drawing/2014/main" id="{47DE114E-54B9-405D-A016-1319A6E8D4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a:extLst>
              <a:ext uri="{FF2B5EF4-FFF2-40B4-BE49-F238E27FC236}">
                <a16:creationId xmlns:a16="http://schemas.microsoft.com/office/drawing/2014/main" id="{3398FF6F-38AC-438E-BF68-5D400F1C46E4}"/>
              </a:ext>
            </a:extLst>
          </p:cNvPr>
          <p:cNvSpPr/>
          <p:nvPr/>
        </p:nvSpPr>
        <p:spPr>
          <a:xfrm>
            <a:off x="7991626" y="2580622"/>
            <a:ext cx="3958720" cy="393034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1">
            <a:extLst>
              <a:ext uri="{FF2B5EF4-FFF2-40B4-BE49-F238E27FC236}">
                <a16:creationId xmlns:a16="http://schemas.microsoft.com/office/drawing/2014/main" id="{2A848D0B-04D3-4FD9-B304-FF03A4C4EFE6}"/>
              </a:ext>
            </a:extLst>
          </p:cNvPr>
          <p:cNvSpPr txBox="1"/>
          <p:nvPr/>
        </p:nvSpPr>
        <p:spPr>
          <a:xfrm>
            <a:off x="8093581" y="4866093"/>
            <a:ext cx="37548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EE72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dirty="0">
                <a:solidFill>
                  <a:srgbClr val="FEE725"/>
                </a:solidFill>
                <a:latin typeface="Calibri" panose="020F0502020204030204"/>
              </a:rPr>
              <a:t>15</a:t>
            </a:r>
            <a:r>
              <a:rPr kumimoji="0" lang="en-GB" sz="1800" b="1" i="0" u="none" strike="noStrike" kern="1200" cap="none" spc="300" normalizeH="0" baseline="0" noProof="0" dirty="0">
                <a:ln>
                  <a:noFill/>
                </a:ln>
                <a:solidFill>
                  <a:srgbClr val="FEE725"/>
                </a:solidFill>
                <a:effectLst/>
                <a:uLnTx/>
                <a:uFillTx/>
                <a:latin typeface="Calibri" panose="020F0502020204030204"/>
                <a:ea typeface="+mn-ea"/>
                <a:cs typeface="+mn-cs"/>
              </a:rPr>
              <a:t> MINUTES</a:t>
            </a:r>
            <a:endParaRPr kumimoji="0" lang="en-GB" sz="1800" b="0" i="0" u="none" strike="noStrike" kern="1200" cap="none" spc="300" normalizeH="0" baseline="0" noProof="0" dirty="0">
              <a:ln>
                <a:noFill/>
              </a:ln>
              <a:solidFill>
                <a:srgbClr val="FEE725"/>
              </a:solidFill>
              <a:effectLst/>
              <a:uLnTx/>
              <a:uFillTx/>
              <a:latin typeface="Calibri" panose="020F0502020204030204"/>
              <a:ea typeface="+mn-ea"/>
              <a:cs typeface="+mn-cs"/>
            </a:endParaRPr>
          </a:p>
        </p:txBody>
      </p:sp>
      <p:sp>
        <p:nvSpPr>
          <p:cNvPr id="7" name="CaixaDeTexto 6">
            <a:extLst>
              <a:ext uri="{FF2B5EF4-FFF2-40B4-BE49-F238E27FC236}">
                <a16:creationId xmlns:a16="http://schemas.microsoft.com/office/drawing/2014/main" id="{D2B1928B-9714-4A19-BE50-D98D7EDC0D26}"/>
              </a:ext>
            </a:extLst>
          </p:cNvPr>
          <p:cNvSpPr txBox="1"/>
          <p:nvPr/>
        </p:nvSpPr>
        <p:spPr>
          <a:xfrm>
            <a:off x="8093581" y="4130294"/>
            <a:ext cx="385676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latin typeface="Calibri" panose="020F0502020204030204"/>
                <a:ea typeface="+mn-ea"/>
                <a:cs typeface="+mn-cs"/>
              </a:rPr>
              <a:t>WEATHER OR CLIMATE?</a:t>
            </a:r>
            <a:endParaRPr kumimoji="0" lang="en-GB" sz="1000" b="1" i="0" u="none" strike="noStrike" kern="1200" cap="none" spc="30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29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6" y="914400"/>
            <a:ext cx="11525248" cy="4557401"/>
          </a:xfrm>
        </p:spPr>
        <p:txBody>
          <a:bodyPr>
            <a:normAutofit fontScale="92500" lnSpcReduction="10000"/>
          </a:bodyPr>
          <a:lstStyle/>
          <a:p>
            <a:pPr marL="0" indent="0">
              <a:buNone/>
            </a:pPr>
            <a:r>
              <a:rPr lang="en-GB" sz="3000" dirty="0">
                <a:solidFill>
                  <a:srgbClr val="35372F"/>
                </a:solidFill>
              </a:rPr>
              <a:t>First, we are going to do a very quick activity! </a:t>
            </a:r>
          </a:p>
          <a:p>
            <a:pPr marL="0" indent="0">
              <a:buNone/>
            </a:pPr>
            <a:endParaRPr lang="en-GB" sz="3000" dirty="0">
              <a:solidFill>
                <a:srgbClr val="35372F"/>
              </a:solidFill>
            </a:endParaRPr>
          </a:p>
          <a:p>
            <a:pPr marL="0" indent="0">
              <a:buNone/>
            </a:pPr>
            <a:r>
              <a:rPr lang="en-GB" sz="3000" dirty="0">
                <a:solidFill>
                  <a:srgbClr val="35372F"/>
                </a:solidFill>
              </a:rPr>
              <a:t>The next slide contains a phrase. When you’re ready, your teacher will count from 1 to 3 and then show you the phrase in the next slide. </a:t>
            </a:r>
          </a:p>
          <a:p>
            <a:pPr marL="0" indent="0">
              <a:buNone/>
            </a:pPr>
            <a:endParaRPr lang="en-GB" sz="3000" dirty="0">
              <a:solidFill>
                <a:srgbClr val="35372F"/>
              </a:solidFill>
            </a:endParaRPr>
          </a:p>
          <a:p>
            <a:pPr marL="0" indent="0">
              <a:buNone/>
            </a:pPr>
            <a:r>
              <a:rPr lang="en-GB" sz="3000" dirty="0">
                <a:solidFill>
                  <a:srgbClr val="35372F"/>
                </a:solidFill>
              </a:rPr>
              <a:t>This is the part where you will have to be quick! You will turn to the person next to you and say the first word that comes to your mind when you think of that phrase. </a:t>
            </a:r>
          </a:p>
          <a:p>
            <a:pPr marL="0" indent="0">
              <a:buNone/>
            </a:pPr>
            <a:endParaRPr lang="en-GB" sz="3000" dirty="0">
              <a:solidFill>
                <a:srgbClr val="35372F"/>
              </a:solidFill>
            </a:endParaRPr>
          </a:p>
          <a:p>
            <a:pPr marL="0" indent="0">
              <a:buNone/>
            </a:pPr>
            <a:r>
              <a:rPr lang="en-GB" sz="3000" dirty="0">
                <a:solidFill>
                  <a:srgbClr val="35372F"/>
                </a:solidFill>
              </a:rPr>
              <a:t>Ready? 1….2….3….!</a:t>
            </a:r>
          </a:p>
          <a:p>
            <a:pPr marL="0" indent="0">
              <a:buNone/>
            </a:pPr>
            <a:endParaRPr lang="en-GB" dirty="0"/>
          </a:p>
        </p:txBody>
      </p:sp>
      <p:sp>
        <p:nvSpPr>
          <p:cNvPr id="5" name="CaixaDeTexto 4">
            <a:extLst>
              <a:ext uri="{FF2B5EF4-FFF2-40B4-BE49-F238E27FC236}">
                <a16:creationId xmlns:a16="http://schemas.microsoft.com/office/drawing/2014/main" id="{08947000-4658-4CDD-8EA7-2FF9EF6C63B2}"/>
              </a:ext>
            </a:extLst>
          </p:cNvPr>
          <p:cNvSpPr txBox="1"/>
          <p:nvPr/>
        </p:nvSpPr>
        <p:spPr>
          <a:xfrm rot="1225571">
            <a:off x="7451081" y="5148636"/>
            <a:ext cx="361603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27A581"/>
                </a:solidFill>
                <a:effectLst/>
                <a:uLnTx/>
                <a:uFillTx/>
                <a:latin typeface="Ravie" panose="04040805050809020602" pitchFamily="82" charset="0"/>
                <a:ea typeface="+mn-ea"/>
                <a:cs typeface="+mn-cs"/>
              </a:rPr>
              <a:t>QUICK!!!!</a:t>
            </a:r>
            <a:endParaRPr kumimoji="0" lang="en-GB" sz="3600" b="0" i="0" u="none" strike="noStrike" kern="1200" cap="none" spc="0" normalizeH="0" baseline="0" noProof="0" dirty="0">
              <a:ln>
                <a:noFill/>
              </a:ln>
              <a:solidFill>
                <a:srgbClr val="27A581"/>
              </a:solidFill>
              <a:effectLst/>
              <a:uLnTx/>
              <a:uFillTx/>
              <a:latin typeface="Calibri" panose="020F0502020204030204"/>
              <a:ea typeface="+mn-ea"/>
              <a:cs typeface="+mn-cs"/>
            </a:endParaRPr>
          </a:p>
        </p:txBody>
      </p:sp>
      <p:sp>
        <p:nvSpPr>
          <p:cNvPr id="7" name="Raio 6">
            <a:extLst>
              <a:ext uri="{FF2B5EF4-FFF2-40B4-BE49-F238E27FC236}">
                <a16:creationId xmlns:a16="http://schemas.microsoft.com/office/drawing/2014/main" id="{F4FDFEB2-6208-42D5-8310-A175D16679BA}"/>
              </a:ext>
            </a:extLst>
          </p:cNvPr>
          <p:cNvSpPr/>
          <p:nvPr/>
        </p:nvSpPr>
        <p:spPr>
          <a:xfrm rot="3083135">
            <a:off x="10053489" y="4294911"/>
            <a:ext cx="1385455" cy="1704109"/>
          </a:xfrm>
          <a:prstGeom prst="lightningBol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aio 7">
            <a:extLst>
              <a:ext uri="{FF2B5EF4-FFF2-40B4-BE49-F238E27FC236}">
                <a16:creationId xmlns:a16="http://schemas.microsoft.com/office/drawing/2014/main" id="{1B7AD393-4DC5-4083-9447-7CB8A98E65DC}"/>
              </a:ext>
            </a:extLst>
          </p:cNvPr>
          <p:cNvSpPr/>
          <p:nvPr/>
        </p:nvSpPr>
        <p:spPr>
          <a:xfrm rot="3083135">
            <a:off x="6174662" y="4294910"/>
            <a:ext cx="1385455" cy="1704109"/>
          </a:xfrm>
          <a:prstGeom prst="lightningBol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372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8148</TotalTime>
  <Words>3544</Words>
  <Application>Microsoft Office PowerPoint</Application>
  <PresentationFormat>Widescreen</PresentationFormat>
  <Paragraphs>310</Paragraphs>
  <Slides>65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Calibri Light</vt:lpstr>
      <vt:lpstr>Foco</vt:lpstr>
      <vt:lpstr>Just Another Hand</vt:lpstr>
      <vt:lpstr>Ravie</vt:lpstr>
      <vt:lpstr>Wingdings</vt:lpstr>
      <vt:lpstr>Office Theme</vt:lpstr>
      <vt:lpstr>PowerPoint Presentation</vt:lpstr>
      <vt:lpstr>PowerPoint Presentation</vt:lpstr>
      <vt:lpstr>PowerPoint Presentation</vt:lpstr>
      <vt:lpstr> In this lesson you will need: </vt:lpstr>
      <vt:lpstr>PowerPoint Presentation</vt:lpstr>
      <vt:lpstr>In this lesson, we will:</vt:lpstr>
      <vt:lpstr>Before we start this topic, take five minutes in your ThoughtBox Thought-Book to answer these three questions:</vt:lpstr>
      <vt:lpstr>PowerPoint Presentation</vt:lpstr>
      <vt:lpstr>PowerPoint Presentation</vt:lpstr>
      <vt:lpstr>The phrase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the greenhouse gases</vt:lpstr>
      <vt:lpstr>PowerPoint Presentation</vt:lpstr>
      <vt:lpstr>PowerPoint Presentation</vt:lpstr>
      <vt:lpstr>PowerPoint Presentation</vt:lpstr>
      <vt:lpstr>PowerPoint Presentation</vt:lpstr>
      <vt:lpstr>PowerPoint Presentation</vt:lpstr>
      <vt:lpstr>Quick ocean fact! </vt:lpstr>
      <vt:lpstr>Three fast greenhouse-gas facts!</vt:lpstr>
      <vt:lpstr>PowerPoint Presentation</vt:lpstr>
      <vt:lpstr>It’s time for a knowledge swap!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Take a Deep Time Walk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carolina tarasuk</dc:creator>
  <cp:lastModifiedBy>Rachel Musson</cp:lastModifiedBy>
  <cp:revision>16</cp:revision>
  <dcterms:created xsi:type="dcterms:W3CDTF">2022-01-24T19:22:39Z</dcterms:created>
  <dcterms:modified xsi:type="dcterms:W3CDTF">2022-02-18T18:12:01Z</dcterms:modified>
</cp:coreProperties>
</file>