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 id="2147483764" r:id="rId2"/>
  </p:sldMasterIdLst>
  <p:notesMasterIdLst>
    <p:notesMasterId r:id="rId48"/>
  </p:notesMasterIdLst>
  <p:sldIdLst>
    <p:sldId id="1372" r:id="rId3"/>
    <p:sldId id="1434" r:id="rId4"/>
    <p:sldId id="1351" r:id="rId5"/>
    <p:sldId id="476" r:id="rId6"/>
    <p:sldId id="1373" r:id="rId7"/>
    <p:sldId id="477" r:id="rId8"/>
    <p:sldId id="1374" r:id="rId9"/>
    <p:sldId id="376" r:id="rId10"/>
    <p:sldId id="377" r:id="rId11"/>
    <p:sldId id="456" r:id="rId12"/>
    <p:sldId id="307" r:id="rId13"/>
    <p:sldId id="479" r:id="rId14"/>
    <p:sldId id="1375" r:id="rId15"/>
    <p:sldId id="357" r:id="rId16"/>
    <p:sldId id="383" r:id="rId17"/>
    <p:sldId id="358" r:id="rId18"/>
    <p:sldId id="360" r:id="rId19"/>
    <p:sldId id="362" r:id="rId20"/>
    <p:sldId id="364" r:id="rId21"/>
    <p:sldId id="1378" r:id="rId22"/>
    <p:sldId id="1379" r:id="rId23"/>
    <p:sldId id="474" r:id="rId24"/>
    <p:sldId id="342" r:id="rId25"/>
    <p:sldId id="344" r:id="rId26"/>
    <p:sldId id="1382" r:id="rId27"/>
    <p:sldId id="345" r:id="rId28"/>
    <p:sldId id="1389" r:id="rId29"/>
    <p:sldId id="478" r:id="rId30"/>
    <p:sldId id="1383" r:id="rId31"/>
    <p:sldId id="1435" r:id="rId32"/>
    <p:sldId id="1385" r:id="rId33"/>
    <p:sldId id="1384" r:id="rId34"/>
    <p:sldId id="1386" r:id="rId35"/>
    <p:sldId id="1388" r:id="rId36"/>
    <p:sldId id="1390" r:id="rId37"/>
    <p:sldId id="437" r:id="rId38"/>
    <p:sldId id="475" r:id="rId39"/>
    <p:sldId id="439" r:id="rId40"/>
    <p:sldId id="440" r:id="rId41"/>
    <p:sldId id="441" r:id="rId42"/>
    <p:sldId id="443" r:id="rId43"/>
    <p:sldId id="384" r:id="rId44"/>
    <p:sldId id="1433" r:id="rId45"/>
    <p:sldId id="458" r:id="rId46"/>
    <p:sldId id="45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A581"/>
    <a:srgbClr val="3D7A14"/>
    <a:srgbClr val="007C9E"/>
    <a:srgbClr val="35372F"/>
    <a:srgbClr val="1F8689"/>
    <a:srgbClr val="FEE725"/>
    <a:srgbClr val="3735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0" autoAdjust="0"/>
    <p:restoredTop sz="94660"/>
  </p:normalViewPr>
  <p:slideViewPr>
    <p:cSldViewPr snapToGrid="0" showGuides="1">
      <p:cViewPr varScale="1">
        <p:scale>
          <a:sx n="60" d="100"/>
          <a:sy n="60" d="100"/>
        </p:scale>
        <p:origin x="724" y="44"/>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5265D8-C297-47D0-B951-8C280B496532}" type="datetimeFigureOut">
              <a:rPr lang="en-GB" smtClean="0"/>
              <a:t>18/02/2022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6EB7DB-1CED-43A1-865A-F1159FE89D29}" type="slidenum">
              <a:rPr lang="en-GB" smtClean="0"/>
              <a:t>‹#›</a:t>
            </a:fld>
            <a:endParaRPr lang="en-GB"/>
          </a:p>
        </p:txBody>
      </p:sp>
    </p:spTree>
    <p:extLst>
      <p:ext uri="{BB962C8B-B14F-4D97-AF65-F5344CB8AC3E}">
        <p14:creationId xmlns:p14="http://schemas.microsoft.com/office/powerpoint/2010/main" val="108405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youtu.be/QG9ZcsL4lNc"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tu.be/QG9ZcsL4lNc"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8DEA9-6F4F-4540-9E5D-C6F39079AF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9176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C18C5-F3FA-4D0A-A9B9-2971BB5756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1376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GB" dirty="0"/>
              <a:t>Video URL: https://www.youtube.com/watch?v=zaXBVYr9Ij0</a:t>
            </a:r>
          </a:p>
        </p:txBody>
      </p:sp>
      <p:sp>
        <p:nvSpPr>
          <p:cNvPr id="4" name="Espaço Reservado para Número de Slide 3"/>
          <p:cNvSpPr>
            <a:spLocks noGrp="1"/>
          </p:cNvSpPr>
          <p:nvPr>
            <p:ph type="sldNum" sz="quarter" idx="5"/>
          </p:nvPr>
        </p:nvSpPr>
        <p:spPr/>
        <p:txBody>
          <a:bodyPr/>
          <a:lstStyle/>
          <a:p>
            <a:fld id="{DC6EB7DB-1CED-43A1-865A-F1159FE89D29}" type="slidenum">
              <a:rPr lang="en-GB" smtClean="0"/>
              <a:t>23</a:t>
            </a:fld>
            <a:endParaRPr lang="en-GB"/>
          </a:p>
        </p:txBody>
      </p:sp>
    </p:spTree>
    <p:extLst>
      <p:ext uri="{BB962C8B-B14F-4D97-AF65-F5344CB8AC3E}">
        <p14:creationId xmlns:p14="http://schemas.microsoft.com/office/powerpoint/2010/main" val="1097820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C18C5-F3FA-4D0A-A9B9-2971BB5756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6716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GB" dirty="0"/>
              <a:t>Video URL: https://www.youtube.com/watch?v=2mTLO2F_ERY</a:t>
            </a:r>
          </a:p>
        </p:txBody>
      </p:sp>
      <p:sp>
        <p:nvSpPr>
          <p:cNvPr id="4" name="Espaço Reservado para Número de Slide 3"/>
          <p:cNvSpPr>
            <a:spLocks noGrp="1"/>
          </p:cNvSpPr>
          <p:nvPr>
            <p:ph type="sldNum" sz="quarter" idx="5"/>
          </p:nvPr>
        </p:nvSpPr>
        <p:spPr/>
        <p:txBody>
          <a:bodyPr/>
          <a:lstStyle/>
          <a:p>
            <a:fld id="{DC6EB7DB-1CED-43A1-865A-F1159FE89D29}" type="slidenum">
              <a:rPr lang="en-GB" smtClean="0"/>
              <a:t>40</a:t>
            </a:fld>
            <a:endParaRPr lang="en-GB"/>
          </a:p>
        </p:txBody>
      </p:sp>
    </p:spTree>
    <p:extLst>
      <p:ext uri="{BB962C8B-B14F-4D97-AF65-F5344CB8AC3E}">
        <p14:creationId xmlns:p14="http://schemas.microsoft.com/office/powerpoint/2010/main" val="3775719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C18C5-F3FA-4D0A-A9B9-2971BB5756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2725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C18C5-F3FA-4D0A-A9B9-2971BB5756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36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BB252E-798C-4DBA-9397-81E6123FBA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9847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C18C5-F3FA-4D0A-A9B9-2971BB5756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0657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GB" dirty="0"/>
              <a:t>Video URL: </a:t>
            </a:r>
            <a:r>
              <a:rPr lang="en-GB" dirty="0">
                <a:hlinkClick r:id="rId3"/>
              </a:rPr>
              <a:t>https://youtu.be/QG9ZcsL4lNc</a:t>
            </a:r>
            <a:endParaRPr lang="en-GB" dirty="0"/>
          </a:p>
        </p:txBody>
      </p:sp>
      <p:sp>
        <p:nvSpPr>
          <p:cNvPr id="4" name="Espaço Reservado para Número de Slide 3"/>
          <p:cNvSpPr>
            <a:spLocks noGrp="1"/>
          </p:cNvSpPr>
          <p:nvPr>
            <p:ph type="sldNum" sz="quarter" idx="5"/>
          </p:nvPr>
        </p:nvSpPr>
        <p:spPr/>
        <p:txBody>
          <a:bodyPr/>
          <a:lstStyle/>
          <a:p>
            <a:fld id="{DC6EB7DB-1CED-43A1-865A-F1159FE89D29}" type="slidenum">
              <a:rPr lang="en-GB" smtClean="0"/>
              <a:t>8</a:t>
            </a:fld>
            <a:endParaRPr lang="en-GB"/>
          </a:p>
        </p:txBody>
      </p:sp>
    </p:spTree>
    <p:extLst>
      <p:ext uri="{BB962C8B-B14F-4D97-AF65-F5344CB8AC3E}">
        <p14:creationId xmlns:p14="http://schemas.microsoft.com/office/powerpoint/2010/main" val="406103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Video URL: </a:t>
            </a:r>
            <a:r>
              <a:rPr lang="en-GB" dirty="0">
                <a:hlinkClick r:id="rId3"/>
              </a:rPr>
              <a:t>https://youtu.be/QG9ZcsL4lNc</a:t>
            </a:r>
            <a:endParaRPr lang="en-GB" dirty="0"/>
          </a:p>
          <a:p>
            <a:endParaRPr lang="en-GB" dirty="0"/>
          </a:p>
        </p:txBody>
      </p:sp>
      <p:sp>
        <p:nvSpPr>
          <p:cNvPr id="4" name="Espaço Reservado para Número de Slide 3"/>
          <p:cNvSpPr>
            <a:spLocks noGrp="1"/>
          </p:cNvSpPr>
          <p:nvPr>
            <p:ph type="sldNum" sz="quarter" idx="5"/>
          </p:nvPr>
        </p:nvSpPr>
        <p:spPr/>
        <p:txBody>
          <a:bodyPr/>
          <a:lstStyle/>
          <a:p>
            <a:fld id="{DC6EB7DB-1CED-43A1-865A-F1159FE89D29}" type="slidenum">
              <a:rPr lang="en-GB" smtClean="0"/>
              <a:t>9</a:t>
            </a:fld>
            <a:endParaRPr lang="en-GB"/>
          </a:p>
        </p:txBody>
      </p:sp>
    </p:spTree>
    <p:extLst>
      <p:ext uri="{BB962C8B-B14F-4D97-AF65-F5344CB8AC3E}">
        <p14:creationId xmlns:p14="http://schemas.microsoft.com/office/powerpoint/2010/main" val="4053583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C18C5-F3FA-4D0A-A9B9-2971BB5756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3836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6EB7DB-1CED-43A1-865A-F1159FE89D29}" type="slidenum">
              <a:rPr lang="en-GB" smtClean="0"/>
              <a:t>16</a:t>
            </a:fld>
            <a:endParaRPr lang="en-GB"/>
          </a:p>
        </p:txBody>
      </p:sp>
    </p:spTree>
    <p:extLst>
      <p:ext uri="{BB962C8B-B14F-4D97-AF65-F5344CB8AC3E}">
        <p14:creationId xmlns:p14="http://schemas.microsoft.com/office/powerpoint/2010/main" val="3514827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865633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912498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857510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a:xfrm>
            <a:off x="838200" y="6356350"/>
            <a:ext cx="2743200" cy="365125"/>
          </a:xfrm>
          <a:prstGeom prst="rect">
            <a:avLst/>
          </a:prstGeom>
        </p:spPr>
        <p:txBody>
          <a:bodyPr/>
          <a:lstStyle/>
          <a:p>
            <a:fld id="{1DA75472-A2B2-4D99-9D5D-B76258FC6896}" type="datetime1">
              <a:rPr lang="en-GB">
                <a:solidFill>
                  <a:prstClr val="black"/>
                </a:solidFill>
              </a:rPr>
              <a:pPr/>
              <a:t>18/02/2022</a:t>
            </a:fld>
            <a:endParaRPr lang="en-GB" dirty="0">
              <a:solidFill>
                <a:prstClr val="black"/>
              </a:solidFill>
            </a:endParaRPr>
          </a:p>
        </p:txBody>
      </p:sp>
      <p:sp>
        <p:nvSpPr>
          <p:cNvPr id="9" name="Footer Placeholder 8"/>
          <p:cNvSpPr>
            <a:spLocks noGrp="1"/>
          </p:cNvSpPr>
          <p:nvPr>
            <p:ph type="ftr" sz="quarter" idx="11"/>
          </p:nvPr>
        </p:nvSpPr>
        <p:spPr>
          <a:xfrm>
            <a:off x="4038600" y="6356350"/>
            <a:ext cx="4114800" cy="365125"/>
          </a:xfrm>
          <a:prstGeom prst="rect">
            <a:avLst/>
          </a:prstGeom>
        </p:spPr>
        <p:txBody>
          <a:bodyPr/>
          <a:lstStyle/>
          <a:p>
            <a:endParaRPr lang="en-GB" dirty="0">
              <a:solidFill>
                <a:prstClr val="black"/>
              </a:solidFill>
            </a:endParaRPr>
          </a:p>
        </p:txBody>
      </p:sp>
      <p:sp>
        <p:nvSpPr>
          <p:cNvPr id="10" name="Slide Number Placeholder 9"/>
          <p:cNvSpPr>
            <a:spLocks noGrp="1"/>
          </p:cNvSpPr>
          <p:nvPr>
            <p:ph type="sldNum" sz="quarter" idx="12"/>
          </p:nvPr>
        </p:nvSpPr>
        <p:spPr>
          <a:xfrm>
            <a:off x="8610600" y="6356350"/>
            <a:ext cx="2743200" cy="365125"/>
          </a:xfrm>
          <a:prstGeom prst="rect">
            <a:avLst/>
          </a:prstGeom>
        </p:spPr>
        <p:txBody>
          <a:bodyPr/>
          <a:lstStyle/>
          <a:p>
            <a:fld id="{CADB531D-2584-48E8-974B-990AB77A0882}"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937871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F0EC0FD-F6C7-44DD-B05F-9F722E41B7C8}" type="datetime1">
              <a:rPr lang="en-GB">
                <a:solidFill>
                  <a:prstClr val="black"/>
                </a:solidFill>
              </a:rPr>
              <a:pPr/>
              <a:t>18/02/2022</a:t>
            </a:fld>
            <a:endParaRPr lang="en-GB" dirty="0">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ADB531D-2584-48E8-974B-990AB77A0882}"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608351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a:solidFill>
                  <a:prstClr val="black">
                    <a:tint val="75000"/>
                  </a:prstClr>
                </a:solidFill>
              </a:rPr>
              <a:pPr/>
              <a:t>18/02/2022</a:t>
            </a:fld>
            <a:endParaRPr lang="en-GB" dirty="0">
              <a:solidFill>
                <a:prstClr val="black">
                  <a:tint val="75000"/>
                </a:prstClr>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599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a:solidFill>
                  <a:prstClr val="black">
                    <a:tint val="75000"/>
                  </a:prstClr>
                </a:solidFill>
              </a:rPr>
              <a:pPr/>
              <a:t>18/02/2022</a:t>
            </a:fld>
            <a:endParaRPr lang="en-GB" dirty="0">
              <a:solidFill>
                <a:prstClr val="black">
                  <a:tint val="75000"/>
                </a:prstClr>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23407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43022" y="1825625"/>
            <a:ext cx="11337851"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prstClr val="black">
                  <a:tint val="75000"/>
                </a:prstClr>
              </a:solidFill>
            </a:endParaRPr>
          </a:p>
        </p:txBody>
      </p:sp>
    </p:spTree>
    <p:extLst>
      <p:ext uri="{BB962C8B-B14F-4D97-AF65-F5344CB8AC3E}">
        <p14:creationId xmlns:p14="http://schemas.microsoft.com/office/powerpoint/2010/main" val="3727859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28625" y="490205"/>
            <a:ext cx="11349908" cy="1190958"/>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52652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449077" y="3572541"/>
            <a:ext cx="11342429" cy="1528282"/>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66449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44794" y="1814993"/>
            <a:ext cx="557500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3770" y="1814993"/>
            <a:ext cx="557500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60919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prstClr val="black">
                  <a:tint val="75000"/>
                </a:prstClr>
              </a:solidFill>
            </a:endParaRPr>
          </a:p>
        </p:txBody>
      </p:sp>
    </p:spTree>
    <p:extLst>
      <p:ext uri="{BB962C8B-B14F-4D97-AF65-F5344CB8AC3E}">
        <p14:creationId xmlns:p14="http://schemas.microsoft.com/office/powerpoint/2010/main" val="3447875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037" y="1825625"/>
            <a:ext cx="11327496" cy="4351338"/>
          </a:xfrm>
          <a:prstGeom prst="rect">
            <a:avLst/>
          </a:prstGeom>
        </p:spPr>
        <p:txBody>
          <a:bodyPr/>
          <a:lstStyle>
            <a:lvl1pPr>
              <a:defRPr>
                <a:solidFill>
                  <a:srgbClr val="35372F"/>
                </a:solidFill>
              </a:defRPr>
            </a:lvl1pPr>
            <a:lvl2pPr>
              <a:defRPr>
                <a:solidFill>
                  <a:srgbClr val="35372F"/>
                </a:solidFill>
              </a:defRPr>
            </a:lvl2pPr>
            <a:lvl3pPr>
              <a:defRPr>
                <a:solidFill>
                  <a:srgbClr val="35372F"/>
                </a:solidFill>
              </a:defRPr>
            </a:lvl3pPr>
            <a:lvl4pPr>
              <a:defRPr>
                <a:solidFill>
                  <a:srgbClr val="35372F"/>
                </a:solidFill>
              </a:defRPr>
            </a:lvl4pPr>
            <a:lvl5pPr>
              <a:defRPr>
                <a:solidFill>
                  <a:srgbClr val="35372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6"/>
          <p:cNvSpPr>
            <a:spLocks noGrp="1"/>
          </p:cNvSpPr>
          <p:nvPr>
            <p:ph type="title"/>
          </p:nvPr>
        </p:nvSpPr>
        <p:spPr>
          <a:xfrm>
            <a:off x="428625" y="490205"/>
            <a:ext cx="11349908" cy="1190958"/>
          </a:xfrm>
          <a:prstGeom prst="rect">
            <a:avLst/>
          </a:prstGeom>
        </p:spPr>
        <p:txBody>
          <a:bodyPr/>
          <a:lstStyle>
            <a:lvl1pPr>
              <a:defRPr>
                <a:solidFill>
                  <a:srgbClr val="35372F"/>
                </a:solidFill>
              </a:defRPr>
            </a:lvl1pPr>
          </a:lstStyle>
          <a:p>
            <a:r>
              <a:rPr lang="en-US"/>
              <a:t>Click to edit Master title style</a:t>
            </a:r>
            <a:endParaRPr lang="en-GB"/>
          </a:p>
        </p:txBody>
      </p:sp>
      <p:sp>
        <p:nvSpPr>
          <p:cNvPr id="8" name="Date Placeholder 7"/>
          <p:cNvSpPr>
            <a:spLocks noGrp="1"/>
          </p:cNvSpPr>
          <p:nvPr>
            <p:ph type="dt" sz="half" idx="10"/>
          </p:nvPr>
        </p:nvSpPr>
        <p:spPr>
          <a:xfrm>
            <a:off x="838200" y="6356350"/>
            <a:ext cx="2743200" cy="365125"/>
          </a:xfrm>
          <a:prstGeom prst="rect">
            <a:avLst/>
          </a:prstGeom>
        </p:spPr>
        <p:txBody>
          <a:bodyPr/>
          <a:lstStyle>
            <a:lvl1pPr>
              <a:defRPr>
                <a:solidFill>
                  <a:srgbClr val="35372F"/>
                </a:solidFill>
              </a:defRPr>
            </a:lvl1pPr>
          </a:lstStyle>
          <a:p>
            <a:fld id="{1DA75472-A2B2-4D99-9D5D-B76258FC6896}" type="datetime1">
              <a:rPr lang="en-GB" smtClean="0"/>
              <a:pPr/>
              <a:t>18/02/2022</a:t>
            </a:fld>
            <a:endParaRPr lang="en-GB" dirty="0"/>
          </a:p>
        </p:txBody>
      </p:sp>
      <p:sp>
        <p:nvSpPr>
          <p:cNvPr id="9" name="Footer Placeholder 8"/>
          <p:cNvSpPr>
            <a:spLocks noGrp="1"/>
          </p:cNvSpPr>
          <p:nvPr>
            <p:ph type="ftr" sz="quarter" idx="11"/>
          </p:nvPr>
        </p:nvSpPr>
        <p:spPr>
          <a:xfrm>
            <a:off x="4038600" y="6356350"/>
            <a:ext cx="4114800" cy="365125"/>
          </a:xfrm>
          <a:prstGeom prst="rect">
            <a:avLst/>
          </a:prstGeom>
        </p:spPr>
        <p:txBody>
          <a:bodyPr/>
          <a:lstStyle>
            <a:lvl1pPr>
              <a:defRPr>
                <a:solidFill>
                  <a:srgbClr val="35372F"/>
                </a:solidFill>
              </a:defRPr>
            </a:lvl1pPr>
          </a:lstStyle>
          <a:p>
            <a:endParaRPr lang="en-GB" dirty="0"/>
          </a:p>
        </p:txBody>
      </p:sp>
      <p:sp>
        <p:nvSpPr>
          <p:cNvPr id="10" name="Slide Number Placeholder 9"/>
          <p:cNvSpPr>
            <a:spLocks noGrp="1"/>
          </p:cNvSpPr>
          <p:nvPr>
            <p:ph type="sldNum" sz="quarter" idx="12"/>
          </p:nvPr>
        </p:nvSpPr>
        <p:spPr>
          <a:xfrm>
            <a:off x="8610600" y="6356350"/>
            <a:ext cx="2743200" cy="365125"/>
          </a:xfrm>
          <a:prstGeom prst="rect">
            <a:avLst/>
          </a:prstGeom>
        </p:spPr>
        <p:txBody>
          <a:bodyPr/>
          <a:lstStyle>
            <a:lvl1pPr>
              <a:defRPr>
                <a:solidFill>
                  <a:srgbClr val="35372F"/>
                </a:solidFill>
              </a:defRPr>
            </a:lvl1pPr>
          </a:lstStyle>
          <a:p>
            <a:fld id="{CADB531D-2584-48E8-974B-990AB77A0882}" type="slidenum">
              <a:rPr lang="en-GB" smtClean="0"/>
              <a:pPr/>
              <a:t>‹#›</a:t>
            </a:fld>
            <a:endParaRPr lang="en-GB" dirty="0"/>
          </a:p>
        </p:txBody>
      </p:sp>
    </p:spTree>
    <p:extLst>
      <p:ext uri="{BB962C8B-B14F-4D97-AF65-F5344CB8AC3E}">
        <p14:creationId xmlns:p14="http://schemas.microsoft.com/office/powerpoint/2010/main" val="2602078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a:prstGeom prst="rect">
            <a:avLst/>
          </a:prstGeo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467833" y="3602038"/>
            <a:ext cx="11291776"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57032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987407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33051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813187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90913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567987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993228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677109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490205"/>
            <a:ext cx="11349908" cy="119095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1037" y="1825625"/>
            <a:ext cx="1132749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a:solidFill>
                  <a:srgbClr val="252823"/>
                </a:solidFill>
              </a:rPr>
              <a:t>COPYRIGHT@2022 THOUGHTBOX EDUCATION</a:t>
            </a: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345374" y="45466"/>
            <a:ext cx="5470215" cy="307777"/>
          </a:xfrm>
          <a:prstGeom prst="rect">
            <a:avLst/>
          </a:prstGeom>
          <a:noFill/>
        </p:spPr>
        <p:txBody>
          <a:bodyPr wrap="none" rtlCol="0">
            <a:spAutoFit/>
          </a:bodyPr>
          <a:lstStyle/>
          <a:p>
            <a:r>
              <a:rPr lang="en-US" sz="1400" b="1" dirty="0">
                <a:solidFill>
                  <a:srgbClr val="35372F"/>
                </a:solidFill>
                <a:latin typeface="+mj-lt"/>
                <a:cs typeface="Foco"/>
              </a:rPr>
              <a:t>EXPLORING THE NATURAL WORLD </a:t>
            </a:r>
            <a:r>
              <a:rPr lang="en-US" sz="1400" dirty="0">
                <a:solidFill>
                  <a:srgbClr val="35372F"/>
                </a:solidFill>
                <a:latin typeface="+mj-lt"/>
                <a:cs typeface="Foco"/>
              </a:rPr>
              <a:t>| Changing</a:t>
            </a:r>
            <a:r>
              <a:rPr lang="en-US" sz="1400" baseline="0" dirty="0">
                <a:solidFill>
                  <a:srgbClr val="35372F"/>
                </a:solidFill>
                <a:latin typeface="+mj-lt"/>
                <a:cs typeface="Foco"/>
              </a:rPr>
              <a:t> Climates – Y7&amp;8 </a:t>
            </a:r>
            <a:r>
              <a:rPr lang="en-US" sz="1400" dirty="0">
                <a:solidFill>
                  <a:srgbClr val="35372F"/>
                </a:solidFill>
                <a:latin typeface="+mj-lt"/>
                <a:cs typeface="Foco"/>
              </a:rPr>
              <a:t>| Lesson 2 </a:t>
            </a:r>
            <a:endParaRPr lang="en-US" sz="1400" dirty="0">
              <a:solidFill>
                <a:srgbClr val="35372F"/>
              </a:solidFill>
              <a:latin typeface="+mj-lt"/>
            </a:endParaRPr>
          </a:p>
        </p:txBody>
      </p:sp>
    </p:spTree>
    <p:extLst>
      <p:ext uri="{BB962C8B-B14F-4D97-AF65-F5344CB8AC3E}">
        <p14:creationId xmlns:p14="http://schemas.microsoft.com/office/powerpoint/2010/main" val="320029113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4601772"/>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Lst>
  <p:txStyles>
    <p:titleStyle>
      <a:lvl1pPr algn="l" defTabSz="914400" rtl="0" eaLnBrk="1" latinLnBrk="0" hangingPunct="1">
        <a:lnSpc>
          <a:spcPct val="90000"/>
        </a:lnSpc>
        <a:spcBef>
          <a:spcPct val="0"/>
        </a:spcBef>
        <a:buNone/>
        <a:defRPr sz="4400" kern="1200">
          <a:solidFill>
            <a:srgbClr val="35372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5372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5372F"/>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5372F"/>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5372F"/>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5372F"/>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zaXBVYr9Ij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www.thoughtboxeducation.com/secondary"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hyperlink" Target="https://static1.squarespace.com/static/595caeca2e69cf0e4a94010f/t/5dd718ae84879234de86ef0e/1574377650156/Single-Use+Plastic.pdf" TargetMode="External"/><Relationship Id="rId7" Type="http://schemas.openxmlformats.org/officeDocument/2006/relationships/hyperlink" Target="https://static1.squarespace.com/static/595caeca2e69cf0e4a94010f/t/5dd7186d3ce4261ee222df15/1574377584588/Food+Waste.pdf" TargetMode="External"/><Relationship Id="rId2" Type="http://schemas.openxmlformats.org/officeDocument/2006/relationships/hyperlink" Target="https://static1.squarespace.com/static/595caeca2e69cf0e4a94010f/t/5dd7184df43c174dfb0cd84c/1574377552766/Frequent+Flying.pdf" TargetMode="Externa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microsoft.com/office/2007/relationships/hdphoto" Target="../media/hdphoto1.wdp"/></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hyperlink" Target="https://static1.squarespace.com/static/595caeca2e69cf0e4a94010f/t/5dd718ae84879234de86ef0e/1574377650156/Single-Use+Plastic.pdf" TargetMode="External"/><Relationship Id="rId7" Type="http://schemas.openxmlformats.org/officeDocument/2006/relationships/hyperlink" Target="https://static1.squarespace.com/static/595caeca2e69cf0e4a94010f/t/5dd7186d3ce4261ee222df15/1574377584588/Food+Waste.pdf" TargetMode="External"/><Relationship Id="rId2" Type="http://schemas.openxmlformats.org/officeDocument/2006/relationships/hyperlink" Target="https://static1.squarespace.com/static/595caeca2e69cf0e4a94010f/t/5dd7184df43c174dfb0cd84c/1574377552766/Frequent+Flying.pdf" TargetMode="Externa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static1.squarespace.com/static/595caeca2e69cf0e4a94010f/t/5dd71812f0547d640c7a23fe/1574377497082/Human+Habits+Factsheet.pdf" TargetMode="Externa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1.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2" Type="http://schemas.openxmlformats.org/officeDocument/2006/relationships/hyperlink" Target="https://static1.squarespace.com/static/595caeca2e69cf0e4a94010f/t/5dd71812f0547d640c7a23fe/1574377497082/Human+Habits+Factsheet.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epuron.com.a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hyperlink" Target="https://www.youtube.com/watch?v=2mTLO2F_ERY"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pixabay.com/en/stickman-stick-figure-man-blue-25574/" TargetMode="External"/><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youtu.be/QG9ZcsL4lNc"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youtu.be/QG9ZcsL4lNc"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58F7FB-2868-4436-BE4D-7699A6C2CBE8}"/>
              </a:ext>
            </a:extLst>
          </p:cNvPr>
          <p:cNvSpPr/>
          <p:nvPr/>
        </p:nvSpPr>
        <p:spPr>
          <a:xfrm>
            <a:off x="0" y="-3511"/>
            <a:ext cx="12192000" cy="6858000"/>
          </a:xfrm>
          <a:prstGeom prst="rect">
            <a:avLst/>
          </a:prstGeom>
          <a:solidFill>
            <a:srgbClr val="27A581">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B3CB44B5-99C5-425F-8A5F-DC5A2D2DBB05}"/>
              </a:ext>
            </a:extLst>
          </p:cNvPr>
          <p:cNvSpPr txBox="1">
            <a:spLocks/>
          </p:cNvSpPr>
          <p:nvPr/>
        </p:nvSpPr>
        <p:spPr>
          <a:xfrm>
            <a:off x="0" y="2994084"/>
            <a:ext cx="121920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35372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7200" b="0" i="0" u="none" strike="noStrike" kern="1200" cap="none" spc="0" normalizeH="0" baseline="0" noProof="0" dirty="0">
                <a:ln>
                  <a:noFill/>
                </a:ln>
                <a:solidFill>
                  <a:prstClr val="white"/>
                </a:solidFill>
                <a:effectLst/>
                <a:uLnTx/>
                <a:uFillTx/>
                <a:latin typeface="Foco" panose="020B0504050202020203" pitchFamily="34" charset="0"/>
                <a:ea typeface="+mj-ea"/>
                <a:cs typeface="+mj-cs"/>
              </a:rPr>
              <a:t>EXPLORING  </a:t>
            </a:r>
            <a:r>
              <a:rPr kumimoji="0" lang="en-GB" sz="7200" b="1" i="0" u="none" strike="noStrike" kern="1200" cap="none" spc="0" normalizeH="0" baseline="0" noProof="0" dirty="0">
                <a:ln>
                  <a:noFill/>
                </a:ln>
                <a:solidFill>
                  <a:prstClr val="white"/>
                </a:solidFill>
                <a:effectLst/>
                <a:uLnTx/>
                <a:uFillTx/>
                <a:latin typeface="Foco" panose="020B0504050202020203" pitchFamily="34" charset="0"/>
                <a:ea typeface="+mj-ea"/>
                <a:cs typeface="+mj-cs"/>
              </a:rPr>
              <a:t>NATURAL WORLD</a:t>
            </a:r>
          </a:p>
        </p:txBody>
      </p:sp>
      <p:sp>
        <p:nvSpPr>
          <p:cNvPr id="9" name="TextBox 8">
            <a:extLst>
              <a:ext uri="{FF2B5EF4-FFF2-40B4-BE49-F238E27FC236}">
                <a16:creationId xmlns:a16="http://schemas.microsoft.com/office/drawing/2014/main" id="{846F5F90-1600-4BA6-827D-CCF9D796FACF}"/>
              </a:ext>
            </a:extLst>
          </p:cNvPr>
          <p:cNvSpPr txBox="1"/>
          <p:nvPr/>
        </p:nvSpPr>
        <p:spPr>
          <a:xfrm rot="16200000">
            <a:off x="4354329" y="3125083"/>
            <a:ext cx="106568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Foco" panose="020B0504050202020203" pitchFamily="34" charset="0"/>
                <a:ea typeface="+mn-ea"/>
                <a:cs typeface="+mn-cs"/>
              </a:rPr>
              <a:t>THE</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2248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47296" y="1878805"/>
            <a:ext cx="3965187" cy="3965187"/>
          </a:xfrm>
          <a:prstGeom prst="rect">
            <a:avLst/>
          </a:prstGeom>
        </p:spPr>
      </p:pic>
      <p:sp>
        <p:nvSpPr>
          <p:cNvPr id="6" name="TextBox 5"/>
          <p:cNvSpPr txBox="1"/>
          <p:nvPr/>
        </p:nvSpPr>
        <p:spPr>
          <a:xfrm>
            <a:off x="2092034" y="2457856"/>
            <a:ext cx="3075709" cy="2677656"/>
          </a:xfrm>
          <a:prstGeom prst="rect">
            <a:avLst/>
          </a:prstGeom>
          <a:noFill/>
        </p:spPr>
        <p:txBody>
          <a:bodyPr wrap="square" rtlCol="0">
            <a:spAutoFit/>
          </a:bodyPr>
          <a:lstStyle/>
          <a:p>
            <a:pPr algn="ctr"/>
            <a:r>
              <a:rPr lang="en-GB" sz="2800" dirty="0">
                <a:solidFill>
                  <a:srgbClr val="35372F"/>
                </a:solidFill>
                <a:latin typeface="Calibri Light" panose="020F0302020204030204"/>
              </a:rPr>
              <a:t>What is the meaning of the message at the end of the cartoon? What is your reaction to this?</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79182" y="2522571"/>
            <a:ext cx="4440444" cy="2612941"/>
          </a:xfrm>
          <a:prstGeom prst="flowChartAlternateProcess">
            <a:avLst/>
          </a:prstGeom>
        </p:spPr>
      </p:pic>
      <p:sp>
        <p:nvSpPr>
          <p:cNvPr id="2" name="CaixaDeTexto 1">
            <a:extLst>
              <a:ext uri="{FF2B5EF4-FFF2-40B4-BE49-F238E27FC236}">
                <a16:creationId xmlns:a16="http://schemas.microsoft.com/office/drawing/2014/main" id="{8C5932AB-2F35-4893-AC5C-AC6B9585E318}"/>
              </a:ext>
            </a:extLst>
          </p:cNvPr>
          <p:cNvSpPr txBox="1"/>
          <p:nvPr/>
        </p:nvSpPr>
        <p:spPr>
          <a:xfrm>
            <a:off x="387928" y="1093044"/>
            <a:ext cx="9802752" cy="523220"/>
          </a:xfrm>
          <a:prstGeom prst="rect">
            <a:avLst/>
          </a:prstGeom>
          <a:noFill/>
        </p:spPr>
        <p:txBody>
          <a:bodyPr wrap="square" rtlCol="0">
            <a:spAutoFit/>
          </a:bodyPr>
          <a:lstStyle/>
          <a:p>
            <a:r>
              <a:rPr lang="en-GB" sz="2800" dirty="0">
                <a:solidFill>
                  <a:srgbClr val="35372F"/>
                </a:solidFill>
                <a:latin typeface="+mj-lt"/>
              </a:rPr>
              <a:t>In trios, take a couple of minutes to discuss the following question:</a:t>
            </a:r>
          </a:p>
        </p:txBody>
      </p:sp>
      <p:pic>
        <p:nvPicPr>
          <p:cNvPr id="7" name="Imagem 6">
            <a:extLst>
              <a:ext uri="{FF2B5EF4-FFF2-40B4-BE49-F238E27FC236}">
                <a16:creationId xmlns:a16="http://schemas.microsoft.com/office/drawing/2014/main" id="{59302A86-839B-407E-8B82-21FBB5AF232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37454" y="4877843"/>
            <a:ext cx="1624286" cy="841001"/>
          </a:xfrm>
          <a:prstGeom prst="flowChartAlternateProcess">
            <a:avLst/>
          </a:prstGeom>
        </p:spPr>
      </p:pic>
    </p:spTree>
    <p:extLst>
      <p:ext uri="{BB962C8B-B14F-4D97-AF65-F5344CB8AC3E}">
        <p14:creationId xmlns:p14="http://schemas.microsoft.com/office/powerpoint/2010/main" val="1349348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218" y="749056"/>
            <a:ext cx="11249995" cy="4280144"/>
          </a:xfrm>
        </p:spPr>
        <p:txBody>
          <a:bodyPr>
            <a:normAutofit/>
          </a:bodyPr>
          <a:lstStyle/>
          <a:p>
            <a:pPr marL="0" indent="0">
              <a:buNone/>
            </a:pPr>
            <a:r>
              <a:rPr lang="en-GB" dirty="0">
                <a:solidFill>
                  <a:srgbClr val="35372F"/>
                </a:solidFill>
              </a:rPr>
              <a:t>There are several ‘habits’ that us humans have introduced into our lives that we now realise are not good for the planet or for us in the long term. </a:t>
            </a:r>
          </a:p>
          <a:p>
            <a:pPr marL="0" indent="0">
              <a:buNone/>
            </a:pPr>
            <a:r>
              <a:rPr lang="en-GB" dirty="0">
                <a:solidFill>
                  <a:srgbClr val="35372F"/>
                </a:solidFill>
              </a:rPr>
              <a:t>We will be exploring some of these in this lesson - but can you guess some human habits that are harming the planet? </a:t>
            </a:r>
          </a:p>
          <a:p>
            <a:pPr marL="0" indent="0">
              <a:buNone/>
            </a:pPr>
            <a:endParaRPr lang="en-GB" dirty="0">
              <a:solidFill>
                <a:srgbClr val="35372F"/>
              </a:solidFill>
            </a:endParaRPr>
          </a:p>
        </p:txBody>
      </p:sp>
      <p:sp>
        <p:nvSpPr>
          <p:cNvPr id="2" name="CaixaDeTexto 1">
            <a:extLst>
              <a:ext uri="{FF2B5EF4-FFF2-40B4-BE49-F238E27FC236}">
                <a16:creationId xmlns:a16="http://schemas.microsoft.com/office/drawing/2014/main" id="{5AB09091-EF58-4A63-B48E-DB49FA577A4F}"/>
              </a:ext>
            </a:extLst>
          </p:cNvPr>
          <p:cNvSpPr txBox="1"/>
          <p:nvPr/>
        </p:nvSpPr>
        <p:spPr>
          <a:xfrm>
            <a:off x="360217" y="5296358"/>
            <a:ext cx="11249995" cy="707886"/>
          </a:xfrm>
          <a:prstGeom prst="rect">
            <a:avLst/>
          </a:prstGeom>
          <a:noFill/>
        </p:spPr>
        <p:txBody>
          <a:bodyPr wrap="square" rtlCol="0">
            <a:spAutoFit/>
          </a:bodyPr>
          <a:lstStyle/>
          <a:p>
            <a:r>
              <a:rPr lang="en-GB" sz="2000" dirty="0">
                <a:solidFill>
                  <a:srgbClr val="35372F"/>
                </a:solidFill>
              </a:rPr>
              <a:t>*Some human actions may be clearly bad for the planet and for humans themselves, but it’s not always so clear. It’s important to respect differences of thought as the starting point of meaningful conversations. </a:t>
            </a:r>
          </a:p>
        </p:txBody>
      </p:sp>
      <p:pic>
        <p:nvPicPr>
          <p:cNvPr id="7" name="Imagem 6" descr="Interface gráfica do usuário, Aplicativo&#10;&#10;Descrição gerada automaticamente">
            <a:extLst>
              <a:ext uri="{FF2B5EF4-FFF2-40B4-BE49-F238E27FC236}">
                <a16:creationId xmlns:a16="http://schemas.microsoft.com/office/drawing/2014/main" id="{CF73E717-9536-4FBA-BC61-38DEAEE94F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91056" y="2889128"/>
            <a:ext cx="1385454" cy="2086330"/>
          </a:xfrm>
          <a:prstGeom prst="rect">
            <a:avLst/>
          </a:prstGeom>
        </p:spPr>
      </p:pic>
      <p:sp>
        <p:nvSpPr>
          <p:cNvPr id="12" name="Retângulo: Cantos Arredondados 11">
            <a:extLst>
              <a:ext uri="{FF2B5EF4-FFF2-40B4-BE49-F238E27FC236}">
                <a16:creationId xmlns:a16="http://schemas.microsoft.com/office/drawing/2014/main" id="{58AA2749-3264-44EF-9A2D-130CCC836787}"/>
              </a:ext>
            </a:extLst>
          </p:cNvPr>
          <p:cNvSpPr/>
          <p:nvPr/>
        </p:nvSpPr>
        <p:spPr>
          <a:xfrm>
            <a:off x="1607127" y="2785418"/>
            <a:ext cx="6249594" cy="2243782"/>
          </a:xfrm>
          <a:prstGeom prst="roundRect">
            <a:avLst/>
          </a:prstGeom>
          <a:solidFill>
            <a:srgbClr val="1F86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bg1"/>
                </a:solidFill>
                <a:effectLst/>
                <a:uLnTx/>
                <a:uFillTx/>
                <a:latin typeface="Calibri Light" panose="020F0302020204030204"/>
                <a:ea typeface="+mn-ea"/>
                <a:cs typeface="+mn-cs"/>
              </a:rPr>
              <a:t>Take a couple of minutes to brainstorm a list of these human habits as a class.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bg1"/>
                </a:solidFill>
                <a:effectLst/>
                <a:uLnTx/>
                <a:uFillTx/>
                <a:latin typeface="Calibri Light" panose="020F0302020204030204"/>
                <a:ea typeface="+mn-ea"/>
                <a:cs typeface="+mn-cs"/>
              </a:rPr>
              <a:t>See how many you can list.</a:t>
            </a:r>
            <a:endParaRPr lang="en-GB" sz="2400" dirty="0">
              <a:solidFill>
                <a:schemeClr val="bg1"/>
              </a:solidFill>
              <a:latin typeface="Calibri Light" panose="020F03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2400" dirty="0">
                <a:solidFill>
                  <a:schemeClr val="bg1"/>
                </a:solidFill>
                <a:latin typeface="Calibri Light" panose="020F0302020204030204"/>
              </a:rPr>
              <a:t>Check </a:t>
            </a:r>
            <a:r>
              <a:rPr kumimoji="0" lang="en-GB" sz="2400" b="0" i="0" u="none" strike="noStrike" kern="1200" cap="none" spc="0" normalizeH="0" baseline="0" noProof="0" dirty="0">
                <a:ln>
                  <a:noFill/>
                </a:ln>
                <a:solidFill>
                  <a:schemeClr val="bg1"/>
                </a:solidFill>
                <a:effectLst/>
                <a:uLnTx/>
                <a:uFillTx/>
                <a:latin typeface="Calibri Light" panose="020F0302020204030204"/>
                <a:ea typeface="+mn-ea"/>
                <a:cs typeface="+mn-cs"/>
              </a:rPr>
              <a:t>if everyone agrees with them, or not*. </a:t>
            </a:r>
          </a:p>
        </p:txBody>
      </p:sp>
    </p:spTree>
    <p:extLst>
      <p:ext uri="{BB962C8B-B14F-4D97-AF65-F5344CB8AC3E}">
        <p14:creationId xmlns:p14="http://schemas.microsoft.com/office/powerpoint/2010/main" val="3060843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8641D10D-9E92-4283-BCB1-2EE4CFB3785A}"/>
              </a:ext>
            </a:extLst>
          </p:cNvPr>
          <p:cNvSpPr>
            <a:spLocks noGrp="1"/>
          </p:cNvSpPr>
          <p:nvPr>
            <p:ph idx="1"/>
          </p:nvPr>
        </p:nvSpPr>
        <p:spPr>
          <a:xfrm>
            <a:off x="385672" y="1288474"/>
            <a:ext cx="11420655" cy="1745671"/>
          </a:xfrm>
        </p:spPr>
        <p:txBody>
          <a:bodyPr>
            <a:normAutofit/>
          </a:bodyPr>
          <a:lstStyle/>
          <a:p>
            <a:pPr marL="0" indent="0">
              <a:buNone/>
            </a:pPr>
            <a:r>
              <a:rPr lang="en-GB" dirty="0">
                <a:solidFill>
                  <a:srgbClr val="35372F"/>
                </a:solidFill>
              </a:rPr>
              <a:t>As young people, you have inherited a planet that is facing many challenges. As we’ve mentioned last lesson, it is important to recognise these feelings as valid and to not supress them. Remember to be mindful of your feelings and needs throughout this lesson and topic. </a:t>
            </a:r>
          </a:p>
          <a:p>
            <a:pPr marL="0" indent="0">
              <a:buNone/>
            </a:pPr>
            <a:endParaRPr lang="en-GB" dirty="0">
              <a:solidFill>
                <a:srgbClr val="35372F"/>
              </a:solidFill>
            </a:endParaRPr>
          </a:p>
        </p:txBody>
      </p:sp>
      <p:sp>
        <p:nvSpPr>
          <p:cNvPr id="9" name="CaixaDeTexto 8">
            <a:extLst>
              <a:ext uri="{FF2B5EF4-FFF2-40B4-BE49-F238E27FC236}">
                <a16:creationId xmlns:a16="http://schemas.microsoft.com/office/drawing/2014/main" id="{84FFDF2B-00DA-41A0-9A9B-48E1D196E477}"/>
              </a:ext>
            </a:extLst>
          </p:cNvPr>
          <p:cNvSpPr txBox="1"/>
          <p:nvPr/>
        </p:nvSpPr>
        <p:spPr>
          <a:xfrm>
            <a:off x="413631" y="3692237"/>
            <a:ext cx="9062878" cy="1643527"/>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If you need a break, look outside the window at the sky, or connect to something in your classroom that is part of the natural world. Even a wooden desk can help us remember how </a:t>
            </a:r>
            <a:r>
              <a:rPr lang="en-GB" sz="2800" dirty="0">
                <a:solidFill>
                  <a:srgbClr val="35372F"/>
                </a:solidFill>
                <a:latin typeface="Calibri Light" panose="020F0302020204030204"/>
              </a:rPr>
              <a:t>important and beautiful </a:t>
            </a: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nature is!</a:t>
            </a:r>
          </a:p>
        </p:txBody>
      </p:sp>
      <p:pic>
        <p:nvPicPr>
          <p:cNvPr id="6" name="Imagem 5" descr="Uma imagem contendo verde, mesa, computer, escuro&#10;&#10;Descrição gerada automaticamente">
            <a:extLst>
              <a:ext uri="{FF2B5EF4-FFF2-40B4-BE49-F238E27FC236}">
                <a16:creationId xmlns:a16="http://schemas.microsoft.com/office/drawing/2014/main" id="{32BF4FC4-CBBA-4E40-AC11-9BC0B28BE57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476509" y="4357216"/>
            <a:ext cx="2349629" cy="2424619"/>
          </a:xfrm>
          <a:prstGeom prst="rect">
            <a:avLst/>
          </a:prstGeom>
        </p:spPr>
      </p:pic>
    </p:spTree>
    <p:extLst>
      <p:ext uri="{BB962C8B-B14F-4D97-AF65-F5344CB8AC3E}">
        <p14:creationId xmlns:p14="http://schemas.microsoft.com/office/powerpoint/2010/main" val="2701389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13">
            <a:extLst>
              <a:ext uri="{FF2B5EF4-FFF2-40B4-BE49-F238E27FC236}">
                <a16:creationId xmlns:a16="http://schemas.microsoft.com/office/drawing/2014/main" id="{47DE114E-54B9-405D-A016-1319A6E8D4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5" name="Oval 10">
            <a:extLst>
              <a:ext uri="{FF2B5EF4-FFF2-40B4-BE49-F238E27FC236}">
                <a16:creationId xmlns:a16="http://schemas.microsoft.com/office/drawing/2014/main" id="{AF00DB8D-A852-4875-9B6E-F1CA73D0EEBF}"/>
              </a:ext>
            </a:extLst>
          </p:cNvPr>
          <p:cNvSpPr/>
          <p:nvPr/>
        </p:nvSpPr>
        <p:spPr>
          <a:xfrm>
            <a:off x="8093581" y="2559357"/>
            <a:ext cx="3958720" cy="393034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7" name="TextBox 11">
            <a:extLst>
              <a:ext uri="{FF2B5EF4-FFF2-40B4-BE49-F238E27FC236}">
                <a16:creationId xmlns:a16="http://schemas.microsoft.com/office/drawing/2014/main" id="{992E307D-A522-42B1-811A-47236D080910}"/>
              </a:ext>
            </a:extLst>
          </p:cNvPr>
          <p:cNvSpPr txBox="1"/>
          <p:nvPr/>
        </p:nvSpPr>
        <p:spPr>
          <a:xfrm>
            <a:off x="8195536" y="4254178"/>
            <a:ext cx="3754810" cy="1292662"/>
          </a:xfrm>
          <a:prstGeom prst="rect">
            <a:avLst/>
          </a:prstGeom>
          <a:noFill/>
        </p:spPr>
        <p:txBody>
          <a:bodyPr wrap="square" rtlCol="0">
            <a:spAutoFit/>
          </a:bodyPr>
          <a:lstStyle/>
          <a:p>
            <a:pPr algn="ctr"/>
            <a:r>
              <a:rPr lang="en-GB" sz="2400" b="1" spc="300" dirty="0">
                <a:solidFill>
                  <a:prstClr val="white"/>
                </a:solidFill>
                <a:latin typeface="Foco" panose="020B0504050202020203" pitchFamily="34" charset="0"/>
              </a:rPr>
              <a:t>HUMAN HABITS</a:t>
            </a:r>
            <a:endParaRPr lang="en-GB" sz="1100" b="1" spc="300" dirty="0">
              <a:solidFill>
                <a:prstClr val="white"/>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a:solidFill>
                  <a:srgbClr val="FEE725"/>
                </a:solidFill>
                <a:latin typeface="Foco" panose="020B0504050202020203" pitchFamily="34" charset="0"/>
              </a:rPr>
              <a:t>1 5  M I N U T E S</a:t>
            </a:r>
            <a:endParaRPr lang="en-GB" dirty="0">
              <a:solidFill>
                <a:srgbClr val="FEE725"/>
              </a:solidFill>
              <a:latin typeface="Foco" panose="020B0504050202020203" pitchFamily="34" charset="0"/>
            </a:endParaRPr>
          </a:p>
        </p:txBody>
      </p:sp>
    </p:spTree>
    <p:extLst>
      <p:ext uri="{BB962C8B-B14F-4D97-AF65-F5344CB8AC3E}">
        <p14:creationId xmlns:p14="http://schemas.microsoft.com/office/powerpoint/2010/main" val="2149091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083" y="1096689"/>
            <a:ext cx="11204542" cy="1143000"/>
          </a:xfrm>
        </p:spPr>
        <p:txBody>
          <a:bodyPr>
            <a:noAutofit/>
          </a:bodyPr>
          <a:lstStyle/>
          <a:p>
            <a:br>
              <a:rPr lang="en-GB" sz="2800" dirty="0">
                <a:solidFill>
                  <a:srgbClr val="35372F"/>
                </a:solidFill>
              </a:rPr>
            </a:br>
            <a:r>
              <a:rPr lang="en-GB" sz="2800" dirty="0">
                <a:solidFill>
                  <a:srgbClr val="35372F"/>
                </a:solidFill>
              </a:rPr>
              <a:t>These are three habits that many humans take part in that cause harm to the planet:</a:t>
            </a:r>
            <a:br>
              <a:rPr lang="en-GB" sz="2800" dirty="0">
                <a:solidFill>
                  <a:srgbClr val="35372F"/>
                </a:solidFill>
              </a:rPr>
            </a:br>
            <a:r>
              <a:rPr lang="en-GB" sz="2800" dirty="0"/>
              <a:t> </a:t>
            </a:r>
            <a:endParaRPr lang="en-US" sz="2800" dirty="0"/>
          </a:p>
        </p:txBody>
      </p:sp>
      <p:pic>
        <p:nvPicPr>
          <p:cNvPr id="8" name="Picture 2" descr="Frog, Green, Animal, Amphibian, Thinking, Worryi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07625" y="4963108"/>
            <a:ext cx="1413060" cy="1527633"/>
          </a:xfrm>
          <a:prstGeom prst="rect">
            <a:avLst/>
          </a:prstGeom>
          <a:noFill/>
          <a:extLst>
            <a:ext uri="{909E8E84-426E-40DD-AFC4-6F175D3DCCD1}">
              <a14:hiddenFill xmlns:a14="http://schemas.microsoft.com/office/drawing/2010/main">
                <a:solidFill>
                  <a:srgbClr val="FFFFFF"/>
                </a:solidFill>
              </a14:hiddenFill>
            </a:ext>
          </a:extLst>
        </p:spPr>
      </p:pic>
      <p:sp>
        <p:nvSpPr>
          <p:cNvPr id="7" name="Snip Single Corner Rectangle 6"/>
          <p:cNvSpPr/>
          <p:nvPr/>
        </p:nvSpPr>
        <p:spPr>
          <a:xfrm>
            <a:off x="747011" y="2734128"/>
            <a:ext cx="3038473" cy="2028825"/>
          </a:xfrm>
          <a:prstGeom prst="snip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1. CONSUMPTION</a:t>
            </a:r>
          </a:p>
        </p:txBody>
      </p:sp>
      <p:sp>
        <p:nvSpPr>
          <p:cNvPr id="10" name="Snip Single Corner Rectangle 9"/>
          <p:cNvSpPr/>
          <p:nvPr/>
        </p:nvSpPr>
        <p:spPr>
          <a:xfrm>
            <a:off x="4361749" y="2734128"/>
            <a:ext cx="2819400" cy="2028825"/>
          </a:xfrm>
          <a:prstGeom prst="snip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2. PRODUCTION</a:t>
            </a:r>
          </a:p>
        </p:txBody>
      </p:sp>
      <p:sp>
        <p:nvSpPr>
          <p:cNvPr id="11" name="Snip Single Corner Rectangle 10"/>
          <p:cNvSpPr/>
          <p:nvPr/>
        </p:nvSpPr>
        <p:spPr>
          <a:xfrm>
            <a:off x="7976487" y="2734128"/>
            <a:ext cx="2819400" cy="2028825"/>
          </a:xfrm>
          <a:prstGeom prst="snip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3. POLLUTION</a:t>
            </a:r>
          </a:p>
        </p:txBody>
      </p:sp>
    </p:spTree>
    <p:extLst>
      <p:ext uri="{BB962C8B-B14F-4D97-AF65-F5344CB8AC3E}">
        <p14:creationId xmlns:p14="http://schemas.microsoft.com/office/powerpoint/2010/main" val="46788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901" y="1528974"/>
            <a:ext cx="11337851" cy="3471863"/>
          </a:xfrm>
        </p:spPr>
        <p:txBody>
          <a:bodyPr>
            <a:normAutofit/>
          </a:bodyPr>
          <a:lstStyle/>
          <a:p>
            <a:pPr marL="0" indent="0">
              <a:buNone/>
            </a:pPr>
            <a:r>
              <a:rPr lang="en-GB" dirty="0">
                <a:solidFill>
                  <a:srgbClr val="35372F"/>
                </a:solidFill>
              </a:rPr>
              <a:t>Working in small groups, take a look at the images on the next slides and note down your answers for the following three questions:</a:t>
            </a:r>
            <a:br>
              <a:rPr lang="en-GB" dirty="0">
                <a:solidFill>
                  <a:srgbClr val="35372F"/>
                </a:solidFill>
              </a:rPr>
            </a:br>
            <a:endParaRPr lang="en-GB" dirty="0">
              <a:solidFill>
                <a:srgbClr val="35372F"/>
              </a:solidFill>
            </a:endParaRPr>
          </a:p>
          <a:p>
            <a:pPr marL="0" indent="0">
              <a:buNone/>
            </a:pPr>
            <a:r>
              <a:rPr lang="en-GB" dirty="0">
                <a:solidFill>
                  <a:srgbClr val="35372F"/>
                </a:solidFill>
              </a:rPr>
              <a:t>SLIDE 1: What are humans </a:t>
            </a:r>
            <a:r>
              <a:rPr lang="en-GB" b="1" dirty="0">
                <a:solidFill>
                  <a:schemeClr val="accent2">
                    <a:lumMod val="75000"/>
                  </a:schemeClr>
                </a:solidFill>
              </a:rPr>
              <a:t>consuming</a:t>
            </a:r>
            <a:r>
              <a:rPr lang="en-GB" dirty="0">
                <a:solidFill>
                  <a:schemeClr val="accent2">
                    <a:lumMod val="75000"/>
                  </a:schemeClr>
                </a:solidFill>
              </a:rPr>
              <a:t> </a:t>
            </a:r>
            <a:r>
              <a:rPr lang="en-GB" dirty="0">
                <a:solidFill>
                  <a:srgbClr val="35372F"/>
                </a:solidFill>
              </a:rPr>
              <a:t>in these images?</a:t>
            </a:r>
          </a:p>
          <a:p>
            <a:pPr marL="0" indent="0">
              <a:buNone/>
            </a:pPr>
            <a:r>
              <a:rPr lang="en-GB" dirty="0">
                <a:solidFill>
                  <a:srgbClr val="35372F"/>
                </a:solidFill>
              </a:rPr>
              <a:t>SLIDE 2: What are humans </a:t>
            </a:r>
            <a:r>
              <a:rPr lang="en-GB" b="1" dirty="0">
                <a:solidFill>
                  <a:srgbClr val="00B050"/>
                </a:solidFill>
              </a:rPr>
              <a:t>producing</a:t>
            </a:r>
            <a:r>
              <a:rPr lang="en-GB" dirty="0">
                <a:solidFill>
                  <a:srgbClr val="00B050"/>
                </a:solidFill>
              </a:rPr>
              <a:t> </a:t>
            </a:r>
            <a:r>
              <a:rPr lang="en-GB" dirty="0">
                <a:solidFill>
                  <a:srgbClr val="35372F"/>
                </a:solidFill>
              </a:rPr>
              <a:t>in each of these images?</a:t>
            </a:r>
          </a:p>
          <a:p>
            <a:pPr marL="0" indent="0">
              <a:buNone/>
            </a:pPr>
            <a:r>
              <a:rPr lang="en-GB" dirty="0">
                <a:solidFill>
                  <a:srgbClr val="35372F"/>
                </a:solidFill>
              </a:rPr>
              <a:t>SLIDE 3: What sort of </a:t>
            </a:r>
            <a:r>
              <a:rPr lang="en-GB" b="1" dirty="0">
                <a:solidFill>
                  <a:schemeClr val="accent1">
                    <a:lumMod val="75000"/>
                  </a:schemeClr>
                </a:solidFill>
              </a:rPr>
              <a:t>pollution</a:t>
            </a:r>
            <a:r>
              <a:rPr lang="en-GB" dirty="0">
                <a:solidFill>
                  <a:schemeClr val="accent1">
                    <a:lumMod val="75000"/>
                  </a:schemeClr>
                </a:solidFill>
              </a:rPr>
              <a:t> </a:t>
            </a:r>
            <a:r>
              <a:rPr lang="en-GB" dirty="0">
                <a:solidFill>
                  <a:srgbClr val="35372F"/>
                </a:solidFill>
              </a:rPr>
              <a:t>is each of these images showing?</a:t>
            </a:r>
          </a:p>
          <a:p>
            <a:pPr marL="0" indent="0">
              <a:buNone/>
            </a:pPr>
            <a:endParaRPr lang="en-GB" dirty="0">
              <a:highlight>
                <a:srgbClr val="00FFFF"/>
              </a:highlight>
            </a:endParaRPr>
          </a:p>
        </p:txBody>
      </p:sp>
    </p:spTree>
    <p:extLst>
      <p:ext uri="{BB962C8B-B14F-4D97-AF65-F5344CB8AC3E}">
        <p14:creationId xmlns:p14="http://schemas.microsoft.com/office/powerpoint/2010/main" val="1919438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stateimpact.npr.org/texas/files/2011/11/81705896.jpg"/>
          <p:cNvPicPr>
            <a:picLocks noChangeAspect="1" noChangeArrowheads="1"/>
          </p:cNvPicPr>
          <p:nvPr/>
        </p:nvPicPr>
        <p:blipFill>
          <a:blip r:embed="rId3" cstate="print"/>
          <a:srcRect/>
          <a:stretch>
            <a:fillRect/>
          </a:stretch>
        </p:blipFill>
        <p:spPr bwMode="auto">
          <a:xfrm>
            <a:off x="5766478" y="33649"/>
            <a:ext cx="6456868" cy="4652425"/>
          </a:xfrm>
          <a:prstGeom prst="rect">
            <a:avLst/>
          </a:prstGeom>
          <a:noFill/>
        </p:spPr>
      </p:pic>
      <p:pic>
        <p:nvPicPr>
          <p:cNvPr id="39946" name="Picture 10" descr="https://encrypted-tbn0.gstatic.com/images?q=tbn:ANd9GcTw3vgSFckqlZSs1YUVvHQdc-ryYsQX5RZ_u5taqe2mru1xOz-3aQ"/>
          <p:cNvPicPr>
            <a:picLocks noChangeAspect="1" noChangeArrowheads="1"/>
          </p:cNvPicPr>
          <p:nvPr/>
        </p:nvPicPr>
        <p:blipFill>
          <a:blip r:embed="rId4" cstate="print"/>
          <a:srcRect/>
          <a:stretch>
            <a:fillRect/>
          </a:stretch>
        </p:blipFill>
        <p:spPr bwMode="auto">
          <a:xfrm>
            <a:off x="0" y="0"/>
            <a:ext cx="5250392" cy="3493899"/>
          </a:xfrm>
          <a:prstGeom prst="rect">
            <a:avLst/>
          </a:prstGeom>
          <a:noFill/>
        </p:spPr>
      </p:pic>
      <p:sp>
        <p:nvSpPr>
          <p:cNvPr id="39948" name="AutoShape 12" descr="Image result for meat farming"/>
          <p:cNvSpPr>
            <a:spLocks noChangeAspect="1" noChangeArrowheads="1"/>
          </p:cNvSpPr>
          <p:nvPr/>
        </p:nvSpPr>
        <p:spPr bwMode="auto">
          <a:xfrm>
            <a:off x="1695248" y="-110814"/>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950" name="AutoShape 14" descr="data:image/jpeg;base64,/9j/4AAQSkZJRgABAQAAAQABAAD/2wCEAAkGBxQTEhUUExQVFhUXGRgZGBgYGBoYHxweGx4dHR0cHhoYHCggHBslHRwcITEhJSorLi4uHB8zODMsNygtLisBCgoKDg0OGxAQGzQmHyQvLCwsLCwsLCwsLCwsLCwsLCwsLCwsLCwsLCwsLCwsLCwsLCwsLCwsLCwsLCwsLCwsLP/AABEIALQBGQMBIgACEQEDEQH/xAAbAAACAwEBAQAAAAAAAAAAAAAEBQIDBgEAB//EAEAQAAIBAwMCAwYCCAQGAgMAAAECEQADIQQSMQVBIlFhBhNxgZGhMrEUFUJSwdHh8CNikvEWM1Nyk7Ki0gdDgv/EABkBAAMBAQEAAAAAAAAAAAAAAAABAgMEBf/EACYRAAICAgICAgMAAwEAAAAAAAABAhESITFBA1EiMhNhgUJDcTP/2gAMAwEAAhEDEQA/ANaBUwK4BUxXcSdAqYFRFTApASFSFcFSFAjoqQrgrqGgCQFSArgqYpAdFdrwrtID0V2vV2gD1ertepAcr1dr1AHK9Xa9QBGvV2uUwImuGvA5rtAETUTUiKiaYiJqJqRqJoGRqJqRqJpgQNQNWGoGgCtqg1WGoGgCpqjFTao0wLVqYrIDUx+0frU/1ptHLY8jU5IrE14roOay1jqpbu/woi3rHPBalkgxNKKkKzI17TG5qtXWv+8aMkFGiBrtris+2uYDLGu/rIx+KB50Wgo0YqQNZpdfJBNw+hFXfpDnxb8cKaWSGoNmiFdBrNajUXQ0F+PKvLqXM+Lnmna9k0aRroBAJEmp7u1ZjeZDTkVNdWwMg5o0Oh/qNUqRuPNUv1BYlf79aR6i+zgbiMVFW7SKNBQ26frSSdxlfM0ytXAwkGazVto4ODV9jVlOCIodCodanVBFJ59KstvIB86zN3UM0z5mjbfU2CgYwKAod1w0mPVm/wAtebqrj900goaJyamaSr1NufDXf1q3+WmFDc1E0o/Wz+S/Wujqbf5PrQKhoaiaXfrAxyn1qs9Rb/J9aLQ6GZqJpY3UX/yfWo/rB/JPrRaChkaiaWN1C55L9arOuu+S/X+tO0FMZmomln6bd8lqv9PueS/WjJBTGZqNKzrrvkv9/Oofp13yX60ZIKYn0S2yR7xiuRwJxH86vNi1+y8csJBj0FBC94NmzdH7QIn8uB5VaVa2Q0E7V3GQYjifhkVznWc3ZxnGYMCfTFX2NY6jDEegIzzQ9vUqxwFQz2x954oy3eZoCGTB4We0H1p3QkrKLLkueZOJmjSdpARiRwT6xIIntS42SSAGyMARH1/rVwOVVSNykgwByT680WFBN1GIBmQ2ACfrV+m0rmV3JxwTz8Ko1N+4GEKFJ9FMGcn7cUE9olwdxBGPp50rGNW6e5nb+zzFR96V8ENM+QH1r2m05k7m/EJWWIX5AYqqyCAyh5JzLCYjyNJMdB5JPilSfjUgWIkRAGYoewN0hiFgjPIMzHwogXdoZNhORHZfjimmJo4LuBBGZ4Fce7JMY9PKpqX2BxAg5UEz5SBGYmouqP4lV9x84GPjPNOwpEGyoIbPlH8ZqFu8xmMwPKr9LppYyBsk/iOY8xipM4tkQq3OYC4geuBmjIdFdm4xPH51E6kScxxiKsUJGS6YkxDeeOa5YQQWLASABjJPbFFixRBrpGSDHfgfnUC79gSPlU9UIDKQ5iJxOfKvO21ZJIB4wJHy7UWLFELN8tOI+eT8qk1yP2hMcVO0FYgft+oj6VUNGGaG3DM7s/JYBoyDBEt8CX8IjnnNRtXAQZnmAR3qWt0oWB+DkqSSQR5QTiqbFgOGIuiU8RJBA+/b0osWC9F1y4sSMyD8oqv3qESN09wREUDfYL33Bs+Ez/tU01gCAe7Mj5yKGwwic9/3+39agt7zE/DGP4mg2LdjtHqJq+yI7gyJ+o7UCwXova+pI2qfWTz8DVQVmBiMeRofUMFOc4/s/GuJf2ZWCCOZiPWgMEWuBgs3E4nOBXRM7YJMT/Zql1jupnkzNVurzksPMDFA8bCfeAGGGTIAJiDVHv8AkQcesT8Kq/R4Y4weST5+h8qtXTMCJ/C2V4/vmlYvxokwJyAaqhvL71Ub7yAMfOpe8u+R+/8AKgWESVu+DbI8M8jsd0iftT3Q9GubQxuo6BdxCHcwAG7bsIHcCR6UisJZXTl7auLjHbDHsIO9ZHrHfihtJq23qwFwssng9+eBWd+jWh5rrdi4h2yLi8QoVSMdh3Iz8qjoOnhQrrdAaeJYEenpxzSW+ztcmyTbG2SD2jEZorT33ZHMEuFAzgsZAwKoX8DNTpnDvIlm3ZgtPwPeP4VdpraqC6SWtjxSCNwIifkTVFl3VQzMBMjJGCInjtnmoWnvkXFVgUIyNsxnmexxzRY6GFvSG46+8ZQSYJxiMAbuJ75pjquhqpBVvDO0sXBBYc457Gl/vbezdBN0KiblA2woEyo5Jzn0oPYgaCWCfiEETnvnB/rRf7Cn6HN3otwy3hZACVdX8OI3RHZc4oNBMGCCsied3lzj1q/QMlobVLXFUEQDtEct4VPqM13Qt7x9tvxYkqeccx50rBIlZ0RdW/xESIOcmB8Pj9qjqNAyOQtyQY8R/PFU63WgPCkKJyGXjERRjX9hQPcVkYEBrZJ8WPDtjsCOOad0FWy2yjqsK8wTxOc81BdExWcnEj5c5PxFF6bUqnim3dUeJo8LLI8g0RjI7Ul0/Xxt3FYgxzgyO3zHHpQm3wHAWEbELuP/ALUWdHdCF2te7Xt4gcj/ACkzQ7ay29ssjpuAkiDPMmM8jjvUrHVLLhiUuXP+moEZ2jmBJG6RStsfBO6ikjaGXw5kFiT6jtUtU5sbW93ubAHIPHMHEjFUavqIBR0sXJ93LALtUMBOJE47nvVFjri3G8djaY5Jae0AfKaKYrQzs6ti8kMwchiCcgx3A/aHpXTbYkszIyncf2smcCT3JqnSapbjKRaYiDkyd2YkTjGal1TWqjIUszEbl3ZnEkgfh+NK9j6O6Uqzxt92xIUBzBGOSTjmlr6ncCrqE2BjMRJECAV5mrG67qGaPd2lPeWDE+U7jihuo6u4SDc2KQfEogH5g9uIPrTTBp9lSoCjH3NyMeIIzEDmR+UjFX9M6Y10AAgKYMs0SCYiO8Vfp+ou/gSdgPhVsHafMriORVVzWoA67USVZJBJk+g9TFLLoK7CL1gKdi2i7AwWggQOYPDd80tZQWPKDgTmI/nV9jqlxLhX3qtbWIZpVSOZ8/ShOt6z3jsQLfuyfAVJj45zNAfwFvdQBGF2Qe+Z+E03s2bTJv8AdkiB4l3hs9wCIK4zVLWrXuytwrafwsC5mR5AcZHFXafrnulG0blyF3cR8R5iabYtiq+ow6S6gwSAWMdpEflTb9HHuotvZFsgNtuJ4lnzkYz2pbc6mEuF7Dm2GiV24nuBNAajqgZzvuE5Ph7Ce2TNLY9dhS6QM1wG4i5J5gYP7GP7FUDTMdylhOIJP5H4dquTqga0LGGMwrEDd6Z9PWrdbdcWlttwpG0gjd3PI5oythVIG96U3W2KsxgQ4ypxBE1ZrtI5CtdZdsCFBj0BiO9Ru9UuNBK7oYEMQCRAAj4RRHUeqC4jHaUMrAJwRmQBQ2woFe0lsggCGBMs0g+g28RXv1uf3U/1H+dKbCuOBjykd/SPKrP0R/JftQ2JDG77bbzbOwSibSD+0TiYGI4I785qxup2vxAlXAg7TGPKSPvFJOk3LDkqqgsA0EjscT8e/oau1mlthlO1jJMKok/Ck4pjjJ0MTrdCigtavO5Mmbvhj6fyq61q9GwJRbqggqYuCR3xIM9qXdI6nYsXP8XTLcXPhuDInI55xAzRekvh7oRNHp2a7IUbWQKDAjazevIz5UP0JPsF1WutSRbDOmJ3fiB9duOZFGdI1hUlre5AUZxBJwPCQ3mCw4PE1q/YrqCWbTaXVW0BQl5gFWzIIJ5Pef7Fb2dNdvsyMSNuEAE7GAMZPHHNDaS2NXJmX0fX7JZnu6fLd0O2DGfDMes+pq/S6+y423WJVtoC21jbtkLz8RMUzvdNs+6DKqtBG5YgiTEZyRgfWgOk9BtMt4b/APERfeRsJwskqpnmIz60KnsNofdF6fpwkwHcEbWRihPhEg7iZzP8qFPWNFbJVLWy4MFxcZisHxQTE5x86CvG2FUbjAN0Ajgldo3dvOlL9MtMzEOQzecRJMknJPpSddsEn0h2vUrJA8QCkgszKGMiRMD0YzVnTtTpg4a4VgQUdASAxAg7TlTu7djS5ehWtpOCAcneVA+2cTS/T9JR7gU6hRnJjAHfkiT6ChOD4Y5Ka5RpNbaRWF203vLbg7g0LBmMDGWzjtBpg1q7ZYXStva6ztfMriSCMCB+dJ7nTLfu9v6Xbc2yQqsCs88Tyc8VbqUv+Cztm0oItOBJjED4wDPEgd6HVaYlfY3fqGqa2LthbIQBjtt7GLFeSJUceQonRdUUkXGvWg24b1dRbJkQIPpicRzSnoqJ7l7abluBRDEGEYYOAeDmaXazQAMvvF98pzNtTCnj+vyqbRWLNRquq2WGwBIIYSG/CfPIyMgz6Gsb0zT6i+SERW7sQYjtJzg0Kt1x+EBc/hmCR6hsf7010/tM9tdqkjJeWg4IgqD949KG6KUX0Lr9rW6YqHUqBuIHbkk/M80Tpeo6olGYMRnPu5+RZcn5/emej9on1COCu4mFUt/7Y8uKL073WuupbaER49SFOf4xVKV9EY12KR1Em1i24Ayw2dhjLbcCr/Zpbd64d14pcMwjLuAAiBuYwT8fOmOrtMykNdGYhgeQOZWPtwaw3UdK9hVdyWBJlQPw8xPOIoh+wnvg+m6i3qVdkKJtMLbuYU8ggQCYMSKz9/ptzRkMTDkt4iQwzmM8Up9lfabYrB3baFLDcN5njaskRHlWzs6vp9/TpauBVXwkCSpB5mfxSZznvSppk3ozt/2qY+8tuybWV0wkmSIHxFZZ7CALscQPxbmIny+FbTrtjR6e8rIyqHRXSQzwZAjbuHhYeZpJrfa+w5u2n01vejHbctiASDGQexj71XHCC0xWbQZBkGI/anCiAJNd90VYMEA4lCfD24q06/cse5gjPnIYqAoHn4gYpnoOqaFQB7q4HWP2s7lzBk8ikn2y2uke6ZpLl26VGkMkFhN0orAQOWBz6Cl/UOnm0WN5NssBI2vs5kEKZPH2pv7R9VuX2W9YDG2lli2YjZO9hH4oU5pR7Gl7+qX3HumJJuMlzglZyTBM+I9u9C3tCbrTObLSKtxLtm7kFtkwoMcgwwPqQBUl1aXSwRwAAzAfDsSfjWm9qvZoNqUbZatpdQh0EZKMpkEL4eV45jNLuqnT6R0RtPZubg0uogbTmOJ5gZoSsnLQuXpzuitbXdOTJ2wZjvzVPU9C1l1S4uWEja0gcjOK77RdQsLfthEe3auW13c4kn8Inif40v6l1O0j7Ldw3IGGg9ySB680DTL9bfSASFT1Hn86E/SU/eep9Ws2f0ZLiXTcLEK6FdpUxMgE+JcRNKv0y1+4n0p0JyNP0bVaVgqGzbDFZLndMgE7Sdw8RCnIxxV6W9Np9XcuIXHu3KJaXO4+MF9xx7sACPOZ8qxOnPiG3cQJIntg+uaZ9R6yWt2wo2t7pUc7JyrNDCOMRSargE0+TXXOq6jUOgexY2iNkkZEiN3jEgEYnyoD2i0t+ywK7GZsRbO+DgjHIBkERiayFu+6lQ1wmBEbWIjn5czNa7T9bazbtm3sFyIDxugW/RpiTEnEwR50sSlJdBFzpjOgC3ES8yrKXVa2WaTwSDnjEDkUz0fs1qWKs1xEaDBgn0IlRx6Vjdf7TXb7lrrMQCSqhSAokxGJ5PPw8hTrS9SZ7Fu4t27K3ralSogYJJH7UQD8cYox9g5+hde65qNPdv2Lrw1skPEEErBUrIxIgik+j9qb9sNsO0kQcTu9DPI9DTLreidtVdLsfE5ILJhwJA8ohYHyqH6BZtoLhJYjMAxtAkS3+aQCAOxye1UqRLUmOumdVuLo11PutOwW4/v0dVWVYqPCSOSZ+M0F09bRaHsley3FctPbILZ8+KD1XX0YMu5wGKyFMRHcTxPpQlzUvI26gqMgTk4471L+Ra+POzUXNAt8XLG0BmA927M1vaVz4tqkZHYjypP1n2Zu2NhOpskKuSpYkTyIjIx55qr9eXTj3pLDBJmSOPOo6i4xAFwEAkxuXMYIjP3+NCUo6CWMtgOv0V5WQswdWAdWHf5H6Zq//ifVJcALsCHUx2JGAdsRxxFHaK7bVFV4Y7iDAwJiJz6cx3qu5rLKuCNrEOlxYExtAgTOeKvZm0ujS9J9ttULqLchtzYgRO7HaAMxR/WvaBbKPZGnHvmKm4uQMgHEHMSIIpJ0XSI7oygeMky48OCW7Hn4cwK0zey9xgHt3bTboIIZgcAjBI8jWcnHhl1Wz55a68bTbbnjiZ78xHPpXdD1YPcRdgKcsPLtPy8vKn/XfYx7RQvaAUkZBBEkCRI7wDQ1vpAWTKgTyB2x8BSbgi45y4Kev9XUFAFYIkeJZAzwvpmK7pfaZ3AKkqdy5P4skTnmCP40P1TTAGANwI5CEn7d6Ft6om5Z3I7bTbQe8t3AIBCgegGPpVximrIlJp0fXuiapb1tzfVBIA2ZBCjgDdnbwQR5+YNGr0rTgFBYADhtzAAnPqTNfMb3tK273o0rAgQIt3FAgETHfBHPlTLpvtZqrp32bVzACmVJkgCTmO+eO9LG+SK9AnU/ZK9p7IJVdm8HcCDE+YHE/Ss/qNeLZ928budwHIOAvwxNbDW9UuPpdQrrtb3qCCfEoJJiOSJHNYzVabe6gkmSoyDGGByR9PnVIe6PanqgvMi3DJVQtokQAs8QPWlt+3bsMQxVmzPJg89xg0y0tgK+R+Ayp/8A6OBM/Qjyrx1y+JXsqxk7mKDPrM0m8eNlJZc6BbXXhjaCWERI3cZwI7RXbfSldgWY2yTJ5zOT86ddFsWLlwL7u0uCZJZcCMeEzNAdY6e1jV27ClWF7btcEyEJiJaQIMGYJIHypKeTrgHHHb2FaG7csKUt3sLvhtkibibWGefXHNAdAW5ZuA6chXtjeTu5HEAHk8iPhV3V/ZfVadgpcMk4cOAPgSyiDS39BuBt/wC12zPxwF8ppprlMl/8Nop6lcS4X3Fmtq1gbrZGbib/AMJhRBnPlWM1Wo1AvhL4cbGkgzETiPMfCtR0frt+1pb4twnu0Z0ceIgu9pSp3AqMSB9ayY6g95yWdmbHiZixHiA85gTVIn9DW97U7BAsIy7iVNxAxABwpLZyMZoHVq+rue9FgW9y4934VJUeX70Efaiuo6Taz2wyuDOdpgznvB70M2uKkjeAcwoJERBwDPYVFei3+wT/AIa1MAwe34vDk/8Acaj+o7vr9DU+q9Ya7sbdJGJnnyxH9zU/d6nyX/UtO5ISjF8AukvDcN6FCeDBz6Z71bqdHLgpdCgDiP5GDNKL11mgXGI27h3O08E/WKgNyQ5ggmBz2zwfnTd2SnGto1mi6Hbu6a5qBdUi0wW5ayHCkgbhnIJPA9aJOqS+iDcBPBIEyQFPaYIHHwPxz3TuuwGUsQrZIGA3xHmM1SOqKjPCjmUIAEf19fSpkpFxlE1lzpAtp4nBElTt2kjeZaB8MSeOcUVqulWFt2b1i5u/fXcSd4IPBysg/PbNZK11q5eJa6SzbgxJOSZFa3rHVLFmxaZwyXHth1CETgCJE/hJOCfI+VQ5PguMY89DTQ9XW65s30kbSWV5yVUHA5DEAmRFIOq+zuy7cCYSdwU3FMLgxkzjjzPzpXpepteNx2c7jHl+6Izz/tRuj6oz+PazlRJKyxAXEkgSABA9KWLg9FJqfIFp+hXCCFRS2xjAIkwwiATkme3MVTqug3C9pYjduElhyJPBiMQPUg04XWu7Ee7aBGT/AAzNculzGy2F88iTn4+Xx+VNTdifiVCm77P3LZEmeeI/ZKgjn/NXeq9O1Fy97sBmKW94kj8EkzM+Z4p0BMEntBA75nkHzA+lU3L1u2SwtpuIKncGBg9iN0H5iMitFKzN+OkLv+H9Xb2yp8bBVjMseBjzz9KHToVwWd7I6ncgBYQCGEgCecGflRl72gvNbDi5GyCBBGEOGBiGgyJ9I7VSmuS4LbMAWChYETC4Cnzx95qlfZHx6GHSlITbu4jE8c+vnTPp/VrtuVtvtgSROeYwDzyMetK+j9TfVX7elGxS7hQziCuN2e+6MCOTHE0r6/cuaXU3E37yjQGBkdiCPkRzSaTLzSPpei6476ZLTxcssfdsxIBB5AVjjeBmD+75Vl9Xojbdx+kB08RUQDnsrbWIiZGDS3SdYuC3u95uO24TBJAlY3lYhsCCCOPhQotXto2k3A8SwBO0n8M+QJxPnWL8dGsZoZHR7hb3P+GQZJEr2A9R5mmOjsNbuW71tZt2cTO6WuYHeWPy71k+rXHsoFu5u7lIAOFWCTmOTgenrU7HXVCEBANxJmfFPbMZgQPgBWkYNrbInOKekfV29rbSsoeJJhoxHkY8vOqeo9VtJue0PE6C4wVht5Cqf+5s/wCk/Gsn0/rIa1pzct7oGTw3JAiREbcmeSe3Naa31fS+FRb8AADEeKdu7axUGJzxIiTk4jmfjS0apt7SO6zXXDsK2UYSd+50HjEgHcrSQAQcHn4Unu9Oe04ctauFmZyqH8G4yQWIhsk8Uzt6mzI3krb3EyFkwYgQTyI5+1D39TZAbaxOcDaACP8Au3faOatNLgMXZmuvdR9wVBVQXBjMgEHyHxor2d6EddeDWipG2GB7A/tR35xUesamyz2feY2OLgIAJhTLfiwR6elN9F1D3TG9ZZSc492FDI0A+ERBgT/CrU0lRDhJt0LbHTtLbuf8rUFR4cEbTnL7kGeDwe0UL1HpTnUJctNuRbYIJ/EsAHbHoxx8qF1fV7yLuZYBJPmMmOJnBo/omvd2Yt4f8Jm8mABBUgHkysx5D1oU5XwEoQS5D+j668uoW7ddmQ4dceJeDjAkgUpbpzEMCcGckmRntGAfrVw1J9fnVNzqYVwGiIYnjyxS44Ggb3dxWFkudjIwAEqORMjvnz4qGn6GqkkOQSNvykEfPFcfqo9+lwAD3ascw3ccgiPzpxquoq+2FzcJYFRyeMKODBIwPOnJyVExUXbvgX3NMFUlmwIzHyHfmYFUXNCMEIxOSPABj4sf7zRXULdwQCTbB/eIQ44Mk4HIgjNZvqDaizcKNhiZHGQBg+RkH86N9A67HNzploRKAHygfwor9Iuf9Jf/ABL/APasg2ouMNzN+HGTkz/Gjv1sPIfU/wA6TyXY1g+ghrGnvmQpBlhcUMQDwQwE49RQTaTTlVksX7hXxPc57d8UXb0e2YETzAAmg/1HGVcj0Iqo61ZElfRdp9DpnJG0+HH4mHxkzNB6jpKsw9y4MnaFYwdxMBQe5JMU79n0OnYb0s3re6WVkG44MQ5BYAHMDnINHJqvd3WNm0gsi8t1EuS5UrBA3E9iMRGMEmnl+wxTXBm7WhFkKzSSyncpwUYQ0fEAMPlV/UekqxZ95gW/Cvqo4J8jk/EmmfVrPvbrtbSFZiQreJvFyJHMSQD5RNC3tPcIMGCQR/eKLFjqjPaW5tVjuIIjjvR/R+p+7RyXYHAQDAJncQT5enGTRB6QTu3xmDIJ7cdo8/tVlzooZAgkKCxweSYE5HkAI9POaptMmKktoq0XW9q7Tj5TipL7RmZI7R/fpVHUunsgNyc4BjAiNvH0qv8AVihWkGVuW1mcbTG7tzJwePSljEv8k0FL1sz35maIbVK121725ttlWYmJmBhYYxDMCJzHrxVN3pRQKCJG8YjORESexIn0zXutaeVthhHulKE+Y3Bhjg4c5HwpJKwk5Yux30W7qr77UsG77pcBQu0KSAsEkKABMZE/KtJY6LrveGdOiWjGCbIkDnwq0+fIpf07rp0enFpCASwaYDAqVwd3ftx60Y/twRbQCSy4b4R51lJJ8GilJBmo6D7kWtRdspdOnIIi5teFJefwlXgDdtYnG6PMJfbTo+nuX/0wb/d6lLzw5AKXFU+AqDuEFS0H1FanpvtatzTsHHIKgfimFbdgDHhkfOsLqtV7y9tWWG3kjcJmTBPxJ+tVC0qM5K5WwDSaCzaW2bh3F7Swoz4ic9sjH3j1ou71gIqhCwtosFJ5JjPIBMCIYYk5EmQ+taS6TZQQJZgP8sAQfIACat1fs6hQD3hNw/tmYMdoOI4zzitVvkW1wi17li4QbllSHyXB2wIwTkGTwImh7vTNI6wnvREwymR9HyfqKE9ntK2pujTN+IjYsdiuQBBAPBEnGaFsnUKhV7biAZJU4gSYIGPjVKK9kZt9D23cthTbNwqtvaFLIGJjkLBAHMZ5+U1foOkKAGW/c2nsFA/jWP6jqS5EKVkDHYnjEc1oula/3YtpcJ91iXQRAnjxYBwR9KiUfRcJ72N9V0y4qbrmoYIQSGa3ghfxES2YoBWspbe2brXCSHLhQuxYg5YxkkTEmYor2s1DavUMlq85sqpSyp2qdrEEAgEAICF58UdhWR1vTbliReXcNpIZWVtpOJ55DEfUedTFL2OU5LdDxLli4QsFznbLzz8AMfOrdJpbltSBfRl74nn4E1jrFwoCcgmNpB8uf7/nVmn17JhfhFVKPoUPJ2+TV2lupuhDcDdzB44JE5+VOfZq5cY3t6vbPuLqo0QCQJ+QnucfWs7purhEBB4iSK03sD1EX9Q0gQLbCD3BIwQeaiNt8GkkkuSPsX0K47st69p4uEptN2XEg7dhgjduI48o7xQfVvZX9GY++dLgDEbk3LBXaWDqRIPiHfgqQc4zlnWsl0KXIBiP4c8fGvpmi6C+u0il7xDk3Lgd/EBsIXJ5IO8mf8o5xRlJ6JcYx30fMtdoyhu7Z2G3uB9DB57wDzVa9Ya34Qfw/hIPHcQeccfGtBrunmzdNq+FmCFh5BWCZG0xsMcGD5is/wBY6X/iA218JUkie4PqeWn8+Ku70ydrcSnQdUZiVcyDzPB9D8qfaXWrdS3bdlLAeHeATERyR5fmTSHVdLZQGZTlG/CvfbI48jj1inN5LKFbrAIQEH7XIUDCzyY/Ookl0XCT7PdQ0dpraC2zMiG7A2Jbb/mMRLAncSPjzyYxnv0VPN/9I/nWjOvQn8QHp3/OrP0tfT6/1o+RNRCltn0qa2zHP9/KrRcqzfUmpSq1OP8AKKuVqkpnGZ+M0gFGt1vuriYPmIJHfkwZ7fc076N7Qi6jBtshu4Jnmf8Aes57S2CTMcEJzM4nEdwdw+YpLY32g0gwCAT2DZxPEmD8YocVJaEpOL2fRP06zID27cEjMQJJjtzmlntN1BLQlECsWgARtGAd0fA/nWN/T3J5wOBVupe5eZC2ThVHzx9zQoVyN+RNaNhqtI9y1bDrKum7/We5gHEcYOaqXRP+6nx25/8Aam2l06W0CLgDzk54J+JgGr5XzY9sf350WFCddC0GbaFjEGYjzxPikGM8Y+dWo0rLacEHaZ3RBwwUQQOeAczWhVV5zwMd/wCX9/Ouqgjj8/zoyCjC2tA12bNoFhAgnmYJiQOTB+QozRez7QsicyPGP8Qfu+mRyMmTWwTzgjnBEVND6x8/n28qblYlAT6INbF1EsqA5uEMTJVW2AqsehAnmCeJpJ1LQXlh7OUVRIZhA5k5PkF+Q9K1Ov6wETd7w7shZJPcHO48YGKxw6teV9yuu5sEkEjBkuFxEk9udooUvQ3D2T6UgvOjXryoA4UkbX2gqx965kRaUqASZ7+kgP1fwmJme+cT2/nApp1qxaS0Ly2E/wAO4bd1VkBt20qSBmCIwCMvSLoOgZtRaturFWZeRHhILg/NVJ9a1UlWjnaalTNF7Kwvvg9kO94SHBzbgBgQACBIYkz+7FMLukDCCAR3nMxTr9BtiPCojvtA+4z6D4/WT217n7j+zWUpWbwhRnD0i2ebSY/y/wBKrfpVoD8Cf6fP/atCttf2oPnBj7TxXrmnX5HA5/lSyY8UZG97PAsWDlZMwBP3mo3ukuVYNeJBBGU9POfvWpbSrPDceTR8yBiu/oCtyCfPLcfXyp5Bij5zodCW0qtuENeTBXuWCfi54Jx8aN/Ua3DeJaGFyBHAG1SBBM/teda/9R2QAoUwDuVdzgA8zE/P51y30+0u4gZYyfEZJ8/tTciFD2YJraWrrI0XBxiQJngjzH8Z7Vtv/wAa9Mazq2kghkIHyI/uaU9esJ762QskBeM+I3rZ+fg3n4Gtn7NR+lJBB54/7lrSL2RJaZ8+v6QizjIC8kqQB5nucdxWm9i/at0tMl66fBauJaJUNuLe72oZ/ZHu8E/vxOKH6io2e6VT4/BKr+BYyccYwPOpae0u8lUhfdoJggYLQMgZgis3IvFNnfaLqB1NxXYbmthkRtu3wtDZAMYaQPQetYy9rX3tv8JUnABA8pzJrdm2I7fWhP0KzJ8FuTM+EZpxlTsUoapGJv8AV3nbux6VK31IwJM+hz+da9unWOTatHj9he1Vr0ywDIs2/TwD+Iqs0R+OXsyd2wl1k2ypYmSO3y4q/wDULf8AUP8Ap/rWmtaS2plbaKfMAA/YY5q6B6fSpc/RS8a7KQM5apyv+wrnux6/ep+7HnWZsdBHnQXU7ziNn7rE5gmIxzxmjDbHr8v6Gq79pIkqpk43CigsS65b6wLqEMu0qoHEkEGRg9jPaiOjXSVKW03hYa4MGRt7qx8XHaeJ4k0xfTksHItwv4t08dpkHj186hor9m3bUNcKJ4oZEhn3yAkyGZdk5kA+gqquNIi2pWyjqHRPeqgsIlqCS0gAn5rJIzwYiBVug6BcsXUdtpQBhKk4btIPGCYjyq6xqVFzdauXvdgARdIJMCM5IAngTgRVl/rhYhFIG4gCY57ZOBUJeTg1l+Or7GS3PSuG7EbjEmBmJJ7Z71nbPU2ceG43ygfYcUl63rWMLuODPM8cRPFarxMxflSPoNq4IkQfhmYP0qy23p/HP1rE+znXGVoO9wcbQpPl5Dn85rbn1H2z9sfeolFoqM1JE/fRmB9KWe0eoc2SLY8X4jmDtEx/8o+hpoP49gZ+1Ifa/qHure1cO4jcR+zMNB88cdhSS2U3oz9zXaq0yXAbiON21lnGCO3BoG3pLlu6quDJUEZB8LY7TjtFT0moD3JZ2IyQDmD5gdjWq6aYUAgc90B+fFaN0iFHJ2C9KtMbT23tNca81vasg/8ALYSWg+EHETzBozoOkuMUdlKFQksREkC6oEYg7GHH7tN9Pq1A/ZzyAACf5nmihqE+B9YP8qjMt+O3YQiEcczyDFVm2R8/Ut9KHuagKJk/ICqtNdDAkxH0H37VDlRag2HR5kfT+lBa+4VIChTIMmJjjJEjBqzf5CPh/OhNVrLduN5gtwYmahzNF465OdI1guW52qsEjEw2YBGBHHfyooupwcnkd/uaWvfFu3uGSxjJgSZP4fLBNDN7QLbgHxM3nJAHrHHyrRbMmqHML2B+Q/pFQcJ5E98gfxNOendEF7RDU22BZkZwmCIE+EE8Njv3waz+j1YuIH2soM4YCceccfCqoi0whiQMfmP4H1pp7M2pvI5e2FUwQ1xQeVPBM/akxiOPtP51nLt3brXI/dTy/dFVDkifFGhvqQzAgSCRzPHqMGqt3wr0znz/AN64SKks8WPnVbNXW+dVA+h/nQB43M5/j/CuF69u7/xj8zU9MivcRCwQMyqWOdsxnnz9aYhx7L9MtXjca6w2oBKyykTOTgeH1B+NaL/hvp/76/8Alb/7V869nPbJdPcvwga3c3AE5baASmcQuQTjP5F/8dv5WvpVUZvb5FOm1/8AhJ4c733MJlpkgwTEALGI5PNfQfY7pmj1OkFxgu+WFyLjyg7SC2Ox8j2kV8h1WsA06qMPM+RHp9D+Vaf2F9p2sKLaKpV/DcnkADlcgdj9vLKjGk2XKVtJBe6S3hcKCQGP7QGJEdvX7VmOq6qNQ43blgesEgSPoAfnWg12u2iD8vhWc61oSLa6kAbHYoY5BWMkeRkD4ip8T+Wy/PD46H/RNWTu99cW+m0Itt1lQo7EY9OD2E0L1zp6EM7TtAOEAQKVXwkbVgTwTB9Y5C/purTZDMPnVGv1a+6cWyzSCCPTz+FbY7tHPksaZHQMltQ7F3lZCbgoLdpaJ2juMExzSu/vjiQe65H2r1pfCNxgA4+lHaN3kbOPX+8/KtKRlbYNopEeFhOJgxPofP0pv0np4uakC8AVClhyAxBHMxjMx6R50bauX4O1yue7fzzRtnX3sA3Ff0K/xBFS76LjFdjmzbUDahVV/dUQMmTgD+81cqkCB+X9+tLbfUnCkssnsePkT/Khruu3E7/DB8K48vOJn51lgzfJD9LTN2J7yBI+394pZ1Lqtq3ZFyRcRsKoghskGNwiO1Aa/UOtlo8G4YY84I4PrxPx9axfUdfvcEDaqwFA7AeXlnPzprxuyJ+RJGkvWdIXW4i3VwSUUqBuMRhgwA5kCPSKvvtutwpfd5zjjgCsra15wD9acWOphYkzWn40yI+Vov0iagT4TI9Rn4edFvrrygTHoCVP2ofT9aDTPA9aU6zWzdntzFL8SK/M1wO9T1S5t8XEdu3riq9Pc1JWVtuwPcZB+JH98UvTW4iD8aeey2p2lkkxBI+38GiolCKRcfLKToH0ra1TuFp44gwPsxn7UZrNLqrzW22KgWSdzpyfQE+XenOp6gtseJhkEjMkwYgADJ/KidBp3vBWEKGyJywHkRwDWNx9G3y9mR9pTct2bau1stvOEYNgr3jjM1mNTqCSO1fU/av2cD6W54puIN6fFQZWPUSPpXyJ/StfHTRh5W7N/wCyPtAum0l20ys/vt0w2FkQIg8kwf8AVnirrXXLRcJMMeA0fTH8axOgJZWHZcj41Z+nnYRst7t+/wB4Ad5I7Tujb8B86uUTNTo+gE+tZfXtGsb1Vf8A1pl0PWC+SnciQB96U9VtFNaw3bsKRwIBExjyNTD7UaT+tmltHwicY/vtzXGbGP5VX0nTXnQsVDD9kJkx5tGZmR8qlcfkd6h8lrg6xB7fmKg+R/SoPdIGBP0/uKikkwBnyz/ClYznvQIkqPiJ+wPFG3/awCxdtsLZR1KvttqhK58MpGM959aS9avyVtWCDcgtcbEKOAJP98UFc6ZeUE3LTsmJZULgTmTtBjHE+dTbfZVJdAre43rvBJIEMpIEeoHPxp1Gn/dtf6Ky93VOj7jaKiAIZWGB6wI5qf6Za/dt/wDl/pVOMumyFOHaRXqLIYOzSSBz8AsVX0xzDmfwLI+JZQfsTXq9W64Od/ZGk6+/+FbPcn+/yobpg36i7Yb/AJZVlj4LEj14M+Yr1erBfRnVJ/NIyhMH5mnXQF3GT5OPqpH8a9Xq6ejhX2LdToUXMSefFmh7OoJJ+HbFer1UD5JWdQd3+/8AOmtpRIrleqaLTKteSpMMcetD6TVs52tBEGvV6mDYPa6g7eBjKjwgGePKm2n6FZawrFSGMmQT5/SvV6sfLJrg18EVK7M91fSLaubVmIBzQtxuK7Xq1g7ijn8iqTSO2bpHBrl1ju+ler1UQFWXMVqPYPx6pg2RtI+6r+Ver1Y+f6M6PD90bt/Z/TD/APUuIA58/jU7Ps/ZEMgZCTmHbPxDEia9Xq8pzl7PSxXoR+1d5rLPtdiY5Yya+YIgM+gB/wDkB+Rr1er0PD9Ti8/Jyzqmt7tpjnH2rit4T6TXq9XScg09nHPvl+Df+tF6nOqPwX8q5XqzX/p/Do/1/wBNt7L3yphcA/xruo1JvWkuuF3/AISQAJ55jvjn1Ner1cr+51f4i2+0UI2qYI207T5jmPLOI/lXq9WlWZ3RI6gtbckL4VVgAIBJI586dav2gvIdOylQLtvc6AeEwpPHI+R7Cu16hJCbYZ1dPGfSRQH6EnkPoP5V6vVzI6j/2Q=="/>
          <p:cNvSpPr>
            <a:spLocks noChangeAspect="1" noChangeArrowheads="1"/>
          </p:cNvSpPr>
          <p:nvPr/>
        </p:nvSpPr>
        <p:spPr bwMode="auto">
          <a:xfrm>
            <a:off x="1695248" y="-110814"/>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952" name="AutoShape 16" descr="data:image/jpeg;base64,/9j/4AAQSkZJRgABAQAAAQABAAD/2wCEAAkGBxQTEhUUExQVFhUXGRgZGBgYGBoYHxweGx4dHR0cHhoYHCggHBslHRwcITEhJSorLi4uHB8zODMsNygtLisBCgoKDg0OGxAQGzQmHyQvLCwsLCwsLCwsLCwsLCwsLCwsLCwsLCwsLCwsLCwsLCwsLCwsLCwsLCwsLCwsLCwsLP/AABEIALQBGQMBIgACEQEDEQH/xAAbAAACAwEBAQAAAAAAAAAAAAAEBQIDBgEAB//EAEAQAAIBAwMCAwYCCAQGAgMAAAECEQADIQQSMQVBIlFhBhNxgZGhMrEUFUJSwdHh8CNikvEWM1Nyk7Ki0gdDgv/EABkBAAMBAQEAAAAAAAAAAAAAAAABAgMEBf/EACYRAAICAgICAgMAAwEAAAAAAAABAhESITFBA1EiMhNhgUJDcTP/2gAMAwEAAhEDEQA/ANaBUwK4BUxXcSdAqYFRFTApASFSFcFSFAjoqQrgrqGgCQFSArgqYpAdFdrwrtID0V2vV2gD1ertepAcr1dr1AHK9Xa9QBGvV2uUwImuGvA5rtAETUTUiKiaYiJqJqRqJoGRqJqRqJpgQNQNWGoGgCtqg1WGoGgCpqjFTao0wLVqYrIDUx+0frU/1ptHLY8jU5IrE14roOay1jqpbu/woi3rHPBalkgxNKKkKzI17TG5qtXWv+8aMkFGiBrtris+2uYDLGu/rIx+KB50Wgo0YqQNZpdfJBNw+hFXfpDnxb8cKaWSGoNmiFdBrNajUXQ0F+PKvLqXM+Lnmna9k0aRroBAJEmp7u1ZjeZDTkVNdWwMg5o0Oh/qNUqRuPNUv1BYlf79aR6i+zgbiMVFW7SKNBQ26frSSdxlfM0ytXAwkGazVto4ODV9jVlOCIodCodanVBFJ59KstvIB86zN3UM0z5mjbfU2CgYwKAod1w0mPVm/wAtebqrj900goaJyamaSr1NufDXf1q3+WmFDc1E0o/Wz+S/Wujqbf5PrQKhoaiaXfrAxyn1qs9Rb/J9aLQ6GZqJpY3UX/yfWo/rB/JPrRaChkaiaWN1C55L9arOuu+S/X+tO0FMZmomln6bd8lqv9PueS/WjJBTGZqNKzrrvkv9/Oofp13yX60ZIKYn0S2yR7xiuRwJxH86vNi1+y8csJBj0FBC94NmzdH7QIn8uB5VaVa2Q0E7V3GQYjifhkVznWc3ZxnGYMCfTFX2NY6jDEegIzzQ9vUqxwFQz2x954oy3eZoCGTB4We0H1p3QkrKLLkueZOJmjSdpARiRwT6xIIntS42SSAGyMARH1/rVwOVVSNykgwByT680WFBN1GIBmQ2ACfrV+m0rmV3JxwTz8Ko1N+4GEKFJ9FMGcn7cUE9olwdxBGPp50rGNW6e5nb+zzFR96V8ENM+QH1r2m05k7m/EJWWIX5AYqqyCAyh5JzLCYjyNJMdB5JPilSfjUgWIkRAGYoewN0hiFgjPIMzHwogXdoZNhORHZfjimmJo4LuBBGZ4Fce7JMY9PKpqX2BxAg5UEz5SBGYmouqP4lV9x84GPjPNOwpEGyoIbPlH8ZqFu8xmMwPKr9LppYyBsk/iOY8xipM4tkQq3OYC4geuBmjIdFdm4xPH51E6kScxxiKsUJGS6YkxDeeOa5YQQWLASABjJPbFFixRBrpGSDHfgfnUC79gSPlU9UIDKQ5iJxOfKvO21ZJIB4wJHy7UWLFELN8tOI+eT8qk1yP2hMcVO0FYgft+oj6VUNGGaG3DM7s/JYBoyDBEt8CX8IjnnNRtXAQZnmAR3qWt0oWB+DkqSSQR5QTiqbFgOGIuiU8RJBA+/b0osWC9F1y4sSMyD8oqv3qESN09wREUDfYL33Bs+Ez/tU01gCAe7Mj5yKGwwic9/3+39agt7zE/DGP4mg2LdjtHqJq+yI7gyJ+o7UCwXova+pI2qfWTz8DVQVmBiMeRofUMFOc4/s/GuJf2ZWCCOZiPWgMEWuBgs3E4nOBXRM7YJMT/Zql1jupnkzNVurzksPMDFA8bCfeAGGGTIAJiDVHv8AkQcesT8Kq/R4Y4weST5+h8qtXTMCJ/C2V4/vmlYvxokwJyAaqhvL71Ub7yAMfOpe8u+R+/8AKgWESVu+DbI8M8jsd0iftT3Q9GubQxuo6BdxCHcwAG7bsIHcCR6UisJZXTl7auLjHbDHsIO9ZHrHfihtJq23qwFwssng9+eBWd+jWh5rrdi4h2yLi8QoVSMdh3Iz8qjoOnhQrrdAaeJYEenpxzSW+ztcmyTbG2SD2jEZorT33ZHMEuFAzgsZAwKoX8DNTpnDvIlm3ZgtPwPeP4VdpraqC6SWtjxSCNwIifkTVFl3VQzMBMjJGCInjtnmoWnvkXFVgUIyNsxnmexxzRY6GFvSG46+8ZQSYJxiMAbuJ75pjquhqpBVvDO0sXBBYc457Gl/vbezdBN0KiblA2woEyo5Jzn0oPYgaCWCfiEETnvnB/rRf7Cn6HN3otwy3hZACVdX8OI3RHZc4oNBMGCCsied3lzj1q/QMlobVLXFUEQDtEct4VPqM13Qt7x9tvxYkqeccx50rBIlZ0RdW/xESIOcmB8Pj9qjqNAyOQtyQY8R/PFU63WgPCkKJyGXjERRjX9hQPcVkYEBrZJ8WPDtjsCOOad0FWy2yjqsK8wTxOc81BdExWcnEj5c5PxFF6bUqnim3dUeJo8LLI8g0RjI7Ul0/Xxt3FYgxzgyO3zHHpQm3wHAWEbELuP/ALUWdHdCF2te7Xt4gcj/ACkzQ7ay29ssjpuAkiDPMmM8jjvUrHVLLhiUuXP+moEZ2jmBJG6RStsfBO6ikjaGXw5kFiT6jtUtU5sbW93ubAHIPHMHEjFUavqIBR0sXJ93LALtUMBOJE47nvVFjri3G8djaY5Jae0AfKaKYrQzs6ti8kMwchiCcgx3A/aHpXTbYkszIyncf2smcCT3JqnSapbjKRaYiDkyd2YkTjGal1TWqjIUszEbl3ZnEkgfh+NK9j6O6Uqzxt92xIUBzBGOSTjmlr6ncCrqE2BjMRJECAV5mrG67qGaPd2lPeWDE+U7jihuo6u4SDc2KQfEogH5g9uIPrTTBp9lSoCjH3NyMeIIzEDmR+UjFX9M6Y10AAgKYMs0SCYiO8Vfp+ou/gSdgPhVsHafMriORVVzWoA67USVZJBJk+g9TFLLoK7CL1gKdi2i7AwWggQOYPDd80tZQWPKDgTmI/nV9jqlxLhX3qtbWIZpVSOZ8/ShOt6z3jsQLfuyfAVJj45zNAfwFvdQBGF2Qe+Z+E03s2bTJv8AdkiB4l3hs9wCIK4zVLWrXuytwrafwsC5mR5AcZHFXafrnulG0blyF3cR8R5iabYtiq+ow6S6gwSAWMdpEflTb9HHuotvZFsgNtuJ4lnzkYz2pbc6mEuF7Dm2GiV24nuBNAajqgZzvuE5Ph7Ce2TNLY9dhS6QM1wG4i5J5gYP7GP7FUDTMdylhOIJP5H4dquTqga0LGGMwrEDd6Z9PWrdbdcWlttwpG0gjd3PI5oythVIG96U3W2KsxgQ4ypxBE1ZrtI5CtdZdsCFBj0BiO9Ru9UuNBK7oYEMQCRAAj4RRHUeqC4jHaUMrAJwRmQBQ2woFe0lsggCGBMs0g+g28RXv1uf3U/1H+dKbCuOBjykd/SPKrP0R/JftQ2JDG77bbzbOwSibSD+0TiYGI4I785qxup2vxAlXAg7TGPKSPvFJOk3LDkqqgsA0EjscT8e/oau1mlthlO1jJMKok/Ck4pjjJ0MTrdCigtavO5Mmbvhj6fyq61q9GwJRbqggqYuCR3xIM9qXdI6nYsXP8XTLcXPhuDInI55xAzRekvh7oRNHp2a7IUbWQKDAjazevIz5UP0JPsF1WutSRbDOmJ3fiB9duOZFGdI1hUlre5AUZxBJwPCQ3mCw4PE1q/YrqCWbTaXVW0BQl5gFWzIIJ5Pef7Fb2dNdvsyMSNuEAE7GAMZPHHNDaS2NXJmX0fX7JZnu6fLd0O2DGfDMes+pq/S6+y423WJVtoC21jbtkLz8RMUzvdNs+6DKqtBG5YgiTEZyRgfWgOk9BtMt4b/APERfeRsJwskqpnmIz60KnsNofdF6fpwkwHcEbWRihPhEg7iZzP8qFPWNFbJVLWy4MFxcZisHxQTE5x86CvG2FUbjAN0Ajgldo3dvOlL9MtMzEOQzecRJMknJPpSddsEn0h2vUrJA8QCkgszKGMiRMD0YzVnTtTpg4a4VgQUdASAxAg7TlTu7djS5ehWtpOCAcneVA+2cTS/T9JR7gU6hRnJjAHfkiT6ChOD4Y5Ka5RpNbaRWF203vLbg7g0LBmMDGWzjtBpg1q7ZYXStva6ztfMriSCMCB+dJ7nTLfu9v6Xbc2yQqsCs88Tyc8VbqUv+Cztm0oItOBJjED4wDPEgd6HVaYlfY3fqGqa2LthbIQBjtt7GLFeSJUceQonRdUUkXGvWg24b1dRbJkQIPpicRzSnoqJ7l7abluBRDEGEYYOAeDmaXazQAMvvF98pzNtTCnj+vyqbRWLNRquq2WGwBIIYSG/CfPIyMgz6Gsb0zT6i+SERW7sQYjtJzg0Kt1x+EBc/hmCR6hsf7010/tM9tdqkjJeWg4IgqD949KG6KUX0Lr9rW6YqHUqBuIHbkk/M80Tpeo6olGYMRnPu5+RZcn5/emej9on1COCu4mFUt/7Y8uKL073WuupbaER49SFOf4xVKV9EY12KR1Em1i24Ayw2dhjLbcCr/Zpbd64d14pcMwjLuAAiBuYwT8fOmOrtMykNdGYhgeQOZWPtwaw3UdK9hVdyWBJlQPw8xPOIoh+wnvg+m6i3qVdkKJtMLbuYU8ggQCYMSKz9/ptzRkMTDkt4iQwzmM8Up9lfabYrB3baFLDcN5njaskRHlWzs6vp9/TpauBVXwkCSpB5mfxSZznvSppk3ozt/2qY+8tuybWV0wkmSIHxFZZ7CALscQPxbmIny+FbTrtjR6e8rIyqHRXSQzwZAjbuHhYeZpJrfa+w5u2n01vejHbctiASDGQexj71XHCC0xWbQZBkGI/anCiAJNd90VYMEA4lCfD24q06/cse5gjPnIYqAoHn4gYpnoOqaFQB7q4HWP2s7lzBk8ikn2y2uke6ZpLl26VGkMkFhN0orAQOWBz6Cl/UOnm0WN5NssBI2vs5kEKZPH2pv7R9VuX2W9YDG2lli2YjZO9hH4oU5pR7Gl7+qX3HumJJuMlzglZyTBM+I9u9C3tCbrTObLSKtxLtm7kFtkwoMcgwwPqQBUl1aXSwRwAAzAfDsSfjWm9qvZoNqUbZatpdQh0EZKMpkEL4eV45jNLuqnT6R0RtPZubg0uogbTmOJ5gZoSsnLQuXpzuitbXdOTJ2wZjvzVPU9C1l1S4uWEja0gcjOK77RdQsLfthEe3auW13c4kn8Inif40v6l1O0j7Ldw3IGGg9ySB680DTL9bfSASFT1Hn86E/SU/eep9Ws2f0ZLiXTcLEK6FdpUxMgE+JcRNKv0y1+4n0p0JyNP0bVaVgqGzbDFZLndMgE7Sdw8RCnIxxV6W9Np9XcuIXHu3KJaXO4+MF9xx7sACPOZ8qxOnPiG3cQJIntg+uaZ9R6yWt2wo2t7pUc7JyrNDCOMRSargE0+TXXOq6jUOgexY2iNkkZEiN3jEgEYnyoD2i0t+ywK7GZsRbO+DgjHIBkERiayFu+6lQ1wmBEbWIjn5czNa7T9bazbtm3sFyIDxugW/RpiTEnEwR50sSlJdBFzpjOgC3ES8yrKXVa2WaTwSDnjEDkUz0fs1qWKs1xEaDBgn0IlRx6Vjdf7TXb7lrrMQCSqhSAokxGJ5PPw8hTrS9SZ7Fu4t27K3ralSogYJJH7UQD8cYox9g5+hde65qNPdv2Lrw1skPEEErBUrIxIgik+j9qb9sNsO0kQcTu9DPI9DTLreidtVdLsfE5ILJhwJA8ohYHyqH6BZtoLhJYjMAxtAkS3+aQCAOxye1UqRLUmOumdVuLo11PutOwW4/v0dVWVYqPCSOSZ+M0F09bRaHsley3FctPbILZ8+KD1XX0YMu5wGKyFMRHcTxPpQlzUvI26gqMgTk4471L+Ra+POzUXNAt8XLG0BmA927M1vaVz4tqkZHYjypP1n2Zu2NhOpskKuSpYkTyIjIx55qr9eXTj3pLDBJmSOPOo6i4xAFwEAkxuXMYIjP3+NCUo6CWMtgOv0V5WQswdWAdWHf5H6Zq//ifVJcALsCHUx2JGAdsRxxFHaK7bVFV4Y7iDAwJiJz6cx3qu5rLKuCNrEOlxYExtAgTOeKvZm0ujS9J9ttULqLchtzYgRO7HaAMxR/WvaBbKPZGnHvmKm4uQMgHEHMSIIpJ0XSI7oygeMky48OCW7Hn4cwK0zey9xgHt3bTboIIZgcAjBI8jWcnHhl1Wz55a68bTbbnjiZ78xHPpXdD1YPcRdgKcsPLtPy8vKn/XfYx7RQvaAUkZBBEkCRI7wDQ1vpAWTKgTyB2x8BSbgi45y4Kev9XUFAFYIkeJZAzwvpmK7pfaZ3AKkqdy5P4skTnmCP40P1TTAGANwI5CEn7d6Ft6om5Z3I7bTbQe8t3AIBCgegGPpVximrIlJp0fXuiapb1tzfVBIA2ZBCjgDdnbwQR5+YNGr0rTgFBYADhtzAAnPqTNfMb3tK273o0rAgQIt3FAgETHfBHPlTLpvtZqrp32bVzACmVJkgCTmO+eO9LG+SK9AnU/ZK9p7IJVdm8HcCDE+YHE/Ss/qNeLZ928budwHIOAvwxNbDW9UuPpdQrrtb3qCCfEoJJiOSJHNYzVabe6gkmSoyDGGByR9PnVIe6PanqgvMi3DJVQtokQAs8QPWlt+3bsMQxVmzPJg89xg0y0tgK+R+Ayp/8A6OBM/Qjyrx1y+JXsqxk7mKDPrM0m8eNlJZc6BbXXhjaCWERI3cZwI7RXbfSldgWY2yTJ5zOT86ddFsWLlwL7u0uCZJZcCMeEzNAdY6e1jV27ClWF7btcEyEJiJaQIMGYJIHypKeTrgHHHb2FaG7csKUt3sLvhtkibibWGefXHNAdAW5ZuA6chXtjeTu5HEAHk8iPhV3V/ZfVadgpcMk4cOAPgSyiDS39BuBt/wC12zPxwF8ppprlMl/8Nop6lcS4X3Fmtq1gbrZGbib/AMJhRBnPlWM1Wo1AvhL4cbGkgzETiPMfCtR0frt+1pb4twnu0Z0ceIgu9pSp3AqMSB9ayY6g95yWdmbHiZixHiA85gTVIn9DW97U7BAsIy7iVNxAxABwpLZyMZoHVq+rue9FgW9y4934VJUeX70Efaiuo6Taz2wyuDOdpgznvB70M2uKkjeAcwoJERBwDPYVFei3+wT/AIa1MAwe34vDk/8Acaj+o7vr9DU+q9Ya7sbdJGJnnyxH9zU/d6nyX/UtO5ISjF8AukvDcN6FCeDBz6Z71bqdHLgpdCgDiP5GDNKL11mgXGI27h3O08E/WKgNyQ5ggmBz2zwfnTd2SnGto1mi6Hbu6a5qBdUi0wW5ayHCkgbhnIJPA9aJOqS+iDcBPBIEyQFPaYIHHwPxz3TuuwGUsQrZIGA3xHmM1SOqKjPCjmUIAEf19fSpkpFxlE1lzpAtp4nBElTt2kjeZaB8MSeOcUVqulWFt2b1i5u/fXcSd4IPBysg/PbNZK11q5eJa6SzbgxJOSZFa3rHVLFmxaZwyXHth1CETgCJE/hJOCfI+VQ5PguMY89DTQ9XW65s30kbSWV5yVUHA5DEAmRFIOq+zuy7cCYSdwU3FMLgxkzjjzPzpXpepteNx2c7jHl+6Izz/tRuj6oz+PazlRJKyxAXEkgSABA9KWLg9FJqfIFp+hXCCFRS2xjAIkwwiATkme3MVTqug3C9pYjduElhyJPBiMQPUg04XWu7Ee7aBGT/AAzNculzGy2F88iTn4+Xx+VNTdifiVCm77P3LZEmeeI/ZKgjn/NXeq9O1Fy97sBmKW94kj8EkzM+Z4p0BMEntBA75nkHzA+lU3L1u2SwtpuIKncGBg9iN0H5iMitFKzN+OkLv+H9Xb2yp8bBVjMseBjzz9KHToVwWd7I6ncgBYQCGEgCecGflRl72gvNbDi5GyCBBGEOGBiGgyJ9I7VSmuS4LbMAWChYETC4Cnzx95qlfZHx6GHSlITbu4jE8c+vnTPp/VrtuVtvtgSROeYwDzyMetK+j9TfVX7elGxS7hQziCuN2e+6MCOTHE0r6/cuaXU3E37yjQGBkdiCPkRzSaTLzSPpei6476ZLTxcssfdsxIBB5AVjjeBmD+75Vl9Xojbdx+kB08RUQDnsrbWIiZGDS3SdYuC3u95uO24TBJAlY3lYhsCCCOPhQotXto2k3A8SwBO0n8M+QJxPnWL8dGsZoZHR7hb3P+GQZJEr2A9R5mmOjsNbuW71tZt2cTO6WuYHeWPy71k+rXHsoFu5u7lIAOFWCTmOTgenrU7HXVCEBANxJmfFPbMZgQPgBWkYNrbInOKekfV29rbSsoeJJhoxHkY8vOqeo9VtJue0PE6C4wVht5Cqf+5s/wCk/Gsn0/rIa1pzct7oGTw3JAiREbcmeSe3Naa31fS+FRb8AADEeKdu7axUGJzxIiTk4jmfjS0apt7SO6zXXDsK2UYSd+50HjEgHcrSQAQcHn4Unu9Oe04ctauFmZyqH8G4yQWIhsk8Uzt6mzI3krb3EyFkwYgQTyI5+1D39TZAbaxOcDaACP8Au3faOatNLgMXZmuvdR9wVBVQXBjMgEHyHxor2d6EddeDWipG2GB7A/tR35xUesamyz2feY2OLgIAJhTLfiwR6elN9F1D3TG9ZZSc492FDI0A+ERBgT/CrU0lRDhJt0LbHTtLbuf8rUFR4cEbTnL7kGeDwe0UL1HpTnUJctNuRbYIJ/EsAHbHoxx8qF1fV7yLuZYBJPmMmOJnBo/omvd2Yt4f8Jm8mABBUgHkysx5D1oU5XwEoQS5D+j668uoW7ddmQ4dceJeDjAkgUpbpzEMCcGckmRntGAfrVw1J9fnVNzqYVwGiIYnjyxS44Ggb3dxWFkudjIwAEqORMjvnz4qGn6GqkkOQSNvykEfPFcfqo9+lwAD3ascw3ccgiPzpxquoq+2FzcJYFRyeMKODBIwPOnJyVExUXbvgX3NMFUlmwIzHyHfmYFUXNCMEIxOSPABj4sf7zRXULdwQCTbB/eIQ44Mk4HIgjNZvqDaizcKNhiZHGQBg+RkH86N9A67HNzploRKAHygfwor9Iuf9Jf/ABL/APasg2ouMNzN+HGTkz/Gjv1sPIfU/wA6TyXY1g+ghrGnvmQpBlhcUMQDwQwE49RQTaTTlVksX7hXxPc57d8UXb0e2YETzAAmg/1HGVcj0Iqo61ZElfRdp9DpnJG0+HH4mHxkzNB6jpKsw9y4MnaFYwdxMBQe5JMU79n0OnYb0s3re6WVkG44MQ5BYAHMDnINHJqvd3WNm0gsi8t1EuS5UrBA3E9iMRGMEmnl+wxTXBm7WhFkKzSSyncpwUYQ0fEAMPlV/UekqxZ95gW/Cvqo4J8jk/EmmfVrPvbrtbSFZiQreJvFyJHMSQD5RNC3tPcIMGCQR/eKLFjqjPaW5tVjuIIjjvR/R+p+7RyXYHAQDAJncQT5enGTRB6QTu3xmDIJ7cdo8/tVlzooZAgkKCxweSYE5HkAI9POaptMmKktoq0XW9q7Tj5TipL7RmZI7R/fpVHUunsgNyc4BjAiNvH0qv8AVihWkGVuW1mcbTG7tzJwePSljEv8k0FL1sz35maIbVK121725ttlWYmJmBhYYxDMCJzHrxVN3pRQKCJG8YjORESexIn0zXutaeVthhHulKE+Y3Bhjg4c5HwpJKwk5Yux30W7qr77UsG77pcBQu0KSAsEkKABMZE/KtJY6LrveGdOiWjGCbIkDnwq0+fIpf07rp0enFpCASwaYDAqVwd3ftx60Y/twRbQCSy4b4R51lJJ8GilJBmo6D7kWtRdspdOnIIi5teFJefwlXgDdtYnG6PMJfbTo+nuX/0wb/d6lLzw5AKXFU+AqDuEFS0H1FanpvtatzTsHHIKgfimFbdgDHhkfOsLqtV7y9tWWG3kjcJmTBPxJ+tVC0qM5K5WwDSaCzaW2bh3F7Swoz4ic9sjH3j1ou71gIqhCwtosFJ5JjPIBMCIYYk5EmQ+taS6TZQQJZgP8sAQfIACat1fs6hQD3hNw/tmYMdoOI4zzitVvkW1wi17li4QbllSHyXB2wIwTkGTwImh7vTNI6wnvREwymR9HyfqKE9ntK2pujTN+IjYsdiuQBBAPBEnGaFsnUKhV7biAZJU4gSYIGPjVKK9kZt9D23cthTbNwqtvaFLIGJjkLBAHMZ5+U1foOkKAGW/c2nsFA/jWP6jqS5EKVkDHYnjEc1oula/3YtpcJ91iXQRAnjxYBwR9KiUfRcJ72N9V0y4qbrmoYIQSGa3ghfxES2YoBWspbe2brXCSHLhQuxYg5YxkkTEmYor2s1DavUMlq85sqpSyp2qdrEEAgEAICF58UdhWR1vTbliReXcNpIZWVtpOJ55DEfUedTFL2OU5LdDxLli4QsFznbLzz8AMfOrdJpbltSBfRl74nn4E1jrFwoCcgmNpB8uf7/nVmn17JhfhFVKPoUPJ2+TV2lupuhDcDdzB44JE5+VOfZq5cY3t6vbPuLqo0QCQJ+QnucfWs7purhEBB4iSK03sD1EX9Q0gQLbCD3BIwQeaiNt8GkkkuSPsX0K47st69p4uEptN2XEg7dhgjduI48o7xQfVvZX9GY++dLgDEbk3LBXaWDqRIPiHfgqQc4zlnWsl0KXIBiP4c8fGvpmi6C+u0il7xDk3Lgd/EBsIXJ5IO8mf8o5xRlJ6JcYx30fMtdoyhu7Z2G3uB9DB57wDzVa9Ya34Qfw/hIPHcQeccfGtBrunmzdNq+FmCFh5BWCZG0xsMcGD5is/wBY6X/iA218JUkie4PqeWn8+Ku70ydrcSnQdUZiVcyDzPB9D8qfaXWrdS3bdlLAeHeATERyR5fmTSHVdLZQGZTlG/CvfbI48jj1inN5LKFbrAIQEH7XIUDCzyY/Ookl0XCT7PdQ0dpraC2zMiG7A2Jbb/mMRLAncSPjzyYxnv0VPN/9I/nWjOvQn8QHp3/OrP0tfT6/1o+RNRCltn0qa2zHP9/KrRcqzfUmpSq1OP8AKKuVqkpnGZ+M0gFGt1vuriYPmIJHfkwZ7fc076N7Qi6jBtshu4Jnmf8Aes57S2CTMcEJzM4nEdwdw+YpLY32g0gwCAT2DZxPEmD8YocVJaEpOL2fRP06zID27cEjMQJJjtzmlntN1BLQlECsWgARtGAd0fA/nWN/T3J5wOBVupe5eZC2ThVHzx9zQoVyN+RNaNhqtI9y1bDrKum7/We5gHEcYOaqXRP+6nx25/8Aam2l06W0CLgDzk54J+JgGr5XzY9sf350WFCddC0GbaFjEGYjzxPikGM8Y+dWo0rLacEHaZ3RBwwUQQOeAczWhVV5zwMd/wCX9/Ouqgjj8/zoyCjC2tA12bNoFhAgnmYJiQOTB+QozRez7QsicyPGP8Qfu+mRyMmTWwTzgjnBEVND6x8/n28qblYlAT6INbF1EsqA5uEMTJVW2AqsehAnmCeJpJ1LQXlh7OUVRIZhA5k5PkF+Q9K1Ov6wETd7w7shZJPcHO48YGKxw6teV9yuu5sEkEjBkuFxEk9udooUvQ3D2T6UgvOjXryoA4UkbX2gqx965kRaUqASZ7+kgP1fwmJme+cT2/nApp1qxaS0Ly2E/wAO4bd1VkBt20qSBmCIwCMvSLoOgZtRaturFWZeRHhILg/NVJ9a1UlWjnaalTNF7Kwvvg9kO94SHBzbgBgQACBIYkz+7FMLukDCCAR3nMxTr9BtiPCojvtA+4z6D4/WT217n7j+zWUpWbwhRnD0i2ebSY/y/wBKrfpVoD8Cf6fP/atCttf2oPnBj7TxXrmnX5HA5/lSyY8UZG97PAsWDlZMwBP3mo3ukuVYNeJBBGU9POfvWpbSrPDceTR8yBiu/oCtyCfPLcfXyp5Bij5zodCW0qtuENeTBXuWCfi54Jx8aN/Ua3DeJaGFyBHAG1SBBM/teda/9R2QAoUwDuVdzgA8zE/P51y30+0u4gZYyfEZJ8/tTciFD2YJraWrrI0XBxiQJngjzH8Z7Vtv/wAa9Mazq2kghkIHyI/uaU9esJ762QskBeM+I3rZ+fg3n4Gtn7NR+lJBB54/7lrSL2RJaZ8+v6QizjIC8kqQB5nucdxWm9i/at0tMl66fBauJaJUNuLe72oZ/ZHu8E/vxOKH6io2e6VT4/BKr+BYyccYwPOpae0u8lUhfdoJggYLQMgZgis3IvFNnfaLqB1NxXYbmthkRtu3wtDZAMYaQPQetYy9rX3tv8JUnABA8pzJrdm2I7fWhP0KzJ8FuTM+EZpxlTsUoapGJv8AV3nbux6VK31IwJM+hz+da9unWOTatHj9he1Vr0ywDIs2/TwD+Iqs0R+OXsyd2wl1k2ypYmSO3y4q/wDULf8AUP8Ap/rWmtaS2plbaKfMAA/YY5q6B6fSpc/RS8a7KQM5apyv+wrnux6/ep+7HnWZsdBHnQXU7ziNn7rE5gmIxzxmjDbHr8v6Gq79pIkqpk43CigsS65b6wLqEMu0qoHEkEGRg9jPaiOjXSVKW03hYa4MGRt7qx8XHaeJ4k0xfTksHItwv4t08dpkHj186hor9m3bUNcKJ4oZEhn3yAkyGZdk5kA+gqquNIi2pWyjqHRPeqgsIlqCS0gAn5rJIzwYiBVug6BcsXUdtpQBhKk4btIPGCYjyq6xqVFzdauXvdgARdIJMCM5IAngTgRVl/rhYhFIG4gCY57ZOBUJeTg1l+Or7GS3PSuG7EbjEmBmJJ7Z71nbPU2ceG43ygfYcUl63rWMLuODPM8cRPFarxMxflSPoNq4IkQfhmYP0qy23p/HP1rE+znXGVoO9wcbQpPl5Dn85rbn1H2z9sfeolFoqM1JE/fRmB9KWe0eoc2SLY8X4jmDtEx/8o+hpoP49gZ+1Ifa/qHure1cO4jcR+zMNB88cdhSS2U3oz9zXaq0yXAbiON21lnGCO3BoG3pLlu6quDJUEZB8LY7TjtFT0moD3JZ2IyQDmD5gdjWq6aYUAgc90B+fFaN0iFHJ2C9KtMbT23tNca81vasg/8ALYSWg+EHETzBozoOkuMUdlKFQksREkC6oEYg7GHH7tN9Pq1A/ZzyAACf5nmihqE+B9YP8qjMt+O3YQiEcczyDFVm2R8/Ut9KHuagKJk/ICqtNdDAkxH0H37VDlRag2HR5kfT+lBa+4VIChTIMmJjjJEjBqzf5CPh/OhNVrLduN5gtwYmahzNF465OdI1guW52qsEjEw2YBGBHHfyooupwcnkd/uaWvfFu3uGSxjJgSZP4fLBNDN7QLbgHxM3nJAHrHHyrRbMmqHML2B+Q/pFQcJ5E98gfxNOendEF7RDU22BZkZwmCIE+EE8Njv3waz+j1YuIH2soM4YCceccfCqoi0whiQMfmP4H1pp7M2pvI5e2FUwQ1xQeVPBM/akxiOPtP51nLt3brXI/dTy/dFVDkifFGhvqQzAgSCRzPHqMGqt3wr0znz/AN64SKks8WPnVbNXW+dVA+h/nQB43M5/j/CuF69u7/xj8zU9MivcRCwQMyqWOdsxnnz9aYhx7L9MtXjca6w2oBKyykTOTgeH1B+NaL/hvp/76/8Alb/7V869nPbJdPcvwga3c3AE5baASmcQuQTjP5F/8dv5WvpVUZvb5FOm1/8AhJ4c733MJlpkgwTEALGI5PNfQfY7pmj1OkFxgu+WFyLjyg7SC2Ox8j2kV8h1WsA06qMPM+RHp9D+Vaf2F9p2sKLaKpV/DcnkADlcgdj9vLKjGk2XKVtJBe6S3hcKCQGP7QGJEdvX7VmOq6qNQ43blgesEgSPoAfnWg12u2iD8vhWc61oSLa6kAbHYoY5BWMkeRkD4ip8T+Wy/PD46H/RNWTu99cW+m0Itt1lQo7EY9OD2E0L1zp6EM7TtAOEAQKVXwkbVgTwTB9Y5C/purTZDMPnVGv1a+6cWyzSCCPTz+FbY7tHPksaZHQMltQ7F3lZCbgoLdpaJ2juMExzSu/vjiQe65H2r1pfCNxgA4+lHaN3kbOPX+8/KtKRlbYNopEeFhOJgxPofP0pv0np4uakC8AVClhyAxBHMxjMx6R50bauX4O1yue7fzzRtnX3sA3Ff0K/xBFS76LjFdjmzbUDahVV/dUQMmTgD+81cqkCB+X9+tLbfUnCkssnsePkT/Khruu3E7/DB8K48vOJn51lgzfJD9LTN2J7yBI+394pZ1Lqtq3ZFyRcRsKoghskGNwiO1Aa/UOtlo8G4YY84I4PrxPx9axfUdfvcEDaqwFA7AeXlnPzprxuyJ+RJGkvWdIXW4i3VwSUUqBuMRhgwA5kCPSKvvtutwpfd5zjjgCsra15wD9acWOphYkzWn40yI+Vov0iagT4TI9Rn4edFvrrygTHoCVP2ofT9aDTPA9aU6zWzdntzFL8SK/M1wO9T1S5t8XEdu3riq9Pc1JWVtuwPcZB+JH98UvTW4iD8aeey2p2lkkxBI+38GiolCKRcfLKToH0ra1TuFp44gwPsxn7UZrNLqrzW22KgWSdzpyfQE+XenOp6gtseJhkEjMkwYgADJ/KidBp3vBWEKGyJywHkRwDWNx9G3y9mR9pTct2bau1stvOEYNgr3jjM1mNTqCSO1fU/av2cD6W54puIN6fFQZWPUSPpXyJ/StfHTRh5W7N/wCyPtAum0l20ys/vt0w2FkQIg8kwf8AVnirrXXLRcJMMeA0fTH8axOgJZWHZcj41Z+nnYRst7t+/wB4Ad5I7Tujb8B86uUTNTo+gE+tZfXtGsb1Vf8A1pl0PWC+SnciQB96U9VtFNaw3bsKRwIBExjyNTD7UaT+tmltHwicY/vtzXGbGP5VX0nTXnQsVDD9kJkx5tGZmR8qlcfkd6h8lrg6xB7fmKg+R/SoPdIGBP0/uKikkwBnyz/ClYznvQIkqPiJ+wPFG3/awCxdtsLZR1KvttqhK58MpGM959aS9avyVtWCDcgtcbEKOAJP98UFc6ZeUE3LTsmJZULgTmTtBjHE+dTbfZVJdAre43rvBJIEMpIEeoHPxp1Gn/dtf6Ky93VOj7jaKiAIZWGB6wI5qf6Za/dt/wDl/pVOMumyFOHaRXqLIYOzSSBz8AsVX0xzDmfwLI+JZQfsTXq9W64Od/ZGk6+/+FbPcn+/yobpg36i7Yb/AJZVlj4LEj14M+Yr1erBfRnVJ/NIyhMH5mnXQF3GT5OPqpH8a9Xq6ejhX2LdToUXMSefFmh7OoJJ+HbFer1UD5JWdQd3+/8AOmtpRIrleqaLTKteSpMMcetD6TVs52tBEGvV6mDYPa6g7eBjKjwgGePKm2n6FZawrFSGMmQT5/SvV6sfLJrg18EVK7M91fSLaubVmIBzQtxuK7Xq1g7ijn8iqTSO2bpHBrl1ju+ler1UQFWXMVqPYPx6pg2RtI+6r+Ver1Y+f6M6PD90bt/Z/TD/APUuIA58/jU7Ps/ZEMgZCTmHbPxDEia9Xq8pzl7PSxXoR+1d5rLPtdiY5Yya+YIgM+gB/wDkB+Rr1er0PD9Ti8/Jyzqmt7tpjnH2rit4T6TXq9XScg09nHPvl+Df+tF6nOqPwX8q5XqzX/p/Do/1/wBNt7L3yphcA/xruo1JvWkuuF3/AISQAJ55jvjn1Ner1cr+51f4i2+0UI2qYI207T5jmPLOI/lXq9WlWZ3RI6gtbckL4VVgAIBJI586dav2gvIdOylQLtvc6AeEwpPHI+R7Cu16hJCbYZ1dPGfSRQH6EnkPoP5V6vVzI6j/2Q=="/>
          <p:cNvSpPr>
            <a:spLocks noChangeAspect="1" noChangeArrowheads="1"/>
          </p:cNvSpPr>
          <p:nvPr/>
        </p:nvSpPr>
        <p:spPr bwMode="auto">
          <a:xfrm>
            <a:off x="1695248" y="-110814"/>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pic>
        <p:nvPicPr>
          <p:cNvPr id="39954" name="Picture 18" descr="http://www.ethicalsuppliers.co.za/wp-content/uploads/2015/03/factory_farms-for-beef.jpg"/>
          <p:cNvPicPr>
            <a:picLocks noChangeAspect="1" noChangeArrowheads="1"/>
          </p:cNvPicPr>
          <p:nvPr/>
        </p:nvPicPr>
        <p:blipFill>
          <a:blip r:embed="rId5" cstate="print"/>
          <a:srcRect/>
          <a:stretch>
            <a:fillRect/>
          </a:stretch>
        </p:blipFill>
        <p:spPr bwMode="auto">
          <a:xfrm>
            <a:off x="0" y="2923241"/>
            <a:ext cx="6169446" cy="3948447"/>
          </a:xfrm>
          <a:prstGeom prst="rect">
            <a:avLst/>
          </a:prstGeom>
          <a:noFill/>
        </p:spPr>
      </p:pic>
      <p:pic>
        <p:nvPicPr>
          <p:cNvPr id="69634" name="Picture 2" descr="https://oldhamcouncil.files.wordpress.com/2013/03/landfill.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69446" y="3269801"/>
            <a:ext cx="6038227" cy="3621848"/>
          </a:xfrm>
          <a:prstGeom prst="rect">
            <a:avLst/>
          </a:prstGeom>
          <a:noFill/>
        </p:spPr>
      </p:pic>
      <p:pic>
        <p:nvPicPr>
          <p:cNvPr id="39940" name="Picture 4" descr="http://www.world-petroleum.org/docs/images/oilrig.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608198" y="20770"/>
            <a:ext cx="3800475" cy="2867025"/>
          </a:xfrm>
          <a:prstGeom prst="rect">
            <a:avLst/>
          </a:prstGeom>
          <a:noFill/>
          <a:ln>
            <a:noFill/>
          </a:ln>
        </p:spPr>
      </p:pic>
      <p:pic>
        <p:nvPicPr>
          <p:cNvPr id="69636" name="Picture 4" descr="http://www.csmonitor.com/var/ezflow_site/storage/images/media/content/2013/0726-elephant-poachers/16469057-1-eng-US/0726-elephant-poachers_full_600.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398877" y="2403523"/>
            <a:ext cx="4193253" cy="2795502"/>
          </a:xfrm>
          <a:prstGeom prst="flowChartAlternateProcess">
            <a:avLst/>
          </a:prstGeom>
          <a:noFill/>
          <a:ln>
            <a:noFill/>
          </a:ln>
        </p:spPr>
      </p:pic>
      <p:sp>
        <p:nvSpPr>
          <p:cNvPr id="3" name="Retângulo 2">
            <a:extLst>
              <a:ext uri="{FF2B5EF4-FFF2-40B4-BE49-F238E27FC236}">
                <a16:creationId xmlns:a16="http://schemas.microsoft.com/office/drawing/2014/main" id="{751AD6CB-AEBF-470E-B760-E52D444A9AA2}"/>
              </a:ext>
            </a:extLst>
          </p:cNvPr>
          <p:cNvSpPr/>
          <p:nvPr/>
        </p:nvSpPr>
        <p:spPr>
          <a:xfrm>
            <a:off x="10242278" y="5097311"/>
            <a:ext cx="1981068" cy="17164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2400" dirty="0"/>
              <a:t>What are humans </a:t>
            </a:r>
            <a:r>
              <a:rPr lang="en-GB" sz="2400" b="1" dirty="0">
                <a:solidFill>
                  <a:schemeClr val="accent2">
                    <a:lumMod val="75000"/>
                  </a:schemeClr>
                </a:solidFill>
              </a:rPr>
              <a:t>consuming</a:t>
            </a:r>
            <a:r>
              <a:rPr lang="en-GB" sz="2400" dirty="0">
                <a:solidFill>
                  <a:schemeClr val="accent2">
                    <a:lumMod val="75000"/>
                  </a:schemeClr>
                </a:solidFill>
              </a:rPr>
              <a:t> </a:t>
            </a:r>
            <a:r>
              <a:rPr lang="en-GB" sz="2400" dirty="0"/>
              <a:t>in these images?</a:t>
            </a:r>
          </a:p>
        </p:txBody>
      </p:sp>
      <p:sp>
        <p:nvSpPr>
          <p:cNvPr id="5" name="Title 4">
            <a:extLst>
              <a:ext uri="{FF2B5EF4-FFF2-40B4-BE49-F238E27FC236}">
                <a16:creationId xmlns:a16="http://schemas.microsoft.com/office/drawing/2014/main" id="{81064666-0EBA-4148-88CD-12BE2490A31E}"/>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188874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9946"/>
                                        </p:tgtEl>
                                        <p:attrNameLst>
                                          <p:attrName>style.visibility</p:attrName>
                                        </p:attrNameLst>
                                      </p:cBhvr>
                                      <p:to>
                                        <p:strVal val="visible"/>
                                      </p:to>
                                    </p:set>
                                    <p:animEffect transition="in" filter="box(in)">
                                      <p:cBhvr>
                                        <p:cTn id="7" dur="500"/>
                                        <p:tgtEl>
                                          <p:spTgt spid="3994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9940"/>
                                        </p:tgtEl>
                                        <p:attrNameLst>
                                          <p:attrName>style.visibility</p:attrName>
                                        </p:attrNameLst>
                                      </p:cBhvr>
                                      <p:to>
                                        <p:strVal val="visible"/>
                                      </p:to>
                                    </p:set>
                                    <p:animEffect transition="in" filter="box(in)">
                                      <p:cBhvr>
                                        <p:cTn id="12" dur="500"/>
                                        <p:tgtEl>
                                          <p:spTgt spid="3994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9938"/>
                                        </p:tgtEl>
                                        <p:attrNameLst>
                                          <p:attrName>style.visibility</p:attrName>
                                        </p:attrNameLst>
                                      </p:cBhvr>
                                      <p:to>
                                        <p:strVal val="visible"/>
                                      </p:to>
                                    </p:set>
                                    <p:animEffect transition="in" filter="box(in)">
                                      <p:cBhvr>
                                        <p:cTn id="17" dur="500"/>
                                        <p:tgtEl>
                                          <p:spTgt spid="3993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9634"/>
                                        </p:tgtEl>
                                        <p:attrNameLst>
                                          <p:attrName>style.visibility</p:attrName>
                                        </p:attrNameLst>
                                      </p:cBhvr>
                                      <p:to>
                                        <p:strVal val="visible"/>
                                      </p:to>
                                    </p:set>
                                    <p:animEffect transition="in" filter="box(in)">
                                      <p:cBhvr>
                                        <p:cTn id="22" dur="500"/>
                                        <p:tgtEl>
                                          <p:spTgt spid="6963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9954"/>
                                        </p:tgtEl>
                                        <p:attrNameLst>
                                          <p:attrName>style.visibility</p:attrName>
                                        </p:attrNameLst>
                                      </p:cBhvr>
                                      <p:to>
                                        <p:strVal val="visible"/>
                                      </p:to>
                                    </p:set>
                                    <p:animEffect transition="in" filter="box(in)">
                                      <p:cBhvr>
                                        <p:cTn id="27" dur="500"/>
                                        <p:tgtEl>
                                          <p:spTgt spid="3995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69636"/>
                                        </p:tgtEl>
                                        <p:attrNameLst>
                                          <p:attrName>style.visibility</p:attrName>
                                        </p:attrNameLst>
                                      </p:cBhvr>
                                      <p:to>
                                        <p:strVal val="visible"/>
                                      </p:to>
                                    </p:set>
                                    <p:animEffect transition="in" filter="box(in)">
                                      <p:cBhvr>
                                        <p:cTn id="32" dur="500"/>
                                        <p:tgtEl>
                                          <p:spTgt spid="69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4" name="AutoShape 12" descr="data:image/jpeg;base64,/9j/4AAQSkZJRgABAQAAAQABAAD/2wCEAAkGBxMTEhUUExMWFhUXFxwZGBgXGSAeIBogHxwaHR0gIR4bHSggHx8lGxwfIjIjJSkrLi4uHR8zODMsNygtMCsBCgoKDg0OGhAQGywkHyQsLCwsLCwtLCwsLCwvLCwsLCwsLCwsLCwsLCwsLCwsLywsLCwsLCwsLCwsLCwsLCwsLP/AABEIAIEBhgMBIgACEQEDEQH/xAAbAAACAwEBAQAAAAAAAAAAAAADBAIFBgABB//EAE8QAAIBAwMCAwUDCQQHBQYHAAECEQMSIQAEMSJBBRNRBjJhcYFCkbEHFCMzUmJyocGCstHwFXOSorPC4RYkNENTF4STtNLxNURkg6PD4v/EABoBAAMBAQEBAAAAAAAAAAAAAAABAgMEBQb/xAAwEQACAgEDAQUHBAMBAAAAAAAAAQIRIRIxQQMEEzJRYQUUFXGRsfBCUqHxIoHRwf/aAAwDAQACEQMRAD8Ar1oKBmqfu/66N5AGfNYD1KmNVS1iCckfeR+B1IVj6Ewe/rx3APbUL2l2n9xt7r0f2lp5YifOMeoUn+uu8lv/AFX4n3O3PF+qzz2leJ7R2zJGAI4nUTu1PuzEzKyc+vuifXT+J9p/d9he69HyLMUif/OP/wAM/wD1a4Um/wDWP0H/APuNVjVuJLRIWB8TyYJA45xEds6E28JF0W5gXMJMySIUESSBAu4JOqXtLtT/AFfYl9l6K4Lc0j/6zfQD/wCvXgpYn84PyBUkYJz1GBiJPc51TtuibldyAQwtKgQCMyzgkc9gOcabq71gynJgSMDpmfdUDvJyOxzxoftHtW2oF2boft/PqOnbngVWJ/dKn4cTOgPSbEViP4lj+QqZ+/Se33oY9Ia+M2kE4mSSpjEkROJ1Mb0g8iAYw0jgDmRHOQAe+q+JdqX6ifdeg+AtSjUA/Xr8iCPrJaNBtqnirTP9oAH6k4/rr2puqABs6JZT5ioCTkjLEN3E+6OAMjOlf9JOLgMsGAwFgHiTC3ASc4+7jWkPafaXyTLsnQXA0NtuTPAgTkgfPPGJz6SNDejuQYOPmy/j6fHQqHiNXIaqSkxyBJtWARCkECRFw4kzqT1qYYsVueeIll9Rm4xj/rjVfE+0J039CX2TotYR6tDcn3WRp/ZqA/fjA1FttucdS54/SD+YjH10EeNsSAKTgzE1SFGMz3MfSONNbXf1Iuu25YmcozkCZIyyqP2ZtH00P2l2pb0Jdk6LAJQ3DYBBMxAfM4xxBORIHE6i9DcDE5xhWJOePdB0av4nUmDWwBAW4AoQR7oAlZIJ57n4RClvXYFbqrJMyoJEkdhTWSM9+dNe0+072g9z6HqQ/N6+cmQYIvgg4MEczkYOhtTq5EtImReZEfAxr3dAHLOTUKlSWoT6497j6aq6D1lIClfiEMEd8gjpMa1h7Q60l4jOXZenHgsfJqwT1ADksxjUGWr+8R8DP9Ro233ayLme4DhixAx+0Dg/T11N/FYEFA7KBODA/alipNvEHn66j4n17K9z6Qob5g3Tz39O/OvDd+1P1/66D+eUyCVDiSLgGUqBnF5ggd+oHUxu4tZCBBnA96M92gAxEgTn461+IdUn3SAhvrS4vEm0ZLdpaPUcz9+og4hY9IYf1GlvFKzGpJ5tGM46nMdRk5JydLrVOsJScnqfJokoqkPeVj3Y+RnXGgCfT4aBT3J0zSN3DsPpP46mx7hm8OBUsFcAcsBgfM8AfE6B5LDgk60Ps741u9rctHcUwjxclWiGB7c88dpGnm8bUXBtnsmLE5XzEgHsQZn5yI0J26Y2qRkQD3I+up+V/kHV7v8AdUGUWbEBwILDctEyfs2Wn541TwZzSZfkQdOgI06kdzo10d5+I054bsUdgHD2nupWfx/HVhv/AGYtg0Kt4gSjoQ0/C1SCOOYPOp1q6K0urKhT/mdN0XC8j7zGtB4F7L0JK7txSJU+WUqZvEYsiTzJBjW1oeA+GIih6ilgigspyTxxBWfr66NVhVHyze7KkFRldTeJIBPRkiD8YAP1GkTRx0uJkC3Of56+qeM+zWyWl59FXS4AyKLsSJEAw1tsmZiB31kN14btmuc7tUZMulbZsh5gkNTqWkSZj0nOtIu0QzN0d1uKZBUggEG1+oYOJVsEfDQn3R5tA+WB93bVl4t4R5dppbqjXpsMOFZI+EMTn+1pceD1SM+VHJJeP6RqtTJ0rgSq13buD92hDeOhkE49CdW2z8DqnPlVCM5USMTwRg8cDPw034V4G9eoFFF2fgqBBHfg/DOsn1a3LXSsV2vtfu0+2bJ9wwVIxcIjF0ZIg/HQdx41TcN0FSzXdTF7RdMAtGDx8BGttvvyObh1U0a6p28uosxPMsv9Z1We0P5Hd+hjbFK6YGSEbmDgmI7zP00LrxfH8B3TXJi6lUEyswZ+npz6aXfesuOR2P8A11qPFPyeVdoF/PN3t6ZObULu1omWtSmWIEfswJydMf8As03bU0ana6OAZuItUkRIZVZWIN0FfhOk+rEfdtmLrbhjyT8p0qdxnOdayv8Akr8WDlfzaRJAYVUtOJkZDRHw1S7/ANi/EqT2Pstxd+7TZxn0ZAVP36feJ8k6GVo3Hw17qw3/ALFeI0VDVNnXAOAbC3xjpmOO+u0tSHTNTUotE2KLeWZhAEQeBkgj3RqImQZk9gokdu5Mdx+HY6HUrUAwsdS0+paQJmBIBJIGfge86F9qRx1cI0/NRJEL8CDE8nXkpYydrkuBpWmfdUCIucSQQDkKD8OCxzooYyeqBJEuIiIzBIkGfh9+gmq3bzYgYtHAI9CCB0vLAE4HERo9OlJBghiGCuLJESVEKGPugnBz8MROBZFfN5LVVPVkqnwI5iGkx6nHHB1OlSEnLsJtEpZIA/eC4Bx3EA9tes/lKZFQ8gt1gQVBJBbCAcEXYj1OobZKdRVtQVCZXm5ZIk3FS1uMYJPxI1pxfBKkApblSrJ5YDN74NSWPbKiQB8PicDXqKpIvtBA6boJUEKWgnr9YJzkzpilTzCU1XAhKYJI7ZhRkkMPnidGopFsqGEuBBENAMriZ7nk5AHpqnJLYSZXV3UqXIBCe8rL2iMEmQMzkkDXLuLgoWkVLMcEyAIALEH3Qpg8kT89WtWo4YmmKaxgKzSP9q2QDIkTiQB6a6juaxEsAyupaAoyCOCWMlfWSeRjiVrxdfyHJX1NsQBfTBaSLriveCD7pzgWcZ+WhbfaeawAis32GDxEAyAVkovqOJn4abW5mLMgUXERzExLBkeZE+8M4IxiQrVqHp8ujAEA3SY7EAobiqrMSe+c60t1vknHKA1qgsDgFSwI4EgHMG0sRFxPVJmeOAsu4AYIXWR0i55OM5JInJ5+GJ4F2Ku8svVzPTI8pZyQMKELZkEz8dQ3HnWQ1QiVlQDcYIm4CZOMwBOPoCM0sOiXF7lXVoVMQQEmBUC3LPABIIOQcZI0saFYuZMoZtdEw7YmAxjE5PaNXO3ogZNWVM3WkAuARJCktgcWsJBIjQdtaJD1jUBIuAUgkZxnoY/EnIBiYjVrq1f/AATivMVXZmGNQsGyRhQO+RKi7P8AjoyeTaDJIjhmCkgExjBJmO2JA1YruIHQtUkGMwpiYxIPNuZ9TpeASrLSVT9nswmJgKksJ9ccfDWepy3HaW2RantqZEKkKeoNdVAmf2jGYBP8tAq01QCDAHBYxwBFpua6QeCODkiNNN4erZAZmJkBkAKuJJHvheoxkfA8HUK/h6s7MzEE5ChgsACDIuPoOD37xAuLje+BNvyFblOPMZzHTnEjjCmWEdrfw0sqnBgk491HUfDJU/eT9Rq1p0aNOPLSnIH7QkzmIBN0GMz69oGotdMiqqHMKYIJAwty8d8AwB6dqXU8l9ScitVSBext9BVgEHmLw2eOecieNL0qathay1J5Ui75AQZ5+0P5asqlVWGM5mbDHET1EwR8THONQr0g6kESYmWUCIiMCCeZHPHxwKbrID3s97H095SqOWqKyVPKphSqhQFRxcrgsxmpGDJjVR4t7EbzbTfRqMonrVCyn49Msoj9oDWq9lfBtvUp1GrsL0rFB+kFLpCU2GGIb3mbP+GtPtvDtkvdD6htyrc/xMdbQk0JpM+Mpsxm4uh7GwkT6HOB8dG3HhjgXU6y1l72Bgy/NWAJ/szr7Fs/CdipN1HZqPslXUkZ/eOD8jp5NvsBENtxH79PH3trRz9GSl6nwjbrU+yx+v8AhpunQZ8M5Hxkf/Y/fr7HvvD/AA2q11StQLYkipSUmPiGE6TPs34PMmuoJ/8A1I/C8jT1ej+gUYLw/wBja9VZG6oZ90OzLPzI4z+OjVfZHf0Sy1dpXJCyDSiouM+8CQPqQfnreUfBfCEPTVp//GB/5tWFFNgD07pVMRJemDgyMlckdp0u9a/oHFP+zDn2A8SR1XypDm2RYwX0LFXkKfWPWY7j8a9ivE6cPUeiJGE/OLSY+DEITB5BPbX0Jau3kk+KMZaTNVB9AVCkD6x8Ne16vhRMVt7SYEe7UrqQfo2Y+GjvXz9g08L7nxnfUdxRYCsGVrQVLuDKnuIJEa0PhGzrin+cCoHRYuAJJGJIKgdx6Trf1KXgRN1Tc7ZhELc6QuZ6SAO/x0bY7jwempFPf01kz0VVX+QEfUjTfVb8Kf0EopeIo/ZXw7cslyb7LA2DymUqebVZXAJgkTA74MnT1D2b3bq1UtQZoceU9RltObpNOYYH+Id9Ww3/AIV5ZpnxBGVjJmqozMz0qMzpOivhCsKh8SUuOGO5UEf7FuoTlbw/oU2nt9zB+KeC7tFap5lBxIuWm61Sob1VVRwPkDz21UUqrO7KWooyqxUMSgqR2BYYJ7E4nkjX1XdP4TUEN4ssZBndI5IPImqGMYHfS9LwXwk5XxRCABaDW27AH1hkz2xxjWve4pr+CNGT5zR8Y3GzqOpV6THpby3UhhzkdSPjIJBwcc6dP5Ra6pZRqCnwbhRQH05sxjHHBOdbjc+y2wrMC/iquR2voZgRHHHw/DQf/Z34fYI36hsEkmiylu5AZZAngTjRq6by0FS2TMSvtvv0QVDXrRkByXt7clhadaL2X/KJuHdFeqajEnpABLTNsWA/QAes61W39l9iKXlnxAkYiKtIBYmIQLbEYgg8as/CPC6VBAlLeoxkkM4psRPdbYAM59J7ajqSi1sVFNPcoj7cU0q3srrFOwhpCgjMlQg7z1GBnVdV9rWYKKtV2YO0VA3l4JGDbaIU9MZPxN2tVU9kzVYvU31SqWVkc9IuQz0xTtUDjtnVRT/Jbsg01azMIIK3AAyZyGJX/ZA9edZKMOTXUxVfyj7FvfpoLDF1SojtA+2bZaLoiM54HGh0Pbfc1aD1qJS8z0CCMTaRJME4ME/QGdWdT8nWzsKLT2jKZH6RDKj91kdWDesEdtE2P5OtpTAC0dqOm1nHmyZ5Ga0gfNjqGo8DUjAeE+3vjYqOKpWoCAQSqqF9QCiZJngzxrtbmr7EqCSjbfsFAqVkAXOCPOcE8Zxx212nh8Cs+cNUbiIkkYk4tAW39Hx0xHz7ZMKitBBLZAczLROcE0SsyLsD1zrto4cMLWJVUVxTMgggAsCB2CqORhYOGkdRRiyU3NpNIMSQSXUOpVSMyvvBlkKFKx3nzkkdLkdUp1zNzNIBObLp6cxZCw1y47gesglPaAxjzMAC+oQBkEYUKsQZzwEPy0r5hqhhTkEYlVJCBFcIFglmdSCQDBtuK8HU96rA00Wky1GiA4BerZLZpiAEg3TIIloHbV1wRqOWmGAaUqwpYFL7mWZGCWg9JiDnABnkjv0rBU2oCbFJJ6C8LcxGUKsAAQBgn0nuaNtIubYVy4Ad2BCmAGtUtPItHSAMjOAlGhWlmpqPN8ymAglVawUy5MlhzmWOMDSTT5B2ghdVmCJNvShgOGtsI4Uqbk90iYMZDDXDdBgCLGu6pIZjlSW4I4KgTHulScrJFRNMpQrVHRUsZkp05koxIZSSRaFIEQ2LRAEDUKCWWFgzKbmkAqrAsBUORexNw6QIAUn1OnUW/UWpneddBvW1pjpgkwWwVOCwOTkESRGpo0G52ZyASquAAeoqbAFuJJgYJ5BxIiWw2zhUqmoBdEIIUOBglwLlSoJHUnfmNJ1KMpUBBVqdgFrA+VSmZwbSpK2j3ip5w0aq4tuKZOVljVVoqNdczzwZaWZSSAFXpLGFjEmQOdTqbglhk2BiTbHACsCYBIg5Nxm0TnOug1f0tFKbILiPMBVLwFUmTEuCIBI5JPGup0x5pJDQ1OHbEL0m2ViSvTAIg5OYJAlSXI6YFgS6XSGaSBdkhb7T+zDMIPGCCRGgQFi1QsqCRYGDyDb08khxYemeCDjRBvAiM9ToRizI9KBm5g9wZSVbFuFKiBOSDom/oqtlNmRUVQCEBhREgicN9nqFpIuI9BalVYIaxYFgbmVLYUXQouMqc/EzBAUgHpb0g8apcQGkVGsABkL9piWA5iSAZ7ca8NZQ7TPDgN7oa4pSIAjLgx1NfnBAxou3qi0O8kNzFqzIELPBYqLjZwDGCJ1Tli6CgN5LSQRd/wCYALQSD6mDwTBiZWMxIzWgzcS4JuIJe8QGMjB94kE5ODjTmxFN3VkBCUbfN7WIRUt6veOcwTwudBNAM9MMB1OGJcr1KrlrWkwxI92YEdydCnmqE7oBXUCboBW0eZmQLS0HHUqp3YHsO+hRFwCkBQepQszzLWgkySuIiJ4Mab3NIqTBEg2sr5BAJhSy5UWxI+R6hqNbcq7AU0GZBHcHDETwxgFs/dpqfoJoSq1eW90TKAkwsNaxDEY90gK2MHEDPpqEQDC4YdSwAIvMAEkYz2XkYI0y8RJMCEVWORUWbZkEiYMknkk/HQdvWgny1LMvVYMkyDPTPOMzM9hBMaarQqyQq3EH3iALQCwyPtHn3YEYDd4jjQ9w8SpQuxs96bWELKjhjkcHAk/LTqqLgoQl1IVuoKRBABtbKAoVWe92l6r01GXOcMzftGxhcCCFcEEiYyPTQp5Ciq8TQ1HVvLjoGACRNznElsZj+UCNLp4eSYtz8v8Apre+EUVscOm1EszI1Q3PawBlUTqKBroYMBgjlSSKlU2L4LFiO9LbIon4is9R5/sjXV0+o9ONiZQV5MYnhZ4s/mB/TRP9FCPdB+AbP80GtVW8j7K1RjljTg/MCmufmNQp0xI/RzP7ShQfjHSD9x0+/a5Du0ZlfC+P0cT8Rj5xo1Lw79yO0lZ/nxq7eoiSXNNPUHqP0UKI+/GgVfFqXvCkzKftEBBP8QU/3uOdPvpvZC7uPInS8Ogjpx6KoP3iV/H01Z7bw4MphCIP2jBP0DnSu3rO+EQBS3IUsAJA97gL6kMI5OjbCo15kOYGQtMrjAJuMiJk/docpsajEEduA0lSD2MN+Mk/zjT9BXKyu6qU5xC1aydvRVtn6nQ95TDCV5AmCSRH0InnjXHw1jJCUyc9TN0x6gAfIenz0tTe7DScwrz/APiFZY/a3bcTxEXfy0tufDmOW3NxJ+0xJ+fPy0et4cQCLqREmAURZx2vEwfpqFLY+ZdC2iM2EY9em4feJ+eqUq2ZLhe6ExsQMecp+Sk+v+B0en4QzAEgj0IA4zngmPw0ensBgvUMRADeWxySAPlwe5441OpsApuFIITway2MBAiEKKBPNzDPOJ1XeeTF3a8hR9jbaCtRTxIp33ScYAkfy16m0XtXoj4PSg/cYP8ALXr70r01JE/tgLntDQZPaDiNS/Odj09NwtllyIjsCIHpx/PRcg0xCLsa7CFqUSDxaLZ+ikY0lX9ndxlitJsxyZ9ZhhER3J+7Tq0Ng8DyNwk4+wwPxwC0c8A6cpez9I2mlVZRUJFOm9R6bGO0tYojJnGk+pKI104spH9nNx9mhTcyBCvSmTHa+TyOBoe79n9zTMPsj/ZVX/4Zb01fV9kVELuVqKolnDsUXJEK7+8sckC0niSNdtPCrzb+dfpTBhSCxJOYLukkCSBd2yNHfy8w7pGUKleaJWf3WXgwf540HzEBmwA/59Tr6FS9nK7BStendV9xDVCE97RMqWHJCs0Rhm0nV8N3SEqeoiTF9OT2x1rImO3Omuv6kvpGRpeMssWPHpBH4GdT3fjdWoAKlUsBwJAj6Ko1etQYiCozn3Cf5r20u6ovvJR/tGP5mD34jRqTDS1syhbeGOcfQ/iuu1feRRjqojPcEfQCF4j467VaxaGWv54GHWVtGMMX90Cw3OfSOO554J7w7cBi/k0gzYLPyC2AOuJU9MkKAAZ4nSyVUgsalSq4AlUV6aLdJkWlmYNaMHBg6hualZwlII1GmgVR1XwI48u697gsWlcmODr5/u08L8/9PS1VuNbeuPOS6oS8EIB0CBLFTcZK5utgfaODnXbhJi9rCjGCsXGAQTcGAQniSSCLgQe81plQr4QnGTLqGBaczkIwQgiZBwCDNduq60qbGoztIJuWQi57R1AkfCOqM6lK5Kt9v6G8LJY061MPIHVEdRwYEXWgAEmZnj0jQtjVAYiRLK4p2yA0lDFgaHaCWmCBzzrwbNiF8w+Qo6SlNWuAyxHUoHUSG5IgnAxoo3IGaItgWnPURJMFjwZPw/lqXUW1dhV5IpQS4QsJcSysogsYhwCJLSPdPSQTOobCo67olmJNdWXpMDzCFCswBxFo6lAEwIg4TWXEw1NLrSzg4APXFvUbR2IjjTT17VspISoQHH61xgMxIBBlsESBJOtKklT5wRhuwlTchF6ka2SxIHJJySQfkO310WpKEuwUVAJiQTSwQVLA4YgGYm0GMydVNVarP5S/pDANiyDBAzjlQWy64wewOj19kogtVWo8gsiEhR0offjm6R2mJ+IXdJLLyxag+0RFYViAjPdKEyrDIBdcBpm4YBGCdK7lksYloMdgGGM8k+uYHcCTqFBgUrFiqLkW23tdEs5GVCQwBb4CSNTTbotQNdaSFWlJLCIBlp5YrKxkHpAPGtdC1W3sRdo92lCUpqsK6oC9WC6sHgIFwRMRgwcMMiIjstxSUxUYVCKZsPaf2XpsOrP2piYwO41NJvNZlLPbTsIZlkWi4EC29QVwSDhhjjRKO5Rp8xVamZPlKoVgLlNpGDY08AAiAe4nR5tfn+iVgnuN0zWNNOqIZ7KpZSLDEySQpuUGbgSOxnVTU37JKgFJLSsAglsnIGSbfXgY76kHpwyUyowSIJ6SFW4/VUFwaQedPsGF4D+WLELGjTgG4AKwU9Ss1Ocjnjg6uOmPBDuXIDwXeUVqi643W05twwJ+2o46jAKyRE86dp7k8KpIe1SQD+ySkMCB1EgRObhqu3VGgAoUuFtwDhMicOJjrVWJLAgAgGQNM1/EpBCFgppquOekRdK4Em4+owJ7amcVKSlEpSpaWCapfCKrKxACkDnME4gCCe/BHGmKlKAIVVR1W233gpUEmJ7lQsjAgCAJ0s2/ci1DC+4CQ0rCkEhsMZ9JJBZ4OlNuis46Lma1rSMlmLBB6gElGMzPVJjitGCdS4LmkwSWTrDO0GewFoUgQBBugDp75xPlPdZ6RaQxkEQYIyR1QxAJxMgsSBnVLUcw1tYmYU2TDAcYMA9jgDjVhV2jqge00yqgFSmZ6gGhuLipuWZGCJJOpl00t3uUpN7EG3rXBlFMmCDcI94KLSRIABzJkHExqNTePTIZ0emezKQykELIYNP2Yg89sROoeYVtVioqsyhjEhSDgkjkQTIAIzo1XfXtKF7ltNrAXpZxP2mFwu78wdVVPbArxlg6dR68kIjEdMimWgASMAimPem4t3OjEmBLu08KDb84Wnbget336SFd3BVbUFzFgRaoMLJI4ngRaYgeuj7bfqDKlHZjks0hcfumDHAEcZPprpjHAaiD1XBJSKYHLEqD/u9Z+rd9e7emrAl6r/KmQCx9GK5Y9sk6ltt5QUCbGeeWBPr9riBiFGfhp/8AOahYKi0wTBNhLEfCFDCf3T2jjWqikTbZT09v1i39H6XrcR98n/J02Hqg3RSqWyFvUn4CLWIQEDH10WhUV6i06d9RyYVQQoBHvZYCAAGk/POg+M7o0CqVWU1gD0U3MrIBU1GYWGcdKyY7rptiJio74upLJki6q/3BjgDiMfTTW1qgOgeqPeF3lo5xPaWgG2eZ7aR2tTcbikbXYurAMkoAQxhSrC2eslShbPx17+alKpMz5Yh+kwtw4hJucSOmRzGNTih5svKniNIkttwakqSZM2elysDUuA4iBg86rX8RcOLVp+ZGFo0wCTnJcyR8ByP3dR8S2O4oJTL0dxRpv7pYKGYDnAa5AQRPT6Zzl3wrZLTBkqoIgB1l4jgG7E+pGYx66lJJZKtt4CbbhjU3StV4t8twgzkLUNUCLTyEzOZ50OuqWceYXNoYAkqZjoe+0REk9hOmqu26Y7sxtkAW5Mm0TgdyY+p13jfhNc0PN2jOVxSqIvFI8jpVSbWMkP3JzB4drgWeSupUXVgDt1qm57lWpLLJMgoGtZcYIUi2MkZ15u/EAQ11M0fL6TDIzCeAEeFtAnBx6dtdS3gCg13JAtkujFhbx102DMARib/iNS/0rSq4p7xJAIA3LMRBIkB3Ckfwn+WnqoVA629IMotVUIwUWwHMxaKjoRjiZmc6jt9/VpkMsgkQJDXTiIYoY4OmKvh1Sn10TTKNm2mLQD+0VZyrDHIuj+ZrUdrzfTKMcx5eWjuMFvuUaaaFQDxHdlnJqMb/AHgHdgwJmDLAQADjGIEa88J3zDzEarVVmAhutrzwUvVjbK5BtbMZETq6o+I3L5DVUKRgMqTdPHSoqFgex59de7ryMmpsbQsxUpMqWwOSodlPzIg/HT1WFEdv7QkFRWaugClaZIDvMAA39L8gAyXA5A1Yf6fqVFVHqOysQRlwKhOADhbzMCGuE9vSlWltmDGlvHpEBiV3ApQeYgpWlj2EITxjQH8ylBqKQrpcAjgiGGTbBBwpk8iDpaUw1NF41faKGBSpRbN1jGlPxN9IiZHf+mlDsaTz5e6YwOKlWc9xNMBIiSMEkjhdKbL2hemZ8mjWCxBqpJA4gtNqiW5gRPx0/v6wamWKU0KhRKJ5x6gfeZxdOMCBMd9DjQ7sQ3Xh1RcsJjlrulYJBmcj4CONDeUxIx3BUj6QTOm/DthUeS1Ty5pzTV1UyxwBaKnSIHEYmY0puEC+/wCVBPBplTI+cTk9yNZ3Y6DUt+toF3lkTLupqX8cMSSv8NoHHprtK0KQYCNujH926COxIUsJOePTtrtUBYbvxOopUhyoLAG3pEEwWhSA0GZGPTBGCbfdLcpL3+YoiekcKwuJEsQ5IEAyDMzGlKG1dCxrqoN9y0y0g2MQ5YcQwEW5LMBHfU/9KhgKNBehEMMARBWmLjjgsEAjBPzEa8xwVUvqdCm92DHigXpctIPS8kq8kkZIJPpOZgH1GurXrcziFaQtFnWeGDMYJin3iCWZRgc6h4dSaoCL2JbpvMBFWooDqztJJ67bVkkQ6xOZ+IPQuBcyfJCghiAXVUsZmiSR1KxjqUIdWowi/UzbbVsk2+pq19SvUqs6B7VhUliZNzTkRHuiTOkfz4s4CjrEgHBaD6EgCABwRxd2wLBHQpDBdvTaoSERFZyZe4rMlbLkieQLhFpmOyqMzMKAEwGbcVZYgWMCsDpUkFoWcniOdNaVbE7dZPKToiJXqub3u8o/uobWmICHtaxK4BEcgLVKliioxo0rjbTQQ9TJJ96SSCeDKkyQAZOn3WlSVkSmuWBVqgWoABgYwDMAkyTk+ua3al2pbgvczAli6yWmorKcxNqsVZgIPVxE6cGnYPGCaNWU9FIXTcpDFmhgYjIIlSeApMGROp7kKgqiq6vWVwKflKGWQULFgIlWkqZmIwM6cOzSlRDMSrlTUpXgFrai+9UMCTasRIFtQ5xoZ3q03XylFKxBEgM9zABiSRMhgGuCmABAMYlyTl/iPTSyB8NeqKbIaZBwqvbAIhkCkRA5qAu3dgPTU6u2ttNS1yAytSRlMCECgsOkqGJkeigSAZ1Gjvb7kVXqNWWGE3CoZ5H2SZiO4xgaXrIoplR7/mXq65CgIEtyJm68kDiOTp/q2pk4oKUApCmq9QpqapgySkc2wQqs9qxIK2CONSTbQaFECn5jg1bn6ikozBeAGAVRgfaJxI1F96o2vULWAFOnb7rxAZjdN11vUCR7oKz27coPLRHK+YFJN0kCZgT71M2ECOBzmZ03hZ8xWifnlabiWZ6ji9mAuChEFwUZnBIg4IE5iBnc3dE9Al7gZaEUxcxAkD0gRLemln3LEim7KpaArP1BAIMCIliwIziCOCTo3iQFJjSAZXps6EwLnDqAQSMQZKhAODzOhLNPcG2DrbZ1kG3Ci+DOTBm05YsBynTwfhrl2yDra5lC03lY+1aciQxxCkxIJBzGvDumpIA4klGAUzdThgVA/ZVhgc2/LGvaNAlR5eS0WLaRI5dljJt6kYdok9tWrXyJpEaVVEUq1Barlel2JYDEwAIk4jODkE99GreIC6oUYFXUhli2QVUXKy5uBXueLhi46AlJZHnlrRdcVIgZIYGIAJ5wYyD66jt5ourVFWp0klXP2i0qQw6SsLggg5PE6bitwTkBfbllcorW8G5ekgnAu4BwO/bnTPhu+dQRULNtgSSDkrdAJVj1RJn0kZ769qeKnqDOyq8Sre6QINvcFfgcSSede7HZ+a7J+qVpHRlbmttUJcy5JGQQbZzok7i1NDjh/wCLHd9sEgTayvkOvDD5DA9OPx0jV8KB4qBl9HzB+azH0jSoetTSKbAiSSq5UnGQpFwPI5/Z4408m+SpHSUPDAjouPFrR3hjB/ZMcaxUepBXF2i3ok9sg95Xi0PTvVVUgIY6hIm48Y+H89LP42R0+WRjg1WDHtghQf8AHPOmqW+p3rejspUMCk3QS0cdsdyO+j1vGUE2XjOSzwAP4AXE/MjXX05PSlQmubIbKkX6qhsWPdpnJA7XMsyfUf015XFN1torWNpjDXCPQki3kdszoR3YrBgyuQPeeAoX8YaNKpuLDa9Oqp+yCMkcdICjH1OtLZI3s93uKDXXCmSpBmooJIEZlcY9BieRqEnqZyjnERuA7N9qfekgHnE50D88E5WJiJHURnIGQR65xnGiMtQr+jpuGnEpAI9JAgHnJMY08hgsvDd2UuZS9PEuVbJUS3U1QXR+6sng45EKFPzlUQorAllDC5WLRjPJJgyOSPjmFFaAg1fzyk0RdNFlGIIiFx8O88ardvTZwTRFRiGHlwkBlBiSwNqECMD051NDsuhWXDloeIE1WNtvILM0LHEiOdTXxVbpqMpcxJ82mQPgOuAO+lK5qQrhl/OeaiF1hjJBMk2yfQd+PTUa9etJL0HTpgDy2K/PEj0zoTsGhh6NMuHarSHMkgMFwTyhJE49RnjVv4pvg2zCU3Z5qCpU/QuoZAoFIC6lLFWubAA6pg86z/h/jqB/0yFui0GlCMM8RUYgjJyRPb5ObL2hS8inTZgFyKhUjpMyWVBkjnHbA9ad8Ehqnhm6pqar7WoKSi+oSwPSAJJAqCpIX7XvrByACNIbx/NBspoykZyahPIkBmFQGCPlaOMzZbz233kMEO3BYRPlliB8TUJnkj3TydUtHasUUKQfLGHMAAnsGMOBnmTaQew0JMVoHRZlU+S4W3KwbIgdcqygEnpy7EiPjqxPiQVFTc7VxPNWh0zA5am923c/FbTznSlDeLIaqIqe7fBDfEG2BUGO0HtDAmT7daSVzUapVXbMTnbZsbBF6CyAMhgoUkcRoGHfa7VkK06zVS9rKS1O5M8WHC85Jb0jRyyEnrr0cnqP6amcfCyqDzhfM1T1Npt3Yha7kZIZkFpgCWE9dszEwYjiDqG2WtQc21UYEZVTMgH9mpB+II/nppBZaeIsKYVrqVQnAZHByQR7rqHEj1UfD10KmzAB3gVWu6iT0j3M4i4Ae6JxE9honilGlKzVSqHJmKboyCCepW6Z7QG5I0ClQc0+ufMdEAWIJbmY4hUABM+vHBYiyp0kKoDXS2p0vS8vAthhc0G4MeHiQRB003hTVXUsxRaRF3l5MknpubF5jv6jGqeqhNMCc5R/RiQFIAme3vfAam+4Koj12uCcEU0kxjpB6TEZc4kdzxMthoZ3nhTggJUrqWlmQ9Ia7qLCnTiZM5yDjsI0Op5VO2S24qgQA5BA7wM2QMYPmfQ6Rbf1qptVTTVsslOS7A8M7OJMjiRx2GNaWv7NIqB2aUb7QERIPUCTMCZIuI+WobrctZ2KHfO9QA1GlTDBYZfUA2sQ7dxewzwNeaV3e1NGq9NqoFp6S4gOp91hBAyPTvOu1RISruUQI/TWhlYqVIUwCDAxchFhIABx3nTO7Wu9MX3JSVF8tDKDlyLjEzdTjHVJQ9OZjungKCAEDSQMks0v1uAMSzLAiPd4k6HvN4XYvUa67DA5IIEcnMRGeR+HnrhpGz9T0+KNXtI/RolwpgdFNCoua30m+CTJl1kkHEd8lO0t7wsyBIKtdBdQxALBcWEgXH4CVvCdo1TcKiywMs1pBNqkSTiAT7siZxz2s9xvup6VCmlIAkypIuBMLLsbsyFUcyoxIxUqjJKPzJVyVsBvNwXrbgVFVSzq1Ql4mAYKkyAQtzCMAkgyNTrbymtNKQJCreJggNMQWUnpcwWwAOrHfVVuK2PeIqMSD0jqEgwSRF8iSIAMD7Q1bbalTTbJValTdq6KQrTACPUUkITABleSolWjT6iSirCDbboX8PpXM6uT5Sq0tIHltBYEmMAhGGOTjmNEpPUNVJNIIrKR9mmbWEAgAksSxz9qSTIGPX3jMCxYsBJIwAxMLBAA+Ed+gZmRqlrVSJKKLQpIBnpgZ+naCBkgemnGLeSHKsF7R3XmVbFDDp6QZOFAAUBRAUATnAiATI17uK37We6kyD26lkf/AGkTM6nuNr+bl6QLVRjzukqxUqCgXM2wwYCcMPuQ3G4DLLQf2oHfAJAGR3MiYjgc6z0ReUt9v+/7G5Nckdk6jc0utaVzWeaAvTIiSpEXA4uENk5Gp0aw/OEFQHyfMHSYuChgVV2KyQE5uEkDBOh7Dc+XdFpDKxWrAvEQbbv2YEgjAI5xqXit6sRUl2UZ/bAgETkzggHsCDxrVXdE3SPN5QVkmkUUHACdSGOZPN0ESWzlfhoteuWRgihUZ7lpnJplYEKx6ghWI5iYiJ0vVruaNJgwChbSobkgmXKzd1rBu7kEcDRdrTD3pTEuR1M0CF4IWcCSR6HpPppxk4eF/nImlLcr13FqHJD9SkECLWXmOPUSR/TTPh61KlWl5a4NRAJMKCD1KrxcvTJiSQATnGi+Dbe7cUTVBK3KwX7TzVNKBIHUGBaD2TUqe9eia4FnU6FGpjCeWxUEKZIupmJ7DnOm5cLcIrl7HviO0SnWsLEJJZsAkWk3KFJgkxjiQe5BB7cuppIqqB5ZLAzLSakk3AAQZiIBHVyIhOrWLyS5JxnLD4GPeAxGJg4jXMCtl6x0gqzGJDAuvXHe7AaDGMc6lJ0r3Bveie73hcloALdTCBgk5InIz6E+udDYgBysDqjy2kggNkpUyAZUrmSQfloTKxYAkX3GYKkwMs2GtbEntOmhtltNR2C00cgC05uloCzcoFwuAutuEZ1aSSErbCHbJappBgBNysBLJMqzpFr4JHRMhcGcBGvtjQe6kxV1BNoOViSAZEGCMr3E851fbveKlUUFXy6DFSGAJJLUzbYQZCEtIA/aPEaq9xSYiab9zGcg88rJn4/HUR6j52ZcopbFnvqVNWamEWAq3IowptdmIWQbgCvWpPukHtpUKoVkAUqYJB6iO/SeymQxBHPpJGgpvCahOaii5iVi9VJIOO5EiYkQdTNkgpUAPIZcAmJxeLSYMEc6zqSHaeSt3ii8IFd1hYQM0csI5wMD0+GjNu6imUo06UZBBDsP7dQv/uga9qViDHcjkYByRx3MjsQPj21H83xLTaJ5IAP+1AH+9rrhLCFR5Q31Q9RcB+Vi1m756h694nRau2q1SC14HrVbM/KSR9FHpGgHxQAhKIUZ6iAB87ZAB9JIE9hphJkM/E8kyPuzk/ADV2wpHUPDhTNx3ABAyFp+Zg44IgCPhozeJ06Y6VqP2lrKQ/8A40unHrrytUXgArTwGk2/1BjnjOpbrwqxw0T9oBIAQQCDcDgnm30jOivMD0V9wyGrZSp0xMVXNx+ID1nZifgBpOq1SqLnqVXp9yLoA/enoX1jU2iSpAJM3LZDGQSckXAmYliTIPaNOU6bCkaQqstNyHYFV7Ri+4cwJxyB8QXRNlZWrqqAIFyQQozHOWjJMfjq28O9mtxWUFaTBCoKWFKZbIBIuJJA57c9zoFf81plnqMxYyQelizYkCECj55GkvE64SANvUViSp8wmcQSBHzHbv30DHH2+4FU0wzvBC8jcAmOIIJMd4AjOieJLUoVRT3FP83qEdFRRCspx1DIKn1BMdxqq23iIvRqYsqJd3CiT2ECTiAZ+PA1aeJ+KV9zTNOq5qIP1YBW5VtDEZaTNoU/ETnjQ0gsWrM8slVymI6gXkjsCBOfUyIAOgNuKKGVnIA92OYn42nGI7H10156VKMOXD0j7wXJQcEziQen6j11HZeL0qYuXbnpIW52lpiZyIXk9vTTUnWwOKs9oGs/FACmQemoLVMz1SQCTHzHcRiC00WgrZlnOc+8RNqqOYE5Y+ugVPaIuwBSMz0nzG7+7cbB92oeGUttVnza5psF95wSx9Qv2eIAuPyGll7hhbHnh6VEgp3w4VpIOViFzOJgTcI7Z1dbaqDSNBwEYVPMNqh6kgggq7ElI90hcfHR6e/pIpFM06AtBMMGquPi3AOMotxg9p1FSs3+VDsCQ7QYHGJ4EH5fHGqskAu2oM5YEFj3c8STLAKB65PPPGi7xx5uKoJAgAKUzjHV2j8QNItT5KlZ7zyTni2VA7QR9dS2zFxdixQeocmYlViPSCw4xGeE2NDcBaUuzQAck8k8qvZUx1PyeJJBIqNr+mrKWJAuRVUDAyF4OA0HpXIxnQ9/v2rOtwtXAQKMZ9wARERB9BjmNXpfbruEq7ShX269IDV+pRUCNe1xJE9StPwBAzGpRTLrZbEKgdE85Zk03UFjPdakjqjJBxOARrPlq+yquqI/lM5hVBNNrpKQOzAGOB3+GrDwx6juyNUepUGelm4kEMWhUHEFYkzrQb/c2sWKBkYurEKCSBEEjOATOM/TU2tmOuUZOvX29YDzaIEQTwhugAyWEfQ5HpGvdM7x62F8pngDqV16uexxAzyARI12hR8gvzM61cnpi4joESfMTsPmB2+Z1rtt+Thzd5m6hFBBPlm6SrWn9ZmCJ5zHxOs3T3KqrdGWprTJcYi1ApC+hssJ5izPOvpfjTvVSqiMQ7I6oZIgkEASPjieeNc8b2QOuSl3Xs7VWFoVkphUWmR5UFwoA6nBJk+9IUA4xKicrv6Bosabkq5KkA5DXSFcRFykTIiZ+Izr/Zjw2tQNQVa3mMbbSrM9gE5k5ulgJ+A9NZf208U8yuybcsLYpTBR3cmQYMEISwiY7fPR3aWwOTZZb38nVQzduUEQGlTJ67ScvyInPII1ab32Vc2hawSmEtUeU0FSZE/pJwGCziY+OtButu5pstwSo1NlBwTTLC2SMwQew4jWNr+z++m4b5p9CanqeZbJgj56ajrq+Ab07FRvfCfL3tHbs5YPUpB3XpkVGAYEFjJjgznE5E6u9r7G1L1trU1ImStDJF0Fje7SwGBIxPrqufdPR3VNAS7itTSpVaWuCsKUi6bVlnyMzUiRAnXeI06jU3FFgj9JVzML1CRge8VGD8DppXeBbFNufYtibV3ICT0/oYxMDhwAQABER8BrHbLb1dw6pTQs7kZwF5tlj2ggj1nidaXxDwzeU6Naq+7JVabGFqVA10iLe0zzP9QdW3sJTatS8y0EPWl4WFRVciMfZksY9X06wr4JasU2HsAKSTV3DecwYNTCwoBESDIaTPPcciDqq8T9nNzTk3CssyXAIZAOXZT2AnIP3a99rPFt025qxUakqEsEpsOkBrSTbkmexyBbiNaj2P8AE3q0KdSqAzgOJAwbSVLGMRbyODnjUqOrO7G6ujLeEeGhq/kCoDVTzOspciAhaZW0xzcx7YOO2rKn7CBLCtYModWqCxiKoUyFgv7oyM8jnvpf2X2hXf1KSIf0Yq01I4w4tVuI6ROfp6avvabw+ozUlomFVn82ajKWDAKLbRGIuB5BxoiMpPE/ZncSKgqJVdB0EA024+ySWAb+I86pPCPCjuGSm7FC61CjsomaYMqwkEsW9I5M8a3XhO3qUNsnnVgxCkuzMeJJ5aCVHuhu8Y1mvZ7erW3COi4FXcM0jK3AWEAHpELHYzdzocUqoN9yP/YJpzuJHBtpQYJExLxMfzjRdx7H1XtncqSAEDeUboAgK36TPHDevpA1ofHfDq1akppVvIKvNwLfpB1LAAM4IzOOM51Qp4JvldGXeklGDe9UzbDZmYGO+tMfQiuDKbmlFOmyhWpODkCGawi9SCB1LAMrHOgeIVKbCaahF8xpBJNxMkci5QFgWgzxMnVp4kUplaaBns81gWiH82QSnaw04In7RzEarNtRviekKQpaSHKwJUKPeJBJHyOog7WSpLNIdXYs1oqMlIFRbMdZYVWQDBEAoEAPEgemlaiilUNlRSoEL5qG1iQARwMrPfHSDo3hh/OVSk8xSpsKbAgFCTIZsyf0jKAM5La6juWFJEYSFU24Bm9mY3ycfZAxGORqXefsPB7tnp1IttvKi/BAE8IWPTJIEHADGI0GrcPdJVjBYGc55IOQIjMR30I7dWDBOgsIZWBIMGYg5BBA4OhsThYCAwM9SqQIwRkS2M8XHtpxS4EyG6ZrgQIUKoABMkSxiTnkkHPpzOu/MroYkkehiB8MahvZQgHgywOCGEwCOTBCzn11PbbpVS0/5+uuisYGvULtPC2rVFpUwtzBu8RaCxJkGBGPqNWNf2Sr0EaqQlqLLBKp9eQAoJgZInV3+Tzb/rq5jny0jIjDPyO/QPodaPabmnX85QJVKjUX4zAE/fJH000B8kenBkSD37fgT906vtr7Ibmqi1LkIqKGE1TMMJEgjmD66qt1tDSqvSJyj2yT2HB+oIM6+p+AD/u229PJpf8ADT/HTEYtfZLfLxUpj51SfxQzpRPBN1Wq1KF1MPTgv1kSGAjqjiGGABq6Q+MFZhA2AB+hJY9/tY78/DWf2vtFXpV61Yim71FCvcO6wBAUj0gxOgBr/sFuruaRAkxf/QqRzom39hNyGK/ogCJxUg+mDbn5HWy9jfF33NB6jqgIeyFmOO8k/wCToHtF43WpVClJKZKopFwJJLAEj3wI+OlqHRmD7P1NyHorb522a2+q0XC4qwJg3C5ZE5AI7HRh7L71RD2GFKqVrNgEGQuCAJN0CBz66b9ia1WrudzUdXD1FDMpEKpLkwJPGfXMnV144+6Vk/NwHwblawKDItJLGSI5AEY50LAMyW49l9xTpVq9UIF8pytjD7LKzGCvu24xBmO2kfAfZ+tuA70ylsgMGbDHBPyIX+fpzqx8c3Pii0KrV7PLYWvHl/a6cRmOrVr+S4f92rMcHzhA9ehf5aYhSl7KbjywLaMC24BsMRnstw7DB+mqHxfwCtSa+rSAQ4uVgwB+zJmR8yAJ1qfHz4h+cMdqHNORAtQp7oPLAGC0g57HV146UXbVjUII8shoiCSsADOSXgD6adiPnPhm6IZgACwBhx2zieJ9MemmmqvUuBCsq2sS7HBOQZifTHbt6aS8P2jKQzAgfKSw9AOfXJgaZ2jFq3lICF95wSCF+7vPb140PYEMmmXlq3SmOhSZb5HBAMfP5c698Tq3fox0qqwbSBwD0p8vu50bf1RmDhe4Ax8p+0fXsNUqboKWvHUZgkYjk/XGoWShve2pVO6sLKQQUVilnTasFeq1cGMTHodWXs/4stSlUS4JVupNTIGHN1rkhVgDy8MfUofsyK/wneT0nqxxGGHw/eAyfXRvzAgrU2jKlVeoLCwZBBEnsQbYbB4Oi+GOuUac0kG5p2h1KuAT+6cQY7ZGDzjQ/ENy1B1COGDHqu4GMSMiMY7TOs9sPG0ueluKb03n0NqnJ9bgJMgCYx6E6s03FQt1AP6VVM3CTPSMFiM9JznA1OkdomVN0FVUQfUgZ4giRx2Ma7Xm83r2A0/LYzy0kEZmACIIMTJkemu0UwM3sdtUrpKpCo607+FHmMq2zxhiD69U6+q+0G2cU6iUn6iHtIbPmRAN4giQARBgZ76+XeFbJ6tFBTL01U1WqMcqWU0g2A3am6TI5GJ7W1b2l31pLsiiJxTX5wJXJPIg8ayT0y3wKsGi8Kp7y/8ATsBSUEhLzUa4imPebMWpOe84MyVPyhViEoVEFl6VLiqgSKRUqfgVZmKnJBDQcaott7TbmrWCtXQUi5zTprcwUrhbhyUIj8Ma88Z8QFUEAMpDsxvJLNd2gkqBwVgD+ep6jUaSQ45yz6J4ialSnUVHPmNTcI1xwxUwbuRkzOsVX9n/ABFhP5wQfT85q/4fXSze1W5Fx86nimWToQXEByYn0tAjJ6vhoe49qt6ArSvVIINNJxEysBlGV5HxGrilholsBtKNbb7qnSr1R+kq0mYq5Y3Xi1nJAYryPr3ga+ge2ldk21YUmNMBwVKdJy6KQSAMgdM4j66+W7vxyq1RdxcrOLSDYB7t3SQP4jPrCn5abxHxypV2gFdlIK2tCr7zy4OADKsnvH3WKAhgTonhphHKozR31Z28mruqwpu1rlqjELmOqZxMSYOBr6P7J+J+ZRFE2qyFytJBChVw1pJ6ipUz3ypiCDr5lVWRyDPumCSeBaQO+AI+vfFl7Ps22ptulw1LKhmGHq+7AJg/oVJM9mzONKeVfIQxg0njvsnVbcNWoFCGYuATbBIzwDImSD8dXGz2ybTbhWfopqWdyMScuY/iMDucazVTx7fUbablSyiCTTBkDEqREjuDGQ3z1T+NeKVtwJqVCQM2AQvHNogGDGTJHyzpQkkwkjX+xHiHmeZUOHrmtVZer7FSmAT9klZgHtc2PXvbXxertzQam0SzllIkMFtwRHf9oZzrH+EeIrtoak1pekadV2AaHm5wBmFzSEwAQGzI1Hxbf7ivZ57gorNBVQht6SxEgA4xGYPzGqjFJtg5Wj6Bv9rR39BZ4cBqbR1IexGMkcED0II41mvY7aVadZadXpZncm0n9JYtYXN2Kq1yzgC5J1WHx6ttR5CBKaYYKsOGuUWkO/UCZk8DJwJ1Le+0tXz2qSFqotgJUQ4wriwLaJIBknIUeunulQvmbH2j29ert6a7eoabpULE3sgZSDIlM+8QYPp21St7O+ICmI3HUahDE7ir1CMCeQCrHHOBPpqk/wC129IJVkNolh5SxEgT6RJA+o07Q9rNweaqdTFKPQsuVsIFQcr0uAG/dIzGqEikoBbBROBTqAGqcimWJFpHdblZrhH36Up3+YoUhXBBVhPTEkEYk8SMc65Q9RrWUjqaocHpUyzYjqAUzIkxxg6n5aFq2HKUwxp5hoEqgNxxAZGIyQEiOo6KQg9Xc3VKpRQKdQSBnKgiCpb9oiSGjkjS9NlUqyiYuuQ9IIsErBBhpLRj0I40CqwIgYYiGOYclpGBxgj6g84075qItS4F1vAhvVO4IyOljDDsPjooYJqbSQRBUEm4ATA5tPJz2zPfGoV9wzZIHoCBGPTHvY47/HUVYGKbM8dJ6jBuKZAuwAHuF08cam1FBLF1tDGQZDWkkJ0mMkC7HZh8tFCyV9aJGIxJHHOQZHYiD9TqVBP3SfQDv89F3ADksMCMgQAD3A7REHHx0Xw+sadRKnl3Ijg2kwrEZEkfET9I1qtikfV/BNn5NGlS7ouYHLHLR6dRP8tB8F8CXampZUqt5kFryDkSZwoyZ5OsX417VPXotSakiBypMMWm0gxxHIGqDw3eeTVSqoW5GmPXsQSM5Ej66ANZ+UHZ21KdYA9YtJHqgkf7SH/dOtd7Pv8A91247eRS7/uLrAeN+1bbii1PyFABVrw5NpB9CBMgkQPXTnhPtqKaCk6BTSpKFi5vMZQqhTEWAiSWzEcGdACQ9t94cjyRhcCmPT0nPxPrrP8AlXMxZhOWELNxMmMe7nuePpqVcFmuELAACr2AHr39c+umdnt3bJ4jtyQBz6f5Oi6WR1nBvPyaVFShWVZP6USWGCbBOPSI+OqT253RG7YLJNiY7e7/AC0v4N7S/milKdLzPMYN1NHaO3aI+7UPGvEDuKhrMtpKqIGRAGD2mdTaCiz/ACfufNrDj9GD/vnVt7SVd4rJ+aoxS03wqt1Tj3s6xngPjp2z1GCLULpDXMVAgzj8Pu1oNv7buRc1CmoFuWqERccR08xJ+Wq2EK+If6RqUnXcUns94qqIBCkNJYGe041cfk/3N1CrAhfNAGf3F/npbxj2tJQp5KC5GE3Ni4N2jmM/Uao/AvaVtipXyle8ioCzQR0gCYBBmJ/oNK7Gamt7RFfEPzVwopsFCmMhmUETmCCenI5t7an7W+Fs9LzlckUxLIxlAO7heLxzJnE6wvim7bdVjWZLC8AKpkmBGPu51q9t7aVcJ5SO4UB2uIHEGRByfQTpiMsVZ2il1NEu/YZ5zOO/ck6t9vRWghg5yzOeT6k5wPQf1Ol6dZVUKlFUIJ91iWqEtIvJ/ZGAB8ZJ1Vbzel+hT0SLiPtt6CeVB49dTuPYYpeIXOGI6QTaPXHJIzPyn0jTu8tZQQt9MgzAEiPT1gmemGj04NNV8OqgE29KiZJAHz5kE85GjeFpUEsMCeq7NMnByQJDQZkcAzIAOnQWRr7N1hqZvTkQZ+PpJP8AMaZ2fiRJkfVT+Izz90/dqNGsGaaL+U5wabkFSfQNwecHmNL7o9fWppVPUjDfI8Ecf46W+4fIf3tJa0KSFqfYb1HNskdvlI/lr3wqtVthGNweK1LIMftjqCzPIwboj39I11ntH8Jwfl6H0n0+Wo1qnmZHTWUYYHFSO3wOOPUfc0gZZV6x/WJw8RYikMAIuYVGIDfQHOu1TmtaL1J6jkMwkN9qTAjOQI4Pw12mIt63v/8Avzf3Ro3iX61P9bT/AL667Xa4up4omy8LK/cfrm/ibRm99v4KP/Dp67Xa0lwQthLxL9UP43/FdC3X62r/AAr/AHV12u1UNiGdV4H8VH+6daj2h/8AzXzq/wDH3Gu12pnuhw8LKPwH9dQ/jof8VNE9vv8AxI/1Q/DXa7TXjXyY14S39ov/ABNT/wDZ/wDl11Tf+aP4z+B17rtc8NxyK08v/B/zHTtL3Nr/ABVP7za7Xa7Pz+DKOwHc/qD/AAp/w01Hc8/2h+I12u0lwEzx/wCh/BdLVv1VT+Ol/dqa912mhI1PtD722/1yf/L7XWdq+7/7wfwTXuu1MC2A7/X/AJtFr+//AGKv9x9drtWREtPHv1Z+T/8AFfSTfr/9n/hDXa7SWxTEt1yP7H91NEqe6nyP91ddrtaLYYGt3/z66VHu/X/DXa7TALR4PyX+9pvwv9Y3yP4nXmu0mAPa8n+IfhrTbTj/AD+zrtdrOexcNyh8P976f4aY8V5H+fXXuu03wJFZs/8Ay/4x+GtNs/c3P8Y//r12u1UgRVeM+8vy/wCanpM/r2/1ja812lET3LDacn+D+ui+GfqV+Z/Aa912nLYS3J77h/8AVnSPgfvU/mPwOu12iIMe2H/iKX8Sf8E6B4r+pp/x0f7ja812qW4ii3PLfTV9X/8ABp8hrtdqXuMrdhw3yb8Ro9T3j/Y/DXuu0wBj3qv8S/8APrtdrtAH/9k="/>
          <p:cNvSpPr>
            <a:spLocks noChangeAspect="1" noChangeArrowheads="1"/>
          </p:cNvSpPr>
          <p:nvPr/>
        </p:nvSpPr>
        <p:spPr bwMode="auto">
          <a:xfrm>
            <a:off x="2783681" y="748904"/>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pic>
        <p:nvPicPr>
          <p:cNvPr id="1034" name="Picture 10" descr="Why the Boss Shouldn’t Blame an Erring Employee Right Awa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19242" y="2742828"/>
            <a:ext cx="6172758" cy="411517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ukishima factory wal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10" y="0"/>
            <a:ext cx="6019243" cy="40328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carbon emission implications of this are pretty terrifyi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766" y="2993242"/>
            <a:ext cx="6086234" cy="38647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rge manufacturers considering move back to US: survey ..."/>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73706" y="0"/>
            <a:ext cx="6329479" cy="335752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upload.wikimedia.org/wikipedia/commons/thumb/7/71/Wolfsburg_VW-Werk.jpg/250px-Wolfsburg_VW-Werk.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102512" y="2080020"/>
            <a:ext cx="3635777" cy="2734105"/>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a:extLst>
              <a:ext uri="{FF2B5EF4-FFF2-40B4-BE49-F238E27FC236}">
                <a16:creationId xmlns:a16="http://schemas.microsoft.com/office/drawing/2014/main" id="{3D1DBC2C-23A3-44DA-96BA-BECA59665BE8}"/>
              </a:ext>
            </a:extLst>
          </p:cNvPr>
          <p:cNvSpPr/>
          <p:nvPr/>
        </p:nvSpPr>
        <p:spPr>
          <a:xfrm>
            <a:off x="0" y="4985958"/>
            <a:ext cx="2008565" cy="18720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2400" dirty="0"/>
              <a:t>What are humans  </a:t>
            </a:r>
            <a:r>
              <a:rPr lang="en-GB" sz="2400" b="1" dirty="0">
                <a:solidFill>
                  <a:srgbClr val="00B050"/>
                </a:solidFill>
              </a:rPr>
              <a:t>producing</a:t>
            </a:r>
            <a:r>
              <a:rPr lang="en-GB" sz="2400" dirty="0">
                <a:solidFill>
                  <a:srgbClr val="00B050"/>
                </a:solidFill>
              </a:rPr>
              <a:t> </a:t>
            </a:r>
            <a:r>
              <a:rPr lang="en-GB" sz="2400" dirty="0"/>
              <a:t>in each of these images?</a:t>
            </a:r>
          </a:p>
        </p:txBody>
      </p:sp>
    </p:spTree>
    <p:extLst>
      <p:ext uri="{BB962C8B-B14F-4D97-AF65-F5344CB8AC3E}">
        <p14:creationId xmlns:p14="http://schemas.microsoft.com/office/powerpoint/2010/main" val="147001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3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forcechangecom.c.presscdn.com/wp-content/uploads/2012/06/greenhouse-gas-emissions.jpg"/>
          <p:cNvPicPr>
            <a:picLocks noChangeAspect="1" noChangeArrowheads="1"/>
          </p:cNvPicPr>
          <p:nvPr/>
        </p:nvPicPr>
        <p:blipFill>
          <a:blip r:embed="rId2" cstate="print"/>
          <a:srcRect/>
          <a:stretch>
            <a:fillRect/>
          </a:stretch>
        </p:blipFill>
        <p:spPr bwMode="auto">
          <a:xfrm>
            <a:off x="0" y="0"/>
            <a:ext cx="6242890" cy="4682169"/>
          </a:xfrm>
          <a:prstGeom prst="rect">
            <a:avLst/>
          </a:prstGeom>
          <a:noFill/>
        </p:spPr>
      </p:pic>
      <p:pic>
        <p:nvPicPr>
          <p:cNvPr id="40964" name="Picture 4" descr="http://forcechangecom.c.presscdn.com/wp-content/uploads/2011/10/forest-fir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66890" y="0"/>
            <a:ext cx="4425110" cy="3620635"/>
          </a:xfrm>
          <a:prstGeom prst="rect">
            <a:avLst/>
          </a:prstGeom>
          <a:noFill/>
        </p:spPr>
      </p:pic>
      <p:pic>
        <p:nvPicPr>
          <p:cNvPr id="40970" name="Picture 10" descr="http://classroom.synonym.com/DM-Resize/photos.demandstudios.com/getty/article/188/205/dv118015.jpg?w=600&amp;h=600&amp;keep_ratio=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74838" y="-73788"/>
            <a:ext cx="2952328" cy="3617640"/>
          </a:xfrm>
          <a:prstGeom prst="rect">
            <a:avLst/>
          </a:prstGeom>
          <a:noFill/>
        </p:spPr>
      </p:pic>
      <p:pic>
        <p:nvPicPr>
          <p:cNvPr id="40966" name="Picture 6" descr="http://coastalcare.org/wp-content/uploads/2010/08/plastic-pollution-indian-patch.jpg"/>
          <p:cNvPicPr>
            <a:picLocks noChangeAspect="1" noChangeArrowheads="1"/>
          </p:cNvPicPr>
          <p:nvPr/>
        </p:nvPicPr>
        <p:blipFill>
          <a:blip r:embed="rId5" cstate="print"/>
          <a:srcRect/>
          <a:stretch>
            <a:fillRect/>
          </a:stretch>
        </p:blipFill>
        <p:spPr bwMode="auto">
          <a:xfrm>
            <a:off x="0" y="3144930"/>
            <a:ext cx="6512724" cy="3713070"/>
          </a:xfrm>
          <a:prstGeom prst="rect">
            <a:avLst/>
          </a:prstGeom>
          <a:noFill/>
        </p:spPr>
      </p:pic>
      <p:pic>
        <p:nvPicPr>
          <p:cNvPr id="40972" name="Picture 12" descr="http://www.ecologyandfarming.com/wp-content/uploads/2014/07/Cow-Methane-Pollution.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296025" y="3400425"/>
            <a:ext cx="5895975" cy="3457575"/>
          </a:xfrm>
          <a:prstGeom prst="rect">
            <a:avLst/>
          </a:prstGeom>
          <a:noFill/>
        </p:spPr>
      </p:pic>
      <p:pic>
        <p:nvPicPr>
          <p:cNvPr id="10" name="Picture 8" descr="http://s3.amazonaws.com/kidzworld_photo/images/201064/62c73802-2d80-4545-be75-01c607eaa4d2/oil3.jpg">
            <a:extLst>
              <a:ext uri="{FF2B5EF4-FFF2-40B4-BE49-F238E27FC236}">
                <a16:creationId xmlns:a16="http://schemas.microsoft.com/office/drawing/2014/main" id="{15F3FB53-2DE1-48FA-8905-BBEC63C07062}"/>
              </a:ext>
            </a:extLst>
          </p:cNvPr>
          <p:cNvPicPr>
            <a:picLocks noChangeAspect="1" noChangeArrowheads="1"/>
          </p:cNvPicPr>
          <p:nvPr/>
        </p:nvPicPr>
        <p:blipFill>
          <a:blip r:embed="rId7" cstate="print"/>
          <a:srcRect/>
          <a:stretch>
            <a:fillRect/>
          </a:stretch>
        </p:blipFill>
        <p:spPr bwMode="auto">
          <a:xfrm>
            <a:off x="5067074" y="2464508"/>
            <a:ext cx="3658177" cy="2445753"/>
          </a:xfrm>
          <a:prstGeom prst="rect">
            <a:avLst/>
          </a:prstGeom>
          <a:noFill/>
        </p:spPr>
      </p:pic>
      <p:sp>
        <p:nvSpPr>
          <p:cNvPr id="11" name="Retângulo 10">
            <a:extLst>
              <a:ext uri="{FF2B5EF4-FFF2-40B4-BE49-F238E27FC236}">
                <a16:creationId xmlns:a16="http://schemas.microsoft.com/office/drawing/2014/main" id="{EA693D16-0E2C-4A78-A74E-AA47CF4DB893}"/>
              </a:ext>
            </a:extLst>
          </p:cNvPr>
          <p:cNvSpPr/>
          <p:nvPr/>
        </p:nvSpPr>
        <p:spPr>
          <a:xfrm>
            <a:off x="0" y="5051489"/>
            <a:ext cx="2057277" cy="18065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2400" dirty="0"/>
              <a:t>What sort of </a:t>
            </a:r>
            <a:r>
              <a:rPr lang="en-GB" sz="2400" b="1" dirty="0">
                <a:solidFill>
                  <a:schemeClr val="accent1">
                    <a:lumMod val="75000"/>
                  </a:schemeClr>
                </a:solidFill>
              </a:rPr>
              <a:t>pollution</a:t>
            </a:r>
            <a:r>
              <a:rPr lang="en-GB" sz="2400" dirty="0">
                <a:solidFill>
                  <a:schemeClr val="accent1">
                    <a:lumMod val="75000"/>
                  </a:schemeClr>
                </a:solidFill>
              </a:rPr>
              <a:t> </a:t>
            </a:r>
            <a:r>
              <a:rPr lang="en-GB" sz="2400" dirty="0"/>
              <a:t>is each of these images showing?</a:t>
            </a:r>
          </a:p>
        </p:txBody>
      </p:sp>
      <p:sp>
        <p:nvSpPr>
          <p:cNvPr id="4" name="Title 3">
            <a:extLst>
              <a:ext uri="{FF2B5EF4-FFF2-40B4-BE49-F238E27FC236}">
                <a16:creationId xmlns:a16="http://schemas.microsoft.com/office/drawing/2014/main" id="{09F60D55-EF5F-4148-A7F1-61CC7E420ABB}"/>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247450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box(in)">
                                      <p:cBhvr>
                                        <p:cTn id="7" dur="500"/>
                                        <p:tgtEl>
                                          <p:spTgt spid="4096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0970"/>
                                        </p:tgtEl>
                                        <p:attrNameLst>
                                          <p:attrName>style.visibility</p:attrName>
                                        </p:attrNameLst>
                                      </p:cBhvr>
                                      <p:to>
                                        <p:strVal val="visible"/>
                                      </p:to>
                                    </p:set>
                                    <p:animEffect transition="in" filter="box(in)">
                                      <p:cBhvr>
                                        <p:cTn id="12" dur="500"/>
                                        <p:tgtEl>
                                          <p:spTgt spid="4097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0964"/>
                                        </p:tgtEl>
                                        <p:attrNameLst>
                                          <p:attrName>style.visibility</p:attrName>
                                        </p:attrNameLst>
                                      </p:cBhvr>
                                      <p:to>
                                        <p:strVal val="visible"/>
                                      </p:to>
                                    </p:set>
                                    <p:animEffect transition="in" filter="box(in)">
                                      <p:cBhvr>
                                        <p:cTn id="17" dur="500"/>
                                        <p:tgtEl>
                                          <p:spTgt spid="4096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0966"/>
                                        </p:tgtEl>
                                        <p:attrNameLst>
                                          <p:attrName>style.visibility</p:attrName>
                                        </p:attrNameLst>
                                      </p:cBhvr>
                                      <p:to>
                                        <p:strVal val="visible"/>
                                      </p:to>
                                    </p:set>
                                    <p:animEffect transition="in" filter="box(in)">
                                      <p:cBhvr>
                                        <p:cTn id="22" dur="500"/>
                                        <p:tgtEl>
                                          <p:spTgt spid="4096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0972"/>
                                        </p:tgtEl>
                                        <p:attrNameLst>
                                          <p:attrName>style.visibility</p:attrName>
                                        </p:attrNameLst>
                                      </p:cBhvr>
                                      <p:to>
                                        <p:strVal val="visible"/>
                                      </p:to>
                                    </p:set>
                                    <p:animEffect transition="in" filter="box(in)">
                                      <p:cBhvr>
                                        <p:cTn id="27" dur="500"/>
                                        <p:tgtEl>
                                          <p:spTgt spid="4097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353" y="563503"/>
            <a:ext cx="11462269" cy="2737279"/>
          </a:xfrm>
        </p:spPr>
        <p:txBody>
          <a:bodyPr>
            <a:noAutofit/>
          </a:bodyPr>
          <a:lstStyle/>
          <a:p>
            <a:r>
              <a:rPr lang="en-GB" sz="2800" dirty="0">
                <a:solidFill>
                  <a:srgbClr val="35372F"/>
                </a:solidFill>
              </a:rPr>
              <a:t>When humans first started </a:t>
            </a:r>
            <a:r>
              <a:rPr lang="en-GB" sz="2800" b="1" dirty="0">
                <a:solidFill>
                  <a:schemeClr val="accent2">
                    <a:lumMod val="75000"/>
                  </a:schemeClr>
                </a:solidFill>
              </a:rPr>
              <a:t>consuming</a:t>
            </a:r>
            <a:r>
              <a:rPr lang="en-GB" sz="2800" dirty="0"/>
              <a:t>, </a:t>
            </a:r>
            <a:r>
              <a:rPr lang="en-GB" sz="2800" b="1" dirty="0">
                <a:solidFill>
                  <a:srgbClr val="00B050"/>
                </a:solidFill>
              </a:rPr>
              <a:t>producing</a:t>
            </a:r>
            <a:r>
              <a:rPr lang="en-GB" sz="2800" dirty="0"/>
              <a:t> </a:t>
            </a:r>
            <a:r>
              <a:rPr lang="en-GB" sz="2800" dirty="0">
                <a:solidFill>
                  <a:srgbClr val="35372F"/>
                </a:solidFill>
              </a:rPr>
              <a:t>and</a:t>
            </a:r>
            <a:r>
              <a:rPr lang="en-GB" sz="2800" dirty="0"/>
              <a:t> </a:t>
            </a:r>
            <a:r>
              <a:rPr lang="en-GB" sz="2800" b="1" dirty="0">
                <a:solidFill>
                  <a:schemeClr val="accent1">
                    <a:lumMod val="75000"/>
                  </a:schemeClr>
                </a:solidFill>
              </a:rPr>
              <a:t>polluting</a:t>
            </a:r>
            <a:r>
              <a:rPr lang="en-GB" sz="2800" dirty="0"/>
              <a:t> </a:t>
            </a:r>
            <a:r>
              <a:rPr lang="en-GB" sz="2800" dirty="0">
                <a:solidFill>
                  <a:srgbClr val="35372F"/>
                </a:solidFill>
              </a:rPr>
              <a:t>in this way, we perhaps didn’t realise the full impact. We were also much fewer in numbers as our population on Earth was much smaller.</a:t>
            </a:r>
            <a:br>
              <a:rPr lang="en-GB" sz="2800" dirty="0"/>
            </a:br>
            <a:br>
              <a:rPr lang="en-GB" sz="2800" dirty="0"/>
            </a:br>
            <a:endParaRPr lang="en-GB" sz="2800" dirty="0"/>
          </a:p>
        </p:txBody>
      </p:sp>
      <p:pic>
        <p:nvPicPr>
          <p:cNvPr id="4" name="Picture 2" descr="http://www.unep.org/gpwm/portals/24123/images/ClimateChan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29487" y="3034307"/>
            <a:ext cx="2137022" cy="2737278"/>
          </a:xfrm>
          <a:prstGeom prst="rect">
            <a:avLst/>
          </a:prstGeom>
          <a:noFill/>
        </p:spPr>
      </p:pic>
      <p:sp>
        <p:nvSpPr>
          <p:cNvPr id="5" name="Rectangle 4"/>
          <p:cNvSpPr/>
          <p:nvPr/>
        </p:nvSpPr>
        <p:spPr>
          <a:xfrm>
            <a:off x="328353" y="2890729"/>
            <a:ext cx="8425122" cy="2677656"/>
          </a:xfrm>
          <a:prstGeom prst="rect">
            <a:avLst/>
          </a:prstGeom>
        </p:spPr>
        <p:txBody>
          <a:bodyPr wrap="square">
            <a:spAutoFit/>
          </a:bodyPr>
          <a:lstStyle/>
          <a:p>
            <a:r>
              <a:rPr lang="en-GB" sz="2800" dirty="0">
                <a:solidFill>
                  <a:srgbClr val="35372F"/>
                </a:solidFill>
                <a:latin typeface="Calibri Light" panose="020F0302020204030204"/>
                <a:ea typeface="+mj-ea"/>
                <a:cs typeface="+mj-cs"/>
              </a:rPr>
              <a:t>However, there are now many people on the planet carrying out these actions, continuing not to recognise the consequences for the Earth and for humans. The Earth can no longer cope with the large demand we are placing on it. This is why we are being asked to adapt or rethink our habits.</a:t>
            </a:r>
            <a:endParaRPr lang="en-GB" dirty="0">
              <a:solidFill>
                <a:srgbClr val="35372F"/>
              </a:solidFill>
            </a:endParaRPr>
          </a:p>
        </p:txBody>
      </p:sp>
    </p:spTree>
    <p:extLst>
      <p:ext uri="{BB962C8B-B14F-4D97-AF65-F5344CB8AC3E}">
        <p14:creationId xmlns:p14="http://schemas.microsoft.com/office/powerpoint/2010/main" val="174725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 name="Rectangle: Rounded Corners 57">
            <a:extLst>
              <a:ext uri="{FF2B5EF4-FFF2-40B4-BE49-F238E27FC236}">
                <a16:creationId xmlns:a16="http://schemas.microsoft.com/office/drawing/2014/main" id="{581D706E-E15A-45F0-9055-C455145F0A7C}"/>
              </a:ext>
              <a:ext uri="{C183D7F6-B498-43B3-948B-1728B52AA6E4}">
                <adec:decorative xmlns:adec="http://schemas.microsoft.com/office/drawing/2017/decorative" val="1"/>
              </a:ext>
            </a:extLst>
          </p:cNvPr>
          <p:cNvSpPr/>
          <p:nvPr/>
        </p:nvSpPr>
        <p:spPr>
          <a:xfrm>
            <a:off x="375367" y="3739541"/>
            <a:ext cx="8511337" cy="1036174"/>
          </a:xfrm>
          <a:prstGeom prst="roundRect">
            <a:avLst>
              <a:gd name="adj" fmla="val 50000"/>
            </a:avLst>
          </a:prstGeom>
          <a:solidFill>
            <a:srgbClr val="94B4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7" name="Rectangle: Rounded Corners 56">
            <a:extLst>
              <a:ext uri="{FF2B5EF4-FFF2-40B4-BE49-F238E27FC236}">
                <a16:creationId xmlns:a16="http://schemas.microsoft.com/office/drawing/2014/main" id="{116FB6B7-1CB4-4813-99A3-137C82BE19D1}"/>
              </a:ext>
              <a:ext uri="{C183D7F6-B498-43B3-948B-1728B52AA6E4}">
                <adec:decorative xmlns:adec="http://schemas.microsoft.com/office/drawing/2017/decorative" val="1"/>
              </a:ext>
            </a:extLst>
          </p:cNvPr>
          <p:cNvSpPr/>
          <p:nvPr/>
        </p:nvSpPr>
        <p:spPr>
          <a:xfrm>
            <a:off x="398935" y="2516214"/>
            <a:ext cx="8426409" cy="1036174"/>
          </a:xfrm>
          <a:prstGeom prst="roundRect">
            <a:avLst>
              <a:gd name="adj" fmla="val 50000"/>
            </a:avLst>
          </a:prstGeom>
          <a:solidFill>
            <a:srgbClr val="5D6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6" name="Rectangle: Rounded Corners 55">
            <a:extLst>
              <a:ext uri="{FF2B5EF4-FFF2-40B4-BE49-F238E27FC236}">
                <a16:creationId xmlns:a16="http://schemas.microsoft.com/office/drawing/2014/main" id="{C50DE9D8-FD82-4684-9ED8-826B4EC01B44}"/>
              </a:ext>
              <a:ext uri="{C183D7F6-B498-43B3-948B-1728B52AA6E4}">
                <adec:decorative xmlns:adec="http://schemas.microsoft.com/office/drawing/2017/decorative" val="1"/>
              </a:ext>
            </a:extLst>
          </p:cNvPr>
          <p:cNvSpPr/>
          <p:nvPr/>
        </p:nvSpPr>
        <p:spPr>
          <a:xfrm>
            <a:off x="398936" y="1334125"/>
            <a:ext cx="8511335" cy="1036174"/>
          </a:xfrm>
          <a:prstGeom prst="roundRect">
            <a:avLst>
              <a:gd name="adj" fmla="val 50000"/>
            </a:avLst>
          </a:prstGeom>
          <a:solidFill>
            <a:srgbClr val="3D7A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Light" panose="020F0302020204030204"/>
              <a:ea typeface="+mn-ea"/>
              <a:cs typeface="Calibri" panose="020F0502020204030204" pitchFamily="34" charset="0"/>
            </a:endParaRPr>
          </a:p>
        </p:txBody>
      </p:sp>
      <p:sp>
        <p:nvSpPr>
          <p:cNvPr id="61" name="TextBox 47">
            <a:extLst>
              <a:ext uri="{FF2B5EF4-FFF2-40B4-BE49-F238E27FC236}">
                <a16:creationId xmlns:a16="http://schemas.microsoft.com/office/drawing/2014/main" id="{0ABCF938-7F69-41DA-A492-F98171623883}"/>
              </a:ext>
            </a:extLst>
          </p:cNvPr>
          <p:cNvSpPr txBox="1"/>
          <p:nvPr/>
        </p:nvSpPr>
        <p:spPr>
          <a:xfrm>
            <a:off x="1418793" y="1593701"/>
            <a:ext cx="7406551" cy="492443"/>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THE HUMAN INFLUENCE: Recognise our responsibility as humans by exploring human actions that cause climate change. Includes a reminder on the importance of self-care.</a:t>
            </a:r>
          </a:p>
        </p:txBody>
      </p:sp>
      <p:sp>
        <p:nvSpPr>
          <p:cNvPr id="62" name="Oval 61">
            <a:extLst>
              <a:ext uri="{FF2B5EF4-FFF2-40B4-BE49-F238E27FC236}">
                <a16:creationId xmlns:a16="http://schemas.microsoft.com/office/drawing/2014/main" id="{1A4FE373-17BB-493F-A361-B12440813A1F}"/>
              </a:ext>
              <a:ext uri="{C183D7F6-B498-43B3-948B-1728B52AA6E4}">
                <adec:decorative xmlns:adec="http://schemas.microsoft.com/office/drawing/2017/decorative" val="1"/>
              </a:ext>
            </a:extLst>
          </p:cNvPr>
          <p:cNvSpPr/>
          <p:nvPr/>
        </p:nvSpPr>
        <p:spPr>
          <a:xfrm>
            <a:off x="546557" y="1500883"/>
            <a:ext cx="724614" cy="710537"/>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rPr>
              <a:t>15</a:t>
            </a:r>
            <a:r>
              <a:rPr kumimoji="0" lang="en-US" sz="1050" b="1"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rPr>
              <a:t> </a:t>
            </a:r>
            <a:r>
              <a:rPr kumimoji="0" lang="en-US" sz="600" b="1"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rPr>
              <a:t>minutes</a:t>
            </a:r>
            <a:endParaRPr kumimoji="0" lang="en-US" sz="1050" b="1"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endParaRPr>
          </a:p>
        </p:txBody>
      </p:sp>
      <p:sp>
        <p:nvSpPr>
          <p:cNvPr id="63" name="TextBox 47">
            <a:extLst>
              <a:ext uri="{FF2B5EF4-FFF2-40B4-BE49-F238E27FC236}">
                <a16:creationId xmlns:a16="http://schemas.microsoft.com/office/drawing/2014/main" id="{939B7CC5-439E-403C-9383-8988F3AAD7AF}"/>
              </a:ext>
            </a:extLst>
          </p:cNvPr>
          <p:cNvSpPr txBox="1"/>
          <p:nvPr/>
        </p:nvSpPr>
        <p:spPr>
          <a:xfrm>
            <a:off x="1380769" y="2741617"/>
            <a:ext cx="6922151" cy="492443"/>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HUMAN HABITS: Working in small groups, identify habits that are harmful for the planet through images and questions. </a:t>
            </a:r>
          </a:p>
        </p:txBody>
      </p:sp>
      <p:sp>
        <p:nvSpPr>
          <p:cNvPr id="65" name="TextBox 47">
            <a:extLst>
              <a:ext uri="{FF2B5EF4-FFF2-40B4-BE49-F238E27FC236}">
                <a16:creationId xmlns:a16="http://schemas.microsoft.com/office/drawing/2014/main" id="{BBF4A77D-999A-446C-A470-A09EABC1CB5F}"/>
              </a:ext>
            </a:extLst>
          </p:cNvPr>
          <p:cNvSpPr txBox="1"/>
          <p:nvPr/>
        </p:nvSpPr>
        <p:spPr>
          <a:xfrm>
            <a:off x="1380769" y="3873704"/>
            <a:ext cx="7567525" cy="738664"/>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THE PROBLEM WITH FOSSIL FUELS: Learn about the Industrial Revolution and fossil fuels, the problems of unrenewable energies and pollution. In small groups, use a fact sheet to explore different human habits. </a:t>
            </a:r>
            <a:endParaRPr kumimoji="0" lang="en-GB" sz="1600" b="0" i="0" u="none" strike="noStrike" kern="1200" cap="none" spc="0" normalizeH="0" baseline="0" noProof="0" dirty="0">
              <a:ln>
                <a:noFill/>
              </a:ln>
              <a:solidFill>
                <a:srgbClr val="FEE725"/>
              </a:solidFill>
              <a:effectLst/>
              <a:uLnTx/>
              <a:uFillTx/>
              <a:latin typeface="Calibri" panose="020F0502020204030204"/>
              <a:ea typeface="+mn-ea"/>
              <a:cs typeface="+mn-cs"/>
            </a:endParaRPr>
          </a:p>
        </p:txBody>
      </p:sp>
      <p:cxnSp>
        <p:nvCxnSpPr>
          <p:cNvPr id="86" name="Straight Connector 85">
            <a:extLst>
              <a:ext uri="{FF2B5EF4-FFF2-40B4-BE49-F238E27FC236}">
                <a16:creationId xmlns:a16="http://schemas.microsoft.com/office/drawing/2014/main" id="{C7792C31-E5DC-4FD5-8029-E94E89EA7C26}"/>
              </a:ext>
            </a:extLst>
          </p:cNvPr>
          <p:cNvCxnSpPr/>
          <p:nvPr/>
        </p:nvCxnSpPr>
        <p:spPr>
          <a:xfrm>
            <a:off x="1792472" y="6534030"/>
            <a:ext cx="10024161" cy="7804"/>
          </a:xfrm>
          <a:prstGeom prst="line">
            <a:avLst/>
          </a:prstGeom>
          <a:ln>
            <a:solidFill>
              <a:srgbClr val="35372F"/>
            </a:solidFill>
          </a:ln>
        </p:spPr>
        <p:style>
          <a:lnRef idx="2">
            <a:schemeClr val="accent1"/>
          </a:lnRef>
          <a:fillRef idx="0">
            <a:schemeClr val="accent1"/>
          </a:fillRef>
          <a:effectRef idx="1">
            <a:schemeClr val="accent1"/>
          </a:effectRef>
          <a:fontRef idx="minor">
            <a:schemeClr val="tx1"/>
          </a:fontRef>
        </p:style>
      </p:cxnSp>
      <p:sp>
        <p:nvSpPr>
          <p:cNvPr id="87" name="Oval 86">
            <a:extLst>
              <a:ext uri="{FF2B5EF4-FFF2-40B4-BE49-F238E27FC236}">
                <a16:creationId xmlns:a16="http://schemas.microsoft.com/office/drawing/2014/main" id="{79C7CBCD-4591-4682-9983-FB15E53447C6}"/>
              </a:ext>
              <a:ext uri="{C183D7F6-B498-43B3-948B-1728B52AA6E4}">
                <adec:decorative xmlns:adec="http://schemas.microsoft.com/office/drawing/2017/decorative" val="1"/>
              </a:ext>
            </a:extLst>
          </p:cNvPr>
          <p:cNvSpPr/>
          <p:nvPr/>
        </p:nvSpPr>
        <p:spPr>
          <a:xfrm>
            <a:off x="584355" y="2673784"/>
            <a:ext cx="724614" cy="710537"/>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15</a:t>
            </a: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minutes</a:t>
            </a:r>
            <a:endPar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8" name="Oval 87">
            <a:extLst>
              <a:ext uri="{FF2B5EF4-FFF2-40B4-BE49-F238E27FC236}">
                <a16:creationId xmlns:a16="http://schemas.microsoft.com/office/drawing/2014/main" id="{D562E5F0-F2FB-44D9-A0CA-8E7C073D7ABF}"/>
              </a:ext>
              <a:ext uri="{C183D7F6-B498-43B3-948B-1728B52AA6E4}">
                <adec:decorative xmlns:adec="http://schemas.microsoft.com/office/drawing/2017/decorative" val="1"/>
              </a:ext>
            </a:extLst>
          </p:cNvPr>
          <p:cNvSpPr/>
          <p:nvPr/>
        </p:nvSpPr>
        <p:spPr>
          <a:xfrm>
            <a:off x="545150" y="3906280"/>
            <a:ext cx="724614" cy="710537"/>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20</a:t>
            </a: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minutes</a:t>
            </a:r>
            <a:endPar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5" name="Rectangle: Rounded Corners 58">
            <a:extLst>
              <a:ext uri="{FF2B5EF4-FFF2-40B4-BE49-F238E27FC236}">
                <a16:creationId xmlns:a16="http://schemas.microsoft.com/office/drawing/2014/main" id="{E16E2A3C-BC23-415B-BFE9-74EA6DDC6E3D}"/>
              </a:ext>
              <a:ext uri="{C183D7F6-B498-43B3-948B-1728B52AA6E4}">
                <adec:decorative xmlns:adec="http://schemas.microsoft.com/office/drawing/2017/decorative" val="1"/>
              </a:ext>
            </a:extLst>
          </p:cNvPr>
          <p:cNvSpPr/>
          <p:nvPr/>
        </p:nvSpPr>
        <p:spPr>
          <a:xfrm>
            <a:off x="398934" y="5039906"/>
            <a:ext cx="8511337" cy="1001353"/>
          </a:xfrm>
          <a:prstGeom prst="roundRect">
            <a:avLst>
              <a:gd name="adj" fmla="val 50000"/>
            </a:avLst>
          </a:prstGeom>
          <a:solidFill>
            <a:srgbClr val="B5D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1" name="TextBox 47">
            <a:extLst>
              <a:ext uri="{FF2B5EF4-FFF2-40B4-BE49-F238E27FC236}">
                <a16:creationId xmlns:a16="http://schemas.microsoft.com/office/drawing/2014/main" id="{D2747FB9-4133-4879-8F88-A017EF79CF32}"/>
              </a:ext>
            </a:extLst>
          </p:cNvPr>
          <p:cNvSpPr txBox="1"/>
          <p:nvPr/>
        </p:nvSpPr>
        <p:spPr>
          <a:xfrm>
            <a:off x="1380769" y="5258700"/>
            <a:ext cx="7295261" cy="492443"/>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RENEWABLE ENERGY: Explore some of the dis/advantages of some of our global habits, their connection to fossil fuels and alternatives. </a:t>
            </a:r>
            <a:endParaRPr kumimoji="0" lang="en-GB" sz="1600" b="0" i="0" u="none" strike="noStrike" kern="1200" cap="none" spc="0" normalizeH="0" baseline="0" noProof="0" dirty="0">
              <a:ln>
                <a:noFill/>
              </a:ln>
              <a:solidFill>
                <a:srgbClr val="FEE725"/>
              </a:solidFill>
              <a:effectLst/>
              <a:uLnTx/>
              <a:uFillTx/>
              <a:latin typeface="Calibri" panose="020F0502020204030204"/>
              <a:ea typeface="+mn-ea"/>
              <a:cs typeface="+mn-cs"/>
            </a:endParaRPr>
          </a:p>
        </p:txBody>
      </p:sp>
      <p:sp>
        <p:nvSpPr>
          <p:cNvPr id="22" name="Oval 87">
            <a:extLst>
              <a:ext uri="{FF2B5EF4-FFF2-40B4-BE49-F238E27FC236}">
                <a16:creationId xmlns:a16="http://schemas.microsoft.com/office/drawing/2014/main" id="{3A07F9FD-AB0C-4E79-BD03-7400F591E011}"/>
              </a:ext>
              <a:ext uri="{C183D7F6-B498-43B3-948B-1728B52AA6E4}">
                <adec:decorative xmlns:adec="http://schemas.microsoft.com/office/drawing/2017/decorative" val="1"/>
              </a:ext>
            </a:extLst>
          </p:cNvPr>
          <p:cNvSpPr/>
          <p:nvPr/>
        </p:nvSpPr>
        <p:spPr>
          <a:xfrm>
            <a:off x="584355" y="5168606"/>
            <a:ext cx="724614" cy="710537"/>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10</a:t>
            </a: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minutes</a:t>
            </a:r>
            <a:endPar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8" name="Picture Placeholder 6">
            <a:extLst>
              <a:ext uri="{FF2B5EF4-FFF2-40B4-BE49-F238E27FC236}">
                <a16:creationId xmlns:a16="http://schemas.microsoft.com/office/drawing/2014/main" id="{773E6F36-16B6-4C0D-8394-ABBB1D212BE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334500" y="0"/>
            <a:ext cx="2857500" cy="2684596"/>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p:spPr>
      </p:pic>
      <p:sp>
        <p:nvSpPr>
          <p:cNvPr id="19" name="TextBox 4">
            <a:extLst>
              <a:ext uri="{FF2B5EF4-FFF2-40B4-BE49-F238E27FC236}">
                <a16:creationId xmlns:a16="http://schemas.microsoft.com/office/drawing/2014/main" id="{475108DE-FB6D-426B-BDCB-139D8041FDB6}"/>
              </a:ext>
            </a:extLst>
          </p:cNvPr>
          <p:cNvSpPr txBox="1"/>
          <p:nvPr/>
        </p:nvSpPr>
        <p:spPr>
          <a:xfrm>
            <a:off x="9108458" y="3085068"/>
            <a:ext cx="2708175"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35372F"/>
                </a:solidFill>
                <a:effectLst/>
                <a:uLnTx/>
                <a:uFillTx/>
                <a:latin typeface="Calibri Light" panose="020F0302020204030204" pitchFamily="34" charset="0"/>
                <a:ea typeface="+mn-ea"/>
                <a:cs typeface="+mn-cs"/>
              </a:rPr>
              <a:t>Only got 45 minutes?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5372F"/>
                </a:solidFill>
                <a:effectLst/>
                <a:uLnTx/>
                <a:uFillTx/>
                <a:latin typeface="Calibri Light" panose="020F0302020204030204" pitchFamily="34" charset="0"/>
                <a:ea typeface="+mn-ea"/>
                <a:cs typeface="+mn-cs"/>
              </a:rPr>
              <a:t>We recommend exploring the second, third and last section.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5372F"/>
              </a:solidFill>
              <a:effectLst/>
              <a:uLnTx/>
              <a:uFillTx/>
              <a:latin typeface="Calibri Light" panose="020F03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35372F"/>
                </a:solidFill>
                <a:effectLst/>
                <a:uLnTx/>
                <a:uFillTx/>
                <a:latin typeface="Calibri Light" panose="020F0302020204030204" pitchFamily="34" charset="0"/>
                <a:ea typeface="+mn-ea"/>
                <a:cs typeface="+mn-cs"/>
              </a:rPr>
              <a:t>Only got 30 minutes?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5372F"/>
                </a:solidFill>
                <a:effectLst/>
                <a:uLnTx/>
                <a:uFillTx/>
                <a:latin typeface="Calibri Light" panose="020F0302020204030204" pitchFamily="34" charset="0"/>
                <a:ea typeface="+mn-ea"/>
                <a:cs typeface="+mn-cs"/>
              </a:rPr>
              <a:t>We recommend exploring the third and fourth section. </a:t>
            </a:r>
          </a:p>
        </p:txBody>
      </p:sp>
      <p:sp>
        <p:nvSpPr>
          <p:cNvPr id="23" name="CaixaDeTexto 22">
            <a:extLst>
              <a:ext uri="{FF2B5EF4-FFF2-40B4-BE49-F238E27FC236}">
                <a16:creationId xmlns:a16="http://schemas.microsoft.com/office/drawing/2014/main" id="{E79096D7-68A4-4371-8B08-DC783ACF2047}"/>
              </a:ext>
            </a:extLst>
          </p:cNvPr>
          <p:cNvSpPr txBox="1"/>
          <p:nvPr/>
        </p:nvSpPr>
        <p:spPr>
          <a:xfrm>
            <a:off x="314008" y="819107"/>
            <a:ext cx="851133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5372F"/>
                </a:solidFill>
                <a:effectLst/>
                <a:uLnTx/>
                <a:uFillTx/>
                <a:latin typeface="Calibri" panose="020F0502020204030204"/>
                <a:ea typeface="+mn-ea"/>
                <a:cs typeface="Calibri" panose="020F0502020204030204" pitchFamily="34" charset="0"/>
              </a:rPr>
              <a:t>AT A GLANCE </a:t>
            </a:r>
            <a:r>
              <a:rPr kumimoji="0" lang="en-US" sz="2400" b="0" i="0" u="none" strike="noStrike" kern="1200" cap="none" spc="0" normalizeH="0" baseline="0" noProof="0" dirty="0">
                <a:ln>
                  <a:noFill/>
                </a:ln>
                <a:solidFill>
                  <a:srgbClr val="35372F"/>
                </a:solidFill>
                <a:effectLst/>
                <a:uLnTx/>
                <a:uFillTx/>
                <a:latin typeface="Calibri" panose="020F0502020204030204"/>
                <a:ea typeface="+mn-ea"/>
                <a:cs typeface="Calibri" panose="020F0502020204030204" pitchFamily="34" charset="0"/>
              </a:rPr>
              <a:t>| CHANGING CLIMATES| </a:t>
            </a:r>
            <a:r>
              <a:rPr kumimoji="0" lang="en-US" sz="2400" b="1" i="0" u="none" strike="noStrike" kern="1200" cap="none" spc="0" normalizeH="0" baseline="0" noProof="0" dirty="0">
                <a:ln>
                  <a:noFill/>
                </a:ln>
                <a:solidFill>
                  <a:srgbClr val="35372F"/>
                </a:solidFill>
                <a:effectLst/>
                <a:uLnTx/>
                <a:uFillTx/>
                <a:latin typeface="Calibri" panose="020F0502020204030204"/>
                <a:ea typeface="+mn-ea"/>
                <a:cs typeface="Calibri" panose="020F0502020204030204" pitchFamily="34" charset="0"/>
              </a:rPr>
              <a:t>Lesson 2 - Cause and Effect </a:t>
            </a:r>
            <a:br>
              <a:rPr kumimoji="0" lang="en-US" sz="2400" b="0" i="0" u="none" strike="noStrike" kern="1200" cap="none" spc="0" normalizeH="0" baseline="0" noProof="0" dirty="0">
                <a:ln>
                  <a:noFill/>
                </a:ln>
                <a:solidFill>
                  <a:srgbClr val="35372F"/>
                </a:solidFill>
                <a:effectLst/>
                <a:uLnTx/>
                <a:uFillTx/>
                <a:latin typeface="Calibri" panose="020F0502020204030204"/>
                <a:ea typeface="+mn-ea"/>
                <a:cs typeface="Calibri" panose="020F0502020204030204" pitchFamily="34" charset="0"/>
              </a:rPr>
            </a:br>
            <a:endParaRPr kumimoji="0" lang="en-GB" sz="2400" b="0" i="0" u="none" strike="noStrike" kern="1200" cap="none" spc="0" normalizeH="0" baseline="0" noProof="0" dirty="0">
              <a:ln>
                <a:noFill/>
              </a:ln>
              <a:solidFill>
                <a:srgbClr val="35372F"/>
              </a:solidFill>
              <a:effectLst/>
              <a:uLnTx/>
              <a:uFillTx/>
              <a:latin typeface="Calibri" panose="020F0502020204030204"/>
              <a:ea typeface="+mn-ea"/>
              <a:cs typeface="+mn-cs"/>
            </a:endParaRPr>
          </a:p>
        </p:txBody>
      </p:sp>
      <p:sp>
        <p:nvSpPr>
          <p:cNvPr id="2" name="Retângulo 1">
            <a:extLst>
              <a:ext uri="{FF2B5EF4-FFF2-40B4-BE49-F238E27FC236}">
                <a16:creationId xmlns:a16="http://schemas.microsoft.com/office/drawing/2014/main" id="{D86E5869-DC22-49B1-B6C1-D22124A27EF7}"/>
              </a:ext>
            </a:extLst>
          </p:cNvPr>
          <p:cNvSpPr/>
          <p:nvPr/>
        </p:nvSpPr>
        <p:spPr>
          <a:xfrm>
            <a:off x="0" y="161438"/>
            <a:ext cx="2110154" cy="418292"/>
          </a:xfrm>
          <a:prstGeom prst="rect">
            <a:avLst/>
          </a:prstGeom>
          <a:solidFill>
            <a:srgbClr val="3D7A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Y7&amp;8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rPr>
              <a:t>|</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rPr>
              <a:t> </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AGES 11-13</a:t>
            </a:r>
          </a:p>
        </p:txBody>
      </p:sp>
      <p:pic>
        <p:nvPicPr>
          <p:cNvPr id="24" name="Picture 14" descr="TB_Logo_v1.png">
            <a:extLst>
              <a:ext uri="{FF2B5EF4-FFF2-40B4-BE49-F238E27FC236}">
                <a16:creationId xmlns:a16="http://schemas.microsoft.com/office/drawing/2014/main" id="{1E60FF12-836E-4C28-B0EC-48856834B65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Tree>
    <p:extLst>
      <p:ext uri="{BB962C8B-B14F-4D97-AF65-F5344CB8AC3E}">
        <p14:creationId xmlns:p14="http://schemas.microsoft.com/office/powerpoint/2010/main" val="1484637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52443F85-24D6-4491-A228-94840E0CA9DD}"/>
              </a:ext>
            </a:extLst>
          </p:cNvPr>
          <p:cNvSpPr>
            <a:spLocks noGrp="1"/>
          </p:cNvSpPr>
          <p:nvPr>
            <p:ph idx="1"/>
          </p:nvPr>
        </p:nvSpPr>
        <p:spPr>
          <a:xfrm>
            <a:off x="4092107" y="2792798"/>
            <a:ext cx="3541748" cy="2833461"/>
          </a:xfrm>
        </p:spPr>
        <p:txBody>
          <a:bodyPr>
            <a:normAutofit/>
          </a:bodyPr>
          <a:lstStyle/>
          <a:p>
            <a:pPr marL="0" indent="0" algn="ctr">
              <a:buNone/>
            </a:pPr>
            <a:r>
              <a:rPr lang="en-GB" dirty="0">
                <a:solidFill>
                  <a:srgbClr val="35372F"/>
                </a:solidFill>
              </a:rPr>
              <a:t>Do you think it’s difficult to recognise all the impact we cause in the planet through consuming, producing and polluting? Why?</a:t>
            </a:r>
          </a:p>
        </p:txBody>
      </p:sp>
      <p:sp>
        <p:nvSpPr>
          <p:cNvPr id="3" name="Título 2">
            <a:extLst>
              <a:ext uri="{FF2B5EF4-FFF2-40B4-BE49-F238E27FC236}">
                <a16:creationId xmlns:a16="http://schemas.microsoft.com/office/drawing/2014/main" id="{9A377A32-F22C-4D3C-AFC8-B906543A1149}"/>
              </a:ext>
            </a:extLst>
          </p:cNvPr>
          <p:cNvSpPr>
            <a:spLocks noGrp="1"/>
          </p:cNvSpPr>
          <p:nvPr>
            <p:ph type="title"/>
          </p:nvPr>
        </p:nvSpPr>
        <p:spPr>
          <a:xfrm>
            <a:off x="333829" y="758825"/>
            <a:ext cx="11437125" cy="1190958"/>
          </a:xfrm>
        </p:spPr>
        <p:txBody>
          <a:bodyPr>
            <a:normAutofit/>
          </a:bodyPr>
          <a:lstStyle/>
          <a:p>
            <a:r>
              <a:rPr lang="en-GB" sz="2800" dirty="0">
                <a:solidFill>
                  <a:srgbClr val="35372F"/>
                </a:solidFill>
              </a:rPr>
              <a:t>As a class, take a few minutes to discuss the following question:</a:t>
            </a:r>
          </a:p>
        </p:txBody>
      </p:sp>
      <p:pic>
        <p:nvPicPr>
          <p:cNvPr id="4" name="Content Placeholder 3">
            <a:extLst>
              <a:ext uri="{FF2B5EF4-FFF2-40B4-BE49-F238E27FC236}">
                <a16:creationId xmlns:a16="http://schemas.microsoft.com/office/drawing/2014/main" id="{B6525381-6A2C-4E77-8370-D874265D25A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61293" y="1852801"/>
            <a:ext cx="4403376" cy="4403376"/>
          </a:xfrm>
          <a:prstGeom prst="rect">
            <a:avLst/>
          </a:prstGeom>
        </p:spPr>
      </p:pic>
    </p:spTree>
    <p:extLst>
      <p:ext uri="{BB962C8B-B14F-4D97-AF65-F5344CB8AC3E}">
        <p14:creationId xmlns:p14="http://schemas.microsoft.com/office/powerpoint/2010/main" val="2251727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13">
            <a:extLst>
              <a:ext uri="{FF2B5EF4-FFF2-40B4-BE49-F238E27FC236}">
                <a16:creationId xmlns:a16="http://schemas.microsoft.com/office/drawing/2014/main" id="{47DE114E-54B9-405D-A016-1319A6E8D4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8" name="Oval 10">
            <a:extLst>
              <a:ext uri="{FF2B5EF4-FFF2-40B4-BE49-F238E27FC236}">
                <a16:creationId xmlns:a16="http://schemas.microsoft.com/office/drawing/2014/main" id="{7AFC7829-04E3-46A1-AB98-4AF87F9C261D}"/>
              </a:ext>
            </a:extLst>
          </p:cNvPr>
          <p:cNvSpPr/>
          <p:nvPr/>
        </p:nvSpPr>
        <p:spPr>
          <a:xfrm>
            <a:off x="8093581" y="2559357"/>
            <a:ext cx="3958720" cy="393034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9" name="TextBox 11">
            <a:extLst>
              <a:ext uri="{FF2B5EF4-FFF2-40B4-BE49-F238E27FC236}">
                <a16:creationId xmlns:a16="http://schemas.microsoft.com/office/drawing/2014/main" id="{1DB1EA7F-ECE9-4A89-9FB7-A7EBA3830CED}"/>
              </a:ext>
            </a:extLst>
          </p:cNvPr>
          <p:cNvSpPr txBox="1"/>
          <p:nvPr/>
        </p:nvSpPr>
        <p:spPr>
          <a:xfrm>
            <a:off x="8195536" y="4099467"/>
            <a:ext cx="3754810" cy="1384995"/>
          </a:xfrm>
          <a:prstGeom prst="rect">
            <a:avLst/>
          </a:prstGeom>
          <a:noFill/>
        </p:spPr>
        <p:txBody>
          <a:bodyPr wrap="square" rtlCol="0">
            <a:spAutoFit/>
          </a:bodyPr>
          <a:lstStyle/>
          <a:p>
            <a:pPr algn="ctr"/>
            <a:r>
              <a:rPr lang="en-GB" sz="2400" b="1" spc="300" dirty="0">
                <a:solidFill>
                  <a:prstClr val="white"/>
                </a:solidFill>
              </a:rPr>
              <a:t>THE PROBLEM WITH FOSSIL FUELS</a:t>
            </a:r>
            <a:endParaRPr lang="en-GB" b="1" dirty="0">
              <a:solidFill>
                <a:srgbClr val="FEE725"/>
              </a:solidFill>
            </a:endParaRPr>
          </a:p>
          <a:p>
            <a:pPr algn="ctr"/>
            <a:endParaRPr lang="en-GB" b="1" dirty="0">
              <a:solidFill>
                <a:srgbClr val="FEE725"/>
              </a:solidFill>
            </a:endParaRPr>
          </a:p>
          <a:p>
            <a:pPr algn="ctr"/>
            <a:r>
              <a:rPr lang="en-GB" b="1" spc="300" dirty="0">
                <a:solidFill>
                  <a:srgbClr val="FEE725"/>
                </a:solidFill>
              </a:rPr>
              <a:t>20 MINUTES </a:t>
            </a:r>
            <a:endParaRPr lang="en-GB" spc="300" dirty="0">
              <a:solidFill>
                <a:srgbClr val="FEE725"/>
              </a:solidFill>
            </a:endParaRPr>
          </a:p>
        </p:txBody>
      </p:sp>
    </p:spTree>
    <p:extLst>
      <p:ext uri="{BB962C8B-B14F-4D97-AF65-F5344CB8AC3E}">
        <p14:creationId xmlns:p14="http://schemas.microsoft.com/office/powerpoint/2010/main" val="1650262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430" y="1035242"/>
            <a:ext cx="11337851" cy="954755"/>
          </a:xfrm>
        </p:spPr>
        <p:txBody>
          <a:bodyPr/>
          <a:lstStyle/>
          <a:p>
            <a:pPr marL="0" indent="0">
              <a:buNone/>
            </a:pPr>
            <a:r>
              <a:rPr lang="en-GB" dirty="0">
                <a:solidFill>
                  <a:srgbClr val="35372F"/>
                </a:solidFill>
              </a:rPr>
              <a:t>One of the biggest problems with humans’ current consumption, production and pollution is our overuse and overreliance on </a:t>
            </a:r>
            <a:r>
              <a:rPr lang="en-GB" b="1" dirty="0">
                <a:solidFill>
                  <a:srgbClr val="35372F"/>
                </a:solidFill>
              </a:rPr>
              <a:t>fossil fuels</a:t>
            </a:r>
            <a:r>
              <a:rPr lang="en-GB" dirty="0">
                <a:solidFill>
                  <a:srgbClr val="35372F"/>
                </a:solidFill>
              </a:rPr>
              <a:t>:</a:t>
            </a:r>
            <a:endParaRPr lang="en-GB" sz="3200" b="1" dirty="0">
              <a:solidFill>
                <a:srgbClr val="35372F"/>
              </a:solidFill>
              <a:latin typeface="+mn-lt"/>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2054" y="3181395"/>
            <a:ext cx="2867316" cy="2600085"/>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8391" y="3429000"/>
            <a:ext cx="3263105" cy="2447329"/>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00518" y="2663956"/>
            <a:ext cx="2366673" cy="3347093"/>
          </a:xfrm>
          <a:prstGeom prst="rect">
            <a:avLst/>
          </a:prstGeom>
        </p:spPr>
      </p:pic>
      <p:sp>
        <p:nvSpPr>
          <p:cNvPr id="7" name="Rectangle 6"/>
          <p:cNvSpPr/>
          <p:nvPr/>
        </p:nvSpPr>
        <p:spPr>
          <a:xfrm>
            <a:off x="1486493" y="2335245"/>
            <a:ext cx="1318438" cy="707886"/>
          </a:xfrm>
          <a:prstGeom prst="rect">
            <a:avLst/>
          </a:prstGeom>
        </p:spPr>
        <p:txBody>
          <a:bodyPr wrap="none">
            <a:spAutoFit/>
          </a:bodyPr>
          <a:lstStyle/>
          <a:p>
            <a:r>
              <a:rPr lang="en-GB" sz="4000" b="1" dirty="0">
                <a:solidFill>
                  <a:srgbClr val="35372F"/>
                </a:solidFill>
              </a:rPr>
              <a:t>COAL</a:t>
            </a:r>
            <a:endParaRPr lang="en-GB" sz="4000" dirty="0">
              <a:solidFill>
                <a:srgbClr val="35372F"/>
              </a:solidFill>
            </a:endParaRPr>
          </a:p>
        </p:txBody>
      </p:sp>
      <p:sp>
        <p:nvSpPr>
          <p:cNvPr id="8" name="Rectangle 7"/>
          <p:cNvSpPr/>
          <p:nvPr/>
        </p:nvSpPr>
        <p:spPr>
          <a:xfrm>
            <a:off x="5546569" y="2375866"/>
            <a:ext cx="883575" cy="707886"/>
          </a:xfrm>
          <a:prstGeom prst="rect">
            <a:avLst/>
          </a:prstGeom>
        </p:spPr>
        <p:txBody>
          <a:bodyPr wrap="none">
            <a:spAutoFit/>
          </a:bodyPr>
          <a:lstStyle/>
          <a:p>
            <a:r>
              <a:rPr lang="en-GB" sz="4000" b="1" dirty="0">
                <a:solidFill>
                  <a:srgbClr val="35372F"/>
                </a:solidFill>
              </a:rPr>
              <a:t>OIL</a:t>
            </a:r>
            <a:endParaRPr lang="en-GB" sz="4000" dirty="0">
              <a:solidFill>
                <a:srgbClr val="35372F"/>
              </a:solidFill>
            </a:endParaRPr>
          </a:p>
        </p:txBody>
      </p:sp>
      <p:sp>
        <p:nvSpPr>
          <p:cNvPr id="9" name="Rectangle 8"/>
          <p:cNvSpPr/>
          <p:nvPr/>
        </p:nvSpPr>
        <p:spPr>
          <a:xfrm>
            <a:off x="7987102" y="2364721"/>
            <a:ext cx="3193503" cy="707886"/>
          </a:xfrm>
          <a:prstGeom prst="rect">
            <a:avLst/>
          </a:prstGeom>
        </p:spPr>
        <p:txBody>
          <a:bodyPr wrap="none">
            <a:spAutoFit/>
          </a:bodyPr>
          <a:lstStyle/>
          <a:p>
            <a:r>
              <a:rPr lang="en-GB" sz="4000" b="1" dirty="0">
                <a:solidFill>
                  <a:srgbClr val="35372F"/>
                </a:solidFill>
              </a:rPr>
              <a:t>NATURAL GAS</a:t>
            </a:r>
            <a:endParaRPr lang="en-GB" sz="4000" dirty="0">
              <a:solidFill>
                <a:srgbClr val="35372F"/>
              </a:solidFill>
            </a:endParaRPr>
          </a:p>
        </p:txBody>
      </p:sp>
    </p:spTree>
    <p:extLst>
      <p:ext uri="{BB962C8B-B14F-4D97-AF65-F5344CB8AC3E}">
        <p14:creationId xmlns:p14="http://schemas.microsoft.com/office/powerpoint/2010/main" val="3570159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774" y="1768821"/>
            <a:ext cx="11420151" cy="1876986"/>
          </a:xfrm>
        </p:spPr>
        <p:txBody>
          <a:bodyPr>
            <a:normAutofit fontScale="92500" lnSpcReduction="20000"/>
          </a:bodyPr>
          <a:lstStyle/>
          <a:p>
            <a:pPr marL="0" indent="0">
              <a:buNone/>
            </a:pPr>
            <a:r>
              <a:rPr lang="en-GB" sz="3000" dirty="0">
                <a:solidFill>
                  <a:srgbClr val="35372F"/>
                </a:solidFill>
              </a:rPr>
              <a:t>Watch this short video (2:42 minutes) by Student Energy to learn a bit about Fossil Fuels:</a:t>
            </a:r>
          </a:p>
          <a:p>
            <a:pPr marL="0" indent="0">
              <a:buNone/>
            </a:pPr>
            <a:endParaRPr lang="en-GB" dirty="0"/>
          </a:p>
          <a:p>
            <a:pPr marL="0" indent="0">
              <a:buNone/>
            </a:pPr>
            <a:r>
              <a:rPr lang="en-GB" sz="3500" b="1" dirty="0">
                <a:hlinkClick r:id="rId3"/>
              </a:rPr>
              <a:t>Fossil Fuels 101</a:t>
            </a:r>
            <a:endParaRPr lang="en-GB" sz="3500" b="1" dirty="0"/>
          </a:p>
          <a:p>
            <a:pPr marL="0" indent="0">
              <a:buNone/>
            </a:pPr>
            <a:r>
              <a:rPr lang="en-GB" sz="1500" b="1" dirty="0">
                <a:solidFill>
                  <a:srgbClr val="35372F"/>
                </a:solidFill>
              </a:rPr>
              <a:t>(click on the hyperlink above to open)</a:t>
            </a:r>
          </a:p>
          <a:p>
            <a:pPr marL="0" indent="0">
              <a:buNone/>
            </a:pPr>
            <a:endParaRPr lang="en-GB" dirty="0"/>
          </a:p>
        </p:txBody>
      </p:sp>
      <p:pic>
        <p:nvPicPr>
          <p:cNvPr id="4" name="Picture 3">
            <a:extLst>
              <a:ext uri="{FF2B5EF4-FFF2-40B4-BE49-F238E27FC236}">
                <a16:creationId xmlns:a16="http://schemas.microsoft.com/office/drawing/2014/main" id="{A32328DD-0806-40D0-B81B-077E5AE8DE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10576" y="2707314"/>
            <a:ext cx="5984993" cy="3362052"/>
          </a:xfrm>
          <a:prstGeom prst="rect">
            <a:avLst/>
          </a:prstGeom>
        </p:spPr>
      </p:pic>
    </p:spTree>
    <p:extLst>
      <p:ext uri="{BB962C8B-B14F-4D97-AF65-F5344CB8AC3E}">
        <p14:creationId xmlns:p14="http://schemas.microsoft.com/office/powerpoint/2010/main" val="1312160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133" y="885656"/>
            <a:ext cx="11337242" cy="1314121"/>
          </a:xfrm>
        </p:spPr>
        <p:txBody>
          <a:bodyPr>
            <a:normAutofit/>
          </a:bodyPr>
          <a:lstStyle/>
          <a:p>
            <a:pPr marL="0" indent="0">
              <a:buNone/>
            </a:pPr>
            <a:r>
              <a:rPr lang="en-GB" dirty="0">
                <a:solidFill>
                  <a:srgbClr val="35372F"/>
                </a:solidFill>
              </a:rPr>
              <a:t>Many of our everyday habits and things we take for granted today originated in the 18</a:t>
            </a:r>
            <a:r>
              <a:rPr lang="en-GB" baseline="30000" dirty="0">
                <a:solidFill>
                  <a:srgbClr val="35372F"/>
                </a:solidFill>
              </a:rPr>
              <a:t>th</a:t>
            </a:r>
            <a:r>
              <a:rPr lang="en-GB" dirty="0">
                <a:solidFill>
                  <a:srgbClr val="35372F"/>
                </a:solidFill>
              </a:rPr>
              <a:t> century when the </a:t>
            </a:r>
            <a:r>
              <a:rPr lang="en-GB" b="1" dirty="0">
                <a:solidFill>
                  <a:srgbClr val="35372F"/>
                </a:solidFill>
              </a:rPr>
              <a:t>Industrial Revolution </a:t>
            </a:r>
            <a:r>
              <a:rPr lang="en-GB" dirty="0">
                <a:solidFill>
                  <a:srgbClr val="35372F"/>
                </a:solidFill>
              </a:rPr>
              <a:t>began.</a:t>
            </a:r>
          </a:p>
        </p:txBody>
      </p:sp>
      <p:sp>
        <p:nvSpPr>
          <p:cNvPr id="8" name="Rectangle 7"/>
          <p:cNvSpPr/>
          <p:nvPr/>
        </p:nvSpPr>
        <p:spPr>
          <a:xfrm>
            <a:off x="440076" y="2428726"/>
            <a:ext cx="6084549" cy="3322961"/>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2800" b="0" i="0" u="none" strike="noStrike" kern="1200" cap="none" spc="0" normalizeH="0" baseline="0" noProof="0" dirty="0">
                <a:ln>
                  <a:noFill/>
                </a:ln>
                <a:solidFill>
                  <a:srgbClr val="35372F"/>
                </a:solidFill>
                <a:effectLst/>
                <a:uLnTx/>
                <a:uFillTx/>
                <a:latin typeface="+mj-lt"/>
                <a:ea typeface="+mn-ea"/>
                <a:cs typeface="+mn-cs"/>
              </a:rPr>
              <a:t>It was an exciting time of invention and discovery, much of which changed daily life</a:t>
            </a:r>
            <a:r>
              <a:rPr lang="en-GB" sz="2800" dirty="0">
                <a:solidFill>
                  <a:srgbClr val="35372F"/>
                </a:solidFill>
                <a:latin typeface="+mj-lt"/>
              </a:rPr>
              <a:t> for many people in different countries.</a:t>
            </a:r>
            <a:br>
              <a:rPr lang="en-GB" sz="2800" dirty="0">
                <a:solidFill>
                  <a:srgbClr val="35372F"/>
                </a:solidFill>
                <a:latin typeface="+mj-lt"/>
              </a:rPr>
            </a:br>
            <a:endParaRPr kumimoji="0" lang="en-GB" sz="2800" b="0" i="0" u="none" strike="noStrike" kern="1200" cap="none" spc="0" normalizeH="0" baseline="0" noProof="0" dirty="0">
              <a:ln>
                <a:noFill/>
              </a:ln>
              <a:solidFill>
                <a:srgbClr val="35372F"/>
              </a:solidFill>
              <a:effectLst/>
              <a:uLnTx/>
              <a:uFillTx/>
              <a:latin typeface="+mj-lt"/>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2800" b="0" i="0" u="none" strike="noStrike" kern="1200" cap="none" spc="0" normalizeH="0" baseline="0" noProof="0" dirty="0">
                <a:ln>
                  <a:noFill/>
                </a:ln>
                <a:solidFill>
                  <a:srgbClr val="35372F"/>
                </a:solidFill>
                <a:effectLst/>
                <a:uLnTx/>
                <a:uFillTx/>
                <a:latin typeface="+mj-lt"/>
                <a:ea typeface="+mn-ea"/>
                <a:cs typeface="+mn-cs"/>
              </a:rPr>
              <a:t>Machines were starting to replace work that had been done by hand, saving</a:t>
            </a:r>
            <a:r>
              <a:rPr kumimoji="0" lang="en-GB" sz="2800" b="0" i="0" u="none" strike="noStrike" kern="1200" cap="none" spc="0" normalizeH="0" noProof="0" dirty="0">
                <a:ln>
                  <a:noFill/>
                </a:ln>
                <a:solidFill>
                  <a:srgbClr val="35372F"/>
                </a:solidFill>
                <a:effectLst/>
                <a:uLnTx/>
                <a:uFillTx/>
                <a:latin typeface="+mj-lt"/>
                <a:ea typeface="+mn-ea"/>
                <a:cs typeface="+mn-cs"/>
              </a:rPr>
              <a:t> </a:t>
            </a:r>
            <a:r>
              <a:rPr kumimoji="0" lang="en-GB" sz="2800" b="0" i="0" u="none" strike="noStrike" kern="1200" cap="none" spc="0" normalizeH="0" baseline="0" noProof="0" dirty="0">
                <a:ln>
                  <a:noFill/>
                </a:ln>
                <a:solidFill>
                  <a:srgbClr val="35372F"/>
                </a:solidFill>
                <a:effectLst/>
                <a:uLnTx/>
                <a:uFillTx/>
                <a:latin typeface="+mj-lt"/>
                <a:ea typeface="+mn-ea"/>
                <a:cs typeface="+mn-cs"/>
              </a:rPr>
              <a:t>time and human labour. </a:t>
            </a:r>
          </a:p>
        </p:txBody>
      </p:sp>
      <p:pic>
        <p:nvPicPr>
          <p:cNvPr id="4" name="Imagem 3">
            <a:extLst>
              <a:ext uri="{FF2B5EF4-FFF2-40B4-BE49-F238E27FC236}">
                <a16:creationId xmlns:a16="http://schemas.microsoft.com/office/drawing/2014/main" id="{1397B9D7-8CED-4EF2-9BF8-C688A2F4A20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435"/>
          <a:stretch/>
        </p:blipFill>
        <p:spPr>
          <a:xfrm>
            <a:off x="8695494" y="4658224"/>
            <a:ext cx="3067881" cy="1689402"/>
          </a:xfrm>
          <a:prstGeom prst="flowChartConnector">
            <a:avLst/>
          </a:prstGeom>
        </p:spPr>
      </p:pic>
      <p:sp>
        <p:nvSpPr>
          <p:cNvPr id="11" name="Oval Callout 8">
            <a:extLst>
              <a:ext uri="{FF2B5EF4-FFF2-40B4-BE49-F238E27FC236}">
                <a16:creationId xmlns:a16="http://schemas.microsoft.com/office/drawing/2014/main" id="{A9125EB7-495B-4C38-9505-8D59EB748527}"/>
              </a:ext>
            </a:extLst>
          </p:cNvPr>
          <p:cNvSpPr/>
          <p:nvPr/>
        </p:nvSpPr>
        <p:spPr>
          <a:xfrm>
            <a:off x="6862134" y="1984825"/>
            <a:ext cx="3367300" cy="3093215"/>
          </a:xfrm>
          <a:prstGeom prst="wedgeEllipseCallout">
            <a:avLst>
              <a:gd name="adj1" fmla="val 37893"/>
              <a:gd name="adj2" fmla="val 5509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prstClr val="white"/>
                </a:solidFill>
                <a:latin typeface="Calibri Light" panose="020F0302020204030204"/>
              </a:rPr>
              <a:t>We inventors were very clever and creative. We came up with lots of new inventions to make life easier.</a:t>
            </a:r>
          </a:p>
        </p:txBody>
      </p:sp>
    </p:spTree>
    <p:extLst>
      <p:ext uri="{BB962C8B-B14F-4D97-AF65-F5344CB8AC3E}">
        <p14:creationId xmlns:p14="http://schemas.microsoft.com/office/powerpoint/2010/main" val="362852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Callout 9"/>
          <p:cNvSpPr/>
          <p:nvPr/>
        </p:nvSpPr>
        <p:spPr>
          <a:xfrm>
            <a:off x="7403564" y="1717960"/>
            <a:ext cx="2981649" cy="2846908"/>
          </a:xfrm>
          <a:prstGeom prst="wedgeEllipseCallout">
            <a:avLst>
              <a:gd name="adj1" fmla="val 47414"/>
              <a:gd name="adj2" fmla="val 4785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Humans still use modern versions of many of our inventions today.</a:t>
            </a:r>
          </a:p>
        </p:txBody>
      </p:sp>
      <p:pic>
        <p:nvPicPr>
          <p:cNvPr id="11" name="Picture 2" descr="https://i.ytimg.com/vi/Xh_Lk7kDrUI/maxresdefault.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542527" y="3750885"/>
            <a:ext cx="2225807" cy="283158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27505" y="677502"/>
            <a:ext cx="11329993" cy="480131"/>
          </a:xfrm>
          <a:prstGeom prst="rect">
            <a:avLst/>
          </a:prstGeom>
        </p:spPr>
        <p:txBody>
          <a:bodyPr wrap="square">
            <a:spAutoFit/>
          </a:bodyPr>
          <a:lstStyle/>
          <a:p>
            <a:pPr lvl="0">
              <a:lnSpc>
                <a:spcPct val="90000"/>
              </a:lnSpc>
              <a:spcBef>
                <a:spcPts val="1000"/>
              </a:spcBef>
            </a:pPr>
            <a:r>
              <a:rPr lang="en-GB" sz="2800" dirty="0">
                <a:solidFill>
                  <a:srgbClr val="35372F"/>
                </a:solidFill>
                <a:latin typeface="Calibri Light" panose="020F0302020204030204"/>
              </a:rPr>
              <a:t>It was during this time that all of these items (and many more) were invented:</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076281">
            <a:off x="953995" y="1702144"/>
            <a:ext cx="909629" cy="1819257"/>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02974" y="4756982"/>
            <a:ext cx="1566522" cy="1740580"/>
          </a:xfrm>
          <a:prstGeom prst="rect">
            <a:avLst/>
          </a:prstGeom>
        </p:spPr>
      </p:pic>
      <p:sp>
        <p:nvSpPr>
          <p:cNvPr id="7" name="Rectangle 6"/>
          <p:cNvSpPr/>
          <p:nvPr/>
        </p:nvSpPr>
        <p:spPr>
          <a:xfrm>
            <a:off x="1406256" y="1989568"/>
            <a:ext cx="1060483" cy="461665"/>
          </a:xfrm>
          <a:prstGeom prst="rect">
            <a:avLst/>
          </a:prstGeom>
          <a:solidFill>
            <a:schemeClr val="accent5">
              <a:lumMod val="50000"/>
            </a:schemeClr>
          </a:solidFill>
        </p:spPr>
        <p:txBody>
          <a:bodyPr wrap="none">
            <a:spAutoFit/>
          </a:bodyPr>
          <a:lstStyle/>
          <a:p>
            <a:r>
              <a:rPr lang="en-GB" sz="2400" b="1" dirty="0">
                <a:solidFill>
                  <a:schemeClr val="bg1"/>
                </a:solidFill>
                <a:latin typeface="Calibri Light" panose="020F0302020204030204"/>
              </a:rPr>
              <a:t>battery</a:t>
            </a:r>
            <a:endParaRPr lang="en-GB" sz="2400" b="1" dirty="0">
              <a:solidFill>
                <a:schemeClr val="bg1"/>
              </a:solidFill>
            </a:endParaRPr>
          </a:p>
        </p:txBody>
      </p:sp>
      <p:sp>
        <p:nvSpPr>
          <p:cNvPr id="12" name="Rectangle 11"/>
          <p:cNvSpPr/>
          <p:nvPr/>
        </p:nvSpPr>
        <p:spPr>
          <a:xfrm>
            <a:off x="5248013" y="5690261"/>
            <a:ext cx="1762983" cy="461665"/>
          </a:xfrm>
          <a:prstGeom prst="rect">
            <a:avLst/>
          </a:prstGeom>
          <a:solidFill>
            <a:schemeClr val="accent2"/>
          </a:solidFill>
        </p:spPr>
        <p:txBody>
          <a:bodyPr wrap="none">
            <a:spAutoFit/>
          </a:bodyPr>
          <a:lstStyle/>
          <a:p>
            <a:r>
              <a:rPr lang="en-GB" sz="2400" b="1" dirty="0">
                <a:solidFill>
                  <a:schemeClr val="bg1"/>
                </a:solidFill>
                <a:latin typeface="Calibri Light" panose="020F0302020204030204"/>
              </a:rPr>
              <a:t>photography</a:t>
            </a:r>
            <a:endParaRPr lang="en-GB" sz="2400" b="1" dirty="0">
              <a:solidFill>
                <a:schemeClr val="bg1"/>
              </a:solidFill>
            </a:endParaRPr>
          </a:p>
        </p:txBody>
      </p:sp>
      <p:pic>
        <p:nvPicPr>
          <p:cNvPr id="16" name="Picture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10608" y="1449727"/>
            <a:ext cx="2003747" cy="2055125"/>
          </a:xfrm>
          <a:prstGeom prst="rect">
            <a:avLst/>
          </a:prstGeom>
        </p:spPr>
      </p:pic>
      <p:sp>
        <p:nvSpPr>
          <p:cNvPr id="17" name="Rectangle 16"/>
          <p:cNvSpPr/>
          <p:nvPr/>
        </p:nvSpPr>
        <p:spPr>
          <a:xfrm>
            <a:off x="5265220" y="2679749"/>
            <a:ext cx="1454565" cy="461665"/>
          </a:xfrm>
          <a:prstGeom prst="rect">
            <a:avLst/>
          </a:prstGeom>
          <a:solidFill>
            <a:schemeClr val="accent2">
              <a:lumMod val="50000"/>
            </a:schemeClr>
          </a:solidFill>
        </p:spPr>
        <p:txBody>
          <a:bodyPr wrap="none">
            <a:spAutoFit/>
          </a:bodyPr>
          <a:lstStyle/>
          <a:p>
            <a:r>
              <a:rPr lang="en-GB" sz="2400" b="1" dirty="0">
                <a:solidFill>
                  <a:schemeClr val="bg1"/>
                </a:solidFill>
                <a:latin typeface="Calibri Light" panose="020F0302020204030204"/>
              </a:rPr>
              <a:t>typewriter</a:t>
            </a:r>
            <a:endParaRPr lang="en-GB" sz="2400" b="1" dirty="0">
              <a:solidFill>
                <a:schemeClr val="bg1"/>
              </a:solidFill>
            </a:endParaRPr>
          </a:p>
        </p:txBody>
      </p:sp>
      <p:pic>
        <p:nvPicPr>
          <p:cNvPr id="18" name="Picture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2299" y="4074598"/>
            <a:ext cx="1902612" cy="1661813"/>
          </a:xfrm>
          <a:prstGeom prst="rect">
            <a:avLst/>
          </a:prstGeom>
        </p:spPr>
      </p:pic>
      <p:sp>
        <p:nvSpPr>
          <p:cNvPr id="19" name="Rectangle 18"/>
          <p:cNvSpPr/>
          <p:nvPr/>
        </p:nvSpPr>
        <p:spPr>
          <a:xfrm>
            <a:off x="2209780" y="4741943"/>
            <a:ext cx="1843390" cy="424732"/>
          </a:xfrm>
          <a:prstGeom prst="rect">
            <a:avLst/>
          </a:prstGeom>
          <a:solidFill>
            <a:schemeClr val="bg2">
              <a:lumMod val="25000"/>
            </a:schemeClr>
          </a:solidFill>
        </p:spPr>
        <p:txBody>
          <a:bodyPr wrap="none">
            <a:spAutoFit/>
          </a:bodyPr>
          <a:lstStyle/>
          <a:p>
            <a:pPr lvl="0">
              <a:lnSpc>
                <a:spcPct val="90000"/>
              </a:lnSpc>
              <a:spcBef>
                <a:spcPts val="1000"/>
              </a:spcBef>
            </a:pPr>
            <a:r>
              <a:rPr lang="en-GB" sz="2400" b="1" dirty="0">
                <a:solidFill>
                  <a:schemeClr val="bg1"/>
                </a:solidFill>
                <a:latin typeface="Calibri Light" panose="020F0302020204030204"/>
              </a:rPr>
              <a:t>steam engine</a:t>
            </a:r>
          </a:p>
        </p:txBody>
      </p:sp>
    </p:spTree>
    <p:extLst>
      <p:ext uri="{BB962C8B-B14F-4D97-AF65-F5344CB8AC3E}">
        <p14:creationId xmlns:p14="http://schemas.microsoft.com/office/powerpoint/2010/main" val="47727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7"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27074" y="2030518"/>
            <a:ext cx="11337851" cy="1779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solidFill>
                  <a:srgbClr val="35372F"/>
                </a:solidFill>
              </a:rPr>
              <a:t>Fossil fuels played a major role in the Industrial Revolution, for they were used as energy for factories and for transport. This meant that humans could travel more and make things more quickly using machinery. In order to be more productive, humans starting using more and more fossil fuels. </a:t>
            </a:r>
          </a:p>
        </p:txBody>
      </p:sp>
      <p:pic>
        <p:nvPicPr>
          <p:cNvPr id="8" name="Picture 2">
            <a:extLst>
              <a:ext uri="{FF2B5EF4-FFF2-40B4-BE49-F238E27FC236}">
                <a16:creationId xmlns:a16="http://schemas.microsoft.com/office/drawing/2014/main" id="{2B9E58EF-805B-4E4D-97A9-85251839B3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28602" y="5679917"/>
            <a:ext cx="917550" cy="832035"/>
          </a:xfrm>
          <a:prstGeom prst="rect">
            <a:avLst/>
          </a:prstGeom>
        </p:spPr>
      </p:pic>
      <p:pic>
        <p:nvPicPr>
          <p:cNvPr id="10" name="Picture 3">
            <a:extLst>
              <a:ext uri="{FF2B5EF4-FFF2-40B4-BE49-F238E27FC236}">
                <a16:creationId xmlns:a16="http://schemas.microsoft.com/office/drawing/2014/main" id="{6808350B-E77D-4B4D-A080-AB579D1A3A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51675" y="5776557"/>
            <a:ext cx="1082458" cy="811844"/>
          </a:xfrm>
          <a:prstGeom prst="rect">
            <a:avLst/>
          </a:prstGeom>
        </p:spPr>
      </p:pic>
      <p:pic>
        <p:nvPicPr>
          <p:cNvPr id="11" name="Picture 4">
            <a:extLst>
              <a:ext uri="{FF2B5EF4-FFF2-40B4-BE49-F238E27FC236}">
                <a16:creationId xmlns:a16="http://schemas.microsoft.com/office/drawing/2014/main" id="{73279F81-5DD1-429F-A720-E82A0ABDF13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40620" y="5026552"/>
            <a:ext cx="1182213" cy="1671958"/>
          </a:xfrm>
          <a:prstGeom prst="rect">
            <a:avLst/>
          </a:prstGeom>
        </p:spPr>
      </p:pic>
    </p:spTree>
    <p:extLst>
      <p:ext uri="{BB962C8B-B14F-4D97-AF65-F5344CB8AC3E}">
        <p14:creationId xmlns:p14="http://schemas.microsoft.com/office/powerpoint/2010/main" val="3741866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0216" y="3838807"/>
            <a:ext cx="6825362" cy="1685891"/>
          </a:xfrm>
        </p:spPr>
        <p:txBody>
          <a:bodyPr>
            <a:normAutofit/>
          </a:bodyPr>
          <a:lstStyle/>
          <a:p>
            <a:pPr marL="0" indent="0">
              <a:buNone/>
            </a:pPr>
            <a:r>
              <a:rPr lang="en-GB" dirty="0">
                <a:solidFill>
                  <a:srgbClr val="35372F"/>
                </a:solidFill>
              </a:rPr>
              <a:t>Although the everyday lives of many people are reliant on fossil fuel use, it is one of the biggest problems for the planet.</a:t>
            </a:r>
          </a:p>
          <a:p>
            <a:pPr marL="0" indent="0">
              <a:buNone/>
            </a:pPr>
            <a:endParaRPr lang="en-GB" sz="3200" b="1" dirty="0">
              <a:solidFill>
                <a:srgbClr val="35372F"/>
              </a:solidFill>
              <a:latin typeface="+mn-lt"/>
            </a:endParaRPr>
          </a:p>
        </p:txBody>
      </p:sp>
      <p:sp>
        <p:nvSpPr>
          <p:cNvPr id="12" name="Content Placeholder 2"/>
          <p:cNvSpPr txBox="1">
            <a:spLocks/>
          </p:cNvSpPr>
          <p:nvPr/>
        </p:nvSpPr>
        <p:spPr>
          <a:xfrm>
            <a:off x="260216" y="1182252"/>
            <a:ext cx="11378824" cy="207011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Today many people are consuming large amounts of fossil fuels to make lives more productive.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dirty="0">
              <a:solidFill>
                <a:srgbClr val="35372F"/>
              </a:solidFill>
              <a:latin typeface="Calibri Light" panose="020F03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Something that was considered revolutionary for humans is now causing problems for the whole planet. </a:t>
            </a:r>
          </a:p>
        </p:txBody>
      </p:sp>
      <p:pic>
        <p:nvPicPr>
          <p:cNvPr id="22" name="Imagem 21">
            <a:extLst>
              <a:ext uri="{FF2B5EF4-FFF2-40B4-BE49-F238E27FC236}">
                <a16:creationId xmlns:a16="http://schemas.microsoft.com/office/drawing/2014/main" id="{1FFDA3E7-0824-4EB3-B1F2-39502CAC38C4}"/>
              </a:ext>
            </a:extLst>
          </p:cNvPr>
          <p:cNvPicPr>
            <a:picLocks noChangeAspect="1"/>
          </p:cNvPicPr>
          <p:nvPr/>
        </p:nvPicPr>
        <p:blipFill>
          <a:blip r:embed="rId2"/>
          <a:stretch>
            <a:fillRect/>
          </a:stretch>
        </p:blipFill>
        <p:spPr>
          <a:xfrm>
            <a:off x="7196414" y="3364828"/>
            <a:ext cx="3918916" cy="2633851"/>
          </a:xfrm>
          <a:prstGeom prst="rect">
            <a:avLst/>
          </a:prstGeom>
        </p:spPr>
      </p:pic>
    </p:spTree>
    <p:extLst>
      <p:ext uri="{BB962C8B-B14F-4D97-AF65-F5344CB8AC3E}">
        <p14:creationId xmlns:p14="http://schemas.microsoft.com/office/powerpoint/2010/main" val="44666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3998685" y="1495652"/>
            <a:ext cx="4194629" cy="3866696"/>
          </a:xfrm>
          <a:prstGeom prst="wedgeEllipseCallout">
            <a:avLst>
              <a:gd name="adj1" fmla="val 40747"/>
              <a:gd name="adj2" fmla="val 5372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mj-lt"/>
              </a:rPr>
              <a:t>Not all humans across the world use fossil fuels – you can learn more about different communities and cultures in some of our other </a:t>
            </a:r>
            <a:br>
              <a:rPr lang="en-GB" sz="2400" dirty="0">
                <a:solidFill>
                  <a:schemeClr val="bg1"/>
                </a:solidFill>
                <a:latin typeface="+mj-lt"/>
              </a:rPr>
            </a:br>
            <a:r>
              <a:rPr lang="en-GB" sz="2400" b="1" dirty="0">
                <a:solidFill>
                  <a:schemeClr val="bg1"/>
                </a:solidFill>
                <a:latin typeface="+mj-lt"/>
                <a:hlinkClick r:id="rId2">
                  <a:extLst>
                    <a:ext uri="{A12FA001-AC4F-418D-AE19-62706E023703}">
                      <ahyp:hlinkClr xmlns:ahyp="http://schemas.microsoft.com/office/drawing/2018/hyperlinkcolor" val="tx"/>
                    </a:ext>
                  </a:extLst>
                </a:hlinkClick>
              </a:rPr>
              <a:t>ThoughtBox topics</a:t>
            </a:r>
            <a:r>
              <a:rPr lang="en-GB" sz="2400" dirty="0">
                <a:solidFill>
                  <a:schemeClr val="bg1"/>
                </a:solidFill>
                <a:latin typeface="+mj-lt"/>
              </a:rPr>
              <a:t>.</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0" y="5526232"/>
            <a:ext cx="778129" cy="988100"/>
          </a:xfrm>
          <a:prstGeom prst="rect">
            <a:avLst/>
          </a:prstGeom>
        </p:spPr>
      </p:pic>
    </p:spTree>
    <p:extLst>
      <p:ext uri="{BB962C8B-B14F-4D97-AF65-F5344CB8AC3E}">
        <p14:creationId xmlns:p14="http://schemas.microsoft.com/office/powerpoint/2010/main" val="686401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669" y="1602662"/>
            <a:ext cx="11498661" cy="3652675"/>
          </a:xfrm>
        </p:spPr>
        <p:txBody>
          <a:bodyPr/>
          <a:lstStyle/>
          <a:p>
            <a:pPr marL="0" indent="0">
              <a:buNone/>
            </a:pPr>
            <a:r>
              <a:rPr lang="en-GB" dirty="0">
                <a:solidFill>
                  <a:srgbClr val="35372F"/>
                </a:solidFill>
              </a:rPr>
              <a:t>There are so many ways that humans currently use fossil fuels that we might not even realise in which ways that might be. To find alternatives, we must first understand how we use them, why and for what. </a:t>
            </a:r>
          </a:p>
          <a:p>
            <a:pPr marL="0" indent="0">
              <a:buNone/>
            </a:pPr>
            <a:endParaRPr lang="en-GB" dirty="0">
              <a:solidFill>
                <a:srgbClr val="35372F"/>
              </a:solidFill>
            </a:endParaRPr>
          </a:p>
          <a:p>
            <a:pPr marL="0" indent="0">
              <a:buNone/>
            </a:pPr>
            <a:r>
              <a:rPr lang="en-GB" dirty="0">
                <a:solidFill>
                  <a:srgbClr val="35372F"/>
                </a:solidFill>
              </a:rPr>
              <a:t>Let’s look at four habits and explore how they relate to fossil fuel use.</a:t>
            </a:r>
          </a:p>
          <a:p>
            <a:pPr marL="0" indent="0">
              <a:buNone/>
            </a:pPr>
            <a:endParaRPr lang="en-GB" dirty="0"/>
          </a:p>
          <a:p>
            <a:pPr marL="0" indent="0">
              <a:buNone/>
            </a:pPr>
            <a:endParaRPr lang="en-GB" dirty="0"/>
          </a:p>
        </p:txBody>
      </p:sp>
      <p:pic>
        <p:nvPicPr>
          <p:cNvPr id="5" name="Picture 2">
            <a:extLst>
              <a:ext uri="{FF2B5EF4-FFF2-40B4-BE49-F238E27FC236}">
                <a16:creationId xmlns:a16="http://schemas.microsoft.com/office/drawing/2014/main" id="{F0CBD263-B44E-4DC2-897D-965FF1B9D9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28602" y="5679917"/>
            <a:ext cx="917550" cy="832035"/>
          </a:xfrm>
          <a:prstGeom prst="rect">
            <a:avLst/>
          </a:prstGeom>
        </p:spPr>
      </p:pic>
      <p:pic>
        <p:nvPicPr>
          <p:cNvPr id="6" name="Picture 3">
            <a:extLst>
              <a:ext uri="{FF2B5EF4-FFF2-40B4-BE49-F238E27FC236}">
                <a16:creationId xmlns:a16="http://schemas.microsoft.com/office/drawing/2014/main" id="{D4EDADDB-E43E-4690-A0EA-A1239E2EA2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51675" y="5776557"/>
            <a:ext cx="1082458" cy="811844"/>
          </a:xfrm>
          <a:prstGeom prst="rect">
            <a:avLst/>
          </a:prstGeom>
        </p:spPr>
      </p:pic>
      <p:pic>
        <p:nvPicPr>
          <p:cNvPr id="7" name="Picture 4">
            <a:extLst>
              <a:ext uri="{FF2B5EF4-FFF2-40B4-BE49-F238E27FC236}">
                <a16:creationId xmlns:a16="http://schemas.microsoft.com/office/drawing/2014/main" id="{42802586-DFF2-4D21-BF8E-0C386A3A182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40620" y="5026552"/>
            <a:ext cx="1182213" cy="1671958"/>
          </a:xfrm>
          <a:prstGeom prst="rect">
            <a:avLst/>
          </a:prstGeom>
        </p:spPr>
      </p:pic>
    </p:spTree>
    <p:extLst>
      <p:ext uri="{BB962C8B-B14F-4D97-AF65-F5344CB8AC3E}">
        <p14:creationId xmlns:p14="http://schemas.microsoft.com/office/powerpoint/2010/main" val="3514831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152" y="208381"/>
            <a:ext cx="1979398" cy="794154"/>
          </a:xfrm>
          <a:prstGeom prst="rect">
            <a:avLst/>
          </a:prstGeom>
        </p:spPr>
      </p:pic>
      <p:sp>
        <p:nvSpPr>
          <p:cNvPr id="9" name="TextBox 8">
            <a:extLst>
              <a:ext uri="{FF2B5EF4-FFF2-40B4-BE49-F238E27FC236}">
                <a16:creationId xmlns:a16="http://schemas.microsoft.com/office/drawing/2014/main" id="{EAFB88AB-4F2B-425E-A625-FDFDA5D378E1}"/>
              </a:ext>
            </a:extLst>
          </p:cNvPr>
          <p:cNvSpPr txBox="1"/>
          <p:nvPr/>
        </p:nvSpPr>
        <p:spPr>
          <a:xfrm>
            <a:off x="2113551" y="5126719"/>
            <a:ext cx="10078450"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prstClr val="white"/>
                </a:solidFill>
                <a:effectLst/>
                <a:uLnTx/>
                <a:uFillTx/>
                <a:latin typeface="Foco" panose="020B0504050202020203" pitchFamily="34" charset="0"/>
                <a:ea typeface="+mn-ea"/>
                <a:cs typeface="+mn-cs"/>
              </a:rPr>
              <a:t>CHANGING CLIMATES</a:t>
            </a:r>
            <a:endParaRPr kumimoji="0" lang="en-GB" sz="5400" b="1" i="0" u="none" strike="noStrike" kern="1200" cap="none" spc="0" normalizeH="0" baseline="0" noProof="0" dirty="0">
              <a:ln>
                <a:noFill/>
              </a:ln>
              <a:solidFill>
                <a:prstClr val="white"/>
              </a:solidFill>
              <a:effectLst/>
              <a:uLnTx/>
              <a:uFillTx/>
              <a:latin typeface="Foco" panose="020B0504050202020203" pitchFamily="34" charset="0"/>
              <a:ea typeface="+mn-ea"/>
              <a:cs typeface="+mn-cs"/>
            </a:endParaRPr>
          </a:p>
        </p:txBody>
      </p:sp>
      <p:sp>
        <p:nvSpPr>
          <p:cNvPr id="10" name="Rectangle 9">
            <a:extLst>
              <a:ext uri="{FF2B5EF4-FFF2-40B4-BE49-F238E27FC236}">
                <a16:creationId xmlns:a16="http://schemas.microsoft.com/office/drawing/2014/main" id="{BAEF1955-1896-4A4C-B518-E011ABED5C6B}"/>
              </a:ext>
            </a:extLst>
          </p:cNvPr>
          <p:cNvSpPr/>
          <p:nvPr/>
        </p:nvSpPr>
        <p:spPr>
          <a:xfrm>
            <a:off x="7235687" y="6142382"/>
            <a:ext cx="4825946"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300" normalizeH="0" baseline="0" noProof="0" dirty="0">
                <a:ln>
                  <a:noFill/>
                </a:ln>
                <a:solidFill>
                  <a:srgbClr val="FEE725"/>
                </a:solidFill>
                <a:effectLst/>
                <a:uLnTx/>
                <a:uFillTx/>
                <a:latin typeface="Foco" panose="020B0504050202020203" pitchFamily="34" charset="0"/>
                <a:ea typeface="+mn-ea"/>
                <a:cs typeface="+mn-cs"/>
              </a:rPr>
              <a:t>EXPLORING THE NATURAL WORLD</a:t>
            </a:r>
            <a:endParaRPr kumimoji="0" lang="en-GB" sz="1800" b="0" i="0" u="none" strike="noStrike" kern="1200" cap="none" spc="300" normalizeH="0" baseline="0" noProof="0" dirty="0">
              <a:ln>
                <a:noFill/>
              </a:ln>
              <a:solidFill>
                <a:srgbClr val="FEE725"/>
              </a:solidFill>
              <a:effectLst/>
              <a:uLnTx/>
              <a:uFillTx/>
              <a:latin typeface="Foco" panose="020B0504050202020203" pitchFamily="34" charset="0"/>
              <a:ea typeface="+mn-ea"/>
              <a:cs typeface="+mn-cs"/>
            </a:endParaRPr>
          </a:p>
        </p:txBody>
      </p:sp>
      <p:sp>
        <p:nvSpPr>
          <p:cNvPr id="11" name="Rectangle 10">
            <a:extLst>
              <a:ext uri="{FF2B5EF4-FFF2-40B4-BE49-F238E27FC236}">
                <a16:creationId xmlns:a16="http://schemas.microsoft.com/office/drawing/2014/main" id="{E6942A61-34D0-4E95-A38C-CBE395553811}"/>
              </a:ext>
            </a:extLst>
          </p:cNvPr>
          <p:cNvSpPr/>
          <p:nvPr/>
        </p:nvSpPr>
        <p:spPr>
          <a:xfrm>
            <a:off x="3600893" y="5126719"/>
            <a:ext cx="8591107" cy="160898"/>
          </a:xfrm>
          <a:prstGeom prst="rect">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Just Another Hand" panose="02000506000000020003" pitchFamily="2" charset="0"/>
              <a:ea typeface="Times New Roman" panose="02020603050405020304" pitchFamily="18" charset="0"/>
              <a:cs typeface="+mn-cs"/>
            </a:endParaRPr>
          </a:p>
        </p:txBody>
      </p:sp>
      <p:sp>
        <p:nvSpPr>
          <p:cNvPr id="14" name="TextBox 13">
            <a:extLst>
              <a:ext uri="{FF2B5EF4-FFF2-40B4-BE49-F238E27FC236}">
                <a16:creationId xmlns:a16="http://schemas.microsoft.com/office/drawing/2014/main" id="{AFC90096-280A-4938-B247-1A2F0574A120}"/>
              </a:ext>
            </a:extLst>
          </p:cNvPr>
          <p:cNvSpPr txBox="1"/>
          <p:nvPr/>
        </p:nvSpPr>
        <p:spPr>
          <a:xfrm>
            <a:off x="7846075" y="143793"/>
            <a:ext cx="4211773"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Foco" panose="020B0504050202020203" pitchFamily="34" charset="0"/>
                <a:ea typeface="Times New Roman" panose="02020603050405020304" pitchFamily="18" charset="0"/>
                <a:cs typeface="Times New Roman" panose="02020603050405020304" pitchFamily="18" charset="0"/>
              </a:rPr>
              <a:t>YEARS 7&amp;8 | KS3</a:t>
            </a:r>
            <a:r>
              <a:rPr kumimoji="0" lang="en-GB" sz="2400" b="0" i="0" u="none" strike="noStrike" kern="1200" cap="none" spc="0" normalizeH="0" baseline="0" noProof="0" dirty="0">
                <a:ln>
                  <a:noFill/>
                </a:ln>
                <a:solidFill>
                  <a:prstClr val="white"/>
                </a:solidFill>
                <a:effectLst/>
                <a:uLnTx/>
                <a:uFillTx/>
                <a:latin typeface="Calibri" panose="020F0502020204030204"/>
                <a:ea typeface="Times New Roman" panose="02020603050405020304" pitchFamily="18" charset="0"/>
                <a:cs typeface="Times New Roman" panose="02020603050405020304" pitchFamily="18" charset="0"/>
              </a:rPr>
              <a:t>| Ages 11-13</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Foco" panose="020B0504050202020203"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9446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400489" y="2385145"/>
            <a:ext cx="2310309" cy="21465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DAILY MEAT CONSUMPTION</a:t>
            </a:r>
          </a:p>
        </p:txBody>
      </p:sp>
      <p:sp>
        <p:nvSpPr>
          <p:cNvPr id="8" name="Rectangle 7">
            <a:hlinkClick r:id="rId2"/>
          </p:cNvPr>
          <p:cNvSpPr/>
          <p:nvPr/>
        </p:nvSpPr>
        <p:spPr>
          <a:xfrm>
            <a:off x="6357363" y="2385145"/>
            <a:ext cx="2296071" cy="21465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FREQUENT FLYING</a:t>
            </a:r>
          </a:p>
        </p:txBody>
      </p:sp>
      <p:sp>
        <p:nvSpPr>
          <p:cNvPr id="9" name="Rectangle 8">
            <a:hlinkClick r:id="rId3"/>
          </p:cNvPr>
          <p:cNvSpPr/>
          <p:nvPr/>
        </p:nvSpPr>
        <p:spPr>
          <a:xfrm>
            <a:off x="538649" y="2406780"/>
            <a:ext cx="2215275" cy="202185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BUYING SINGLE USE PLASTICS </a:t>
            </a:r>
          </a:p>
        </p:txBody>
      </p:sp>
      <p:pic>
        <p:nvPicPr>
          <p:cNvPr id="5" name="Picture 4" descr="File:&lt;strong&gt;PlaneClipart&lt;/strong&gt;.png - Wikimedia Commo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9429" y="4242494"/>
            <a:ext cx="2946254" cy="1236524"/>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231" y="3751395"/>
            <a:ext cx="2183649" cy="1450079"/>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82570" y="3881172"/>
            <a:ext cx="1576388" cy="1453264"/>
          </a:xfrm>
          <a:prstGeom prst="rect">
            <a:avLst/>
          </a:prstGeom>
        </p:spPr>
      </p:pic>
      <p:sp>
        <p:nvSpPr>
          <p:cNvPr id="10" name="Rectangle 9"/>
          <p:cNvSpPr/>
          <p:nvPr/>
        </p:nvSpPr>
        <p:spPr>
          <a:xfrm>
            <a:off x="10782837" y="3287547"/>
            <a:ext cx="1212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HABIT CHANGES</a:t>
            </a:r>
          </a:p>
        </p:txBody>
      </p:sp>
      <p:sp>
        <p:nvSpPr>
          <p:cNvPr id="14" name="Rectangle 13"/>
          <p:cNvSpPr/>
          <p:nvPr/>
        </p:nvSpPr>
        <p:spPr>
          <a:xfrm>
            <a:off x="10135136" y="4737627"/>
            <a:ext cx="1212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C000">
                    <a:lumMod val="20000"/>
                    <a:lumOff val="80000"/>
                  </a:srgbClr>
                </a:solidFill>
                <a:effectLst/>
                <a:uLnTx/>
                <a:uFillTx/>
                <a:latin typeface="Calibri" panose="020F0502020204030204"/>
                <a:ea typeface="+mn-ea"/>
                <a:cs typeface="+mn-cs"/>
              </a:rPr>
              <a:t>HABIT CHANGES</a:t>
            </a:r>
          </a:p>
        </p:txBody>
      </p:sp>
      <p:sp>
        <p:nvSpPr>
          <p:cNvPr id="16" name="Rectangle 15">
            <a:hlinkClick r:id="rId7"/>
          </p:cNvPr>
          <p:cNvSpPr/>
          <p:nvPr/>
        </p:nvSpPr>
        <p:spPr>
          <a:xfrm>
            <a:off x="9409107" y="2406780"/>
            <a:ext cx="2296071" cy="214651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WASTING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FOOD</a:t>
            </a:r>
          </a:p>
        </p:txBody>
      </p:sp>
      <p:pic>
        <p:nvPicPr>
          <p:cNvPr id="15" name="Picture 14"/>
          <p:cNvPicPr>
            <a:picLocks noChangeAspect="1"/>
          </p:cNvPicPr>
          <p:nvPr/>
        </p:nvPicPr>
        <p:blipFill>
          <a:blip r:embed="rId8" cstate="email">
            <a:extLst>
              <a:ext uri="{BEBA8EAE-BF5A-486C-A8C5-ECC9F3942E4B}">
                <a14:imgProps xmlns:a14="http://schemas.microsoft.com/office/drawing/2010/main">
                  <a14:imgLayer r:embed="rId9">
                    <a14:imgEffect>
                      <a14:backgroundRemoval t="0" b="100000" l="0" r="99003"/>
                    </a14:imgEffect>
                  </a14:imgLayer>
                </a14:imgProps>
              </a:ext>
              <a:ext uri="{28A0092B-C50C-407E-A947-70E740481C1C}">
                <a14:useLocalDpi xmlns:a14="http://schemas.microsoft.com/office/drawing/2010/main"/>
              </a:ext>
            </a:extLst>
          </a:blip>
          <a:stretch>
            <a:fillRect/>
          </a:stretch>
        </p:blipFill>
        <p:spPr>
          <a:xfrm>
            <a:off x="10719037" y="4056048"/>
            <a:ext cx="1247872" cy="1327376"/>
          </a:xfrm>
          <a:prstGeom prst="rect">
            <a:avLst/>
          </a:prstGeom>
        </p:spPr>
      </p:pic>
      <p:sp>
        <p:nvSpPr>
          <p:cNvPr id="18" name="CaixaDeTexto 17">
            <a:extLst>
              <a:ext uri="{FF2B5EF4-FFF2-40B4-BE49-F238E27FC236}">
                <a16:creationId xmlns:a16="http://schemas.microsoft.com/office/drawing/2014/main" id="{C2F06F56-5222-4FB8-B73E-C9897FA53FEC}"/>
              </a:ext>
            </a:extLst>
          </p:cNvPr>
          <p:cNvSpPr txBox="1"/>
          <p:nvPr/>
        </p:nvSpPr>
        <p:spPr>
          <a:xfrm>
            <a:off x="353739" y="1120985"/>
            <a:ext cx="11613170" cy="99617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Four human habits that rely on fossil fuel use: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132860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06400" y="1001897"/>
            <a:ext cx="11322013"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These activities may not have started off as habits that</a:t>
            </a:r>
            <a:r>
              <a:rPr kumimoji="0" lang="en-GB" sz="2800" b="0" i="0" u="none" strike="noStrike" kern="1200" cap="none" spc="0" normalizeH="0" noProof="0" dirty="0">
                <a:ln>
                  <a:noFill/>
                </a:ln>
                <a:solidFill>
                  <a:srgbClr val="35372F"/>
                </a:solidFill>
                <a:effectLst/>
                <a:uLnTx/>
                <a:uFillTx/>
                <a:latin typeface="Calibri Light" panose="020F0302020204030204"/>
                <a:ea typeface="+mn-ea"/>
                <a:cs typeface="+mn-cs"/>
              </a:rPr>
              <a:t> harm the planet and humans.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For example, at one point plastic was considered a revolution and a way to make life easier by being a cheap, versatile material with many amazing uses. Air travel was a revelation for humans, allowing us to access countries and places all across the world.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However, a lot of our habits are reliant on fossil fuel use. As we have seen, fossil fuels are used too much and are tipping the carbon in the atmosphere out of balance, which in turn is causing an increase in temperature, through the greenhouse effect.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7" name="Picture 10">
            <a:extLst>
              <a:ext uri="{FF2B5EF4-FFF2-40B4-BE49-F238E27FC236}">
                <a16:creationId xmlns:a16="http://schemas.microsoft.com/office/drawing/2014/main" id="{BC21821A-4EB3-401B-ADCA-FA77D62E86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78176" y="4610125"/>
            <a:ext cx="3122878" cy="2073786"/>
          </a:xfrm>
          <a:prstGeom prst="rect">
            <a:avLst/>
          </a:prstGeom>
        </p:spPr>
      </p:pic>
    </p:spTree>
    <p:extLst>
      <p:ext uri="{BB962C8B-B14F-4D97-AF65-F5344CB8AC3E}">
        <p14:creationId xmlns:p14="http://schemas.microsoft.com/office/powerpoint/2010/main" val="406624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343" y="1378983"/>
            <a:ext cx="11432531" cy="4004442"/>
          </a:xfrm>
        </p:spPr>
        <p:txBody>
          <a:bodyPr>
            <a:normAutofit/>
          </a:bodyPr>
          <a:lstStyle/>
          <a:p>
            <a:pPr marL="0" indent="0">
              <a:buNone/>
            </a:pPr>
            <a:r>
              <a:rPr lang="en-GB" dirty="0">
                <a:solidFill>
                  <a:srgbClr val="35372F"/>
                </a:solidFill>
              </a:rPr>
              <a:t>In pairs or small groups, choose one of the following habits:</a:t>
            </a:r>
          </a:p>
        </p:txBody>
      </p:sp>
      <p:sp>
        <p:nvSpPr>
          <p:cNvPr id="7" name="Rectangle 6"/>
          <p:cNvSpPr/>
          <p:nvPr/>
        </p:nvSpPr>
        <p:spPr>
          <a:xfrm>
            <a:off x="3400489" y="2385145"/>
            <a:ext cx="2310309" cy="21465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DAILY MEAT CONSUMPTION</a:t>
            </a:r>
          </a:p>
        </p:txBody>
      </p:sp>
      <p:sp>
        <p:nvSpPr>
          <p:cNvPr id="8" name="Rectangle 7">
            <a:hlinkClick r:id="rId2"/>
          </p:cNvPr>
          <p:cNvSpPr/>
          <p:nvPr/>
        </p:nvSpPr>
        <p:spPr>
          <a:xfrm>
            <a:off x="6357363" y="2385145"/>
            <a:ext cx="2296071" cy="21465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FREQUENT FLYING</a:t>
            </a:r>
          </a:p>
        </p:txBody>
      </p:sp>
      <p:sp>
        <p:nvSpPr>
          <p:cNvPr id="9" name="Rectangle 8">
            <a:hlinkClick r:id="rId3"/>
          </p:cNvPr>
          <p:cNvSpPr/>
          <p:nvPr/>
        </p:nvSpPr>
        <p:spPr>
          <a:xfrm>
            <a:off x="538649" y="2406780"/>
            <a:ext cx="2215275" cy="202185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BUYING SINGLE USE PLASTICS </a:t>
            </a:r>
          </a:p>
        </p:txBody>
      </p:sp>
      <p:pic>
        <p:nvPicPr>
          <p:cNvPr id="5" name="Picture 4" descr="File:&lt;strong&gt;PlaneClipart&lt;/strong&gt;.png - Wikimedia Commo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9429" y="4242494"/>
            <a:ext cx="2946254" cy="1236524"/>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231" y="3751395"/>
            <a:ext cx="2183649" cy="1450079"/>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82570" y="3881172"/>
            <a:ext cx="1576388" cy="1453264"/>
          </a:xfrm>
          <a:prstGeom prst="rect">
            <a:avLst/>
          </a:prstGeom>
        </p:spPr>
      </p:pic>
      <p:sp>
        <p:nvSpPr>
          <p:cNvPr id="16" name="Rectangle 15">
            <a:hlinkClick r:id="rId7"/>
          </p:cNvPr>
          <p:cNvSpPr/>
          <p:nvPr/>
        </p:nvSpPr>
        <p:spPr>
          <a:xfrm>
            <a:off x="9409107" y="2406780"/>
            <a:ext cx="2296071" cy="214651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WASTING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FOOD</a:t>
            </a:r>
          </a:p>
        </p:txBody>
      </p:sp>
      <p:pic>
        <p:nvPicPr>
          <p:cNvPr id="15" name="Picture 14"/>
          <p:cNvPicPr>
            <a:picLocks noChangeAspect="1"/>
          </p:cNvPicPr>
          <p:nvPr/>
        </p:nvPicPr>
        <p:blipFill>
          <a:blip r:embed="rId8" cstate="email">
            <a:extLst>
              <a:ext uri="{BEBA8EAE-BF5A-486C-A8C5-ECC9F3942E4B}">
                <a14:imgProps xmlns:a14="http://schemas.microsoft.com/office/drawing/2010/main">
                  <a14:imgLayer r:embed="rId9">
                    <a14:imgEffect>
                      <a14:backgroundRemoval t="0" b="100000" l="0" r="99003"/>
                    </a14:imgEffect>
                  </a14:imgLayer>
                </a14:imgProps>
              </a:ext>
              <a:ext uri="{28A0092B-C50C-407E-A947-70E740481C1C}">
                <a14:useLocalDpi xmlns:a14="http://schemas.microsoft.com/office/drawing/2010/main"/>
              </a:ext>
            </a:extLst>
          </a:blip>
          <a:stretch>
            <a:fillRect/>
          </a:stretch>
        </p:blipFill>
        <p:spPr>
          <a:xfrm>
            <a:off x="10719037" y="4056048"/>
            <a:ext cx="1247872" cy="1327376"/>
          </a:xfrm>
          <a:prstGeom prst="rect">
            <a:avLst/>
          </a:prstGeom>
        </p:spPr>
      </p:pic>
    </p:spTree>
    <p:extLst>
      <p:ext uri="{BB962C8B-B14F-4D97-AF65-F5344CB8AC3E}">
        <p14:creationId xmlns:p14="http://schemas.microsoft.com/office/powerpoint/2010/main" val="1912430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06400" y="813471"/>
            <a:ext cx="11526520" cy="92010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Think about your chosen habit in your pair or group. Using the </a:t>
            </a:r>
            <a:r>
              <a:rPr kumimoji="0" lang="en-GB" sz="2800" b="0" i="0" u="none" strike="noStrike" kern="1200" cap="none" spc="0" normalizeH="0" baseline="0" noProof="0" dirty="0">
                <a:ln>
                  <a:noFill/>
                </a:ln>
                <a:solidFill>
                  <a:prstClr val="black"/>
                </a:solidFill>
                <a:effectLst/>
                <a:uLnTx/>
                <a:uFillTx/>
                <a:latin typeface="Calibri Light" panose="020F0302020204030204"/>
                <a:ea typeface="+mn-ea"/>
                <a:cs typeface="+mn-cs"/>
                <a:hlinkClick r:id="rId2"/>
              </a:rPr>
              <a:t>fact sheet </a:t>
            </a: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to help you (plus your own ideas) create a spider diagram for each of the following questions:</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923218" y="2642723"/>
            <a:ext cx="1703832" cy="1572553"/>
          </a:xfrm>
          <a:prstGeom prst="rect">
            <a:avLst/>
          </a:prstGeom>
        </p:spPr>
      </p:pic>
      <p:sp>
        <p:nvSpPr>
          <p:cNvPr id="10" name="Rectangle 9"/>
          <p:cNvSpPr/>
          <p:nvPr/>
        </p:nvSpPr>
        <p:spPr>
          <a:xfrm>
            <a:off x="0" y="2180297"/>
            <a:ext cx="8708827" cy="350865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5372F"/>
              </a:solidFill>
              <a:effectLst/>
              <a:uLnTx/>
              <a:uFillTx/>
              <a:latin typeface="Calibri Light" panose="020F0302020204030204"/>
              <a:ea typeface="+mn-ea"/>
              <a:cs typeface="+mn-cs"/>
            </a:endParaRPr>
          </a:p>
          <a:p>
            <a:pPr marL="971550" marR="0" lvl="1" indent="-51435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What are the </a:t>
            </a:r>
            <a:r>
              <a:rPr kumimoji="0" lang="en-GB" sz="2800" b="0" i="0" u="sng" strike="noStrike" kern="1200" cap="none" spc="0" normalizeH="0" baseline="0" noProof="0" dirty="0">
                <a:ln>
                  <a:noFill/>
                </a:ln>
                <a:solidFill>
                  <a:srgbClr val="35372F"/>
                </a:solidFill>
                <a:effectLst/>
                <a:uLnTx/>
                <a:uFillTx/>
                <a:latin typeface="Calibri Light" panose="020F0302020204030204"/>
                <a:ea typeface="+mn-ea"/>
                <a:cs typeface="+mn-cs"/>
              </a:rPr>
              <a:t>advantages</a:t>
            </a: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 of this as a global habit?</a:t>
            </a:r>
          </a:p>
          <a:p>
            <a:pPr marL="971550" marR="0" lvl="1" indent="-51435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endPar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endParaRPr>
          </a:p>
          <a:p>
            <a:pPr marL="971550" marR="0" lvl="1" indent="-51435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Which </a:t>
            </a:r>
            <a:r>
              <a:rPr kumimoji="0" lang="en-GB" sz="2800" b="0" i="0" u="sng" strike="noStrike" kern="1200" cap="none" spc="0" normalizeH="0" baseline="0" noProof="0" dirty="0">
                <a:ln>
                  <a:noFill/>
                </a:ln>
                <a:solidFill>
                  <a:srgbClr val="35372F"/>
                </a:solidFill>
                <a:effectLst/>
                <a:uLnTx/>
                <a:uFillTx/>
                <a:latin typeface="Calibri Light" panose="020F0302020204030204"/>
                <a:ea typeface="+mn-ea"/>
                <a:cs typeface="+mn-cs"/>
              </a:rPr>
              <a:t>fossil fuels </a:t>
            </a: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are involved and where do they come from?</a:t>
            </a:r>
          </a:p>
          <a:p>
            <a:pPr marL="971550" marR="0" lvl="1" indent="-51435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endPar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endParaRPr>
          </a:p>
          <a:p>
            <a:pPr marL="971550" marR="0" lvl="1" indent="-51435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What are the </a:t>
            </a:r>
            <a:r>
              <a:rPr kumimoji="0" lang="en-GB" sz="2800" b="0" i="0" u="sng" strike="noStrike" kern="1200" cap="none" spc="0" normalizeH="0" baseline="0" noProof="0" dirty="0">
                <a:ln>
                  <a:noFill/>
                </a:ln>
                <a:solidFill>
                  <a:srgbClr val="35372F"/>
                </a:solidFill>
                <a:effectLst/>
                <a:uLnTx/>
                <a:uFillTx/>
                <a:latin typeface="Calibri Light" panose="020F0302020204030204"/>
                <a:ea typeface="+mn-ea"/>
                <a:cs typeface="+mn-cs"/>
              </a:rPr>
              <a:t>disadvantages</a:t>
            </a: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 of this as a global habit? </a:t>
            </a:r>
            <a:r>
              <a:rPr kumimoji="0" lang="en-GB" sz="1800" b="0" i="1" u="none" strike="noStrike" kern="1200" cap="none" spc="0" normalizeH="0" baseline="0" noProof="0" dirty="0">
                <a:ln>
                  <a:noFill/>
                </a:ln>
                <a:solidFill>
                  <a:srgbClr val="35372F"/>
                </a:solidFill>
                <a:effectLst/>
                <a:uLnTx/>
                <a:uFillTx/>
                <a:latin typeface="Calibri Light" panose="020F0302020204030204"/>
                <a:ea typeface="+mn-ea"/>
                <a:cs typeface="+mn-cs"/>
              </a:rPr>
              <a:t>*For example, these could be about pollution, impact on different species, health impacts, etc.</a:t>
            </a:r>
          </a:p>
        </p:txBody>
      </p:sp>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401300" y="2642723"/>
            <a:ext cx="1417320" cy="1496019"/>
          </a:xfrm>
          <a:prstGeom prst="rect">
            <a:avLst/>
          </a:prstGeom>
        </p:spPr>
      </p:pic>
      <p:pic>
        <p:nvPicPr>
          <p:cNvPr id="12" name="Picture 1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996361" y="4081644"/>
            <a:ext cx="1766187" cy="1520258"/>
          </a:xfrm>
          <a:prstGeom prst="rect">
            <a:avLst/>
          </a:prstGeom>
        </p:spPr>
      </p:pic>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482262" y="4029349"/>
            <a:ext cx="1336358" cy="1534453"/>
          </a:xfrm>
          <a:prstGeom prst="rect">
            <a:avLst/>
          </a:prstGeom>
        </p:spPr>
      </p:pic>
    </p:spTree>
    <p:extLst>
      <p:ext uri="{BB962C8B-B14F-4D97-AF65-F5344CB8AC3E}">
        <p14:creationId xmlns:p14="http://schemas.microsoft.com/office/powerpoint/2010/main" val="612488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ACE748-6D45-40EF-A6D0-C2C9CC290211}"/>
              </a:ext>
            </a:extLst>
          </p:cNvPr>
          <p:cNvSpPr>
            <a:spLocks noGrp="1"/>
          </p:cNvSpPr>
          <p:nvPr>
            <p:ph type="title"/>
          </p:nvPr>
        </p:nvSpPr>
        <p:spPr>
          <a:xfrm>
            <a:off x="417328" y="838658"/>
            <a:ext cx="11357344" cy="1190958"/>
          </a:xfrm>
        </p:spPr>
        <p:txBody>
          <a:bodyPr>
            <a:normAutofit/>
          </a:bodyPr>
          <a:lstStyle/>
          <a:p>
            <a:r>
              <a:rPr lang="en-GB" sz="2800" dirty="0">
                <a:solidFill>
                  <a:srgbClr val="35372F"/>
                </a:solidFill>
              </a:rPr>
              <a:t>As a class, take a couple moments to think about the following question:</a:t>
            </a:r>
          </a:p>
        </p:txBody>
      </p:sp>
      <p:sp>
        <p:nvSpPr>
          <p:cNvPr id="3" name="Espaço Reservado para Conteúdo 2">
            <a:extLst>
              <a:ext uri="{FF2B5EF4-FFF2-40B4-BE49-F238E27FC236}">
                <a16:creationId xmlns:a16="http://schemas.microsoft.com/office/drawing/2014/main" id="{FE16FAA7-743A-4317-AD91-5AF3BDC66044}"/>
              </a:ext>
            </a:extLst>
          </p:cNvPr>
          <p:cNvSpPr>
            <a:spLocks noGrp="1"/>
          </p:cNvSpPr>
          <p:nvPr>
            <p:ph idx="1"/>
          </p:nvPr>
        </p:nvSpPr>
        <p:spPr>
          <a:xfrm>
            <a:off x="4283333" y="2858635"/>
            <a:ext cx="3316680" cy="2107747"/>
          </a:xfrm>
        </p:spPr>
        <p:txBody>
          <a:bodyPr>
            <a:noAutofit/>
          </a:bodyPr>
          <a:lstStyle/>
          <a:p>
            <a:pPr marL="0" indent="0" algn="ctr">
              <a:buNone/>
            </a:pPr>
            <a:r>
              <a:rPr lang="en-GB" dirty="0">
                <a:solidFill>
                  <a:srgbClr val="35372F"/>
                </a:solidFill>
              </a:rPr>
              <a:t>Can you think of some ways to change some of these harmful habits into actions that don’t harm the planet? </a:t>
            </a:r>
          </a:p>
        </p:txBody>
      </p:sp>
      <p:pic>
        <p:nvPicPr>
          <p:cNvPr id="4" name="Picture 8">
            <a:extLst>
              <a:ext uri="{FF2B5EF4-FFF2-40B4-BE49-F238E27FC236}">
                <a16:creationId xmlns:a16="http://schemas.microsoft.com/office/drawing/2014/main" id="{244FB3F0-344A-48CA-AF6A-73150F27CA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43521" y="4601561"/>
            <a:ext cx="2548479" cy="1758920"/>
          </a:xfrm>
          <a:prstGeom prst="rect">
            <a:avLst/>
          </a:prstGeom>
        </p:spPr>
      </p:pic>
      <p:pic>
        <p:nvPicPr>
          <p:cNvPr id="5" name="Content Placeholder 3">
            <a:extLst>
              <a:ext uri="{FF2B5EF4-FFF2-40B4-BE49-F238E27FC236}">
                <a16:creationId xmlns:a16="http://schemas.microsoft.com/office/drawing/2014/main" id="{D5231131-F6E0-4B43-B6EA-B0A26513D31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63771" y="2029616"/>
            <a:ext cx="3955804" cy="3955804"/>
          </a:xfrm>
          <a:prstGeom prst="rect">
            <a:avLst/>
          </a:prstGeom>
        </p:spPr>
      </p:pic>
    </p:spTree>
    <p:extLst>
      <p:ext uri="{BB962C8B-B14F-4D97-AF65-F5344CB8AC3E}">
        <p14:creationId xmlns:p14="http://schemas.microsoft.com/office/powerpoint/2010/main" val="3566558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13">
            <a:extLst>
              <a:ext uri="{FF2B5EF4-FFF2-40B4-BE49-F238E27FC236}">
                <a16:creationId xmlns:a16="http://schemas.microsoft.com/office/drawing/2014/main" id="{47DE114E-54B9-405D-A016-1319A6E8D4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5" name="Oval 10">
            <a:extLst>
              <a:ext uri="{FF2B5EF4-FFF2-40B4-BE49-F238E27FC236}">
                <a16:creationId xmlns:a16="http://schemas.microsoft.com/office/drawing/2014/main" id="{C9D79FDD-5C9B-459C-957C-09B11277C2DC}"/>
              </a:ext>
            </a:extLst>
          </p:cNvPr>
          <p:cNvSpPr/>
          <p:nvPr/>
        </p:nvSpPr>
        <p:spPr>
          <a:xfrm>
            <a:off x="7978877" y="2564719"/>
            <a:ext cx="4073425" cy="399831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1">
            <a:extLst>
              <a:ext uri="{FF2B5EF4-FFF2-40B4-BE49-F238E27FC236}">
                <a16:creationId xmlns:a16="http://schemas.microsoft.com/office/drawing/2014/main" id="{E53E105E-22B0-457D-92C1-BB0367BA5F80}"/>
              </a:ext>
            </a:extLst>
          </p:cNvPr>
          <p:cNvSpPr/>
          <p:nvPr/>
        </p:nvSpPr>
        <p:spPr>
          <a:xfrm>
            <a:off x="8335394" y="4333042"/>
            <a:ext cx="3475118"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spc="300" dirty="0">
                <a:solidFill>
                  <a:prstClr val="white"/>
                </a:solidFill>
              </a:rPr>
              <a:t>RENEWABLE ENERGY</a:t>
            </a:r>
            <a:endParaRPr kumimoji="0" lang="en-GB" sz="2400" b="1" i="0" u="none" strike="noStrike" kern="1200" cap="none" spc="300" normalizeH="0" baseline="0" noProof="0" dirty="0">
              <a:ln>
                <a:noFill/>
              </a:ln>
              <a:solidFill>
                <a:prstClr val="white"/>
              </a:solidFill>
              <a:effectLst/>
              <a:uLnTx/>
              <a:uFillTx/>
            </a:endParaRPr>
          </a:p>
        </p:txBody>
      </p:sp>
      <p:sp>
        <p:nvSpPr>
          <p:cNvPr id="10" name="Rectangle 2">
            <a:extLst>
              <a:ext uri="{FF2B5EF4-FFF2-40B4-BE49-F238E27FC236}">
                <a16:creationId xmlns:a16="http://schemas.microsoft.com/office/drawing/2014/main" id="{F930388B-CC78-40AD-B120-6F5370494BAE}"/>
              </a:ext>
            </a:extLst>
          </p:cNvPr>
          <p:cNvSpPr/>
          <p:nvPr/>
        </p:nvSpPr>
        <p:spPr>
          <a:xfrm>
            <a:off x="9195461" y="5006944"/>
            <a:ext cx="1754969"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spc="300" noProof="0" dirty="0">
                <a:solidFill>
                  <a:srgbClr val="FEE725"/>
                </a:solidFill>
              </a:rPr>
              <a:t>10</a:t>
            </a:r>
            <a:r>
              <a:rPr kumimoji="0" lang="en-GB" sz="1800" b="1" i="0" u="none" strike="noStrike" kern="1200" cap="none" spc="300" normalizeH="0" baseline="0" noProof="0" dirty="0">
                <a:ln>
                  <a:noFill/>
                </a:ln>
                <a:solidFill>
                  <a:srgbClr val="FEE725"/>
                </a:solidFill>
                <a:effectLst/>
                <a:uLnTx/>
                <a:uFillTx/>
              </a:rPr>
              <a:t> MINUTES</a:t>
            </a:r>
          </a:p>
        </p:txBody>
      </p:sp>
    </p:spTree>
    <p:extLst>
      <p:ext uri="{BB962C8B-B14F-4D97-AF65-F5344CB8AC3E}">
        <p14:creationId xmlns:p14="http://schemas.microsoft.com/office/powerpoint/2010/main" val="36473909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754" y="911976"/>
            <a:ext cx="11390171" cy="4351338"/>
          </a:xfrm>
        </p:spPr>
        <p:txBody>
          <a:bodyPr/>
          <a:lstStyle/>
          <a:p>
            <a:pPr marL="0" indent="0">
              <a:buNone/>
            </a:pPr>
            <a:r>
              <a:rPr lang="en-GB" dirty="0">
                <a:solidFill>
                  <a:srgbClr val="35372F"/>
                </a:solidFill>
              </a:rPr>
              <a:t>Fossil fuels are a</a:t>
            </a:r>
            <a:r>
              <a:rPr lang="en-GB" i="1" dirty="0">
                <a:solidFill>
                  <a:srgbClr val="35372F"/>
                </a:solidFill>
              </a:rPr>
              <a:t> non-renewable </a:t>
            </a:r>
            <a:r>
              <a:rPr lang="en-GB" dirty="0">
                <a:solidFill>
                  <a:srgbClr val="35372F"/>
                </a:solidFill>
              </a:rPr>
              <a:t>energy source. </a:t>
            </a:r>
          </a:p>
          <a:p>
            <a:pPr marL="0" indent="0">
              <a:buNone/>
            </a:pPr>
            <a:r>
              <a:rPr lang="en-GB" dirty="0">
                <a:solidFill>
                  <a:srgbClr val="35372F"/>
                </a:solidFill>
              </a:rPr>
              <a:t>Humans have developed amazing systems that continuously take fossil fuels from the ground, but we have no way of ever replacing them, which means they will eventually run out. In other words, they can’t be </a:t>
            </a:r>
            <a:r>
              <a:rPr lang="en-GB" i="1" dirty="0">
                <a:solidFill>
                  <a:srgbClr val="35372F"/>
                </a:solidFill>
              </a:rPr>
              <a:t>renewed</a:t>
            </a:r>
            <a:r>
              <a:rPr lang="en-GB" dirty="0">
                <a:solidFill>
                  <a:srgbClr val="35372F"/>
                </a:solidFill>
              </a:rPr>
              <a:t>.</a:t>
            </a:r>
            <a:br>
              <a:rPr lang="en-GB" dirty="0"/>
            </a:br>
            <a:endParaRPr lang="en-GB" dirty="0"/>
          </a:p>
        </p:txBody>
      </p:sp>
      <p:sp>
        <p:nvSpPr>
          <p:cNvPr id="4" name="Oval Callout 3"/>
          <p:cNvSpPr/>
          <p:nvPr/>
        </p:nvSpPr>
        <p:spPr>
          <a:xfrm>
            <a:off x="4618901" y="2927663"/>
            <a:ext cx="2954196" cy="2754313"/>
          </a:xfrm>
          <a:prstGeom prst="wedgeEllipseCallout">
            <a:avLst>
              <a:gd name="adj1" fmla="val -48506"/>
              <a:gd name="adj2" fmla="val 4555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prstClr val="white"/>
                </a:solidFill>
              </a:rPr>
              <a:t>This is the </a:t>
            </a:r>
          </a:p>
          <a:p>
            <a:pPr algn="ctr"/>
            <a:r>
              <a:rPr lang="en-GB" sz="2400" u="sng" dirty="0">
                <a:solidFill>
                  <a:prstClr val="white"/>
                </a:solidFill>
              </a:rPr>
              <a:t>non-renewable</a:t>
            </a:r>
            <a:r>
              <a:rPr lang="en-GB" sz="2400" dirty="0">
                <a:solidFill>
                  <a:prstClr val="white"/>
                </a:solidFill>
              </a:rPr>
              <a:t> problem.</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42589" y="5263314"/>
            <a:ext cx="976312" cy="1239761"/>
          </a:xfrm>
          <a:prstGeom prst="rect">
            <a:avLst/>
          </a:prstGeom>
        </p:spPr>
      </p:pic>
    </p:spTree>
    <p:extLst>
      <p:ext uri="{BB962C8B-B14F-4D97-AF65-F5344CB8AC3E}">
        <p14:creationId xmlns:p14="http://schemas.microsoft.com/office/powerpoint/2010/main" val="70349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637" y="963116"/>
            <a:ext cx="11359009" cy="4351338"/>
          </a:xfrm>
        </p:spPr>
        <p:txBody>
          <a:bodyPr/>
          <a:lstStyle/>
          <a:p>
            <a:pPr marL="0" indent="0">
              <a:buNone/>
            </a:pPr>
            <a:r>
              <a:rPr lang="en-GB" dirty="0">
                <a:solidFill>
                  <a:srgbClr val="35372F"/>
                </a:solidFill>
              </a:rPr>
              <a:t>We also now know that how we are using these fossil fuels can be very harmful to the planet as a huge amount of carbon dioxide or (CO</a:t>
            </a:r>
            <a:r>
              <a:rPr lang="en-GB" baseline="-25000" dirty="0">
                <a:solidFill>
                  <a:srgbClr val="35372F"/>
                </a:solidFill>
              </a:rPr>
              <a:t>2)</a:t>
            </a:r>
            <a:r>
              <a:rPr lang="en-GB" dirty="0">
                <a:solidFill>
                  <a:srgbClr val="35372F"/>
                </a:solidFill>
              </a:rPr>
              <a:t> is emitted when fossil fuels are burned. </a:t>
            </a:r>
            <a:r>
              <a:rPr lang="en-GB" sz="2800" dirty="0">
                <a:solidFill>
                  <a:srgbClr val="35372F"/>
                </a:solidFill>
                <a:latin typeface="+mj-lt"/>
              </a:rPr>
              <a:t>We know that carbon dioxide (CO</a:t>
            </a:r>
            <a:r>
              <a:rPr lang="en-GB" sz="2800" baseline="-25000" dirty="0">
                <a:solidFill>
                  <a:srgbClr val="35372F"/>
                </a:solidFill>
                <a:latin typeface="+mj-lt"/>
              </a:rPr>
              <a:t>2</a:t>
            </a:r>
            <a:r>
              <a:rPr lang="en-GB" sz="2800" dirty="0">
                <a:solidFill>
                  <a:srgbClr val="35372F"/>
                </a:solidFill>
                <a:latin typeface="+mj-lt"/>
              </a:rPr>
              <a:t>) is a </a:t>
            </a:r>
            <a:r>
              <a:rPr lang="en-GB" dirty="0">
                <a:solidFill>
                  <a:srgbClr val="35372F"/>
                </a:solidFill>
              </a:rPr>
              <a:t>major</a:t>
            </a:r>
            <a:r>
              <a:rPr lang="en-GB" sz="2800" dirty="0">
                <a:solidFill>
                  <a:srgbClr val="35372F"/>
                </a:solidFill>
                <a:latin typeface="+mj-lt"/>
              </a:rPr>
              <a:t> contributor to the greenhouse effect and climate change.</a:t>
            </a:r>
          </a:p>
          <a:p>
            <a:pPr marL="0" indent="0">
              <a:buNone/>
            </a:pPr>
            <a:endParaRPr lang="en-GB" dirty="0"/>
          </a:p>
        </p:txBody>
      </p:sp>
      <p:sp>
        <p:nvSpPr>
          <p:cNvPr id="4" name="Oval Callout 3"/>
          <p:cNvSpPr/>
          <p:nvPr/>
        </p:nvSpPr>
        <p:spPr>
          <a:xfrm>
            <a:off x="8423512" y="2670992"/>
            <a:ext cx="2733040" cy="2565400"/>
          </a:xfrm>
          <a:prstGeom prst="wedgeEllipseCallout">
            <a:avLst>
              <a:gd name="adj1" fmla="val -49876"/>
              <a:gd name="adj2" fmla="val 508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prstClr val="white"/>
                </a:solidFill>
              </a:rPr>
              <a:t>This is the </a:t>
            </a:r>
            <a:r>
              <a:rPr lang="en-GB" sz="2400" u="sng" dirty="0">
                <a:solidFill>
                  <a:prstClr val="white"/>
                </a:solidFill>
              </a:rPr>
              <a:t>pollution</a:t>
            </a:r>
            <a:r>
              <a:rPr lang="en-GB" sz="2400" dirty="0">
                <a:solidFill>
                  <a:prstClr val="white"/>
                </a:solidFill>
              </a:rPr>
              <a:t> problem.</a:t>
            </a:r>
          </a:p>
        </p:txBody>
      </p:sp>
      <p:sp>
        <p:nvSpPr>
          <p:cNvPr id="6" name="Rectangle 5"/>
          <p:cNvSpPr/>
          <p:nvPr/>
        </p:nvSpPr>
        <p:spPr>
          <a:xfrm>
            <a:off x="3048000" y="2967335"/>
            <a:ext cx="6096000" cy="646331"/>
          </a:xfrm>
          <a:prstGeom prst="rect">
            <a:avLst/>
          </a:prstGeom>
        </p:spPr>
        <p:txBody>
          <a:bodyPr>
            <a:spAutoFit/>
          </a:bodyPr>
          <a:lstStyle/>
          <a:p>
            <a:br>
              <a:rPr lang="en-GB" dirty="0">
                <a:solidFill>
                  <a:prstClr val="black"/>
                </a:solidFill>
              </a:rPr>
            </a:br>
            <a:endParaRPr lang="en-GB" dirty="0">
              <a:solidFill>
                <a:prstClr val="black"/>
              </a:solidFill>
            </a:endParaRPr>
          </a:p>
        </p:txBody>
      </p:sp>
      <p:sp>
        <p:nvSpPr>
          <p:cNvPr id="7" name="Rectangle 6"/>
          <p:cNvSpPr/>
          <p:nvPr/>
        </p:nvSpPr>
        <p:spPr>
          <a:xfrm>
            <a:off x="386637" y="3076826"/>
            <a:ext cx="6471469" cy="2675604"/>
          </a:xfrm>
          <a:prstGeom prst="rect">
            <a:avLst/>
          </a:prstGeom>
        </p:spPr>
        <p:txBody>
          <a:bodyPr wrap="square">
            <a:spAutoFit/>
          </a:bodyPr>
          <a:lstStyle/>
          <a:p>
            <a:pPr>
              <a:lnSpc>
                <a:spcPct val="90000"/>
              </a:lnSpc>
              <a:spcBef>
                <a:spcPts val="1000"/>
              </a:spcBef>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Other harmful gases such as nitrogen and sulphur oxides are released too. </a:t>
            </a:r>
          </a:p>
          <a:p>
            <a:pPr>
              <a:lnSpc>
                <a:spcPct val="90000"/>
              </a:lnSpc>
              <a:spcBef>
                <a:spcPts val="1000"/>
              </a:spcBef>
            </a:pPr>
            <a:endPar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endParaRPr>
          </a:p>
          <a:p>
            <a:pPr>
              <a:lnSpc>
                <a:spcPct val="90000"/>
              </a:lnSpc>
              <a:spcBef>
                <a:spcPts val="1000"/>
              </a:spcBef>
            </a:pPr>
            <a:r>
              <a:rPr lang="en-GB" sz="2800" dirty="0">
                <a:solidFill>
                  <a:srgbClr val="35372F"/>
                </a:solidFill>
                <a:latin typeface="Calibri Light" panose="020F0302020204030204"/>
              </a:rPr>
              <a:t>Burning fossil fuels also causes air pollution and smog.</a:t>
            </a:r>
            <a:br>
              <a:rPr lang="en-GB" sz="2800" dirty="0"/>
            </a:br>
            <a:endParaRPr lang="en-GB" sz="2800" dirty="0">
              <a:solidFill>
                <a:prstClr val="black"/>
              </a:solidFill>
              <a:latin typeface="+mj-lt"/>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47200" y="5177639"/>
            <a:ext cx="976312" cy="1239761"/>
          </a:xfrm>
          <a:prstGeom prst="rect">
            <a:avLst/>
          </a:prstGeom>
        </p:spPr>
      </p:pic>
    </p:spTree>
    <p:extLst>
      <p:ext uri="{BB962C8B-B14F-4D97-AF65-F5344CB8AC3E}">
        <p14:creationId xmlns:p14="http://schemas.microsoft.com/office/powerpoint/2010/main" val="273853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735" y="841829"/>
            <a:ext cx="11432530" cy="4896020"/>
          </a:xfrm>
        </p:spPr>
        <p:txBody>
          <a:bodyPr/>
          <a:lstStyle/>
          <a:p>
            <a:pPr marL="0" indent="0">
              <a:buNone/>
            </a:pPr>
            <a:r>
              <a:rPr lang="en-GB" b="1" dirty="0">
                <a:solidFill>
                  <a:srgbClr val="35372F"/>
                </a:solidFill>
              </a:rPr>
              <a:t>So what can we do? What are the alternatives? </a:t>
            </a:r>
          </a:p>
          <a:p>
            <a:pPr marL="0" indent="0">
              <a:buNone/>
            </a:pPr>
            <a:r>
              <a:rPr lang="en-GB" dirty="0">
                <a:solidFill>
                  <a:srgbClr val="35372F"/>
                </a:solidFill>
              </a:rPr>
              <a:t>Share some ideas with the class:</a:t>
            </a:r>
          </a:p>
        </p:txBody>
      </p:sp>
      <p:pic>
        <p:nvPicPr>
          <p:cNvPr id="4"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74988" y="1908827"/>
            <a:ext cx="3550211" cy="3550211"/>
          </a:xfrm>
          <a:prstGeom prst="rect">
            <a:avLst/>
          </a:prstGeom>
        </p:spPr>
      </p:pic>
      <p:sp>
        <p:nvSpPr>
          <p:cNvPr id="5" name="TextBox 4"/>
          <p:cNvSpPr txBox="1"/>
          <p:nvPr/>
        </p:nvSpPr>
        <p:spPr>
          <a:xfrm>
            <a:off x="4535948" y="2775992"/>
            <a:ext cx="3028292" cy="1815882"/>
          </a:xfrm>
          <a:prstGeom prst="rect">
            <a:avLst/>
          </a:prstGeom>
          <a:noFill/>
        </p:spPr>
        <p:txBody>
          <a:bodyPr wrap="square" rtlCol="0">
            <a:spAutoFit/>
          </a:bodyPr>
          <a:lstStyle/>
          <a:p>
            <a:pPr algn="ctr"/>
            <a:r>
              <a:rPr lang="en-GB" sz="2800" dirty="0">
                <a:solidFill>
                  <a:srgbClr val="35372F"/>
                </a:solidFill>
                <a:latin typeface="Calibri Light" panose="020F0302020204030204"/>
              </a:rPr>
              <a:t>What are some of the </a:t>
            </a:r>
            <a:r>
              <a:rPr lang="en-GB" sz="2800" i="1" dirty="0">
                <a:solidFill>
                  <a:srgbClr val="35372F"/>
                </a:solidFill>
                <a:latin typeface="Calibri Light" panose="020F0302020204030204"/>
              </a:rPr>
              <a:t>renewable*</a:t>
            </a:r>
            <a:r>
              <a:rPr lang="en-GB" sz="2800" dirty="0">
                <a:solidFill>
                  <a:srgbClr val="35372F"/>
                </a:solidFill>
                <a:latin typeface="Calibri Light" panose="020F0302020204030204"/>
              </a:rPr>
              <a:t> energy sources that you are aware of?</a:t>
            </a:r>
          </a:p>
        </p:txBody>
      </p:sp>
      <p:sp>
        <p:nvSpPr>
          <p:cNvPr id="6" name="CaixaDeTexto 5">
            <a:extLst>
              <a:ext uri="{FF2B5EF4-FFF2-40B4-BE49-F238E27FC236}">
                <a16:creationId xmlns:a16="http://schemas.microsoft.com/office/drawing/2014/main" id="{E6032B99-B802-4898-997F-2EDF2D6B151D}"/>
              </a:ext>
            </a:extLst>
          </p:cNvPr>
          <p:cNvSpPr txBox="1"/>
          <p:nvPr/>
        </p:nvSpPr>
        <p:spPr>
          <a:xfrm>
            <a:off x="1233714" y="6010169"/>
            <a:ext cx="10547159" cy="461665"/>
          </a:xfrm>
          <a:prstGeom prst="rect">
            <a:avLst/>
          </a:prstGeom>
          <a:noFill/>
        </p:spPr>
        <p:txBody>
          <a:bodyPr wrap="square">
            <a:spAutoFit/>
          </a:bodyPr>
          <a:lstStyle/>
          <a:p>
            <a:pPr algn="r"/>
            <a:r>
              <a:rPr lang="en-GB" sz="2400" dirty="0">
                <a:solidFill>
                  <a:srgbClr val="35372F"/>
                </a:solidFill>
                <a:latin typeface="+mj-lt"/>
              </a:rPr>
              <a:t>*Renewable forms of energy can be naturally produced within a human time scale. </a:t>
            </a:r>
          </a:p>
        </p:txBody>
      </p:sp>
    </p:spTree>
    <p:extLst>
      <p:ext uri="{BB962C8B-B14F-4D97-AF65-F5344CB8AC3E}">
        <p14:creationId xmlns:p14="http://schemas.microsoft.com/office/powerpoint/2010/main" val="33966141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142319"/>
            <a:ext cx="11337851" cy="1818595"/>
          </a:xfrm>
        </p:spPr>
        <p:txBody>
          <a:bodyPr/>
          <a:lstStyle/>
          <a:p>
            <a:pPr marL="0" indent="0">
              <a:buNone/>
            </a:pPr>
            <a:r>
              <a:rPr lang="en-GB" dirty="0">
                <a:solidFill>
                  <a:srgbClr val="35372F"/>
                </a:solidFill>
              </a:rPr>
              <a:t>Many people across the world are already switching to renewable energy sources which are much less harmful for the planet and for people.</a:t>
            </a:r>
            <a:br>
              <a:rPr lang="en-GB" dirty="0">
                <a:solidFill>
                  <a:srgbClr val="35372F"/>
                </a:solidFill>
              </a:rPr>
            </a:br>
            <a:br>
              <a:rPr lang="en-GB" dirty="0">
                <a:solidFill>
                  <a:srgbClr val="35372F"/>
                </a:solidFill>
              </a:rPr>
            </a:br>
            <a:r>
              <a:rPr lang="en-GB" dirty="0">
                <a:solidFill>
                  <a:srgbClr val="35372F"/>
                </a:solidFill>
              </a:rPr>
              <a:t>These include:</a:t>
            </a:r>
          </a:p>
        </p:txBody>
      </p:sp>
      <p:sp>
        <p:nvSpPr>
          <p:cNvPr id="5" name="Rectangle 4"/>
          <p:cNvSpPr/>
          <p:nvPr/>
        </p:nvSpPr>
        <p:spPr>
          <a:xfrm>
            <a:off x="406400" y="3361556"/>
            <a:ext cx="11785600" cy="535531"/>
          </a:xfrm>
          <a:prstGeom prst="rect">
            <a:avLst/>
          </a:prstGeom>
        </p:spPr>
        <p:txBody>
          <a:bodyPr wrap="square">
            <a:spAutoFit/>
          </a:bodyPr>
          <a:lstStyle/>
          <a:p>
            <a:pPr algn="ctr">
              <a:lnSpc>
                <a:spcPct val="90000"/>
              </a:lnSpc>
              <a:spcBef>
                <a:spcPts val="1000"/>
              </a:spcBef>
            </a:pPr>
            <a:r>
              <a:rPr lang="en-GB" sz="3200" b="1" dirty="0">
                <a:solidFill>
                  <a:srgbClr val="35372F"/>
                </a:solidFill>
              </a:rPr>
              <a:t>SUNLIGHT		    WIND		WAVES		GEOTHERMAL	</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5829" y="3897087"/>
            <a:ext cx="1519571" cy="1519571"/>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90046" y="4204918"/>
            <a:ext cx="1284864" cy="1024476"/>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43297" y="4171127"/>
            <a:ext cx="2438400" cy="1219200"/>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20604" y="3897087"/>
            <a:ext cx="2537460" cy="2255520"/>
          </a:xfrm>
          <a:prstGeom prst="rect">
            <a:avLst/>
          </a:prstGeom>
        </p:spPr>
      </p:pic>
    </p:spTree>
    <p:extLst>
      <p:ext uri="{BB962C8B-B14F-4D97-AF65-F5344CB8AC3E}">
        <p14:creationId xmlns:p14="http://schemas.microsoft.com/office/powerpoint/2010/main" val="2494828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655" y="455279"/>
            <a:ext cx="11462219" cy="1190958"/>
          </a:xfrm>
        </p:spPr>
        <p:txBody>
          <a:bodyPr>
            <a:noAutofit/>
          </a:bodyPr>
          <a:lstStyle/>
          <a:p>
            <a:br>
              <a:rPr lang="en-GB" b="1" dirty="0">
                <a:solidFill>
                  <a:srgbClr val="35372F"/>
                </a:solidFill>
              </a:rPr>
            </a:br>
            <a:r>
              <a:rPr lang="en-GB" b="1" dirty="0">
                <a:solidFill>
                  <a:srgbClr val="35372F"/>
                </a:solidFill>
              </a:rPr>
              <a:t>In this lesson you will need:</a:t>
            </a:r>
            <a:br>
              <a:rPr lang="en-GB" b="1" dirty="0">
                <a:solidFill>
                  <a:srgbClr val="35372F"/>
                </a:solidFill>
              </a:rPr>
            </a:br>
            <a:endParaRPr lang="en-GB" dirty="0">
              <a:solidFill>
                <a:srgbClr val="35372F"/>
              </a:solidFill>
            </a:endParaRPr>
          </a:p>
        </p:txBody>
      </p:sp>
      <p:sp>
        <p:nvSpPr>
          <p:cNvPr id="3" name="Content Placeholder 2"/>
          <p:cNvSpPr>
            <a:spLocks noGrp="1"/>
          </p:cNvSpPr>
          <p:nvPr>
            <p:ph idx="1"/>
          </p:nvPr>
        </p:nvSpPr>
        <p:spPr>
          <a:xfrm>
            <a:off x="633614" y="1855389"/>
            <a:ext cx="10571198" cy="3344999"/>
          </a:xfrm>
        </p:spPr>
        <p:txBody>
          <a:bodyPr>
            <a:normAutofit/>
          </a:bodyPr>
          <a:lstStyle/>
          <a:p>
            <a:pPr>
              <a:buFont typeface="Wingdings" panose="05000000000000000000" pitchFamily="2" charset="2"/>
              <a:buChar char="q"/>
            </a:pPr>
            <a:r>
              <a:rPr lang="en-GB" dirty="0">
                <a:solidFill>
                  <a:srgbClr val="35372F"/>
                </a:solidFill>
              </a:rPr>
              <a:t> Internet access</a:t>
            </a:r>
          </a:p>
          <a:p>
            <a:pPr>
              <a:buFont typeface="Wingdings" panose="05000000000000000000" pitchFamily="2" charset="2"/>
              <a:buChar char="q"/>
            </a:pPr>
            <a:r>
              <a:rPr lang="en-GB" dirty="0">
                <a:solidFill>
                  <a:srgbClr val="35372F"/>
                </a:solidFill>
              </a:rPr>
              <a:t> Speakers</a:t>
            </a:r>
          </a:p>
          <a:p>
            <a:pPr>
              <a:buFont typeface="Wingdings" panose="05000000000000000000" pitchFamily="2" charset="2"/>
              <a:buChar char="q"/>
            </a:pPr>
            <a:r>
              <a:rPr lang="en-GB" dirty="0">
                <a:solidFill>
                  <a:srgbClr val="35372F"/>
                </a:solidFill>
              </a:rPr>
              <a:t> Large paper</a:t>
            </a:r>
          </a:p>
          <a:p>
            <a:pPr>
              <a:buFont typeface="Wingdings" panose="05000000000000000000" pitchFamily="2" charset="2"/>
              <a:buChar char="q"/>
            </a:pPr>
            <a:r>
              <a:rPr lang="en-GB" dirty="0">
                <a:solidFill>
                  <a:srgbClr val="35372F"/>
                </a:solidFill>
              </a:rPr>
              <a:t> </a:t>
            </a:r>
            <a:r>
              <a:rPr lang="en-GB" dirty="0" err="1">
                <a:solidFill>
                  <a:srgbClr val="35372F"/>
                </a:solidFill>
              </a:rPr>
              <a:t>ThoughtBox</a:t>
            </a:r>
            <a:r>
              <a:rPr lang="en-GB" dirty="0">
                <a:solidFill>
                  <a:srgbClr val="35372F"/>
                </a:solidFill>
              </a:rPr>
              <a:t> </a:t>
            </a:r>
            <a:r>
              <a:rPr lang="en-GB" i="1" dirty="0">
                <a:solidFill>
                  <a:srgbClr val="35372F"/>
                </a:solidFill>
              </a:rPr>
              <a:t>Thought-Books*</a:t>
            </a:r>
            <a:r>
              <a:rPr lang="en-GB" dirty="0">
                <a:solidFill>
                  <a:srgbClr val="35372F"/>
                </a:solidFill>
              </a:rPr>
              <a:t> or paper</a:t>
            </a:r>
            <a:endParaRPr lang="en-GB" i="1" dirty="0">
              <a:solidFill>
                <a:srgbClr val="35372F"/>
              </a:solidFill>
            </a:endParaRPr>
          </a:p>
          <a:p>
            <a:pPr>
              <a:buFont typeface="Wingdings" panose="05000000000000000000" pitchFamily="2" charset="2"/>
              <a:buChar char="q"/>
            </a:pPr>
            <a:r>
              <a:rPr lang="en-GB" dirty="0">
                <a:solidFill>
                  <a:srgbClr val="35372F"/>
                </a:solidFill>
              </a:rPr>
              <a:t> Coloured pens or pencils</a:t>
            </a:r>
          </a:p>
          <a:p>
            <a:pPr>
              <a:buFont typeface="Wingdings" panose="05000000000000000000" pitchFamily="2" charset="2"/>
              <a:buChar char="q"/>
            </a:pPr>
            <a:r>
              <a:rPr lang="en-GB" dirty="0">
                <a:solidFill>
                  <a:srgbClr val="35372F"/>
                </a:solidFill>
              </a:rPr>
              <a:t> Factsheets on human habits (click </a:t>
            </a:r>
            <a:r>
              <a:rPr lang="en-GB" dirty="0">
                <a:hlinkClick r:id="rId2"/>
              </a:rPr>
              <a:t>here </a:t>
            </a:r>
            <a:r>
              <a:rPr lang="en-GB" dirty="0">
                <a:solidFill>
                  <a:srgbClr val="35372F"/>
                </a:solidFill>
              </a:rPr>
              <a:t>to print)</a:t>
            </a:r>
          </a:p>
          <a:p>
            <a:pPr marL="0" indent="0">
              <a:buNone/>
            </a:pPr>
            <a:endParaRPr lang="en-GB" dirty="0"/>
          </a:p>
          <a:p>
            <a:endParaRPr lang="en-GB" dirty="0"/>
          </a:p>
        </p:txBody>
      </p:sp>
      <p:sp>
        <p:nvSpPr>
          <p:cNvPr id="4" name="Content Placeholder 2"/>
          <p:cNvSpPr txBox="1">
            <a:spLocks/>
          </p:cNvSpPr>
          <p:nvPr/>
        </p:nvSpPr>
        <p:spPr>
          <a:xfrm>
            <a:off x="1839433" y="1750813"/>
            <a:ext cx="997692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endParaRPr lang="en-GB" dirty="0">
              <a:solidFill>
                <a:prstClr val="black"/>
              </a:solidFill>
            </a:endParaRPr>
          </a:p>
        </p:txBody>
      </p:sp>
      <p:sp>
        <p:nvSpPr>
          <p:cNvPr id="8" name="Oval Callout 10">
            <a:extLst>
              <a:ext uri="{FF2B5EF4-FFF2-40B4-BE49-F238E27FC236}">
                <a16:creationId xmlns:a16="http://schemas.microsoft.com/office/drawing/2014/main" id="{D5C25585-FF74-43B5-A0A5-81CE01FBB99F}"/>
              </a:ext>
            </a:extLst>
          </p:cNvPr>
          <p:cNvSpPr/>
          <p:nvPr/>
        </p:nvSpPr>
        <p:spPr>
          <a:xfrm>
            <a:off x="8959511" y="1855389"/>
            <a:ext cx="2598875" cy="2443103"/>
          </a:xfrm>
          <a:prstGeom prst="wedgeEllipseCallout">
            <a:avLst>
              <a:gd name="adj1" fmla="val 29986"/>
              <a:gd name="adj2" fmla="val 30697"/>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Light" panose="020F0302020204030204" pitchFamily="34" charset="0"/>
                <a:ea typeface="+mn-ea"/>
                <a:cs typeface="+mn-cs"/>
              </a:rPr>
              <a:t>Here is a list of resources you will need for this lesson.</a:t>
            </a:r>
          </a:p>
        </p:txBody>
      </p:sp>
      <p:sp>
        <p:nvSpPr>
          <p:cNvPr id="7" name="CaixaDeTexto 6">
            <a:extLst>
              <a:ext uri="{FF2B5EF4-FFF2-40B4-BE49-F238E27FC236}">
                <a16:creationId xmlns:a16="http://schemas.microsoft.com/office/drawing/2014/main" id="{A968CEB5-5424-4288-AEE2-9BB140C79678}"/>
              </a:ext>
            </a:extLst>
          </p:cNvPr>
          <p:cNvSpPr txBox="1"/>
          <p:nvPr/>
        </p:nvSpPr>
        <p:spPr>
          <a:xfrm>
            <a:off x="375638" y="5200388"/>
            <a:ext cx="11182748" cy="736355"/>
          </a:xfrm>
          <a:prstGeom prst="rect">
            <a:avLst/>
          </a:prstGeom>
          <a:noFill/>
        </p:spPr>
        <p:txBody>
          <a:bodyPr wrap="square">
            <a:spAutoFit/>
          </a:bodyPr>
          <a:lstStyle/>
          <a:p>
            <a:pPr>
              <a:lnSpc>
                <a:spcPct val="107000"/>
              </a:lnSpc>
              <a:spcAft>
                <a:spcPts val="800"/>
              </a:spcAft>
            </a:pPr>
            <a:r>
              <a:rPr lang="en-GB" sz="2000" i="1" dirty="0">
                <a:solidFill>
                  <a:srgbClr val="35372F"/>
                </a:solidFill>
                <a:effectLst/>
                <a:latin typeface="Calibri" panose="020F0502020204030204" pitchFamily="34" charset="0"/>
                <a:ea typeface="Calibri" panose="020F0502020204030204" pitchFamily="34" charset="0"/>
                <a:cs typeface="Arial" panose="020B0604020202020204" pitchFamily="34" charset="0"/>
              </a:rPr>
              <a:t>*We recommend students have a journal-style book for </a:t>
            </a:r>
            <a:r>
              <a:rPr lang="en-GB" sz="2000" i="1" dirty="0" err="1">
                <a:solidFill>
                  <a:srgbClr val="35372F"/>
                </a:solidFill>
                <a:effectLst/>
                <a:latin typeface="Calibri" panose="020F0502020204030204" pitchFamily="34" charset="0"/>
                <a:ea typeface="Calibri" panose="020F0502020204030204" pitchFamily="34" charset="0"/>
                <a:cs typeface="Arial" panose="020B0604020202020204" pitchFamily="34" charset="0"/>
              </a:rPr>
              <a:t>ThoughtBox</a:t>
            </a:r>
            <a:r>
              <a:rPr lang="en-GB" sz="2000" i="1" dirty="0">
                <a:solidFill>
                  <a:srgbClr val="35372F"/>
                </a:solidFill>
                <a:effectLst/>
                <a:latin typeface="Calibri" panose="020F0502020204030204" pitchFamily="34" charset="0"/>
                <a:ea typeface="Calibri" panose="020F0502020204030204" pitchFamily="34" charset="0"/>
                <a:cs typeface="Arial" panose="020B0604020202020204" pitchFamily="34" charset="0"/>
              </a:rPr>
              <a:t> lessons, in order to capture notes, ideas, drawings, reflections, inspiration and learnings. </a:t>
            </a:r>
          </a:p>
        </p:txBody>
      </p:sp>
    </p:spTree>
    <p:extLst>
      <p:ext uri="{BB962C8B-B14F-4D97-AF65-F5344CB8AC3E}">
        <p14:creationId xmlns:p14="http://schemas.microsoft.com/office/powerpoint/2010/main" val="21434494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latin typeface="Calibri Light" panose="020F0302020204030204"/>
            </a:endParaRPr>
          </a:p>
        </p:txBody>
      </p:sp>
      <p:sp>
        <p:nvSpPr>
          <p:cNvPr id="7" name="Rectangle 5"/>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latin typeface="Calibri Light" panose="020F0302020204030204"/>
            </a:endParaRPr>
          </a:p>
        </p:txBody>
      </p:sp>
      <p:sp>
        <p:nvSpPr>
          <p:cNvPr id="9" name="Rectangle 6"/>
          <p:cNvSpPr>
            <a:spLocks noChangeArrowheads="1"/>
          </p:cNvSpPr>
          <p:nvPr/>
        </p:nvSpPr>
        <p:spPr bwMode="auto">
          <a:xfrm>
            <a:off x="363044" y="1227409"/>
            <a:ext cx="111495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2800" dirty="0">
                <a:solidFill>
                  <a:srgbClr val="35372F"/>
                </a:solidFill>
                <a:latin typeface="Calibri Light" panose="020F0302020204030204"/>
              </a:rPr>
              <a:t>Watch this short video (2:04 minutes) made by energy firm </a:t>
            </a:r>
            <a:r>
              <a:rPr lang="en-GB" sz="2800" u="sng" dirty="0">
                <a:solidFill>
                  <a:prstClr val="black"/>
                </a:solidFill>
                <a:latin typeface="Calibri Light" panose="020F0302020204030204"/>
                <a:hlinkClick r:id="rId3"/>
              </a:rPr>
              <a:t>Epuron</a:t>
            </a:r>
            <a:r>
              <a:rPr lang="en-GB" sz="2800" dirty="0">
                <a:solidFill>
                  <a:prstClr val="black"/>
                </a:solidFill>
                <a:latin typeface="Calibri Light" panose="020F0302020204030204"/>
              </a:rPr>
              <a:t> </a:t>
            </a:r>
            <a:r>
              <a:rPr lang="en-GB" sz="2800" dirty="0">
                <a:solidFill>
                  <a:srgbClr val="35372F"/>
                </a:solidFill>
                <a:latin typeface="Calibri Light" panose="020F0302020204030204"/>
              </a:rPr>
              <a:t>entitled:</a:t>
            </a:r>
          </a:p>
        </p:txBody>
      </p:sp>
      <p:sp>
        <p:nvSpPr>
          <p:cNvPr id="10" name="Rectangle 6"/>
          <p:cNvSpPr>
            <a:spLocks noChangeArrowheads="1"/>
          </p:cNvSpPr>
          <p:nvPr/>
        </p:nvSpPr>
        <p:spPr bwMode="auto">
          <a:xfrm>
            <a:off x="363044" y="2589707"/>
            <a:ext cx="5398006" cy="14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4000" b="1" u="sng" dirty="0">
                <a:solidFill>
                  <a:prstClr val="black"/>
                </a:solidFill>
                <a:latin typeface="Calibri Light" panose="020F0302020204030204"/>
                <a:hlinkClick r:id="rId4"/>
              </a:rPr>
              <a:t>Mr. W</a:t>
            </a:r>
            <a:r>
              <a:rPr lang="en-GB" sz="4000" b="1" u="sng" dirty="0">
                <a:solidFill>
                  <a:prstClr val="black"/>
                </a:solidFill>
                <a:latin typeface="Calibri Light" panose="020F0302020204030204"/>
              </a:rPr>
              <a:t> </a:t>
            </a:r>
          </a:p>
          <a:p>
            <a:endParaRPr lang="en-GB" altLang="en-US" sz="900" dirty="0">
              <a:solidFill>
                <a:prstClr val="black"/>
              </a:solidFill>
              <a:latin typeface="Calibri Light" panose="020F0302020204030204"/>
              <a:ea typeface="Calibri" panose="020F0502020204030204" pitchFamily="34" charset="0"/>
              <a:cs typeface="Times New Roman" panose="02020603050405020304" pitchFamily="18" charset="0"/>
            </a:endParaRPr>
          </a:p>
          <a:p>
            <a:r>
              <a:rPr lang="en-GB" altLang="en-US" sz="1400" b="1" dirty="0">
                <a:solidFill>
                  <a:srgbClr val="35372F"/>
                </a:solidFill>
                <a:latin typeface="Calibri Light" panose="020F0302020204030204"/>
                <a:ea typeface="Calibri" panose="020F0502020204030204" pitchFamily="34" charset="0"/>
                <a:cs typeface="Times New Roman" panose="02020603050405020304" pitchFamily="18" charset="0"/>
              </a:rPr>
              <a:t>(Click on the link above for the hyperlink)</a:t>
            </a:r>
            <a:endParaRPr lang="en-GB" altLang="en-US" sz="1200" dirty="0">
              <a:solidFill>
                <a:srgbClr val="35372F"/>
              </a:solidFill>
              <a:latin typeface="Calibri Light" panose="020F0302020204030204"/>
            </a:endParaRPr>
          </a:p>
          <a:p>
            <a:pPr eaLnBrk="0" fontAlgn="base" hangingPunct="0">
              <a:spcBef>
                <a:spcPct val="0"/>
              </a:spcBef>
              <a:spcAft>
                <a:spcPct val="0"/>
              </a:spcAft>
            </a:pPr>
            <a:endParaRPr lang="en-GB" altLang="en-US" sz="2400" dirty="0">
              <a:solidFill>
                <a:prstClr val="black"/>
              </a:solidFill>
              <a:latin typeface="Calibri Light" panose="020F0302020204030204"/>
              <a:ea typeface="Calibri" panose="020F0502020204030204" pitchFamily="34" charset="0"/>
              <a:cs typeface="Times New Roman" panose="02020603050405020304" pitchFamily="18" charset="0"/>
            </a:endParaRPr>
          </a:p>
        </p:txBody>
      </p:sp>
      <p:pic>
        <p:nvPicPr>
          <p:cNvPr id="12" name="Picture 11" descr="47f2444a5b1107b805909cf637e0ad81.jpg">
            <a:hlinkClick r:id="rId4"/>
          </p:cNvPr>
          <p:cNvPicPr/>
          <p:nvPr/>
        </p:nvPicPr>
        <p:blipFill rotWithShape="1">
          <a:blip r:embed="rId5" cstate="email">
            <a:extLst>
              <a:ext uri="{28A0092B-C50C-407E-A947-70E740481C1C}">
                <a14:useLocalDpi xmlns:a14="http://schemas.microsoft.com/office/drawing/2010/main"/>
              </a:ext>
            </a:extLst>
          </a:blip>
          <a:srcRect/>
          <a:stretch/>
        </p:blipFill>
        <p:spPr bwMode="auto">
          <a:xfrm>
            <a:off x="6774882" y="2191657"/>
            <a:ext cx="4059695" cy="37356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021360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25376" y="2087674"/>
            <a:ext cx="3765784" cy="3765784"/>
          </a:xfrm>
          <a:prstGeom prst="rect">
            <a:avLst/>
          </a:prstGeom>
        </p:spPr>
      </p:pic>
      <p:sp>
        <p:nvSpPr>
          <p:cNvPr id="9" name="TextBox 8"/>
          <p:cNvSpPr txBox="1"/>
          <p:nvPr/>
        </p:nvSpPr>
        <p:spPr>
          <a:xfrm>
            <a:off x="6616733" y="2847181"/>
            <a:ext cx="3183070" cy="2246769"/>
          </a:xfrm>
          <a:prstGeom prst="rect">
            <a:avLst/>
          </a:prstGeom>
          <a:noFill/>
        </p:spPr>
        <p:txBody>
          <a:bodyPr wrap="square" rtlCol="0">
            <a:spAutoFit/>
          </a:bodyPr>
          <a:lstStyle/>
          <a:p>
            <a:pPr algn="ctr"/>
            <a:r>
              <a:rPr lang="en-GB" sz="2800" dirty="0">
                <a:solidFill>
                  <a:srgbClr val="35372F"/>
                </a:solidFill>
                <a:latin typeface="Calibri Light" panose="020F0302020204030204"/>
              </a:rPr>
              <a:t>Do you think shifting to renewable energy is a positive step in addressing the climate crisis? Why?</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83350" y="5421443"/>
            <a:ext cx="1266831" cy="1010097"/>
          </a:xfrm>
          <a:prstGeom prst="rect">
            <a:avLst/>
          </a:prstGeom>
        </p:spPr>
      </p:pic>
      <p:sp>
        <p:nvSpPr>
          <p:cNvPr id="2" name="CaixaDeTexto 1">
            <a:extLst>
              <a:ext uri="{FF2B5EF4-FFF2-40B4-BE49-F238E27FC236}">
                <a16:creationId xmlns:a16="http://schemas.microsoft.com/office/drawing/2014/main" id="{35A85B9F-E142-4BD8-BB21-0F634AFC20F7}"/>
              </a:ext>
            </a:extLst>
          </p:cNvPr>
          <p:cNvSpPr txBox="1"/>
          <p:nvPr/>
        </p:nvSpPr>
        <p:spPr>
          <a:xfrm>
            <a:off x="341612" y="1004542"/>
            <a:ext cx="11967528" cy="523220"/>
          </a:xfrm>
          <a:prstGeom prst="rect">
            <a:avLst/>
          </a:prstGeom>
          <a:noFill/>
        </p:spPr>
        <p:txBody>
          <a:bodyPr wrap="square" rtlCol="0">
            <a:spAutoFit/>
          </a:bodyPr>
          <a:lstStyle/>
          <a:p>
            <a:r>
              <a:rPr lang="en-GB" sz="2800" dirty="0">
                <a:solidFill>
                  <a:srgbClr val="35372F"/>
                </a:solidFill>
                <a:latin typeface="+mj-lt"/>
              </a:rPr>
              <a:t>As a class, take a couple of minutes to  discuss the following questions:</a:t>
            </a:r>
          </a:p>
        </p:txBody>
      </p:sp>
      <p:sp>
        <p:nvSpPr>
          <p:cNvPr id="11" name="TextBox 8">
            <a:extLst>
              <a:ext uri="{FF2B5EF4-FFF2-40B4-BE49-F238E27FC236}">
                <a16:creationId xmlns:a16="http://schemas.microsoft.com/office/drawing/2014/main" id="{512FDF91-A2EF-4530-83B2-3102A0EF7E40}"/>
              </a:ext>
            </a:extLst>
          </p:cNvPr>
          <p:cNvSpPr txBox="1"/>
          <p:nvPr/>
        </p:nvSpPr>
        <p:spPr>
          <a:xfrm>
            <a:off x="2135730" y="3062625"/>
            <a:ext cx="2911624" cy="1815882"/>
          </a:xfrm>
          <a:prstGeom prst="rect">
            <a:avLst/>
          </a:prstGeom>
          <a:noFill/>
        </p:spPr>
        <p:txBody>
          <a:bodyPr wrap="square" rtlCol="0">
            <a:spAutoFit/>
          </a:bodyPr>
          <a:lstStyle/>
          <a:p>
            <a:pPr algn="ctr"/>
            <a:r>
              <a:rPr lang="en-GB" sz="2800" dirty="0">
                <a:solidFill>
                  <a:srgbClr val="35372F"/>
                </a:solidFill>
                <a:latin typeface="Calibri Light" panose="020F0302020204030204"/>
              </a:rPr>
              <a:t>How did you feel about Mr. W, or ‘the wind’, by the end of the film?</a:t>
            </a:r>
          </a:p>
        </p:txBody>
      </p:sp>
      <p:pic>
        <p:nvPicPr>
          <p:cNvPr id="12" name="Content Placeholder 3">
            <a:extLst>
              <a:ext uri="{FF2B5EF4-FFF2-40B4-BE49-F238E27FC236}">
                <a16:creationId xmlns:a16="http://schemas.microsoft.com/office/drawing/2014/main" id="{8ADF7135-2AAB-48EF-A5F0-17F3DFE618F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08650" y="2087674"/>
            <a:ext cx="3765784" cy="3765784"/>
          </a:xfrm>
          <a:prstGeom prst="rect">
            <a:avLst/>
          </a:prstGeom>
        </p:spPr>
      </p:pic>
    </p:spTree>
    <p:extLst>
      <p:ext uri="{BB962C8B-B14F-4D97-AF65-F5344CB8AC3E}">
        <p14:creationId xmlns:p14="http://schemas.microsoft.com/office/powerpoint/2010/main" val="25676283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108" y="976661"/>
            <a:ext cx="11605784" cy="1815882"/>
          </a:xfrm>
          <a:prstGeom prst="rect">
            <a:avLst/>
          </a:prstGeom>
        </p:spPr>
        <p:txBody>
          <a:bodyPr wrap="square">
            <a:spAutoFit/>
          </a:bodyPr>
          <a:lstStyle/>
          <a:p>
            <a:r>
              <a:rPr lang="en-GB" sz="2800" dirty="0">
                <a:solidFill>
                  <a:srgbClr val="35372F"/>
                </a:solidFill>
                <a:latin typeface="+mj-lt"/>
              </a:rPr>
              <a:t>Climate change is a big problem and we can no longer pretend that we can just carry on as normal. However, there are lots and lots of exciting, creative and innovative solutions out there, and many people taking positive actions already. </a:t>
            </a:r>
          </a:p>
          <a:p>
            <a:endParaRPr lang="en-GB" sz="2800" dirty="0">
              <a:solidFill>
                <a:prstClr val="black"/>
              </a:solidFill>
              <a:latin typeface="+mj-lt"/>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29550" y="5524499"/>
            <a:ext cx="762279" cy="967973"/>
          </a:xfrm>
          <a:prstGeom prst="rect">
            <a:avLst/>
          </a:prstGeom>
        </p:spPr>
      </p:pic>
      <p:sp>
        <p:nvSpPr>
          <p:cNvPr id="6" name="Oval Callout 5"/>
          <p:cNvSpPr/>
          <p:nvPr/>
        </p:nvSpPr>
        <p:spPr>
          <a:xfrm>
            <a:off x="4020702" y="2606923"/>
            <a:ext cx="3663818" cy="3401562"/>
          </a:xfrm>
          <a:prstGeom prst="wedgeEllipseCallout">
            <a:avLst>
              <a:gd name="adj1" fmla="val 53241"/>
              <a:gd name="adj2" fmla="val 41948"/>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mj-lt"/>
              </a:rPr>
              <a:t>We will be revisiting our habits in Lesson 4, when we will explore ideas for changing behaviours to help with climate change.</a:t>
            </a:r>
          </a:p>
        </p:txBody>
      </p:sp>
    </p:spTree>
    <p:extLst>
      <p:ext uri="{BB962C8B-B14F-4D97-AF65-F5344CB8AC3E}">
        <p14:creationId xmlns:p14="http://schemas.microsoft.com/office/powerpoint/2010/main" val="33416086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C941C8-C76F-4F87-9EFA-50635DC07E85}"/>
              </a:ext>
            </a:extLst>
          </p:cNvPr>
          <p:cNvSpPr/>
          <p:nvPr/>
        </p:nvSpPr>
        <p:spPr>
          <a:xfrm>
            <a:off x="6096000" y="1412656"/>
            <a:ext cx="5104226" cy="4416014"/>
          </a:xfrm>
          <a:prstGeom prst="rect">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90000"/>
              </a:lnSpc>
              <a:spcBef>
                <a:spcPts val="1000"/>
              </a:spcBef>
              <a:spcAft>
                <a:spcPts val="0"/>
              </a:spcAft>
              <a:buClrTx/>
              <a:buSzTx/>
              <a:tabLst/>
              <a:defRPr/>
            </a:pPr>
            <a:r>
              <a:rPr kumimoji="0" lang="en-GB" sz="2400" b="0" i="0" u="none" strike="noStrike" kern="1200" cap="none" spc="0" normalizeH="0" baseline="0" noProof="0" dirty="0">
                <a:ln>
                  <a:noFill/>
                </a:ln>
                <a:solidFill>
                  <a:schemeClr val="bg1"/>
                </a:solidFill>
                <a:effectLst/>
                <a:uLnTx/>
                <a:uFillTx/>
                <a:latin typeface="Calibri Light" panose="020F0302020204030204"/>
                <a:ea typeface="+mn-ea"/>
                <a:cs typeface="+mn-cs"/>
              </a:rPr>
              <a:t>ACTION 2: Take one hour of your day (or the entire day if you like) and list what you </a:t>
            </a:r>
            <a:r>
              <a:rPr kumimoji="0" lang="en-GB" sz="2400" b="1" i="0" u="none" strike="noStrike" kern="1200" cap="none" spc="0" normalizeH="0" baseline="0" noProof="0" dirty="0">
                <a:ln>
                  <a:noFill/>
                </a:ln>
                <a:solidFill>
                  <a:schemeClr val="bg1"/>
                </a:solidFill>
                <a:effectLst/>
                <a:uLnTx/>
                <a:uFillTx/>
                <a:latin typeface="Calibri Light" panose="020F0302020204030204"/>
                <a:ea typeface="+mn-ea"/>
                <a:cs typeface="+mn-cs"/>
              </a:rPr>
              <a:t>consume</a:t>
            </a:r>
            <a:r>
              <a:rPr kumimoji="0" lang="en-GB" sz="2400" b="0" i="0" u="none" strike="noStrike" kern="1200" cap="none" spc="0" normalizeH="0" baseline="0" noProof="0" dirty="0">
                <a:ln>
                  <a:noFill/>
                </a:ln>
                <a:solidFill>
                  <a:schemeClr val="bg1"/>
                </a:solidFill>
                <a:effectLst/>
                <a:uLnTx/>
                <a:uFillTx/>
                <a:latin typeface="Calibri Light" panose="020F0302020204030204"/>
                <a:ea typeface="+mn-ea"/>
                <a:cs typeface="+mn-cs"/>
              </a:rPr>
              <a:t>,</a:t>
            </a:r>
            <a:r>
              <a:rPr kumimoji="0" lang="en-GB" sz="2400" b="1" i="0" u="none" strike="noStrike" kern="1200" cap="none" spc="0" normalizeH="0" baseline="0" noProof="0" dirty="0">
                <a:ln>
                  <a:noFill/>
                </a:ln>
                <a:solidFill>
                  <a:schemeClr val="bg1"/>
                </a:solidFill>
                <a:effectLst/>
                <a:uLnTx/>
                <a:uFillTx/>
                <a:latin typeface="Calibri Light" panose="020F0302020204030204"/>
                <a:ea typeface="+mn-ea"/>
                <a:cs typeface="+mn-cs"/>
              </a:rPr>
              <a:t> produce</a:t>
            </a:r>
            <a:r>
              <a:rPr kumimoji="0" lang="en-GB" sz="2400" b="0" i="0" u="none" strike="noStrike" kern="1200" cap="none" spc="0" normalizeH="0" baseline="0" noProof="0" dirty="0">
                <a:ln>
                  <a:noFill/>
                </a:ln>
                <a:solidFill>
                  <a:schemeClr val="bg1"/>
                </a:solidFill>
                <a:effectLst/>
                <a:uLnTx/>
                <a:uFillTx/>
                <a:latin typeface="Calibri Light" panose="020F0302020204030204"/>
                <a:ea typeface="+mn-ea"/>
                <a:cs typeface="+mn-cs"/>
              </a:rPr>
              <a:t> or </a:t>
            </a:r>
            <a:r>
              <a:rPr kumimoji="0" lang="en-GB" sz="2400" b="1" i="0" u="none" strike="noStrike" kern="1200" cap="none" spc="0" normalizeH="0" baseline="0" noProof="0" dirty="0">
                <a:ln>
                  <a:noFill/>
                </a:ln>
                <a:solidFill>
                  <a:schemeClr val="bg1"/>
                </a:solidFill>
                <a:effectLst/>
                <a:uLnTx/>
                <a:uFillTx/>
                <a:latin typeface="Calibri Light" panose="020F0302020204030204"/>
                <a:ea typeface="+mn-ea"/>
                <a:cs typeface="+mn-cs"/>
              </a:rPr>
              <a:t>pollute.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bg1"/>
                </a:solidFill>
                <a:effectLst/>
                <a:uLnTx/>
                <a:uFillTx/>
                <a:latin typeface="Calibri Light" panose="020F0302020204030204"/>
                <a:ea typeface="+mn-ea"/>
                <a:cs typeface="+mn-cs"/>
              </a:rPr>
              <a:t>Next to each item, think about how you could change that so it is better for the planet, and yourself. </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bg1"/>
                </a:solidFill>
                <a:effectLst/>
                <a:uLnTx/>
                <a:uFillTx/>
                <a:latin typeface="Calibri Light" panose="020F0302020204030204"/>
                <a:ea typeface="+mn-ea"/>
                <a:cs typeface="+mn-cs"/>
              </a:rPr>
              <a:t>Write down your reflection or share with a friend.</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2400" dirty="0">
                <a:solidFill>
                  <a:schemeClr val="bg1"/>
                </a:solidFill>
                <a:latin typeface="Calibri Light" panose="020F0302020204030204"/>
              </a:rPr>
              <a:t>Try to make at least one of those changes. </a:t>
            </a:r>
            <a:endParaRPr kumimoji="0" lang="en-GB" sz="2400" b="0" i="0" u="none" strike="noStrike" kern="1200" cap="none" spc="0" normalizeH="0" baseline="0" noProof="0" dirty="0">
              <a:ln>
                <a:noFill/>
              </a:ln>
              <a:solidFill>
                <a:schemeClr val="bg1"/>
              </a:solidFill>
              <a:effectLst/>
              <a:uLnTx/>
              <a:uFillTx/>
              <a:latin typeface="Calibri Light" panose="020F0302020204030204"/>
              <a:ea typeface="+mn-ea"/>
              <a:cs typeface="+mn-cs"/>
            </a:endParaRPr>
          </a:p>
        </p:txBody>
      </p:sp>
      <p:pic>
        <p:nvPicPr>
          <p:cNvPr id="7" name="Picture 6">
            <a:extLst>
              <a:ext uri="{FF2B5EF4-FFF2-40B4-BE49-F238E27FC236}">
                <a16:creationId xmlns:a16="http://schemas.microsoft.com/office/drawing/2014/main" id="{BD0E0473-E464-4B11-8E77-F52E6F7B2147}"/>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10286696" y="4416014"/>
            <a:ext cx="1827060" cy="2058659"/>
          </a:xfrm>
          <a:prstGeom prst="rect">
            <a:avLst/>
          </a:prstGeom>
        </p:spPr>
      </p:pic>
      <p:sp>
        <p:nvSpPr>
          <p:cNvPr id="5" name="CaixaDeTexto 4">
            <a:extLst>
              <a:ext uri="{FF2B5EF4-FFF2-40B4-BE49-F238E27FC236}">
                <a16:creationId xmlns:a16="http://schemas.microsoft.com/office/drawing/2014/main" id="{FBE7153D-83E2-4563-AFDE-C9859EFD2464}"/>
              </a:ext>
            </a:extLst>
          </p:cNvPr>
          <p:cNvSpPr txBox="1"/>
          <p:nvPr/>
        </p:nvSpPr>
        <p:spPr>
          <a:xfrm>
            <a:off x="2838157" y="574989"/>
            <a:ext cx="6098344" cy="584775"/>
          </a:xfrm>
          <a:prstGeom prst="rect">
            <a:avLst/>
          </a:prstGeom>
          <a:noFill/>
        </p:spPr>
        <p:txBody>
          <a:bodyPr wrap="square">
            <a:spAutoFit/>
          </a:bodyPr>
          <a:lstStyle/>
          <a:p>
            <a:pPr algn="ctr"/>
            <a:r>
              <a:rPr lang="en-GB" sz="3200" dirty="0">
                <a:solidFill>
                  <a:srgbClr val="35372F"/>
                </a:solidFill>
                <a:latin typeface="+mj-lt"/>
              </a:rPr>
              <a:t>TURN IDEAS INTO</a:t>
            </a:r>
            <a:r>
              <a:rPr lang="en-GB" sz="3200" b="1" dirty="0">
                <a:solidFill>
                  <a:srgbClr val="35372F"/>
                </a:solidFill>
                <a:latin typeface="+mj-lt"/>
              </a:rPr>
              <a:t> ACTION!</a:t>
            </a:r>
          </a:p>
        </p:txBody>
      </p:sp>
      <p:sp>
        <p:nvSpPr>
          <p:cNvPr id="6" name="Rectangle 2">
            <a:extLst>
              <a:ext uri="{FF2B5EF4-FFF2-40B4-BE49-F238E27FC236}">
                <a16:creationId xmlns:a16="http://schemas.microsoft.com/office/drawing/2014/main" id="{2F0CFB29-3A9C-4F0C-AED1-9CEA8A0132C9}"/>
              </a:ext>
            </a:extLst>
          </p:cNvPr>
          <p:cNvSpPr/>
          <p:nvPr/>
        </p:nvSpPr>
        <p:spPr>
          <a:xfrm>
            <a:off x="783103" y="1412656"/>
            <a:ext cx="5104226" cy="4416014"/>
          </a:xfrm>
          <a:prstGeom prst="rect">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bg1"/>
                </a:solidFill>
                <a:latin typeface="+mj-lt"/>
              </a:rPr>
              <a:t>ACTION 1: Pick a spot where you can observe living things – you can go to a park or simply observe a pot of plant or a line of ants.</a:t>
            </a:r>
          </a:p>
          <a:p>
            <a:pPr marL="457200" indent="-457200">
              <a:buFont typeface="Arial" panose="020B0604020202020204" pitchFamily="34" charset="0"/>
              <a:buChar char="•"/>
            </a:pPr>
            <a:r>
              <a:rPr lang="en-GB" sz="2400" dirty="0">
                <a:solidFill>
                  <a:schemeClr val="bg1"/>
                </a:solidFill>
                <a:latin typeface="+mj-lt"/>
              </a:rPr>
              <a:t>Observe what you’ve chosen for at least five minutes. </a:t>
            </a:r>
          </a:p>
          <a:p>
            <a:pPr marL="457200" indent="-457200">
              <a:buFont typeface="Arial" panose="020B0604020202020204" pitchFamily="34" charset="0"/>
              <a:buChar char="•"/>
            </a:pPr>
            <a:r>
              <a:rPr lang="en-GB" sz="2400" dirty="0">
                <a:solidFill>
                  <a:schemeClr val="bg1"/>
                </a:solidFill>
                <a:latin typeface="+mj-lt"/>
              </a:rPr>
              <a:t>Then, think about how this living being </a:t>
            </a:r>
            <a:r>
              <a:rPr lang="en-GB" sz="2400" b="1" dirty="0">
                <a:solidFill>
                  <a:schemeClr val="bg1"/>
                </a:solidFill>
                <a:latin typeface="+mj-lt"/>
              </a:rPr>
              <a:t>consumes</a:t>
            </a:r>
            <a:r>
              <a:rPr lang="en-GB" sz="2400" dirty="0">
                <a:solidFill>
                  <a:schemeClr val="bg1"/>
                </a:solidFill>
                <a:latin typeface="+mj-lt"/>
              </a:rPr>
              <a:t>,</a:t>
            </a:r>
            <a:r>
              <a:rPr lang="en-GB" sz="2400" b="1" dirty="0">
                <a:solidFill>
                  <a:schemeClr val="bg1"/>
                </a:solidFill>
                <a:latin typeface="+mj-lt"/>
              </a:rPr>
              <a:t> produces</a:t>
            </a:r>
            <a:r>
              <a:rPr lang="en-GB" sz="2400" dirty="0">
                <a:solidFill>
                  <a:schemeClr val="bg1"/>
                </a:solidFill>
                <a:latin typeface="+mj-lt"/>
              </a:rPr>
              <a:t> or </a:t>
            </a:r>
            <a:r>
              <a:rPr lang="en-GB" sz="2400" b="1" dirty="0">
                <a:solidFill>
                  <a:schemeClr val="bg1"/>
                </a:solidFill>
                <a:latin typeface="+mj-lt"/>
              </a:rPr>
              <a:t>pollutes. </a:t>
            </a:r>
          </a:p>
          <a:p>
            <a:pPr marL="457200" indent="-457200">
              <a:buFont typeface="Arial" panose="020B0604020202020204" pitchFamily="34" charset="0"/>
              <a:buChar char="•"/>
            </a:pPr>
            <a:r>
              <a:rPr lang="en-GB" sz="2400" dirty="0">
                <a:solidFill>
                  <a:schemeClr val="bg1"/>
                </a:solidFill>
                <a:latin typeface="+mj-lt"/>
              </a:rPr>
              <a:t>Write down your reflections or share with a friend.</a:t>
            </a:r>
          </a:p>
        </p:txBody>
      </p:sp>
      <p:sp>
        <p:nvSpPr>
          <p:cNvPr id="2" name="Elipse 1">
            <a:extLst>
              <a:ext uri="{FF2B5EF4-FFF2-40B4-BE49-F238E27FC236}">
                <a16:creationId xmlns:a16="http://schemas.microsoft.com/office/drawing/2014/main" id="{B285F467-32E2-41F5-BDE7-090F87A8C2F3}"/>
              </a:ext>
            </a:extLst>
          </p:cNvPr>
          <p:cNvSpPr/>
          <p:nvPr/>
        </p:nvSpPr>
        <p:spPr>
          <a:xfrm>
            <a:off x="10480226" y="574989"/>
            <a:ext cx="1440000" cy="1440000"/>
          </a:xfrm>
          <a:prstGeom prst="ellipse">
            <a:avLst/>
          </a:prstGeom>
          <a:solidFill>
            <a:srgbClr val="007C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Choose one or do both!</a:t>
            </a:r>
          </a:p>
        </p:txBody>
      </p:sp>
    </p:spTree>
    <p:extLst>
      <p:ext uri="{BB962C8B-B14F-4D97-AF65-F5344CB8AC3E}">
        <p14:creationId xmlns:p14="http://schemas.microsoft.com/office/powerpoint/2010/main" val="38427089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uxograma: Conector 4">
            <a:extLst>
              <a:ext uri="{FF2B5EF4-FFF2-40B4-BE49-F238E27FC236}">
                <a16:creationId xmlns:a16="http://schemas.microsoft.com/office/drawing/2014/main" id="{FAEAB16D-F06F-4677-89A1-B7FD802489D8}"/>
              </a:ext>
            </a:extLst>
          </p:cNvPr>
          <p:cNvSpPr/>
          <p:nvPr/>
        </p:nvSpPr>
        <p:spPr>
          <a:xfrm>
            <a:off x="3220731" y="719026"/>
            <a:ext cx="5750537" cy="5419947"/>
          </a:xfrm>
          <a:prstGeom prst="flowChartConnector">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2400" dirty="0">
                <a:solidFill>
                  <a:schemeClr val="bg1"/>
                </a:solidFill>
                <a:latin typeface="+mj-lt"/>
              </a:rPr>
              <a:t>In this lesson, we explored </a:t>
            </a:r>
            <a:r>
              <a:rPr lang="en-GB" sz="2400" dirty="0">
                <a:effectLst/>
                <a:latin typeface="+mj-lt"/>
                <a:ea typeface="Times New Roman" panose="02020603050405020304" pitchFamily="18" charset="0"/>
              </a:rPr>
              <a:t>the cause and effect of climate change, understanding the influence of human activities over time.</a:t>
            </a:r>
          </a:p>
          <a:p>
            <a:pPr marL="0" indent="0" algn="ctr">
              <a:buNone/>
            </a:pPr>
            <a:endParaRPr lang="en-GB" sz="2400" dirty="0">
              <a:solidFill>
                <a:schemeClr val="bg1"/>
              </a:solidFill>
              <a:latin typeface="+mj-lt"/>
            </a:endParaRPr>
          </a:p>
          <a:p>
            <a:pPr marL="0" indent="0" algn="ctr">
              <a:buNone/>
            </a:pPr>
            <a:r>
              <a:rPr lang="en-GB" sz="2400" dirty="0">
                <a:solidFill>
                  <a:schemeClr val="bg1"/>
                </a:solidFill>
                <a:latin typeface="+mj-lt"/>
              </a:rPr>
              <a:t>Next lesson we are going to </a:t>
            </a:r>
            <a:r>
              <a:rPr lang="en-GB" sz="2400" dirty="0">
                <a:effectLst/>
                <a:latin typeface="+mj-lt"/>
                <a:ea typeface="Times New Roman" panose="02020603050405020304" pitchFamily="18" charset="0"/>
              </a:rPr>
              <a:t>be empathising with the impact of climate change on human and non-human communities in different contexts.</a:t>
            </a:r>
            <a:endParaRPr lang="en-GB" sz="2400" dirty="0">
              <a:solidFill>
                <a:schemeClr val="bg1"/>
              </a:solidFill>
              <a:latin typeface="+mj-lt"/>
            </a:endParaRPr>
          </a:p>
        </p:txBody>
      </p:sp>
    </p:spTree>
    <p:extLst>
      <p:ext uri="{BB962C8B-B14F-4D97-AF65-F5344CB8AC3E}">
        <p14:creationId xmlns:p14="http://schemas.microsoft.com/office/powerpoint/2010/main" val="20735962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1620" y="169796"/>
            <a:ext cx="1817844" cy="729337"/>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71860" y="1152290"/>
            <a:ext cx="5084505" cy="5017443"/>
          </a:xfrm>
          <a:prstGeom prst="rect">
            <a:avLst/>
          </a:prstGeom>
        </p:spPr>
      </p:pic>
    </p:spTree>
    <p:extLst>
      <p:ext uri="{BB962C8B-B14F-4D97-AF65-F5344CB8AC3E}">
        <p14:creationId xmlns:p14="http://schemas.microsoft.com/office/powerpoint/2010/main" val="3929399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152" y="208381"/>
            <a:ext cx="1979398" cy="794154"/>
          </a:xfrm>
          <a:prstGeom prst="rect">
            <a:avLst/>
          </a:prstGeom>
        </p:spPr>
      </p:pic>
      <p:sp>
        <p:nvSpPr>
          <p:cNvPr id="6" name="Oval 5">
            <a:extLst>
              <a:ext uri="{FF2B5EF4-FFF2-40B4-BE49-F238E27FC236}">
                <a16:creationId xmlns:a16="http://schemas.microsoft.com/office/drawing/2014/main" id="{E6258D38-C688-4BC9-A02B-7AEE55EDCD2A}"/>
              </a:ext>
            </a:extLst>
          </p:cNvPr>
          <p:cNvSpPr/>
          <p:nvPr/>
        </p:nvSpPr>
        <p:spPr>
          <a:xfrm>
            <a:off x="7793665" y="2562447"/>
            <a:ext cx="4185772" cy="4035420"/>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sz="1400" b="1" dirty="0">
                <a:solidFill>
                  <a:srgbClr val="FEE725"/>
                </a:solidFill>
              </a:rPr>
            </a:br>
            <a:endParaRPr lang="en-GB" sz="1400" dirty="0">
              <a:solidFill>
                <a:prstClr val="white"/>
              </a:solidFill>
            </a:endParaRPr>
          </a:p>
        </p:txBody>
      </p:sp>
      <p:sp>
        <p:nvSpPr>
          <p:cNvPr id="9" name="TextBox 7">
            <a:extLst>
              <a:ext uri="{FF2B5EF4-FFF2-40B4-BE49-F238E27FC236}">
                <a16:creationId xmlns:a16="http://schemas.microsoft.com/office/drawing/2014/main" id="{4F7D5A55-003B-42BC-81E0-1E34CF34DEF9}"/>
              </a:ext>
            </a:extLst>
          </p:cNvPr>
          <p:cNvSpPr txBox="1"/>
          <p:nvPr/>
        </p:nvSpPr>
        <p:spPr>
          <a:xfrm>
            <a:off x="7878099" y="4097846"/>
            <a:ext cx="4101338" cy="1892826"/>
          </a:xfrm>
          <a:prstGeom prst="rect">
            <a:avLst/>
          </a:prstGeom>
          <a:noFill/>
        </p:spPr>
        <p:txBody>
          <a:bodyPr wrap="square" rtlCol="0">
            <a:spAutoFit/>
          </a:bodyPr>
          <a:lstStyle/>
          <a:p>
            <a:pPr algn="ctr"/>
            <a:r>
              <a:rPr lang="en-GB" sz="3300" b="1" spc="300" dirty="0">
                <a:solidFill>
                  <a:prstClr val="white"/>
                </a:solidFill>
              </a:rPr>
              <a:t>CAUSE AND EFFECT</a:t>
            </a:r>
          </a:p>
          <a:p>
            <a:pPr algn="ctr"/>
            <a:br>
              <a:rPr lang="en-GB" sz="3300" b="1" spc="300" dirty="0">
                <a:solidFill>
                  <a:prstClr val="white"/>
                </a:solidFill>
              </a:rPr>
            </a:br>
            <a:r>
              <a:rPr lang="en-GB" b="1" spc="300" dirty="0">
                <a:solidFill>
                  <a:prstClr val="white"/>
                </a:solidFill>
              </a:rPr>
              <a:t>60 MINUTES</a:t>
            </a:r>
            <a:endParaRPr lang="en-GB" spc="300" dirty="0">
              <a:solidFill>
                <a:prstClr val="white"/>
              </a:solidFill>
            </a:endParaRPr>
          </a:p>
        </p:txBody>
      </p:sp>
      <p:sp>
        <p:nvSpPr>
          <p:cNvPr id="10" name="Rectangle 8">
            <a:extLst>
              <a:ext uri="{FF2B5EF4-FFF2-40B4-BE49-F238E27FC236}">
                <a16:creationId xmlns:a16="http://schemas.microsoft.com/office/drawing/2014/main" id="{345D232A-BD62-487B-975A-73E1C7FCFEBF}"/>
              </a:ext>
            </a:extLst>
          </p:cNvPr>
          <p:cNvSpPr/>
          <p:nvPr/>
        </p:nvSpPr>
        <p:spPr>
          <a:xfrm>
            <a:off x="8042073" y="3712318"/>
            <a:ext cx="3688959" cy="307777"/>
          </a:xfrm>
          <a:prstGeom prst="rect">
            <a:avLst/>
          </a:prstGeom>
        </p:spPr>
        <p:txBody>
          <a:bodyPr wrap="none">
            <a:spAutoFit/>
          </a:bodyPr>
          <a:lstStyle/>
          <a:p>
            <a:pPr algn="ctr">
              <a:defRPr/>
            </a:pPr>
            <a:r>
              <a:rPr lang="en-GB" sz="1400" spc="300" dirty="0">
                <a:solidFill>
                  <a:srgbClr val="FEE725"/>
                </a:solidFill>
              </a:rPr>
              <a:t>LESSON 2 | CHANGING CLIMATES</a:t>
            </a:r>
          </a:p>
        </p:txBody>
      </p:sp>
    </p:spTree>
    <p:extLst>
      <p:ext uri="{BB962C8B-B14F-4D97-AF65-F5344CB8AC3E}">
        <p14:creationId xmlns:p14="http://schemas.microsoft.com/office/powerpoint/2010/main" val="4127270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692" y="292939"/>
            <a:ext cx="10534277" cy="1325563"/>
          </a:xfrm>
        </p:spPr>
        <p:txBody>
          <a:bodyPr/>
          <a:lstStyle/>
          <a:p>
            <a:r>
              <a:rPr lang="en-GB" dirty="0">
                <a:solidFill>
                  <a:srgbClr val="35372F"/>
                </a:solidFill>
              </a:rPr>
              <a:t>In this lesson, we will:</a:t>
            </a:r>
          </a:p>
        </p:txBody>
      </p:sp>
      <p:sp>
        <p:nvSpPr>
          <p:cNvPr id="3" name="Content Placeholder 2"/>
          <p:cNvSpPr>
            <a:spLocks noGrp="1"/>
          </p:cNvSpPr>
          <p:nvPr>
            <p:ph idx="1"/>
          </p:nvPr>
        </p:nvSpPr>
        <p:spPr>
          <a:xfrm>
            <a:off x="1636390" y="3331230"/>
            <a:ext cx="9976928" cy="1163592"/>
          </a:xfrm>
        </p:spPr>
        <p:txBody>
          <a:bodyPr>
            <a:normAutofit/>
          </a:bodyPr>
          <a:lstStyle/>
          <a:p>
            <a:pPr marL="0" indent="0">
              <a:buNone/>
            </a:pPr>
            <a:r>
              <a:rPr lang="en-GB" dirty="0">
                <a:solidFill>
                  <a:srgbClr val="35372F"/>
                </a:solidFill>
              </a:rPr>
              <a:t>Learn about and discuss what fossil fuels are and explore some human habits which rely on them.</a:t>
            </a:r>
          </a:p>
        </p:txBody>
      </p:sp>
      <p:sp>
        <p:nvSpPr>
          <p:cNvPr id="4" name="Rectangle 3"/>
          <p:cNvSpPr/>
          <p:nvPr/>
        </p:nvSpPr>
        <p:spPr>
          <a:xfrm>
            <a:off x="1636390" y="4835361"/>
            <a:ext cx="9976928" cy="867930"/>
          </a:xfrm>
          <a:prstGeom prst="rect">
            <a:avLst/>
          </a:prstGeom>
        </p:spPr>
        <p:txBody>
          <a:bodyPr wrap="square">
            <a:spAutoFit/>
          </a:bodyPr>
          <a:lstStyle/>
          <a:p>
            <a:pPr lvl="0">
              <a:lnSpc>
                <a:spcPct val="90000"/>
              </a:lnSpc>
              <a:spcBef>
                <a:spcPts val="1000"/>
              </a:spcBef>
              <a:buClr>
                <a:srgbClr val="35372F"/>
              </a:buClr>
            </a:pPr>
            <a:r>
              <a:rPr lang="en-GB" sz="2800" dirty="0">
                <a:solidFill>
                  <a:srgbClr val="35372F"/>
                </a:solidFill>
                <a:latin typeface="Calibri Light" panose="020F0302020204030204"/>
              </a:rPr>
              <a:t>Connect the dots on how some modern human habits have resulted in increased use of fossil fuels and how this impacts the planet.</a:t>
            </a:r>
          </a:p>
        </p:txBody>
      </p:sp>
      <p:sp>
        <p:nvSpPr>
          <p:cNvPr id="5" name="Rectangle 4"/>
          <p:cNvSpPr/>
          <p:nvPr/>
        </p:nvSpPr>
        <p:spPr>
          <a:xfrm>
            <a:off x="1636390" y="1820374"/>
            <a:ext cx="9316477" cy="867930"/>
          </a:xfrm>
          <a:prstGeom prst="rect">
            <a:avLst/>
          </a:prstGeom>
        </p:spPr>
        <p:txBody>
          <a:bodyPr wrap="square">
            <a:spAutoFit/>
          </a:bodyPr>
          <a:lstStyle/>
          <a:p>
            <a:pPr lvl="0">
              <a:lnSpc>
                <a:spcPct val="90000"/>
              </a:lnSpc>
              <a:spcBef>
                <a:spcPts val="1000"/>
              </a:spcBef>
              <a:buClr>
                <a:srgbClr val="35372F"/>
              </a:buClr>
            </a:pPr>
            <a:r>
              <a:rPr lang="en-GB" sz="2800" dirty="0">
                <a:solidFill>
                  <a:srgbClr val="35372F"/>
                </a:solidFill>
                <a:latin typeface="Calibri Light" panose="020F0302020204030204"/>
              </a:rPr>
              <a:t>Understand how some of our actions and habits as humans are influencing climate change. </a:t>
            </a:r>
          </a:p>
        </p:txBody>
      </p:sp>
      <p:pic>
        <p:nvPicPr>
          <p:cNvPr id="7" name="Imagem 6" descr="Diagrama&#10;&#10;Descrição gerada automaticamente com confiança baixa">
            <a:extLst>
              <a:ext uri="{FF2B5EF4-FFF2-40B4-BE49-F238E27FC236}">
                <a16:creationId xmlns:a16="http://schemas.microsoft.com/office/drawing/2014/main" id="{18AA19F1-55FC-4FFF-86E6-57481D0384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1692" y="1618502"/>
            <a:ext cx="1227412" cy="4234572"/>
          </a:xfrm>
          <a:prstGeom prst="rect">
            <a:avLst/>
          </a:prstGeom>
        </p:spPr>
      </p:pic>
    </p:spTree>
    <p:extLst>
      <p:ext uri="{BB962C8B-B14F-4D97-AF65-F5344CB8AC3E}">
        <p14:creationId xmlns:p14="http://schemas.microsoft.com/office/powerpoint/2010/main" val="2392909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13">
            <a:extLst>
              <a:ext uri="{FF2B5EF4-FFF2-40B4-BE49-F238E27FC236}">
                <a16:creationId xmlns:a16="http://schemas.microsoft.com/office/drawing/2014/main" id="{47DE114E-54B9-405D-A016-1319A6E8D4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8" name="Oval 10">
            <a:extLst>
              <a:ext uri="{FF2B5EF4-FFF2-40B4-BE49-F238E27FC236}">
                <a16:creationId xmlns:a16="http://schemas.microsoft.com/office/drawing/2014/main" id="{6AF8D761-8216-4FFB-BAA8-E9387FFD0DCC}"/>
              </a:ext>
            </a:extLst>
          </p:cNvPr>
          <p:cNvSpPr/>
          <p:nvPr/>
        </p:nvSpPr>
        <p:spPr>
          <a:xfrm>
            <a:off x="8084056" y="2530782"/>
            <a:ext cx="3958720" cy="393034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9" name="TextBox 11">
            <a:extLst>
              <a:ext uri="{FF2B5EF4-FFF2-40B4-BE49-F238E27FC236}">
                <a16:creationId xmlns:a16="http://schemas.microsoft.com/office/drawing/2014/main" id="{52793D2A-8096-45D5-84BE-E3DA84CB4A88}"/>
              </a:ext>
            </a:extLst>
          </p:cNvPr>
          <p:cNvSpPr txBox="1"/>
          <p:nvPr/>
        </p:nvSpPr>
        <p:spPr>
          <a:xfrm>
            <a:off x="8186011" y="3987478"/>
            <a:ext cx="3754810" cy="1661993"/>
          </a:xfrm>
          <a:prstGeom prst="rect">
            <a:avLst/>
          </a:prstGeom>
          <a:noFill/>
        </p:spPr>
        <p:txBody>
          <a:bodyPr wrap="square" rtlCol="0">
            <a:spAutoFit/>
          </a:bodyPr>
          <a:lstStyle/>
          <a:p>
            <a:pPr algn="ctr"/>
            <a:r>
              <a:rPr lang="en-GB" sz="2400" b="1" spc="300" dirty="0">
                <a:solidFill>
                  <a:prstClr val="white"/>
                </a:solidFill>
              </a:rPr>
              <a:t>THE HUMAN INFLUENCE</a:t>
            </a:r>
            <a:endParaRPr lang="en-GB" sz="1100" b="1" spc="300" dirty="0">
              <a:solidFill>
                <a:prstClr val="white"/>
              </a:solidFill>
            </a:endParaRPr>
          </a:p>
          <a:p>
            <a:pPr algn="ctr"/>
            <a:endParaRPr lang="en-GB" b="1" dirty="0">
              <a:solidFill>
                <a:srgbClr val="FEE725"/>
              </a:solidFill>
            </a:endParaRPr>
          </a:p>
          <a:p>
            <a:pPr algn="ctr"/>
            <a:endParaRPr lang="en-GB" b="1" dirty="0">
              <a:solidFill>
                <a:srgbClr val="FEE725"/>
              </a:solidFill>
            </a:endParaRPr>
          </a:p>
          <a:p>
            <a:pPr algn="ctr"/>
            <a:r>
              <a:rPr lang="en-GB" b="1" spc="300" dirty="0">
                <a:solidFill>
                  <a:srgbClr val="FEE725"/>
                </a:solidFill>
              </a:rPr>
              <a:t>15 MINUTES</a:t>
            </a:r>
            <a:endParaRPr lang="en-GB" spc="300" dirty="0">
              <a:solidFill>
                <a:srgbClr val="FEE725"/>
              </a:solidFill>
            </a:endParaRPr>
          </a:p>
        </p:txBody>
      </p:sp>
    </p:spTree>
    <p:extLst>
      <p:ext uri="{BB962C8B-B14F-4D97-AF65-F5344CB8AC3E}">
        <p14:creationId xmlns:p14="http://schemas.microsoft.com/office/powerpoint/2010/main" val="1724299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926" y="1454150"/>
            <a:ext cx="11376999" cy="1261341"/>
          </a:xfrm>
        </p:spPr>
        <p:txBody>
          <a:bodyPr/>
          <a:lstStyle/>
          <a:p>
            <a:pPr marL="0" indent="0">
              <a:buNone/>
            </a:pPr>
            <a:r>
              <a:rPr lang="en-GB" dirty="0">
                <a:solidFill>
                  <a:srgbClr val="35372F"/>
                </a:solidFill>
              </a:rPr>
              <a:t>Watch the short video (1:36 minutes) made by Indian energy &amp; resources institute TERI</a:t>
            </a:r>
            <a:r>
              <a:rPr lang="en-GB" i="1" dirty="0">
                <a:solidFill>
                  <a:srgbClr val="35372F"/>
                </a:solidFill>
              </a:rPr>
              <a:t>,</a:t>
            </a:r>
            <a:r>
              <a:rPr lang="en-GB" dirty="0">
                <a:solidFill>
                  <a:srgbClr val="35372F"/>
                </a:solidFill>
              </a:rPr>
              <a:t> entitled: </a:t>
            </a:r>
          </a:p>
          <a:p>
            <a:pPr marL="0" indent="0">
              <a:buNone/>
            </a:pPr>
            <a:endParaRPr lang="en-GB" dirty="0"/>
          </a:p>
        </p:txBody>
      </p:sp>
      <p:pic>
        <p:nvPicPr>
          <p:cNvPr id="1026" name="Picture 2" descr="Image result for how climate change started - the earth story - teri"/>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06234" y="2253816"/>
            <a:ext cx="4572000" cy="342900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24EB0C5C-C413-4FAB-93FE-07AD9D77629C}"/>
              </a:ext>
            </a:extLst>
          </p:cNvPr>
          <p:cNvSpPr txBox="1"/>
          <p:nvPr/>
        </p:nvSpPr>
        <p:spPr>
          <a:xfrm>
            <a:off x="387926" y="3071467"/>
            <a:ext cx="5084619" cy="1300869"/>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noProof="0" dirty="0">
                <a:ln>
                  <a:noFill/>
                </a:ln>
                <a:solidFill>
                  <a:prstClr val="black"/>
                </a:solidFill>
                <a:effectLst/>
                <a:uLnTx/>
                <a:uFillTx/>
                <a:latin typeface="Calibri Light" panose="020F0302020204030204"/>
                <a:ea typeface="+mn-ea"/>
                <a:cs typeface="+mn-cs"/>
                <a:hlinkClick r:id="rId4"/>
              </a:rPr>
              <a:t>How climate change started: The Earth Story</a:t>
            </a:r>
            <a:endParaRPr kumimoji="0" lang="en-GB" sz="32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35372F"/>
                </a:solidFill>
                <a:effectLst/>
                <a:uLnTx/>
                <a:uFillTx/>
                <a:latin typeface="Calibri Light" panose="020F0302020204030204"/>
                <a:ea typeface="+mn-ea"/>
                <a:cs typeface="+mn-cs"/>
              </a:rPr>
              <a:t>(Click on the hyperlink above to open)</a:t>
            </a:r>
          </a:p>
        </p:txBody>
      </p:sp>
    </p:spTree>
    <p:extLst>
      <p:ext uri="{BB962C8B-B14F-4D97-AF65-F5344CB8AC3E}">
        <p14:creationId xmlns:p14="http://schemas.microsoft.com/office/powerpoint/2010/main" val="160825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814" y="1191490"/>
            <a:ext cx="11480112" cy="5012439"/>
          </a:xfrm>
        </p:spPr>
        <p:txBody>
          <a:bodyPr/>
          <a:lstStyle/>
          <a:p>
            <a:pPr marL="0" indent="0">
              <a:buNone/>
            </a:pPr>
            <a:r>
              <a:rPr lang="en-GB" dirty="0">
                <a:solidFill>
                  <a:srgbClr val="35372F"/>
                </a:solidFill>
              </a:rPr>
              <a:t>There are many ideas that are </a:t>
            </a:r>
            <a:r>
              <a:rPr lang="en-GB" b="1" dirty="0">
                <a:solidFill>
                  <a:srgbClr val="35372F"/>
                </a:solidFill>
              </a:rPr>
              <a:t>shown</a:t>
            </a:r>
            <a:r>
              <a:rPr lang="en-GB" dirty="0">
                <a:solidFill>
                  <a:srgbClr val="35372F"/>
                </a:solidFill>
              </a:rPr>
              <a:t> in this short animation, but we’re not </a:t>
            </a:r>
            <a:r>
              <a:rPr lang="en-GB" b="1" dirty="0">
                <a:solidFill>
                  <a:srgbClr val="35372F"/>
                </a:solidFill>
              </a:rPr>
              <a:t>told</a:t>
            </a:r>
            <a:r>
              <a:rPr lang="en-GB" dirty="0">
                <a:solidFill>
                  <a:srgbClr val="35372F"/>
                </a:solidFill>
              </a:rPr>
              <a:t> anything.</a:t>
            </a:r>
            <a:br>
              <a:rPr lang="en-GB" dirty="0">
                <a:solidFill>
                  <a:srgbClr val="35372F"/>
                </a:solidFill>
              </a:rPr>
            </a:br>
            <a:br>
              <a:rPr lang="en-GB" dirty="0">
                <a:solidFill>
                  <a:srgbClr val="35372F"/>
                </a:solidFill>
              </a:rPr>
            </a:br>
            <a:r>
              <a:rPr lang="en-GB" dirty="0">
                <a:solidFill>
                  <a:srgbClr val="35372F"/>
                </a:solidFill>
              </a:rPr>
              <a:t>Working in pairs, watch the video again as a class and each pair note down all of the human actions that you notice in the cartoon which could be causes of climate change.</a:t>
            </a:r>
          </a:p>
          <a:p>
            <a:pPr marL="0" indent="0">
              <a:buNone/>
            </a:pPr>
            <a:br>
              <a:rPr lang="en-GB" dirty="0">
                <a:solidFill>
                  <a:srgbClr val="35372F"/>
                </a:solidFill>
              </a:rPr>
            </a:br>
            <a:r>
              <a:rPr lang="en-GB" dirty="0">
                <a:solidFill>
                  <a:srgbClr val="35372F"/>
                </a:solidFill>
              </a:rPr>
              <a:t>For example, driving cars. </a:t>
            </a:r>
          </a:p>
        </p:txBody>
      </p:sp>
      <p:sp>
        <p:nvSpPr>
          <p:cNvPr id="4" name="Rectangle 3"/>
          <p:cNvSpPr/>
          <p:nvPr/>
        </p:nvSpPr>
        <p:spPr>
          <a:xfrm>
            <a:off x="8000999" y="4511159"/>
            <a:ext cx="3763925" cy="1692771"/>
          </a:xfrm>
          <a:prstGeom prst="rect">
            <a:avLst/>
          </a:prstGeom>
          <a:solidFill>
            <a:srgbClr val="FEE725"/>
          </a:solidFill>
          <a:ln>
            <a:noFill/>
          </a:ln>
        </p:spPr>
        <p:txBody>
          <a:bodyPr wrap="square">
            <a:spAutoFit/>
          </a:bodyPr>
          <a:lstStyle/>
          <a:p>
            <a:pPr algn="ctr"/>
            <a:r>
              <a:rPr lang="en-GB" sz="2800" b="1" dirty="0">
                <a:latin typeface="+mj-lt"/>
              </a:rPr>
              <a:t>VIDEO LINK:</a:t>
            </a:r>
            <a:br>
              <a:rPr lang="en-GB" sz="2800" dirty="0">
                <a:latin typeface="+mj-lt"/>
                <a:hlinkClick r:id="rId3"/>
              </a:rPr>
            </a:br>
            <a:r>
              <a:rPr lang="en-GB" sz="2800" dirty="0">
                <a:latin typeface="+mj-lt"/>
                <a:hlinkClick r:id="rId3"/>
              </a:rPr>
              <a:t>How climate change started: The Earth Story</a:t>
            </a:r>
            <a:br>
              <a:rPr lang="en-GB" sz="2800" dirty="0">
                <a:latin typeface="+mj-lt"/>
              </a:rPr>
            </a:br>
            <a:endParaRPr lang="en-GB" sz="1600" dirty="0">
              <a:latin typeface="+mj-lt"/>
            </a:endParaRP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38331" y="4511159"/>
            <a:ext cx="2562667" cy="1692771"/>
          </a:xfrm>
          <a:prstGeom prst="rect">
            <a:avLst/>
          </a:prstGeom>
        </p:spPr>
      </p:pic>
    </p:spTree>
    <p:extLst>
      <p:ext uri="{BB962C8B-B14F-4D97-AF65-F5344CB8AC3E}">
        <p14:creationId xmlns:p14="http://schemas.microsoft.com/office/powerpoint/2010/main" val="22744549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13167</TotalTime>
  <Words>2309</Words>
  <Application>Microsoft Office PowerPoint</Application>
  <PresentationFormat>Widescreen</PresentationFormat>
  <Paragraphs>197</Paragraphs>
  <Slides>45</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45</vt:i4>
      </vt:variant>
    </vt:vector>
  </HeadingPairs>
  <TitlesOfParts>
    <vt:vector size="53" baseType="lpstr">
      <vt:lpstr>Arial</vt:lpstr>
      <vt:lpstr>Calibri</vt:lpstr>
      <vt:lpstr>Calibri Light</vt:lpstr>
      <vt:lpstr>Foco</vt:lpstr>
      <vt:lpstr>Just Another Hand</vt:lpstr>
      <vt:lpstr>Wingdings</vt:lpstr>
      <vt:lpstr>Office Theme</vt:lpstr>
      <vt:lpstr>2_Office Theme</vt:lpstr>
      <vt:lpstr>PowerPoint Presentation</vt:lpstr>
      <vt:lpstr>PowerPoint Presentation</vt:lpstr>
      <vt:lpstr>PowerPoint Presentation</vt:lpstr>
      <vt:lpstr> In this lesson you will need: </vt:lpstr>
      <vt:lpstr>PowerPoint Presentation</vt:lpstr>
      <vt:lpstr>In this lesson, we will: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These are three habits that many humans take part in that cause harm to the planet:  </vt:lpstr>
      <vt:lpstr>PowerPoint Presentation</vt:lpstr>
      <vt:lpstr>PowerPoint Presentation</vt:lpstr>
      <vt:lpstr>PowerPoint Presentation</vt:lpstr>
      <vt:lpstr>PowerPoint Presentation</vt:lpstr>
      <vt:lpstr>When humans first started consuming, producing and polluting in this way, we perhaps didn’t realise the full impact. We were also much fewer in numbers as our population on Earth was much smaller.  </vt:lpstr>
      <vt:lpstr>As a class, take a few minutes to discuss the following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 a class, take a couple moments to think about the following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Musson</dc:creator>
  <cp:lastModifiedBy>Rachel Musson</cp:lastModifiedBy>
  <cp:revision>166</cp:revision>
  <dcterms:created xsi:type="dcterms:W3CDTF">2019-08-15T20:52:15Z</dcterms:created>
  <dcterms:modified xsi:type="dcterms:W3CDTF">2022-02-18T18:12:19Z</dcterms:modified>
</cp:coreProperties>
</file>