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3" r:id="rId2"/>
  </p:sldMasterIdLst>
  <p:notesMasterIdLst>
    <p:notesMasterId r:id="rId70"/>
  </p:notesMasterIdLst>
  <p:sldIdLst>
    <p:sldId id="1372" r:id="rId3"/>
    <p:sldId id="1435" r:id="rId4"/>
    <p:sldId id="1351" r:id="rId5"/>
    <p:sldId id="452" r:id="rId6"/>
    <p:sldId id="1373" r:id="rId7"/>
    <p:sldId id="453" r:id="rId8"/>
    <p:sldId id="1386" r:id="rId9"/>
    <p:sldId id="1374" r:id="rId10"/>
    <p:sldId id="440" r:id="rId11"/>
    <p:sldId id="584" r:id="rId12"/>
    <p:sldId id="1436" r:id="rId13"/>
    <p:sldId id="583" r:id="rId14"/>
    <p:sldId id="568" r:id="rId15"/>
    <p:sldId id="1434" r:id="rId16"/>
    <p:sldId id="561" r:id="rId17"/>
    <p:sldId id="512" r:id="rId18"/>
    <p:sldId id="513" r:id="rId19"/>
    <p:sldId id="515" r:id="rId20"/>
    <p:sldId id="1389" r:id="rId21"/>
    <p:sldId id="516" r:id="rId22"/>
    <p:sldId id="517" r:id="rId23"/>
    <p:sldId id="519" r:id="rId24"/>
    <p:sldId id="1390" r:id="rId25"/>
    <p:sldId id="566" r:id="rId26"/>
    <p:sldId id="562" r:id="rId27"/>
    <p:sldId id="565" r:id="rId28"/>
    <p:sldId id="1437" r:id="rId29"/>
    <p:sldId id="587" r:id="rId30"/>
    <p:sldId id="571" r:id="rId31"/>
    <p:sldId id="570" r:id="rId32"/>
    <p:sldId id="573" r:id="rId33"/>
    <p:sldId id="564" r:id="rId34"/>
    <p:sldId id="1391" r:id="rId35"/>
    <p:sldId id="487" r:id="rId36"/>
    <p:sldId id="368" r:id="rId37"/>
    <p:sldId id="383" r:id="rId38"/>
    <p:sldId id="459" r:id="rId39"/>
    <p:sldId id="382" r:id="rId40"/>
    <p:sldId id="1379" r:id="rId41"/>
    <p:sldId id="384" r:id="rId42"/>
    <p:sldId id="1380" r:id="rId43"/>
    <p:sldId id="381" r:id="rId44"/>
    <p:sldId id="1381" r:id="rId45"/>
    <p:sldId id="385" r:id="rId46"/>
    <p:sldId id="1382" r:id="rId47"/>
    <p:sldId id="494" r:id="rId48"/>
    <p:sldId id="1402" r:id="rId49"/>
    <p:sldId id="1392" r:id="rId50"/>
    <p:sldId id="465" r:id="rId51"/>
    <p:sldId id="443" r:id="rId52"/>
    <p:sldId id="418" r:id="rId53"/>
    <p:sldId id="1438" r:id="rId54"/>
    <p:sldId id="540" r:id="rId55"/>
    <p:sldId id="426" r:id="rId56"/>
    <p:sldId id="454" r:id="rId57"/>
    <p:sldId id="425" r:id="rId58"/>
    <p:sldId id="550" r:id="rId59"/>
    <p:sldId id="553" r:id="rId60"/>
    <p:sldId id="1440" r:id="rId61"/>
    <p:sldId id="554" r:id="rId62"/>
    <p:sldId id="555" r:id="rId63"/>
    <p:sldId id="556" r:id="rId64"/>
    <p:sldId id="557" r:id="rId65"/>
    <p:sldId id="1384" r:id="rId66"/>
    <p:sldId id="1433" r:id="rId67"/>
    <p:sldId id="1439" r:id="rId68"/>
    <p:sldId id="55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27A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9" autoAdjust="0"/>
    <p:restoredTop sz="88716" autoAdjust="0"/>
  </p:normalViewPr>
  <p:slideViewPr>
    <p:cSldViewPr snapToGrid="0" showGuides="1">
      <p:cViewPr varScale="1">
        <p:scale>
          <a:sx n="56" d="100"/>
          <a:sy n="56" d="100"/>
        </p:scale>
        <p:origin x="5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eeptimewalk.or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06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32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URL: https://www.youtube.com/watch?v=jtNs5k2KHXU</a:t>
            </a:r>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49</a:t>
            </a:fld>
            <a:endParaRPr lang="en-GB"/>
          </a:p>
        </p:txBody>
      </p:sp>
    </p:spTree>
    <p:extLst>
      <p:ext uri="{BB962C8B-B14F-4D97-AF65-F5344CB8AC3E}">
        <p14:creationId xmlns:p14="http://schemas.microsoft.com/office/powerpoint/2010/main" val="205248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https://upload.wikimedia.org/wikipedia/commons/6/66/Nature_Timespiral.png</a:t>
            </a:r>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52</a:t>
            </a:fld>
            <a:endParaRPr lang="en-GB"/>
          </a:p>
        </p:txBody>
      </p:sp>
    </p:spTree>
    <p:extLst>
      <p:ext uri="{BB962C8B-B14F-4D97-AF65-F5344CB8AC3E}">
        <p14:creationId xmlns:p14="http://schemas.microsoft.com/office/powerpoint/2010/main" val="3579683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54</a:t>
            </a:fld>
            <a:endParaRPr lang="en-GB"/>
          </a:p>
        </p:txBody>
      </p:sp>
    </p:spTree>
    <p:extLst>
      <p:ext uri="{BB962C8B-B14F-4D97-AF65-F5344CB8AC3E}">
        <p14:creationId xmlns:p14="http://schemas.microsoft.com/office/powerpoint/2010/main" val="2740490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URL link: </a:t>
            </a:r>
            <a:r>
              <a:rPr lang="en-GB" dirty="0">
                <a:hlinkClick r:id="rId3"/>
              </a:rPr>
              <a:t>https://www.deeptimewalk.org/</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56</a:t>
            </a:fld>
            <a:endParaRPr lang="en-GB"/>
          </a:p>
        </p:txBody>
      </p:sp>
    </p:spTree>
    <p:extLst>
      <p:ext uri="{BB962C8B-B14F-4D97-AF65-F5344CB8AC3E}">
        <p14:creationId xmlns:p14="http://schemas.microsoft.com/office/powerpoint/2010/main" val="301586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a:t>
            </a:fld>
            <a:endParaRPr lang="en-GB"/>
          </a:p>
        </p:txBody>
      </p:sp>
    </p:spTree>
    <p:extLst>
      <p:ext uri="{BB962C8B-B14F-4D97-AF65-F5344CB8AC3E}">
        <p14:creationId xmlns:p14="http://schemas.microsoft.com/office/powerpoint/2010/main" val="310144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B252E-798C-4DBA-9397-81E6123F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49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URL: https://www.youtube.com/watch?v=jtNs5k2KHXU</a:t>
            </a:r>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9</a:t>
            </a:fld>
            <a:endParaRPr lang="en-GB"/>
          </a:p>
        </p:txBody>
      </p:sp>
    </p:spTree>
    <p:extLst>
      <p:ext uri="{BB962C8B-B14F-4D97-AF65-F5344CB8AC3E}">
        <p14:creationId xmlns:p14="http://schemas.microsoft.com/office/powerpoint/2010/main" val="43977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31</a:t>
            </a:fld>
            <a:endParaRPr lang="en-GB"/>
          </a:p>
        </p:txBody>
      </p:sp>
    </p:spTree>
    <p:extLst>
      <p:ext uri="{BB962C8B-B14F-4D97-AF65-F5344CB8AC3E}">
        <p14:creationId xmlns:p14="http://schemas.microsoft.com/office/powerpoint/2010/main" val="34881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3818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6395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16651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7661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8763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242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046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6090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4020891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1655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8716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07748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2400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3997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4952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966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6298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98009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33277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270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3898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386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5681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4863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6878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7867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3748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888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381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561587"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Y9&amp;10 </a:t>
            </a:r>
            <a:r>
              <a:rPr lang="en-US" sz="1400" dirty="0">
                <a:solidFill>
                  <a:srgbClr val="35372F"/>
                </a:solidFill>
                <a:latin typeface="+mj-lt"/>
                <a:cs typeface="Foco"/>
              </a:rPr>
              <a:t>| Lesson 1 </a:t>
            </a:r>
            <a:endParaRPr lang="en-US" sz="1400" dirty="0">
              <a:solidFill>
                <a:srgbClr val="35372F"/>
              </a:solidFill>
              <a:latin typeface="+mj-lt"/>
            </a:endParaRPr>
          </a:p>
        </p:txBody>
      </p:sp>
    </p:spTree>
    <p:extLst>
      <p:ext uri="{BB962C8B-B14F-4D97-AF65-F5344CB8AC3E}">
        <p14:creationId xmlns:p14="http://schemas.microsoft.com/office/powerpoint/2010/main" val="21328954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470215"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Y7&amp;8 </a:t>
            </a:r>
            <a:r>
              <a:rPr lang="en-US" sz="1400" dirty="0">
                <a:solidFill>
                  <a:srgbClr val="35372F"/>
                </a:solidFill>
                <a:latin typeface="+mj-lt"/>
                <a:cs typeface="Foco"/>
              </a:rPr>
              <a:t>| Lesson 1 </a:t>
            </a:r>
            <a:endParaRPr lang="en-US" sz="1400" dirty="0">
              <a:solidFill>
                <a:srgbClr val="35372F"/>
              </a:solidFill>
              <a:latin typeface="+mj-lt"/>
            </a:endParaRPr>
          </a:p>
        </p:txBody>
      </p:sp>
    </p:spTree>
    <p:extLst>
      <p:ext uri="{BB962C8B-B14F-4D97-AF65-F5344CB8AC3E}">
        <p14:creationId xmlns:p14="http://schemas.microsoft.com/office/powerpoint/2010/main" val="104898877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url=https%3A%2F%2Ftwitter.com%2Fed_hawkins%3Flang%3Dhi&amp;psig=AOvVaw1MO6e0DpX0J1oeX2MpwXDJ&amp;ust=1644251573771000&amp;source=images&amp;cd=vfe&amp;ved=0CAwQjhxqFwoTCPiRsNXA6_UCFQAAAAAdAAAAABAD"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howyourstripes.info/"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www.youtube.com/watch?v=jtNs5k2KHXU" TargetMode="Externa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upload.wikimedia.org/wikipedia/commons/6/66/Nature_Timespiral.p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deeptimewalk.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jtNs5k2KHXU" TargetMode="External"/><Relationship Id="rId4" Type="http://schemas.openxmlformats.org/officeDocument/2006/relationships/hyperlink" Target="https://www.youtube.com/channel/UCBLF5teKEUzTN5gZ2zgR0kQ"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9AEB79-A8BD-40A4-B05D-400913FC6034}"/>
              </a:ext>
            </a:extLst>
          </p:cNvPr>
          <p:cNvSpPr>
            <a:spLocks noGrp="1"/>
          </p:cNvSpPr>
          <p:nvPr>
            <p:ph type="title"/>
          </p:nvPr>
        </p:nvSpPr>
        <p:spPr>
          <a:xfrm>
            <a:off x="415425" y="1031008"/>
            <a:ext cx="11361149" cy="1190958"/>
          </a:xfrm>
        </p:spPr>
        <p:txBody>
          <a:bodyPr>
            <a:normAutofit/>
          </a:bodyPr>
          <a:lstStyle/>
          <a:p>
            <a:r>
              <a:rPr lang="en-GB" sz="2800" dirty="0">
                <a:solidFill>
                  <a:srgbClr val="35372F"/>
                </a:solidFill>
              </a:rPr>
              <a:t>In pairs, take a couple of minutes to discuss the following question:</a:t>
            </a:r>
          </a:p>
        </p:txBody>
      </p:sp>
      <p:sp>
        <p:nvSpPr>
          <p:cNvPr id="9" name="Rectangle 4">
            <a:extLst>
              <a:ext uri="{FF2B5EF4-FFF2-40B4-BE49-F238E27FC236}">
                <a16:creationId xmlns:a16="http://schemas.microsoft.com/office/drawing/2014/main" id="{B1B45615-A62C-4780-9BC0-EEDCCB0F4373}"/>
              </a:ext>
            </a:extLst>
          </p:cNvPr>
          <p:cNvSpPr/>
          <p:nvPr/>
        </p:nvSpPr>
        <p:spPr>
          <a:xfrm>
            <a:off x="4436312" y="2835089"/>
            <a:ext cx="3076575" cy="2246769"/>
          </a:xfrm>
          <a:prstGeom prst="rect">
            <a:avLst/>
          </a:prstGeom>
        </p:spPr>
        <p:txBody>
          <a:bodyPr wrap="square">
            <a:spAutoFit/>
          </a:bodyPr>
          <a:lstStyle/>
          <a:p>
            <a:pPr algn="ctr"/>
            <a:r>
              <a:rPr lang="en-GB" sz="2800" dirty="0">
                <a:solidFill>
                  <a:srgbClr val="35372F"/>
                </a:solidFill>
                <a:latin typeface="+mj-lt"/>
              </a:rPr>
              <a:t>Were you aware of how recent human beings are to the Earth? What is your response to this?</a:t>
            </a:r>
          </a:p>
        </p:txBody>
      </p:sp>
      <p:pic>
        <p:nvPicPr>
          <p:cNvPr id="10" name="Content Placeholder 3">
            <a:extLst>
              <a:ext uri="{FF2B5EF4-FFF2-40B4-BE49-F238E27FC236}">
                <a16:creationId xmlns:a16="http://schemas.microsoft.com/office/drawing/2014/main" id="{AF5E8823-EA01-4F73-894E-59BDE1A0E1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75462" y="2115585"/>
            <a:ext cx="3889985" cy="3889985"/>
          </a:xfrm>
          <a:prstGeom prst="rect">
            <a:avLst/>
          </a:prstGeom>
        </p:spPr>
      </p:pic>
    </p:spTree>
    <p:extLst>
      <p:ext uri="{BB962C8B-B14F-4D97-AF65-F5344CB8AC3E}">
        <p14:creationId xmlns:p14="http://schemas.microsoft.com/office/powerpoint/2010/main" val="314318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BB18AB-6233-45E2-BE98-E8630882E094}"/>
              </a:ext>
            </a:extLst>
          </p:cNvPr>
          <p:cNvSpPr>
            <a:spLocks noGrp="1"/>
          </p:cNvSpPr>
          <p:nvPr>
            <p:ph idx="1"/>
          </p:nvPr>
        </p:nvSpPr>
        <p:spPr>
          <a:xfrm>
            <a:off x="427073" y="934539"/>
            <a:ext cx="11337851" cy="4351338"/>
          </a:xfrm>
        </p:spPr>
        <p:txBody>
          <a:bodyPr/>
          <a:lstStyle/>
          <a:p>
            <a:pPr marL="0" indent="0">
              <a:buNone/>
            </a:pPr>
            <a:r>
              <a:rPr lang="en-GB" dirty="0">
                <a:solidFill>
                  <a:srgbClr val="35372F"/>
                </a:solidFill>
              </a:rPr>
              <a:t>This video explores a perspective of time that can make us think differently about time, about the Earth and about the power of our impacts as humans – both negatively and positively. </a:t>
            </a:r>
          </a:p>
          <a:p>
            <a:pPr marL="0" indent="0">
              <a:buNone/>
            </a:pPr>
            <a:r>
              <a:rPr lang="en-GB" dirty="0">
                <a:solidFill>
                  <a:srgbClr val="35372F"/>
                </a:solidFill>
              </a:rPr>
              <a:t>As a class, take a moment to discuss the question from the final slide of the video:</a:t>
            </a:r>
          </a:p>
        </p:txBody>
      </p:sp>
      <p:pic>
        <p:nvPicPr>
          <p:cNvPr id="4" name="Imagem 3">
            <a:extLst>
              <a:ext uri="{FF2B5EF4-FFF2-40B4-BE49-F238E27FC236}">
                <a16:creationId xmlns:a16="http://schemas.microsoft.com/office/drawing/2014/main" id="{456D3543-0D2A-4334-A010-3F79FCA3E9CD}"/>
              </a:ext>
            </a:extLst>
          </p:cNvPr>
          <p:cNvPicPr>
            <a:picLocks noChangeAspect="1"/>
          </p:cNvPicPr>
          <p:nvPr/>
        </p:nvPicPr>
        <p:blipFill rotWithShape="1">
          <a:blip r:embed="rId2"/>
          <a:srcRect b="4405"/>
          <a:stretch/>
        </p:blipFill>
        <p:spPr>
          <a:xfrm>
            <a:off x="3288844" y="3110208"/>
            <a:ext cx="5614311" cy="3136370"/>
          </a:xfrm>
          <a:prstGeom prst="rect">
            <a:avLst/>
          </a:prstGeom>
        </p:spPr>
      </p:pic>
    </p:spTree>
    <p:extLst>
      <p:ext uri="{BB962C8B-B14F-4D97-AF65-F5344CB8AC3E}">
        <p14:creationId xmlns:p14="http://schemas.microsoft.com/office/powerpoint/2010/main" val="235685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E7AFF57-35B4-4FD2-9C24-C03967FB79A3}"/>
              </a:ext>
            </a:extLst>
          </p:cNvPr>
          <p:cNvSpPr>
            <a:spLocks noGrp="1"/>
          </p:cNvSpPr>
          <p:nvPr>
            <p:ph idx="1"/>
          </p:nvPr>
        </p:nvSpPr>
        <p:spPr>
          <a:xfrm>
            <a:off x="477971" y="1995470"/>
            <a:ext cx="11469189" cy="5559572"/>
          </a:xfrm>
        </p:spPr>
        <p:txBody>
          <a:bodyPr>
            <a:normAutofit/>
          </a:bodyPr>
          <a:lstStyle/>
          <a:p>
            <a:pPr marL="0" indent="0">
              <a:buNone/>
            </a:pPr>
            <a:r>
              <a:rPr lang="en-GB" dirty="0">
                <a:solidFill>
                  <a:srgbClr val="35372F"/>
                </a:solidFill>
              </a:rPr>
              <a:t>Climate change can be a difficult topic to talk about because it can inspire feeling of sadness, anger, confusion, apathy, etc. It is important to recognise these feelings as valid and not to supress them. Throughout this topic, keep checking in with yourself and remember to be mindful of your feelings and needs. </a:t>
            </a:r>
          </a:p>
          <a:p>
            <a:pPr marL="0" indent="0">
              <a:buNone/>
            </a:pPr>
            <a:endParaRPr lang="en-GB" dirty="0">
              <a:solidFill>
                <a:srgbClr val="35372F"/>
              </a:solidFill>
            </a:endParaRPr>
          </a:p>
        </p:txBody>
      </p:sp>
      <p:pic>
        <p:nvPicPr>
          <p:cNvPr id="7" name="Picture 6" descr="Image result for closed eyes cartoon">
            <a:extLst>
              <a:ext uri="{FF2B5EF4-FFF2-40B4-BE49-F238E27FC236}">
                <a16:creationId xmlns:a16="http://schemas.microsoft.com/office/drawing/2014/main" id="{D2451C1E-F0AE-45CD-A9FE-E94B74B63C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5092" y="5278042"/>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4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971184" y="2752333"/>
            <a:ext cx="3982285" cy="3531056"/>
          </a:xfrm>
          <a:prstGeom prst="wedgeEllipseCallout">
            <a:avLst>
              <a:gd name="adj1" fmla="val 63369"/>
              <a:gd name="adj2" fmla="val 3304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alibri Light" panose="020F0302020204030204"/>
              </a:rPr>
              <a:t>There is much we can do to prevent many of these future issues from happening and </a:t>
            </a:r>
            <a:r>
              <a:rPr lang="en-GB" sz="2000" b="1" dirty="0">
                <a:solidFill>
                  <a:schemeClr val="bg1"/>
                </a:solidFill>
                <a:latin typeface="Calibri Light" panose="020F0302020204030204"/>
              </a:rPr>
              <a:t>lots of really positive things </a:t>
            </a:r>
            <a:r>
              <a:rPr lang="en-GB" sz="2000" dirty="0">
                <a:solidFill>
                  <a:schemeClr val="bg1"/>
                </a:solidFill>
                <a:latin typeface="Calibri Light" panose="020F0302020204030204"/>
              </a:rPr>
              <a:t>that we can do (and that people across the world are already doing).</a:t>
            </a:r>
          </a:p>
        </p:txBody>
      </p:sp>
      <p:sp>
        <p:nvSpPr>
          <p:cNvPr id="6" name="Rectangle 5"/>
          <p:cNvSpPr/>
          <p:nvPr/>
        </p:nvSpPr>
        <p:spPr>
          <a:xfrm>
            <a:off x="418214" y="3890620"/>
            <a:ext cx="5677786" cy="954107"/>
          </a:xfrm>
          <a:prstGeom prst="rect">
            <a:avLst/>
          </a:prstGeom>
        </p:spPr>
        <p:txBody>
          <a:bodyPr wrap="square">
            <a:spAutoFit/>
          </a:bodyPr>
          <a:lstStyle/>
          <a:p>
            <a:pPr lvl="0"/>
            <a:r>
              <a:rPr lang="en-GB" sz="2800" dirty="0">
                <a:solidFill>
                  <a:srgbClr val="35372F"/>
                </a:solidFill>
                <a:latin typeface="Calibri Light" panose="020F0302020204030204"/>
              </a:rPr>
              <a:t>This is what we will start exploring now and throughout this topic!</a:t>
            </a:r>
          </a:p>
        </p:txBody>
      </p:sp>
      <p:sp>
        <p:nvSpPr>
          <p:cNvPr id="8" name="CaixaDeTexto 7">
            <a:extLst>
              <a:ext uri="{FF2B5EF4-FFF2-40B4-BE49-F238E27FC236}">
                <a16:creationId xmlns:a16="http://schemas.microsoft.com/office/drawing/2014/main" id="{A8587F45-F481-41C4-B1C3-C8A578B59BC1}"/>
              </a:ext>
            </a:extLst>
          </p:cNvPr>
          <p:cNvSpPr txBox="1"/>
          <p:nvPr/>
        </p:nvSpPr>
        <p:spPr>
          <a:xfrm>
            <a:off x="333818" y="1033899"/>
            <a:ext cx="11524364" cy="2159566"/>
          </a:xfrm>
          <a:prstGeom prst="rect">
            <a:avLst/>
          </a:prstGeom>
          <a:noFill/>
        </p:spPr>
        <p:txBody>
          <a:bodyPr wrap="square">
            <a:spAutoFit/>
          </a:bodyPr>
          <a:lstStyle/>
          <a:p>
            <a:pPr>
              <a:lnSpc>
                <a:spcPct val="90000"/>
              </a:lnSpc>
              <a:spcBef>
                <a:spcPts val="1000"/>
              </a:spcBef>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It is also important to recognise there are many possibilities in dealing with climate change and that part of finding solutions is to know in </a:t>
            </a:r>
            <a:r>
              <a:rPr lang="en-GB" sz="2800" dirty="0">
                <a:solidFill>
                  <a:srgbClr val="35372F"/>
                </a:solidFill>
                <a:latin typeface="+mj-lt"/>
              </a:rPr>
              <a:t>understand what humans are doing that is harmful – and why – so we can start thinking about what some alternative habits are that we can all work towards instead.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t>
            </a:r>
          </a:p>
        </p:txBody>
      </p:sp>
      <p:pic>
        <p:nvPicPr>
          <p:cNvPr id="9" name="Picture 6" descr="Image result for closed eyes cartoon">
            <a:extLst>
              <a:ext uri="{FF2B5EF4-FFF2-40B4-BE49-F238E27FC236}">
                <a16:creationId xmlns:a16="http://schemas.microsoft.com/office/drawing/2014/main" id="{567BD4F5-0EC5-46AA-9A70-1D1E3227B9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87987" y="5472914"/>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3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4" y="1221826"/>
            <a:ext cx="11418561" cy="4351338"/>
          </a:xfrm>
        </p:spPr>
        <p:txBody>
          <a:bodyPr/>
          <a:lstStyle/>
          <a:p>
            <a:pPr marL="0" indent="0">
              <a:buNone/>
            </a:pPr>
            <a:r>
              <a:rPr lang="en-GB" dirty="0">
                <a:solidFill>
                  <a:srgbClr val="35372F"/>
                </a:solidFill>
              </a:rPr>
              <a:t>Throughout time, there have been</a:t>
            </a:r>
            <a:r>
              <a:rPr lang="en-GB" b="1" dirty="0">
                <a:solidFill>
                  <a:srgbClr val="35372F"/>
                </a:solidFill>
              </a:rPr>
              <a:t> natural </a:t>
            </a:r>
            <a:r>
              <a:rPr lang="en-GB" dirty="0">
                <a:solidFill>
                  <a:srgbClr val="35372F"/>
                </a:solidFill>
              </a:rPr>
              <a:t>changes in the climate and there have been changes to carbon-dioxide (CO</a:t>
            </a:r>
            <a:r>
              <a:rPr lang="en-GB" baseline="-25000" dirty="0">
                <a:solidFill>
                  <a:srgbClr val="35372F"/>
                </a:solidFill>
              </a:rPr>
              <a:t>2</a:t>
            </a:r>
            <a:r>
              <a:rPr lang="en-GB" dirty="0">
                <a:solidFill>
                  <a:srgbClr val="35372F"/>
                </a:solidFill>
              </a:rPr>
              <a:t>) levels over the Earth’s history. Yet, scientists have discovered that the current extreme changes are mostly due to human activity. </a:t>
            </a:r>
          </a:p>
          <a:p>
            <a:pPr marL="0" indent="0">
              <a:buNone/>
            </a:pPr>
            <a:endParaRPr lang="en-GB" dirty="0">
              <a:solidFill>
                <a:srgbClr val="35372F"/>
              </a:solidFill>
            </a:endParaRPr>
          </a:p>
          <a:p>
            <a:pPr marL="0" indent="0">
              <a:buNone/>
            </a:pPr>
            <a:r>
              <a:rPr lang="en-GB" dirty="0">
                <a:solidFill>
                  <a:srgbClr val="35372F"/>
                </a:solidFill>
              </a:rPr>
              <a:t>There have been particular ways in which humans have been adding increasing levels of CO</a:t>
            </a:r>
            <a:r>
              <a:rPr lang="en-GB" baseline="-25000" dirty="0">
                <a:solidFill>
                  <a:srgbClr val="35372F"/>
                </a:solidFill>
              </a:rPr>
              <a:t>2</a:t>
            </a:r>
            <a:r>
              <a:rPr lang="en-GB" dirty="0">
                <a:solidFill>
                  <a:srgbClr val="35372F"/>
                </a:solidFill>
              </a:rPr>
              <a:t> in our atmosphere, such as through burning fossil fuels and deforestation. </a:t>
            </a:r>
          </a:p>
          <a:p>
            <a:pPr marL="0" indent="0">
              <a:buNone/>
            </a:pPr>
            <a:endParaRPr lang="en-GB" dirty="0"/>
          </a:p>
          <a:p>
            <a:pPr marL="0" indent="0">
              <a:buNone/>
            </a:pPr>
            <a:endParaRPr lang="en-GB" dirty="0"/>
          </a:p>
          <a:p>
            <a:pPr marL="0" indent="0">
              <a:buNone/>
            </a:pPr>
            <a:endParaRPr lang="en-GB" dirty="0"/>
          </a:p>
        </p:txBody>
      </p:sp>
      <p:pic>
        <p:nvPicPr>
          <p:cNvPr id="1026" name="Picture 2" descr="Image result for scientist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6824" y="4601694"/>
            <a:ext cx="1319965" cy="1942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ientist working on an experi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667" y="4559399"/>
            <a:ext cx="1382776" cy="202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2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28" y="938224"/>
            <a:ext cx="11385097" cy="4351338"/>
          </a:xfrm>
        </p:spPr>
        <p:txBody>
          <a:bodyPr/>
          <a:lstStyle/>
          <a:p>
            <a:pPr marL="0" indent="0">
              <a:buNone/>
            </a:pPr>
            <a:endParaRPr lang="en-GB" dirty="0"/>
          </a:p>
          <a:p>
            <a:pPr marL="0" indent="0">
              <a:buNone/>
            </a:pPr>
            <a:br>
              <a:rPr lang="en-GB" dirty="0"/>
            </a:b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1955" y="5289562"/>
            <a:ext cx="976312" cy="1239761"/>
          </a:xfrm>
          <a:prstGeom prst="rect">
            <a:avLst/>
          </a:prstGeom>
        </p:spPr>
      </p:pic>
      <p:sp>
        <p:nvSpPr>
          <p:cNvPr id="5" name="Oval Callout 4"/>
          <p:cNvSpPr/>
          <p:nvPr/>
        </p:nvSpPr>
        <p:spPr>
          <a:xfrm>
            <a:off x="1181146" y="2602363"/>
            <a:ext cx="3175783" cy="3038268"/>
          </a:xfrm>
          <a:prstGeom prst="wedgeEllipseCallout">
            <a:avLst>
              <a:gd name="adj1" fmla="val 49643"/>
              <a:gd name="adj2" fmla="val 49164"/>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Increased levels of</a:t>
            </a:r>
            <a:r>
              <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CO</a:t>
            </a:r>
            <a:r>
              <a:rPr kumimoji="0" lang="en-GB" sz="2400" b="0" i="0" u="none" strike="noStrike" kern="1200" cap="none" spc="0" normalizeH="0" baseline="-25000" noProof="0" dirty="0">
                <a:ln>
                  <a:noFill/>
                </a:ln>
                <a:solidFill>
                  <a:schemeClr val="bg1"/>
                </a:solidFill>
                <a:effectLst/>
                <a:uLnTx/>
                <a:uFillTx/>
                <a:latin typeface="Calibri Light" panose="020F0302020204030204"/>
                <a:ea typeface="+mn-ea"/>
                <a:cs typeface="+mn-cs"/>
              </a:rPr>
              <a:t>2</a:t>
            </a:r>
            <a:r>
              <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GB" sz="2400" dirty="0">
                <a:latin typeface="+mj-lt"/>
              </a:rPr>
              <a:t>cause global warming because of the </a:t>
            </a:r>
          </a:p>
          <a:p>
            <a:pPr algn="ctr"/>
            <a:r>
              <a:rPr lang="en-GB" sz="2400" b="1" i="1" dirty="0">
                <a:latin typeface="+mj-lt"/>
              </a:rPr>
              <a:t>greenhouse effect</a:t>
            </a:r>
            <a:r>
              <a:rPr lang="en-GB" sz="2400" b="1" dirty="0">
                <a:latin typeface="+mj-lt"/>
              </a:rPr>
              <a:t>.</a:t>
            </a:r>
          </a:p>
        </p:txBody>
      </p:sp>
      <p:sp>
        <p:nvSpPr>
          <p:cNvPr id="6" name="Rectangle 5"/>
          <p:cNvSpPr/>
          <p:nvPr/>
        </p:nvSpPr>
        <p:spPr>
          <a:xfrm>
            <a:off x="5158247" y="3387604"/>
            <a:ext cx="6390323" cy="1384995"/>
          </a:xfrm>
          <a:prstGeom prst="rect">
            <a:avLst/>
          </a:prstGeom>
        </p:spPr>
        <p:txBody>
          <a:bodyPr wrap="square">
            <a:spAutoFit/>
          </a:bodyPr>
          <a:lstStyle/>
          <a:p>
            <a:r>
              <a:rPr lang="en-GB" sz="2800" dirty="0">
                <a:solidFill>
                  <a:srgbClr val="35372F"/>
                </a:solidFill>
                <a:latin typeface="+mj-lt"/>
              </a:rPr>
              <a:t>Turn to the person next to you and share what you already know about the </a:t>
            </a:r>
            <a:r>
              <a:rPr lang="en-GB" sz="2800" b="1" i="1" dirty="0">
                <a:solidFill>
                  <a:srgbClr val="35372F"/>
                </a:solidFill>
                <a:latin typeface="+mj-lt"/>
              </a:rPr>
              <a:t>greenhouse effect </a:t>
            </a:r>
            <a:r>
              <a:rPr lang="en-GB" sz="2800" dirty="0">
                <a:solidFill>
                  <a:srgbClr val="35372F"/>
                </a:solidFill>
                <a:latin typeface="+mj-lt"/>
              </a:rPr>
              <a:t>and what this means. </a:t>
            </a:r>
          </a:p>
        </p:txBody>
      </p:sp>
      <p:sp>
        <p:nvSpPr>
          <p:cNvPr id="9" name="CaixaDeTexto 8">
            <a:extLst>
              <a:ext uri="{FF2B5EF4-FFF2-40B4-BE49-F238E27FC236}">
                <a16:creationId xmlns:a16="http://schemas.microsoft.com/office/drawing/2014/main" id="{D5F5064C-63C9-411E-9D1D-386655924815}"/>
              </a:ext>
            </a:extLst>
          </p:cNvPr>
          <p:cNvSpPr txBox="1"/>
          <p:nvPr/>
        </p:nvSpPr>
        <p:spPr>
          <a:xfrm>
            <a:off x="379828" y="995566"/>
            <a:ext cx="11385097"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 reason scientists and many other folks are concerned is that Earth's global climate is changing and our planet is warming up </a:t>
            </a:r>
            <a:r>
              <a:rPr kumimoji="0" lang="en-GB" sz="2800" b="1" i="0" u="none" strike="noStrike" kern="1200" cap="none" spc="0" normalizeH="0" baseline="0" noProof="0" dirty="0">
                <a:ln>
                  <a:noFill/>
                </a:ln>
                <a:solidFill>
                  <a:srgbClr val="35372F"/>
                </a:solidFill>
                <a:effectLst/>
                <a:uLnTx/>
                <a:uFillTx/>
                <a:latin typeface="Calibri Light" panose="020F0302020204030204"/>
                <a:ea typeface="+mn-ea"/>
                <a:cs typeface="+mn-cs"/>
              </a:rPr>
              <a:t>fast</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 faster than at any other time scientists know about from their studies of Earth's history.</a:t>
            </a:r>
          </a:p>
        </p:txBody>
      </p:sp>
    </p:spTree>
    <p:extLst>
      <p:ext uri="{BB962C8B-B14F-4D97-AF65-F5344CB8AC3E}">
        <p14:creationId xmlns:p14="http://schemas.microsoft.com/office/powerpoint/2010/main" val="118601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lustration of a greenhouse in the snow with rays of sunlight entering it. The greenhouse is capturing the heat. A snowman is off to the side of the greenhou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3328" y="1590675"/>
            <a:ext cx="5453230" cy="4912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0050" y="811341"/>
            <a:ext cx="6096000" cy="5262979"/>
          </a:xfrm>
          <a:prstGeom prst="rect">
            <a:avLst/>
          </a:prstGeom>
        </p:spPr>
        <p:txBody>
          <a:bodyPr>
            <a:spAutoFit/>
          </a:bodyPr>
          <a:lstStyle/>
          <a:p>
            <a:pPr lvl="0" eaLnBrk="0" fontAlgn="base" hangingPunct="0">
              <a:spcBef>
                <a:spcPct val="0"/>
              </a:spcBef>
              <a:spcAft>
                <a:spcPct val="0"/>
              </a:spcAft>
            </a:pPr>
            <a:endParaRPr lang="en-US" altLang="en-US" sz="2800" dirty="0">
              <a:solidFill>
                <a:srgbClr val="35372F"/>
              </a:solidFill>
              <a:latin typeface="+mj-lt"/>
              <a:cs typeface="Arial" panose="020B0604020202020204" pitchFamily="34" charset="0"/>
            </a:endParaRPr>
          </a:p>
          <a:p>
            <a:pPr lvl="0" eaLnBrk="0" fontAlgn="base" hangingPunct="0">
              <a:spcBef>
                <a:spcPct val="0"/>
              </a:spcBef>
              <a:spcAft>
                <a:spcPct val="0"/>
              </a:spcAft>
            </a:pPr>
            <a:endParaRPr lang="en-US" altLang="en-US" sz="2800" dirty="0">
              <a:solidFill>
                <a:srgbClr val="35372F"/>
              </a:solidFill>
              <a:latin typeface="+mj-lt"/>
              <a:cs typeface="Arial" panose="020B0604020202020204" pitchFamily="34" charset="0"/>
            </a:endParaRPr>
          </a:p>
          <a:p>
            <a:pPr lvl="0" eaLnBrk="0" fontAlgn="base" hangingPunct="0">
              <a:spcBef>
                <a:spcPct val="0"/>
              </a:spcBef>
              <a:spcAft>
                <a:spcPct val="0"/>
              </a:spcAft>
            </a:pPr>
            <a:r>
              <a:rPr lang="en-US" altLang="en-US" sz="2800" dirty="0">
                <a:solidFill>
                  <a:srgbClr val="35372F"/>
                </a:solidFill>
                <a:latin typeface="+mj-lt"/>
                <a:cs typeface="Arial" panose="020B0604020202020204" pitchFamily="34" charset="0"/>
              </a:rPr>
              <a:t>As you might expect from the name, the greenhouse effect works just like a greenhouse (a glass building used to grow fruits, vegetables and plants).</a:t>
            </a:r>
            <a:br>
              <a:rPr lang="en-US" altLang="en-US" sz="2800" dirty="0">
                <a:solidFill>
                  <a:srgbClr val="35372F"/>
                </a:solidFill>
                <a:latin typeface="+mj-lt"/>
                <a:cs typeface="Arial" panose="020B0604020202020204" pitchFamily="34" charset="0"/>
              </a:rPr>
            </a:br>
            <a:endParaRPr lang="en-US" altLang="en-US" sz="2800" dirty="0">
              <a:solidFill>
                <a:srgbClr val="35372F"/>
              </a:solidFill>
              <a:latin typeface="+mj-lt"/>
            </a:endParaRPr>
          </a:p>
          <a:p>
            <a:pPr lvl="0" eaLnBrk="0" fontAlgn="base" hangingPunct="0">
              <a:spcBef>
                <a:spcPct val="0"/>
              </a:spcBef>
              <a:spcAft>
                <a:spcPct val="0"/>
              </a:spcAft>
            </a:pPr>
            <a:r>
              <a:rPr lang="en-US" altLang="en-US" sz="2800" dirty="0">
                <a:solidFill>
                  <a:srgbClr val="35372F"/>
                </a:solidFill>
                <a:latin typeface="+mj-lt"/>
                <a:cs typeface="Arial" panose="020B0604020202020204" pitchFamily="34" charset="0"/>
              </a:rPr>
              <a:t>A greenhouse stays warm inside, even during the winter, because the glass walls of the greenhouse trap the Sun's heat and keep some of it contained inside.</a:t>
            </a:r>
            <a:endParaRPr lang="en-US" altLang="en-US" sz="2800" dirty="0">
              <a:solidFill>
                <a:srgbClr val="35372F"/>
              </a:solidFill>
              <a:latin typeface="+mj-lt"/>
            </a:endParaRPr>
          </a:p>
          <a:p>
            <a:pPr lvl="0" eaLnBrk="0" fontAlgn="base" hangingPunct="0">
              <a:spcBef>
                <a:spcPct val="0"/>
              </a:spcBef>
              <a:spcAft>
                <a:spcPct val="0"/>
              </a:spcAft>
            </a:pPr>
            <a:r>
              <a:rPr lang="en-US" altLang="en-US" sz="2800" dirty="0">
                <a:solidFill>
                  <a:srgbClr val="35372F"/>
                </a:solidFill>
                <a:latin typeface="+mj-lt"/>
                <a:cs typeface="Arial" panose="020B0604020202020204" pitchFamily="34" charset="0"/>
              </a:rPr>
              <a:t>  </a:t>
            </a:r>
            <a:endParaRPr lang="en-US" altLang="en-US" sz="2800" dirty="0">
              <a:solidFill>
                <a:srgbClr val="35372F"/>
              </a:solidFill>
              <a:latin typeface="+mj-lt"/>
            </a:endParaRPr>
          </a:p>
        </p:txBody>
      </p:sp>
      <p:sp>
        <p:nvSpPr>
          <p:cNvPr id="4" name="Title 1"/>
          <p:cNvSpPr>
            <a:spLocks noGrp="1"/>
          </p:cNvSpPr>
          <p:nvPr>
            <p:ph type="title"/>
          </p:nvPr>
        </p:nvSpPr>
        <p:spPr>
          <a:xfrm>
            <a:off x="417328" y="566571"/>
            <a:ext cx="11357344" cy="1190958"/>
          </a:xfrm>
        </p:spPr>
        <p:txBody>
          <a:bodyPr>
            <a:normAutofit/>
          </a:bodyPr>
          <a:lstStyle/>
          <a:p>
            <a:r>
              <a:rPr lang="en-GB" sz="3600" b="1" dirty="0">
                <a:solidFill>
                  <a:srgbClr val="35372F"/>
                </a:solidFill>
              </a:rPr>
              <a:t>How does the greenhouse effect work?</a:t>
            </a:r>
          </a:p>
        </p:txBody>
      </p:sp>
    </p:spTree>
    <p:extLst>
      <p:ext uri="{BB962C8B-B14F-4D97-AF65-F5344CB8AC3E}">
        <p14:creationId xmlns:p14="http://schemas.microsoft.com/office/powerpoint/2010/main" val="315792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6362" y="1274708"/>
            <a:ext cx="6145966" cy="4286643"/>
          </a:xfrm>
        </p:spPr>
        <p:txBody>
          <a:bodyPr>
            <a:normAutofit/>
          </a:bodyPr>
          <a:lstStyle/>
          <a:p>
            <a:pPr marL="0" indent="0">
              <a:buNone/>
            </a:pPr>
            <a:r>
              <a:rPr lang="en-GB" dirty="0">
                <a:solidFill>
                  <a:srgbClr val="35372F"/>
                </a:solidFill>
              </a:rPr>
              <a:t>During the day, the Sun shines through the atmosphere. Earth's surface warms up in the sunlight. </a:t>
            </a:r>
          </a:p>
          <a:p>
            <a:pPr marL="0" indent="0">
              <a:buNone/>
            </a:pPr>
            <a:endParaRPr lang="en-GB" dirty="0">
              <a:solidFill>
                <a:srgbClr val="35372F"/>
              </a:solidFill>
            </a:endParaRPr>
          </a:p>
          <a:p>
            <a:pPr marL="0" indent="0">
              <a:buNone/>
            </a:pPr>
            <a:r>
              <a:rPr lang="en-GB" dirty="0">
                <a:solidFill>
                  <a:srgbClr val="35372F"/>
                </a:solidFill>
              </a:rPr>
              <a:t>At night, Earth's surface cools, releasing heat back into the air. </a:t>
            </a:r>
            <a:r>
              <a:rPr lang="en-US" dirty="0">
                <a:solidFill>
                  <a:srgbClr val="35372F"/>
                </a:solidFill>
              </a:rPr>
              <a:t>While some of the incoming light, heat and radiation from the Sun bounces right back into space, some of it is trapped by the </a:t>
            </a:r>
            <a:r>
              <a:rPr lang="en-US" b="1" dirty="0">
                <a:solidFill>
                  <a:srgbClr val="35372F"/>
                </a:solidFill>
              </a:rPr>
              <a:t>greenhouse gases </a:t>
            </a:r>
            <a:r>
              <a:rPr lang="en-US" dirty="0">
                <a:solidFill>
                  <a:srgbClr val="35372F"/>
                </a:solidFill>
              </a:rPr>
              <a:t>that make up our atmosphere.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2637" y="5075314"/>
            <a:ext cx="976312" cy="1239761"/>
          </a:xfrm>
          <a:prstGeom prst="rect">
            <a:avLst/>
          </a:prstGeom>
        </p:spPr>
      </p:pic>
      <p:sp>
        <p:nvSpPr>
          <p:cNvPr id="5" name="Oval Callout 4"/>
          <p:cNvSpPr/>
          <p:nvPr/>
        </p:nvSpPr>
        <p:spPr>
          <a:xfrm>
            <a:off x="499672" y="896417"/>
            <a:ext cx="4448175" cy="3762375"/>
          </a:xfrm>
          <a:prstGeom prst="wedgeEllipseCallout">
            <a:avLst>
              <a:gd name="adj1" fmla="val 22156"/>
              <a:gd name="adj2" fmla="val 65096"/>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The greenhouse effect works much the same way on Earth as it does in a greenhouse. The Earth has a layer of heat-trapping gases in the atmosphere (like the roof of a greenhouse). These heat-trapping gases are known as the </a:t>
            </a:r>
            <a:r>
              <a:rPr lang="en-GB" sz="2000" i="1" dirty="0">
                <a:latin typeface="+mj-lt"/>
              </a:rPr>
              <a:t>greenhouse gases</a:t>
            </a:r>
            <a:r>
              <a:rPr lang="en-GB" sz="2000" dirty="0">
                <a:latin typeface="+mj-lt"/>
              </a:rPr>
              <a:t>.</a:t>
            </a:r>
          </a:p>
        </p:txBody>
      </p:sp>
    </p:spTree>
    <p:extLst>
      <p:ext uri="{BB962C8B-B14F-4D97-AF65-F5344CB8AC3E}">
        <p14:creationId xmlns:p14="http://schemas.microsoft.com/office/powerpoint/2010/main" val="178658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735" y="1894474"/>
            <a:ext cx="6550702" cy="2419124"/>
          </a:xfrm>
          <a:prstGeom prst="rect">
            <a:avLst/>
          </a:prstGeom>
        </p:spPr>
        <p:txBody>
          <a:bodyPr wrap="square">
            <a:spAutoFit/>
          </a:bodyPr>
          <a:lstStyle/>
          <a:p>
            <a:pPr lvl="0">
              <a:lnSpc>
                <a:spcPct val="90000"/>
              </a:lnSpc>
              <a:spcBef>
                <a:spcPts val="1000"/>
              </a:spcBef>
            </a:pPr>
            <a:r>
              <a:rPr lang="en-US" sz="2800" dirty="0">
                <a:solidFill>
                  <a:srgbClr val="35372F"/>
                </a:solidFill>
                <a:latin typeface="Calibri Light" panose="020F0302020204030204"/>
              </a:rPr>
              <a:t>Without this layer of insulation, Earth would simply be a frozen rock hurtling through space. Therefore, this ‘insulation’ is a really important layer. However, it has got far too thick and is now causing problems across the globe. </a:t>
            </a:r>
          </a:p>
        </p:txBody>
      </p:sp>
      <p:pic>
        <p:nvPicPr>
          <p:cNvPr id="9" name="Imagem 8">
            <a:extLst>
              <a:ext uri="{FF2B5EF4-FFF2-40B4-BE49-F238E27FC236}">
                <a16:creationId xmlns:a16="http://schemas.microsoft.com/office/drawing/2014/main" id="{07AB2867-5E8F-484C-9C93-19C0E3F087ED}"/>
              </a:ext>
            </a:extLst>
          </p:cNvPr>
          <p:cNvPicPr>
            <a:picLocks noChangeAspect="1"/>
          </p:cNvPicPr>
          <p:nvPr/>
        </p:nvPicPr>
        <p:blipFill rotWithShape="1">
          <a:blip r:embed="rId2"/>
          <a:srcRect t="2445" r="6145"/>
          <a:stretch/>
        </p:blipFill>
        <p:spPr>
          <a:xfrm rot="10800000">
            <a:off x="7288609" y="1499016"/>
            <a:ext cx="3764139" cy="3559403"/>
          </a:xfrm>
          <a:prstGeom prst="rect">
            <a:avLst/>
          </a:prstGeom>
        </p:spPr>
      </p:pic>
    </p:spTree>
    <p:extLst>
      <p:ext uri="{BB962C8B-B14F-4D97-AF65-F5344CB8AC3E}">
        <p14:creationId xmlns:p14="http://schemas.microsoft.com/office/powerpoint/2010/main" val="63938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C97363D-F799-4866-A89E-A4C30D58AD2F}"/>
              </a:ext>
            </a:extLst>
          </p:cNvPr>
          <p:cNvSpPr>
            <a:spLocks noGrp="1"/>
          </p:cNvSpPr>
          <p:nvPr>
            <p:ph idx="1"/>
          </p:nvPr>
        </p:nvSpPr>
        <p:spPr>
          <a:xfrm>
            <a:off x="412082" y="1293351"/>
            <a:ext cx="6243626" cy="4548206"/>
          </a:xfrm>
        </p:spPr>
        <p:txBody>
          <a:bodyPr>
            <a:normAutofit/>
          </a:bodyPr>
          <a:lstStyle/>
          <a:p>
            <a:pPr marL="0" indent="0">
              <a:buNone/>
            </a:pPr>
            <a:r>
              <a:rPr lang="en-GB" dirty="0">
                <a:solidFill>
                  <a:srgbClr val="35372F"/>
                </a:solidFill>
              </a:rPr>
              <a:t>Having too much of these greenhouse gases causes the Earth's atmosphere to trap more and more heat which in turn causes the planet to warm up. </a:t>
            </a:r>
          </a:p>
          <a:p>
            <a:pPr marL="0" indent="0">
              <a:buNone/>
            </a:pPr>
            <a:endParaRPr lang="en-GB" dirty="0">
              <a:solidFill>
                <a:srgbClr val="35372F"/>
              </a:solidFill>
            </a:endParaRPr>
          </a:p>
          <a:p>
            <a:pPr marL="0" indent="0">
              <a:buNone/>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At this moment, the Earth’s greenhouse gases are higher than at any time in the last 800,000 years, for the most part due to human activities. </a:t>
            </a:r>
            <a:endParaRPr lang="en-GB" dirty="0">
              <a:solidFill>
                <a:srgbClr val="35372F"/>
              </a:solidFill>
            </a:endParaRPr>
          </a:p>
          <a:p>
            <a:pPr marL="0" indent="0">
              <a:buNone/>
            </a:pPr>
            <a:endParaRPr lang="en-GB" dirty="0">
              <a:solidFill>
                <a:srgbClr val="35372F"/>
              </a:solidFill>
            </a:endParaRPr>
          </a:p>
        </p:txBody>
      </p:sp>
      <p:pic>
        <p:nvPicPr>
          <p:cNvPr id="4" name="Picture 2" descr="Image result for earth in a blanket">
            <a:extLst>
              <a:ext uri="{FF2B5EF4-FFF2-40B4-BE49-F238E27FC236}">
                <a16:creationId xmlns:a16="http://schemas.microsoft.com/office/drawing/2014/main" id="{8E543069-81BE-403D-BF7D-26EF82907D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95550" y="1409729"/>
            <a:ext cx="4884368" cy="348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3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430423" y="3745884"/>
            <a:ext cx="8292663" cy="918336"/>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9" name="Rectangle: Rounded Corners 58">
            <a:extLst>
              <a:ext uri="{FF2B5EF4-FFF2-40B4-BE49-F238E27FC236}">
                <a16:creationId xmlns:a16="http://schemas.microsoft.com/office/drawing/2014/main" id="{228B89D6-D457-43D1-99F9-B86C5647AEB2}"/>
              </a:ext>
              <a:ext uri="{C183D7F6-B498-43B3-948B-1728B52AA6E4}">
                <adec:decorative xmlns:adec="http://schemas.microsoft.com/office/drawing/2017/decorative" val="1"/>
              </a:ext>
            </a:extLst>
          </p:cNvPr>
          <p:cNvSpPr/>
          <p:nvPr/>
        </p:nvSpPr>
        <p:spPr>
          <a:xfrm>
            <a:off x="430423" y="4981378"/>
            <a:ext cx="8292663" cy="918336"/>
          </a:xfrm>
          <a:prstGeom prst="roundRect">
            <a:avLst>
              <a:gd name="adj" fmla="val 50000"/>
            </a:avLst>
          </a:prstGeom>
          <a:solidFill>
            <a:srgbClr val="B5D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430423" y="2547452"/>
            <a:ext cx="8292663" cy="918336"/>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430425" y="1349020"/>
            <a:ext cx="8292662" cy="918336"/>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513508" y="2738997"/>
            <a:ext cx="7102150"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 VISION OF CLIMATE CHANGE: Explore the feelings related to climate change through ours and others’ art.</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634419" y="1455705"/>
            <a:ext cx="719431" cy="7243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513508" y="1578433"/>
            <a:ext cx="704992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WHY IS OUR CLIMATE CHANGING?: Explore greenhouse effect in order to understand the reasons for human-led climate change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461279" y="3873133"/>
            <a:ext cx="7102150"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WHAT CHANGES ARE WE SEEING?: Through different images, explore various impacts of climate change to more concretely understand the reasons and consequences.</a:t>
            </a:r>
          </a:p>
        </p:txBody>
      </p:sp>
      <p:sp>
        <p:nvSpPr>
          <p:cNvPr id="67" name="TextBox 47">
            <a:extLst>
              <a:ext uri="{FF2B5EF4-FFF2-40B4-BE49-F238E27FC236}">
                <a16:creationId xmlns:a16="http://schemas.microsoft.com/office/drawing/2014/main" id="{5CB8E5D9-5AB2-4AEE-973D-2AB9CE05AF2D}"/>
              </a:ext>
            </a:extLst>
          </p:cNvPr>
          <p:cNvSpPr txBox="1"/>
          <p:nvPr/>
        </p:nvSpPr>
        <p:spPr>
          <a:xfrm>
            <a:off x="1461278" y="5096351"/>
            <a:ext cx="7102151"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TRAVELLING THROUGH DEEP TIME: Enhance our perspective of human history within the history of the Earth through ‘Deep Time’, so that we can better situate human’s responsibility for human-led climate change. </a:t>
            </a:r>
          </a:p>
        </p:txBody>
      </p:sp>
      <p:pic>
        <p:nvPicPr>
          <p:cNvPr id="50" name="Picture Placeholder 6">
            <a:extLst>
              <a:ext uri="{FF2B5EF4-FFF2-40B4-BE49-F238E27FC236}">
                <a16:creationId xmlns:a16="http://schemas.microsoft.com/office/drawing/2014/main" id="{076DC11C-1975-407F-8F6F-049D8503D067}"/>
              </a:ext>
            </a:extLst>
          </p:cNvPr>
          <p:cNvPicPr>
            <a:picLocks noChangeAspect="1"/>
          </p:cNvPicPr>
          <p:nvPr/>
        </p:nvPicPr>
        <p:blipFill>
          <a:blip r:embed="rId3">
            <a:extLst>
              <a:ext uri="{28A0092B-C50C-407E-A947-70E740481C1C}">
                <a14:useLocalDpi xmlns:a14="http://schemas.microsoft.com/office/drawing/2010/main" val="0"/>
              </a:ext>
            </a:extLst>
          </a:blip>
          <a:srcRect l="21373" r="21373"/>
          <a:stretch/>
        </p:blipFill>
        <p:spPr>
          <a:xfrm>
            <a:off x="9478100" y="0"/>
            <a:ext cx="2713900" cy="2549685"/>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25" name="TextBox 4">
            <a:extLst>
              <a:ext uri="{FF2B5EF4-FFF2-40B4-BE49-F238E27FC236}">
                <a16:creationId xmlns:a16="http://schemas.microsoft.com/office/drawing/2014/main" id="{CA7D26CD-3CC8-4FBE-8791-D84B235428B3}"/>
              </a:ext>
            </a:extLst>
          </p:cNvPr>
          <p:cNvSpPr txBox="1"/>
          <p:nvPr/>
        </p:nvSpPr>
        <p:spPr>
          <a:xfrm>
            <a:off x="8835488" y="2985218"/>
            <a:ext cx="310573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three sections of this lesson – and, if time, finishing with nature connection (the final activity in the lesson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two sections of this lesson, and exploring some impacts of climate change from the third section. </a:t>
            </a:r>
          </a:p>
        </p:txBody>
      </p:sp>
      <p:sp>
        <p:nvSpPr>
          <p:cNvPr id="26" name="Oval 61">
            <a:extLst>
              <a:ext uri="{FF2B5EF4-FFF2-40B4-BE49-F238E27FC236}">
                <a16:creationId xmlns:a16="http://schemas.microsoft.com/office/drawing/2014/main" id="{50C1E081-6BFD-407B-9586-1FF68404B09C}"/>
              </a:ext>
              <a:ext uri="{C183D7F6-B498-43B3-948B-1728B52AA6E4}">
                <adec:decorative xmlns:adec="http://schemas.microsoft.com/office/drawing/2017/decorative" val="1"/>
              </a:ext>
            </a:extLst>
          </p:cNvPr>
          <p:cNvSpPr/>
          <p:nvPr/>
        </p:nvSpPr>
        <p:spPr>
          <a:xfrm>
            <a:off x="618328" y="2650129"/>
            <a:ext cx="719431" cy="7243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Oval 61">
            <a:extLst>
              <a:ext uri="{FF2B5EF4-FFF2-40B4-BE49-F238E27FC236}">
                <a16:creationId xmlns:a16="http://schemas.microsoft.com/office/drawing/2014/main" id="{9337102E-B55B-459D-A8EF-69DD3677E241}"/>
              </a:ext>
              <a:ext uri="{C183D7F6-B498-43B3-948B-1728B52AA6E4}">
                <adec:decorative xmlns:adec="http://schemas.microsoft.com/office/drawing/2017/decorative" val="1"/>
              </a:ext>
            </a:extLst>
          </p:cNvPr>
          <p:cNvSpPr/>
          <p:nvPr/>
        </p:nvSpPr>
        <p:spPr>
          <a:xfrm>
            <a:off x="628151" y="3848561"/>
            <a:ext cx="719431" cy="7243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Oval 61">
            <a:extLst>
              <a:ext uri="{FF2B5EF4-FFF2-40B4-BE49-F238E27FC236}">
                <a16:creationId xmlns:a16="http://schemas.microsoft.com/office/drawing/2014/main" id="{FF3B06A5-5CB3-4A89-95DC-6B6A97113BFC}"/>
              </a:ext>
              <a:ext uri="{C183D7F6-B498-43B3-948B-1728B52AA6E4}">
                <adec:decorative xmlns:adec="http://schemas.microsoft.com/office/drawing/2017/decorative" val="1"/>
              </a:ext>
            </a:extLst>
          </p:cNvPr>
          <p:cNvSpPr/>
          <p:nvPr/>
        </p:nvSpPr>
        <p:spPr>
          <a:xfrm>
            <a:off x="629445" y="5084055"/>
            <a:ext cx="719431" cy="7243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14" descr="TB_Logo_v1.png">
            <a:extLst>
              <a:ext uri="{FF2B5EF4-FFF2-40B4-BE49-F238E27FC236}">
                <a16:creationId xmlns:a16="http://schemas.microsoft.com/office/drawing/2014/main" id="{83EF9C00-8670-43B0-9729-3E63DEA2D8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9" name="CaixaDeTexto 18">
            <a:extLst>
              <a:ext uri="{FF2B5EF4-FFF2-40B4-BE49-F238E27FC236}">
                <a16:creationId xmlns:a16="http://schemas.microsoft.com/office/drawing/2014/main" id="{05526C8A-8C34-4016-A773-4A85EAE09271}"/>
              </a:ext>
            </a:extLst>
          </p:cNvPr>
          <p:cNvSpPr txBox="1"/>
          <p:nvPr/>
        </p:nvSpPr>
        <p:spPr>
          <a:xfrm>
            <a:off x="432068" y="651650"/>
            <a:ext cx="920406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1 – Our Changing Climate </a:t>
            </a:r>
            <a:b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br>
            <a:endPar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20" name="Retângulo 19">
            <a:extLst>
              <a:ext uri="{FF2B5EF4-FFF2-40B4-BE49-F238E27FC236}">
                <a16:creationId xmlns:a16="http://schemas.microsoft.com/office/drawing/2014/main" id="{2934E193-1403-4B4D-85F1-0B3AE2F2415D}"/>
              </a:ext>
            </a:extLst>
          </p:cNvPr>
          <p:cNvSpPr/>
          <p:nvPr/>
        </p:nvSpPr>
        <p:spPr>
          <a:xfrm>
            <a:off x="0" y="161438"/>
            <a:ext cx="2110154"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Y9&amp;10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13-15</a:t>
            </a:r>
          </a:p>
        </p:txBody>
      </p:sp>
    </p:spTree>
    <p:extLst>
      <p:ext uri="{BB962C8B-B14F-4D97-AF65-F5344CB8AC3E}">
        <p14:creationId xmlns:p14="http://schemas.microsoft.com/office/powerpoint/2010/main" val="205530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125" y="937171"/>
            <a:ext cx="11463750" cy="4351338"/>
          </a:xfrm>
        </p:spPr>
        <p:txBody>
          <a:bodyPr>
            <a:normAutofit/>
          </a:bodyPr>
          <a:lstStyle/>
          <a:p>
            <a:pPr marL="0" indent="0">
              <a:buNone/>
            </a:pPr>
            <a:r>
              <a:rPr lang="en-GB" dirty="0">
                <a:solidFill>
                  <a:srgbClr val="35372F"/>
                </a:solidFill>
              </a:rPr>
              <a:t>So let’s find out more about how climate change happens.</a:t>
            </a:r>
          </a:p>
          <a:p>
            <a:pPr marL="0" indent="0">
              <a:buNone/>
            </a:pPr>
            <a:r>
              <a:rPr lang="en-GB" dirty="0">
                <a:solidFill>
                  <a:srgbClr val="35372F"/>
                </a:solidFill>
              </a:rPr>
              <a:t>There are six main greenhouse gases in the Earth’s atmosphere that make up Earth’s ‘greenhouse roof’. These are:</a:t>
            </a:r>
          </a:p>
          <a:p>
            <a:pPr marL="0" indent="0">
              <a:buNone/>
            </a:pPr>
            <a:endParaRPr lang="en-GB" dirty="0"/>
          </a:p>
        </p:txBody>
      </p:sp>
      <p:sp>
        <p:nvSpPr>
          <p:cNvPr id="7" name="Rectangle 6"/>
          <p:cNvSpPr/>
          <p:nvPr/>
        </p:nvSpPr>
        <p:spPr>
          <a:xfrm>
            <a:off x="526540" y="2868923"/>
            <a:ext cx="1622660" cy="1700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CARBON DIOXIDE</a:t>
            </a:r>
          </a:p>
        </p:txBody>
      </p:sp>
      <p:sp>
        <p:nvSpPr>
          <p:cNvPr id="8" name="Rectangle 7"/>
          <p:cNvSpPr/>
          <p:nvPr/>
        </p:nvSpPr>
        <p:spPr>
          <a:xfrm>
            <a:off x="2452632" y="3863714"/>
            <a:ext cx="1622660" cy="17005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WATER VAPOUR</a:t>
            </a:r>
          </a:p>
        </p:txBody>
      </p:sp>
      <p:sp>
        <p:nvSpPr>
          <p:cNvPr id="9" name="Rectangle 8"/>
          <p:cNvSpPr/>
          <p:nvPr/>
        </p:nvSpPr>
        <p:spPr>
          <a:xfrm>
            <a:off x="4378724" y="2868923"/>
            <a:ext cx="1622660" cy="1700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METHANE</a:t>
            </a:r>
          </a:p>
        </p:txBody>
      </p:sp>
      <p:sp>
        <p:nvSpPr>
          <p:cNvPr id="10" name="Rectangle 9"/>
          <p:cNvSpPr/>
          <p:nvPr/>
        </p:nvSpPr>
        <p:spPr>
          <a:xfrm>
            <a:off x="6297448" y="3792848"/>
            <a:ext cx="1622660" cy="170056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OZONE</a:t>
            </a:r>
          </a:p>
        </p:txBody>
      </p:sp>
      <p:sp>
        <p:nvSpPr>
          <p:cNvPr id="11" name="Rectangle 10"/>
          <p:cNvSpPr/>
          <p:nvPr/>
        </p:nvSpPr>
        <p:spPr>
          <a:xfrm>
            <a:off x="8028200" y="2868923"/>
            <a:ext cx="1622660" cy="1700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NITROUS OXIDE</a:t>
            </a:r>
          </a:p>
        </p:txBody>
      </p:sp>
      <p:sp>
        <p:nvSpPr>
          <p:cNvPr id="12" name="Rectangle 11"/>
          <p:cNvSpPr/>
          <p:nvPr/>
        </p:nvSpPr>
        <p:spPr>
          <a:xfrm>
            <a:off x="9839711" y="3792848"/>
            <a:ext cx="1988164" cy="17005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prstClr val="white"/>
                </a:solidFill>
              </a:rPr>
              <a:t>CHLOROFLOROCARBONS</a:t>
            </a:r>
          </a:p>
        </p:txBody>
      </p:sp>
    </p:spTree>
    <p:extLst>
      <p:ext uri="{BB962C8B-B14F-4D97-AF65-F5344CB8AC3E}">
        <p14:creationId xmlns:p14="http://schemas.microsoft.com/office/powerpoint/2010/main" val="87441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3504" y="1511703"/>
            <a:ext cx="3316077" cy="3316077"/>
          </a:xfrm>
          <a:prstGeom prst="rect">
            <a:avLst/>
          </a:prstGeom>
        </p:spPr>
      </p:pic>
      <p:sp>
        <p:nvSpPr>
          <p:cNvPr id="5" name="Rectangle 4"/>
          <p:cNvSpPr/>
          <p:nvPr/>
        </p:nvSpPr>
        <p:spPr>
          <a:xfrm>
            <a:off x="2604204" y="2310266"/>
            <a:ext cx="2634675" cy="1815882"/>
          </a:xfrm>
          <a:prstGeom prst="rect">
            <a:avLst/>
          </a:prstGeom>
        </p:spPr>
        <p:txBody>
          <a:bodyPr wrap="square">
            <a:spAutoFit/>
          </a:bodyPr>
          <a:lstStyle/>
          <a:p>
            <a:pPr algn="ctr"/>
            <a:r>
              <a:rPr lang="en-GB" sz="2800" dirty="0">
                <a:solidFill>
                  <a:srgbClr val="35372F"/>
                </a:solidFill>
                <a:latin typeface="Calibri Light" panose="020F0302020204030204"/>
              </a:rPr>
              <a:t>Do you know about any of these gases? If so, what?</a:t>
            </a:r>
          </a:p>
        </p:txBody>
      </p:sp>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56624" y="1511702"/>
            <a:ext cx="3316077" cy="3316077"/>
          </a:xfrm>
          <a:prstGeom prst="rect">
            <a:avLst/>
          </a:prstGeom>
        </p:spPr>
      </p:pic>
      <p:sp>
        <p:nvSpPr>
          <p:cNvPr id="7" name="Rectangle 6"/>
          <p:cNvSpPr/>
          <p:nvPr/>
        </p:nvSpPr>
        <p:spPr>
          <a:xfrm>
            <a:off x="6340006" y="2094821"/>
            <a:ext cx="2760386" cy="2246769"/>
          </a:xfrm>
          <a:prstGeom prst="rect">
            <a:avLst/>
          </a:prstGeom>
        </p:spPr>
        <p:txBody>
          <a:bodyPr wrap="square">
            <a:spAutoFit/>
          </a:bodyPr>
          <a:lstStyle/>
          <a:p>
            <a:pPr algn="ctr"/>
            <a:r>
              <a:rPr lang="en-GB" sz="2800" dirty="0">
                <a:solidFill>
                  <a:srgbClr val="35372F"/>
                </a:solidFill>
                <a:latin typeface="Calibri Light" panose="020F0302020204030204"/>
              </a:rPr>
              <a:t>Which of these are humans currently producing too much of?</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1607" y="5244600"/>
            <a:ext cx="6008785" cy="896641"/>
          </a:xfrm>
          <a:prstGeom prst="rect">
            <a:avLst/>
          </a:prstGeom>
        </p:spPr>
      </p:pic>
      <p:sp>
        <p:nvSpPr>
          <p:cNvPr id="3" name="CaixaDeTexto 2">
            <a:extLst>
              <a:ext uri="{FF2B5EF4-FFF2-40B4-BE49-F238E27FC236}">
                <a16:creationId xmlns:a16="http://schemas.microsoft.com/office/drawing/2014/main" id="{489F8CE3-C50A-4065-B622-D0C6BD0EF710}"/>
              </a:ext>
            </a:extLst>
          </p:cNvPr>
          <p:cNvSpPr txBox="1"/>
          <p:nvPr/>
        </p:nvSpPr>
        <p:spPr>
          <a:xfrm>
            <a:off x="329784" y="800600"/>
            <a:ext cx="8397812" cy="523220"/>
          </a:xfrm>
          <a:prstGeom prst="rect">
            <a:avLst/>
          </a:prstGeom>
          <a:noFill/>
        </p:spPr>
        <p:txBody>
          <a:bodyPr wrap="none" rtlCol="0">
            <a:spAutoFit/>
          </a:bodyPr>
          <a:lstStyle/>
          <a:p>
            <a:r>
              <a:rPr lang="en-GB" sz="2800" dirty="0">
                <a:solidFill>
                  <a:srgbClr val="35372F"/>
                </a:solidFill>
                <a:latin typeface="+mj-lt"/>
              </a:rPr>
              <a:t>As a class, take a try in answering the following questions:</a:t>
            </a:r>
          </a:p>
        </p:txBody>
      </p:sp>
    </p:spTree>
    <p:extLst>
      <p:ext uri="{BB962C8B-B14F-4D97-AF65-F5344CB8AC3E}">
        <p14:creationId xmlns:p14="http://schemas.microsoft.com/office/powerpoint/2010/main" val="429228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22" y="613083"/>
            <a:ext cx="11456652" cy="1190958"/>
          </a:xfrm>
        </p:spPr>
        <p:txBody>
          <a:bodyPr>
            <a:normAutofit fontScale="90000"/>
          </a:bodyPr>
          <a:lstStyle/>
          <a:p>
            <a:r>
              <a:rPr lang="en-GB" sz="2800" dirty="0">
                <a:solidFill>
                  <a:srgbClr val="35372F"/>
                </a:solidFill>
              </a:rPr>
              <a:t>These are four facts about greenhouse gases. Read through each of these and suggest some things humans could do differently to produce less of these gases:</a:t>
            </a:r>
          </a:p>
        </p:txBody>
      </p:sp>
      <p:sp>
        <p:nvSpPr>
          <p:cNvPr id="6" name="Rectangle 5"/>
          <p:cNvSpPr/>
          <p:nvPr/>
        </p:nvSpPr>
        <p:spPr>
          <a:xfrm>
            <a:off x="233060" y="2405405"/>
            <a:ext cx="2620566" cy="2263772"/>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Burning fossil fuels (coal, oil and gas) produces </a:t>
            </a:r>
            <a:r>
              <a:rPr lang="en-GB" sz="2400" dirty="0">
                <a:solidFill>
                  <a:srgbClr val="ED7D31">
                    <a:lumMod val="60000"/>
                    <a:lumOff val="40000"/>
                  </a:srgbClr>
                </a:solidFill>
              </a:rPr>
              <a:t>carbon dioxide </a:t>
            </a:r>
            <a:r>
              <a:rPr lang="en-GB" sz="2400" dirty="0">
                <a:solidFill>
                  <a:prstClr val="white"/>
                </a:solidFill>
              </a:rPr>
              <a:t>and </a:t>
            </a:r>
            <a:r>
              <a:rPr lang="en-GB" sz="2400" dirty="0">
                <a:solidFill>
                  <a:prstClr val="black"/>
                </a:solidFill>
              </a:rPr>
              <a:t>nitrous oxide</a:t>
            </a:r>
            <a:r>
              <a:rPr lang="en-GB" sz="2400" dirty="0">
                <a:solidFill>
                  <a:schemeClr val="bg1"/>
                </a:solidFill>
              </a:rPr>
              <a:t>.</a:t>
            </a:r>
          </a:p>
        </p:txBody>
      </p:sp>
      <p:sp>
        <p:nvSpPr>
          <p:cNvPr id="7" name="Rectangle 6"/>
          <p:cNvSpPr/>
          <p:nvPr/>
        </p:nvSpPr>
        <p:spPr>
          <a:xfrm>
            <a:off x="9228387" y="2372067"/>
            <a:ext cx="2620566" cy="218915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Fertilisers which contain nitrogen produce </a:t>
            </a:r>
            <a:r>
              <a:rPr lang="en-GB" sz="2400" dirty="0">
                <a:solidFill>
                  <a:prstClr val="black"/>
                </a:solidFill>
              </a:rPr>
              <a:t>nitrous oxide </a:t>
            </a:r>
            <a:r>
              <a:rPr lang="en-GB" sz="2400" dirty="0">
                <a:solidFill>
                  <a:prstClr val="white"/>
                </a:solidFill>
              </a:rPr>
              <a:t>emissions.</a:t>
            </a:r>
          </a:p>
        </p:txBody>
      </p:sp>
      <p:sp>
        <p:nvSpPr>
          <p:cNvPr id="8" name="Rectangle 7"/>
          <p:cNvSpPr/>
          <p:nvPr/>
        </p:nvSpPr>
        <p:spPr>
          <a:xfrm>
            <a:off x="6315241" y="2172043"/>
            <a:ext cx="2620566" cy="2960683"/>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Animal agriculture increases emissions as cows and sheep produce large amounts of </a:t>
            </a:r>
            <a:r>
              <a:rPr lang="en-GB" sz="2400" dirty="0">
                <a:solidFill>
                  <a:srgbClr val="5B9BD5">
                    <a:lumMod val="50000"/>
                  </a:srgbClr>
                </a:solidFill>
              </a:rPr>
              <a:t>methane</a:t>
            </a:r>
            <a:r>
              <a:rPr lang="en-GB" sz="2400" dirty="0">
                <a:solidFill>
                  <a:prstClr val="white"/>
                </a:solidFill>
              </a:rPr>
              <a:t> when they digest their food.</a:t>
            </a:r>
          </a:p>
        </p:txBody>
      </p:sp>
      <p:sp>
        <p:nvSpPr>
          <p:cNvPr id="9" name="Rectangle 8"/>
          <p:cNvSpPr/>
          <p:nvPr/>
        </p:nvSpPr>
        <p:spPr>
          <a:xfrm>
            <a:off x="3166597" y="2029163"/>
            <a:ext cx="2835673" cy="4010025"/>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Trees help to regulate the climate by absorbing </a:t>
            </a:r>
            <a:r>
              <a:rPr lang="en-GB" sz="2400" dirty="0">
                <a:solidFill>
                  <a:srgbClr val="ED7D31">
                    <a:lumMod val="60000"/>
                    <a:lumOff val="40000"/>
                  </a:srgbClr>
                </a:solidFill>
              </a:rPr>
              <a:t>carbon dioxide </a:t>
            </a:r>
            <a:r>
              <a:rPr lang="en-GB" sz="2400" dirty="0">
                <a:solidFill>
                  <a:prstClr val="white"/>
                </a:solidFill>
              </a:rPr>
              <a:t>from the atmosphere. When we cut down trees &amp; forests, their beneficial effect is lost, whilst carbon stored in the trees is released.</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r="85542"/>
          <a:stretch/>
        </p:blipFill>
        <p:spPr>
          <a:xfrm>
            <a:off x="79738" y="4538520"/>
            <a:ext cx="505260" cy="521459"/>
          </a:xfrm>
          <a:prstGeom prst="rect">
            <a:avLst/>
          </a:prstGeom>
        </p:spPr>
      </p:pic>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64640" r="18733"/>
          <a:stretch/>
        </p:blipFill>
        <p:spPr>
          <a:xfrm>
            <a:off x="424194" y="4967915"/>
            <a:ext cx="581025" cy="521464"/>
          </a:xfrm>
          <a:prstGeom prst="rect">
            <a:avLst/>
          </a:prstGeom>
        </p:spPr>
      </p:pic>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r="85542"/>
          <a:stretch/>
        </p:blipFill>
        <p:spPr>
          <a:xfrm>
            <a:off x="2988531" y="5723458"/>
            <a:ext cx="505260" cy="521459"/>
          </a:xfrm>
          <a:prstGeom prst="rect">
            <a:avLst/>
          </a:prstGeom>
        </p:spPr>
      </p:pic>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l="32248" t="-1525" r="50232" b="1525"/>
          <a:stretch/>
        </p:blipFill>
        <p:spPr>
          <a:xfrm>
            <a:off x="6446703" y="4967915"/>
            <a:ext cx="612251" cy="521464"/>
          </a:xfrm>
          <a:prstGeom prst="rect">
            <a:avLst/>
          </a:prstGeom>
        </p:spPr>
      </p:pic>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l="64640" r="18733"/>
          <a:stretch/>
        </p:blipFill>
        <p:spPr>
          <a:xfrm>
            <a:off x="11227272" y="4300493"/>
            <a:ext cx="581025" cy="521464"/>
          </a:xfrm>
          <a:prstGeom prst="rect">
            <a:avLst/>
          </a:prstGeom>
        </p:spPr>
      </p:pic>
      <p:pic>
        <p:nvPicPr>
          <p:cNvPr id="4" name="Imagem 3">
            <a:extLst>
              <a:ext uri="{FF2B5EF4-FFF2-40B4-BE49-F238E27FC236}">
                <a16:creationId xmlns:a16="http://schemas.microsoft.com/office/drawing/2014/main" id="{E4A65B0D-AF15-4A1D-90A3-9BC8BFC9ED65}"/>
              </a:ext>
            </a:extLst>
          </p:cNvPr>
          <p:cNvPicPr>
            <a:picLocks noChangeAspect="1"/>
          </p:cNvPicPr>
          <p:nvPr/>
        </p:nvPicPr>
        <p:blipFill>
          <a:blip r:embed="rId3"/>
          <a:stretch>
            <a:fillRect/>
          </a:stretch>
        </p:blipFill>
        <p:spPr>
          <a:xfrm>
            <a:off x="11324777" y="1630738"/>
            <a:ext cx="543001" cy="733527"/>
          </a:xfrm>
          <a:prstGeom prst="rect">
            <a:avLst/>
          </a:prstGeom>
        </p:spPr>
      </p:pic>
      <p:pic>
        <p:nvPicPr>
          <p:cNvPr id="15" name="Gráfico 14">
            <a:extLst>
              <a:ext uri="{FF2B5EF4-FFF2-40B4-BE49-F238E27FC236}">
                <a16:creationId xmlns:a16="http://schemas.microsoft.com/office/drawing/2014/main" id="{91293555-88DB-49DC-8A80-FD5F0F8EA12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5627" y="1721879"/>
            <a:ext cx="1713028" cy="1284771"/>
          </a:xfrm>
          <a:prstGeom prst="rect">
            <a:avLst/>
          </a:prstGeom>
        </p:spPr>
      </p:pic>
      <p:pic>
        <p:nvPicPr>
          <p:cNvPr id="16" name="Imagem 15" descr="Uma imagem contendo verde, mesa, computer, escuro&#10;&#10;Descrição gerada automaticamente">
            <a:extLst>
              <a:ext uri="{FF2B5EF4-FFF2-40B4-BE49-F238E27FC236}">
                <a16:creationId xmlns:a16="http://schemas.microsoft.com/office/drawing/2014/main" id="{FB049C61-66B3-4058-928D-A03D5F888B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0054" y="1458105"/>
            <a:ext cx="1459709" cy="1459709"/>
          </a:xfrm>
          <a:prstGeom prst="rect">
            <a:avLst/>
          </a:prstGeom>
        </p:spPr>
      </p:pic>
      <p:pic>
        <p:nvPicPr>
          <p:cNvPr id="17" name="Picture 2" descr="Image result for cow cartoon">
            <a:extLst>
              <a:ext uri="{FF2B5EF4-FFF2-40B4-BE49-F238E27FC236}">
                <a16:creationId xmlns:a16="http://schemas.microsoft.com/office/drawing/2014/main" id="{67F54533-B1AC-4C2D-B304-7367535DA7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80784" y="1721879"/>
            <a:ext cx="910046" cy="64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3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3C7648EB-7868-4508-8DE8-7B819AEEA4F5}"/>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5F843CAE-BAA8-4DF2-94B5-FCEDB9148D5F}"/>
              </a:ext>
            </a:extLst>
          </p:cNvPr>
          <p:cNvSpPr txBox="1"/>
          <p:nvPr/>
        </p:nvSpPr>
        <p:spPr>
          <a:xfrm>
            <a:off x="8195536" y="4025578"/>
            <a:ext cx="3754810" cy="1661993"/>
          </a:xfrm>
          <a:prstGeom prst="rect">
            <a:avLst/>
          </a:prstGeom>
          <a:noFill/>
        </p:spPr>
        <p:txBody>
          <a:bodyPr wrap="square" rtlCol="0">
            <a:spAutoFit/>
          </a:bodyPr>
          <a:lstStyle/>
          <a:p>
            <a:pPr algn="ctr"/>
            <a:r>
              <a:rPr lang="en-GB" sz="2400" b="1" spc="300" dirty="0">
                <a:solidFill>
                  <a:prstClr val="white"/>
                </a:solidFill>
              </a:rPr>
              <a:t>A VISION OF </a:t>
            </a:r>
            <a:br>
              <a:rPr lang="en-GB" sz="2400" b="1" spc="300" dirty="0">
                <a:solidFill>
                  <a:prstClr val="white"/>
                </a:solidFill>
              </a:rPr>
            </a:br>
            <a:r>
              <a:rPr lang="en-GB" sz="2400" b="1" spc="300" dirty="0">
                <a:solidFill>
                  <a:prstClr val="white"/>
                </a:solidFill>
              </a:rPr>
              <a:t>CLIMATE CHANGE</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dirty="0">
                <a:solidFill>
                  <a:srgbClr val="FEE725"/>
                </a:solidFill>
              </a:rPr>
              <a:t>1 5  M I N U T E S </a:t>
            </a:r>
            <a:endParaRPr lang="en-GB" dirty="0">
              <a:solidFill>
                <a:srgbClr val="FEE725"/>
              </a:solidFill>
            </a:endParaRPr>
          </a:p>
        </p:txBody>
      </p:sp>
    </p:spTree>
    <p:extLst>
      <p:ext uri="{BB962C8B-B14F-4D97-AF65-F5344CB8AC3E}">
        <p14:creationId xmlns:p14="http://schemas.microsoft.com/office/powerpoint/2010/main" val="215086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90" y="2162175"/>
            <a:ext cx="11471384" cy="4014788"/>
          </a:xfrm>
        </p:spPr>
        <p:txBody>
          <a:bodyPr/>
          <a:lstStyle/>
          <a:p>
            <a:pPr marL="0" indent="0">
              <a:buNone/>
            </a:pPr>
            <a:r>
              <a:rPr lang="en-GB" dirty="0">
                <a:solidFill>
                  <a:srgbClr val="35372F"/>
                </a:solidFill>
              </a:rPr>
              <a:t>Take a look at the following slide of an image representing global warming.</a:t>
            </a:r>
          </a:p>
          <a:p>
            <a:pPr marL="0" indent="0">
              <a:buNone/>
            </a:pPr>
            <a:br>
              <a:rPr lang="en-GB" dirty="0">
                <a:solidFill>
                  <a:srgbClr val="35372F"/>
                </a:solidFill>
              </a:rPr>
            </a:br>
            <a:r>
              <a:rPr lang="en-GB" dirty="0">
                <a:solidFill>
                  <a:srgbClr val="35372F"/>
                </a:solidFill>
              </a:rPr>
              <a:t>Talk to the person next to you about how or what the data in this image might be showing. Share your thoughts with the class.</a:t>
            </a:r>
          </a:p>
        </p:txBody>
      </p:sp>
    </p:spTree>
    <p:extLst>
      <p:ext uri="{BB962C8B-B14F-4D97-AF65-F5344CB8AC3E}">
        <p14:creationId xmlns:p14="http://schemas.microsoft.com/office/powerpoint/2010/main" val="258236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241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91" y="804240"/>
            <a:ext cx="11463295" cy="2893100"/>
          </a:xfrm>
          <a:prstGeom prst="rect">
            <a:avLst/>
          </a:prstGeom>
        </p:spPr>
        <p:txBody>
          <a:bodyPr wrap="square">
            <a:spAutoFit/>
          </a:bodyPr>
          <a:lstStyle/>
          <a:p>
            <a:pPr eaLnBrk="0" fontAlgn="base" hangingPunct="0">
              <a:spcBef>
                <a:spcPct val="0"/>
              </a:spcBef>
              <a:spcAft>
                <a:spcPct val="0"/>
              </a:spcAft>
            </a:pPr>
            <a:r>
              <a:rPr lang="en-GB" sz="2800" dirty="0">
                <a:solidFill>
                  <a:srgbClr val="35372F"/>
                </a:solidFill>
                <a:latin typeface="+mj-lt"/>
              </a:rPr>
              <a:t>This image was made by a climate scientist called Ed Hawkins. He decided to represent each year’s average temperatures from 1850-2020 using data from the UK Met Office and put that into a simple image. </a:t>
            </a:r>
            <a:r>
              <a:rPr lang="en-US" altLang="en-US" sz="2800" dirty="0">
                <a:solidFill>
                  <a:srgbClr val="35372F"/>
                </a:solidFill>
                <a:latin typeface="+mj-lt"/>
              </a:rPr>
              <a:t>The stripes of colour range from blue (cold ) to red (hot) and </a:t>
            </a:r>
            <a:r>
              <a:rPr lang="en-GB" sz="2800" dirty="0">
                <a:solidFill>
                  <a:srgbClr val="35372F"/>
                </a:solidFill>
                <a:latin typeface="+mj-lt"/>
              </a:rPr>
              <a:t>are visual representations of the change in temperature over time.</a:t>
            </a:r>
          </a:p>
          <a:p>
            <a:pPr eaLnBrk="0" fontAlgn="base" hangingPunct="0">
              <a:spcBef>
                <a:spcPct val="0"/>
              </a:spcBef>
              <a:spcAft>
                <a:spcPct val="0"/>
              </a:spcAft>
            </a:pPr>
            <a:br>
              <a:rPr lang="en-US" altLang="en-US" sz="2800" dirty="0">
                <a:solidFill>
                  <a:srgbClr val="35372F"/>
                </a:solidFill>
                <a:latin typeface="+mj-lt"/>
              </a:rPr>
            </a:br>
            <a:endParaRPr lang="en-US" altLang="en-US" sz="1400" dirty="0">
              <a:latin typeface="+mj-lt"/>
            </a:endParaRPr>
          </a:p>
        </p:txBody>
      </p:sp>
      <p:sp>
        <p:nvSpPr>
          <p:cNvPr id="10" name="CaixaDeTexto 9">
            <a:extLst>
              <a:ext uri="{FF2B5EF4-FFF2-40B4-BE49-F238E27FC236}">
                <a16:creationId xmlns:a16="http://schemas.microsoft.com/office/drawing/2014/main" id="{717F699B-7A00-4F85-A51A-B7768418CB05}"/>
              </a:ext>
            </a:extLst>
          </p:cNvPr>
          <p:cNvSpPr txBox="1"/>
          <p:nvPr/>
        </p:nvSpPr>
        <p:spPr>
          <a:xfrm>
            <a:off x="377014" y="3288772"/>
            <a:ext cx="6109119" cy="2954655"/>
          </a:xfrm>
          <a:prstGeom prst="rect">
            <a:avLst/>
          </a:prstGeom>
          <a:noFill/>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Ed and his team have been using weather data from countries across the world to produce images for individual countries and regions, and then collating all of this together to produce the image for the entire globe. </a:t>
            </a:r>
            <a:b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br>
            <a:endParaRPr lang="en-GB" dirty="0"/>
          </a:p>
        </p:txBody>
      </p:sp>
      <p:pic>
        <p:nvPicPr>
          <p:cNvPr id="6" name="Imagem 5" descr="Tela de computador com fundo azul&#10;&#10;Descrição gerada automaticamente com confiança baixa">
            <a:extLst>
              <a:ext uri="{FF2B5EF4-FFF2-40B4-BE49-F238E27FC236}">
                <a16:creationId xmlns:a16="http://schemas.microsoft.com/office/drawing/2014/main" id="{E6E24CA9-7839-4286-9CD7-4337C3FD8F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9113" y="3288772"/>
            <a:ext cx="4702893" cy="2645066"/>
          </a:xfrm>
          <a:prstGeom prst="rect">
            <a:avLst/>
          </a:prstGeom>
        </p:spPr>
      </p:pic>
    </p:spTree>
    <p:extLst>
      <p:ext uri="{BB962C8B-B14F-4D97-AF65-F5344CB8AC3E}">
        <p14:creationId xmlns:p14="http://schemas.microsoft.com/office/powerpoint/2010/main" val="177616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lão de Fala: Oval 4">
            <a:extLst>
              <a:ext uri="{FF2B5EF4-FFF2-40B4-BE49-F238E27FC236}">
                <a16:creationId xmlns:a16="http://schemas.microsoft.com/office/drawing/2014/main" id="{85B7F45E-A487-4471-B60D-DECE470FCFAB}"/>
              </a:ext>
            </a:extLst>
          </p:cNvPr>
          <p:cNvSpPr/>
          <p:nvPr/>
        </p:nvSpPr>
        <p:spPr>
          <a:xfrm>
            <a:off x="1124263" y="1110424"/>
            <a:ext cx="4841822" cy="4571999"/>
          </a:xfrm>
          <a:prstGeom prst="wedgeEllipseCallout">
            <a:avLst>
              <a:gd name="adj1" fmla="val 67484"/>
              <a:gd name="adj2" fmla="val 1648"/>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bg1"/>
                </a:solidFill>
                <a:latin typeface="+mj-lt"/>
              </a:rPr>
              <a:t>I wanted to communicate temperature changes in a way that was simple and intuitive, removing all the distractions of standard climate graphics so that the long-term trends and variations in temperature are crystal clear.</a:t>
            </a:r>
          </a:p>
          <a:p>
            <a:pPr algn="ctr"/>
            <a:r>
              <a:rPr lang="en-US" sz="2000" dirty="0">
                <a:solidFill>
                  <a:schemeClr val="bg1"/>
                </a:solidFill>
                <a:latin typeface="+mj-lt"/>
              </a:rPr>
              <a:t>- </a:t>
            </a:r>
            <a:r>
              <a:rPr lang="en-US" altLang="en-US" sz="2000" b="1" dirty="0">
                <a:solidFill>
                  <a:schemeClr val="bg1"/>
                </a:solidFill>
                <a:latin typeface="+mj-lt"/>
              </a:rPr>
              <a:t>Ed Hawkins </a:t>
            </a:r>
            <a:endParaRPr lang="en-GB" sz="2000" dirty="0">
              <a:solidFill>
                <a:schemeClr val="bg1"/>
              </a:solidFill>
            </a:endParaRPr>
          </a:p>
        </p:txBody>
      </p:sp>
      <p:pic>
        <p:nvPicPr>
          <p:cNvPr id="7" name="Imagem 6">
            <a:extLst>
              <a:ext uri="{FF2B5EF4-FFF2-40B4-BE49-F238E27FC236}">
                <a16:creationId xmlns:a16="http://schemas.microsoft.com/office/drawing/2014/main" id="{2412ED32-E0BA-4C81-B383-443713D23662}"/>
              </a:ext>
            </a:extLst>
          </p:cNvPr>
          <p:cNvPicPr>
            <a:picLocks noChangeAspect="1"/>
          </p:cNvPicPr>
          <p:nvPr/>
        </p:nvPicPr>
        <p:blipFill rotWithShape="1">
          <a:blip r:embed="rId2"/>
          <a:srcRect l="1961" t="3767" r="3921" b="7284"/>
          <a:stretch/>
        </p:blipFill>
        <p:spPr>
          <a:xfrm>
            <a:off x="7230255" y="1526692"/>
            <a:ext cx="3837482" cy="3804614"/>
          </a:xfrm>
          <a:prstGeom prst="flowChartConnector">
            <a:avLst/>
          </a:prstGeom>
        </p:spPr>
      </p:pic>
      <p:sp>
        <p:nvSpPr>
          <p:cNvPr id="9" name="CaixaDeTexto 8">
            <a:extLst>
              <a:ext uri="{FF2B5EF4-FFF2-40B4-BE49-F238E27FC236}">
                <a16:creationId xmlns:a16="http://schemas.microsoft.com/office/drawing/2014/main" id="{E99036F3-5164-4031-8886-7A679DDD60FA}"/>
              </a:ext>
            </a:extLst>
          </p:cNvPr>
          <p:cNvSpPr txBox="1"/>
          <p:nvPr/>
        </p:nvSpPr>
        <p:spPr>
          <a:xfrm>
            <a:off x="4879951" y="6033540"/>
            <a:ext cx="6869242" cy="369332"/>
          </a:xfrm>
          <a:prstGeom prst="rect">
            <a:avLst/>
          </a:prstGeom>
          <a:noFill/>
        </p:spPr>
        <p:txBody>
          <a:bodyPr wrap="square">
            <a:spAutoFit/>
          </a:bodyPr>
          <a:lstStyle/>
          <a:p>
            <a:pPr algn="r"/>
            <a:r>
              <a:rPr lang="en-GB" dirty="0">
                <a:solidFill>
                  <a:srgbClr val="35372F"/>
                </a:solidFill>
              </a:rPr>
              <a:t>Image @ </a:t>
            </a:r>
            <a:r>
              <a:rPr lang="en-GB" dirty="0">
                <a:hlinkClick r:id="rId3" tooltip="Ed Hawkins (@ed_hawkins) / Twitter"/>
              </a:rPr>
              <a:t>Ed Hawkins (@ed_hawkins) / Twitter</a:t>
            </a:r>
          </a:p>
        </p:txBody>
      </p:sp>
    </p:spTree>
    <p:extLst>
      <p:ext uri="{BB962C8B-B14F-4D97-AF65-F5344CB8AC3E}">
        <p14:creationId xmlns:p14="http://schemas.microsoft.com/office/powerpoint/2010/main" val="38401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87AAC-2931-4D2C-8DBF-9E5DA75A3452}"/>
              </a:ext>
            </a:extLst>
          </p:cNvPr>
          <p:cNvSpPr>
            <a:spLocks noGrp="1"/>
          </p:cNvSpPr>
          <p:nvPr>
            <p:ph type="title"/>
          </p:nvPr>
        </p:nvSpPr>
        <p:spPr>
          <a:xfrm>
            <a:off x="319862" y="650151"/>
            <a:ext cx="11461011" cy="1190958"/>
          </a:xfrm>
        </p:spPr>
        <p:txBody>
          <a:bodyPr>
            <a:noAutofit/>
          </a:bodyPr>
          <a:lstStyle/>
          <a:p>
            <a:r>
              <a:rPr lang="en-GB" sz="2800" dirty="0">
                <a:solidFill>
                  <a:srgbClr val="35372F"/>
                </a:solidFill>
              </a:rPr>
              <a:t>If you have interest in exploring the </a:t>
            </a:r>
            <a:r>
              <a:rPr lang="en-GB" sz="2800" dirty="0" err="1">
                <a:solidFill>
                  <a:srgbClr val="35372F"/>
                </a:solidFill>
                <a:hlinkClick r:id="rId2"/>
              </a:rPr>
              <a:t>ShowYourStripes</a:t>
            </a:r>
            <a:r>
              <a:rPr lang="en-GB" sz="2800" dirty="0">
                <a:solidFill>
                  <a:srgbClr val="35372F"/>
                </a:solidFill>
              </a:rPr>
              <a:t> website, you can find not only visual representations of global temperatures, but of different regions:</a:t>
            </a:r>
          </a:p>
        </p:txBody>
      </p:sp>
      <p:pic>
        <p:nvPicPr>
          <p:cNvPr id="12" name="Espaço Reservado para Conteúdo 11" descr="Gráfico, Gráfico de barras&#10;&#10;Descrição gerada automaticamente">
            <a:extLst>
              <a:ext uri="{FF2B5EF4-FFF2-40B4-BE49-F238E27FC236}">
                <a16:creationId xmlns:a16="http://schemas.microsoft.com/office/drawing/2014/main" id="{76F12AC4-F681-4C41-8354-6B27FAD5198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79673" y="4181400"/>
            <a:ext cx="3784281" cy="2128408"/>
          </a:xfrm>
        </p:spPr>
      </p:pic>
      <p:pic>
        <p:nvPicPr>
          <p:cNvPr id="9" name="Imagem 8" descr="Tela de computador com fundo azul&#10;&#10;Descrição gerada automaticamente com confiança baixa">
            <a:extLst>
              <a:ext uri="{FF2B5EF4-FFF2-40B4-BE49-F238E27FC236}">
                <a16:creationId xmlns:a16="http://schemas.microsoft.com/office/drawing/2014/main" id="{6BCCE48C-4692-4B0A-A4D3-02347E6601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9673" y="2012663"/>
            <a:ext cx="3784280" cy="2128407"/>
          </a:xfrm>
          <a:prstGeom prst="rect">
            <a:avLst/>
          </a:prstGeom>
        </p:spPr>
      </p:pic>
      <p:pic>
        <p:nvPicPr>
          <p:cNvPr id="13" name="Imagem 12" descr="Gráfico, Histograma&#10;&#10;Descrição gerada automaticamente">
            <a:extLst>
              <a:ext uri="{FF2B5EF4-FFF2-40B4-BE49-F238E27FC236}">
                <a16:creationId xmlns:a16="http://schemas.microsoft.com/office/drawing/2014/main" id="{AD5A07E1-BA13-4297-BEC7-477AA8F7FD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9840" y="2012663"/>
            <a:ext cx="5402487" cy="3038541"/>
          </a:xfrm>
          <a:prstGeom prst="rect">
            <a:avLst/>
          </a:prstGeom>
        </p:spPr>
      </p:pic>
      <p:sp>
        <p:nvSpPr>
          <p:cNvPr id="15" name="CaixaDeTexto 14">
            <a:extLst>
              <a:ext uri="{FF2B5EF4-FFF2-40B4-BE49-F238E27FC236}">
                <a16:creationId xmlns:a16="http://schemas.microsoft.com/office/drawing/2014/main" id="{8DEE54DF-5FCB-40DC-9E37-F40FB398895E}"/>
              </a:ext>
            </a:extLst>
          </p:cNvPr>
          <p:cNvSpPr txBox="1"/>
          <p:nvPr/>
        </p:nvSpPr>
        <p:spPr>
          <a:xfrm>
            <a:off x="5389919" y="5127011"/>
            <a:ext cx="6093500" cy="523220"/>
          </a:xfrm>
          <a:prstGeom prst="rect">
            <a:avLst/>
          </a:prstGeom>
          <a:noFill/>
        </p:spPr>
        <p:txBody>
          <a:bodyPr wrap="square">
            <a:spAutoFit/>
          </a:bodyPr>
          <a:lstStyle/>
          <a:p>
            <a:r>
              <a:rPr lang="en-GB" sz="2800" dirty="0">
                <a:solidFill>
                  <a:srgbClr val="35372F"/>
                </a:solidFill>
                <a:latin typeface="+mj-lt"/>
              </a:rPr>
              <a:t>Bar charts are also available.</a:t>
            </a:r>
            <a:endParaRPr lang="en-GB" sz="2800" dirty="0">
              <a:latin typeface="+mj-lt"/>
            </a:endParaRPr>
          </a:p>
        </p:txBody>
      </p:sp>
    </p:spTree>
    <p:extLst>
      <p:ext uri="{BB962C8B-B14F-4D97-AF65-F5344CB8AC3E}">
        <p14:creationId xmlns:p14="http://schemas.microsoft.com/office/powerpoint/2010/main" val="325304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solidFill>
                  <a:srgbClr val="35372F"/>
                </a:solidFill>
              </a:rPr>
              <a:t>Now take a look at the three pictures on the following slide, which are artistic responses to climate change.  </a:t>
            </a:r>
          </a:p>
          <a:p>
            <a:pPr marL="0" indent="0">
              <a:buNone/>
            </a:pPr>
            <a:endParaRPr lang="en-GB" dirty="0">
              <a:solidFill>
                <a:srgbClr val="35372F"/>
              </a:solidFill>
            </a:endParaRPr>
          </a:p>
          <a:p>
            <a:pPr marL="0" indent="0">
              <a:buNone/>
            </a:pPr>
            <a:r>
              <a:rPr lang="en-GB" dirty="0">
                <a:solidFill>
                  <a:srgbClr val="35372F"/>
                </a:solidFill>
              </a:rPr>
              <a:t>Talk with the person next to you about your thoughts and feelings about each image and what messages each image is expressing.</a:t>
            </a:r>
          </a:p>
        </p:txBody>
      </p:sp>
    </p:spTree>
    <p:extLst>
      <p:ext uri="{BB962C8B-B14F-4D97-AF65-F5344CB8AC3E}">
        <p14:creationId xmlns:p14="http://schemas.microsoft.com/office/powerpoint/2010/main" val="336613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597833" y="143793"/>
            <a:ext cx="44600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9&amp;10 | KS3&amp;4</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13-15</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3900" y="657889"/>
            <a:ext cx="5372100" cy="5372100"/>
          </a:xfrm>
          <a:prstGeom prst="rect">
            <a:avLst/>
          </a:prstGeom>
        </p:spPr>
      </p:pic>
      <p:pic>
        <p:nvPicPr>
          <p:cNvPr id="3076" name="Picture 4" descr="Climate Change Chronicle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3825" y="652109"/>
            <a:ext cx="4994275" cy="26918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limate change modern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5742" y="3605770"/>
            <a:ext cx="3830439" cy="24242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575944" y="3082329"/>
            <a:ext cx="755335" cy="261610"/>
          </a:xfrm>
          <a:prstGeom prst="rect">
            <a:avLst/>
          </a:prstGeom>
        </p:spPr>
        <p:txBody>
          <a:bodyPr wrap="none">
            <a:spAutoFit/>
          </a:bodyPr>
          <a:lstStyle/>
          <a:p>
            <a:r>
              <a:rPr lang="en-GB" sz="1100" dirty="0">
                <a:solidFill>
                  <a:schemeClr val="bg1"/>
                </a:solidFill>
                <a:latin typeface="+mj-lt"/>
              </a:rPr>
              <a:t> E. </a:t>
            </a:r>
            <a:r>
              <a:rPr lang="en-GB" sz="1100" dirty="0" err="1">
                <a:solidFill>
                  <a:schemeClr val="bg1"/>
                </a:solidFill>
                <a:latin typeface="+mj-lt"/>
              </a:rPr>
              <a:t>Otwell</a:t>
            </a:r>
            <a:r>
              <a:rPr lang="en-GB" sz="1100" dirty="0">
                <a:solidFill>
                  <a:schemeClr val="bg1"/>
                </a:solidFill>
                <a:latin typeface="+mj-lt"/>
              </a:rPr>
              <a:t>.</a:t>
            </a:r>
          </a:p>
        </p:txBody>
      </p:sp>
      <p:sp>
        <p:nvSpPr>
          <p:cNvPr id="10" name="Rectangle 9"/>
          <p:cNvSpPr/>
          <p:nvPr/>
        </p:nvSpPr>
        <p:spPr>
          <a:xfrm>
            <a:off x="4992112" y="5768379"/>
            <a:ext cx="729687" cy="261610"/>
          </a:xfrm>
          <a:prstGeom prst="rect">
            <a:avLst/>
          </a:prstGeom>
        </p:spPr>
        <p:txBody>
          <a:bodyPr wrap="none">
            <a:spAutoFit/>
          </a:bodyPr>
          <a:lstStyle/>
          <a:p>
            <a:r>
              <a:rPr lang="en-GB" sz="1100" dirty="0">
                <a:solidFill>
                  <a:schemeClr val="bg1"/>
                </a:solidFill>
                <a:latin typeface="+mj-lt"/>
              </a:rPr>
              <a:t>Unknown</a:t>
            </a:r>
          </a:p>
        </p:txBody>
      </p:sp>
    </p:spTree>
    <p:extLst>
      <p:ext uri="{BB962C8B-B14F-4D97-AF65-F5344CB8AC3E}">
        <p14:creationId xmlns:p14="http://schemas.microsoft.com/office/powerpoint/2010/main" val="327420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763" y="1374874"/>
            <a:ext cx="11300231" cy="1833021"/>
          </a:xfrm>
        </p:spPr>
        <p:txBody>
          <a:bodyPr>
            <a:normAutofit/>
          </a:bodyPr>
          <a:lstStyle/>
          <a:p>
            <a:pPr marL="0" indent="0">
              <a:buNone/>
            </a:pPr>
            <a:r>
              <a:rPr lang="en-GB" dirty="0">
                <a:solidFill>
                  <a:srgbClr val="35372F"/>
                </a:solidFill>
              </a:rPr>
              <a:t>We all have very different responses and very different emotions regarding climate change. </a:t>
            </a:r>
          </a:p>
          <a:p>
            <a:pPr marL="0" indent="0">
              <a:buNone/>
            </a:pPr>
            <a:endParaRPr lang="en-GB" dirty="0">
              <a:solidFill>
                <a:srgbClr val="35372F"/>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0329" y="2074708"/>
            <a:ext cx="5109666" cy="3830651"/>
          </a:xfrm>
          <a:prstGeom prst="rect">
            <a:avLst/>
          </a:prstGeom>
        </p:spPr>
      </p:pic>
      <p:sp>
        <p:nvSpPr>
          <p:cNvPr id="8" name="CaixaDeTexto 7">
            <a:extLst>
              <a:ext uri="{FF2B5EF4-FFF2-40B4-BE49-F238E27FC236}">
                <a16:creationId xmlns:a16="http://schemas.microsoft.com/office/drawing/2014/main" id="{72D1F64B-8B98-4A2F-818B-8B137A042E9A}"/>
              </a:ext>
            </a:extLst>
          </p:cNvPr>
          <p:cNvSpPr txBox="1"/>
          <p:nvPr/>
        </p:nvSpPr>
        <p:spPr>
          <a:xfrm>
            <a:off x="359761" y="2780471"/>
            <a:ext cx="5980557" cy="24191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Working together as a class, make a quick mind-map on the board of some different moods, emotions and reactions that people have about climate change. Each person can offer a word to add to the map.</a:t>
            </a:r>
          </a:p>
        </p:txBody>
      </p:sp>
    </p:spTree>
    <p:extLst>
      <p:ext uri="{BB962C8B-B14F-4D97-AF65-F5344CB8AC3E}">
        <p14:creationId xmlns:p14="http://schemas.microsoft.com/office/powerpoint/2010/main" val="8830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824" y="781051"/>
            <a:ext cx="11337851" cy="4633118"/>
          </a:xfrm>
        </p:spPr>
        <p:txBody>
          <a:bodyPr>
            <a:normAutofit/>
          </a:bodyPr>
          <a:lstStyle/>
          <a:p>
            <a:pPr marL="0" indent="0">
              <a:buNone/>
            </a:pPr>
            <a:r>
              <a:rPr lang="en-GB" dirty="0">
                <a:solidFill>
                  <a:srgbClr val="35372F"/>
                </a:solidFill>
              </a:rPr>
              <a:t>Now, individually, spend five minutes drawing your own response to the phrase ‘climate change’.</a:t>
            </a:r>
            <a:br>
              <a:rPr lang="en-GB" dirty="0">
                <a:solidFill>
                  <a:srgbClr val="35372F"/>
                </a:solidFill>
              </a:rPr>
            </a:br>
            <a:br>
              <a:rPr lang="en-GB" dirty="0">
                <a:solidFill>
                  <a:srgbClr val="35372F"/>
                </a:solidFill>
              </a:rPr>
            </a:br>
            <a:r>
              <a:rPr lang="en-GB" dirty="0">
                <a:solidFill>
                  <a:srgbClr val="35372F"/>
                </a:solidFill>
              </a:rPr>
              <a:t>There is no right nor wrong here, so there’s no need to overthink your response. Simply take a piece of paper, or use your </a:t>
            </a:r>
            <a:r>
              <a:rPr lang="en-GB" dirty="0" err="1">
                <a:solidFill>
                  <a:srgbClr val="35372F"/>
                </a:solidFill>
              </a:rPr>
              <a:t>ThoughtBox</a:t>
            </a:r>
            <a:r>
              <a:rPr lang="en-GB" dirty="0">
                <a:solidFill>
                  <a:srgbClr val="35372F"/>
                </a:solidFill>
              </a:rPr>
              <a:t> Journal,  and see what comes out!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2734" y="3314436"/>
            <a:ext cx="4349690" cy="2633601"/>
          </a:xfrm>
          <a:prstGeom prst="rect">
            <a:avLst/>
          </a:prstGeom>
        </p:spPr>
      </p:pic>
      <p:sp>
        <p:nvSpPr>
          <p:cNvPr id="7" name="Rectangle 6"/>
          <p:cNvSpPr/>
          <p:nvPr/>
        </p:nvSpPr>
        <p:spPr>
          <a:xfrm>
            <a:off x="331824" y="3256692"/>
            <a:ext cx="7100910" cy="1643527"/>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Your drawing might represent information and facts, represent how you feel, what others are feeling and/or what you think about when you hear the phrase.</a:t>
            </a:r>
            <a:endParaRPr lang="en-GB" sz="2800" dirty="0">
              <a:solidFill>
                <a:srgbClr val="35372F"/>
              </a:solidFill>
            </a:endParaRPr>
          </a:p>
        </p:txBody>
      </p:sp>
      <p:sp>
        <p:nvSpPr>
          <p:cNvPr id="8" name="CaixaDeTexto 7">
            <a:extLst>
              <a:ext uri="{FF2B5EF4-FFF2-40B4-BE49-F238E27FC236}">
                <a16:creationId xmlns:a16="http://schemas.microsoft.com/office/drawing/2014/main" id="{A9A912E4-25CB-46AE-9163-80727A5CD656}"/>
              </a:ext>
            </a:extLst>
          </p:cNvPr>
          <p:cNvSpPr txBox="1"/>
          <p:nvPr/>
        </p:nvSpPr>
        <p:spPr>
          <a:xfrm>
            <a:off x="331824" y="4962847"/>
            <a:ext cx="60935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You can choose to show this at the end or keep it to yourself. </a:t>
            </a:r>
          </a:p>
        </p:txBody>
      </p:sp>
    </p:spTree>
    <p:extLst>
      <p:ext uri="{BB962C8B-B14F-4D97-AF65-F5344CB8AC3E}">
        <p14:creationId xmlns:p14="http://schemas.microsoft.com/office/powerpoint/2010/main" val="168171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7D0AEF1A-10FA-4504-9868-62668629D9E8}"/>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496CD760-DF5F-4E5C-879E-4EB3E3E7B1DD}"/>
              </a:ext>
            </a:extLst>
          </p:cNvPr>
          <p:cNvSpPr txBox="1"/>
          <p:nvPr/>
        </p:nvSpPr>
        <p:spPr>
          <a:xfrm>
            <a:off x="8195536" y="4025578"/>
            <a:ext cx="3754810" cy="1661993"/>
          </a:xfrm>
          <a:prstGeom prst="rect">
            <a:avLst/>
          </a:prstGeom>
          <a:noFill/>
        </p:spPr>
        <p:txBody>
          <a:bodyPr wrap="square" rtlCol="0">
            <a:spAutoFit/>
          </a:bodyPr>
          <a:lstStyle/>
          <a:p>
            <a:pPr algn="ctr"/>
            <a:r>
              <a:rPr lang="en-GB" sz="2400" b="1" spc="300" dirty="0">
                <a:solidFill>
                  <a:prstClr val="white"/>
                </a:solidFill>
              </a:rPr>
              <a:t>WHAT CHANGES ARE WE SEEING?</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dirty="0">
                <a:solidFill>
                  <a:srgbClr val="FEE725"/>
                </a:solidFill>
              </a:rPr>
              <a:t>1 5  M I N U T E S </a:t>
            </a:r>
            <a:endParaRPr lang="en-GB" dirty="0">
              <a:solidFill>
                <a:srgbClr val="FEE725"/>
              </a:solidFill>
            </a:endParaRPr>
          </a:p>
        </p:txBody>
      </p:sp>
    </p:spTree>
    <p:extLst>
      <p:ext uri="{BB962C8B-B14F-4D97-AF65-F5344CB8AC3E}">
        <p14:creationId xmlns:p14="http://schemas.microsoft.com/office/powerpoint/2010/main" val="3628477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59" y="931081"/>
            <a:ext cx="11465666" cy="4351338"/>
          </a:xfrm>
        </p:spPr>
        <p:txBody>
          <a:bodyPr>
            <a:normAutofit/>
          </a:bodyPr>
          <a:lstStyle/>
          <a:p>
            <a:pPr marL="0" indent="0" fontAlgn="base">
              <a:buNone/>
            </a:pPr>
            <a:r>
              <a:rPr lang="en-GB" dirty="0">
                <a:solidFill>
                  <a:srgbClr val="35372F"/>
                </a:solidFill>
              </a:rPr>
              <a:t>We are becoming ever-more aware of human-caused climate change. All of us, no matter where we live in the world, will have started to see some of the impacts or effects of climate change.</a:t>
            </a:r>
          </a:p>
          <a:p>
            <a:pPr marL="0" indent="0" fontAlgn="base">
              <a:buNone/>
            </a:pPr>
            <a:endParaRPr lang="en-GB" dirty="0">
              <a:solidFill>
                <a:srgbClr val="35372F"/>
              </a:solidFill>
            </a:endParaRPr>
          </a:p>
          <a:p>
            <a:pPr marL="0" indent="0" fontAlgn="base">
              <a:buNone/>
            </a:pPr>
            <a:r>
              <a:rPr lang="en-GB" dirty="0">
                <a:solidFill>
                  <a:srgbClr val="35372F"/>
                </a:solidFill>
              </a:rPr>
              <a:t>What about you?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29980" y="2430115"/>
            <a:ext cx="3710008" cy="3710008"/>
          </a:xfrm>
          <a:prstGeom prst="rect">
            <a:avLst/>
          </a:prstGeom>
        </p:spPr>
      </p:pic>
      <p:sp>
        <p:nvSpPr>
          <p:cNvPr id="5" name="Rectangle 4"/>
          <p:cNvSpPr/>
          <p:nvPr/>
        </p:nvSpPr>
        <p:spPr>
          <a:xfrm>
            <a:off x="4303810" y="3106750"/>
            <a:ext cx="3152066" cy="2616101"/>
          </a:xfrm>
          <a:prstGeom prst="rect">
            <a:avLst/>
          </a:prstGeom>
        </p:spPr>
        <p:txBody>
          <a:bodyPr wrap="square">
            <a:spAutoFit/>
          </a:bodyPr>
          <a:lstStyle/>
          <a:p>
            <a:pPr algn="ctr" fontAlgn="base"/>
            <a:r>
              <a:rPr lang="en-GB" sz="2800" dirty="0">
                <a:solidFill>
                  <a:srgbClr val="35372F"/>
                </a:solidFill>
                <a:latin typeface="+mj-lt"/>
              </a:rPr>
              <a:t>What have you seen, experienced or heard of that are examples of impacts of climate change?</a:t>
            </a:r>
          </a:p>
          <a:p>
            <a:pPr algn="ctr"/>
            <a:endParaRPr lang="en-GB" sz="2400" dirty="0">
              <a:solidFill>
                <a:srgbClr val="35372F"/>
              </a:solidFill>
              <a:latin typeface="+mj-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7069" y="4248150"/>
            <a:ext cx="1107856" cy="2280082"/>
          </a:xfrm>
          <a:prstGeom prst="rect">
            <a:avLst/>
          </a:prstGeom>
        </p:spPr>
      </p:pic>
    </p:spTree>
    <p:extLst>
      <p:ext uri="{BB962C8B-B14F-4D97-AF65-F5344CB8AC3E}">
        <p14:creationId xmlns:p14="http://schemas.microsoft.com/office/powerpoint/2010/main" val="2780979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1216819"/>
            <a:ext cx="11468929" cy="4351338"/>
          </a:xfrm>
        </p:spPr>
        <p:txBody>
          <a:bodyPr/>
          <a:lstStyle/>
          <a:p>
            <a:pPr marL="0" indent="0">
              <a:buNone/>
            </a:pPr>
            <a:r>
              <a:rPr lang="en-GB" dirty="0">
                <a:solidFill>
                  <a:srgbClr val="35372F"/>
                </a:solidFill>
              </a:rPr>
              <a:t>Take a look at the five images in the following slides, all showing examples of the impact of climate change around the world.</a:t>
            </a:r>
          </a:p>
          <a:p>
            <a:pPr marL="0" indent="0">
              <a:buNone/>
            </a:pPr>
            <a:endParaRPr lang="en-GB" dirty="0">
              <a:solidFill>
                <a:srgbClr val="35372F"/>
              </a:solidFill>
            </a:endParaRPr>
          </a:p>
          <a:p>
            <a:pPr marL="0" indent="0">
              <a:buNone/>
            </a:pPr>
            <a:r>
              <a:rPr lang="en-GB" dirty="0">
                <a:solidFill>
                  <a:srgbClr val="35372F"/>
                </a:solidFill>
              </a:rPr>
              <a:t>For each image, think about and then share with the class:</a:t>
            </a:r>
          </a:p>
          <a:p>
            <a:pPr marL="0" indent="0">
              <a:buNone/>
            </a:pPr>
            <a:endParaRPr lang="en-GB" dirty="0">
              <a:solidFill>
                <a:srgbClr val="35372F"/>
              </a:solidFill>
            </a:endParaRPr>
          </a:p>
        </p:txBody>
      </p:sp>
      <p:sp>
        <p:nvSpPr>
          <p:cNvPr id="2" name="Oval 1"/>
          <p:cNvSpPr/>
          <p:nvPr/>
        </p:nvSpPr>
        <p:spPr>
          <a:xfrm>
            <a:off x="2028824" y="3474641"/>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Where</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in the world do you think this may be happening? </a:t>
            </a:r>
          </a:p>
        </p:txBody>
      </p:sp>
      <p:sp>
        <p:nvSpPr>
          <p:cNvPr id="4" name="Oval 3"/>
          <p:cNvSpPr/>
          <p:nvPr/>
        </p:nvSpPr>
        <p:spPr>
          <a:xfrm>
            <a:off x="7834276" y="3474641"/>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Who</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or </a:t>
            </a: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what</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is impacted by this?</a:t>
            </a:r>
          </a:p>
        </p:txBody>
      </p:sp>
      <p:sp>
        <p:nvSpPr>
          <p:cNvPr id="5" name="Oval 4"/>
          <p:cNvSpPr/>
          <p:nvPr/>
        </p:nvSpPr>
        <p:spPr>
          <a:xfrm>
            <a:off x="4976776" y="3474641"/>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Why</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do you think this is happening?</a:t>
            </a:r>
          </a:p>
        </p:txBody>
      </p:sp>
    </p:spTree>
    <p:extLst>
      <p:ext uri="{BB962C8B-B14F-4D97-AF65-F5344CB8AC3E}">
        <p14:creationId xmlns:p14="http://schemas.microsoft.com/office/powerpoint/2010/main" val="260814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04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49047"/>
            <a:ext cx="11337851" cy="4351338"/>
          </a:xfrm>
        </p:spPr>
        <p:txBody>
          <a:bodyPr/>
          <a:lstStyle/>
          <a:p>
            <a:pPr marL="0" indent="0">
              <a:buNone/>
            </a:pPr>
            <a:r>
              <a:rPr lang="en-GB" dirty="0"/>
              <a:t>Think about and then share with the class:</a:t>
            </a:r>
          </a:p>
          <a:p>
            <a:pPr marL="0" indent="0">
              <a:buNone/>
            </a:pPr>
            <a:endParaRPr lang="en-GB" dirty="0"/>
          </a:p>
        </p:txBody>
      </p:sp>
      <p:sp>
        <p:nvSpPr>
          <p:cNvPr id="2" name="Oval 1"/>
          <p:cNvSpPr/>
          <p:nvPr/>
        </p:nvSpPr>
        <p:spPr>
          <a:xfrm>
            <a:off x="611041"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Where</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in the world do you think this may be happening? </a:t>
            </a:r>
          </a:p>
        </p:txBody>
      </p:sp>
      <p:sp>
        <p:nvSpPr>
          <p:cNvPr id="5" name="Oval 4"/>
          <p:cNvSpPr/>
          <p:nvPr/>
        </p:nvSpPr>
        <p:spPr>
          <a:xfrm>
            <a:off x="3558993"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Why</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do you think this is happening?</a:t>
            </a:r>
          </a:p>
        </p:txBody>
      </p:sp>
      <p:pic>
        <p:nvPicPr>
          <p:cNvPr id="7" name="Imagem 6">
            <a:extLst>
              <a:ext uri="{FF2B5EF4-FFF2-40B4-BE49-F238E27FC236}">
                <a16:creationId xmlns:a16="http://schemas.microsoft.com/office/drawing/2014/main" id="{171289B6-FE16-4FD5-9984-8E4385D4C705}"/>
              </a:ext>
            </a:extLst>
          </p:cNvPr>
          <p:cNvPicPr>
            <a:picLocks noChangeAspect="1"/>
          </p:cNvPicPr>
          <p:nvPr/>
        </p:nvPicPr>
        <p:blipFill rotWithShape="1">
          <a:blip r:embed="rId2"/>
          <a:srcRect l="35952" t="1" r="8892" b="-417"/>
          <a:stretch/>
        </p:blipFill>
        <p:spPr>
          <a:xfrm>
            <a:off x="9273993" y="2643870"/>
            <a:ext cx="2219325" cy="2266949"/>
          </a:xfrm>
          <a:prstGeom prst="ellipse">
            <a:avLst/>
          </a:prstGeom>
        </p:spPr>
      </p:pic>
      <p:sp>
        <p:nvSpPr>
          <p:cNvPr id="8" name="Oval 3">
            <a:extLst>
              <a:ext uri="{FF2B5EF4-FFF2-40B4-BE49-F238E27FC236}">
                <a16:creationId xmlns:a16="http://schemas.microsoft.com/office/drawing/2014/main" id="{0D5C6251-653C-4C9F-9D60-0D6EB600F50C}"/>
              </a:ext>
            </a:extLst>
          </p:cNvPr>
          <p:cNvSpPr/>
          <p:nvPr/>
        </p:nvSpPr>
        <p:spPr>
          <a:xfrm>
            <a:off x="6506945"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Who</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or </a:t>
            </a: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what</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is impacted by this?</a:t>
            </a:r>
          </a:p>
        </p:txBody>
      </p:sp>
    </p:spTree>
    <p:extLst>
      <p:ext uri="{BB962C8B-B14F-4D97-AF65-F5344CB8AC3E}">
        <p14:creationId xmlns:p14="http://schemas.microsoft.com/office/powerpoint/2010/main" val="1869308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877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49047"/>
            <a:ext cx="11337851" cy="4351338"/>
          </a:xfrm>
        </p:spPr>
        <p:txBody>
          <a:bodyPr/>
          <a:lstStyle/>
          <a:p>
            <a:pPr marL="0" indent="0">
              <a:buNone/>
            </a:pPr>
            <a:r>
              <a:rPr lang="en-GB" dirty="0"/>
              <a:t>Think about and then share with the class:</a:t>
            </a:r>
          </a:p>
          <a:p>
            <a:pPr marL="0" indent="0">
              <a:buNone/>
            </a:pPr>
            <a:endParaRPr lang="en-GB" dirty="0"/>
          </a:p>
        </p:txBody>
      </p:sp>
      <p:sp>
        <p:nvSpPr>
          <p:cNvPr id="2" name="Oval 1"/>
          <p:cNvSpPr/>
          <p:nvPr/>
        </p:nvSpPr>
        <p:spPr>
          <a:xfrm>
            <a:off x="611041"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Where</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in the world do you think this may be happening? </a:t>
            </a:r>
          </a:p>
        </p:txBody>
      </p:sp>
      <p:sp>
        <p:nvSpPr>
          <p:cNvPr id="5" name="Oval 4"/>
          <p:cNvSpPr/>
          <p:nvPr/>
        </p:nvSpPr>
        <p:spPr>
          <a:xfrm>
            <a:off x="3558993"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Why</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do you think this is happening?</a:t>
            </a:r>
          </a:p>
        </p:txBody>
      </p:sp>
      <p:pic>
        <p:nvPicPr>
          <p:cNvPr id="8" name="Imagem 7">
            <a:extLst>
              <a:ext uri="{FF2B5EF4-FFF2-40B4-BE49-F238E27FC236}">
                <a16:creationId xmlns:a16="http://schemas.microsoft.com/office/drawing/2014/main" id="{15CE61C5-2F8F-46DF-B39E-C634E8A8F6E5}"/>
              </a:ext>
            </a:extLst>
          </p:cNvPr>
          <p:cNvPicPr>
            <a:picLocks noChangeAspect="1"/>
          </p:cNvPicPr>
          <p:nvPr/>
        </p:nvPicPr>
        <p:blipFill rotWithShape="1">
          <a:blip r:embed="rId2"/>
          <a:srcRect l="44473" t="16704" r="7816"/>
          <a:stretch/>
        </p:blipFill>
        <p:spPr>
          <a:xfrm>
            <a:off x="9063845" y="2643869"/>
            <a:ext cx="2273052" cy="2266950"/>
          </a:xfrm>
          <a:prstGeom prst="flowChartConnector">
            <a:avLst/>
          </a:prstGeom>
        </p:spPr>
      </p:pic>
      <p:sp>
        <p:nvSpPr>
          <p:cNvPr id="7" name="Oval 3">
            <a:extLst>
              <a:ext uri="{FF2B5EF4-FFF2-40B4-BE49-F238E27FC236}">
                <a16:creationId xmlns:a16="http://schemas.microsoft.com/office/drawing/2014/main" id="{E41FD1F3-1597-4645-85EF-2C0105DA039F}"/>
              </a:ext>
            </a:extLst>
          </p:cNvPr>
          <p:cNvSpPr/>
          <p:nvPr/>
        </p:nvSpPr>
        <p:spPr>
          <a:xfrm>
            <a:off x="6311419"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Who</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or </a:t>
            </a: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what</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is impacted by this?</a:t>
            </a:r>
          </a:p>
        </p:txBody>
      </p:sp>
    </p:spTree>
    <p:extLst>
      <p:ext uri="{BB962C8B-B14F-4D97-AF65-F5344CB8AC3E}">
        <p14:creationId xmlns:p14="http://schemas.microsoft.com/office/powerpoint/2010/main" val="359555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423530" y="1855389"/>
            <a:ext cx="10781282" cy="2821542"/>
          </a:xfrm>
        </p:spPr>
        <p:txBody>
          <a:bodyPr/>
          <a:lstStyle/>
          <a:p>
            <a:pPr marL="450850" indent="-450850">
              <a:buFont typeface="Wingdings" panose="05000000000000000000" pitchFamily="2" charset="2"/>
              <a:buChar char="q"/>
            </a:pPr>
            <a:r>
              <a:rPr lang="en-GB" dirty="0">
                <a:solidFill>
                  <a:srgbClr val="35372F"/>
                </a:solidFill>
              </a:rPr>
              <a:t>Internet access</a:t>
            </a:r>
          </a:p>
          <a:p>
            <a:pPr marL="450850" indent="-450850">
              <a:buFont typeface="Wingdings" panose="05000000000000000000" pitchFamily="2" charset="2"/>
              <a:buChar char="q"/>
            </a:pPr>
            <a:r>
              <a:rPr lang="en-GB" dirty="0">
                <a:solidFill>
                  <a:srgbClr val="35372F"/>
                </a:solidFill>
              </a:rPr>
              <a:t>Speakers</a:t>
            </a:r>
          </a:p>
          <a:p>
            <a:pPr marL="450850" indent="-450850">
              <a:buFont typeface="Wingdings" panose="05000000000000000000" pitchFamily="2" charset="2"/>
              <a:buChar char="q"/>
            </a:pPr>
            <a:r>
              <a:rPr lang="en-GB" dirty="0">
                <a:solidFill>
                  <a:srgbClr val="35372F"/>
                </a:solidFill>
              </a:rPr>
              <a:t>Pens or coloured pencils</a:t>
            </a:r>
          </a:p>
          <a:p>
            <a:pPr marL="450850" indent="-450850">
              <a:buFont typeface="Wingdings" panose="05000000000000000000" pitchFamily="2" charset="2"/>
              <a:buChar char="q"/>
            </a:pPr>
            <a:r>
              <a:rPr lang="en-GB" dirty="0" err="1">
                <a:solidFill>
                  <a:srgbClr val="35372F"/>
                </a:solidFill>
              </a:rPr>
              <a:t>ThoughtBox</a:t>
            </a:r>
            <a:r>
              <a:rPr lang="en-GB" dirty="0">
                <a:solidFill>
                  <a:srgbClr val="35372F"/>
                </a:solidFill>
              </a:rPr>
              <a:t> </a:t>
            </a:r>
            <a:r>
              <a:rPr lang="en-GB" i="1" dirty="0">
                <a:solidFill>
                  <a:srgbClr val="35372F"/>
                </a:solidFill>
              </a:rPr>
              <a:t>Thought-Books*</a:t>
            </a:r>
            <a:r>
              <a:rPr lang="en-GB" dirty="0">
                <a:solidFill>
                  <a:srgbClr val="35372F"/>
                </a:solidFill>
              </a:rPr>
              <a:t> or paper</a:t>
            </a:r>
          </a:p>
          <a:p>
            <a:pPr marL="450850" indent="-450850">
              <a:buFont typeface="Wingdings" panose="05000000000000000000" pitchFamily="2" charset="2"/>
              <a:buChar char="q"/>
            </a:pPr>
            <a:r>
              <a:rPr lang="en-GB" dirty="0">
                <a:solidFill>
                  <a:srgbClr val="35372F"/>
                </a:solidFill>
              </a:rPr>
              <a:t>Large sheets of paper (optional for final task)</a:t>
            </a:r>
          </a:p>
          <a:p>
            <a:pPr marL="0" indent="0">
              <a:buNone/>
            </a:pPr>
            <a:endParaRPr lang="en-GB" dirty="0">
              <a:solidFill>
                <a:srgbClr val="35372F"/>
              </a:solidFill>
            </a:endParaRPr>
          </a:p>
          <a:p>
            <a:pPr>
              <a:buFont typeface="Wingdings" panose="05000000000000000000" pitchFamily="2" charset="2"/>
              <a:buChar char="q"/>
            </a:pPr>
            <a:endParaRPr lang="en-GB" dirty="0">
              <a:solidFill>
                <a:srgbClr val="35372F"/>
              </a:solidFill>
            </a:endParaRPr>
          </a:p>
          <a:p>
            <a:endParaRPr lang="en-GB" dirty="0">
              <a:solidFill>
                <a:srgbClr val="35372F"/>
              </a:solidFill>
            </a:endParaRPr>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
        <p:nvSpPr>
          <p:cNvPr id="7" name="Oval Callout 10">
            <a:extLst>
              <a:ext uri="{FF2B5EF4-FFF2-40B4-BE49-F238E27FC236}">
                <a16:creationId xmlns:a16="http://schemas.microsoft.com/office/drawing/2014/main" id="{1364A831-7E28-429D-BC05-F9527F444CEF}"/>
              </a:ext>
            </a:extLst>
          </p:cNvPr>
          <p:cNvSpPr/>
          <p:nvPr/>
        </p:nvSpPr>
        <p:spPr>
          <a:xfrm>
            <a:off x="8959511"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
        <p:nvSpPr>
          <p:cNvPr id="8" name="CaixaDeTexto 7">
            <a:extLst>
              <a:ext uri="{FF2B5EF4-FFF2-40B4-BE49-F238E27FC236}">
                <a16:creationId xmlns:a16="http://schemas.microsoft.com/office/drawing/2014/main" id="{F03D908C-AE63-406D-BDB5-DA544E211B35}"/>
              </a:ext>
            </a:extLst>
          </p:cNvPr>
          <p:cNvSpPr txBox="1"/>
          <p:nvPr/>
        </p:nvSpPr>
        <p:spPr>
          <a:xfrm>
            <a:off x="375638" y="5200388"/>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spTree>
    <p:extLst>
      <p:ext uri="{BB962C8B-B14F-4D97-AF65-F5344CB8AC3E}">
        <p14:creationId xmlns:p14="http://schemas.microsoft.com/office/powerpoint/2010/main" val="268736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5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49047"/>
            <a:ext cx="11337851" cy="4351338"/>
          </a:xfrm>
        </p:spPr>
        <p:txBody>
          <a:bodyPr/>
          <a:lstStyle/>
          <a:p>
            <a:pPr marL="0" indent="0">
              <a:buNone/>
            </a:pPr>
            <a:r>
              <a:rPr lang="en-GB" dirty="0"/>
              <a:t>Think about and then share with the class:</a:t>
            </a:r>
          </a:p>
          <a:p>
            <a:pPr marL="0" indent="0">
              <a:buNone/>
            </a:pPr>
            <a:endParaRPr lang="en-GB" dirty="0"/>
          </a:p>
        </p:txBody>
      </p:sp>
      <p:sp>
        <p:nvSpPr>
          <p:cNvPr id="2" name="Oval 1"/>
          <p:cNvSpPr/>
          <p:nvPr/>
        </p:nvSpPr>
        <p:spPr>
          <a:xfrm>
            <a:off x="611041"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Where</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in the world do you think this may be happening? </a:t>
            </a:r>
          </a:p>
        </p:txBody>
      </p:sp>
      <p:sp>
        <p:nvSpPr>
          <p:cNvPr id="5" name="Oval 4"/>
          <p:cNvSpPr/>
          <p:nvPr/>
        </p:nvSpPr>
        <p:spPr>
          <a:xfrm>
            <a:off x="3558993"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Why</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do you think this is happening?</a:t>
            </a:r>
          </a:p>
        </p:txBody>
      </p:sp>
      <p:pic>
        <p:nvPicPr>
          <p:cNvPr id="8" name="Imagem 7">
            <a:extLst>
              <a:ext uri="{FF2B5EF4-FFF2-40B4-BE49-F238E27FC236}">
                <a16:creationId xmlns:a16="http://schemas.microsoft.com/office/drawing/2014/main" id="{21FD25F7-B0E6-4CD9-8516-0C4CF7D01B8F}"/>
              </a:ext>
            </a:extLst>
          </p:cNvPr>
          <p:cNvPicPr>
            <a:picLocks noChangeAspect="1"/>
          </p:cNvPicPr>
          <p:nvPr/>
        </p:nvPicPr>
        <p:blipFill rotWithShape="1">
          <a:blip r:embed="rId2"/>
          <a:srcRect l="22883" t="2420" r="28069" b="11537"/>
          <a:stretch/>
        </p:blipFill>
        <p:spPr>
          <a:xfrm>
            <a:off x="9278753" y="2519214"/>
            <a:ext cx="2423105" cy="2391605"/>
          </a:xfrm>
          <a:prstGeom prst="flowChartConnector">
            <a:avLst/>
          </a:prstGeom>
        </p:spPr>
      </p:pic>
      <p:sp>
        <p:nvSpPr>
          <p:cNvPr id="7" name="Oval 3">
            <a:extLst>
              <a:ext uri="{FF2B5EF4-FFF2-40B4-BE49-F238E27FC236}">
                <a16:creationId xmlns:a16="http://schemas.microsoft.com/office/drawing/2014/main" id="{0ADFEA09-B149-4526-9647-68643A4E5A0C}"/>
              </a:ext>
            </a:extLst>
          </p:cNvPr>
          <p:cNvSpPr/>
          <p:nvPr/>
        </p:nvSpPr>
        <p:spPr>
          <a:xfrm>
            <a:off x="6413684"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Who</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or </a:t>
            </a: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what</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is impacted by this?</a:t>
            </a:r>
          </a:p>
        </p:txBody>
      </p:sp>
    </p:spTree>
    <p:extLst>
      <p:ext uri="{BB962C8B-B14F-4D97-AF65-F5344CB8AC3E}">
        <p14:creationId xmlns:p14="http://schemas.microsoft.com/office/powerpoint/2010/main" val="995258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190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49047"/>
            <a:ext cx="11337851" cy="4351338"/>
          </a:xfrm>
        </p:spPr>
        <p:txBody>
          <a:bodyPr/>
          <a:lstStyle/>
          <a:p>
            <a:pPr marL="0" indent="0">
              <a:buNone/>
            </a:pPr>
            <a:r>
              <a:rPr lang="en-GB" dirty="0"/>
              <a:t>Think about and then share with the class:</a:t>
            </a:r>
          </a:p>
          <a:p>
            <a:pPr marL="0" indent="0">
              <a:buNone/>
            </a:pPr>
            <a:endParaRPr lang="en-GB" dirty="0"/>
          </a:p>
        </p:txBody>
      </p:sp>
      <p:sp>
        <p:nvSpPr>
          <p:cNvPr id="2" name="Oval 1"/>
          <p:cNvSpPr/>
          <p:nvPr/>
        </p:nvSpPr>
        <p:spPr>
          <a:xfrm>
            <a:off x="611041"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Where</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in the world do you think this may be happening? </a:t>
            </a:r>
          </a:p>
        </p:txBody>
      </p:sp>
      <p:sp>
        <p:nvSpPr>
          <p:cNvPr id="5" name="Oval 4"/>
          <p:cNvSpPr/>
          <p:nvPr/>
        </p:nvSpPr>
        <p:spPr>
          <a:xfrm>
            <a:off x="3558993"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Why</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do you think this is happening?</a:t>
            </a:r>
          </a:p>
        </p:txBody>
      </p:sp>
      <p:pic>
        <p:nvPicPr>
          <p:cNvPr id="8" name="Imagem 7">
            <a:extLst>
              <a:ext uri="{FF2B5EF4-FFF2-40B4-BE49-F238E27FC236}">
                <a16:creationId xmlns:a16="http://schemas.microsoft.com/office/drawing/2014/main" id="{5267E70D-971B-43A3-B613-EC63FF4093A9}"/>
              </a:ext>
            </a:extLst>
          </p:cNvPr>
          <p:cNvPicPr>
            <a:picLocks noChangeAspect="1"/>
          </p:cNvPicPr>
          <p:nvPr/>
        </p:nvPicPr>
        <p:blipFill rotWithShape="1">
          <a:blip r:embed="rId2"/>
          <a:srcRect l="17508" r="18562"/>
          <a:stretch/>
        </p:blipFill>
        <p:spPr>
          <a:xfrm>
            <a:off x="9136829" y="2643870"/>
            <a:ext cx="2373592" cy="2266950"/>
          </a:xfrm>
          <a:prstGeom prst="flowChartConnector">
            <a:avLst/>
          </a:prstGeom>
        </p:spPr>
      </p:pic>
      <p:sp>
        <p:nvSpPr>
          <p:cNvPr id="7" name="Oval 3">
            <a:extLst>
              <a:ext uri="{FF2B5EF4-FFF2-40B4-BE49-F238E27FC236}">
                <a16:creationId xmlns:a16="http://schemas.microsoft.com/office/drawing/2014/main" id="{140BD768-0F27-4987-B38B-F2DF4010C72A}"/>
              </a:ext>
            </a:extLst>
          </p:cNvPr>
          <p:cNvSpPr/>
          <p:nvPr/>
        </p:nvSpPr>
        <p:spPr>
          <a:xfrm>
            <a:off x="6347911"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Who</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or </a:t>
            </a: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what</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is impacted by this?</a:t>
            </a:r>
          </a:p>
        </p:txBody>
      </p:sp>
    </p:spTree>
    <p:extLst>
      <p:ext uri="{BB962C8B-B14F-4D97-AF65-F5344CB8AC3E}">
        <p14:creationId xmlns:p14="http://schemas.microsoft.com/office/powerpoint/2010/main" val="938919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647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49047"/>
            <a:ext cx="11337851" cy="4351338"/>
          </a:xfrm>
        </p:spPr>
        <p:txBody>
          <a:bodyPr/>
          <a:lstStyle/>
          <a:p>
            <a:pPr marL="0" indent="0">
              <a:buNone/>
            </a:pPr>
            <a:r>
              <a:rPr lang="en-GB" dirty="0"/>
              <a:t>Think about and then share with the class:</a:t>
            </a:r>
          </a:p>
          <a:p>
            <a:pPr marL="0" indent="0">
              <a:buNone/>
            </a:pPr>
            <a:endParaRPr lang="en-GB" dirty="0"/>
          </a:p>
        </p:txBody>
      </p:sp>
      <p:sp>
        <p:nvSpPr>
          <p:cNvPr id="2" name="Oval 1"/>
          <p:cNvSpPr/>
          <p:nvPr/>
        </p:nvSpPr>
        <p:spPr>
          <a:xfrm>
            <a:off x="611041"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Where</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in the world do you think this may be happening? </a:t>
            </a:r>
          </a:p>
        </p:txBody>
      </p:sp>
      <p:sp>
        <p:nvSpPr>
          <p:cNvPr id="5" name="Oval 4"/>
          <p:cNvSpPr/>
          <p:nvPr/>
        </p:nvSpPr>
        <p:spPr>
          <a:xfrm>
            <a:off x="3558993"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Why</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do you think this is happening?</a:t>
            </a:r>
          </a:p>
        </p:txBody>
      </p:sp>
      <p:pic>
        <p:nvPicPr>
          <p:cNvPr id="8" name="Imagem 7">
            <a:extLst>
              <a:ext uri="{FF2B5EF4-FFF2-40B4-BE49-F238E27FC236}">
                <a16:creationId xmlns:a16="http://schemas.microsoft.com/office/drawing/2014/main" id="{47E0F7E9-306B-44A0-B1DC-9BCCF4AC26BC}"/>
              </a:ext>
            </a:extLst>
          </p:cNvPr>
          <p:cNvPicPr>
            <a:picLocks noChangeAspect="1"/>
          </p:cNvPicPr>
          <p:nvPr/>
        </p:nvPicPr>
        <p:blipFill rotWithShape="1">
          <a:blip r:embed="rId2"/>
          <a:srcRect l="28893" r="5251"/>
          <a:stretch/>
        </p:blipFill>
        <p:spPr>
          <a:xfrm>
            <a:off x="9273993" y="2643869"/>
            <a:ext cx="2306966" cy="2266950"/>
          </a:xfrm>
          <a:prstGeom prst="flowChartConnector">
            <a:avLst/>
          </a:prstGeom>
        </p:spPr>
      </p:pic>
      <p:sp>
        <p:nvSpPr>
          <p:cNvPr id="7" name="Oval 3">
            <a:extLst>
              <a:ext uri="{FF2B5EF4-FFF2-40B4-BE49-F238E27FC236}">
                <a16:creationId xmlns:a16="http://schemas.microsoft.com/office/drawing/2014/main" id="{275004AC-D167-4147-8780-4B8053EBEB66}"/>
              </a:ext>
            </a:extLst>
          </p:cNvPr>
          <p:cNvSpPr/>
          <p:nvPr/>
        </p:nvSpPr>
        <p:spPr>
          <a:xfrm>
            <a:off x="6413684" y="2643869"/>
            <a:ext cx="2219325" cy="2266950"/>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Who</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or </a:t>
            </a:r>
            <a:r>
              <a:rPr kumimoji="0" lang="en-GB" sz="2000" b="1" i="0" u="sng" strike="noStrike" kern="1200" cap="none" spc="0" normalizeH="0" baseline="0" noProof="0" dirty="0">
                <a:ln>
                  <a:noFill/>
                </a:ln>
                <a:solidFill>
                  <a:srgbClr val="35372F"/>
                </a:solidFill>
                <a:effectLst/>
                <a:uLnTx/>
                <a:uFillTx/>
                <a:latin typeface="Calibri Light" panose="020F0302020204030204"/>
                <a:ea typeface="+mn-ea"/>
                <a:cs typeface="+mn-cs"/>
              </a:rPr>
              <a:t>what</a:t>
            </a:r>
            <a:r>
              <a:rPr kumimoji="0" lang="en-GB" sz="2000" b="1" i="0" u="none" strike="noStrike" kern="1200" cap="none" spc="0" normalizeH="0" baseline="0" noProof="0" dirty="0">
                <a:ln>
                  <a:noFill/>
                </a:ln>
                <a:solidFill>
                  <a:srgbClr val="35372F"/>
                </a:solidFill>
                <a:effectLst/>
                <a:uLnTx/>
                <a:uFillTx/>
                <a:latin typeface="Calibri Light" panose="020F0302020204030204"/>
                <a:ea typeface="+mn-ea"/>
                <a:cs typeface="+mn-cs"/>
              </a:rPr>
              <a:t> is impacted by this?</a:t>
            </a:r>
          </a:p>
        </p:txBody>
      </p:sp>
    </p:spTree>
    <p:extLst>
      <p:ext uri="{BB962C8B-B14F-4D97-AF65-F5344CB8AC3E}">
        <p14:creationId xmlns:p14="http://schemas.microsoft.com/office/powerpoint/2010/main" val="1192346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138028"/>
            <a:ext cx="11605726" cy="4351338"/>
          </a:xfrm>
        </p:spPr>
        <p:txBody>
          <a:bodyPr/>
          <a:lstStyle/>
          <a:p>
            <a:pPr marL="0" indent="0">
              <a:buNone/>
            </a:pPr>
            <a:r>
              <a:rPr lang="en-GB" dirty="0">
                <a:solidFill>
                  <a:srgbClr val="35372F"/>
                </a:solidFill>
              </a:rPr>
              <a:t>You were shown images of: </a:t>
            </a:r>
            <a:br>
              <a:rPr lang="en-GB" dirty="0">
                <a:solidFill>
                  <a:srgbClr val="35372F"/>
                </a:solidFill>
              </a:rPr>
            </a:br>
            <a:endParaRPr lang="en-GB" dirty="0">
              <a:solidFill>
                <a:srgbClr val="35372F"/>
              </a:solidFill>
            </a:endParaRPr>
          </a:p>
          <a:p>
            <a:pPr marL="971550" lvl="1" indent="-514350">
              <a:buAutoNum type="arabicPeriod"/>
            </a:pPr>
            <a:r>
              <a:rPr lang="en-GB" sz="2800" dirty="0">
                <a:solidFill>
                  <a:srgbClr val="35372F"/>
                </a:solidFill>
              </a:rPr>
              <a:t>Icebergs melting</a:t>
            </a:r>
          </a:p>
          <a:p>
            <a:pPr marL="971550" lvl="1" indent="-514350">
              <a:buAutoNum type="arabicPeriod"/>
            </a:pPr>
            <a:r>
              <a:rPr lang="en-GB" sz="2800" dirty="0">
                <a:solidFill>
                  <a:srgbClr val="35372F"/>
                </a:solidFill>
              </a:rPr>
              <a:t>Forest fires</a:t>
            </a:r>
          </a:p>
          <a:p>
            <a:pPr marL="971550" lvl="1" indent="-514350">
              <a:buAutoNum type="arabicPeriod"/>
            </a:pPr>
            <a:r>
              <a:rPr lang="en-GB" sz="2800" dirty="0">
                <a:solidFill>
                  <a:srgbClr val="35372F"/>
                </a:solidFill>
              </a:rPr>
              <a:t>Drought</a:t>
            </a:r>
          </a:p>
          <a:p>
            <a:pPr marL="971550" lvl="1" indent="-514350">
              <a:buAutoNum type="arabicPeriod"/>
            </a:pPr>
            <a:r>
              <a:rPr lang="en-GB" sz="2800" dirty="0">
                <a:solidFill>
                  <a:srgbClr val="35372F"/>
                </a:solidFill>
              </a:rPr>
              <a:t>Flooding</a:t>
            </a:r>
          </a:p>
          <a:p>
            <a:pPr marL="971550" lvl="1" indent="-514350">
              <a:buFont typeface="Arial" panose="020B0604020202020204" pitchFamily="34" charset="0"/>
              <a:buAutoNum type="arabicPeriod"/>
            </a:pPr>
            <a:r>
              <a:rPr lang="en-GB" sz="2800" dirty="0">
                <a:solidFill>
                  <a:srgbClr val="35372F"/>
                </a:solidFill>
              </a:rPr>
              <a:t>Crop failure</a:t>
            </a:r>
          </a:p>
          <a:p>
            <a:pPr marL="971550" lvl="1" indent="-514350">
              <a:buAutoNum type="arabicPeriod"/>
            </a:pPr>
            <a:endParaRPr lang="en-GB"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9033" y="1062398"/>
            <a:ext cx="3379580" cy="3456368"/>
          </a:xfrm>
          <a:prstGeom prst="rect">
            <a:avLst/>
          </a:prstGeom>
        </p:spPr>
      </p:pic>
      <p:sp>
        <p:nvSpPr>
          <p:cNvPr id="5" name="Rectangle 4"/>
          <p:cNvSpPr/>
          <p:nvPr/>
        </p:nvSpPr>
        <p:spPr>
          <a:xfrm>
            <a:off x="6175630" y="1916146"/>
            <a:ext cx="2601433" cy="1815882"/>
          </a:xfrm>
          <a:prstGeom prst="rect">
            <a:avLst/>
          </a:prstGeom>
        </p:spPr>
        <p:txBody>
          <a:bodyPr wrap="square">
            <a:spAutoFit/>
          </a:bodyPr>
          <a:lstStyle/>
          <a:p>
            <a:pPr algn="ctr" fontAlgn="base"/>
            <a:r>
              <a:rPr lang="en-GB" sz="2800" dirty="0">
                <a:solidFill>
                  <a:srgbClr val="35372F"/>
                </a:solidFill>
                <a:latin typeface="+mj-lt"/>
              </a:rPr>
              <a:t>Why and how are these caused by climate change?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8906" y="5243186"/>
            <a:ext cx="976312" cy="1239761"/>
          </a:xfrm>
          <a:prstGeom prst="rect">
            <a:avLst/>
          </a:prstGeom>
        </p:spPr>
      </p:pic>
      <p:sp>
        <p:nvSpPr>
          <p:cNvPr id="8" name="Oval Callout 7"/>
          <p:cNvSpPr/>
          <p:nvPr/>
        </p:nvSpPr>
        <p:spPr>
          <a:xfrm>
            <a:off x="10154093" y="3732028"/>
            <a:ext cx="1656907" cy="1656236"/>
          </a:xfrm>
          <a:prstGeom prst="wedgeEllipseCallout">
            <a:avLst>
              <a:gd name="adj1" fmla="val -30896"/>
              <a:gd name="adj2" fmla="val 6049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Think about what we explored earlier.</a:t>
            </a:r>
          </a:p>
        </p:txBody>
      </p:sp>
    </p:spTree>
    <p:extLst>
      <p:ext uri="{BB962C8B-B14F-4D97-AF65-F5344CB8AC3E}">
        <p14:creationId xmlns:p14="http://schemas.microsoft.com/office/powerpoint/2010/main" val="2542158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F51FA696-74C6-4FB5-8A14-A5B1DD733E2C}"/>
              </a:ext>
            </a:extLst>
          </p:cNvPr>
          <p:cNvSpPr txBox="1"/>
          <p:nvPr/>
        </p:nvSpPr>
        <p:spPr>
          <a:xfrm>
            <a:off x="365760" y="1358666"/>
            <a:ext cx="11571316" cy="422372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As we have seen in the previous sections, Earth has experienced changes in climate before. But these changes happen over a very long period of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 previous images show how Earth is having trouble adapting with human-caused climate change because it’s happening so quickly.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800" dirty="0">
              <a:solidFill>
                <a:srgbClr val="35372F"/>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In order to understand just how quickly human-caused climate change really is, we have to understand time in </a:t>
            </a:r>
            <a:r>
              <a:rPr kumimoji="0" lang="en-GB" sz="2800" b="1" i="0" u="none" strike="noStrike" kern="1200" cap="none" spc="0" normalizeH="0" baseline="0" noProof="0" dirty="0">
                <a:ln>
                  <a:noFill/>
                </a:ln>
                <a:solidFill>
                  <a:srgbClr val="35372F"/>
                </a:solidFill>
                <a:effectLst/>
                <a:uLnTx/>
                <a:uFillTx/>
                <a:latin typeface="Calibri Light" panose="020F0302020204030204"/>
                <a:ea typeface="+mn-ea"/>
                <a:cs typeface="+mn-cs"/>
              </a:rPr>
              <a:t>Earth’s perspective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99534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5">
            <a:extLst>
              <a:ext uri="{FF2B5EF4-FFF2-40B4-BE49-F238E27FC236}">
                <a16:creationId xmlns:a16="http://schemas.microsoft.com/office/drawing/2014/main" id="{0E755DC3-F857-4B1D-A6D6-2F69120AC7B1}"/>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6">
            <a:extLst>
              <a:ext uri="{FF2B5EF4-FFF2-40B4-BE49-F238E27FC236}">
                <a16:creationId xmlns:a16="http://schemas.microsoft.com/office/drawing/2014/main" id="{CF1E38DB-94DE-4629-A524-FDA77963DD78}"/>
              </a:ext>
            </a:extLst>
          </p:cNvPr>
          <p:cNvSpPr txBox="1"/>
          <p:nvPr/>
        </p:nvSpPr>
        <p:spPr>
          <a:xfrm>
            <a:off x="8195536" y="4140566"/>
            <a:ext cx="3754810" cy="2031325"/>
          </a:xfrm>
          <a:prstGeom prst="rect">
            <a:avLst/>
          </a:prstGeom>
          <a:noFill/>
        </p:spPr>
        <p:txBody>
          <a:bodyPr wrap="square" rtlCol="0">
            <a:spAutoFit/>
          </a:bodyPr>
          <a:lstStyle/>
          <a:p>
            <a:pPr algn="ctr"/>
            <a:r>
              <a:rPr lang="en-GB" sz="2400" b="1" spc="300" dirty="0">
                <a:solidFill>
                  <a:prstClr val="white"/>
                </a:solidFill>
                <a:latin typeface="Foco" panose="020B0504050202020203" pitchFamily="34" charset="0"/>
              </a:rPr>
              <a:t>TRAVELLING THROUGH DEEP TIME</a:t>
            </a:r>
            <a:endParaRPr lang="en-GB" sz="1100" b="1" spc="300" dirty="0">
              <a:solidFill>
                <a:prstClr val="white"/>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a:solidFill>
                  <a:srgbClr val="FEE725"/>
                </a:solidFill>
                <a:latin typeface="Foco" panose="020B0504050202020203" pitchFamily="34" charset="0"/>
              </a:rPr>
              <a:t>1 5  M I N U T E S </a:t>
            </a:r>
            <a:endParaRPr lang="en-GB" dirty="0">
              <a:solidFill>
                <a:srgbClr val="FEE725"/>
              </a:solidFill>
              <a:latin typeface="Foco" panose="020B0504050202020203" pitchFamily="34" charset="0"/>
            </a:endParaRPr>
          </a:p>
        </p:txBody>
      </p:sp>
    </p:spTree>
    <p:extLst>
      <p:ext uri="{BB962C8B-B14F-4D97-AF65-F5344CB8AC3E}">
        <p14:creationId xmlns:p14="http://schemas.microsoft.com/office/powerpoint/2010/main" val="524106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0355" y="1998832"/>
            <a:ext cx="3710342" cy="3710342"/>
          </a:xfrm>
          <a:prstGeom prst="rect">
            <a:avLst/>
          </a:prstGeom>
        </p:spPr>
      </p:pic>
      <p:sp>
        <p:nvSpPr>
          <p:cNvPr id="2" name="Rectangle 1"/>
          <p:cNvSpPr/>
          <p:nvPr/>
        </p:nvSpPr>
        <p:spPr>
          <a:xfrm>
            <a:off x="4367239" y="2730619"/>
            <a:ext cx="3076575" cy="2246769"/>
          </a:xfrm>
          <a:prstGeom prst="rect">
            <a:avLst/>
          </a:prstGeom>
        </p:spPr>
        <p:txBody>
          <a:bodyPr wrap="square">
            <a:spAutoFit/>
          </a:bodyPr>
          <a:lstStyle/>
          <a:p>
            <a:pPr algn="ctr"/>
            <a:r>
              <a:rPr lang="en-GB" sz="2800" dirty="0">
                <a:solidFill>
                  <a:srgbClr val="35372F"/>
                </a:solidFill>
                <a:latin typeface="Calibri Light" panose="020F0302020204030204"/>
              </a:rPr>
              <a:t>Have you ever heard the phrase </a:t>
            </a:r>
            <a:r>
              <a:rPr lang="en-US" sz="2800" dirty="0">
                <a:solidFill>
                  <a:srgbClr val="35372F"/>
                </a:solidFill>
                <a:latin typeface="Calibri Light" panose="020F0302020204030204"/>
              </a:rPr>
              <a:t>‘</a:t>
            </a:r>
            <a:r>
              <a:rPr lang="en-GB" sz="2800" dirty="0">
                <a:solidFill>
                  <a:srgbClr val="35372F"/>
                </a:solidFill>
                <a:latin typeface="Calibri Light" panose="020F0302020204030204"/>
              </a:rPr>
              <a:t>Deep Time</a:t>
            </a:r>
            <a:r>
              <a:rPr lang="en-US" sz="2800" dirty="0">
                <a:solidFill>
                  <a:srgbClr val="35372F"/>
                </a:solidFill>
                <a:latin typeface="Calibri Light" panose="020F0302020204030204"/>
              </a:rPr>
              <a:t>'</a:t>
            </a:r>
            <a:r>
              <a:rPr lang="en-GB" sz="2800" dirty="0">
                <a:solidFill>
                  <a:srgbClr val="35372F"/>
                </a:solidFill>
                <a:latin typeface="Calibri Light" panose="020F0302020204030204"/>
              </a:rPr>
              <a:t>? What do you think this might mean?</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1869" y="4219575"/>
            <a:ext cx="2816296" cy="2236470"/>
          </a:xfrm>
          <a:prstGeom prst="rect">
            <a:avLst/>
          </a:prstGeom>
        </p:spPr>
      </p:pic>
      <p:sp>
        <p:nvSpPr>
          <p:cNvPr id="6" name="CaixaDeTexto 5">
            <a:extLst>
              <a:ext uri="{FF2B5EF4-FFF2-40B4-BE49-F238E27FC236}">
                <a16:creationId xmlns:a16="http://schemas.microsoft.com/office/drawing/2014/main" id="{D5B26A6E-76F1-45F4-94E2-3BA0AF90CF7F}"/>
              </a:ext>
            </a:extLst>
          </p:cNvPr>
          <p:cNvSpPr txBox="1"/>
          <p:nvPr/>
        </p:nvSpPr>
        <p:spPr>
          <a:xfrm>
            <a:off x="419372" y="613837"/>
            <a:ext cx="10972308" cy="1384995"/>
          </a:xfrm>
          <a:prstGeom prst="rect">
            <a:avLst/>
          </a:prstGeom>
          <a:noFill/>
        </p:spPr>
        <p:txBody>
          <a:bodyPr wrap="square" rtlCol="0">
            <a:spAutoFit/>
          </a:bodyPr>
          <a:lstStyle/>
          <a:p>
            <a:r>
              <a:rPr lang="en-GB" sz="2800" dirty="0">
                <a:solidFill>
                  <a:srgbClr val="35372F"/>
                </a:solidFill>
                <a:latin typeface="+mj-lt"/>
              </a:rPr>
              <a:t>Take a moment to think about the video we watched at the beginning of the class (</a:t>
            </a:r>
            <a:r>
              <a:rPr kumimoji="0" lang="en-GB" sz="2800" i="0" u="none" strike="noStrike" kern="1200" cap="none" spc="0" normalizeH="0" baseline="0" noProof="0" dirty="0">
                <a:ln>
                  <a:noFill/>
                </a:ln>
                <a:solidFill>
                  <a:prstClr val="black"/>
                </a:solidFill>
                <a:effectLst/>
                <a:uLnTx/>
                <a:uFillTx/>
                <a:latin typeface="Calibri Light" panose="020F0302020204030204"/>
                <a:ea typeface="+mn-ea"/>
                <a:cs typeface="+mn-cs"/>
                <a:hlinkClick r:id="rId5"/>
              </a:rPr>
              <a:t>What if Earth existed for only 24 hours?</a:t>
            </a:r>
            <a:r>
              <a:rPr lang="en-GB" sz="2800" dirty="0">
                <a:solidFill>
                  <a:srgbClr val="35372F"/>
                </a:solidFill>
                <a:latin typeface="+mj-lt"/>
              </a:rPr>
              <a:t>)*. In pairs, take a couple of moments to discuss the following questions:</a:t>
            </a:r>
          </a:p>
        </p:txBody>
      </p:sp>
      <p:sp>
        <p:nvSpPr>
          <p:cNvPr id="7" name="CaixaDeTexto 6">
            <a:extLst>
              <a:ext uri="{FF2B5EF4-FFF2-40B4-BE49-F238E27FC236}">
                <a16:creationId xmlns:a16="http://schemas.microsoft.com/office/drawing/2014/main" id="{00377924-7AAB-4FC3-9AFB-63ED6F0E51D5}"/>
              </a:ext>
            </a:extLst>
          </p:cNvPr>
          <p:cNvSpPr txBox="1"/>
          <p:nvPr/>
        </p:nvSpPr>
        <p:spPr>
          <a:xfrm>
            <a:off x="419372" y="5551847"/>
            <a:ext cx="10972308" cy="523220"/>
          </a:xfrm>
          <a:prstGeom prst="rect">
            <a:avLst/>
          </a:prstGeom>
          <a:noFill/>
        </p:spPr>
        <p:txBody>
          <a:bodyPr wrap="square" rtlCol="0">
            <a:spAutoFit/>
          </a:bodyPr>
          <a:lstStyle/>
          <a:p>
            <a:r>
              <a:rPr lang="en-GB" sz="2800" dirty="0">
                <a:solidFill>
                  <a:srgbClr val="35372F"/>
                </a:solidFill>
                <a:latin typeface="+mj-lt"/>
              </a:rPr>
              <a:t>*If you need, watch the video again </a:t>
            </a:r>
            <a:r>
              <a:rPr lang="en-GB" sz="2800" dirty="0">
                <a:solidFill>
                  <a:srgbClr val="35372F"/>
                </a:solidFill>
                <a:latin typeface="+mj-lt"/>
                <a:hlinkClick r:id="rId5"/>
              </a:rPr>
              <a:t>here</a:t>
            </a:r>
            <a:r>
              <a:rPr lang="en-GB" sz="2800" dirty="0">
                <a:solidFill>
                  <a:srgbClr val="35372F"/>
                </a:solidFill>
                <a:latin typeface="+mj-lt"/>
              </a:rPr>
              <a:t>.</a:t>
            </a:r>
          </a:p>
        </p:txBody>
      </p:sp>
    </p:spTree>
    <p:extLst>
      <p:ext uri="{BB962C8B-B14F-4D97-AF65-F5344CB8AC3E}">
        <p14:creationId xmlns:p14="http://schemas.microsoft.com/office/powerpoint/2010/main" val="307529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7" name="Oval 10">
            <a:extLst>
              <a:ext uri="{FF2B5EF4-FFF2-40B4-BE49-F238E27FC236}">
                <a16:creationId xmlns:a16="http://schemas.microsoft.com/office/drawing/2014/main" id="{09B4BCD1-BF56-438A-963B-E4AE874524C6}"/>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400" b="1" i="0" u="none" strike="noStrike" kern="1200" cap="none" spc="0" normalizeH="0" baseline="0" noProof="0" dirty="0">
                <a:ln>
                  <a:noFill/>
                </a:ln>
                <a:solidFill>
                  <a:srgbClr val="FEE725"/>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11">
            <a:extLst>
              <a:ext uri="{FF2B5EF4-FFF2-40B4-BE49-F238E27FC236}">
                <a16:creationId xmlns:a16="http://schemas.microsoft.com/office/drawing/2014/main" id="{4C1CB1E8-D41B-44A3-ABA8-8637FE69B478}"/>
              </a:ext>
            </a:extLst>
          </p:cNvPr>
          <p:cNvSpPr txBox="1"/>
          <p:nvPr/>
        </p:nvSpPr>
        <p:spPr>
          <a:xfrm>
            <a:off x="7878099" y="4126421"/>
            <a:ext cx="410133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latin typeface="Calibri" panose="020F0502020204030204"/>
                <a:ea typeface="+mn-ea"/>
                <a:cs typeface="+mn-cs"/>
              </a:rPr>
              <a:t>OUR CHANGING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latin typeface="Calibri" panose="020F0502020204030204"/>
                <a:ea typeface="+mn-ea"/>
                <a:cs typeface="+mn-cs"/>
              </a:rPr>
              <a:t>CLIMAT</a:t>
            </a:r>
            <a:r>
              <a:rPr kumimoji="0" lang="en-GB" sz="3200" b="1" i="0" u="none" strike="noStrike" kern="1200" cap="none" spc="600" normalizeH="0" baseline="0" noProof="0" dirty="0">
                <a:ln>
                  <a:noFill/>
                </a:ln>
                <a:solidFill>
                  <a:prstClr val="white"/>
                </a:solidFill>
                <a:effectLst/>
                <a:uLnTx/>
                <a:uFillTx/>
                <a:latin typeface="Calibri" panose="020F0502020204030204"/>
                <a:ea typeface="+mn-ea"/>
                <a:cs typeface="+mn-cs"/>
              </a:rPr>
              <a:t>E </a:t>
            </a:r>
            <a:b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prstClr val="white"/>
                </a:solidFill>
                <a:effectLst/>
                <a:uLnTx/>
                <a:uFillTx/>
                <a:latin typeface="Calibri" panose="020F0502020204030204"/>
                <a:ea typeface="+mn-ea"/>
                <a:cs typeface="+mn-cs"/>
              </a:rPr>
              <a:t>60 MINUTES</a:t>
            </a:r>
            <a:endParaRPr kumimoji="0" lang="en-GB" sz="18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B5418D30-585F-4CA3-A6EB-E7BC121F3CB9}"/>
              </a:ext>
            </a:extLst>
          </p:cNvPr>
          <p:cNvSpPr/>
          <p:nvPr/>
        </p:nvSpPr>
        <p:spPr>
          <a:xfrm>
            <a:off x="8084288" y="3818644"/>
            <a:ext cx="368895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300" normalizeH="0" baseline="0" noProof="0" dirty="0">
                <a:ln>
                  <a:noFill/>
                </a:ln>
                <a:solidFill>
                  <a:srgbClr val="FEE725"/>
                </a:solidFill>
                <a:effectLst/>
                <a:uLnTx/>
                <a:uFillTx/>
                <a:latin typeface="Calibri" panose="020F0502020204030204"/>
                <a:ea typeface="+mn-ea"/>
                <a:cs typeface="+mn-cs"/>
              </a:rPr>
              <a:t>LESSON 1 | CHANGING CLIMATES</a:t>
            </a:r>
          </a:p>
        </p:txBody>
      </p:sp>
    </p:spTree>
    <p:extLst>
      <p:ext uri="{BB962C8B-B14F-4D97-AF65-F5344CB8AC3E}">
        <p14:creationId xmlns:p14="http://schemas.microsoft.com/office/powerpoint/2010/main" val="412727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53" y="2257424"/>
            <a:ext cx="9499562" cy="1544651"/>
          </a:xfrm>
        </p:spPr>
        <p:txBody>
          <a:bodyPr>
            <a:noAutofit/>
          </a:bodyPr>
          <a:lstStyle/>
          <a:p>
            <a:pPr marL="0" indent="0">
              <a:buNone/>
            </a:pPr>
            <a:r>
              <a:rPr lang="en-GB" dirty="0">
                <a:solidFill>
                  <a:srgbClr val="35372F"/>
                </a:solidFill>
              </a:rPr>
              <a:t>Yet the Earth has a history long before humans came along, long before dinosaurs came along and long before any of us can really imagine.</a:t>
            </a:r>
          </a:p>
          <a:p>
            <a:pPr marL="0" indent="0">
              <a:buNone/>
            </a:pPr>
            <a:endParaRPr lang="en-GB" dirty="0">
              <a:solidFill>
                <a:srgbClr val="35372F"/>
              </a:solidFill>
            </a:endParaRPr>
          </a:p>
          <a:p>
            <a:pPr marL="0" indent="0">
              <a:buNone/>
            </a:pPr>
            <a:endParaRPr lang="en-GB" dirty="0">
              <a:solidFill>
                <a:srgbClr val="35372F"/>
              </a:solidFill>
            </a:endParaRPr>
          </a:p>
          <a:p>
            <a:pPr marL="0" indent="0">
              <a:buNone/>
            </a:pPr>
            <a:endParaRPr lang="en-GB" dirty="0">
              <a:solidFill>
                <a:srgbClr val="35372F"/>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8524" y="2257424"/>
            <a:ext cx="3865276" cy="4250475"/>
          </a:xfrm>
          <a:prstGeom prst="rect">
            <a:avLst/>
          </a:prstGeom>
        </p:spPr>
      </p:pic>
      <p:sp>
        <p:nvSpPr>
          <p:cNvPr id="4" name="Rectangle 3"/>
          <p:cNvSpPr/>
          <p:nvPr/>
        </p:nvSpPr>
        <p:spPr>
          <a:xfrm>
            <a:off x="316253" y="868890"/>
            <a:ext cx="1110541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Most of the history we learn about in school focuses on </a:t>
            </a:r>
            <a:r>
              <a:rPr kumimoji="0" lang="en-GB" sz="2800" b="1" i="0" u="none" strike="noStrike" kern="1200" cap="none" spc="0" normalizeH="0" baseline="0" noProof="0" dirty="0">
                <a:ln>
                  <a:noFill/>
                </a:ln>
                <a:solidFill>
                  <a:srgbClr val="35372F"/>
                </a:solidFill>
                <a:effectLst/>
                <a:uLnTx/>
                <a:uFillTx/>
                <a:latin typeface="Calibri Light" panose="020F0302020204030204"/>
                <a:ea typeface="+mn-ea"/>
                <a:cs typeface="+mn-cs"/>
              </a:rPr>
              <a:t>human history</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and stories of our own life on Earth.</a:t>
            </a:r>
            <a:endParaRPr kumimoji="0" lang="en-GB" sz="18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29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9" y="1943099"/>
            <a:ext cx="11441220" cy="3778828"/>
          </a:xfrm>
        </p:spPr>
        <p:txBody>
          <a:bodyPr>
            <a:normAutofit/>
          </a:bodyPr>
          <a:lstStyle/>
          <a:p>
            <a:pPr marL="0" indent="0">
              <a:buNone/>
            </a:pPr>
            <a:endParaRPr lang="en-GB" b="1" dirty="0"/>
          </a:p>
          <a:p>
            <a:pPr marL="0" indent="0">
              <a:buNone/>
            </a:pPr>
            <a:endParaRPr lang="en-GB" b="1" dirty="0"/>
          </a:p>
          <a:p>
            <a:pPr marL="0" indent="0">
              <a:buNone/>
            </a:pPr>
            <a:endParaRPr lang="en-GB" b="1" dirty="0">
              <a:solidFill>
                <a:srgbClr val="35372F"/>
              </a:solidFill>
            </a:endParaRPr>
          </a:p>
          <a:p>
            <a:pPr marL="0" indent="0">
              <a:buNone/>
            </a:pPr>
            <a:r>
              <a:rPr lang="en-GB" dirty="0">
                <a:solidFill>
                  <a:srgbClr val="35372F"/>
                </a:solidFill>
              </a:rPr>
              <a:t>This number is so huge, it is really difficult for us humans to grasp. When our life expectancy is usually less than 100 years, it’s almost impossible for us to imagine something so vast as Deep Time.</a:t>
            </a:r>
            <a:br>
              <a:rPr lang="en-GB" dirty="0"/>
            </a:br>
            <a:endParaRPr lang="en-GB"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9629" y="5229225"/>
            <a:ext cx="1616851" cy="1283970"/>
          </a:xfrm>
          <a:prstGeom prst="rect">
            <a:avLst/>
          </a:prstGeom>
        </p:spPr>
      </p:pic>
      <p:sp>
        <p:nvSpPr>
          <p:cNvPr id="2" name="Rectangle 1"/>
          <p:cNvSpPr/>
          <p:nvPr/>
        </p:nvSpPr>
        <p:spPr>
          <a:xfrm>
            <a:off x="2052933" y="2210438"/>
            <a:ext cx="8159157" cy="646331"/>
          </a:xfrm>
          <a:prstGeom prst="rect">
            <a:avLst/>
          </a:prstGeom>
          <a:solidFill>
            <a:srgbClr val="59D7C8"/>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The Earth is roughly 4.6 billion years old! </a:t>
            </a:r>
          </a:p>
        </p:txBody>
      </p:sp>
      <p:sp>
        <p:nvSpPr>
          <p:cNvPr id="6" name="Content Placeholder 2">
            <a:extLst>
              <a:ext uri="{FF2B5EF4-FFF2-40B4-BE49-F238E27FC236}">
                <a16:creationId xmlns:a16="http://schemas.microsoft.com/office/drawing/2014/main" id="{1579B050-9AD2-462E-B1A5-A4B68F1E8332}"/>
              </a:ext>
            </a:extLst>
          </p:cNvPr>
          <p:cNvSpPr txBox="1">
            <a:spLocks/>
          </p:cNvSpPr>
          <p:nvPr/>
        </p:nvSpPr>
        <p:spPr>
          <a:xfrm>
            <a:off x="287193" y="1253332"/>
            <a:ext cx="11441220" cy="800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Deep Time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is the amount of time that the Earth has existed: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40715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12378BB-FEBF-445E-9FDC-21A0EF12818E}"/>
              </a:ext>
            </a:extLst>
          </p:cNvPr>
          <p:cNvSpPr>
            <a:spLocks noGrp="1"/>
          </p:cNvSpPr>
          <p:nvPr>
            <p:ph idx="1"/>
          </p:nvPr>
        </p:nvSpPr>
        <p:spPr>
          <a:xfrm>
            <a:off x="307154" y="1154556"/>
            <a:ext cx="4594631" cy="4351338"/>
          </a:xfrm>
        </p:spPr>
        <p:txBody>
          <a:bodyPr/>
          <a:lstStyle/>
          <a:p>
            <a:pPr marL="0" indent="0">
              <a:buNone/>
            </a:pPr>
            <a:r>
              <a:rPr lang="en-GB" dirty="0">
                <a:solidFill>
                  <a:srgbClr val="35372F"/>
                </a:solidFill>
              </a:rPr>
              <a:t>There are many ways to view and try to understand Deep Time, such as the clock metaphor from the video or this ‘Nature Time Spiral’. </a:t>
            </a:r>
          </a:p>
          <a:p>
            <a:pPr marL="0" indent="0">
              <a:buNone/>
            </a:pPr>
            <a:endParaRPr lang="en-GB" dirty="0">
              <a:solidFill>
                <a:srgbClr val="35372F"/>
              </a:solidFill>
            </a:endParaRPr>
          </a:p>
          <a:p>
            <a:pPr marL="0" indent="0">
              <a:buNone/>
            </a:pPr>
            <a:r>
              <a:rPr lang="en-GB" dirty="0">
                <a:solidFill>
                  <a:srgbClr val="35372F"/>
                </a:solidFill>
              </a:rPr>
              <a:t>If there’s time and interest click on the link to explore the details as a class!</a:t>
            </a:r>
          </a:p>
        </p:txBody>
      </p:sp>
      <p:pic>
        <p:nvPicPr>
          <p:cNvPr id="5" name="Imagem 4">
            <a:hlinkClick r:id="rId3"/>
            <a:extLst>
              <a:ext uri="{FF2B5EF4-FFF2-40B4-BE49-F238E27FC236}">
                <a16:creationId xmlns:a16="http://schemas.microsoft.com/office/drawing/2014/main" id="{BA3C05CD-2322-46CD-A009-5077644923DE}"/>
              </a:ext>
            </a:extLst>
          </p:cNvPr>
          <p:cNvPicPr>
            <a:picLocks noChangeAspect="1"/>
          </p:cNvPicPr>
          <p:nvPr/>
        </p:nvPicPr>
        <p:blipFill>
          <a:blip r:embed="rId4"/>
          <a:stretch>
            <a:fillRect/>
          </a:stretch>
        </p:blipFill>
        <p:spPr>
          <a:xfrm>
            <a:off x="5422824" y="832508"/>
            <a:ext cx="6273529" cy="4995434"/>
          </a:xfrm>
          <a:prstGeom prst="rect">
            <a:avLst/>
          </a:prstGeom>
        </p:spPr>
      </p:pic>
      <p:sp>
        <p:nvSpPr>
          <p:cNvPr id="6" name="Seta: para Baixo 5">
            <a:extLst>
              <a:ext uri="{FF2B5EF4-FFF2-40B4-BE49-F238E27FC236}">
                <a16:creationId xmlns:a16="http://schemas.microsoft.com/office/drawing/2014/main" id="{C9CBC8D9-C2FC-4C2C-8CD3-6E712FAE35EF}"/>
              </a:ext>
            </a:extLst>
          </p:cNvPr>
          <p:cNvSpPr/>
          <p:nvPr/>
        </p:nvSpPr>
        <p:spPr>
          <a:xfrm rot="12918370" flipH="1">
            <a:off x="9486932" y="2597753"/>
            <a:ext cx="174841" cy="3908424"/>
          </a:xfrm>
          <a:prstGeom prst="downArrow">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ixaDeTexto 6">
            <a:extLst>
              <a:ext uri="{FF2B5EF4-FFF2-40B4-BE49-F238E27FC236}">
                <a16:creationId xmlns:a16="http://schemas.microsoft.com/office/drawing/2014/main" id="{8A85249F-39C4-40A8-B18D-C180F569A4A5}"/>
              </a:ext>
            </a:extLst>
          </p:cNvPr>
          <p:cNvSpPr txBox="1"/>
          <p:nvPr/>
        </p:nvSpPr>
        <p:spPr>
          <a:xfrm>
            <a:off x="5422824" y="5966085"/>
            <a:ext cx="3411402" cy="369332"/>
          </a:xfrm>
          <a:prstGeom prst="rect">
            <a:avLst/>
          </a:prstGeom>
          <a:noFill/>
        </p:spPr>
        <p:txBody>
          <a:bodyPr wrap="square" rtlCol="0">
            <a:spAutoFit/>
          </a:bodyPr>
          <a:lstStyle/>
          <a:p>
            <a:r>
              <a:rPr lang="en-GB" dirty="0">
                <a:solidFill>
                  <a:srgbClr val="35372F"/>
                </a:solidFill>
              </a:rPr>
              <a:t>Emergence of modern human</a:t>
            </a:r>
          </a:p>
        </p:txBody>
      </p:sp>
    </p:spTree>
    <p:extLst>
      <p:ext uri="{BB962C8B-B14F-4D97-AF65-F5344CB8AC3E}">
        <p14:creationId xmlns:p14="http://schemas.microsoft.com/office/powerpoint/2010/main" val="408465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1054100"/>
            <a:ext cx="11393475" cy="4351338"/>
          </a:xfrm>
        </p:spPr>
        <p:txBody>
          <a:bodyPr/>
          <a:lstStyle/>
          <a:p>
            <a:pPr marL="0" indent="0">
              <a:buNone/>
            </a:pPr>
            <a:r>
              <a:rPr lang="en-GB" dirty="0">
                <a:solidFill>
                  <a:srgbClr val="35372F"/>
                </a:solidFill>
              </a:rPr>
              <a:t>When you start to think about Deep Time, you realise how new human beings are to Earth.</a:t>
            </a:r>
          </a:p>
          <a:p>
            <a:pPr marL="0" indent="0">
              <a:buNone/>
            </a:pPr>
            <a:endParaRPr lang="en-GB" dirty="0">
              <a:solidFill>
                <a:srgbClr val="35372F"/>
              </a:solidFill>
            </a:endParaRPr>
          </a:p>
        </p:txBody>
      </p:sp>
      <p:pic>
        <p:nvPicPr>
          <p:cNvPr id="7" name="Content Placeholder 3">
            <a:extLst>
              <a:ext uri="{FF2B5EF4-FFF2-40B4-BE49-F238E27FC236}">
                <a16:creationId xmlns:a16="http://schemas.microsoft.com/office/drawing/2014/main" id="{00BD6EB3-1958-406E-BE15-FCE1711BFF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1007" y="2018846"/>
            <a:ext cx="3889985" cy="3889985"/>
          </a:xfrm>
          <a:prstGeom prst="rect">
            <a:avLst/>
          </a:prstGeom>
        </p:spPr>
      </p:pic>
      <p:sp>
        <p:nvSpPr>
          <p:cNvPr id="8" name="Rectangle 4">
            <a:extLst>
              <a:ext uri="{FF2B5EF4-FFF2-40B4-BE49-F238E27FC236}">
                <a16:creationId xmlns:a16="http://schemas.microsoft.com/office/drawing/2014/main" id="{698176EE-5E91-4E40-9F6D-C1405CFC48EA}"/>
              </a:ext>
            </a:extLst>
          </p:cNvPr>
          <p:cNvSpPr/>
          <p:nvPr/>
        </p:nvSpPr>
        <p:spPr>
          <a:xfrm>
            <a:off x="4467890" y="2717768"/>
            <a:ext cx="3256219" cy="2677656"/>
          </a:xfrm>
          <a:prstGeom prst="rect">
            <a:avLst/>
          </a:prstGeom>
        </p:spPr>
        <p:txBody>
          <a:bodyPr wrap="square">
            <a:spAutoFit/>
          </a:bodyPr>
          <a:lstStyle/>
          <a:p>
            <a:pPr algn="ctr"/>
            <a:r>
              <a:rPr lang="en-GB" sz="2800" dirty="0">
                <a:solidFill>
                  <a:srgbClr val="35372F"/>
                </a:solidFill>
                <a:latin typeface="+mj-lt"/>
              </a:rPr>
              <a:t>Does Deep Time make you think differently about human-made climate change? In which way?</a:t>
            </a:r>
          </a:p>
        </p:txBody>
      </p:sp>
    </p:spTree>
    <p:extLst>
      <p:ext uri="{BB962C8B-B14F-4D97-AF65-F5344CB8AC3E}">
        <p14:creationId xmlns:p14="http://schemas.microsoft.com/office/powerpoint/2010/main" val="512212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865" y="938463"/>
            <a:ext cx="11446270" cy="4767680"/>
          </a:xfrm>
        </p:spPr>
        <p:txBody>
          <a:bodyPr>
            <a:normAutofit/>
          </a:bodyPr>
          <a:lstStyle/>
          <a:p>
            <a:pPr marL="0" indent="0">
              <a:buNone/>
            </a:pPr>
            <a:r>
              <a:rPr lang="en-GB" dirty="0">
                <a:solidFill>
                  <a:srgbClr val="35372F"/>
                </a:solidFill>
              </a:rPr>
              <a:t>Here are two different ways that we can try to understand Deep Time. Choose one (or both) of these journeys and travel together as a class. </a:t>
            </a:r>
          </a:p>
          <a:p>
            <a:pPr marL="0" indent="0">
              <a:buNone/>
            </a:pPr>
            <a:r>
              <a:rPr lang="en-GB" sz="2000" i="1" dirty="0">
                <a:solidFill>
                  <a:srgbClr val="35372F"/>
                </a:solidFill>
              </a:rPr>
              <a:t>*Each of these can be an individual project or a class project – you may just want to look at them today and come back to them another time.</a:t>
            </a:r>
            <a:br>
              <a:rPr lang="en-GB" sz="2000" i="1" dirty="0"/>
            </a:br>
            <a:endParaRPr lang="en-GB" sz="2800" dirty="0"/>
          </a:p>
        </p:txBody>
      </p:sp>
      <p:sp>
        <p:nvSpPr>
          <p:cNvPr id="7" name="Rectangle 6"/>
          <p:cNvSpPr/>
          <p:nvPr/>
        </p:nvSpPr>
        <p:spPr>
          <a:xfrm>
            <a:off x="2317917" y="2771282"/>
            <a:ext cx="3349256" cy="29743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Light" panose="020F0302020204030204"/>
              </a:rPr>
              <a:t>1</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Draw a </a:t>
            </a:r>
            <a:r>
              <a:rPr kumimoji="0" lang="en-GB" sz="2400" b="1" i="0" u="sng" strike="noStrike" kern="1200" cap="none" spc="0" normalizeH="0" baseline="0" noProof="0" dirty="0">
                <a:ln>
                  <a:noFill/>
                </a:ln>
                <a:solidFill>
                  <a:prstClr val="white"/>
                </a:solidFill>
                <a:effectLst/>
                <a:uLnTx/>
                <a:uFillTx/>
                <a:latin typeface="Calibri Light" panose="020F0302020204030204"/>
                <a:ea typeface="+mn-ea"/>
                <a:cs typeface="+mn-cs"/>
              </a:rPr>
              <a:t>clock</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of Deep Time, using the second slide to help you.</a:t>
            </a:r>
          </a:p>
        </p:txBody>
      </p:sp>
      <p:sp>
        <p:nvSpPr>
          <p:cNvPr id="8" name="Rectangle 7"/>
          <p:cNvSpPr/>
          <p:nvPr/>
        </p:nvSpPr>
        <p:spPr>
          <a:xfrm>
            <a:off x="6400636" y="2771282"/>
            <a:ext cx="3349256" cy="29743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Light" panose="020F0302020204030204"/>
              </a:rPr>
              <a:t>2</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Take a Deep Time </a:t>
            </a:r>
            <a:r>
              <a:rPr kumimoji="0" lang="en-GB" sz="2400" b="1" i="0" u="sng" strike="noStrike" kern="1200" cap="none" spc="0" normalizeH="0" baseline="0" noProof="0" dirty="0">
                <a:ln>
                  <a:noFill/>
                </a:ln>
                <a:solidFill>
                  <a:prstClr val="white"/>
                </a:solidFill>
                <a:effectLst/>
                <a:uLnTx/>
                <a:uFillTx/>
                <a:latin typeface="Calibri Light" panose="020F0302020204030204"/>
                <a:ea typeface="+mn-ea"/>
                <a:cs typeface="+mn-cs"/>
              </a:rPr>
              <a:t>walk</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using the third slide.</a:t>
            </a:r>
            <a:b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rPr>
              <a:t>NB: This would take a few hours and could be a great school trip or class outing that you may wish to arrange if possible.</a:t>
            </a:r>
          </a:p>
        </p:txBody>
      </p:sp>
    </p:spTree>
    <p:extLst>
      <p:ext uri="{BB962C8B-B14F-4D97-AF65-F5344CB8AC3E}">
        <p14:creationId xmlns:p14="http://schemas.microsoft.com/office/powerpoint/2010/main" val="3526040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mage of timeline for deep tim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678"/>
          <a:stretch/>
        </p:blipFill>
        <p:spPr bwMode="auto">
          <a:xfrm>
            <a:off x="26152" y="481011"/>
            <a:ext cx="8660648" cy="5878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6379" y="390525"/>
            <a:ext cx="52248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35372F"/>
                </a:solidFill>
                <a:latin typeface="Calibri Light" panose="020F0302020204030204"/>
              </a:rPr>
              <a:t>1</a:t>
            </a:r>
            <a:r>
              <a:rPr kumimoji="0" lang="en-GB" sz="3600" b="1" i="0" u="none" strike="noStrike" kern="1200" cap="none" spc="0" normalizeH="0" baseline="0" noProof="0" dirty="0">
                <a:ln>
                  <a:noFill/>
                </a:ln>
                <a:solidFill>
                  <a:srgbClr val="35372F"/>
                </a:solidFill>
                <a:effectLst/>
                <a:uLnTx/>
                <a:uFillTx/>
                <a:latin typeface="Calibri Light" panose="020F0302020204030204"/>
                <a:ea typeface="+mn-ea"/>
                <a:cs typeface="+mn-cs"/>
              </a:rPr>
              <a:t>. Create a Deep Time clock</a:t>
            </a:r>
            <a:endParaRPr kumimoji="0" lang="en-GB" sz="1400" b="1"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2" name="Rectangle 1"/>
          <p:cNvSpPr/>
          <p:nvPr/>
        </p:nvSpPr>
        <p:spPr>
          <a:xfrm>
            <a:off x="8863833" y="2126610"/>
            <a:ext cx="2930341"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Here is an example of Deep Time using a clock – why not have a go at making your own?</a:t>
            </a:r>
          </a:p>
        </p:txBody>
      </p:sp>
    </p:spTree>
    <p:extLst>
      <p:ext uri="{BB962C8B-B14F-4D97-AF65-F5344CB8AC3E}">
        <p14:creationId xmlns:p14="http://schemas.microsoft.com/office/powerpoint/2010/main" val="264280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35372F"/>
                </a:solidFill>
              </a:rPr>
              <a:t>2. Take a Deep Time Walk</a:t>
            </a:r>
          </a:p>
        </p:txBody>
      </p:sp>
      <p:sp>
        <p:nvSpPr>
          <p:cNvPr id="3" name="Content Placeholder 2"/>
          <p:cNvSpPr>
            <a:spLocks noGrp="1"/>
          </p:cNvSpPr>
          <p:nvPr>
            <p:ph idx="1"/>
          </p:nvPr>
        </p:nvSpPr>
        <p:spPr>
          <a:xfrm>
            <a:off x="463587" y="1646237"/>
            <a:ext cx="11337851" cy="4351338"/>
          </a:xfrm>
        </p:spPr>
        <p:txBody>
          <a:bodyPr>
            <a:normAutofit/>
          </a:bodyPr>
          <a:lstStyle/>
          <a:p>
            <a:pPr marL="0" indent="0">
              <a:buNone/>
            </a:pPr>
            <a:r>
              <a:rPr lang="en-GB" dirty="0">
                <a:solidFill>
                  <a:srgbClr val="35372F"/>
                </a:solidFill>
              </a:rPr>
              <a:t>Walk 4.6km through 4.6bn years of Earth history, learn about key concepts from Earth’s evolution and experience a unique perspective of Deep Time with a Deep Time app.</a:t>
            </a:r>
          </a:p>
          <a:p>
            <a:pPr marL="0" indent="0">
              <a:buNone/>
            </a:pPr>
            <a:r>
              <a:rPr lang="en-GB" dirty="0">
                <a:solidFill>
                  <a:srgbClr val="35372F"/>
                </a:solidFill>
              </a:rPr>
              <a:t>Designed using appropriate technology, the Deep Time Walk app calculates your speed and distance as you journey across 4.6bn years of time, enabling you to learn about key evolutionary events as they occur over the history of the Earth.</a:t>
            </a:r>
          </a:p>
          <a:p>
            <a:pPr marL="0" indent="0">
              <a:buNone/>
            </a:pPr>
            <a:r>
              <a:rPr lang="en-GB" dirty="0">
                <a:solidFill>
                  <a:srgbClr val="35372F"/>
                </a:solidFill>
              </a:rPr>
              <a:t>The dramatised Deep Time Walk can be experienced anywhere in the world! You can learn more </a:t>
            </a:r>
            <a:r>
              <a:rPr lang="en-GB" dirty="0">
                <a:hlinkClick r:id="rId3"/>
              </a:rPr>
              <a:t>here </a:t>
            </a:r>
            <a:r>
              <a:rPr lang="en-GB" dirty="0">
                <a:solidFill>
                  <a:srgbClr val="35372F"/>
                </a:solidFill>
              </a:rPr>
              <a:t>and download the app for free. </a:t>
            </a:r>
            <a:br>
              <a:rPr lang="en-GB" dirty="0">
                <a:solidFill>
                  <a:srgbClr val="35372F"/>
                </a:solidFill>
              </a:rPr>
            </a:br>
            <a:endParaRPr lang="en-GB" dirty="0">
              <a:solidFill>
                <a:srgbClr val="35372F"/>
              </a:solidFill>
            </a:endParaRPr>
          </a:p>
        </p:txBody>
      </p:sp>
      <p:sp>
        <p:nvSpPr>
          <p:cNvPr id="4" name="Rectangle 3"/>
          <p:cNvSpPr/>
          <p:nvPr/>
        </p:nvSpPr>
        <p:spPr>
          <a:xfrm>
            <a:off x="9128164" y="5546209"/>
            <a:ext cx="2382704" cy="369332"/>
          </a:xfrm>
          <a:prstGeom prst="rect">
            <a:avLst/>
          </a:prstGeom>
          <a:solidFill>
            <a:srgbClr val="59D7C8"/>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www.deeptimewalk.org</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2275" y="364958"/>
            <a:ext cx="1423987" cy="1423987"/>
          </a:xfrm>
          <a:prstGeom prst="rect">
            <a:avLst/>
          </a:prstGeom>
        </p:spPr>
      </p:pic>
    </p:spTree>
    <p:extLst>
      <p:ext uri="{BB962C8B-B14F-4D97-AF65-F5344CB8AC3E}">
        <p14:creationId xmlns:p14="http://schemas.microsoft.com/office/powerpoint/2010/main" val="3642671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4014" y="2250101"/>
            <a:ext cx="3404245" cy="3404245"/>
          </a:xfrm>
          <a:prstGeom prst="rect">
            <a:avLst/>
          </a:prstGeom>
        </p:spPr>
      </p:pic>
      <p:sp>
        <p:nvSpPr>
          <p:cNvPr id="7" name="Rectangle 6"/>
          <p:cNvSpPr/>
          <p:nvPr/>
        </p:nvSpPr>
        <p:spPr>
          <a:xfrm>
            <a:off x="4508493" y="3044281"/>
            <a:ext cx="2755285" cy="1815882"/>
          </a:xfrm>
          <a:prstGeom prst="rect">
            <a:avLst/>
          </a:prstGeom>
        </p:spPr>
        <p:txBody>
          <a:bodyPr wrap="square">
            <a:spAutoFit/>
          </a:bodyPr>
          <a:lstStyle/>
          <a:p>
            <a:pPr algn="ctr"/>
            <a:r>
              <a:rPr lang="en-GB" sz="2800" dirty="0">
                <a:solidFill>
                  <a:srgbClr val="35372F"/>
                </a:solidFill>
                <a:latin typeface="+mj-lt"/>
              </a:rPr>
              <a:t>Why might Deep Time help us to respond to the changing climate?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7069" y="4248150"/>
            <a:ext cx="1107856" cy="2280082"/>
          </a:xfrm>
          <a:prstGeom prst="rect">
            <a:avLst/>
          </a:prstGeom>
        </p:spPr>
      </p:pic>
      <p:sp>
        <p:nvSpPr>
          <p:cNvPr id="3" name="CaixaDeTexto 2">
            <a:extLst>
              <a:ext uri="{FF2B5EF4-FFF2-40B4-BE49-F238E27FC236}">
                <a16:creationId xmlns:a16="http://schemas.microsoft.com/office/drawing/2014/main" id="{948CE559-D143-4753-B6FF-F09276D32A38}"/>
              </a:ext>
            </a:extLst>
          </p:cNvPr>
          <p:cNvSpPr txBox="1"/>
          <p:nvPr/>
        </p:nvSpPr>
        <p:spPr>
          <a:xfrm>
            <a:off x="332509" y="1203654"/>
            <a:ext cx="6467604" cy="523220"/>
          </a:xfrm>
          <a:prstGeom prst="rect">
            <a:avLst/>
          </a:prstGeom>
          <a:noFill/>
        </p:spPr>
        <p:txBody>
          <a:bodyPr wrap="none" rtlCol="0">
            <a:spAutoFit/>
          </a:bodyPr>
          <a:lstStyle/>
          <a:p>
            <a:r>
              <a:rPr lang="en-GB" sz="2800" dirty="0">
                <a:solidFill>
                  <a:srgbClr val="35372F"/>
                </a:solidFill>
                <a:latin typeface="+mj-lt"/>
              </a:rPr>
              <a:t>In trios, take a couple of minutes to discuss:</a:t>
            </a:r>
          </a:p>
        </p:txBody>
      </p:sp>
    </p:spTree>
    <p:extLst>
      <p:ext uri="{BB962C8B-B14F-4D97-AF65-F5344CB8AC3E}">
        <p14:creationId xmlns:p14="http://schemas.microsoft.com/office/powerpoint/2010/main" val="3157519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6" y="958850"/>
            <a:ext cx="11427300" cy="4351338"/>
          </a:xfrm>
        </p:spPr>
        <p:txBody>
          <a:bodyPr/>
          <a:lstStyle/>
          <a:p>
            <a:pPr marL="0" indent="0">
              <a:buNone/>
            </a:pPr>
            <a:r>
              <a:rPr lang="en-GB" dirty="0">
                <a:solidFill>
                  <a:srgbClr val="35372F"/>
                </a:solidFill>
              </a:rPr>
              <a:t>To help think a little more freely about the significance of time, let’s take a look at some of the living things around us that have been here for a long, long time on Earth (although even they have not been here that long when we think about Deep Time.)</a:t>
            </a:r>
          </a:p>
          <a:p>
            <a:pPr marL="0" indent="0">
              <a:buNone/>
            </a:pPr>
            <a:br>
              <a:rPr lang="en-GB" dirty="0">
                <a:solidFill>
                  <a:srgbClr val="35372F"/>
                </a:solidFill>
              </a:rPr>
            </a:br>
            <a:r>
              <a:rPr lang="en-GB" dirty="0">
                <a:solidFill>
                  <a:srgbClr val="35372F"/>
                </a:solidFill>
              </a:rPr>
              <a:t>Let’s look at:</a:t>
            </a:r>
          </a:p>
          <a:p>
            <a:pPr marL="0" indent="0">
              <a:buNone/>
            </a:pPr>
            <a:endParaRPr lang="en-GB" dirty="0"/>
          </a:p>
        </p:txBody>
      </p:sp>
      <p:sp>
        <p:nvSpPr>
          <p:cNvPr id="2" name="Oval 1"/>
          <p:cNvSpPr/>
          <p:nvPr/>
        </p:nvSpPr>
        <p:spPr>
          <a:xfrm>
            <a:off x="1141286" y="3637897"/>
            <a:ext cx="2136808" cy="20939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tree on Earth.</a:t>
            </a:r>
          </a:p>
        </p:txBody>
      </p:sp>
      <p:sp>
        <p:nvSpPr>
          <p:cNvPr id="4" name="Oval 3"/>
          <p:cNvSpPr/>
          <p:nvPr/>
        </p:nvSpPr>
        <p:spPr>
          <a:xfrm>
            <a:off x="3631176" y="3637897"/>
            <a:ext cx="2136808" cy="2093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animal on Earth.</a:t>
            </a:r>
          </a:p>
        </p:txBody>
      </p:sp>
      <p:sp>
        <p:nvSpPr>
          <p:cNvPr id="5" name="Oval 4"/>
          <p:cNvSpPr/>
          <p:nvPr/>
        </p:nvSpPr>
        <p:spPr>
          <a:xfrm>
            <a:off x="6121066" y="3637899"/>
            <a:ext cx="2136808" cy="20939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species on Earth.</a:t>
            </a:r>
          </a:p>
        </p:txBody>
      </p:sp>
      <p:sp>
        <p:nvSpPr>
          <p:cNvPr id="6" name="Oval 5"/>
          <p:cNvSpPr/>
          <p:nvPr/>
        </p:nvSpPr>
        <p:spPr>
          <a:xfrm>
            <a:off x="8699033" y="3637899"/>
            <a:ext cx="2136808" cy="20939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rock on Earth.</a:t>
            </a:r>
          </a:p>
        </p:txBody>
      </p:sp>
    </p:spTree>
    <p:extLst>
      <p:ext uri="{BB962C8B-B14F-4D97-AF65-F5344CB8AC3E}">
        <p14:creationId xmlns:p14="http://schemas.microsoft.com/office/powerpoint/2010/main" val="2505656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7AD8E18-DD18-42D8-BB8E-988CD8608178}"/>
              </a:ext>
            </a:extLst>
          </p:cNvPr>
          <p:cNvSpPr/>
          <p:nvPr/>
        </p:nvSpPr>
        <p:spPr>
          <a:xfrm>
            <a:off x="789482" y="855838"/>
            <a:ext cx="10613035" cy="491677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latin typeface="+mj-lt"/>
              </a:rPr>
              <a:t>As you go through each of them, think about the difference between:</a:t>
            </a:r>
          </a:p>
          <a:p>
            <a:pPr marL="0" indent="0">
              <a:buNone/>
            </a:pPr>
            <a:endParaRPr lang="en-GB" sz="2800" dirty="0">
              <a:latin typeface="+mj-lt"/>
            </a:endParaRPr>
          </a:p>
          <a:p>
            <a:pPr marL="0" indent="0">
              <a:buNone/>
            </a:pPr>
            <a:endParaRPr lang="en-GB" sz="2800" dirty="0">
              <a:latin typeface="+mj-lt"/>
            </a:endParaRPr>
          </a:p>
          <a:p>
            <a:pPr marL="457200" indent="-457200">
              <a:buFont typeface="Arial" panose="020B0604020202020204" pitchFamily="34" charset="0"/>
              <a:buChar char="•"/>
            </a:pPr>
            <a:r>
              <a:rPr lang="en-GB" sz="2800" dirty="0">
                <a:latin typeface="+mj-lt"/>
              </a:rPr>
              <a:t>The impact that each of these different species (and their age) might have in the planet.</a:t>
            </a:r>
          </a:p>
          <a:p>
            <a:endParaRPr lang="en-GB" sz="2800" dirty="0">
              <a:latin typeface="+mj-lt"/>
            </a:endParaRPr>
          </a:p>
          <a:p>
            <a:pPr marL="0" indent="0" algn="ctr">
              <a:buNone/>
            </a:pPr>
            <a:r>
              <a:rPr lang="en-GB" sz="2800" dirty="0">
                <a:solidFill>
                  <a:srgbClr val="FFFF00"/>
                </a:solidFill>
                <a:latin typeface="+mj-lt"/>
              </a:rPr>
              <a:t>Versus</a:t>
            </a:r>
          </a:p>
          <a:p>
            <a:pPr marL="0" indent="0">
              <a:buNone/>
            </a:pPr>
            <a:endParaRPr lang="en-GB" sz="2800" dirty="0">
              <a:latin typeface="+mj-lt"/>
            </a:endParaRPr>
          </a:p>
          <a:p>
            <a:pPr marL="457200" indent="-457200">
              <a:buFont typeface="Arial" panose="020B0604020202020204" pitchFamily="34" charset="0"/>
              <a:buChar char="•"/>
            </a:pPr>
            <a:r>
              <a:rPr lang="en-GB" sz="2800" dirty="0">
                <a:latin typeface="+mj-lt"/>
              </a:rPr>
              <a:t>The impact and age of humans in the planet. </a:t>
            </a:r>
          </a:p>
        </p:txBody>
      </p:sp>
      <p:sp>
        <p:nvSpPr>
          <p:cNvPr id="7" name="Oval 1">
            <a:extLst>
              <a:ext uri="{FF2B5EF4-FFF2-40B4-BE49-F238E27FC236}">
                <a16:creationId xmlns:a16="http://schemas.microsoft.com/office/drawing/2014/main" id="{789030E6-A6EA-4B3B-A80F-DB735B7DC4F3}"/>
              </a:ext>
            </a:extLst>
          </p:cNvPr>
          <p:cNvSpPr/>
          <p:nvPr/>
        </p:nvSpPr>
        <p:spPr>
          <a:xfrm>
            <a:off x="9389090" y="3834679"/>
            <a:ext cx="1327861" cy="12919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oldest tree on Earth.</a:t>
            </a:r>
          </a:p>
        </p:txBody>
      </p:sp>
      <p:sp>
        <p:nvSpPr>
          <p:cNvPr id="8" name="Oval 3">
            <a:extLst>
              <a:ext uri="{FF2B5EF4-FFF2-40B4-BE49-F238E27FC236}">
                <a16:creationId xmlns:a16="http://schemas.microsoft.com/office/drawing/2014/main" id="{BB64DF11-D243-4252-90A6-DA8D34FF73CD}"/>
              </a:ext>
            </a:extLst>
          </p:cNvPr>
          <p:cNvSpPr/>
          <p:nvPr/>
        </p:nvSpPr>
        <p:spPr>
          <a:xfrm>
            <a:off x="10437695" y="3834680"/>
            <a:ext cx="1327861" cy="12919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oldest animal on Earth.</a:t>
            </a:r>
          </a:p>
        </p:txBody>
      </p:sp>
      <p:sp>
        <p:nvSpPr>
          <p:cNvPr id="9" name="Oval 4">
            <a:extLst>
              <a:ext uri="{FF2B5EF4-FFF2-40B4-BE49-F238E27FC236}">
                <a16:creationId xmlns:a16="http://schemas.microsoft.com/office/drawing/2014/main" id="{733314BE-A7AC-445A-93AF-ACBB9F4F3061}"/>
              </a:ext>
            </a:extLst>
          </p:cNvPr>
          <p:cNvSpPr/>
          <p:nvPr/>
        </p:nvSpPr>
        <p:spPr>
          <a:xfrm>
            <a:off x="9440543" y="5051681"/>
            <a:ext cx="1327861" cy="129195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oldest species on Earth.</a:t>
            </a:r>
          </a:p>
        </p:txBody>
      </p:sp>
      <p:sp>
        <p:nvSpPr>
          <p:cNvPr id="10" name="Oval 5">
            <a:extLst>
              <a:ext uri="{FF2B5EF4-FFF2-40B4-BE49-F238E27FC236}">
                <a16:creationId xmlns:a16="http://schemas.microsoft.com/office/drawing/2014/main" id="{374A7532-C542-482A-B478-9B75A4C13954}"/>
              </a:ext>
            </a:extLst>
          </p:cNvPr>
          <p:cNvSpPr/>
          <p:nvPr/>
        </p:nvSpPr>
        <p:spPr>
          <a:xfrm>
            <a:off x="10489148" y="5044883"/>
            <a:ext cx="1327861" cy="129195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oldest rock on Earth.</a:t>
            </a:r>
          </a:p>
        </p:txBody>
      </p:sp>
      <p:pic>
        <p:nvPicPr>
          <p:cNvPr id="12" name="Imagem 11" descr="Forma&#10;&#10;Descrição gerada automaticamente com confiança baixa">
            <a:extLst>
              <a:ext uri="{FF2B5EF4-FFF2-40B4-BE49-F238E27FC236}">
                <a16:creationId xmlns:a16="http://schemas.microsoft.com/office/drawing/2014/main" id="{D8E5060D-2FCA-41FF-83AC-D61EFAE4F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004" y="3983634"/>
            <a:ext cx="1143000" cy="2286000"/>
          </a:xfrm>
          <a:prstGeom prst="rect">
            <a:avLst/>
          </a:prstGeom>
        </p:spPr>
      </p:pic>
    </p:spTree>
    <p:extLst>
      <p:ext uri="{BB962C8B-B14F-4D97-AF65-F5344CB8AC3E}">
        <p14:creationId xmlns:p14="http://schemas.microsoft.com/office/powerpoint/2010/main" val="355747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a:solidFill>
                  <a:srgbClr val="35372F"/>
                </a:solidFill>
              </a:rPr>
              <a:t>In this lesson, we will:</a:t>
            </a:r>
          </a:p>
        </p:txBody>
      </p:sp>
      <p:sp>
        <p:nvSpPr>
          <p:cNvPr id="3" name="Content Placeholder 2"/>
          <p:cNvSpPr>
            <a:spLocks noGrp="1"/>
          </p:cNvSpPr>
          <p:nvPr>
            <p:ph idx="1"/>
          </p:nvPr>
        </p:nvSpPr>
        <p:spPr>
          <a:xfrm>
            <a:off x="1721173" y="3289915"/>
            <a:ext cx="10064261" cy="945599"/>
          </a:xfrm>
        </p:spPr>
        <p:txBody>
          <a:bodyPr>
            <a:normAutofit/>
          </a:bodyPr>
          <a:lstStyle/>
          <a:p>
            <a:pPr marL="0" indent="0">
              <a:buNone/>
            </a:pPr>
            <a:r>
              <a:rPr lang="en-GB" dirty="0">
                <a:solidFill>
                  <a:srgbClr val="35372F"/>
                </a:solidFill>
              </a:rPr>
              <a:t>Think about some of the causes and effects of human-caused climate change.</a:t>
            </a:r>
          </a:p>
        </p:txBody>
      </p:sp>
      <p:sp>
        <p:nvSpPr>
          <p:cNvPr id="11" name="Rectangle 10"/>
          <p:cNvSpPr/>
          <p:nvPr/>
        </p:nvSpPr>
        <p:spPr>
          <a:xfrm>
            <a:off x="1731145" y="1783154"/>
            <a:ext cx="10357216" cy="11449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u="none" strike="noStrike" kern="1200" cap="none" spc="0" normalizeH="0" baseline="0" noProof="0" dirty="0">
                <a:ln>
                  <a:noFill/>
                </a:ln>
                <a:solidFill>
                  <a:srgbClr val="35372F"/>
                </a:solidFill>
                <a:effectLst/>
                <a:uLnTx/>
                <a:uFillTx/>
                <a:latin typeface="Calibri Light" panose="020F0302020204030204"/>
                <a:ea typeface="+mn-ea"/>
                <a:cs typeface="+mn-cs"/>
              </a:rPr>
              <a:t>Understand the importance of exploring the emotions arising from climate change and of finding ways to express how we feel.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12" name="Rectangle 11"/>
          <p:cNvSpPr/>
          <p:nvPr/>
        </p:nvSpPr>
        <p:spPr>
          <a:xfrm>
            <a:off x="1721173" y="4597346"/>
            <a:ext cx="9803003" cy="125572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u="none" strike="noStrike" kern="1200" cap="none" spc="0" normalizeH="0" baseline="0" noProof="0" dirty="0">
                <a:ln>
                  <a:noFill/>
                </a:ln>
                <a:solidFill>
                  <a:srgbClr val="35372F"/>
                </a:solidFill>
                <a:effectLst/>
                <a:uLnTx/>
                <a:uFillTx/>
                <a:latin typeface="Calibri Light" panose="020F0302020204030204"/>
                <a:ea typeface="+mn-ea"/>
                <a:cs typeface="+mn-cs"/>
              </a:rPr>
              <a:t>Explore ideas around ‘Deep Time’ and human activities to help us understand the importance of changing some of our habits as humans.</a:t>
            </a:r>
          </a:p>
        </p:txBody>
      </p:sp>
      <p:pic>
        <p:nvPicPr>
          <p:cNvPr id="13" name="Imagem 12" descr="Diagrama&#10;&#10;Descrição gerada automaticamente com confiança baixa">
            <a:extLst>
              <a:ext uri="{FF2B5EF4-FFF2-40B4-BE49-F238E27FC236}">
                <a16:creationId xmlns:a16="http://schemas.microsoft.com/office/drawing/2014/main" id="{A5F7E740-9391-4269-93EB-4C94DB5771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9" y="1618502"/>
            <a:ext cx="1227412" cy="4234572"/>
          </a:xfrm>
          <a:prstGeom prst="rect">
            <a:avLst/>
          </a:prstGeom>
        </p:spPr>
      </p:pic>
    </p:spTree>
    <p:extLst>
      <p:ext uri="{BB962C8B-B14F-4D97-AF65-F5344CB8AC3E}">
        <p14:creationId xmlns:p14="http://schemas.microsoft.com/office/powerpoint/2010/main" val="3825367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455279"/>
            <a:ext cx="11485451" cy="1190958"/>
          </a:xfrm>
        </p:spPr>
        <p:txBody>
          <a:bodyPr/>
          <a:lstStyle/>
          <a:p>
            <a:r>
              <a:rPr lang="en-GB" dirty="0">
                <a:solidFill>
                  <a:srgbClr val="35372F"/>
                </a:solidFill>
              </a:rPr>
              <a:t>What is the oldest tree on Earth?</a:t>
            </a:r>
          </a:p>
        </p:txBody>
      </p:sp>
      <p:sp>
        <p:nvSpPr>
          <p:cNvPr id="3" name="Content Placeholder 2"/>
          <p:cNvSpPr>
            <a:spLocks noGrp="1"/>
          </p:cNvSpPr>
          <p:nvPr>
            <p:ph idx="1"/>
          </p:nvPr>
        </p:nvSpPr>
        <p:spPr>
          <a:xfrm>
            <a:off x="295422" y="1825625"/>
            <a:ext cx="4943329" cy="4351338"/>
          </a:xfrm>
        </p:spPr>
        <p:txBody>
          <a:bodyPr/>
          <a:lstStyle/>
          <a:p>
            <a:pPr marL="0" indent="0">
              <a:buNone/>
            </a:pPr>
            <a:r>
              <a:rPr lang="en-GB" dirty="0">
                <a:solidFill>
                  <a:srgbClr val="35372F"/>
                </a:solidFill>
              </a:rPr>
              <a:t>The oldest recorded tree on Earth is in California's White Mountains. It is a bristlecone pine tree and has a core which suggests it is </a:t>
            </a:r>
            <a:r>
              <a:rPr lang="en-GB" b="1" dirty="0">
                <a:solidFill>
                  <a:srgbClr val="35372F"/>
                </a:solidFill>
              </a:rPr>
              <a:t>5,067 years old.</a:t>
            </a:r>
          </a:p>
        </p:txBody>
      </p:sp>
      <p:pic>
        <p:nvPicPr>
          <p:cNvPr id="4098" name="Picture 2" descr="Image result for bristlecone pine oldest t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6725" y="1825625"/>
            <a:ext cx="607695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30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9" y="455279"/>
            <a:ext cx="11471385" cy="1190958"/>
          </a:xfrm>
        </p:spPr>
        <p:txBody>
          <a:bodyPr>
            <a:normAutofit/>
          </a:bodyPr>
          <a:lstStyle/>
          <a:p>
            <a:r>
              <a:rPr lang="en-GB" dirty="0">
                <a:solidFill>
                  <a:srgbClr val="35372F"/>
                </a:solidFill>
              </a:rPr>
              <a:t>What is the oldest animal on Earth?</a:t>
            </a:r>
          </a:p>
        </p:txBody>
      </p:sp>
      <p:sp>
        <p:nvSpPr>
          <p:cNvPr id="3" name="Content Placeholder 2"/>
          <p:cNvSpPr>
            <a:spLocks noGrp="1"/>
          </p:cNvSpPr>
          <p:nvPr>
            <p:ph idx="1"/>
          </p:nvPr>
        </p:nvSpPr>
        <p:spPr>
          <a:xfrm>
            <a:off x="309489" y="1825625"/>
            <a:ext cx="4910212" cy="4351338"/>
          </a:xfrm>
        </p:spPr>
        <p:txBody>
          <a:bodyPr/>
          <a:lstStyle/>
          <a:p>
            <a:pPr marL="0" indent="0">
              <a:buNone/>
            </a:pPr>
            <a:r>
              <a:rPr lang="en-GB" dirty="0">
                <a:solidFill>
                  <a:srgbClr val="35372F"/>
                </a:solidFill>
              </a:rPr>
              <a:t>The jellyfish evolved on Earth about </a:t>
            </a:r>
            <a:r>
              <a:rPr lang="en-GB" b="1" dirty="0">
                <a:solidFill>
                  <a:srgbClr val="35372F"/>
                </a:solidFill>
              </a:rPr>
              <a:t>550 million years ago </a:t>
            </a:r>
            <a:r>
              <a:rPr lang="en-GB" dirty="0">
                <a:solidFill>
                  <a:srgbClr val="35372F"/>
                </a:solidFill>
              </a:rPr>
              <a:t>and is considered the oldest multi-organ animal in the whole world. </a:t>
            </a:r>
          </a:p>
        </p:txBody>
      </p:sp>
      <p:pic>
        <p:nvPicPr>
          <p:cNvPr id="10242" name="Picture 2" descr="Image result for jellyfis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6047" y="1758950"/>
            <a:ext cx="5842666" cy="390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0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455279"/>
            <a:ext cx="11457317" cy="1190958"/>
          </a:xfrm>
        </p:spPr>
        <p:txBody>
          <a:bodyPr>
            <a:normAutofit/>
          </a:bodyPr>
          <a:lstStyle/>
          <a:p>
            <a:r>
              <a:rPr lang="en-GB" dirty="0">
                <a:solidFill>
                  <a:srgbClr val="35372F"/>
                </a:solidFill>
              </a:rPr>
              <a:t>What is the oldest species on Earth? </a:t>
            </a:r>
          </a:p>
        </p:txBody>
      </p:sp>
      <p:sp>
        <p:nvSpPr>
          <p:cNvPr id="3" name="Content Placeholder 2"/>
          <p:cNvSpPr>
            <a:spLocks noGrp="1"/>
          </p:cNvSpPr>
          <p:nvPr>
            <p:ph idx="1"/>
          </p:nvPr>
        </p:nvSpPr>
        <p:spPr>
          <a:xfrm>
            <a:off x="323557" y="1646237"/>
            <a:ext cx="6134393" cy="4351338"/>
          </a:xfrm>
        </p:spPr>
        <p:txBody>
          <a:bodyPr>
            <a:normAutofit lnSpcReduction="10000"/>
          </a:bodyPr>
          <a:lstStyle/>
          <a:p>
            <a:pPr marL="0" indent="0">
              <a:buNone/>
            </a:pPr>
            <a:r>
              <a:rPr lang="en-GB" dirty="0">
                <a:solidFill>
                  <a:srgbClr val="35372F"/>
                </a:solidFill>
              </a:rPr>
              <a:t>Cyanobacterium is the oldest known animal species on Earth. They are sometimes called an algae but are actually a bacteria.</a:t>
            </a:r>
          </a:p>
          <a:p>
            <a:pPr marL="0" indent="0">
              <a:buNone/>
            </a:pPr>
            <a:r>
              <a:rPr lang="en-GB" dirty="0">
                <a:solidFill>
                  <a:srgbClr val="35372F"/>
                </a:solidFill>
              </a:rPr>
              <a:t>They live in the water and can manufacture their own food. They are major contributors of oxygen in the world and sustain all oxygen-breathing organisms on Earth.</a:t>
            </a:r>
            <a:br>
              <a:rPr lang="en-GB" dirty="0">
                <a:solidFill>
                  <a:srgbClr val="35372F"/>
                </a:solidFill>
              </a:rPr>
            </a:br>
            <a:br>
              <a:rPr lang="en-GB" dirty="0">
                <a:solidFill>
                  <a:srgbClr val="35372F"/>
                </a:solidFill>
              </a:rPr>
            </a:br>
            <a:r>
              <a:rPr lang="en-GB" dirty="0">
                <a:solidFill>
                  <a:srgbClr val="35372F"/>
                </a:solidFill>
              </a:rPr>
              <a:t>Cyanobacterium evolved about </a:t>
            </a:r>
            <a:br>
              <a:rPr lang="en-GB" dirty="0">
                <a:solidFill>
                  <a:srgbClr val="35372F"/>
                </a:solidFill>
              </a:rPr>
            </a:br>
            <a:r>
              <a:rPr lang="en-GB" b="1" dirty="0">
                <a:solidFill>
                  <a:srgbClr val="35372F"/>
                </a:solidFill>
              </a:rPr>
              <a:t>2.7 billion years ago</a:t>
            </a:r>
            <a:r>
              <a:rPr lang="en-GB" dirty="0">
                <a:solidFill>
                  <a:srgbClr val="35372F"/>
                </a:solidFill>
              </a:rPr>
              <a:t>.  </a:t>
            </a:r>
          </a:p>
        </p:txBody>
      </p:sp>
      <p:pic>
        <p:nvPicPr>
          <p:cNvPr id="6" name="Picture 5"/>
          <p:cNvPicPr>
            <a:picLocks noChangeAspect="1"/>
          </p:cNvPicPr>
          <p:nvPr/>
        </p:nvPicPr>
        <p:blipFill>
          <a:blip r:embed="rId2"/>
          <a:stretch>
            <a:fillRect/>
          </a:stretch>
        </p:blipFill>
        <p:spPr>
          <a:xfrm>
            <a:off x="6663638" y="2486025"/>
            <a:ext cx="4742549" cy="3155951"/>
          </a:xfrm>
          <a:prstGeom prst="rect">
            <a:avLst/>
          </a:prstGeom>
        </p:spPr>
      </p:pic>
    </p:spTree>
    <p:extLst>
      <p:ext uri="{BB962C8B-B14F-4D97-AF65-F5344CB8AC3E}">
        <p14:creationId xmlns:p14="http://schemas.microsoft.com/office/powerpoint/2010/main" val="3167218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761205"/>
            <a:ext cx="11485452" cy="1190958"/>
          </a:xfrm>
        </p:spPr>
        <p:txBody>
          <a:bodyPr>
            <a:normAutofit/>
          </a:bodyPr>
          <a:lstStyle/>
          <a:p>
            <a:r>
              <a:rPr lang="en-GB" dirty="0">
                <a:solidFill>
                  <a:srgbClr val="35372F"/>
                </a:solidFill>
              </a:rPr>
              <a:t>What is the oldest rock on Earth?</a:t>
            </a:r>
          </a:p>
        </p:txBody>
      </p:sp>
      <p:sp>
        <p:nvSpPr>
          <p:cNvPr id="3" name="Content Placeholder 2"/>
          <p:cNvSpPr>
            <a:spLocks noGrp="1"/>
          </p:cNvSpPr>
          <p:nvPr>
            <p:ph idx="1"/>
          </p:nvPr>
        </p:nvSpPr>
        <p:spPr>
          <a:xfrm>
            <a:off x="295422" y="1825624"/>
            <a:ext cx="11485452" cy="4351338"/>
          </a:xfrm>
        </p:spPr>
        <p:txBody>
          <a:bodyPr/>
          <a:lstStyle/>
          <a:p>
            <a:pPr marL="0" indent="0">
              <a:buNone/>
            </a:pPr>
            <a:r>
              <a:rPr lang="en-GB" dirty="0">
                <a:solidFill>
                  <a:srgbClr val="35372F"/>
                </a:solidFill>
              </a:rPr>
              <a:t>There are some pretty old rocks in the Grand Canyon, USA, - about 2 billion years old - but they are mere babies compared to the oldest known rocks on Earth!</a:t>
            </a:r>
          </a:p>
          <a:p>
            <a:pPr marL="0" indent="0">
              <a:buNone/>
            </a:pPr>
            <a:endParaRPr lang="en-GB" dirty="0">
              <a:solidFill>
                <a:srgbClr val="35372F"/>
              </a:solidFill>
            </a:endParaRPr>
          </a:p>
        </p:txBody>
      </p:sp>
      <p:pic>
        <p:nvPicPr>
          <p:cNvPr id="4" name="Picture 4" descr="Photo of bedrock along the coast of Hudson Bay, Canada, which has the oldest rock on Earth."/>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58026" y="2825818"/>
            <a:ext cx="4438650" cy="32709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5422" y="3429000"/>
            <a:ext cx="6243600" cy="1643527"/>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The oldest known rock on Earth is in Bedrock along the northeast coast of Hudson Bay, Canada, and dates back to around </a:t>
            </a:r>
            <a:r>
              <a:rPr lang="en-GB" sz="2800" b="1" dirty="0">
                <a:solidFill>
                  <a:srgbClr val="35372F"/>
                </a:solidFill>
                <a:latin typeface="Calibri Light" panose="020F0302020204030204"/>
              </a:rPr>
              <a:t>4.28 billion years ago</a:t>
            </a:r>
            <a:r>
              <a:rPr lang="en-GB" sz="2800" dirty="0">
                <a:solidFill>
                  <a:srgbClr val="35372F"/>
                </a:solidFill>
                <a:latin typeface="Calibri Light" panose="020F0302020204030204"/>
              </a:rPr>
              <a:t>. </a:t>
            </a:r>
          </a:p>
        </p:txBody>
      </p:sp>
    </p:spTree>
    <p:extLst>
      <p:ext uri="{BB962C8B-B14F-4D97-AF65-F5344CB8AC3E}">
        <p14:creationId xmlns:p14="http://schemas.microsoft.com/office/powerpoint/2010/main" val="1673297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7ED54-6C94-443B-9CF6-8DAABC9809CB}"/>
              </a:ext>
            </a:extLst>
          </p:cNvPr>
          <p:cNvSpPr>
            <a:spLocks noGrp="1"/>
          </p:cNvSpPr>
          <p:nvPr>
            <p:ph type="title"/>
          </p:nvPr>
        </p:nvSpPr>
        <p:spPr>
          <a:xfrm>
            <a:off x="346364" y="847369"/>
            <a:ext cx="11426536" cy="1190958"/>
          </a:xfrm>
        </p:spPr>
        <p:txBody>
          <a:bodyPr>
            <a:normAutofit/>
          </a:bodyPr>
          <a:lstStyle/>
          <a:p>
            <a:r>
              <a:rPr lang="en-GB" sz="2800" dirty="0">
                <a:solidFill>
                  <a:srgbClr val="35372F"/>
                </a:solidFill>
              </a:rPr>
              <a:t>In small groups, take a couple of minutes to reflect on the following questions:</a:t>
            </a:r>
          </a:p>
        </p:txBody>
      </p:sp>
      <p:pic>
        <p:nvPicPr>
          <p:cNvPr id="4" name="Picture 3">
            <a:extLst>
              <a:ext uri="{FF2B5EF4-FFF2-40B4-BE49-F238E27FC236}">
                <a16:creationId xmlns:a16="http://schemas.microsoft.com/office/drawing/2014/main" id="{05DE7728-1486-40FD-B435-C0A102E151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7581" y="2105902"/>
            <a:ext cx="3507474" cy="3696268"/>
          </a:xfrm>
          <a:prstGeom prst="rect">
            <a:avLst/>
          </a:prstGeom>
        </p:spPr>
      </p:pic>
      <p:sp>
        <p:nvSpPr>
          <p:cNvPr id="5" name="Espaço Reservado para Conteúdo 2">
            <a:extLst>
              <a:ext uri="{FF2B5EF4-FFF2-40B4-BE49-F238E27FC236}">
                <a16:creationId xmlns:a16="http://schemas.microsoft.com/office/drawing/2014/main" id="{B3D7266C-FF8F-497B-A084-7EEE1A89DC19}"/>
              </a:ext>
            </a:extLst>
          </p:cNvPr>
          <p:cNvSpPr txBox="1">
            <a:spLocks/>
          </p:cNvSpPr>
          <p:nvPr/>
        </p:nvSpPr>
        <p:spPr>
          <a:xfrm>
            <a:off x="2547687" y="3135412"/>
            <a:ext cx="3007262" cy="1884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35372F"/>
                </a:solidFill>
              </a:rPr>
              <a:t>What is the oldest thing* you’ve ever laid eyes on? And the youngest?</a:t>
            </a:r>
          </a:p>
        </p:txBody>
      </p:sp>
      <p:sp>
        <p:nvSpPr>
          <p:cNvPr id="6" name="Fluxograma: Conector 5">
            <a:extLst>
              <a:ext uri="{FF2B5EF4-FFF2-40B4-BE49-F238E27FC236}">
                <a16:creationId xmlns:a16="http://schemas.microsoft.com/office/drawing/2014/main" id="{1AA75DA7-48C1-4646-8CC8-282D18ADA221}"/>
              </a:ext>
            </a:extLst>
          </p:cNvPr>
          <p:cNvSpPr/>
          <p:nvPr/>
        </p:nvSpPr>
        <p:spPr>
          <a:xfrm>
            <a:off x="6594763" y="2259200"/>
            <a:ext cx="3341219" cy="3155952"/>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a:t>*Think about this in the perspective of Deep Time and all that exists around you, in your school, community and planet!</a:t>
            </a:r>
          </a:p>
        </p:txBody>
      </p:sp>
    </p:spTree>
    <p:extLst>
      <p:ext uri="{BB962C8B-B14F-4D97-AF65-F5344CB8AC3E}">
        <p14:creationId xmlns:p14="http://schemas.microsoft.com/office/powerpoint/2010/main" val="3515410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659476" y="1151312"/>
            <a:ext cx="10873047" cy="4700847"/>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000" dirty="0">
                <a:latin typeface="+mj-lt"/>
              </a:rPr>
              <a:t>As you walk around outside today, think about what you are seeing and how long these might have been here, e.g. specific plants, trees, animals. Pick one and think about how humans are:</a:t>
            </a:r>
          </a:p>
          <a:p>
            <a:pPr marL="0" indent="0">
              <a:buNone/>
            </a:pPr>
            <a:endParaRPr lang="en-GB" sz="2000" dirty="0">
              <a:latin typeface="+mj-lt"/>
            </a:endParaRPr>
          </a:p>
          <a:p>
            <a:pPr marL="457200" indent="-457200">
              <a:buFont typeface="+mj-lt"/>
              <a:buAutoNum type="alphaLcParenR"/>
            </a:pPr>
            <a:r>
              <a:rPr lang="en-GB" sz="2000" dirty="0">
                <a:latin typeface="+mj-lt"/>
              </a:rPr>
              <a:t>Contributing to its life. </a:t>
            </a:r>
          </a:p>
          <a:p>
            <a:pPr marL="457200" indent="-457200">
              <a:buFont typeface="+mj-lt"/>
              <a:buAutoNum type="alphaLcParenR"/>
            </a:pPr>
            <a:r>
              <a:rPr lang="en-GB" sz="2000" dirty="0">
                <a:latin typeface="+mj-lt"/>
              </a:rPr>
              <a:t>Not contributing to its life. </a:t>
            </a:r>
          </a:p>
          <a:p>
            <a:pPr marL="0" indent="0">
              <a:buNone/>
            </a:pPr>
            <a:r>
              <a:rPr lang="en-GB" sz="2000" dirty="0">
                <a:latin typeface="+mj-lt"/>
              </a:rPr>
              <a:t>	</a:t>
            </a:r>
          </a:p>
          <a:p>
            <a:pPr marL="0" indent="0">
              <a:buNone/>
            </a:pPr>
            <a:r>
              <a:rPr lang="en-GB" sz="2000" dirty="0">
                <a:latin typeface="+mj-lt"/>
              </a:rPr>
              <a:t>For example: </a:t>
            </a:r>
            <a:r>
              <a:rPr lang="en-GB" sz="2000" b="1" dirty="0">
                <a:latin typeface="+mj-lt"/>
              </a:rPr>
              <a:t>The trees next to my school.</a:t>
            </a:r>
          </a:p>
          <a:p>
            <a:pPr marL="457200" indent="-457200">
              <a:buFont typeface="+mj-lt"/>
              <a:buAutoNum type="alphaLcParenR"/>
            </a:pPr>
            <a:r>
              <a:rPr lang="en-GB" sz="2000" dirty="0">
                <a:latin typeface="+mj-lt"/>
              </a:rPr>
              <a:t>Humans are contributing to trees next to my school by taking care of them and planting gardens around them, which support the trees’ ecosystem.</a:t>
            </a:r>
          </a:p>
          <a:p>
            <a:pPr marL="457200" indent="-457200">
              <a:buFont typeface="+mj-lt"/>
              <a:buAutoNum type="alphaLcParenR"/>
            </a:pPr>
            <a:r>
              <a:rPr lang="en-GB" sz="2000" dirty="0">
                <a:latin typeface="+mj-lt"/>
              </a:rPr>
              <a:t>Humans are not contributing to the trees next to my school by driving cars next to them and polluting the air they take in. </a:t>
            </a:r>
          </a:p>
          <a:p>
            <a:pPr marL="457200" indent="-457200">
              <a:buFont typeface="+mj-lt"/>
              <a:buAutoNum type="alphaLcParenR"/>
            </a:pPr>
            <a:endParaRPr lang="en-GB" sz="2000" dirty="0">
              <a:latin typeface="+mj-lt"/>
            </a:endParaRPr>
          </a:p>
          <a:p>
            <a:pPr marL="0" indent="0">
              <a:buNone/>
            </a:pPr>
            <a:r>
              <a:rPr lang="en-GB" sz="2000" dirty="0">
                <a:latin typeface="+mj-lt"/>
              </a:rPr>
              <a:t>Maybe even do some research! You might find innovative positive actions that you can share with your class next lesson. </a:t>
            </a: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114" y="4813794"/>
            <a:ext cx="1584886" cy="1785787"/>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90"/>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Tree>
    <p:extLst>
      <p:ext uri="{BB962C8B-B14F-4D97-AF65-F5344CB8AC3E}">
        <p14:creationId xmlns:p14="http://schemas.microsoft.com/office/powerpoint/2010/main" val="3842708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252887" y="816086"/>
            <a:ext cx="5686225" cy="5225828"/>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In this lesson, we explored the reasons and consequences for human-led climate change as well as a Deep Time perspective.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Next lesson we are going to learn more about the human actions that are causing climate change. By</a:t>
            </a:r>
            <a:r>
              <a:rPr lang="en-GB" sz="2000" dirty="0">
                <a:solidFill>
                  <a:prstClr val="white"/>
                </a:solidFill>
                <a:latin typeface="Calibri" panose="020F0502020204030204"/>
              </a:rPr>
              <a:t> understanding what and how some actions might be harmful for the planet and ourselves, we can identify which actions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we can all work towards instead.</a:t>
            </a:r>
          </a:p>
        </p:txBody>
      </p:sp>
    </p:spTree>
    <p:extLst>
      <p:ext uri="{BB962C8B-B14F-4D97-AF65-F5344CB8AC3E}">
        <p14:creationId xmlns:p14="http://schemas.microsoft.com/office/powerpoint/2010/main" val="3536030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sp>
        <p:nvSpPr>
          <p:cNvPr id="14" name="Oval 13"/>
          <p:cNvSpPr/>
          <p:nvPr/>
        </p:nvSpPr>
        <p:spPr>
          <a:xfrm>
            <a:off x="3633066" y="1297170"/>
            <a:ext cx="4915055" cy="4844675"/>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83672" y="2677462"/>
            <a:ext cx="5013841" cy="2585323"/>
          </a:xfrm>
          <a:prstGeom prst="rect">
            <a:avLst/>
          </a:prstGeom>
          <a:noFill/>
        </p:spPr>
        <p:txBody>
          <a:bodyPr wrap="square" rtlCol="0">
            <a:spAutoFit/>
          </a:bodyPr>
          <a:lstStyle/>
          <a:p>
            <a:pPr algn="ctr"/>
            <a:r>
              <a:rPr lang="en-GB" sz="5400" b="1" dirty="0">
                <a:solidFill>
                  <a:prstClr val="white"/>
                </a:solidFill>
              </a:rPr>
              <a:t>CHANGING CLIMATES</a:t>
            </a:r>
          </a:p>
          <a:p>
            <a:pPr algn="ctr"/>
            <a:endParaRPr lang="en-GB" sz="1400" b="1" dirty="0">
              <a:solidFill>
                <a:prstClr val="white"/>
              </a:solidFill>
            </a:endParaRPr>
          </a:p>
          <a:p>
            <a:pPr algn="ctr"/>
            <a:r>
              <a:rPr lang="en-GB" sz="2000" b="1" dirty="0">
                <a:solidFill>
                  <a:srgbClr val="FEE725"/>
                </a:solidFill>
              </a:rPr>
              <a:t>T H I S  S O R T  O F  L E A R N I N G  </a:t>
            </a:r>
          </a:p>
          <a:p>
            <a:pPr algn="ctr"/>
            <a:r>
              <a:rPr lang="en-GB" sz="2000" b="1" dirty="0">
                <a:solidFill>
                  <a:srgbClr val="FEE725"/>
                </a:solidFill>
              </a:rPr>
              <a:t>C A N</a:t>
            </a:r>
            <a:r>
              <a:rPr lang="en-GB" sz="2000" dirty="0">
                <a:solidFill>
                  <a:srgbClr val="FEE725"/>
                </a:solidFill>
              </a:rPr>
              <a:t> ’ </a:t>
            </a:r>
            <a:r>
              <a:rPr lang="en-GB" sz="2000" b="1" dirty="0">
                <a:solidFill>
                  <a:srgbClr val="FEE725"/>
                </a:solidFill>
              </a:rPr>
              <a:t>T  W A I T </a:t>
            </a:r>
          </a:p>
        </p:txBody>
      </p:sp>
    </p:spTree>
    <p:extLst>
      <p:ext uri="{BB962C8B-B14F-4D97-AF65-F5344CB8AC3E}">
        <p14:creationId xmlns:p14="http://schemas.microsoft.com/office/powerpoint/2010/main" val="237621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EB318-3CB1-4589-BB4C-0676C9C569E5}"/>
              </a:ext>
            </a:extLst>
          </p:cNvPr>
          <p:cNvSpPr>
            <a:spLocks noGrp="1"/>
          </p:cNvSpPr>
          <p:nvPr>
            <p:ph type="title"/>
          </p:nvPr>
        </p:nvSpPr>
        <p:spPr>
          <a:xfrm>
            <a:off x="397190" y="891584"/>
            <a:ext cx="11397619" cy="1190958"/>
          </a:xfrm>
        </p:spPr>
        <p:txBody>
          <a:bodyPr>
            <a:normAutofit/>
          </a:bodyPr>
          <a:lstStyle/>
          <a:p>
            <a:r>
              <a:rPr lang="en-GB" sz="2800" dirty="0">
                <a:solidFill>
                  <a:srgbClr val="35372F"/>
                </a:solidFill>
                <a:effectLst/>
              </a:rPr>
              <a:t>Before we start this topic, ‘Changing Climates’, take five minutes in your </a:t>
            </a:r>
            <a:r>
              <a:rPr lang="en-GB" sz="2800" dirty="0" err="1">
                <a:solidFill>
                  <a:srgbClr val="35372F"/>
                </a:solidFill>
                <a:effectLst/>
              </a:rPr>
              <a:t>ThoughtBox</a:t>
            </a:r>
            <a:r>
              <a:rPr lang="en-GB" sz="2800" dirty="0">
                <a:solidFill>
                  <a:srgbClr val="35372F"/>
                </a:solidFill>
                <a:effectLst/>
              </a:rPr>
              <a:t> </a:t>
            </a:r>
            <a:r>
              <a:rPr lang="en-GB" sz="2800" i="1" dirty="0">
                <a:solidFill>
                  <a:srgbClr val="35372F"/>
                </a:solidFill>
              </a:rPr>
              <a:t>Thought-Book</a:t>
            </a:r>
            <a:r>
              <a:rPr lang="en-GB" sz="2800" i="1" dirty="0">
                <a:solidFill>
                  <a:srgbClr val="35372F"/>
                </a:solidFill>
                <a:effectLst/>
              </a:rPr>
              <a:t> </a:t>
            </a:r>
            <a:r>
              <a:rPr lang="en-GB" sz="2800" dirty="0">
                <a:solidFill>
                  <a:srgbClr val="35372F"/>
                </a:solidFill>
                <a:effectLst/>
              </a:rPr>
              <a:t>to answer these three questions:</a:t>
            </a:r>
            <a:endParaRPr lang="en-GB" sz="2800" dirty="0">
              <a:solidFill>
                <a:srgbClr val="35372F"/>
              </a:solidFill>
            </a:endParaRPr>
          </a:p>
        </p:txBody>
      </p:sp>
      <p:sp>
        <p:nvSpPr>
          <p:cNvPr id="4" name="Fluxograma: Conector 3">
            <a:extLst>
              <a:ext uri="{FF2B5EF4-FFF2-40B4-BE49-F238E27FC236}">
                <a16:creationId xmlns:a16="http://schemas.microsoft.com/office/drawing/2014/main" id="{4AB29EDA-7302-4F6C-A302-F52447CCD8C0}"/>
              </a:ext>
            </a:extLst>
          </p:cNvPr>
          <p:cNvSpPr/>
          <p:nvPr/>
        </p:nvSpPr>
        <p:spPr>
          <a:xfrm>
            <a:off x="8197300" y="2237397"/>
            <a:ext cx="2369127" cy="2299854"/>
          </a:xfrm>
          <a:prstGeom prst="flowChartConnector">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How does climate change impact your life, do you think? And of others’?</a:t>
            </a:r>
          </a:p>
        </p:txBody>
      </p:sp>
      <p:sp>
        <p:nvSpPr>
          <p:cNvPr id="5" name="Fluxograma: Conector 4">
            <a:extLst>
              <a:ext uri="{FF2B5EF4-FFF2-40B4-BE49-F238E27FC236}">
                <a16:creationId xmlns:a16="http://schemas.microsoft.com/office/drawing/2014/main" id="{0F5FDD98-9345-41AA-98DA-E506E631B714}"/>
              </a:ext>
            </a:extLst>
          </p:cNvPr>
          <p:cNvSpPr/>
          <p:nvPr/>
        </p:nvSpPr>
        <p:spPr>
          <a:xfrm>
            <a:off x="4570873" y="2237397"/>
            <a:ext cx="2369127" cy="2299854"/>
          </a:xfrm>
          <a:prstGeom prst="flowChartConnector">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What does ‘climate change’ make you think about?</a:t>
            </a:r>
          </a:p>
        </p:txBody>
      </p:sp>
      <p:sp>
        <p:nvSpPr>
          <p:cNvPr id="7" name="Fluxograma: Conector 6">
            <a:extLst>
              <a:ext uri="{FF2B5EF4-FFF2-40B4-BE49-F238E27FC236}">
                <a16:creationId xmlns:a16="http://schemas.microsoft.com/office/drawing/2014/main" id="{4211EBDE-C2AD-4864-8CD5-525BE041C72B}"/>
              </a:ext>
            </a:extLst>
          </p:cNvPr>
          <p:cNvSpPr/>
          <p:nvPr/>
        </p:nvSpPr>
        <p:spPr>
          <a:xfrm>
            <a:off x="944446" y="2237397"/>
            <a:ext cx="2369127" cy="2299854"/>
          </a:xfrm>
          <a:prstGeom prst="flowChartConnector">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When you think of ‘climate change’, how does it make you feel?</a:t>
            </a:r>
          </a:p>
        </p:txBody>
      </p:sp>
      <p:sp>
        <p:nvSpPr>
          <p:cNvPr id="9" name="CaixaDeTexto 8">
            <a:extLst>
              <a:ext uri="{FF2B5EF4-FFF2-40B4-BE49-F238E27FC236}">
                <a16:creationId xmlns:a16="http://schemas.microsoft.com/office/drawing/2014/main" id="{458CE7B2-44EF-4FD4-BC4D-D3AFC92B2B2D}"/>
              </a:ext>
            </a:extLst>
          </p:cNvPr>
          <p:cNvSpPr txBox="1"/>
          <p:nvPr/>
        </p:nvSpPr>
        <p:spPr>
          <a:xfrm>
            <a:off x="397190" y="5116654"/>
            <a:ext cx="113573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t>You may write down words, phrases, doodle or draw your answers!</a:t>
            </a:r>
          </a:p>
        </p:txBody>
      </p:sp>
    </p:spTree>
    <p:extLst>
      <p:ext uri="{BB962C8B-B14F-4D97-AF65-F5344CB8AC3E}">
        <p14:creationId xmlns:p14="http://schemas.microsoft.com/office/powerpoint/2010/main" val="281261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a:extLst>
              <a:ext uri="{FF2B5EF4-FFF2-40B4-BE49-F238E27FC236}">
                <a16:creationId xmlns:a16="http://schemas.microsoft.com/office/drawing/2014/main" id="{3398FF6F-38AC-438E-BF68-5D400F1C46E4}"/>
              </a:ext>
            </a:extLst>
          </p:cNvPr>
          <p:cNvSpPr/>
          <p:nvPr/>
        </p:nvSpPr>
        <p:spPr>
          <a:xfrm>
            <a:off x="7991626" y="2580622"/>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1">
            <a:extLst>
              <a:ext uri="{FF2B5EF4-FFF2-40B4-BE49-F238E27FC236}">
                <a16:creationId xmlns:a16="http://schemas.microsoft.com/office/drawing/2014/main" id="{2A848D0B-04D3-4FD9-B304-FF03A4C4EFE6}"/>
              </a:ext>
            </a:extLst>
          </p:cNvPr>
          <p:cNvSpPr txBox="1"/>
          <p:nvPr/>
        </p:nvSpPr>
        <p:spPr>
          <a:xfrm>
            <a:off x="8093581" y="4200491"/>
            <a:ext cx="375481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WHY IS 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CLIMATE CHANGING?</a:t>
            </a:r>
            <a:endParaRPr kumimoji="0" lang="en-GB" sz="1100" b="1" i="0" u="none" strike="noStrike" kern="1200" cap="none" spc="30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latin typeface="Calibri" panose="020F0502020204030204"/>
              </a:rPr>
              <a:t>15</a:t>
            </a:r>
            <a:r>
              <a:rPr kumimoji="0" lang="en-GB" sz="1800" b="1" i="0" u="none" strike="noStrike" kern="1200" cap="none" spc="300" normalizeH="0" baseline="0" noProof="0" dirty="0">
                <a:ln>
                  <a:noFill/>
                </a:ln>
                <a:solidFill>
                  <a:srgbClr val="FEE725"/>
                </a:solidFill>
                <a:effectLst/>
                <a:uLnTx/>
                <a:uFillTx/>
                <a:latin typeface="Calibri" panose="020F0502020204030204"/>
                <a:ea typeface="+mn-ea"/>
                <a:cs typeface="+mn-cs"/>
              </a:rPr>
              <a:t> MINUTES</a:t>
            </a:r>
            <a:endParaRPr kumimoji="0" lang="en-GB" sz="1800" b="0" i="0" u="none" strike="noStrike" kern="1200" cap="none" spc="300" normalizeH="0" baseline="0" noProof="0" dirty="0">
              <a:ln>
                <a:noFill/>
              </a:ln>
              <a:solidFill>
                <a:srgbClr val="FEE72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29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775" y="1507049"/>
            <a:ext cx="11289038" cy="830997"/>
          </a:xfrm>
          <a:prstGeom prst="rect">
            <a:avLst/>
          </a:prstGeom>
        </p:spPr>
        <p:txBody>
          <a:bodyPr wrap="square">
            <a:spAutoFit/>
          </a:bodyPr>
          <a:lstStyle/>
          <a:p>
            <a:r>
              <a:rPr lang="en-GB" sz="2800" dirty="0">
                <a:solidFill>
                  <a:srgbClr val="35372F"/>
                </a:solidFill>
                <a:latin typeface="+mj-lt"/>
              </a:rPr>
              <a:t>Watch the short film (1:51 minutes) made by </a:t>
            </a:r>
            <a:r>
              <a:rPr lang="en-GB" sz="2800" dirty="0" err="1">
                <a:latin typeface="+mj-lt"/>
              </a:rPr>
              <a:t>DiscoveryChannelInd</a:t>
            </a:r>
            <a:r>
              <a:rPr lang="en-GB" sz="2800" dirty="0">
                <a:solidFill>
                  <a:srgbClr val="35372F"/>
                </a:solidFill>
                <a:latin typeface="+mj-lt"/>
              </a:rPr>
              <a:t>, entitled:</a:t>
            </a:r>
          </a:p>
          <a:p>
            <a:endParaRPr lang="en-GB" sz="2000" dirty="0">
              <a:solidFill>
                <a:prstClr val="black"/>
              </a:solidFill>
              <a:highlight>
                <a:srgbClr val="00FFFF"/>
              </a:highlight>
              <a:latin typeface="+mj-lt"/>
            </a:endParaRPr>
          </a:p>
        </p:txBody>
      </p:sp>
      <p:pic>
        <p:nvPicPr>
          <p:cNvPr id="3" name="Imagem 2">
            <a:extLst>
              <a:ext uri="{FF2B5EF4-FFF2-40B4-BE49-F238E27FC236}">
                <a16:creationId xmlns:a16="http://schemas.microsoft.com/office/drawing/2014/main" id="{BEE401AA-311F-4D3A-841A-7FE1E6683DAE}"/>
              </a:ext>
            </a:extLst>
          </p:cNvPr>
          <p:cNvPicPr>
            <a:picLocks noChangeAspect="1"/>
          </p:cNvPicPr>
          <p:nvPr/>
        </p:nvPicPr>
        <p:blipFill>
          <a:blip r:embed="rId3"/>
          <a:stretch>
            <a:fillRect/>
          </a:stretch>
        </p:blipFill>
        <p:spPr>
          <a:xfrm>
            <a:off x="6096000" y="2696705"/>
            <a:ext cx="5172377" cy="2654246"/>
          </a:xfrm>
          <a:prstGeom prst="rect">
            <a:avLst/>
          </a:prstGeom>
        </p:spPr>
      </p:pic>
      <p:sp>
        <p:nvSpPr>
          <p:cNvPr id="5" name="AutoShape 2">
            <a:hlinkClick r:id="rId4"/>
            <a:extLst>
              <a:ext uri="{FF2B5EF4-FFF2-40B4-BE49-F238E27FC236}">
                <a16:creationId xmlns:a16="http://schemas.microsoft.com/office/drawing/2014/main" id="{74B8C660-7840-49BE-98DE-AD05EA1E8D7E}"/>
              </a:ext>
            </a:extLst>
          </p:cNvPr>
          <p:cNvSpPr>
            <a:spLocks noChangeAspect="1" noChangeArrowheads="1"/>
          </p:cNvSpPr>
          <p:nvPr/>
        </p:nvSpPr>
        <p:spPr bwMode="auto">
          <a:xfrm>
            <a:off x="5867400" y="3200400"/>
            <a:ext cx="45720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aixaDeTexto 9">
            <a:extLst>
              <a:ext uri="{FF2B5EF4-FFF2-40B4-BE49-F238E27FC236}">
                <a16:creationId xmlns:a16="http://schemas.microsoft.com/office/drawing/2014/main" id="{B3C3B4A1-6788-4D38-AB62-62C254DEDEE3}"/>
              </a:ext>
            </a:extLst>
          </p:cNvPr>
          <p:cNvSpPr txBox="1"/>
          <p:nvPr/>
        </p:nvSpPr>
        <p:spPr>
          <a:xfrm>
            <a:off x="344775" y="3115913"/>
            <a:ext cx="4088567" cy="119417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hlinkClick r:id="rId5"/>
              </a:rPr>
              <a:t>What if Earth existed for only 24 hours?</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12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5745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11856</TotalTime>
  <Words>3527</Words>
  <Application>Microsoft Office PowerPoint</Application>
  <PresentationFormat>Widescreen</PresentationFormat>
  <Paragraphs>274</Paragraphs>
  <Slides>67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67</vt:i4>
      </vt:variant>
    </vt:vector>
  </HeadingPairs>
  <TitlesOfParts>
    <vt:vector size="75" baseType="lpstr">
      <vt:lpstr>Arial</vt:lpstr>
      <vt:lpstr>Calibri</vt:lpstr>
      <vt:lpstr>Calibri Light</vt:lpstr>
      <vt:lpstr>Foco</vt:lpstr>
      <vt:lpstr>Just Another Hand</vt:lpstr>
      <vt:lpstr>Wingdings</vt:lpstr>
      <vt:lpstr>Office Theme</vt:lpstr>
      <vt:lpstr>1_Office Theme</vt:lpstr>
      <vt:lpstr>PowerPoint Presentation</vt:lpstr>
      <vt:lpstr>PowerPoint Presentation</vt:lpstr>
      <vt:lpstr>PowerPoint Presentation</vt:lpstr>
      <vt:lpstr> In this lesson you will need: </vt:lpstr>
      <vt:lpstr>PowerPoint Presentation</vt:lpstr>
      <vt:lpstr>In this lesson, we will:</vt:lpstr>
      <vt:lpstr>Before we start this topic, ‘Changing Climates’, take five minutes in your ThoughtBox Thought-Book to answer these three questions:</vt:lpstr>
      <vt:lpstr>PowerPoint Presentation</vt:lpstr>
      <vt:lpstr>PowerPoint Presentation</vt:lpstr>
      <vt:lpstr>In pairs, take a couple of minutes to discuss the following question:</vt:lpstr>
      <vt:lpstr>PowerPoint Presentation</vt:lpstr>
      <vt:lpstr>PowerPoint Presentation</vt:lpstr>
      <vt:lpstr>PowerPoint Presentation</vt:lpstr>
      <vt:lpstr>PowerPoint Presentation</vt:lpstr>
      <vt:lpstr>PowerPoint Presentation</vt:lpstr>
      <vt:lpstr>How does the greenhouse effect work?</vt:lpstr>
      <vt:lpstr>PowerPoint Presentation</vt:lpstr>
      <vt:lpstr>PowerPoint Presentation</vt:lpstr>
      <vt:lpstr>PowerPoint Presentation</vt:lpstr>
      <vt:lpstr>PowerPoint Presentation</vt:lpstr>
      <vt:lpstr>PowerPoint Presentation</vt:lpstr>
      <vt:lpstr>These are four facts about greenhouse gases. Read through each of these and suggest some things humans could do differently to produce less of these gases:</vt:lpstr>
      <vt:lpstr>PowerPoint Presentation</vt:lpstr>
      <vt:lpstr>PowerPoint Presentation</vt:lpstr>
      <vt:lpstr>PowerPoint Presentation</vt:lpstr>
      <vt:lpstr>PowerPoint Presentation</vt:lpstr>
      <vt:lpstr>PowerPoint Presentation</vt:lpstr>
      <vt:lpstr>If you have interest in exploring the ShowYourStripes website, you can find not only visual representations of global temperatures, but of different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Take a Deep Time Walk</vt:lpstr>
      <vt:lpstr>PowerPoint Presentation</vt:lpstr>
      <vt:lpstr>PowerPoint Presentation</vt:lpstr>
      <vt:lpstr>PowerPoint Presentation</vt:lpstr>
      <vt:lpstr>What is the oldest tree on Earth?</vt:lpstr>
      <vt:lpstr>What is the oldest animal on Earth?</vt:lpstr>
      <vt:lpstr>What is the oldest species on Earth? </vt:lpstr>
      <vt:lpstr>What is the oldest rock on Earth?</vt:lpstr>
      <vt:lpstr>In small groups, take a couple of minutes to reflect on the following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119</cp:revision>
  <dcterms:created xsi:type="dcterms:W3CDTF">2019-08-15T20:52:15Z</dcterms:created>
  <dcterms:modified xsi:type="dcterms:W3CDTF">2022-02-18T17:30:00Z</dcterms:modified>
</cp:coreProperties>
</file>