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 id="2147483788" r:id="rId2"/>
  </p:sldMasterIdLst>
  <p:notesMasterIdLst>
    <p:notesMasterId r:id="rId63"/>
  </p:notesMasterIdLst>
  <p:sldIdLst>
    <p:sldId id="1372" r:id="rId3"/>
    <p:sldId id="1351" r:id="rId4"/>
    <p:sldId id="1436" r:id="rId5"/>
    <p:sldId id="452" r:id="rId6"/>
    <p:sldId id="1373" r:id="rId7"/>
    <p:sldId id="589" r:id="rId8"/>
    <p:sldId id="1374" r:id="rId9"/>
    <p:sldId id="488" r:id="rId10"/>
    <p:sldId id="568" r:id="rId11"/>
    <p:sldId id="569" r:id="rId12"/>
    <p:sldId id="1402" r:id="rId13"/>
    <p:sldId id="1405" r:id="rId14"/>
    <p:sldId id="570" r:id="rId15"/>
    <p:sldId id="1401" r:id="rId16"/>
    <p:sldId id="559" r:id="rId17"/>
    <p:sldId id="364" r:id="rId18"/>
    <p:sldId id="572" r:id="rId19"/>
    <p:sldId id="436" r:id="rId20"/>
    <p:sldId id="344" r:id="rId21"/>
    <p:sldId id="345" r:id="rId22"/>
    <p:sldId id="1403" r:id="rId23"/>
    <p:sldId id="590" r:id="rId24"/>
    <p:sldId id="409" r:id="rId25"/>
    <p:sldId id="1392" r:id="rId26"/>
    <p:sldId id="1389" r:id="rId27"/>
    <p:sldId id="477" r:id="rId28"/>
    <p:sldId id="575" r:id="rId29"/>
    <p:sldId id="580" r:id="rId30"/>
    <p:sldId id="1393" r:id="rId31"/>
    <p:sldId id="577" r:id="rId32"/>
    <p:sldId id="578" r:id="rId33"/>
    <p:sldId id="592" r:id="rId34"/>
    <p:sldId id="1394" r:id="rId35"/>
    <p:sldId id="581" r:id="rId36"/>
    <p:sldId id="582" r:id="rId37"/>
    <p:sldId id="1409" r:id="rId38"/>
    <p:sldId id="1395" r:id="rId39"/>
    <p:sldId id="583" r:id="rId40"/>
    <p:sldId id="584" r:id="rId41"/>
    <p:sldId id="1410" r:id="rId42"/>
    <p:sldId id="1399" r:id="rId43"/>
    <p:sldId id="1408" r:id="rId44"/>
    <p:sldId id="1400" r:id="rId45"/>
    <p:sldId id="1411" r:id="rId46"/>
    <p:sldId id="520" r:id="rId47"/>
    <p:sldId id="532" r:id="rId48"/>
    <p:sldId id="555" r:id="rId49"/>
    <p:sldId id="1434" r:id="rId50"/>
    <p:sldId id="1412" r:id="rId51"/>
    <p:sldId id="1398" r:id="rId52"/>
    <p:sldId id="1414" r:id="rId53"/>
    <p:sldId id="1390" r:id="rId54"/>
    <p:sldId id="586" r:id="rId55"/>
    <p:sldId id="515" r:id="rId56"/>
    <p:sldId id="516" r:id="rId57"/>
    <p:sldId id="514" r:id="rId58"/>
    <p:sldId id="527" r:id="rId59"/>
    <p:sldId id="1435" r:id="rId60"/>
    <p:sldId id="458" r:id="rId61"/>
    <p:sldId id="567"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72F"/>
    <a:srgbClr val="27A581"/>
    <a:srgbClr val="990099"/>
    <a:srgbClr val="FF0000"/>
    <a:srgbClr val="FB5C03"/>
    <a:srgbClr val="009900"/>
    <a:srgbClr val="FF0066"/>
    <a:srgbClr val="3735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794" autoAdjust="0"/>
    <p:restoredTop sz="70817" autoAdjust="0"/>
  </p:normalViewPr>
  <p:slideViewPr>
    <p:cSldViewPr snapToGrid="0" showGuides="1">
      <p:cViewPr>
        <p:scale>
          <a:sx n="40" d="100"/>
          <a:sy n="40" d="100"/>
        </p:scale>
        <p:origin x="932" y="568"/>
      </p:cViewPr>
      <p:guideLst>
        <p:guide orient="horz" pos="2183"/>
        <p:guide pos="3863"/>
      </p:guideLst>
    </p:cSldViewPr>
  </p:slideViewPr>
  <p:outlineViewPr>
    <p:cViewPr>
      <p:scale>
        <a:sx n="33" d="100"/>
        <a:sy n="33" d="100"/>
      </p:scale>
      <p:origin x="0" y="-28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265D8-C297-47D0-B951-8C280B496532}" type="datetimeFigureOut">
              <a:rPr lang="en-GB" smtClean="0"/>
              <a:t>18/02/2022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EB7DB-1CED-43A1-865A-F1159FE89D29}" type="slidenum">
              <a:rPr lang="en-GB" smtClean="0"/>
              <a:t>‹#›</a:t>
            </a:fld>
            <a:endParaRPr lang="en-GB"/>
          </a:p>
        </p:txBody>
      </p:sp>
    </p:spTree>
    <p:extLst>
      <p:ext uri="{BB962C8B-B14F-4D97-AF65-F5344CB8AC3E}">
        <p14:creationId xmlns:p14="http://schemas.microsoft.com/office/powerpoint/2010/main" val="108405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EOctIuyVfn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heconversation.com/feel-alone-in-your-eco-anxiety-dont-its-remarkably-common-to-feel-dread-about-environmental-decline-170789"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newscientist.com/article/2220561-stressed-about-climate-change-eight-tips-for-managing-eco-anxiety/#ixzz7J5ddY8xV"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YTnE0OQPTEo"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725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986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6EB7DB-1CED-43A1-865A-F1159FE89D29}" type="slidenum">
              <a:rPr lang="en-GB" smtClean="0"/>
              <a:t>46</a:t>
            </a:fld>
            <a:endParaRPr lang="en-GB"/>
          </a:p>
        </p:txBody>
      </p:sp>
    </p:spTree>
    <p:extLst>
      <p:ext uri="{BB962C8B-B14F-4D97-AF65-F5344CB8AC3E}">
        <p14:creationId xmlns:p14="http://schemas.microsoft.com/office/powerpoint/2010/main" val="415868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779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57</a:t>
            </a:fld>
            <a:endParaRPr lang="en-GB"/>
          </a:p>
        </p:txBody>
      </p:sp>
    </p:spTree>
    <p:extLst>
      <p:ext uri="{BB962C8B-B14F-4D97-AF65-F5344CB8AC3E}">
        <p14:creationId xmlns:p14="http://schemas.microsoft.com/office/powerpoint/2010/main" val="335189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8DEA9-6F4F-4540-9E5D-C6F39079AF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176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36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2479306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657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GB" dirty="0"/>
              <a:t>URL video: </a:t>
            </a:r>
            <a:r>
              <a:rPr lang="en-GB" dirty="0">
                <a:hlinkClick r:id="rId3"/>
              </a:rPr>
              <a:t>https://www.youtube.com/watch?v=EOctIuyVfnA</a:t>
            </a:r>
            <a:endParaRPr lang="en-GB" dirty="0"/>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8</a:t>
            </a:fld>
            <a:endParaRPr lang="en-GB"/>
          </a:p>
        </p:txBody>
      </p:sp>
    </p:spTree>
    <p:extLst>
      <p:ext uri="{BB962C8B-B14F-4D97-AF65-F5344CB8AC3E}">
        <p14:creationId xmlns:p14="http://schemas.microsoft.com/office/powerpoint/2010/main" val="252247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GB" sz="1800" b="0" dirty="0">
                <a:effectLst/>
                <a:latin typeface="Times New Roman" panose="02020603050405020304" pitchFamily="18" charset="0"/>
                <a:ea typeface="Times New Roman" panose="02020603050405020304" pitchFamily="18" charset="0"/>
              </a:rPr>
              <a:t>For more: </a:t>
            </a:r>
          </a:p>
          <a:p>
            <a:r>
              <a:rPr lang="en-GB" sz="1800" b="0" dirty="0">
                <a:effectLst/>
                <a:latin typeface="Times New Roman" panose="02020603050405020304" pitchFamily="18" charset="0"/>
                <a:ea typeface="Times New Roman" panose="02020603050405020304" pitchFamily="18" charset="0"/>
              </a:rPr>
              <a:t>Feel alone in your eco-anxiety? Don’t – it’s remarkably common to feel dread about environmental decline – URL:</a:t>
            </a:r>
            <a:r>
              <a:rPr lang="en-GB" sz="1800" b="0" baseline="0" dirty="0">
                <a:effectLst/>
                <a:latin typeface="Times New Roman" panose="02020603050405020304" pitchFamily="18" charset="0"/>
                <a:ea typeface="Times New Roman" panose="02020603050405020304" pitchFamily="18" charset="0"/>
              </a:rPr>
              <a:t> </a:t>
            </a:r>
            <a:r>
              <a:rPr lang="en-GB" sz="1800" b="0" u="sng" dirty="0">
                <a:solidFill>
                  <a:srgbClr val="0000FF"/>
                </a:solidFill>
                <a:effectLst/>
                <a:latin typeface="Times New Roman" panose="02020603050405020304" pitchFamily="18" charset="0"/>
                <a:ea typeface="Times New Roman" panose="02020603050405020304" pitchFamily="18" charset="0"/>
                <a:hlinkClick r:id="rId3"/>
              </a:rPr>
              <a:t>https://theconversation.com/feel-alone-in-your-eco-anxiety-dont-its-remarkably-common-to-feel-dread-about-environmental-decline-170789</a:t>
            </a:r>
            <a:r>
              <a:rPr lang="en-GB" sz="1800" b="0" dirty="0">
                <a:effectLst/>
                <a:latin typeface="Times New Roman" panose="02020603050405020304" pitchFamily="18" charset="0"/>
                <a:ea typeface="Times New Roman" panose="02020603050405020304" pitchFamily="18" charset="0"/>
              </a:rPr>
              <a:t>  </a:t>
            </a:r>
          </a:p>
          <a:p>
            <a:pPr>
              <a:lnSpc>
                <a:spcPct val="107000"/>
              </a:lnSpc>
              <a:spcAft>
                <a:spcPts val="800"/>
              </a:spcAft>
            </a:pPr>
            <a:r>
              <a:rPr lang="en-GB" sz="1800" b="0" kern="1800" dirty="0">
                <a:effectLst/>
                <a:latin typeface="Times New Roman" panose="02020603050405020304" pitchFamily="18" charset="0"/>
                <a:ea typeface="Times New Roman" panose="02020603050405020304" pitchFamily="18" charset="0"/>
                <a:cs typeface="Arial" panose="020B0604020202020204" pitchFamily="34" charset="0"/>
              </a:rPr>
              <a:t>Stressed about climate change? Eight tips for managing eco-anxiety</a:t>
            </a:r>
            <a:r>
              <a:rPr lang="en-GB" sz="1800" b="0" kern="1200" baseline="0" dirty="0">
                <a:effectLst/>
                <a:latin typeface="Calibri" panose="020F0502020204030204" pitchFamily="34" charset="0"/>
                <a:ea typeface="Times New Roman" panose="02020603050405020304" pitchFamily="18" charset="0"/>
                <a:cs typeface="Arial" panose="020B0604020202020204" pitchFamily="34" charset="0"/>
              </a:rPr>
              <a:t> </a:t>
            </a:r>
            <a:r>
              <a:rPr lang="en-GB" sz="1800" b="0" kern="1200" baseline="0" dirty="0">
                <a:effectLst/>
                <a:latin typeface="Calibri" panose="020F0502020204030204" pitchFamily="34" charset="0"/>
                <a:ea typeface="Times New Roman" panose="02020603050405020304" pitchFamily="18" charset="0"/>
                <a:cs typeface="Arial" panose="020B0604020202020204" pitchFamily="34" charset="0"/>
                <a:hlinkClick r:id="rId4"/>
              </a:rPr>
              <a:t>–</a:t>
            </a:r>
            <a:r>
              <a:rPr lang="en-GB" sz="1800" b="0" kern="1200" baseline="0" dirty="0">
                <a:effectLst/>
                <a:latin typeface="Calibri" panose="020F0502020204030204" pitchFamily="34" charset="0"/>
                <a:ea typeface="Times New Roman" panose="02020603050405020304" pitchFamily="18" charset="0"/>
                <a:cs typeface="Arial" panose="020B0604020202020204" pitchFamily="34" charset="0"/>
              </a:rPr>
              <a:t> URL: </a:t>
            </a:r>
            <a:r>
              <a:rPr lang="en-GB" sz="1800" b="0" u="sng" dirty="0">
                <a:solidFill>
                  <a:srgbClr val="003399"/>
                </a:solidFill>
                <a:effectLst/>
                <a:latin typeface="Times New Roman" panose="02020603050405020304" pitchFamily="18" charset="0"/>
                <a:ea typeface="Times New Roman" panose="02020603050405020304" pitchFamily="18" charset="0"/>
                <a:cs typeface="Arial" panose="020B0604020202020204" pitchFamily="34" charset="0"/>
                <a:hlinkClick r:id="rId4"/>
              </a:rPr>
              <a:t>https://www.newscientist.com/article/2220561-stressed-about-climate-change-eight-tips-for-managing-eco-anxiety/#ixzz7J5ddY8xV</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12</a:t>
            </a:fld>
            <a:endParaRPr lang="en-GB"/>
          </a:p>
        </p:txBody>
      </p:sp>
    </p:spTree>
    <p:extLst>
      <p:ext uri="{BB962C8B-B14F-4D97-AF65-F5344CB8AC3E}">
        <p14:creationId xmlns:p14="http://schemas.microsoft.com/office/powerpoint/2010/main" val="3986628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6772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GB" dirty="0"/>
              <a:t>Video URL: </a:t>
            </a:r>
            <a:r>
              <a:rPr lang="en-GB" dirty="0">
                <a:hlinkClick r:id="rId3"/>
              </a:rPr>
              <a:t>https://www.youtube.com/watch?v=YTnE0OQPTEo</a:t>
            </a:r>
            <a:endParaRPr lang="en-GB" dirty="0"/>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18</a:t>
            </a:fld>
            <a:endParaRPr lang="en-GB"/>
          </a:p>
        </p:txBody>
      </p:sp>
    </p:spTree>
    <p:extLst>
      <p:ext uri="{BB962C8B-B14F-4D97-AF65-F5344CB8AC3E}">
        <p14:creationId xmlns:p14="http://schemas.microsoft.com/office/powerpoint/2010/main" val="2926788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79578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5074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77736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p>
            <a:fld id="{1DA75472-A2B2-4D99-9D5D-B76258FC6896}" type="datetime1">
              <a:rPr lang="en-GB">
                <a:solidFill>
                  <a:prstClr val="black"/>
                </a:solidFill>
              </a:rPr>
              <a:pPr/>
              <a:t>18/02/2022</a:t>
            </a:fld>
            <a:endParaRPr lang="en-GB" dirty="0">
              <a:solidFill>
                <a:prstClr val="black"/>
              </a:solidFill>
            </a:endParaRPr>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301719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0EC0FD-F6C7-44DD-B05F-9F722E41B7C8}" type="datetime1">
              <a:rPr lang="en-GB">
                <a:solidFill>
                  <a:prstClr val="black"/>
                </a:solidFill>
              </a:rPr>
              <a:pPr/>
              <a:t>18/02/2022</a:t>
            </a:fld>
            <a:endParaRPr lang="en-GB"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48834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a:solidFill>
                  <a:prstClr val="black">
                    <a:tint val="75000"/>
                  </a:prstClr>
                </a:solidFill>
              </a:rPr>
              <a:pPr/>
              <a:t>18/02/2022</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57716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a:solidFill>
                  <a:prstClr val="black">
                    <a:tint val="75000"/>
                  </a:prstClr>
                </a:solidFill>
              </a:rPr>
              <a:pPr/>
              <a:t>18/02/2022</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36746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48484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4109089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79528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0733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3166646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74619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41244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086553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30848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68466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48810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56872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p>
            <a:fld id="{1DA75472-A2B2-4D99-9D5D-B76258FC6896}" type="datetime1">
              <a:rPr lang="en-GB">
                <a:solidFill>
                  <a:prstClr val="black"/>
                </a:solidFill>
              </a:rPr>
              <a:pPr/>
              <a:t>18/02/2022</a:t>
            </a:fld>
            <a:endParaRPr lang="en-GB" dirty="0">
              <a:solidFill>
                <a:prstClr val="black"/>
              </a:solidFill>
            </a:endParaRPr>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16996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0EC0FD-F6C7-44DD-B05F-9F722E41B7C8}" type="datetime1">
              <a:rPr lang="en-GB">
                <a:solidFill>
                  <a:prstClr val="black"/>
                </a:solidFill>
              </a:rPr>
              <a:pPr/>
              <a:t>18/02/2022</a:t>
            </a:fld>
            <a:endParaRPr lang="en-GB"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74975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a:solidFill>
                  <a:prstClr val="black">
                    <a:tint val="75000"/>
                  </a:prstClr>
                </a:solidFill>
              </a:rPr>
              <a:pPr/>
              <a:t>18/02/2022</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06846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48918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a:solidFill>
                  <a:prstClr val="black">
                    <a:tint val="75000"/>
                  </a:prstClr>
                </a:solidFill>
              </a:rPr>
              <a:pPr/>
              <a:t>18/02/2022</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1727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34746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5464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38061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68833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89819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56345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a:solidFill>
                  <a:srgbClr val="252823"/>
                </a:solidFill>
              </a:rPr>
              <a:t>COPYRIGHT@2022 THOUGHTBOX EDUCATION</a:t>
            </a: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345374" y="45466"/>
            <a:ext cx="5561587" cy="307777"/>
          </a:xfrm>
          <a:prstGeom prst="rect">
            <a:avLst/>
          </a:prstGeom>
          <a:noFill/>
        </p:spPr>
        <p:txBody>
          <a:bodyPr wrap="none" rtlCol="0">
            <a:spAutoFit/>
          </a:bodyPr>
          <a:lstStyle/>
          <a:p>
            <a:r>
              <a:rPr lang="en-US" sz="1400" b="1" dirty="0">
                <a:solidFill>
                  <a:srgbClr val="35372F"/>
                </a:solidFill>
                <a:latin typeface="+mj-lt"/>
                <a:cs typeface="Foco"/>
              </a:rPr>
              <a:t>EXPLORING THE NATURAL WORLD </a:t>
            </a:r>
            <a:r>
              <a:rPr lang="en-US" sz="1400" dirty="0">
                <a:solidFill>
                  <a:srgbClr val="35372F"/>
                </a:solidFill>
                <a:latin typeface="+mj-lt"/>
                <a:cs typeface="Foco"/>
              </a:rPr>
              <a:t>| Changing</a:t>
            </a:r>
            <a:r>
              <a:rPr lang="en-US" sz="1400" baseline="0" dirty="0">
                <a:solidFill>
                  <a:srgbClr val="35372F"/>
                </a:solidFill>
                <a:latin typeface="+mj-lt"/>
                <a:cs typeface="Foco"/>
              </a:rPr>
              <a:t> Climates – Y9&amp;10 </a:t>
            </a:r>
            <a:r>
              <a:rPr lang="en-US" sz="1400" dirty="0">
                <a:solidFill>
                  <a:srgbClr val="35372F"/>
                </a:solidFill>
                <a:latin typeface="+mj-lt"/>
                <a:cs typeface="Foco"/>
              </a:rPr>
              <a:t>| Lesson 2 </a:t>
            </a:r>
            <a:endParaRPr lang="en-US" sz="1400" dirty="0">
              <a:solidFill>
                <a:srgbClr val="35372F"/>
              </a:solidFill>
              <a:latin typeface="+mj-lt"/>
            </a:endParaRPr>
          </a:p>
        </p:txBody>
      </p:sp>
    </p:spTree>
    <p:extLst>
      <p:ext uri="{BB962C8B-B14F-4D97-AF65-F5344CB8AC3E}">
        <p14:creationId xmlns:p14="http://schemas.microsoft.com/office/powerpoint/2010/main" val="265376005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a:solidFill>
                  <a:srgbClr val="252823"/>
                </a:solidFill>
              </a:rPr>
              <a:t>COPYRIGHT@2022 THOUGHTBOX EDUCATION</a:t>
            </a: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345374" y="45466"/>
            <a:ext cx="5561587" cy="307777"/>
          </a:xfrm>
          <a:prstGeom prst="rect">
            <a:avLst/>
          </a:prstGeom>
          <a:noFill/>
        </p:spPr>
        <p:txBody>
          <a:bodyPr wrap="none" rtlCol="0">
            <a:spAutoFit/>
          </a:bodyPr>
          <a:lstStyle/>
          <a:p>
            <a:r>
              <a:rPr lang="en-US" sz="1400" b="1" dirty="0">
                <a:solidFill>
                  <a:srgbClr val="35372F"/>
                </a:solidFill>
                <a:latin typeface="+mj-lt"/>
                <a:cs typeface="Foco"/>
              </a:rPr>
              <a:t>EXPLORING THE NATURAL WORLD </a:t>
            </a:r>
            <a:r>
              <a:rPr lang="en-US" sz="1400" dirty="0">
                <a:solidFill>
                  <a:srgbClr val="35372F"/>
                </a:solidFill>
                <a:latin typeface="+mj-lt"/>
                <a:cs typeface="Foco"/>
              </a:rPr>
              <a:t>| Changing</a:t>
            </a:r>
            <a:r>
              <a:rPr lang="en-US" sz="1400" baseline="0" dirty="0">
                <a:solidFill>
                  <a:srgbClr val="35372F"/>
                </a:solidFill>
                <a:latin typeface="+mj-lt"/>
                <a:cs typeface="Foco"/>
              </a:rPr>
              <a:t> Climates – Y9&amp;10 </a:t>
            </a:r>
            <a:r>
              <a:rPr lang="en-US" sz="1400" dirty="0">
                <a:solidFill>
                  <a:srgbClr val="35372F"/>
                </a:solidFill>
                <a:latin typeface="+mj-lt"/>
                <a:cs typeface="Foco"/>
              </a:rPr>
              <a:t>| Lesson 1 </a:t>
            </a:r>
            <a:endParaRPr lang="en-US" sz="1400" dirty="0">
              <a:solidFill>
                <a:srgbClr val="35372F"/>
              </a:solidFill>
              <a:latin typeface="+mj-lt"/>
            </a:endParaRPr>
          </a:p>
        </p:txBody>
      </p:sp>
    </p:spTree>
    <p:extLst>
      <p:ext uri="{BB962C8B-B14F-4D97-AF65-F5344CB8AC3E}">
        <p14:creationId xmlns:p14="http://schemas.microsoft.com/office/powerpoint/2010/main" val="355925529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thoughtboxeducation.com/student-resources"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YTnE0OQPTE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thoughtboxeducation.com/secondar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static1.squarespace.com/static/595caeca2e69cf0e4a94010f/t/5dd7188e33d70f3babe40b8f/1574377618419/Meat+Consumption.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s://static1.squarespace.com/static/595caeca2e69cf0e4a94010f/t/5dd7188e33d70f3babe40b8f/1574377618419/Meat+Consumption.pdf" TargetMode="Externa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static1.squarespace.com/static/595caeca2e69cf0e4a94010f/t/5dd7184df43c174dfb0cd84c/1574377552766/Frequent+Flying.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hyperlink" Target="https://static1.squarespace.com/static/595caeca2e69cf0e4a94010f/t/5dd7184df43c174dfb0cd84c/1574377552766/Frequent+Flying.pdf" TargetMode="Externa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static1.squarespace.com/static/595caeca2e69cf0e4a94010f/t/5dd718ae84879234de86ef0e/1574377650156/Single-Use+Plastic.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tatic1.squarespace.com/static/595caeca2e69cf0e4a94010f/t/5dd71812f0547d640c7a23fe/1574377497082/Human+Habits+Factshee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s://static1.squarespace.com/static/595caeca2e69cf0e4a94010f/t/5dd718ae84879234de86ef0e/1574377650156/Single-Use+Plastic.pdf" TargetMode="Externa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static1.squarespace.com/static/595caeca2e69cf0e4a94010f/t/5dd7186d3ce4261ee222df15/1574377584588/Food+Waste.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6.jp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hyperlink" Target="https://static1.squarespace.com/static/595caeca2e69cf0e4a94010f/t/5dd7186d3ce4261ee222df15/1574377584588/Food+Waste.pdf" TargetMode="Externa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hyperlink" Target="https://static1.squarespace.com/static/595caeca2e69cf0e4a94010f/t/5dd71812f0547d640c7a23fe/1574377497082/Human+Habits+Factsheet.pdf" TargetMode="External"/><Relationship Id="rId5" Type="http://schemas.openxmlformats.org/officeDocument/2006/relationships/image" Target="../media/image61.png"/><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2mTLO2F_ERY" TargetMode="External"/><Relationship Id="rId2" Type="http://schemas.openxmlformats.org/officeDocument/2006/relationships/hyperlink" Target="http://www.epuron.de/02_en/" TargetMode="Externa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8.xml.rels><?xml version="1.0" encoding="UTF-8" standalone="yes"?>
<Relationships xmlns="http://schemas.openxmlformats.org/package/2006/relationships"><Relationship Id="rId3" Type="http://schemas.openxmlformats.org/officeDocument/2006/relationships/hyperlink" Target="https://pixabay.com/en/stickman-stick-figure-man-blue-25574/" TargetMode="External"/><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EOctIuyVfn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58F7FB-2868-4436-BE4D-7699A6C2CBE8}"/>
              </a:ext>
            </a:extLst>
          </p:cNvPr>
          <p:cNvSpPr/>
          <p:nvPr/>
        </p:nvSpPr>
        <p:spPr>
          <a:xfrm>
            <a:off x="0" y="-3511"/>
            <a:ext cx="12192000" cy="6858000"/>
          </a:xfrm>
          <a:prstGeom prst="rect">
            <a:avLst/>
          </a:prstGeom>
          <a:solidFill>
            <a:srgbClr val="27A581">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B3CB44B5-99C5-425F-8A5F-DC5A2D2DBB05}"/>
              </a:ext>
            </a:extLst>
          </p:cNvPr>
          <p:cNvSpPr txBox="1">
            <a:spLocks/>
          </p:cNvSpPr>
          <p:nvPr/>
        </p:nvSpPr>
        <p:spPr>
          <a:xfrm>
            <a:off x="0" y="2994084"/>
            <a:ext cx="121920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35372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7200" b="0" i="0" u="none" strike="noStrike" kern="1200" cap="none" spc="0" normalizeH="0" baseline="0" noProof="0" dirty="0">
                <a:ln>
                  <a:noFill/>
                </a:ln>
                <a:solidFill>
                  <a:prstClr val="white"/>
                </a:solidFill>
                <a:effectLst/>
                <a:uLnTx/>
                <a:uFillTx/>
                <a:latin typeface="Foco" panose="020B0504050202020203" pitchFamily="34" charset="0"/>
                <a:ea typeface="+mj-ea"/>
                <a:cs typeface="+mj-cs"/>
              </a:rPr>
              <a:t>EXPLORING  </a:t>
            </a:r>
            <a:r>
              <a:rPr kumimoji="0" lang="en-GB" sz="7200" b="1" i="0" u="none" strike="noStrike" kern="1200" cap="none" spc="0" normalizeH="0" baseline="0" noProof="0" dirty="0">
                <a:ln>
                  <a:noFill/>
                </a:ln>
                <a:solidFill>
                  <a:prstClr val="white"/>
                </a:solidFill>
                <a:effectLst/>
                <a:uLnTx/>
                <a:uFillTx/>
                <a:latin typeface="Foco" panose="020B0504050202020203" pitchFamily="34" charset="0"/>
                <a:ea typeface="+mj-ea"/>
                <a:cs typeface="+mj-cs"/>
              </a:rPr>
              <a:t>NATURAL WORLD</a:t>
            </a:r>
          </a:p>
        </p:txBody>
      </p:sp>
      <p:sp>
        <p:nvSpPr>
          <p:cNvPr id="9" name="TextBox 8">
            <a:extLst>
              <a:ext uri="{FF2B5EF4-FFF2-40B4-BE49-F238E27FC236}">
                <a16:creationId xmlns:a16="http://schemas.microsoft.com/office/drawing/2014/main" id="{846F5F90-1600-4BA6-827D-CCF9D796FACF}"/>
              </a:ext>
            </a:extLst>
          </p:cNvPr>
          <p:cNvSpPr txBox="1"/>
          <p:nvPr/>
        </p:nvSpPr>
        <p:spPr>
          <a:xfrm rot="16200000">
            <a:off x="4354329" y="3125083"/>
            <a:ext cx="106568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Foco" panose="020B0504050202020203" pitchFamily="34" charset="0"/>
                <a:ea typeface="+mn-ea"/>
                <a:cs typeface="+mn-cs"/>
              </a:rPr>
              <a:t>THE</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248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58" y="1026942"/>
            <a:ext cx="11441368" cy="5045246"/>
          </a:xfrm>
        </p:spPr>
        <p:txBody>
          <a:bodyPr>
            <a:normAutofit/>
          </a:bodyPr>
          <a:lstStyle/>
          <a:p>
            <a:pPr marL="0" indent="0">
              <a:buNone/>
            </a:pPr>
            <a:r>
              <a:rPr lang="en-GB" dirty="0">
                <a:solidFill>
                  <a:srgbClr val="35372F"/>
                </a:solidFill>
              </a:rPr>
              <a:t>Many people – young people in particular – are struggling with something that is being called </a:t>
            </a:r>
            <a:r>
              <a:rPr lang="en-US" dirty="0">
                <a:solidFill>
                  <a:srgbClr val="35372F"/>
                </a:solidFill>
              </a:rPr>
              <a:t>‘</a:t>
            </a:r>
            <a:r>
              <a:rPr lang="en-GB" i="1" dirty="0">
                <a:solidFill>
                  <a:srgbClr val="35372F"/>
                </a:solidFill>
              </a:rPr>
              <a:t>eco-anxiety</a:t>
            </a:r>
            <a:r>
              <a:rPr lang="en-US" dirty="0">
                <a:solidFill>
                  <a:srgbClr val="35372F"/>
                </a:solidFill>
              </a:rPr>
              <a:t> ’</a:t>
            </a:r>
            <a:r>
              <a:rPr lang="en-GB" dirty="0">
                <a:solidFill>
                  <a:srgbClr val="35372F"/>
                </a:solidFill>
              </a:rPr>
              <a:t>.</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58982" y="4970642"/>
            <a:ext cx="1205943" cy="1531356"/>
          </a:xfrm>
          <a:prstGeom prst="rect">
            <a:avLst/>
          </a:prstGeom>
        </p:spPr>
      </p:pic>
      <p:sp>
        <p:nvSpPr>
          <p:cNvPr id="5" name="Oval Callout 4"/>
          <p:cNvSpPr/>
          <p:nvPr/>
        </p:nvSpPr>
        <p:spPr>
          <a:xfrm>
            <a:off x="6496049" y="1895475"/>
            <a:ext cx="3848099" cy="3620293"/>
          </a:xfrm>
          <a:prstGeom prst="wedgeEllipseCallout">
            <a:avLst>
              <a:gd name="adj1" fmla="val 58538"/>
              <a:gd name="adj2" fmla="val 4596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35372F"/>
                </a:solidFill>
                <a:latin typeface="Calibri Light" panose="020F0302020204030204"/>
              </a:rPr>
              <a:t>There are many resources to help support some of the different feelings you may be having surrounding climate change – just look on the </a:t>
            </a:r>
            <a:r>
              <a:rPr lang="en-GB" sz="2000" dirty="0">
                <a:solidFill>
                  <a:srgbClr val="35372F"/>
                </a:solidFill>
                <a:latin typeface="Calibri Light" panose="020F0302020204030204"/>
                <a:hlinkClick r:id="rId3"/>
              </a:rPr>
              <a:t>ThoughtBox website:</a:t>
            </a:r>
            <a:endParaRPr lang="en-GB" sz="2000" dirty="0">
              <a:solidFill>
                <a:srgbClr val="35372F"/>
              </a:solidFill>
              <a:latin typeface="Calibri Light" panose="020F0302020204030204"/>
            </a:endParaRPr>
          </a:p>
          <a:p>
            <a:pPr algn="ctr"/>
            <a:r>
              <a:rPr lang="en-GB" sz="900" dirty="0">
                <a:solidFill>
                  <a:srgbClr val="35372F"/>
                </a:solidFill>
                <a:latin typeface="Calibri Light" panose="020F0302020204030204"/>
              </a:rPr>
              <a:t>www.thoughtboxeducation.com/student-resources.</a:t>
            </a:r>
          </a:p>
        </p:txBody>
      </p:sp>
      <p:sp>
        <p:nvSpPr>
          <p:cNvPr id="6" name="Rectangle 5"/>
          <p:cNvSpPr/>
          <p:nvPr/>
        </p:nvSpPr>
        <p:spPr>
          <a:xfrm>
            <a:off x="323558" y="2100555"/>
            <a:ext cx="5808955" cy="3582519"/>
          </a:xfrm>
          <a:prstGeom prst="rect">
            <a:avLst/>
          </a:prstGeom>
        </p:spPr>
        <p:txBody>
          <a:bodyPr wrap="square">
            <a:spAutoFit/>
          </a:bodyPr>
          <a:lstStyle/>
          <a:p>
            <a:pPr>
              <a:lnSpc>
                <a:spcPct val="90000"/>
              </a:lnSpc>
              <a:spcBef>
                <a:spcPts val="1000"/>
              </a:spcBef>
            </a:pPr>
            <a:r>
              <a:rPr lang="en-GB" sz="2800" dirty="0">
                <a:solidFill>
                  <a:srgbClr val="35372F"/>
                </a:solidFill>
                <a:latin typeface="Calibri Light" panose="020F0302020204030204"/>
              </a:rPr>
              <a:t>This is often due to feeling completely overwhelmed by the extent of the climate crisis or feeling very insignificant in being able to make any changes that will have an impact. </a:t>
            </a:r>
            <a:br>
              <a:rPr lang="en-GB" sz="2800" dirty="0">
                <a:solidFill>
                  <a:srgbClr val="35372F"/>
                </a:solidFill>
                <a:latin typeface="Calibri Light" panose="020F0302020204030204"/>
              </a:rPr>
            </a:br>
            <a:br>
              <a:rPr lang="en-GB" sz="2800" dirty="0">
                <a:solidFill>
                  <a:srgbClr val="35372F"/>
                </a:solidFill>
                <a:latin typeface="Calibri Light" panose="020F0302020204030204"/>
              </a:rPr>
            </a:br>
            <a:r>
              <a:rPr lang="en-GB" sz="2800" dirty="0">
                <a:solidFill>
                  <a:srgbClr val="35372F"/>
                </a:solidFill>
                <a:latin typeface="Calibri Light" panose="020F0302020204030204"/>
              </a:rPr>
              <a:t>It is important to talk to others if you are feeling overwhelmed by what is happening around you. </a:t>
            </a:r>
          </a:p>
        </p:txBody>
      </p:sp>
    </p:spTree>
    <p:extLst>
      <p:ext uri="{BB962C8B-B14F-4D97-AF65-F5344CB8AC3E}">
        <p14:creationId xmlns:p14="http://schemas.microsoft.com/office/powerpoint/2010/main" val="332716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26CB08-8498-40FC-8A88-015BC020875A}"/>
              </a:ext>
            </a:extLst>
          </p:cNvPr>
          <p:cNvSpPr>
            <a:spLocks noGrp="1"/>
          </p:cNvSpPr>
          <p:nvPr>
            <p:ph type="title"/>
          </p:nvPr>
        </p:nvSpPr>
        <p:spPr>
          <a:xfrm>
            <a:off x="316523" y="713930"/>
            <a:ext cx="11458149" cy="1190958"/>
          </a:xfrm>
        </p:spPr>
        <p:txBody>
          <a:bodyPr>
            <a:normAutofit/>
          </a:bodyPr>
          <a:lstStyle/>
          <a:p>
            <a:r>
              <a:rPr lang="en-GB" sz="2800" dirty="0">
                <a:solidFill>
                  <a:srgbClr val="35372F"/>
                </a:solidFill>
              </a:rPr>
              <a:t>In pairs, take a few minutes to discuss the following questions:</a:t>
            </a:r>
          </a:p>
        </p:txBody>
      </p:sp>
      <p:pic>
        <p:nvPicPr>
          <p:cNvPr id="4" name="Picture 3">
            <a:extLst>
              <a:ext uri="{FF2B5EF4-FFF2-40B4-BE49-F238E27FC236}">
                <a16:creationId xmlns:a16="http://schemas.microsoft.com/office/drawing/2014/main" id="{5720DAE2-BA02-46B3-A41D-2DF81FD654F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24393" y="1904888"/>
            <a:ext cx="3673729" cy="3673729"/>
          </a:xfrm>
          <a:prstGeom prst="rect">
            <a:avLst/>
          </a:prstGeom>
        </p:spPr>
      </p:pic>
      <p:sp>
        <p:nvSpPr>
          <p:cNvPr id="8" name="CaixaDeTexto 7">
            <a:extLst>
              <a:ext uri="{FF2B5EF4-FFF2-40B4-BE49-F238E27FC236}">
                <a16:creationId xmlns:a16="http://schemas.microsoft.com/office/drawing/2014/main" id="{6C8CE366-8280-4807-ABAC-B7068279BDC7}"/>
              </a:ext>
            </a:extLst>
          </p:cNvPr>
          <p:cNvSpPr txBox="1"/>
          <p:nvPr/>
        </p:nvSpPr>
        <p:spPr>
          <a:xfrm>
            <a:off x="2216716" y="2700033"/>
            <a:ext cx="2840319" cy="2031325"/>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Did the art activity from Lesson 1 help you express your emotions? Why or why not?</a:t>
            </a:r>
          </a:p>
        </p:txBody>
      </p:sp>
      <p:pic>
        <p:nvPicPr>
          <p:cNvPr id="9" name="Picture 3">
            <a:extLst>
              <a:ext uri="{FF2B5EF4-FFF2-40B4-BE49-F238E27FC236}">
                <a16:creationId xmlns:a16="http://schemas.microsoft.com/office/drawing/2014/main" id="{5A2B550F-607E-4C7E-BAC4-C8BF6E530E5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0" y="1904888"/>
            <a:ext cx="3673729" cy="3673729"/>
          </a:xfrm>
          <a:prstGeom prst="rect">
            <a:avLst/>
          </a:prstGeom>
        </p:spPr>
      </p:pic>
      <p:sp>
        <p:nvSpPr>
          <p:cNvPr id="13" name="CaixaDeTexto 12">
            <a:extLst>
              <a:ext uri="{FF2B5EF4-FFF2-40B4-BE49-F238E27FC236}">
                <a16:creationId xmlns:a16="http://schemas.microsoft.com/office/drawing/2014/main" id="{1D712A01-8852-48EF-BC96-6E6D21BD5CE7}"/>
              </a:ext>
            </a:extLst>
          </p:cNvPr>
          <p:cNvSpPr txBox="1"/>
          <p:nvPr/>
        </p:nvSpPr>
        <p:spPr>
          <a:xfrm>
            <a:off x="6220563" y="2919988"/>
            <a:ext cx="3424603" cy="1643527"/>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Can you think of actions that could help someone with ‘eco-anxiety’?</a:t>
            </a:r>
          </a:p>
        </p:txBody>
      </p:sp>
      <p:pic>
        <p:nvPicPr>
          <p:cNvPr id="17" name="Picture 4" descr="Climate Change Chronicle Art">
            <a:extLst>
              <a:ext uri="{FF2B5EF4-FFF2-40B4-BE49-F238E27FC236}">
                <a16:creationId xmlns:a16="http://schemas.microsoft.com/office/drawing/2014/main" id="{19BA8261-D751-413C-906F-3AA236DFA89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72711" y="5386108"/>
            <a:ext cx="1901961" cy="1025125"/>
          </a:xfrm>
          <a:prstGeom prst="flowChartAlternateProcess">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74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6EDDEF-FE39-4267-A4DF-95E796C62B82}"/>
              </a:ext>
            </a:extLst>
          </p:cNvPr>
          <p:cNvSpPr>
            <a:spLocks noGrp="1"/>
          </p:cNvSpPr>
          <p:nvPr>
            <p:ph type="title"/>
          </p:nvPr>
        </p:nvSpPr>
        <p:spPr>
          <a:xfrm>
            <a:off x="314793" y="736821"/>
            <a:ext cx="11579315" cy="1190958"/>
          </a:xfrm>
        </p:spPr>
        <p:txBody>
          <a:bodyPr>
            <a:noAutofit/>
          </a:bodyPr>
          <a:lstStyle/>
          <a:p>
            <a:r>
              <a:rPr lang="en-GB" sz="2800" dirty="0">
                <a:solidFill>
                  <a:srgbClr val="35372F"/>
                </a:solidFill>
              </a:rPr>
              <a:t>Because many people around the world are struggling with eco-anxiety, they are also finding ways to cope with it. Take a moment to look over the following options and reflect which ones might support you if you ever need:</a:t>
            </a:r>
          </a:p>
        </p:txBody>
      </p:sp>
      <p:sp>
        <p:nvSpPr>
          <p:cNvPr id="3" name="Espaço Reservado para Conteúdo 2">
            <a:extLst>
              <a:ext uri="{FF2B5EF4-FFF2-40B4-BE49-F238E27FC236}">
                <a16:creationId xmlns:a16="http://schemas.microsoft.com/office/drawing/2014/main" id="{2E81EE93-3E64-47E9-9DED-84A4BC1C7558}"/>
              </a:ext>
            </a:extLst>
          </p:cNvPr>
          <p:cNvSpPr>
            <a:spLocks noGrp="1"/>
          </p:cNvSpPr>
          <p:nvPr>
            <p:ph idx="1"/>
          </p:nvPr>
        </p:nvSpPr>
        <p:spPr>
          <a:xfrm>
            <a:off x="8900456" y="4082058"/>
            <a:ext cx="2716932" cy="1846659"/>
          </a:xfrm>
        </p:spPr>
        <p:txBody>
          <a:bodyPr>
            <a:normAutofit/>
          </a:bodyPr>
          <a:lstStyle/>
          <a:p>
            <a:pPr marL="0" indent="0">
              <a:lnSpc>
                <a:spcPct val="107000"/>
              </a:lnSpc>
              <a:spcBef>
                <a:spcPts val="200"/>
              </a:spcBef>
              <a:buNone/>
            </a:pPr>
            <a:r>
              <a:rPr lang="en-GB" sz="2600" b="1" dirty="0">
                <a:solidFill>
                  <a:srgbClr val="FF0000"/>
                </a:solidFill>
                <a:effectLst/>
                <a:ea typeface="Times New Roman" panose="02020603050405020304" pitchFamily="18" charset="0"/>
                <a:cs typeface="Times New Roman" panose="02020603050405020304" pitchFamily="18" charset="0"/>
              </a:rPr>
              <a:t>Talk about the changes you make: </a:t>
            </a:r>
            <a:r>
              <a:rPr lang="en-GB" sz="1800" dirty="0">
                <a:solidFill>
                  <a:srgbClr val="FF0000"/>
                </a:solidFill>
                <a:effectLst/>
                <a:ea typeface="Times New Roman" panose="02020603050405020304" pitchFamily="18" charset="0"/>
                <a:cs typeface="Times New Roman" panose="02020603050405020304" pitchFamily="18" charset="0"/>
              </a:rPr>
              <a:t>Celebrate the changes you make and inspire others.</a:t>
            </a:r>
          </a:p>
        </p:txBody>
      </p:sp>
      <p:sp>
        <p:nvSpPr>
          <p:cNvPr id="5" name="CaixaDeTexto 4">
            <a:extLst>
              <a:ext uri="{FF2B5EF4-FFF2-40B4-BE49-F238E27FC236}">
                <a16:creationId xmlns:a16="http://schemas.microsoft.com/office/drawing/2014/main" id="{062C4BB9-AFAE-4856-9DF9-E24BA37AD114}"/>
              </a:ext>
            </a:extLst>
          </p:cNvPr>
          <p:cNvSpPr txBox="1"/>
          <p:nvPr/>
        </p:nvSpPr>
        <p:spPr>
          <a:xfrm>
            <a:off x="367236" y="2303526"/>
            <a:ext cx="2147621" cy="1323439"/>
          </a:xfrm>
          <a:prstGeom prst="rect">
            <a:avLst/>
          </a:prstGeom>
          <a:noFill/>
        </p:spPr>
        <p:txBody>
          <a:bodyPr wrap="square">
            <a:spAutoFit/>
          </a:bodyPr>
          <a:lstStyle/>
          <a:p>
            <a:r>
              <a:rPr lang="en-GB" sz="2600" b="1" dirty="0">
                <a:solidFill>
                  <a:srgbClr val="002060"/>
                </a:solidFill>
                <a:effectLst/>
                <a:latin typeface="+mj-lt"/>
                <a:ea typeface="Times New Roman" panose="02020603050405020304" pitchFamily="18" charset="0"/>
              </a:rPr>
              <a:t>Validate: </a:t>
            </a:r>
            <a:r>
              <a:rPr lang="en-GB" dirty="0">
                <a:solidFill>
                  <a:srgbClr val="002060"/>
                </a:solidFill>
                <a:latin typeface="+mj-lt"/>
                <a:ea typeface="Times New Roman" panose="02020603050405020304" pitchFamily="18" charset="0"/>
              </a:rPr>
              <a:t>A</a:t>
            </a:r>
            <a:r>
              <a:rPr lang="en-GB" dirty="0">
                <a:solidFill>
                  <a:srgbClr val="002060"/>
                </a:solidFill>
                <a:effectLst/>
                <a:latin typeface="+mj-lt"/>
                <a:ea typeface="Times New Roman" panose="02020603050405020304" pitchFamily="18" charset="0"/>
              </a:rPr>
              <a:t>cknowledge that it makes sense to feel anxious. </a:t>
            </a:r>
          </a:p>
        </p:txBody>
      </p:sp>
      <p:sp>
        <p:nvSpPr>
          <p:cNvPr id="7" name="CaixaDeTexto 6">
            <a:extLst>
              <a:ext uri="{FF2B5EF4-FFF2-40B4-BE49-F238E27FC236}">
                <a16:creationId xmlns:a16="http://schemas.microsoft.com/office/drawing/2014/main" id="{27631311-5101-4A3A-9B17-E0BDF8F44702}"/>
              </a:ext>
            </a:extLst>
          </p:cNvPr>
          <p:cNvSpPr txBox="1"/>
          <p:nvPr/>
        </p:nvSpPr>
        <p:spPr>
          <a:xfrm>
            <a:off x="367235" y="4012743"/>
            <a:ext cx="2147620" cy="1600438"/>
          </a:xfrm>
          <a:prstGeom prst="rect">
            <a:avLst/>
          </a:prstGeom>
          <a:noFill/>
        </p:spPr>
        <p:txBody>
          <a:bodyPr wrap="square">
            <a:spAutoFit/>
          </a:bodyPr>
          <a:lstStyle/>
          <a:p>
            <a:r>
              <a:rPr lang="en-GB" sz="2600" b="1" dirty="0">
                <a:solidFill>
                  <a:srgbClr val="009900"/>
                </a:solidFill>
                <a:latin typeface="+mj-lt"/>
                <a:ea typeface="Times New Roman" panose="02020603050405020304" pitchFamily="18" charset="0"/>
              </a:rPr>
              <a:t>Time out: </a:t>
            </a:r>
          </a:p>
          <a:p>
            <a:r>
              <a:rPr lang="en-GB" dirty="0">
                <a:solidFill>
                  <a:srgbClr val="009900"/>
                </a:solidFill>
                <a:effectLst/>
                <a:latin typeface="+mj-lt"/>
                <a:ea typeface="Times New Roman" panose="02020603050405020304" pitchFamily="18" charset="0"/>
              </a:rPr>
              <a:t>Take a break from your news feed (an hour, two hours, a day, etc.).</a:t>
            </a:r>
          </a:p>
        </p:txBody>
      </p:sp>
      <p:sp>
        <p:nvSpPr>
          <p:cNvPr id="9" name="CaixaDeTexto 8">
            <a:extLst>
              <a:ext uri="{FF2B5EF4-FFF2-40B4-BE49-F238E27FC236}">
                <a16:creationId xmlns:a16="http://schemas.microsoft.com/office/drawing/2014/main" id="{E85B0635-F3FD-4FCB-82D6-519419B29263}"/>
              </a:ext>
            </a:extLst>
          </p:cNvPr>
          <p:cNvSpPr txBox="1"/>
          <p:nvPr/>
        </p:nvSpPr>
        <p:spPr>
          <a:xfrm>
            <a:off x="2966341" y="2303526"/>
            <a:ext cx="2648121" cy="1046440"/>
          </a:xfrm>
          <a:prstGeom prst="rect">
            <a:avLst/>
          </a:prstGeom>
          <a:noFill/>
        </p:spPr>
        <p:txBody>
          <a:bodyPr wrap="square">
            <a:spAutoFit/>
          </a:bodyPr>
          <a:lstStyle/>
          <a:p>
            <a:r>
              <a:rPr lang="en-GB" sz="2600" b="1" dirty="0">
                <a:solidFill>
                  <a:srgbClr val="FF0066"/>
                </a:solidFill>
                <a:latin typeface="+mj-lt"/>
                <a:ea typeface="Times New Roman" panose="02020603050405020304" pitchFamily="18" charset="0"/>
              </a:rPr>
              <a:t>Check your habits: </a:t>
            </a:r>
            <a:r>
              <a:rPr lang="en-GB" dirty="0">
                <a:solidFill>
                  <a:srgbClr val="FF0066"/>
                </a:solidFill>
                <a:latin typeface="+mj-lt"/>
                <a:ea typeface="Times New Roman" panose="02020603050405020304" pitchFamily="18" charset="0"/>
              </a:rPr>
              <a:t>What can you do differently today?</a:t>
            </a:r>
            <a:endParaRPr lang="en-GB" dirty="0">
              <a:solidFill>
                <a:srgbClr val="FF0066"/>
              </a:solidFill>
              <a:effectLst/>
              <a:latin typeface="+mj-lt"/>
              <a:ea typeface="Times New Roman" panose="02020603050405020304" pitchFamily="18" charset="0"/>
            </a:endParaRPr>
          </a:p>
        </p:txBody>
      </p:sp>
      <p:sp>
        <p:nvSpPr>
          <p:cNvPr id="10" name="CaixaDeTexto 9">
            <a:extLst>
              <a:ext uri="{FF2B5EF4-FFF2-40B4-BE49-F238E27FC236}">
                <a16:creationId xmlns:a16="http://schemas.microsoft.com/office/drawing/2014/main" id="{7C930BAC-5AFD-40BD-8C7C-02747496CE6D}"/>
              </a:ext>
            </a:extLst>
          </p:cNvPr>
          <p:cNvSpPr txBox="1"/>
          <p:nvPr/>
        </p:nvSpPr>
        <p:spPr>
          <a:xfrm>
            <a:off x="5832990" y="2303525"/>
            <a:ext cx="2716932" cy="1323439"/>
          </a:xfrm>
          <a:prstGeom prst="rect">
            <a:avLst/>
          </a:prstGeom>
          <a:noFill/>
        </p:spPr>
        <p:txBody>
          <a:bodyPr wrap="square">
            <a:spAutoFit/>
          </a:bodyPr>
          <a:lstStyle/>
          <a:p>
            <a:r>
              <a:rPr lang="en-GB" sz="2600" b="1" dirty="0">
                <a:solidFill>
                  <a:srgbClr val="00B050"/>
                </a:solidFill>
                <a:latin typeface="+mj-lt"/>
                <a:ea typeface="Times New Roman" panose="02020603050405020304" pitchFamily="18" charset="0"/>
              </a:rPr>
              <a:t>Think small:</a:t>
            </a:r>
          </a:p>
          <a:p>
            <a:r>
              <a:rPr lang="en-GB" dirty="0">
                <a:solidFill>
                  <a:srgbClr val="00B050"/>
                </a:solidFill>
                <a:latin typeface="+mj-lt"/>
                <a:ea typeface="Times New Roman" panose="02020603050405020304" pitchFamily="18" charset="0"/>
              </a:rPr>
              <a:t>Changes are hard. Any change makes a difference and should be celebrated.</a:t>
            </a:r>
            <a:endParaRPr lang="en-GB" dirty="0">
              <a:solidFill>
                <a:srgbClr val="00B050"/>
              </a:solidFill>
              <a:effectLst/>
              <a:latin typeface="+mj-lt"/>
              <a:ea typeface="Times New Roman" panose="02020603050405020304" pitchFamily="18" charset="0"/>
            </a:endParaRPr>
          </a:p>
        </p:txBody>
      </p:sp>
      <p:sp>
        <p:nvSpPr>
          <p:cNvPr id="12" name="CaixaDeTexto 11">
            <a:extLst>
              <a:ext uri="{FF2B5EF4-FFF2-40B4-BE49-F238E27FC236}">
                <a16:creationId xmlns:a16="http://schemas.microsoft.com/office/drawing/2014/main" id="{5915F7DA-CED1-4424-A089-7D250D906437}"/>
              </a:ext>
            </a:extLst>
          </p:cNvPr>
          <p:cNvSpPr txBox="1"/>
          <p:nvPr/>
        </p:nvSpPr>
        <p:spPr>
          <a:xfrm>
            <a:off x="8900456" y="2303525"/>
            <a:ext cx="2993651" cy="1600438"/>
          </a:xfrm>
          <a:prstGeom prst="rect">
            <a:avLst/>
          </a:prstGeom>
          <a:noFill/>
        </p:spPr>
        <p:txBody>
          <a:bodyPr wrap="square">
            <a:spAutoFit/>
          </a:bodyPr>
          <a:lstStyle/>
          <a:p>
            <a:r>
              <a:rPr lang="en-GB" sz="2600" b="1" dirty="0">
                <a:solidFill>
                  <a:schemeClr val="accent1">
                    <a:lumMod val="75000"/>
                  </a:schemeClr>
                </a:solidFill>
                <a:latin typeface="+mj-lt"/>
                <a:ea typeface="Times New Roman" panose="02020603050405020304" pitchFamily="18" charset="0"/>
              </a:rPr>
              <a:t>Don’t feel ashamed</a:t>
            </a:r>
            <a:r>
              <a:rPr lang="en-GB" sz="2400" b="1" dirty="0">
                <a:solidFill>
                  <a:schemeClr val="accent1">
                    <a:lumMod val="75000"/>
                  </a:schemeClr>
                </a:solidFill>
                <a:latin typeface="+mj-lt"/>
                <a:ea typeface="Times New Roman" panose="02020603050405020304" pitchFamily="18" charset="0"/>
              </a:rPr>
              <a:t>: </a:t>
            </a:r>
            <a:r>
              <a:rPr lang="en-GB" dirty="0">
                <a:solidFill>
                  <a:schemeClr val="accent1">
                    <a:lumMod val="75000"/>
                  </a:schemeClr>
                </a:solidFill>
                <a:latin typeface="+mj-lt"/>
                <a:ea typeface="Times New Roman" panose="02020603050405020304" pitchFamily="18" charset="0"/>
              </a:rPr>
              <a:t>We can’t do everything perfectly. Wanting to change and trying are already very important steps.</a:t>
            </a:r>
            <a:endParaRPr lang="en-GB" dirty="0">
              <a:solidFill>
                <a:schemeClr val="accent1">
                  <a:lumMod val="75000"/>
                </a:schemeClr>
              </a:solidFill>
              <a:effectLst/>
              <a:latin typeface="+mj-lt"/>
              <a:ea typeface="Times New Roman" panose="02020603050405020304" pitchFamily="18" charset="0"/>
            </a:endParaRPr>
          </a:p>
        </p:txBody>
      </p:sp>
      <p:sp>
        <p:nvSpPr>
          <p:cNvPr id="13" name="CaixaDeTexto 12">
            <a:extLst>
              <a:ext uri="{FF2B5EF4-FFF2-40B4-BE49-F238E27FC236}">
                <a16:creationId xmlns:a16="http://schemas.microsoft.com/office/drawing/2014/main" id="{1675CC7A-E7E1-433C-BAFE-988A7DED6E07}"/>
              </a:ext>
            </a:extLst>
          </p:cNvPr>
          <p:cNvSpPr txBox="1"/>
          <p:nvPr/>
        </p:nvSpPr>
        <p:spPr>
          <a:xfrm>
            <a:off x="2988828" y="4012743"/>
            <a:ext cx="2370189" cy="2277547"/>
          </a:xfrm>
          <a:prstGeom prst="rect">
            <a:avLst/>
          </a:prstGeom>
          <a:noFill/>
        </p:spPr>
        <p:txBody>
          <a:bodyPr wrap="square">
            <a:spAutoFit/>
          </a:bodyPr>
          <a:lstStyle/>
          <a:p>
            <a:r>
              <a:rPr lang="en-GB" sz="2600" b="1" dirty="0">
                <a:solidFill>
                  <a:srgbClr val="990099"/>
                </a:solidFill>
                <a:latin typeface="+mj-lt"/>
                <a:ea typeface="Times New Roman" panose="02020603050405020304" pitchFamily="18" charset="0"/>
              </a:rPr>
              <a:t>Find like-minded people:</a:t>
            </a:r>
            <a:r>
              <a:rPr lang="en-GB" sz="2600" dirty="0">
                <a:solidFill>
                  <a:srgbClr val="990099"/>
                </a:solidFill>
                <a:latin typeface="+mj-lt"/>
                <a:ea typeface="Times New Roman" panose="02020603050405020304" pitchFamily="18" charset="0"/>
              </a:rPr>
              <a:t> </a:t>
            </a:r>
          </a:p>
          <a:p>
            <a:r>
              <a:rPr lang="en-GB" dirty="0">
                <a:solidFill>
                  <a:srgbClr val="990099"/>
                </a:solidFill>
                <a:latin typeface="+mj-lt"/>
                <a:ea typeface="Times New Roman" panose="02020603050405020304" pitchFamily="18" charset="0"/>
              </a:rPr>
              <a:t>Engage with people who have the same beliefs and struggles as you do. Talk and support each other.</a:t>
            </a:r>
            <a:endParaRPr lang="en-GB" dirty="0">
              <a:solidFill>
                <a:srgbClr val="990099"/>
              </a:solidFill>
              <a:effectLst/>
              <a:latin typeface="+mj-lt"/>
              <a:ea typeface="Times New Roman" panose="02020603050405020304" pitchFamily="18" charset="0"/>
            </a:endParaRPr>
          </a:p>
        </p:txBody>
      </p:sp>
      <p:sp>
        <p:nvSpPr>
          <p:cNvPr id="14" name="CaixaDeTexto 13">
            <a:extLst>
              <a:ext uri="{FF2B5EF4-FFF2-40B4-BE49-F238E27FC236}">
                <a16:creationId xmlns:a16="http://schemas.microsoft.com/office/drawing/2014/main" id="{6EF46734-5DDB-469F-94E3-6F82B8C75E71}"/>
              </a:ext>
            </a:extLst>
          </p:cNvPr>
          <p:cNvSpPr txBox="1"/>
          <p:nvPr/>
        </p:nvSpPr>
        <p:spPr>
          <a:xfrm>
            <a:off x="5832990" y="4021460"/>
            <a:ext cx="2962717" cy="1915974"/>
          </a:xfrm>
          <a:prstGeom prst="rect">
            <a:avLst/>
          </a:prstGeom>
          <a:noFill/>
        </p:spPr>
        <p:txBody>
          <a:bodyPr wrap="square">
            <a:spAutoFit/>
          </a:bodyPr>
          <a:lstStyle/>
          <a:p>
            <a:pPr>
              <a:lnSpc>
                <a:spcPct val="107000"/>
              </a:lnSpc>
              <a:spcBef>
                <a:spcPts val="200"/>
              </a:spcBef>
            </a:pPr>
            <a:r>
              <a:rPr lang="en-GB" sz="2600" b="1" dirty="0">
                <a:solidFill>
                  <a:srgbClr val="FB5C03"/>
                </a:solidFill>
                <a:effectLst/>
                <a:latin typeface="+mj-lt"/>
                <a:ea typeface="Times New Roman" panose="02020603050405020304" pitchFamily="18" charset="0"/>
                <a:cs typeface="Times New Roman" panose="02020603050405020304" pitchFamily="18" charset="0"/>
              </a:rPr>
              <a:t>Protect and nurture local green spaces: </a:t>
            </a:r>
          </a:p>
          <a:p>
            <a:pPr>
              <a:lnSpc>
                <a:spcPct val="107000"/>
              </a:lnSpc>
              <a:spcBef>
                <a:spcPts val="200"/>
              </a:spcBef>
            </a:pPr>
            <a:r>
              <a:rPr lang="en-GB" dirty="0">
                <a:solidFill>
                  <a:srgbClr val="FB5C03"/>
                </a:solidFill>
                <a:effectLst/>
                <a:latin typeface="+mj-lt"/>
                <a:ea typeface="Times New Roman" panose="02020603050405020304" pitchFamily="18" charset="0"/>
                <a:cs typeface="Times New Roman" panose="02020603050405020304" pitchFamily="18" charset="0"/>
              </a:rPr>
              <a:t>Not only is this good for the planet, but it helps with mental health. </a:t>
            </a:r>
          </a:p>
        </p:txBody>
      </p:sp>
    </p:spTree>
    <p:extLst>
      <p:ext uri="{BB962C8B-B14F-4D97-AF65-F5344CB8AC3E}">
        <p14:creationId xmlns:p14="http://schemas.microsoft.com/office/powerpoint/2010/main" val="1758127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49" y="711200"/>
            <a:ext cx="11337851" cy="4351338"/>
          </a:xfrm>
        </p:spPr>
        <p:txBody>
          <a:bodyPr>
            <a:normAutofit/>
          </a:bodyPr>
          <a:lstStyle/>
          <a:p>
            <a:pPr marL="0" indent="0">
              <a:buNone/>
            </a:pPr>
            <a:r>
              <a:rPr lang="en-GB" dirty="0">
                <a:solidFill>
                  <a:srgbClr val="35372F"/>
                </a:solidFill>
              </a:rPr>
              <a:t>Alongside our self-care and care for others in our community, we can also explore how we can move towards action.</a:t>
            </a:r>
          </a:p>
          <a:p>
            <a:pPr marL="0" indent="0">
              <a:buNone/>
            </a:pPr>
            <a:r>
              <a:rPr lang="en-GB" dirty="0">
                <a:solidFill>
                  <a:srgbClr val="35372F"/>
                </a:solidFill>
              </a:rPr>
              <a:t>In order to respond to the climate crisis, it is important to understand both the </a:t>
            </a:r>
            <a:r>
              <a:rPr lang="en-GB" b="1" dirty="0">
                <a:solidFill>
                  <a:srgbClr val="35372F"/>
                </a:solidFill>
              </a:rPr>
              <a:t>cause</a:t>
            </a:r>
            <a:r>
              <a:rPr lang="en-GB" dirty="0">
                <a:solidFill>
                  <a:srgbClr val="35372F"/>
                </a:solidFill>
              </a:rPr>
              <a:t> and the </a:t>
            </a:r>
            <a:r>
              <a:rPr lang="en-GB" b="1" dirty="0">
                <a:solidFill>
                  <a:srgbClr val="35372F"/>
                </a:solidFill>
              </a:rPr>
              <a:t>effect</a:t>
            </a:r>
            <a:r>
              <a:rPr lang="en-GB" dirty="0">
                <a:solidFill>
                  <a:srgbClr val="35372F"/>
                </a:solidFill>
              </a:rPr>
              <a:t> by exploring some of the human actions that are harmful for the planet. This will help us to understand why (and how) we need to change or adapt them.</a:t>
            </a:r>
          </a:p>
          <a:p>
            <a:pPr marL="0" indent="0">
              <a:buNone/>
            </a:pPr>
            <a:endParaRPr lang="en-GB" dirty="0"/>
          </a:p>
        </p:txBody>
      </p:sp>
      <p:sp>
        <p:nvSpPr>
          <p:cNvPr id="4" name="Oval 3"/>
          <p:cNvSpPr/>
          <p:nvPr/>
        </p:nvSpPr>
        <p:spPr>
          <a:xfrm>
            <a:off x="894449" y="3429000"/>
            <a:ext cx="3077411" cy="29714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mj-lt"/>
              </a:rPr>
              <a:t>In this lesson we are going to explore the main </a:t>
            </a:r>
            <a:r>
              <a:rPr lang="en-GB" sz="2000" dirty="0"/>
              <a:t>human actions that </a:t>
            </a:r>
            <a:r>
              <a:rPr lang="en-GB" sz="2000" b="1" u="sng" dirty="0">
                <a:latin typeface="+mj-lt"/>
              </a:rPr>
              <a:t>cause</a:t>
            </a:r>
            <a:r>
              <a:rPr lang="en-GB" sz="2000" dirty="0">
                <a:latin typeface="+mj-lt"/>
              </a:rPr>
              <a:t> climate change. </a:t>
            </a:r>
            <a:br>
              <a:rPr lang="en-GB" sz="1600" dirty="0">
                <a:latin typeface="+mj-lt"/>
              </a:rPr>
            </a:br>
            <a:endParaRPr lang="en-GB" sz="100" dirty="0">
              <a:latin typeface="+mj-lt"/>
            </a:endParaRPr>
          </a:p>
          <a:p>
            <a:pPr algn="ctr"/>
            <a:r>
              <a:rPr lang="en-GB" sz="1100" dirty="0">
                <a:latin typeface="+mj-lt"/>
              </a:rPr>
              <a:t>(e.g. understand how some human actions have become  harmful for the planet and ourselves)</a:t>
            </a:r>
          </a:p>
        </p:txBody>
      </p:sp>
      <p:sp>
        <p:nvSpPr>
          <p:cNvPr id="5" name="Oval 4"/>
          <p:cNvSpPr/>
          <p:nvPr/>
        </p:nvSpPr>
        <p:spPr>
          <a:xfrm>
            <a:off x="4584139" y="3490178"/>
            <a:ext cx="2962451" cy="291030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mj-lt"/>
              </a:rPr>
              <a:t>Next lesson we will explore some of the </a:t>
            </a:r>
            <a:r>
              <a:rPr lang="en-GB" sz="2000" b="1" u="sng" dirty="0">
                <a:latin typeface="+mj-lt"/>
              </a:rPr>
              <a:t>effects</a:t>
            </a:r>
            <a:r>
              <a:rPr lang="en-GB" sz="2000" dirty="0">
                <a:latin typeface="+mj-lt"/>
              </a:rPr>
              <a:t> of climate change around the world.</a:t>
            </a:r>
          </a:p>
        </p:txBody>
      </p:sp>
      <p:sp>
        <p:nvSpPr>
          <p:cNvPr id="6" name="Oval 5"/>
          <p:cNvSpPr/>
          <p:nvPr/>
        </p:nvSpPr>
        <p:spPr>
          <a:xfrm>
            <a:off x="8259958" y="3389076"/>
            <a:ext cx="3296586" cy="3067618"/>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white"/>
                </a:solidFill>
                <a:latin typeface="Calibri Light" panose="020F0302020204030204"/>
              </a:rPr>
              <a:t>In the final lesson we will </a:t>
            </a:r>
            <a:r>
              <a:rPr lang="en-GB" sz="2000" b="1" u="sng" dirty="0">
                <a:solidFill>
                  <a:prstClr val="white"/>
                </a:solidFill>
                <a:latin typeface="Calibri Light" panose="020F0302020204030204"/>
              </a:rPr>
              <a:t>explore actions </a:t>
            </a:r>
            <a:r>
              <a:rPr lang="en-GB" sz="2000" dirty="0">
                <a:solidFill>
                  <a:prstClr val="white"/>
                </a:solidFill>
                <a:latin typeface="Calibri Light" panose="020F0302020204030204"/>
              </a:rPr>
              <a:t>from across the world and</a:t>
            </a:r>
            <a:br>
              <a:rPr lang="en-GB" sz="2000" dirty="0">
                <a:solidFill>
                  <a:prstClr val="white"/>
                </a:solidFill>
                <a:latin typeface="Calibri Light" panose="020F0302020204030204"/>
              </a:rPr>
            </a:br>
            <a:r>
              <a:rPr lang="en-GB" sz="2000" dirty="0">
                <a:solidFill>
                  <a:prstClr val="white"/>
                </a:solidFill>
                <a:latin typeface="Calibri Light" panose="020F0302020204030204"/>
              </a:rPr>
              <a:t>to feel empowered in actions we can all take to respond to the climate crisis.</a:t>
            </a:r>
          </a:p>
        </p:txBody>
      </p:sp>
    </p:spTree>
    <p:extLst>
      <p:ext uri="{BB962C8B-B14F-4D97-AF65-F5344CB8AC3E}">
        <p14:creationId xmlns:p14="http://schemas.microsoft.com/office/powerpoint/2010/main" val="4126195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5" name="Oval 10">
            <a:extLst>
              <a:ext uri="{FF2B5EF4-FFF2-40B4-BE49-F238E27FC236}">
                <a16:creationId xmlns:a16="http://schemas.microsoft.com/office/drawing/2014/main" id="{F3C53B45-D802-4DFF-8C41-C3F0063C0266}"/>
              </a:ext>
            </a:extLst>
          </p:cNvPr>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11">
            <a:extLst>
              <a:ext uri="{FF2B5EF4-FFF2-40B4-BE49-F238E27FC236}">
                <a16:creationId xmlns:a16="http://schemas.microsoft.com/office/drawing/2014/main" id="{15F9D3A8-FAE2-4078-A8A6-232F2C1681D5}"/>
              </a:ext>
            </a:extLst>
          </p:cNvPr>
          <p:cNvSpPr txBox="1"/>
          <p:nvPr/>
        </p:nvSpPr>
        <p:spPr>
          <a:xfrm>
            <a:off x="8195536" y="4197028"/>
            <a:ext cx="3754810"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dirty="0">
                <a:ln>
                  <a:noFill/>
                </a:ln>
                <a:solidFill>
                  <a:prstClr val="white"/>
                </a:solidFill>
                <a:effectLst/>
                <a:uLnTx/>
                <a:uFillTx/>
                <a:latin typeface="Calibri" panose="020F0502020204030204"/>
                <a:ea typeface="+mn-ea"/>
                <a:cs typeface="+mn-cs"/>
              </a:rPr>
              <a:t>THE PROBLEM WITH FOSSIL FUELS</a:t>
            </a:r>
            <a:endParaRPr kumimoji="0" lang="en-GB" sz="1100" b="1" i="0" u="none" strike="noStrike" kern="1200" cap="none" spc="30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EE72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EE72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EE725"/>
                </a:solidFill>
                <a:effectLst/>
                <a:uLnTx/>
                <a:uFillTx/>
                <a:latin typeface="Calibri" panose="020F0502020204030204"/>
                <a:ea typeface="+mn-ea"/>
                <a:cs typeface="+mn-cs"/>
              </a:rPr>
              <a:t>1 5  M I N U T E S </a:t>
            </a:r>
            <a:endParaRPr kumimoji="0" lang="en-GB" sz="1800" b="0" i="0" u="none" strike="noStrike" kern="1200" cap="none" spc="0" normalizeH="0" baseline="0" noProof="0" dirty="0">
              <a:ln>
                <a:noFill/>
              </a:ln>
              <a:solidFill>
                <a:srgbClr val="FEE72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764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7" y="890411"/>
            <a:ext cx="11226188" cy="1143000"/>
          </a:xfrm>
        </p:spPr>
        <p:txBody>
          <a:bodyPr>
            <a:noAutofit/>
          </a:bodyPr>
          <a:lstStyle/>
          <a:p>
            <a:br>
              <a:rPr lang="en-GB" sz="2800" dirty="0">
                <a:solidFill>
                  <a:srgbClr val="35372F"/>
                </a:solidFill>
              </a:rPr>
            </a:br>
            <a:r>
              <a:rPr lang="en-GB" sz="2800" dirty="0">
                <a:solidFill>
                  <a:srgbClr val="35372F"/>
                </a:solidFill>
              </a:rPr>
              <a:t>The three main human actions which cause harm to the planet are:</a:t>
            </a:r>
            <a:br>
              <a:rPr lang="en-GB" sz="2800" dirty="0">
                <a:solidFill>
                  <a:srgbClr val="35372F"/>
                </a:solidFill>
              </a:rPr>
            </a:br>
            <a:r>
              <a:rPr lang="en-GB" sz="2800" dirty="0">
                <a:solidFill>
                  <a:srgbClr val="35372F"/>
                </a:solidFill>
              </a:rPr>
              <a:t> </a:t>
            </a:r>
            <a:endParaRPr lang="en-US" sz="2800" dirty="0">
              <a:solidFill>
                <a:srgbClr val="35372F"/>
              </a:solidFill>
            </a:endParaRPr>
          </a:p>
        </p:txBody>
      </p:sp>
      <p:pic>
        <p:nvPicPr>
          <p:cNvPr id="8" name="Picture 2" descr="Frog, Green, Animal, Amphibian, Thinking, Worryi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42892" y="4824590"/>
            <a:ext cx="1553028" cy="1678949"/>
          </a:xfrm>
          <a:prstGeom prst="rect">
            <a:avLst/>
          </a:prstGeom>
          <a:noFill/>
          <a:extLst>
            <a:ext uri="{909E8E84-426E-40DD-AFC4-6F175D3DCCD1}">
              <a14:hiddenFill xmlns:a14="http://schemas.microsoft.com/office/drawing/2010/main">
                <a:solidFill>
                  <a:srgbClr val="FFFFFF"/>
                </a:solidFill>
              </a14:hiddenFill>
            </a:ext>
          </a:extLst>
        </p:spPr>
      </p:pic>
      <p:sp>
        <p:nvSpPr>
          <p:cNvPr id="7" name="Snip Single Corner Rectangle 6"/>
          <p:cNvSpPr/>
          <p:nvPr/>
        </p:nvSpPr>
        <p:spPr>
          <a:xfrm>
            <a:off x="877095" y="2225888"/>
            <a:ext cx="3038473" cy="2028825"/>
          </a:xfrm>
          <a:prstGeom prst="snip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1. OVER - CONSUMPTION</a:t>
            </a:r>
          </a:p>
        </p:txBody>
      </p:sp>
      <p:sp>
        <p:nvSpPr>
          <p:cNvPr id="10" name="Snip Single Corner Rectangle 9"/>
          <p:cNvSpPr/>
          <p:nvPr/>
        </p:nvSpPr>
        <p:spPr>
          <a:xfrm>
            <a:off x="4491833" y="2225888"/>
            <a:ext cx="2819400" cy="2028825"/>
          </a:xfrm>
          <a:prstGeom prst="snip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2. OVER - PRODUCTION</a:t>
            </a:r>
          </a:p>
        </p:txBody>
      </p:sp>
      <p:sp>
        <p:nvSpPr>
          <p:cNvPr id="11" name="Snip Single Corner Rectangle 10"/>
          <p:cNvSpPr/>
          <p:nvPr/>
        </p:nvSpPr>
        <p:spPr>
          <a:xfrm>
            <a:off x="8106571" y="2225888"/>
            <a:ext cx="2819400" cy="2028825"/>
          </a:xfrm>
          <a:prstGeom prst="snip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3. POLLUTION</a:t>
            </a:r>
          </a:p>
        </p:txBody>
      </p:sp>
      <p:sp>
        <p:nvSpPr>
          <p:cNvPr id="3" name="CaixaDeTexto 2">
            <a:extLst>
              <a:ext uri="{FF2B5EF4-FFF2-40B4-BE49-F238E27FC236}">
                <a16:creationId xmlns:a16="http://schemas.microsoft.com/office/drawing/2014/main" id="{AE556B15-9B37-4323-BFEA-EC14A75A7EE1}"/>
              </a:ext>
            </a:extLst>
          </p:cNvPr>
          <p:cNvSpPr txBox="1"/>
          <p:nvPr/>
        </p:nvSpPr>
        <p:spPr>
          <a:xfrm>
            <a:off x="333377" y="4824590"/>
            <a:ext cx="9956289" cy="954107"/>
          </a:xfrm>
          <a:prstGeom prst="rect">
            <a:avLst/>
          </a:prstGeom>
          <a:noFill/>
        </p:spPr>
        <p:txBody>
          <a:bodyPr wrap="square" rtlCol="0">
            <a:spAutoFit/>
          </a:bodyPr>
          <a:lstStyle/>
          <a:p>
            <a:r>
              <a:rPr lang="en-GB" sz="2800" dirty="0">
                <a:solidFill>
                  <a:srgbClr val="35372F"/>
                </a:solidFill>
                <a:latin typeface="+mj-lt"/>
              </a:rPr>
              <a:t>In pairs, take a couple of minutes to come up with an example for each of these.</a:t>
            </a:r>
          </a:p>
        </p:txBody>
      </p:sp>
    </p:spTree>
    <p:extLst>
      <p:ext uri="{BB962C8B-B14F-4D97-AF65-F5344CB8AC3E}">
        <p14:creationId xmlns:p14="http://schemas.microsoft.com/office/powerpoint/2010/main" val="1280003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53" y="563504"/>
            <a:ext cx="11462269" cy="2327226"/>
          </a:xfrm>
        </p:spPr>
        <p:txBody>
          <a:bodyPr>
            <a:noAutofit/>
          </a:bodyPr>
          <a:lstStyle/>
          <a:p>
            <a:r>
              <a:rPr lang="en-GB" sz="2800" dirty="0">
                <a:solidFill>
                  <a:srgbClr val="35372F"/>
                </a:solidFill>
              </a:rPr>
              <a:t>When humans first started </a:t>
            </a:r>
            <a:r>
              <a:rPr lang="en-GB" sz="2800" b="1" dirty="0">
                <a:solidFill>
                  <a:srgbClr val="35372F"/>
                </a:solidFill>
              </a:rPr>
              <a:t>consuming</a:t>
            </a:r>
            <a:r>
              <a:rPr lang="en-GB" sz="2800" dirty="0">
                <a:solidFill>
                  <a:srgbClr val="35372F"/>
                </a:solidFill>
              </a:rPr>
              <a:t>, </a:t>
            </a:r>
            <a:r>
              <a:rPr lang="en-GB" sz="2800" b="1" dirty="0">
                <a:solidFill>
                  <a:srgbClr val="35372F"/>
                </a:solidFill>
              </a:rPr>
              <a:t>producing</a:t>
            </a:r>
            <a:r>
              <a:rPr lang="en-GB" sz="2800" dirty="0">
                <a:solidFill>
                  <a:srgbClr val="35372F"/>
                </a:solidFill>
              </a:rPr>
              <a:t> and </a:t>
            </a:r>
            <a:r>
              <a:rPr lang="en-GB" sz="2800" b="1" dirty="0">
                <a:solidFill>
                  <a:srgbClr val="35372F"/>
                </a:solidFill>
              </a:rPr>
              <a:t>polluting</a:t>
            </a:r>
            <a:r>
              <a:rPr lang="en-GB" sz="2800" dirty="0">
                <a:solidFill>
                  <a:srgbClr val="35372F"/>
                </a:solidFill>
              </a:rPr>
              <a:t>, we perhaps didn’t realise the full impact. We were also much fewer in numbers as our population on Earth was much smaller.</a:t>
            </a:r>
            <a:br>
              <a:rPr lang="en-GB" sz="2800" dirty="0"/>
            </a:br>
            <a:br>
              <a:rPr lang="en-GB" sz="2800" dirty="0"/>
            </a:br>
            <a:endParaRPr lang="en-GB" sz="2800" dirty="0"/>
          </a:p>
        </p:txBody>
      </p:sp>
      <p:pic>
        <p:nvPicPr>
          <p:cNvPr id="4" name="Picture 2" descr="http://www.unep.org/gpwm/portals/24123/images/ClimateChan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58793" y="2890730"/>
            <a:ext cx="2137022" cy="2737278"/>
          </a:xfrm>
          <a:prstGeom prst="rect">
            <a:avLst/>
          </a:prstGeom>
          <a:noFill/>
        </p:spPr>
      </p:pic>
      <p:sp>
        <p:nvSpPr>
          <p:cNvPr id="5" name="Rectangle 4"/>
          <p:cNvSpPr/>
          <p:nvPr/>
        </p:nvSpPr>
        <p:spPr>
          <a:xfrm>
            <a:off x="328353" y="2324178"/>
            <a:ext cx="9130440" cy="3539430"/>
          </a:xfrm>
          <a:prstGeom prst="rect">
            <a:avLst/>
          </a:prstGeom>
        </p:spPr>
        <p:txBody>
          <a:bodyPr wrap="square">
            <a:spAutoFit/>
          </a:bodyPr>
          <a:lstStyle/>
          <a:p>
            <a:r>
              <a:rPr lang="en-GB" sz="2800" dirty="0">
                <a:solidFill>
                  <a:srgbClr val="35372F"/>
                </a:solidFill>
                <a:latin typeface="Calibri Light" panose="020F0302020204030204"/>
                <a:ea typeface="+mj-ea"/>
                <a:cs typeface="+mj-cs"/>
              </a:rPr>
              <a:t>However, there are now many people on the planet carrying out these actions, continuing not to recognise the consequences for the Earth as well as for us humans. Many of these actions also mean an overuse of </a:t>
            </a:r>
            <a:r>
              <a:rPr lang="en-GB" sz="2800" i="1" dirty="0">
                <a:solidFill>
                  <a:srgbClr val="35372F"/>
                </a:solidFill>
                <a:latin typeface="Calibri Light" panose="020F0302020204030204"/>
                <a:ea typeface="+mj-ea"/>
                <a:cs typeface="+mj-cs"/>
              </a:rPr>
              <a:t>fossil fuels</a:t>
            </a:r>
            <a:r>
              <a:rPr lang="en-GB" sz="2800" dirty="0">
                <a:solidFill>
                  <a:srgbClr val="35372F"/>
                </a:solidFill>
                <a:latin typeface="Calibri Light" panose="020F0302020204030204"/>
                <a:ea typeface="+mj-ea"/>
                <a:cs typeface="+mj-cs"/>
              </a:rPr>
              <a:t>. It’s simply not sustainable and the Earth can no longer cope with the demand we are placing. </a:t>
            </a:r>
          </a:p>
          <a:p>
            <a:endParaRPr lang="en-GB" sz="2800" dirty="0">
              <a:solidFill>
                <a:srgbClr val="35372F"/>
              </a:solidFill>
              <a:latin typeface="Calibri Light" panose="020F0302020204030204"/>
              <a:ea typeface="+mj-ea"/>
              <a:cs typeface="+mj-cs"/>
            </a:endParaRPr>
          </a:p>
          <a:p>
            <a:r>
              <a:rPr lang="en-GB" sz="2800" dirty="0">
                <a:solidFill>
                  <a:srgbClr val="35372F"/>
                </a:solidFill>
                <a:latin typeface="Calibri Light" panose="020F0302020204030204"/>
                <a:ea typeface="+mj-ea"/>
                <a:cs typeface="+mj-cs"/>
              </a:rPr>
              <a:t>This is why we are being asked to adapt or rethink our habits. </a:t>
            </a:r>
            <a:endParaRPr lang="en-GB" dirty="0">
              <a:solidFill>
                <a:srgbClr val="35372F"/>
              </a:solidFill>
            </a:endParaRPr>
          </a:p>
        </p:txBody>
      </p:sp>
    </p:spTree>
    <p:extLst>
      <p:ext uri="{BB962C8B-B14F-4D97-AF65-F5344CB8AC3E}">
        <p14:creationId xmlns:p14="http://schemas.microsoft.com/office/powerpoint/2010/main" val="1747252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668" y="1039051"/>
            <a:ext cx="11456664" cy="4351338"/>
          </a:xfrm>
        </p:spPr>
        <p:txBody>
          <a:bodyPr/>
          <a:lstStyle/>
          <a:p>
            <a:pPr marL="0" indent="0">
              <a:buNone/>
            </a:pPr>
            <a:r>
              <a:rPr lang="en-GB" dirty="0">
                <a:solidFill>
                  <a:srgbClr val="35372F"/>
                </a:solidFill>
              </a:rPr>
              <a:t>Our overuse and overreliance on </a:t>
            </a:r>
            <a:r>
              <a:rPr lang="en-GB" b="1" dirty="0">
                <a:solidFill>
                  <a:srgbClr val="35372F"/>
                </a:solidFill>
              </a:rPr>
              <a:t>fossil fuels </a:t>
            </a:r>
            <a:r>
              <a:rPr lang="en-GB" dirty="0">
                <a:solidFill>
                  <a:srgbClr val="35372F"/>
                </a:solidFill>
              </a:rPr>
              <a:t>is one of the biggest problems in the current consumption, production and pollution cycle:</a:t>
            </a:r>
          </a:p>
          <a:p>
            <a:pPr marL="0" indent="0">
              <a:buNone/>
            </a:pPr>
            <a:endParaRPr lang="en-GB" dirty="0"/>
          </a:p>
          <a:p>
            <a:pPr marL="0" indent="0">
              <a:buNone/>
            </a:pPr>
            <a:endParaRPr lang="en-GB" sz="3200" b="1" dirty="0">
              <a:latin typeface="+mn-lt"/>
            </a:endParaRPr>
          </a:p>
          <a:p>
            <a:pPr marL="0" indent="0">
              <a:buNone/>
            </a:pPr>
            <a:br>
              <a:rPr lang="en-GB" sz="3200" b="1" dirty="0">
                <a:latin typeface="+mn-lt"/>
              </a:rPr>
            </a:br>
            <a:endParaRPr lang="en-GB" sz="3200" b="1" dirty="0">
              <a:latin typeface="+mn-l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2054" y="3181395"/>
            <a:ext cx="2867316" cy="2600085"/>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391" y="3429000"/>
            <a:ext cx="3263105" cy="2447329"/>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00518" y="2663956"/>
            <a:ext cx="2366673" cy="3347093"/>
          </a:xfrm>
          <a:prstGeom prst="rect">
            <a:avLst/>
          </a:prstGeom>
        </p:spPr>
      </p:pic>
      <p:sp>
        <p:nvSpPr>
          <p:cNvPr id="7" name="Rectangle 6"/>
          <p:cNvSpPr/>
          <p:nvPr/>
        </p:nvSpPr>
        <p:spPr>
          <a:xfrm>
            <a:off x="1486493" y="2335245"/>
            <a:ext cx="1318438" cy="707886"/>
          </a:xfrm>
          <a:prstGeom prst="rect">
            <a:avLst/>
          </a:prstGeom>
        </p:spPr>
        <p:txBody>
          <a:bodyPr wrap="none">
            <a:spAutoFit/>
          </a:bodyPr>
          <a:lstStyle/>
          <a:p>
            <a:r>
              <a:rPr lang="en-GB" sz="4000" b="1" dirty="0">
                <a:solidFill>
                  <a:srgbClr val="35372F"/>
                </a:solidFill>
              </a:rPr>
              <a:t>COAL</a:t>
            </a:r>
            <a:endParaRPr lang="en-GB" sz="4000" dirty="0">
              <a:solidFill>
                <a:srgbClr val="35372F"/>
              </a:solidFill>
            </a:endParaRPr>
          </a:p>
        </p:txBody>
      </p:sp>
      <p:sp>
        <p:nvSpPr>
          <p:cNvPr id="8" name="Rectangle 7"/>
          <p:cNvSpPr/>
          <p:nvPr/>
        </p:nvSpPr>
        <p:spPr>
          <a:xfrm>
            <a:off x="5546569" y="2375866"/>
            <a:ext cx="883575" cy="707886"/>
          </a:xfrm>
          <a:prstGeom prst="rect">
            <a:avLst/>
          </a:prstGeom>
        </p:spPr>
        <p:txBody>
          <a:bodyPr wrap="none">
            <a:spAutoFit/>
          </a:bodyPr>
          <a:lstStyle/>
          <a:p>
            <a:r>
              <a:rPr lang="en-GB" sz="4000" b="1" dirty="0">
                <a:solidFill>
                  <a:srgbClr val="35372F"/>
                </a:solidFill>
              </a:rPr>
              <a:t>OIL</a:t>
            </a:r>
            <a:endParaRPr lang="en-GB" sz="4000" dirty="0">
              <a:solidFill>
                <a:srgbClr val="35372F"/>
              </a:solidFill>
            </a:endParaRPr>
          </a:p>
        </p:txBody>
      </p:sp>
      <p:sp>
        <p:nvSpPr>
          <p:cNvPr id="9" name="Rectangle 8"/>
          <p:cNvSpPr/>
          <p:nvPr/>
        </p:nvSpPr>
        <p:spPr>
          <a:xfrm>
            <a:off x="7987102" y="2364721"/>
            <a:ext cx="3193503" cy="707886"/>
          </a:xfrm>
          <a:prstGeom prst="rect">
            <a:avLst/>
          </a:prstGeom>
        </p:spPr>
        <p:txBody>
          <a:bodyPr wrap="none">
            <a:spAutoFit/>
          </a:bodyPr>
          <a:lstStyle/>
          <a:p>
            <a:r>
              <a:rPr lang="en-GB" sz="4000" b="1" dirty="0">
                <a:solidFill>
                  <a:srgbClr val="35372F"/>
                </a:solidFill>
              </a:rPr>
              <a:t>NATURAL GAS</a:t>
            </a:r>
            <a:endParaRPr lang="en-GB" sz="4000" dirty="0">
              <a:solidFill>
                <a:srgbClr val="35372F"/>
              </a:solidFill>
            </a:endParaRPr>
          </a:p>
        </p:txBody>
      </p:sp>
    </p:spTree>
    <p:extLst>
      <p:ext uri="{BB962C8B-B14F-4D97-AF65-F5344CB8AC3E}">
        <p14:creationId xmlns:p14="http://schemas.microsoft.com/office/powerpoint/2010/main" val="2770705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064" y="1253331"/>
            <a:ext cx="11535871" cy="4351338"/>
          </a:xfrm>
        </p:spPr>
        <p:txBody>
          <a:bodyPr/>
          <a:lstStyle/>
          <a:p>
            <a:pPr marL="0" indent="0">
              <a:buNone/>
            </a:pPr>
            <a:r>
              <a:rPr lang="en-GB" dirty="0">
                <a:solidFill>
                  <a:srgbClr val="35372F"/>
                </a:solidFill>
              </a:rPr>
              <a:t>Watch the short video (1:16 minutes) made by National Geographic entitled: </a:t>
            </a:r>
          </a:p>
          <a:p>
            <a:pPr marL="0" indent="0">
              <a:buNone/>
            </a:pPr>
            <a:endParaRPr lang="en-GB" dirty="0">
              <a:solidFill>
                <a:srgbClr val="35372F"/>
              </a:solidFill>
            </a:endParaRPr>
          </a:p>
          <a:p>
            <a:pPr marL="0" indent="0">
              <a:buNone/>
            </a:pPr>
            <a:endParaRPr lang="en-GB" dirty="0">
              <a:solidFill>
                <a:srgbClr val="35372F"/>
              </a:solidFill>
            </a:endParaRPr>
          </a:p>
          <a:p>
            <a:pPr marL="0" indent="0">
              <a:buNone/>
            </a:pPr>
            <a:r>
              <a:rPr lang="en-GB" sz="3200" b="1" dirty="0">
                <a:hlinkClick r:id="rId3"/>
              </a:rPr>
              <a:t>What are fossil fuels?</a:t>
            </a:r>
            <a:endParaRPr lang="en-GB" sz="3200" b="1" dirty="0"/>
          </a:p>
          <a:p>
            <a:pPr marL="0" indent="0">
              <a:buNone/>
            </a:pPr>
            <a:r>
              <a:rPr lang="en-GB" sz="1400" b="1" dirty="0">
                <a:solidFill>
                  <a:srgbClr val="35372F"/>
                </a:solidFill>
              </a:rPr>
              <a:t>(Click on the hyperlink above to open)</a:t>
            </a:r>
          </a:p>
        </p:txBody>
      </p:sp>
      <p:pic>
        <p:nvPicPr>
          <p:cNvPr id="2" name="Picture 2" descr="Image result for what are fossil fuels national geographic"/>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87083" y="2794769"/>
            <a:ext cx="4790439" cy="2694622"/>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000F35CB-05D1-4D30-8DAC-46E84E852E12}"/>
              </a:ext>
            </a:extLst>
          </p:cNvPr>
          <p:cNvSpPr/>
          <p:nvPr/>
        </p:nvSpPr>
        <p:spPr>
          <a:xfrm>
            <a:off x="328064" y="4147675"/>
            <a:ext cx="3702728" cy="1341716"/>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mj-lt"/>
              </a:rPr>
              <a:t>Make sure to pay extra attention to this video, since it will help you with an activity later on!</a:t>
            </a:r>
          </a:p>
        </p:txBody>
      </p:sp>
      <p:pic>
        <p:nvPicPr>
          <p:cNvPr id="6" name="Picture 2" descr="Frog, Green, Animal, Amphibian, Thinking, Worrying">
            <a:extLst>
              <a:ext uri="{FF2B5EF4-FFF2-40B4-BE49-F238E27FC236}">
                <a16:creationId xmlns:a16="http://schemas.microsoft.com/office/drawing/2014/main" id="{366218DE-75BE-43A8-A3F5-F6FA5C606EA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19823" y="5153208"/>
            <a:ext cx="621938" cy="672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084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133" y="885656"/>
            <a:ext cx="11337242" cy="1314121"/>
          </a:xfrm>
        </p:spPr>
        <p:txBody>
          <a:bodyPr>
            <a:normAutofit/>
          </a:bodyPr>
          <a:lstStyle/>
          <a:p>
            <a:pPr marL="0" indent="0">
              <a:buNone/>
            </a:pPr>
            <a:r>
              <a:rPr lang="en-GB" dirty="0">
                <a:solidFill>
                  <a:srgbClr val="35372F"/>
                </a:solidFill>
              </a:rPr>
              <a:t>Many of our everyday habits and things we take for granted today originated in the 18</a:t>
            </a:r>
            <a:r>
              <a:rPr lang="en-GB" baseline="30000" dirty="0">
                <a:solidFill>
                  <a:srgbClr val="35372F"/>
                </a:solidFill>
              </a:rPr>
              <a:t>th</a:t>
            </a:r>
            <a:r>
              <a:rPr lang="en-GB" dirty="0">
                <a:solidFill>
                  <a:srgbClr val="35372F"/>
                </a:solidFill>
              </a:rPr>
              <a:t> century when the </a:t>
            </a:r>
            <a:r>
              <a:rPr lang="en-GB" b="1" dirty="0">
                <a:solidFill>
                  <a:srgbClr val="35372F"/>
                </a:solidFill>
              </a:rPr>
              <a:t>Industrial Revolution </a:t>
            </a:r>
            <a:r>
              <a:rPr lang="en-GB" dirty="0">
                <a:solidFill>
                  <a:srgbClr val="35372F"/>
                </a:solidFill>
              </a:rPr>
              <a:t>began.</a:t>
            </a:r>
          </a:p>
        </p:txBody>
      </p:sp>
      <p:sp>
        <p:nvSpPr>
          <p:cNvPr id="8" name="Rectangle 7"/>
          <p:cNvSpPr/>
          <p:nvPr/>
        </p:nvSpPr>
        <p:spPr>
          <a:xfrm>
            <a:off x="426133" y="2199777"/>
            <a:ext cx="6084549" cy="2419124"/>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mj-lt"/>
                <a:ea typeface="+mn-ea"/>
                <a:cs typeface="+mn-cs"/>
              </a:rPr>
              <a:t>It was an exciting time of invention and discovery, much of which changed daily life</a:t>
            </a:r>
            <a:r>
              <a:rPr lang="en-GB" sz="2800" dirty="0">
                <a:solidFill>
                  <a:srgbClr val="35372F"/>
                </a:solidFill>
                <a:latin typeface="+mj-lt"/>
              </a:rPr>
              <a:t> for many people in different countries. </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Machines were starting to replace work that had been done by hand, saving time and human labour. </a:t>
            </a:r>
            <a:endParaRPr kumimoji="0" lang="en-GB" sz="2800" b="0" i="0" u="none" strike="noStrike" kern="1200" cap="none" spc="0" normalizeH="0" baseline="0" noProof="0" dirty="0">
              <a:ln>
                <a:noFill/>
              </a:ln>
              <a:solidFill>
                <a:srgbClr val="35372F"/>
              </a:solidFill>
              <a:effectLst/>
              <a:uLnTx/>
              <a:uFillTx/>
              <a:latin typeface="+mj-lt"/>
              <a:ea typeface="+mn-ea"/>
              <a:cs typeface="+mn-cs"/>
            </a:endParaRPr>
          </a:p>
        </p:txBody>
      </p:sp>
      <p:pic>
        <p:nvPicPr>
          <p:cNvPr id="6" name="Picture 2" descr="Image result for industrial revolution">
            <a:extLst>
              <a:ext uri="{FF2B5EF4-FFF2-40B4-BE49-F238E27FC236}">
                <a16:creationId xmlns:a16="http://schemas.microsoft.com/office/drawing/2014/main" id="{B2EE9075-E173-40C6-87EC-0631DF63EF2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5573" y="1979048"/>
            <a:ext cx="4465413" cy="289990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a:extLst>
              <a:ext uri="{FF2B5EF4-FFF2-40B4-BE49-F238E27FC236}">
                <a16:creationId xmlns:a16="http://schemas.microsoft.com/office/drawing/2014/main" id="{47CBB0FB-404E-404E-9F39-045EBF82F199}"/>
              </a:ext>
            </a:extLst>
          </p:cNvPr>
          <p:cNvSpPr txBox="1"/>
          <p:nvPr/>
        </p:nvSpPr>
        <p:spPr>
          <a:xfrm>
            <a:off x="426133" y="5020800"/>
            <a:ext cx="11230175" cy="8679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During this time, huge innovations in transport and energy were being developed and created, including railroads, cotton gins and electricity.</a:t>
            </a:r>
          </a:p>
        </p:txBody>
      </p:sp>
    </p:spTree>
    <p:extLst>
      <p:ext uri="{BB962C8B-B14F-4D97-AF65-F5344CB8AC3E}">
        <p14:creationId xmlns:p14="http://schemas.microsoft.com/office/powerpoint/2010/main" val="3628522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152" y="208381"/>
            <a:ext cx="1979398" cy="794154"/>
          </a:xfrm>
          <a:prstGeom prst="rect">
            <a:avLst/>
          </a:prstGeom>
        </p:spPr>
      </p:pic>
      <p:sp>
        <p:nvSpPr>
          <p:cNvPr id="9" name="TextBox 8">
            <a:extLst>
              <a:ext uri="{FF2B5EF4-FFF2-40B4-BE49-F238E27FC236}">
                <a16:creationId xmlns:a16="http://schemas.microsoft.com/office/drawing/2014/main" id="{EAFB88AB-4F2B-425E-A625-FDFDA5D378E1}"/>
              </a:ext>
            </a:extLst>
          </p:cNvPr>
          <p:cNvSpPr txBox="1"/>
          <p:nvPr/>
        </p:nvSpPr>
        <p:spPr>
          <a:xfrm>
            <a:off x="2113551" y="5126719"/>
            <a:ext cx="10078450"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prstClr val="white"/>
                </a:solidFill>
                <a:effectLst/>
                <a:uLnTx/>
                <a:uFillTx/>
                <a:latin typeface="Foco" panose="020B0504050202020203" pitchFamily="34" charset="0"/>
                <a:ea typeface="+mn-ea"/>
                <a:cs typeface="+mn-cs"/>
              </a:rPr>
              <a:t>CHANGING CLIMATES</a:t>
            </a:r>
            <a:endParaRPr kumimoji="0" lang="en-GB" sz="5400" b="1" i="0" u="none" strike="noStrike" kern="1200" cap="none" spc="0" normalizeH="0" baseline="0" noProof="0" dirty="0">
              <a:ln>
                <a:noFill/>
              </a:ln>
              <a:solidFill>
                <a:prstClr val="white"/>
              </a:solidFill>
              <a:effectLst/>
              <a:uLnTx/>
              <a:uFillTx/>
              <a:latin typeface="Foco" panose="020B0504050202020203" pitchFamily="34" charset="0"/>
              <a:ea typeface="+mn-ea"/>
              <a:cs typeface="+mn-cs"/>
            </a:endParaRPr>
          </a:p>
        </p:txBody>
      </p:sp>
      <p:sp>
        <p:nvSpPr>
          <p:cNvPr id="10" name="Rectangle 9">
            <a:extLst>
              <a:ext uri="{FF2B5EF4-FFF2-40B4-BE49-F238E27FC236}">
                <a16:creationId xmlns:a16="http://schemas.microsoft.com/office/drawing/2014/main" id="{BAEF1955-1896-4A4C-B518-E011ABED5C6B}"/>
              </a:ext>
            </a:extLst>
          </p:cNvPr>
          <p:cNvSpPr/>
          <p:nvPr/>
        </p:nvSpPr>
        <p:spPr>
          <a:xfrm>
            <a:off x="7235687" y="6142382"/>
            <a:ext cx="4825946"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FEE725"/>
                </a:solidFill>
                <a:effectLst/>
                <a:uLnTx/>
                <a:uFillTx/>
                <a:latin typeface="Foco" panose="020B0504050202020203" pitchFamily="34" charset="0"/>
                <a:ea typeface="+mn-ea"/>
                <a:cs typeface="+mn-cs"/>
              </a:rPr>
              <a:t>EXPLORING THE NATURAL WORLD</a:t>
            </a:r>
            <a:endParaRPr kumimoji="0" lang="en-GB" sz="1800" b="0" i="0" u="none" strike="noStrike" kern="1200" cap="none" spc="300" normalizeH="0" baseline="0" noProof="0" dirty="0">
              <a:ln>
                <a:noFill/>
              </a:ln>
              <a:solidFill>
                <a:srgbClr val="FEE725"/>
              </a:solidFill>
              <a:effectLst/>
              <a:uLnTx/>
              <a:uFillTx/>
              <a:latin typeface="Foco" panose="020B0504050202020203" pitchFamily="34" charset="0"/>
              <a:ea typeface="+mn-ea"/>
              <a:cs typeface="+mn-cs"/>
            </a:endParaRPr>
          </a:p>
        </p:txBody>
      </p:sp>
      <p:sp>
        <p:nvSpPr>
          <p:cNvPr id="11" name="Rectangle 10">
            <a:extLst>
              <a:ext uri="{FF2B5EF4-FFF2-40B4-BE49-F238E27FC236}">
                <a16:creationId xmlns:a16="http://schemas.microsoft.com/office/drawing/2014/main" id="{E6942A61-34D0-4E95-A38C-CBE395553811}"/>
              </a:ext>
            </a:extLst>
          </p:cNvPr>
          <p:cNvSpPr/>
          <p:nvPr/>
        </p:nvSpPr>
        <p:spPr>
          <a:xfrm>
            <a:off x="3600893" y="5126719"/>
            <a:ext cx="8591107" cy="160898"/>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Just Another Hand" panose="02000506000000020003" pitchFamily="2" charset="0"/>
              <a:ea typeface="Times New Roman" panose="02020603050405020304" pitchFamily="18" charset="0"/>
              <a:cs typeface="+mn-cs"/>
            </a:endParaRPr>
          </a:p>
        </p:txBody>
      </p:sp>
      <p:sp>
        <p:nvSpPr>
          <p:cNvPr id="7" name="TextBox 13">
            <a:extLst>
              <a:ext uri="{FF2B5EF4-FFF2-40B4-BE49-F238E27FC236}">
                <a16:creationId xmlns:a16="http://schemas.microsoft.com/office/drawing/2014/main" id="{36DC55B2-9CEF-48EC-8167-794E9A01956A}"/>
              </a:ext>
            </a:extLst>
          </p:cNvPr>
          <p:cNvSpPr txBox="1"/>
          <p:nvPr/>
        </p:nvSpPr>
        <p:spPr>
          <a:xfrm>
            <a:off x="7597833" y="143793"/>
            <a:ext cx="4460015"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Foco" panose="020B0504050202020203" pitchFamily="34" charset="0"/>
                <a:ea typeface="Times New Roman" panose="02020603050405020304" pitchFamily="18" charset="0"/>
                <a:cs typeface="Times New Roman" panose="02020603050405020304" pitchFamily="18" charset="0"/>
              </a:rPr>
              <a:t>YEARS 9&amp;10 | KS3&amp;4</a:t>
            </a:r>
            <a:r>
              <a:rPr kumimoji="0" lang="en-GB" sz="2400" b="0"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rPr>
              <a:t>| Ages 13-15</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Foco" panose="020B0504050202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9446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27074" y="2539216"/>
            <a:ext cx="11337851" cy="1779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rgbClr val="35372F"/>
                </a:solidFill>
              </a:rPr>
              <a:t>Fossil fuels played a major role in the Industrial Revolution, for they were used as energy for factories and for transport. In order to be more productive, humans starting using more and more fossil fuels. </a:t>
            </a:r>
          </a:p>
        </p:txBody>
      </p:sp>
      <p:pic>
        <p:nvPicPr>
          <p:cNvPr id="8" name="Picture 2">
            <a:extLst>
              <a:ext uri="{FF2B5EF4-FFF2-40B4-BE49-F238E27FC236}">
                <a16:creationId xmlns:a16="http://schemas.microsoft.com/office/drawing/2014/main" id="{2B9E58EF-805B-4E4D-97A9-85251839B3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28602" y="5679917"/>
            <a:ext cx="917550" cy="832035"/>
          </a:xfrm>
          <a:prstGeom prst="rect">
            <a:avLst/>
          </a:prstGeom>
        </p:spPr>
      </p:pic>
      <p:pic>
        <p:nvPicPr>
          <p:cNvPr id="10" name="Picture 3">
            <a:extLst>
              <a:ext uri="{FF2B5EF4-FFF2-40B4-BE49-F238E27FC236}">
                <a16:creationId xmlns:a16="http://schemas.microsoft.com/office/drawing/2014/main" id="{6808350B-E77D-4B4D-A080-AB579D1A3A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1675" y="5776557"/>
            <a:ext cx="1082458" cy="811844"/>
          </a:xfrm>
          <a:prstGeom prst="rect">
            <a:avLst/>
          </a:prstGeom>
        </p:spPr>
      </p:pic>
      <p:pic>
        <p:nvPicPr>
          <p:cNvPr id="11" name="Picture 4">
            <a:extLst>
              <a:ext uri="{FF2B5EF4-FFF2-40B4-BE49-F238E27FC236}">
                <a16:creationId xmlns:a16="http://schemas.microsoft.com/office/drawing/2014/main" id="{73279F81-5DD1-429F-A720-E82A0ABDF1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40620" y="5026552"/>
            <a:ext cx="1182213" cy="1671958"/>
          </a:xfrm>
          <a:prstGeom prst="rect">
            <a:avLst/>
          </a:prstGeom>
        </p:spPr>
      </p:pic>
    </p:spTree>
    <p:extLst>
      <p:ext uri="{BB962C8B-B14F-4D97-AF65-F5344CB8AC3E}">
        <p14:creationId xmlns:p14="http://schemas.microsoft.com/office/powerpoint/2010/main" val="3741866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48" y="3800509"/>
            <a:ext cx="6825362" cy="1373033"/>
          </a:xfrm>
        </p:spPr>
        <p:txBody>
          <a:bodyPr>
            <a:normAutofit/>
          </a:bodyPr>
          <a:lstStyle/>
          <a:p>
            <a:pPr marL="0" indent="0">
              <a:buNone/>
            </a:pPr>
            <a:r>
              <a:rPr lang="en-GB" dirty="0">
                <a:solidFill>
                  <a:srgbClr val="35372F"/>
                </a:solidFill>
              </a:rPr>
              <a:t>The everyday lives of many people are reliant on fossil fuel use, and yet one of the biggest problems for the planet is exactly that. </a:t>
            </a:r>
          </a:p>
          <a:p>
            <a:pPr marL="0" indent="0">
              <a:buNone/>
            </a:pPr>
            <a:endParaRPr lang="en-GB" dirty="0">
              <a:solidFill>
                <a:srgbClr val="35372F"/>
              </a:solidFill>
            </a:endParaRPr>
          </a:p>
          <a:p>
            <a:pPr marL="0" indent="0">
              <a:buNone/>
            </a:pPr>
            <a:endParaRPr lang="en-GB" sz="3200" b="1" dirty="0">
              <a:solidFill>
                <a:srgbClr val="35372F"/>
              </a:solidFill>
              <a:latin typeface="+mn-lt"/>
            </a:endParaRPr>
          </a:p>
        </p:txBody>
      </p:sp>
      <p:sp>
        <p:nvSpPr>
          <p:cNvPr id="12" name="Content Placeholder 2"/>
          <p:cNvSpPr txBox="1">
            <a:spLocks/>
          </p:cNvSpPr>
          <p:nvPr/>
        </p:nvSpPr>
        <p:spPr>
          <a:xfrm>
            <a:off x="365148" y="1540116"/>
            <a:ext cx="11378824" cy="2070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Today many people are consuming large amounts of fossil fuels from the Earth to make lives more productive. Something that was considered revolutionary for humans is now causing problems for the whole planet. </a:t>
            </a:r>
          </a:p>
        </p:txBody>
      </p:sp>
      <p:pic>
        <p:nvPicPr>
          <p:cNvPr id="22" name="Imagem 21">
            <a:extLst>
              <a:ext uri="{FF2B5EF4-FFF2-40B4-BE49-F238E27FC236}">
                <a16:creationId xmlns:a16="http://schemas.microsoft.com/office/drawing/2014/main" id="{1FFDA3E7-0824-4EB3-B1F2-39502CAC38C4}"/>
              </a:ext>
            </a:extLst>
          </p:cNvPr>
          <p:cNvPicPr>
            <a:picLocks noChangeAspect="1"/>
          </p:cNvPicPr>
          <p:nvPr/>
        </p:nvPicPr>
        <p:blipFill>
          <a:blip r:embed="rId2"/>
          <a:stretch>
            <a:fillRect/>
          </a:stretch>
        </p:blipFill>
        <p:spPr>
          <a:xfrm>
            <a:off x="7301346" y="3334848"/>
            <a:ext cx="3918916" cy="2633851"/>
          </a:xfrm>
          <a:prstGeom prst="rect">
            <a:avLst/>
          </a:prstGeom>
        </p:spPr>
      </p:pic>
    </p:spTree>
    <p:extLst>
      <p:ext uri="{BB962C8B-B14F-4D97-AF65-F5344CB8AC3E}">
        <p14:creationId xmlns:p14="http://schemas.microsoft.com/office/powerpoint/2010/main" val="446666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3684114" y="1437473"/>
            <a:ext cx="4067966" cy="3983053"/>
          </a:xfrm>
          <a:prstGeom prst="wedgeEllipseCallout">
            <a:avLst>
              <a:gd name="adj1" fmla="val 44396"/>
              <a:gd name="adj2" fmla="val 51854"/>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Not all humans across the world use fossil fuels – you can learn more about different communities and cultures in some of the other </a:t>
            </a:r>
            <a:r>
              <a:rPr lang="en-GB" sz="2400" dirty="0" err="1">
                <a:solidFill>
                  <a:schemeClr val="bg1"/>
                </a:solidFill>
                <a:hlinkClick r:id="rId2">
                  <a:extLst>
                    <a:ext uri="{A12FA001-AC4F-418D-AE19-62706E023703}">
                      <ahyp:hlinkClr xmlns:ahyp="http://schemas.microsoft.com/office/drawing/2018/hyperlinkcolor" val="tx"/>
                    </a:ext>
                  </a:extLst>
                </a:hlinkClick>
              </a:rPr>
              <a:t>ThoughtBox</a:t>
            </a:r>
            <a:r>
              <a:rPr lang="en-GB" sz="2400" dirty="0">
                <a:solidFill>
                  <a:schemeClr val="bg1"/>
                </a:solidFill>
                <a:hlinkClick r:id="rId2">
                  <a:extLst>
                    <a:ext uri="{A12FA001-AC4F-418D-AE19-62706E023703}">
                      <ahyp:hlinkClr xmlns:ahyp="http://schemas.microsoft.com/office/drawing/2018/hyperlinkcolor" val="tx"/>
                    </a:ext>
                  </a:extLst>
                </a:hlinkClick>
              </a:rPr>
              <a:t> topics.</a:t>
            </a:r>
            <a:endParaRPr lang="en-GB" sz="2400" dirty="0">
              <a:solidFill>
                <a:schemeClr val="bg1"/>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0" y="5612453"/>
            <a:ext cx="636440" cy="808178"/>
          </a:xfrm>
          <a:prstGeom prst="rect">
            <a:avLst/>
          </a:prstGeom>
        </p:spPr>
      </p:pic>
    </p:spTree>
    <p:extLst>
      <p:ext uri="{BB962C8B-B14F-4D97-AF65-F5344CB8AC3E}">
        <p14:creationId xmlns:p14="http://schemas.microsoft.com/office/powerpoint/2010/main" val="2686719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9617"/>
            <a:ext cx="11473248" cy="1190958"/>
          </a:xfrm>
        </p:spPr>
        <p:txBody>
          <a:bodyPr>
            <a:normAutofit/>
          </a:bodyPr>
          <a:lstStyle/>
          <a:p>
            <a:r>
              <a:rPr lang="en-GB" sz="3600" dirty="0">
                <a:solidFill>
                  <a:srgbClr val="35372F"/>
                </a:solidFill>
              </a:rPr>
              <a:t>It’s time for a knowledge swap!</a:t>
            </a:r>
          </a:p>
        </p:txBody>
      </p:sp>
      <p:sp>
        <p:nvSpPr>
          <p:cNvPr id="3" name="Content Placeholder 2"/>
          <p:cNvSpPr>
            <a:spLocks noGrp="1"/>
          </p:cNvSpPr>
          <p:nvPr>
            <p:ph idx="1"/>
          </p:nvPr>
        </p:nvSpPr>
        <p:spPr>
          <a:xfrm>
            <a:off x="304800" y="1605478"/>
            <a:ext cx="11453755" cy="4351338"/>
          </a:xfrm>
        </p:spPr>
        <p:txBody>
          <a:bodyPr/>
          <a:lstStyle/>
          <a:p>
            <a:pPr marL="0" indent="0">
              <a:buNone/>
            </a:pPr>
            <a:r>
              <a:rPr lang="en-GB" dirty="0">
                <a:solidFill>
                  <a:srgbClr val="35372F"/>
                </a:solidFill>
              </a:rPr>
              <a:t>One of the best ways to learn new ideas is by teaching each other. In pairs, each pick one of the following questions to teach each other in turns. Help each other out if you get stuck. If there’s time, you can choose another question to teach! </a:t>
            </a:r>
          </a:p>
        </p:txBody>
      </p:sp>
      <p:sp>
        <p:nvSpPr>
          <p:cNvPr id="4" name="Oval 3"/>
          <p:cNvSpPr/>
          <p:nvPr/>
        </p:nvSpPr>
        <p:spPr>
          <a:xfrm>
            <a:off x="7423153" y="3854530"/>
            <a:ext cx="2138695" cy="21717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dirty="0">
                <a:solidFill>
                  <a:schemeClr val="bg1"/>
                </a:solidFill>
              </a:rPr>
              <a:t>Why are they non-renewable and finite?</a:t>
            </a:r>
          </a:p>
        </p:txBody>
      </p:sp>
      <p:sp>
        <p:nvSpPr>
          <p:cNvPr id="5" name="Isosceles Triangle 4"/>
          <p:cNvSpPr/>
          <p:nvPr/>
        </p:nvSpPr>
        <p:spPr>
          <a:xfrm>
            <a:off x="2730101" y="3392702"/>
            <a:ext cx="2716792" cy="2582730"/>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dirty="0">
                <a:solidFill>
                  <a:schemeClr val="bg1"/>
                </a:solidFill>
              </a:rPr>
              <a:t>Where do fossil fuels come from?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5-Point Star 6"/>
          <p:cNvSpPr/>
          <p:nvPr/>
        </p:nvSpPr>
        <p:spPr>
          <a:xfrm>
            <a:off x="25264" y="3171381"/>
            <a:ext cx="2940041" cy="2699266"/>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dirty="0">
                <a:solidFill>
                  <a:schemeClr val="bg1"/>
                </a:solidFill>
              </a:rPr>
              <a:t>What are fossil fuels?</a:t>
            </a:r>
          </a:p>
        </p:txBody>
      </p:sp>
      <p:sp>
        <p:nvSpPr>
          <p:cNvPr id="8" name="Rectangle 7"/>
          <p:cNvSpPr/>
          <p:nvPr/>
        </p:nvSpPr>
        <p:spPr>
          <a:xfrm>
            <a:off x="5277713" y="3211770"/>
            <a:ext cx="1844077" cy="19086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dirty="0">
                <a:solidFill>
                  <a:schemeClr val="bg1"/>
                </a:solidFill>
              </a:rPr>
              <a:t>What are the three main types of fossil fuels?</a:t>
            </a:r>
          </a:p>
        </p:txBody>
      </p:sp>
      <p:sp>
        <p:nvSpPr>
          <p:cNvPr id="6" name="Fluxograma: Mesclar 5">
            <a:extLst>
              <a:ext uri="{FF2B5EF4-FFF2-40B4-BE49-F238E27FC236}">
                <a16:creationId xmlns:a16="http://schemas.microsoft.com/office/drawing/2014/main" id="{84B6380C-E191-4924-B9EC-2C53A0DA6247}"/>
              </a:ext>
            </a:extLst>
          </p:cNvPr>
          <p:cNvSpPr/>
          <p:nvPr/>
        </p:nvSpPr>
        <p:spPr>
          <a:xfrm>
            <a:off x="9098050" y="3140331"/>
            <a:ext cx="2940041" cy="2699266"/>
          </a:xfrm>
          <a:prstGeom prst="flowChartMerg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GB" sz="1800" u="none" strike="noStrike" kern="1200" cap="none" spc="0" normalizeH="0" noProof="0" dirty="0">
              <a:ln>
                <a:noFill/>
              </a:ln>
              <a:solidFill>
                <a:schemeClr val="bg1"/>
              </a:solidFill>
              <a:effectLst/>
              <a:uLnTx/>
              <a:uFillTx/>
              <a:latin typeface="+mj-lt"/>
            </a:endParaRPr>
          </a:p>
          <a:p>
            <a:pPr algn="ctr"/>
            <a:r>
              <a:rPr kumimoji="0" lang="en-GB" sz="2000" u="none" strike="noStrike" kern="1200" cap="none" spc="0" normalizeH="0" noProof="0" dirty="0">
                <a:ln>
                  <a:noFill/>
                </a:ln>
                <a:solidFill>
                  <a:schemeClr val="bg1"/>
                </a:solidFill>
                <a:effectLst/>
                <a:uLnTx/>
                <a:uFillTx/>
                <a:latin typeface="+mj-lt"/>
              </a:rPr>
              <a:t>What are some products that contain fossil fuels?</a:t>
            </a:r>
            <a:endParaRPr lang="en-GB" sz="2000" dirty="0"/>
          </a:p>
        </p:txBody>
      </p:sp>
      <p:pic>
        <p:nvPicPr>
          <p:cNvPr id="9" name="Picture 3">
            <a:extLst>
              <a:ext uri="{FF2B5EF4-FFF2-40B4-BE49-F238E27FC236}">
                <a16:creationId xmlns:a16="http://schemas.microsoft.com/office/drawing/2014/main" id="{66A21146-36B2-469A-9F9D-572D209D15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32511" y="724220"/>
            <a:ext cx="1082458" cy="811844"/>
          </a:xfrm>
          <a:prstGeom prst="rect">
            <a:avLst/>
          </a:prstGeom>
        </p:spPr>
      </p:pic>
      <p:pic>
        <p:nvPicPr>
          <p:cNvPr id="10" name="Picture 2">
            <a:extLst>
              <a:ext uri="{FF2B5EF4-FFF2-40B4-BE49-F238E27FC236}">
                <a16:creationId xmlns:a16="http://schemas.microsoft.com/office/drawing/2014/main" id="{A72D4F03-C07E-416E-93BB-CC77352BA4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45376" y="724220"/>
            <a:ext cx="794836" cy="720758"/>
          </a:xfrm>
          <a:prstGeom prst="rect">
            <a:avLst/>
          </a:prstGeom>
        </p:spPr>
      </p:pic>
      <p:pic>
        <p:nvPicPr>
          <p:cNvPr id="11" name="Picture 4">
            <a:extLst>
              <a:ext uri="{FF2B5EF4-FFF2-40B4-BE49-F238E27FC236}">
                <a16:creationId xmlns:a16="http://schemas.microsoft.com/office/drawing/2014/main" id="{8B7BBABF-9F3D-42DD-BC87-754778C7E0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65283" y="296960"/>
            <a:ext cx="921507" cy="1303252"/>
          </a:xfrm>
          <a:prstGeom prst="rect">
            <a:avLst/>
          </a:prstGeom>
        </p:spPr>
      </p:pic>
    </p:spTree>
    <p:extLst>
      <p:ext uri="{BB962C8B-B14F-4D97-AF65-F5344CB8AC3E}">
        <p14:creationId xmlns:p14="http://schemas.microsoft.com/office/powerpoint/2010/main" val="73465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BC744D-3038-4C15-8171-F37C4424BA5F}"/>
              </a:ext>
            </a:extLst>
          </p:cNvPr>
          <p:cNvSpPr>
            <a:spLocks noGrp="1"/>
          </p:cNvSpPr>
          <p:nvPr>
            <p:ph type="title"/>
          </p:nvPr>
        </p:nvSpPr>
        <p:spPr>
          <a:xfrm>
            <a:off x="417328" y="898723"/>
            <a:ext cx="11357344" cy="1190958"/>
          </a:xfrm>
        </p:spPr>
        <p:txBody>
          <a:bodyPr>
            <a:normAutofit/>
          </a:bodyPr>
          <a:lstStyle/>
          <a:p>
            <a:r>
              <a:rPr lang="en-GB" sz="2800" dirty="0">
                <a:solidFill>
                  <a:srgbClr val="35372F"/>
                </a:solidFill>
              </a:rPr>
              <a:t>In trios, take a couple of minutes to discuss the following questions:</a:t>
            </a:r>
          </a:p>
        </p:txBody>
      </p:sp>
      <p:pic>
        <p:nvPicPr>
          <p:cNvPr id="8" name="Picture 3">
            <a:extLst>
              <a:ext uri="{FF2B5EF4-FFF2-40B4-BE49-F238E27FC236}">
                <a16:creationId xmlns:a16="http://schemas.microsoft.com/office/drawing/2014/main" id="{062A2B2C-4064-4E0D-8814-B78B38DEF24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86245" y="2089681"/>
            <a:ext cx="3673729" cy="3673729"/>
          </a:xfrm>
          <a:prstGeom prst="rect">
            <a:avLst/>
          </a:prstGeom>
        </p:spPr>
      </p:pic>
      <p:sp>
        <p:nvSpPr>
          <p:cNvPr id="9" name="Rectangle 4">
            <a:extLst>
              <a:ext uri="{FF2B5EF4-FFF2-40B4-BE49-F238E27FC236}">
                <a16:creationId xmlns:a16="http://schemas.microsoft.com/office/drawing/2014/main" id="{585151E4-1B63-479A-AE55-D4EE60500609}"/>
              </a:ext>
            </a:extLst>
          </p:cNvPr>
          <p:cNvSpPr/>
          <p:nvPr/>
        </p:nvSpPr>
        <p:spPr>
          <a:xfrm>
            <a:off x="4299349" y="3256994"/>
            <a:ext cx="3123698" cy="1384995"/>
          </a:xfrm>
          <a:prstGeom prst="rect">
            <a:avLst/>
          </a:prstGeom>
        </p:spPr>
        <p:txBody>
          <a:bodyPr wrap="square">
            <a:spAutoFit/>
          </a:bodyPr>
          <a:lstStyle/>
          <a:p>
            <a:pPr algn="ctr"/>
            <a:r>
              <a:rPr lang="en-GB" sz="2800" dirty="0">
                <a:solidFill>
                  <a:srgbClr val="35372F"/>
                </a:solidFill>
                <a:latin typeface="+mj-lt"/>
              </a:rPr>
              <a:t>How can humans reduce our use of fossil fuels?</a:t>
            </a:r>
          </a:p>
        </p:txBody>
      </p:sp>
    </p:spTree>
    <p:extLst>
      <p:ext uri="{BB962C8B-B14F-4D97-AF65-F5344CB8AC3E}">
        <p14:creationId xmlns:p14="http://schemas.microsoft.com/office/powerpoint/2010/main" val="4111441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8" name="Oval 10">
            <a:extLst>
              <a:ext uri="{FF2B5EF4-FFF2-40B4-BE49-F238E27FC236}">
                <a16:creationId xmlns:a16="http://schemas.microsoft.com/office/drawing/2014/main" id="{D6826056-CE12-41AB-B915-E9E65E8B22C0}"/>
              </a:ext>
            </a:extLst>
          </p:cNvPr>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11">
            <a:extLst>
              <a:ext uri="{FF2B5EF4-FFF2-40B4-BE49-F238E27FC236}">
                <a16:creationId xmlns:a16="http://schemas.microsoft.com/office/drawing/2014/main" id="{FA99DA3A-D9D5-490A-AEF0-EC5563E3D491}"/>
              </a:ext>
            </a:extLst>
          </p:cNvPr>
          <p:cNvSpPr txBox="1"/>
          <p:nvPr/>
        </p:nvSpPr>
        <p:spPr>
          <a:xfrm>
            <a:off x="8195536" y="4197028"/>
            <a:ext cx="3754810"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spc="300" dirty="0">
                <a:solidFill>
                  <a:prstClr val="white"/>
                </a:solidFill>
                <a:latin typeface="Calibri" panose="020F0502020204030204"/>
              </a:rPr>
              <a:t>HUMANS’ </a:t>
            </a:r>
            <a:r>
              <a:rPr kumimoji="0" lang="en-GB" sz="2400" b="1" i="0" u="none" strike="noStrike" kern="1200" cap="none" spc="300" normalizeH="0" baseline="0" noProof="0" dirty="0">
                <a:ln>
                  <a:noFill/>
                </a:ln>
                <a:solidFill>
                  <a:prstClr val="white"/>
                </a:solidFill>
                <a:effectLst/>
                <a:uLnTx/>
                <a:uFillTx/>
                <a:latin typeface="Calibri" panose="020F0502020204030204"/>
                <a:ea typeface="+mn-ea"/>
                <a:cs typeface="+mn-cs"/>
              </a:rPr>
              <a:t>HARMFUL HABITS</a:t>
            </a:r>
            <a:endParaRPr kumimoji="0" lang="en-GB" sz="1100" b="1" i="0" u="none" strike="noStrike" kern="1200" cap="none" spc="30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EE72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EE72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FEE725"/>
                </a:solidFill>
                <a:latin typeface="Calibri" panose="020F0502020204030204"/>
              </a:rPr>
              <a:t>25</a:t>
            </a:r>
            <a:r>
              <a:rPr kumimoji="0" lang="en-GB" sz="1800" b="1" i="0" u="none" strike="noStrike" kern="1200" cap="none" spc="0" normalizeH="0" baseline="0" noProof="0" dirty="0">
                <a:ln>
                  <a:noFill/>
                </a:ln>
                <a:solidFill>
                  <a:srgbClr val="FEE725"/>
                </a:solidFill>
                <a:effectLst/>
                <a:uLnTx/>
                <a:uFillTx/>
                <a:latin typeface="Calibri" panose="020F0502020204030204"/>
                <a:ea typeface="+mn-ea"/>
                <a:cs typeface="+mn-cs"/>
              </a:rPr>
              <a:t>  M I N U T E S </a:t>
            </a:r>
            <a:endParaRPr kumimoji="0" lang="en-GB" sz="1800" b="0" i="0" u="none" strike="noStrike" kern="1200" cap="none" spc="0" normalizeH="0" baseline="0" noProof="0" dirty="0">
              <a:ln>
                <a:noFill/>
              </a:ln>
              <a:solidFill>
                <a:srgbClr val="FEE72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514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2" y="1428749"/>
            <a:ext cx="11337851" cy="4019551"/>
          </a:xfrm>
        </p:spPr>
        <p:txBody>
          <a:bodyPr>
            <a:normAutofit/>
          </a:bodyPr>
          <a:lstStyle/>
          <a:p>
            <a:pPr marL="0" indent="0">
              <a:buNone/>
            </a:pPr>
            <a:r>
              <a:rPr lang="en-GB" dirty="0">
                <a:solidFill>
                  <a:srgbClr val="35372F"/>
                </a:solidFill>
              </a:rPr>
              <a:t>A lot of our human actions are heavily reliant on fossil fuel use. As we have seen, fossil fuels are used too much and are tipping the carbon levels in the atmosphere out of balance, which in turn is causing an increase in temperature through the greenhouse effect. </a:t>
            </a:r>
          </a:p>
          <a:p>
            <a:pPr marL="0" indent="0">
              <a:buNone/>
            </a:pPr>
            <a:endParaRPr lang="en-GB" dirty="0">
              <a:solidFill>
                <a:srgbClr val="35372F"/>
              </a:solidFill>
            </a:endParaRPr>
          </a:p>
          <a:p>
            <a:pPr marL="0" indent="0">
              <a:buNone/>
            </a:pPr>
            <a:r>
              <a:rPr lang="en-GB" dirty="0">
                <a:solidFill>
                  <a:srgbClr val="35372F"/>
                </a:solidFill>
              </a:rPr>
              <a:t>There are many actions and habits that humans have increased over time which release high levels of greenhouse gases into the atmosphere.</a:t>
            </a:r>
          </a:p>
          <a:p>
            <a:pPr marL="0" indent="0">
              <a:buNone/>
            </a:pPr>
            <a:br>
              <a:rPr lang="en-GB" dirty="0"/>
            </a:br>
            <a:endParaRPr lang="en-GB" dirty="0"/>
          </a:p>
        </p:txBody>
      </p:sp>
      <p:pic>
        <p:nvPicPr>
          <p:cNvPr id="6" name="Picture 2" descr="http://www.unep.org/gpwm/portals/24123/images/ClimateChan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62389" y="4481178"/>
            <a:ext cx="1510084" cy="1934244"/>
          </a:xfrm>
          <a:prstGeom prst="rect">
            <a:avLst/>
          </a:prstGeom>
          <a:noFill/>
        </p:spPr>
      </p:pic>
    </p:spTree>
    <p:extLst>
      <p:ext uri="{BB962C8B-B14F-4D97-AF65-F5344CB8AC3E}">
        <p14:creationId xmlns:p14="http://schemas.microsoft.com/office/powerpoint/2010/main" val="696397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754" y="1215429"/>
            <a:ext cx="11475911" cy="1143000"/>
          </a:xfrm>
        </p:spPr>
        <p:txBody>
          <a:bodyPr>
            <a:noAutofit/>
          </a:bodyPr>
          <a:lstStyle/>
          <a:p>
            <a:br>
              <a:rPr lang="en-GB" sz="2800" dirty="0">
                <a:solidFill>
                  <a:srgbClr val="35372F"/>
                </a:solidFill>
              </a:rPr>
            </a:br>
            <a:r>
              <a:rPr lang="en-GB" sz="2800" dirty="0">
                <a:solidFill>
                  <a:srgbClr val="35372F"/>
                </a:solidFill>
              </a:rPr>
              <a:t>As we explored earlier, the three main human habits which cause harm to the planet are:</a:t>
            </a:r>
            <a:br>
              <a:rPr lang="en-GB" sz="2800" dirty="0">
                <a:solidFill>
                  <a:srgbClr val="35372F"/>
                </a:solidFill>
              </a:rPr>
            </a:br>
            <a:r>
              <a:rPr lang="en-GB" sz="2800" dirty="0">
                <a:solidFill>
                  <a:srgbClr val="35372F"/>
                </a:solidFill>
              </a:rPr>
              <a:t> </a:t>
            </a:r>
            <a:endParaRPr lang="en-US" sz="2800" dirty="0">
              <a:solidFill>
                <a:srgbClr val="35372F"/>
              </a:solidFill>
            </a:endParaRPr>
          </a:p>
        </p:txBody>
      </p:sp>
      <p:sp>
        <p:nvSpPr>
          <p:cNvPr id="7" name="Snip Single Corner Rectangle 6"/>
          <p:cNvSpPr/>
          <p:nvPr/>
        </p:nvSpPr>
        <p:spPr>
          <a:xfrm>
            <a:off x="926893" y="2899021"/>
            <a:ext cx="3038473" cy="2028825"/>
          </a:xfrm>
          <a:prstGeom prst="snip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1. CONSUMPTION</a:t>
            </a:r>
          </a:p>
        </p:txBody>
      </p:sp>
      <p:sp>
        <p:nvSpPr>
          <p:cNvPr id="10" name="Snip Single Corner Rectangle 9"/>
          <p:cNvSpPr/>
          <p:nvPr/>
        </p:nvSpPr>
        <p:spPr>
          <a:xfrm>
            <a:off x="4541631" y="2899021"/>
            <a:ext cx="2819400" cy="2028825"/>
          </a:xfrm>
          <a:prstGeom prst="snip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2. PRODUCTION</a:t>
            </a:r>
          </a:p>
        </p:txBody>
      </p:sp>
      <p:sp>
        <p:nvSpPr>
          <p:cNvPr id="11" name="Snip Single Corner Rectangle 10"/>
          <p:cNvSpPr/>
          <p:nvPr/>
        </p:nvSpPr>
        <p:spPr>
          <a:xfrm>
            <a:off x="8156369" y="2899021"/>
            <a:ext cx="2819400" cy="2028825"/>
          </a:xfrm>
          <a:prstGeom prst="snip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3. POLLUTION</a:t>
            </a:r>
          </a:p>
        </p:txBody>
      </p:sp>
    </p:spTree>
    <p:extLst>
      <p:ext uri="{BB962C8B-B14F-4D97-AF65-F5344CB8AC3E}">
        <p14:creationId xmlns:p14="http://schemas.microsoft.com/office/powerpoint/2010/main" val="2975559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5" y="1315351"/>
            <a:ext cx="11337850" cy="4506468"/>
          </a:xfrm>
        </p:spPr>
        <p:txBody>
          <a:bodyPr>
            <a:normAutofit/>
          </a:bodyPr>
          <a:lstStyle/>
          <a:p>
            <a:pPr marL="0" indent="0">
              <a:buNone/>
            </a:pPr>
            <a:r>
              <a:rPr lang="en-GB" dirty="0">
                <a:solidFill>
                  <a:srgbClr val="35372F"/>
                </a:solidFill>
              </a:rPr>
              <a:t>Humans did not deliberately set out to create actions that are harmful for the planet and for ourselves. However, it is important to recognise that now that we know the long term impacts and consequences of some of these behaviours, we need to respond by changing or adapting these actions and habits. </a:t>
            </a:r>
          </a:p>
          <a:p>
            <a:pPr marL="0" indent="0">
              <a:buNone/>
            </a:pPr>
            <a:endParaRPr lang="en-GB" dirty="0">
              <a:solidFill>
                <a:srgbClr val="35372F"/>
              </a:solidFill>
            </a:endParaRPr>
          </a:p>
          <a:p>
            <a:pPr marL="0" indent="0">
              <a:buNone/>
            </a:pPr>
            <a:r>
              <a:rPr lang="en-GB" dirty="0">
                <a:solidFill>
                  <a:srgbClr val="35372F"/>
                </a:solidFill>
              </a:rPr>
              <a:t>Let’s look at </a:t>
            </a:r>
            <a:r>
              <a:rPr lang="en-GB" b="1" dirty="0">
                <a:solidFill>
                  <a:srgbClr val="35372F"/>
                </a:solidFill>
              </a:rPr>
              <a:t>four actions </a:t>
            </a:r>
            <a:r>
              <a:rPr lang="en-GB" dirty="0">
                <a:solidFill>
                  <a:srgbClr val="35372F"/>
                </a:solidFill>
              </a:rPr>
              <a:t>and think for a moment about how they have gone from small scale, or healthy actions, to excessive habits that are harmful for ourselves and the planet. </a:t>
            </a:r>
            <a:endParaRPr lang="en-GB" dirty="0">
              <a:solidFill>
                <a:srgbClr val="35372F"/>
              </a:solidFill>
              <a:highlight>
                <a:srgbClr val="00FFFF"/>
              </a:highlight>
            </a:endParaRPr>
          </a:p>
          <a:p>
            <a:pPr marL="0" indent="0">
              <a:buNone/>
            </a:pPr>
            <a:endParaRPr lang="en-GB" dirty="0">
              <a:highlight>
                <a:srgbClr val="00FFFF"/>
              </a:highlight>
            </a:endParaRPr>
          </a:p>
          <a:p>
            <a:pPr marL="0" indent="0">
              <a:buNone/>
            </a:pPr>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36150" y="5578220"/>
            <a:ext cx="1628775" cy="846963"/>
          </a:xfrm>
          <a:prstGeom prst="rect">
            <a:avLst/>
          </a:prstGeom>
        </p:spPr>
      </p:pic>
    </p:spTree>
    <p:extLst>
      <p:ext uri="{BB962C8B-B14F-4D97-AF65-F5344CB8AC3E}">
        <p14:creationId xmlns:p14="http://schemas.microsoft.com/office/powerpoint/2010/main" val="1860236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E757A8B-3D3E-498F-B7E1-9C292FEAD662}"/>
              </a:ext>
            </a:extLst>
          </p:cNvPr>
          <p:cNvSpPr/>
          <p:nvPr/>
        </p:nvSpPr>
        <p:spPr>
          <a:xfrm>
            <a:off x="3772524" y="2078544"/>
            <a:ext cx="4646951" cy="3240556"/>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Action # 1:</a:t>
            </a:r>
          </a:p>
        </p:txBody>
      </p:sp>
      <p:pic>
        <p:nvPicPr>
          <p:cNvPr id="3" name="Picture 2">
            <a:hlinkClick r:id="rId2"/>
            <a:extLst>
              <a:ext uri="{FF2B5EF4-FFF2-40B4-BE49-F238E27FC236}">
                <a16:creationId xmlns:a16="http://schemas.microsoft.com/office/drawing/2014/main" id="{DF1A3831-EDFF-4DEE-A60F-7BD07003B6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8734" y="773235"/>
            <a:ext cx="2700072" cy="2648147"/>
          </a:xfrm>
          <a:prstGeom prst="rect">
            <a:avLst/>
          </a:prstGeom>
        </p:spPr>
      </p:pic>
    </p:spTree>
    <p:extLst>
      <p:ext uri="{BB962C8B-B14F-4D97-AF65-F5344CB8AC3E}">
        <p14:creationId xmlns:p14="http://schemas.microsoft.com/office/powerpoint/2010/main" val="2122284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 name="Rectangle: Rounded Corners 57">
            <a:extLst>
              <a:ext uri="{FF2B5EF4-FFF2-40B4-BE49-F238E27FC236}">
                <a16:creationId xmlns:a16="http://schemas.microsoft.com/office/drawing/2014/main" id="{581D706E-E15A-45F0-9055-C455145F0A7C}"/>
              </a:ext>
              <a:ext uri="{C183D7F6-B498-43B3-948B-1728B52AA6E4}">
                <adec:decorative xmlns:adec="http://schemas.microsoft.com/office/drawing/2017/decorative" val="1"/>
              </a:ext>
            </a:extLst>
          </p:cNvPr>
          <p:cNvSpPr/>
          <p:nvPr/>
        </p:nvSpPr>
        <p:spPr>
          <a:xfrm>
            <a:off x="398934" y="3762882"/>
            <a:ext cx="8315117" cy="909168"/>
          </a:xfrm>
          <a:prstGeom prst="roundRect">
            <a:avLst>
              <a:gd name="adj" fmla="val 50000"/>
            </a:avLst>
          </a:prstGeom>
          <a:solidFill>
            <a:srgbClr val="94B4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7" name="Rectangle: Rounded Corners 56">
            <a:extLst>
              <a:ext uri="{FF2B5EF4-FFF2-40B4-BE49-F238E27FC236}">
                <a16:creationId xmlns:a16="http://schemas.microsoft.com/office/drawing/2014/main" id="{116FB6B7-1CB4-4813-99A3-137C82BE19D1}"/>
              </a:ext>
              <a:ext uri="{C183D7F6-B498-43B3-948B-1728B52AA6E4}">
                <adec:decorative xmlns:adec="http://schemas.microsoft.com/office/drawing/2017/decorative" val="1"/>
              </a:ext>
            </a:extLst>
          </p:cNvPr>
          <p:cNvSpPr/>
          <p:nvPr/>
        </p:nvSpPr>
        <p:spPr>
          <a:xfrm>
            <a:off x="398936" y="2630484"/>
            <a:ext cx="8315118" cy="909168"/>
          </a:xfrm>
          <a:prstGeom prst="roundRect">
            <a:avLst>
              <a:gd name="adj" fmla="val 50000"/>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6" name="Rectangle: Rounded Corners 55">
            <a:extLst>
              <a:ext uri="{FF2B5EF4-FFF2-40B4-BE49-F238E27FC236}">
                <a16:creationId xmlns:a16="http://schemas.microsoft.com/office/drawing/2014/main" id="{C50DE9D8-FD82-4684-9ED8-826B4EC01B44}"/>
              </a:ext>
              <a:ext uri="{C183D7F6-B498-43B3-948B-1728B52AA6E4}">
                <adec:decorative xmlns:adec="http://schemas.microsoft.com/office/drawing/2017/decorative" val="1"/>
              </a:ext>
            </a:extLst>
          </p:cNvPr>
          <p:cNvSpPr/>
          <p:nvPr/>
        </p:nvSpPr>
        <p:spPr>
          <a:xfrm>
            <a:off x="398936" y="1448395"/>
            <a:ext cx="8315117" cy="909168"/>
          </a:xfrm>
          <a:prstGeom prst="roundRect">
            <a:avLst>
              <a:gd name="adj" fmla="val 50000"/>
            </a:avLst>
          </a:prstGeom>
          <a:solidFill>
            <a:srgbClr val="3D7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Calibri" panose="020F0502020204030204" pitchFamily="34" charset="0"/>
            </a:endParaRPr>
          </a:p>
        </p:txBody>
      </p:sp>
      <p:sp>
        <p:nvSpPr>
          <p:cNvPr id="61" name="TextBox 47">
            <a:extLst>
              <a:ext uri="{FF2B5EF4-FFF2-40B4-BE49-F238E27FC236}">
                <a16:creationId xmlns:a16="http://schemas.microsoft.com/office/drawing/2014/main" id="{0ABCF938-7F69-41DA-A492-F98171623883}"/>
              </a:ext>
            </a:extLst>
          </p:cNvPr>
          <p:cNvSpPr txBox="1"/>
          <p:nvPr/>
        </p:nvSpPr>
        <p:spPr>
          <a:xfrm>
            <a:off x="1418793" y="1617468"/>
            <a:ext cx="7252596" cy="49244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ECO-ANXIETY: Watch a short video on the facts of Climate Change to then reflect on ‘eco-anxiety’ and coping actions.</a:t>
            </a:r>
          </a:p>
        </p:txBody>
      </p:sp>
      <p:sp>
        <p:nvSpPr>
          <p:cNvPr id="62" name="Oval 61">
            <a:extLst>
              <a:ext uri="{FF2B5EF4-FFF2-40B4-BE49-F238E27FC236}">
                <a16:creationId xmlns:a16="http://schemas.microsoft.com/office/drawing/2014/main" id="{1A4FE373-17BB-493F-A361-B12440813A1F}"/>
              </a:ext>
              <a:ext uri="{C183D7F6-B498-43B3-948B-1728B52AA6E4}">
                <adec:decorative xmlns:adec="http://schemas.microsoft.com/office/drawing/2017/decorative" val="1"/>
              </a:ext>
            </a:extLst>
          </p:cNvPr>
          <p:cNvSpPr/>
          <p:nvPr/>
        </p:nvSpPr>
        <p:spPr>
          <a:xfrm>
            <a:off x="538292" y="1549435"/>
            <a:ext cx="703135" cy="677904"/>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10</a:t>
            </a:r>
            <a:r>
              <a:rPr kumimoji="0" lang="en-US" sz="105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 </a:t>
            </a:r>
            <a:r>
              <a:rPr kumimoji="0" lang="en-US" sz="6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minutes</a:t>
            </a:r>
            <a:endParaRPr kumimoji="0" lang="en-US" sz="105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sp>
        <p:nvSpPr>
          <p:cNvPr id="63" name="TextBox 47">
            <a:extLst>
              <a:ext uri="{FF2B5EF4-FFF2-40B4-BE49-F238E27FC236}">
                <a16:creationId xmlns:a16="http://schemas.microsoft.com/office/drawing/2014/main" id="{939B7CC5-439E-403C-9383-8988F3AAD7AF}"/>
              </a:ext>
            </a:extLst>
          </p:cNvPr>
          <p:cNvSpPr txBox="1"/>
          <p:nvPr/>
        </p:nvSpPr>
        <p:spPr>
          <a:xfrm>
            <a:off x="1418793" y="2694534"/>
            <a:ext cx="7295261" cy="73866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THE PROBLEM WITH FOSSIL FUELS: Brainstorm examples for over-consumption, over-production and pollution, and learn about and have a knowledge swap about fossil fuels.</a:t>
            </a:r>
          </a:p>
        </p:txBody>
      </p:sp>
      <p:sp>
        <p:nvSpPr>
          <p:cNvPr id="65" name="TextBox 47">
            <a:extLst>
              <a:ext uri="{FF2B5EF4-FFF2-40B4-BE49-F238E27FC236}">
                <a16:creationId xmlns:a16="http://schemas.microsoft.com/office/drawing/2014/main" id="{BBF4A77D-999A-446C-A470-A09EABC1CB5F}"/>
              </a:ext>
            </a:extLst>
          </p:cNvPr>
          <p:cNvSpPr txBox="1"/>
          <p:nvPr/>
        </p:nvSpPr>
        <p:spPr>
          <a:xfrm>
            <a:off x="1418793" y="3848134"/>
            <a:ext cx="7295261" cy="73866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HUMANS’ HARMFUL HABITS: With the help of images, think about how four small actions have become excessive and harmful for the planet, and in small groups, explore and think of alternatives for fossil fuel activities. </a:t>
            </a:r>
            <a:endParaRPr kumimoji="0" lang="en-GB" sz="1600" b="0" i="0" u="none" strike="noStrike" kern="1200" cap="none" spc="0" normalizeH="0" baseline="0" noProof="0" dirty="0">
              <a:ln>
                <a:noFill/>
              </a:ln>
              <a:solidFill>
                <a:srgbClr val="FEE725"/>
              </a:solidFill>
              <a:effectLst/>
              <a:uLnTx/>
              <a:uFillTx/>
              <a:latin typeface="Calibri" panose="020F0502020204030204"/>
              <a:ea typeface="+mn-ea"/>
              <a:cs typeface="+mn-cs"/>
            </a:endParaRPr>
          </a:p>
        </p:txBody>
      </p:sp>
      <p:cxnSp>
        <p:nvCxnSpPr>
          <p:cNvPr id="86" name="Straight Connector 85">
            <a:extLst>
              <a:ext uri="{FF2B5EF4-FFF2-40B4-BE49-F238E27FC236}">
                <a16:creationId xmlns:a16="http://schemas.microsoft.com/office/drawing/2014/main" id="{C7792C31-E5DC-4FD5-8029-E94E89EA7C26}"/>
              </a:ext>
            </a:extLst>
          </p:cNvPr>
          <p:cNvCxnSpPr/>
          <p:nvPr/>
        </p:nvCxnSpPr>
        <p:spPr>
          <a:xfrm>
            <a:off x="1792472" y="6534030"/>
            <a:ext cx="10024161" cy="7804"/>
          </a:xfrm>
          <a:prstGeom prst="line">
            <a:avLst/>
          </a:prstGeom>
          <a:ln>
            <a:solidFill>
              <a:srgbClr val="35372F"/>
            </a:solidFill>
          </a:ln>
        </p:spPr>
        <p:style>
          <a:lnRef idx="2">
            <a:schemeClr val="accent1"/>
          </a:lnRef>
          <a:fillRef idx="0">
            <a:schemeClr val="accent1"/>
          </a:fillRef>
          <a:effectRef idx="1">
            <a:schemeClr val="accent1"/>
          </a:effectRef>
          <a:fontRef idx="minor">
            <a:schemeClr val="tx1"/>
          </a:fontRef>
        </p:style>
      </p:cxnSp>
      <p:sp>
        <p:nvSpPr>
          <p:cNvPr id="87" name="Oval 86">
            <a:extLst>
              <a:ext uri="{FF2B5EF4-FFF2-40B4-BE49-F238E27FC236}">
                <a16:creationId xmlns:a16="http://schemas.microsoft.com/office/drawing/2014/main" id="{79C7CBCD-4591-4682-9983-FB15E53447C6}"/>
              </a:ext>
              <a:ext uri="{C183D7F6-B498-43B3-948B-1728B52AA6E4}">
                <adec:decorative xmlns:adec="http://schemas.microsoft.com/office/drawing/2017/decorative" val="1"/>
              </a:ext>
            </a:extLst>
          </p:cNvPr>
          <p:cNvSpPr/>
          <p:nvPr/>
        </p:nvSpPr>
        <p:spPr>
          <a:xfrm>
            <a:off x="576090" y="2722336"/>
            <a:ext cx="703135" cy="677904"/>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15</a:t>
            </a: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minutes</a:t>
            </a:r>
            <a:endPar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8" name="Oval 87">
            <a:extLst>
              <a:ext uri="{FF2B5EF4-FFF2-40B4-BE49-F238E27FC236}">
                <a16:creationId xmlns:a16="http://schemas.microsoft.com/office/drawing/2014/main" id="{D562E5F0-F2FB-44D9-A0CA-8E7C073D7ABF}"/>
              </a:ext>
              <a:ext uri="{C183D7F6-B498-43B3-948B-1728B52AA6E4}">
                <adec:decorative xmlns:adec="http://schemas.microsoft.com/office/drawing/2017/decorative" val="1"/>
              </a:ext>
            </a:extLst>
          </p:cNvPr>
          <p:cNvSpPr/>
          <p:nvPr/>
        </p:nvSpPr>
        <p:spPr>
          <a:xfrm>
            <a:off x="538292" y="3863890"/>
            <a:ext cx="703135" cy="677904"/>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25</a:t>
            </a: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minutes</a:t>
            </a:r>
            <a:endPar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 name="Rectangle: Rounded Corners 58">
            <a:extLst>
              <a:ext uri="{FF2B5EF4-FFF2-40B4-BE49-F238E27FC236}">
                <a16:creationId xmlns:a16="http://schemas.microsoft.com/office/drawing/2014/main" id="{E16E2A3C-BC23-415B-BFE9-74EA6DDC6E3D}"/>
              </a:ext>
              <a:ext uri="{C183D7F6-B498-43B3-948B-1728B52AA6E4}">
                <adec:decorative xmlns:adec="http://schemas.microsoft.com/office/drawing/2017/decorative" val="1"/>
              </a:ext>
            </a:extLst>
          </p:cNvPr>
          <p:cNvSpPr/>
          <p:nvPr/>
        </p:nvSpPr>
        <p:spPr>
          <a:xfrm>
            <a:off x="398934" y="4895280"/>
            <a:ext cx="8426411" cy="878615"/>
          </a:xfrm>
          <a:prstGeom prst="roundRect">
            <a:avLst>
              <a:gd name="adj" fmla="val 50000"/>
            </a:avLst>
          </a:prstGeom>
          <a:solidFill>
            <a:srgbClr val="B5D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1" name="TextBox 47">
            <a:extLst>
              <a:ext uri="{FF2B5EF4-FFF2-40B4-BE49-F238E27FC236}">
                <a16:creationId xmlns:a16="http://schemas.microsoft.com/office/drawing/2014/main" id="{D2747FB9-4133-4879-8F88-A017EF79CF32}"/>
              </a:ext>
            </a:extLst>
          </p:cNvPr>
          <p:cNvSpPr txBox="1"/>
          <p:nvPr/>
        </p:nvSpPr>
        <p:spPr>
          <a:xfrm>
            <a:off x="1418792" y="5088366"/>
            <a:ext cx="7295261" cy="49244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A BRIGHTER TOMORROW: Look at renewable energy sources as a possible alternative for fossil fuels and harmful human habits.</a:t>
            </a:r>
            <a:endParaRPr kumimoji="0" lang="en-GB" sz="1600" b="0" i="0" u="none" strike="noStrike" kern="1200" cap="none" spc="0" normalizeH="0" baseline="0" noProof="0" dirty="0">
              <a:ln>
                <a:noFill/>
              </a:ln>
              <a:solidFill>
                <a:srgbClr val="FEE725"/>
              </a:solidFill>
              <a:effectLst/>
              <a:uLnTx/>
              <a:uFillTx/>
              <a:latin typeface="Calibri" panose="020F0502020204030204"/>
              <a:ea typeface="+mn-ea"/>
              <a:cs typeface="+mn-cs"/>
            </a:endParaRPr>
          </a:p>
        </p:txBody>
      </p:sp>
      <p:sp>
        <p:nvSpPr>
          <p:cNvPr id="22" name="Oval 87">
            <a:extLst>
              <a:ext uri="{FF2B5EF4-FFF2-40B4-BE49-F238E27FC236}">
                <a16:creationId xmlns:a16="http://schemas.microsoft.com/office/drawing/2014/main" id="{3A07F9FD-AB0C-4E79-BD03-7400F591E011}"/>
              </a:ext>
              <a:ext uri="{C183D7F6-B498-43B3-948B-1728B52AA6E4}">
                <adec:decorative xmlns:adec="http://schemas.microsoft.com/office/drawing/2017/decorative" val="1"/>
              </a:ext>
            </a:extLst>
          </p:cNvPr>
          <p:cNvSpPr/>
          <p:nvPr/>
        </p:nvSpPr>
        <p:spPr>
          <a:xfrm>
            <a:off x="576299" y="4993058"/>
            <a:ext cx="703135" cy="677904"/>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a:t>
            </a: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minutes</a:t>
            </a:r>
            <a:endPar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8" name="Picture Placeholder 6">
            <a:extLst>
              <a:ext uri="{FF2B5EF4-FFF2-40B4-BE49-F238E27FC236}">
                <a16:creationId xmlns:a16="http://schemas.microsoft.com/office/drawing/2014/main" id="{773E6F36-16B6-4C0D-8394-ABBB1D212BE1}"/>
              </a:ext>
            </a:extLst>
          </p:cNvPr>
          <p:cNvPicPr>
            <a:picLocks noChangeAspect="1"/>
          </p:cNvPicPr>
          <p:nvPr/>
        </p:nvPicPr>
        <p:blipFill>
          <a:blip r:embed="rId3">
            <a:extLst>
              <a:ext uri="{28A0092B-C50C-407E-A947-70E740481C1C}">
                <a14:useLocalDpi xmlns:a14="http://schemas.microsoft.com/office/drawing/2010/main" val="0"/>
              </a:ext>
            </a:extLst>
          </a:blip>
          <a:srcRect l="21373" r="21373"/>
          <a:stretch/>
        </p:blipFill>
        <p:spPr>
          <a:xfrm>
            <a:off x="9334500" y="0"/>
            <a:ext cx="2857500" cy="2684596"/>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p:spPr>
      </p:pic>
      <p:sp>
        <p:nvSpPr>
          <p:cNvPr id="19" name="TextBox 4">
            <a:extLst>
              <a:ext uri="{FF2B5EF4-FFF2-40B4-BE49-F238E27FC236}">
                <a16:creationId xmlns:a16="http://schemas.microsoft.com/office/drawing/2014/main" id="{475108DE-FB6D-426B-BDCB-139D8041FDB6}"/>
              </a:ext>
            </a:extLst>
          </p:cNvPr>
          <p:cNvSpPr txBox="1"/>
          <p:nvPr/>
        </p:nvSpPr>
        <p:spPr>
          <a:xfrm>
            <a:off x="9108458" y="3085068"/>
            <a:ext cx="270817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Only got 45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We recommend exploring the first, third and last sessions.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Only got 30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We recommend exploring first and third sessions. </a:t>
            </a:r>
          </a:p>
        </p:txBody>
      </p:sp>
      <p:sp>
        <p:nvSpPr>
          <p:cNvPr id="20" name="CaixaDeTexto 19">
            <a:extLst>
              <a:ext uri="{FF2B5EF4-FFF2-40B4-BE49-F238E27FC236}">
                <a16:creationId xmlns:a16="http://schemas.microsoft.com/office/drawing/2014/main" id="{1208C638-6D34-4767-BA3C-D3DDAD73E883}"/>
              </a:ext>
            </a:extLst>
          </p:cNvPr>
          <p:cNvSpPr txBox="1"/>
          <p:nvPr/>
        </p:nvSpPr>
        <p:spPr>
          <a:xfrm>
            <a:off x="300823" y="693785"/>
            <a:ext cx="851133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5372F"/>
                </a:solidFill>
                <a:effectLst/>
                <a:uLnTx/>
                <a:uFillTx/>
                <a:latin typeface="Calibri" panose="020F0502020204030204"/>
                <a:ea typeface="+mn-ea"/>
                <a:cs typeface="Calibri" panose="020F0502020204030204" pitchFamily="34" charset="0"/>
              </a:rPr>
              <a:t>AT A GLANCE </a:t>
            </a:r>
            <a:r>
              <a:rPr kumimoji="0" lang="en-US" sz="2400" b="0" i="0" u="none" strike="noStrike" kern="1200" cap="none" spc="0" normalizeH="0" baseline="0" noProof="0" dirty="0">
                <a:ln>
                  <a:noFill/>
                </a:ln>
                <a:solidFill>
                  <a:srgbClr val="35372F"/>
                </a:solidFill>
                <a:effectLst/>
                <a:uLnTx/>
                <a:uFillTx/>
                <a:latin typeface="Calibri" panose="020F0502020204030204"/>
                <a:ea typeface="+mn-ea"/>
                <a:cs typeface="Calibri" panose="020F0502020204030204" pitchFamily="34" charset="0"/>
              </a:rPr>
              <a:t>| CHANGING CLIMATES| </a:t>
            </a:r>
            <a:r>
              <a:rPr kumimoji="0" lang="en-US" sz="2400" b="1" i="0" u="none" strike="noStrike" kern="1200" cap="none" spc="0" normalizeH="0" baseline="0" noProof="0" dirty="0">
                <a:ln>
                  <a:noFill/>
                </a:ln>
                <a:solidFill>
                  <a:srgbClr val="35372F"/>
                </a:solidFill>
                <a:effectLst/>
                <a:uLnTx/>
                <a:uFillTx/>
                <a:latin typeface="Calibri" panose="020F0502020204030204"/>
                <a:ea typeface="+mn-ea"/>
                <a:cs typeface="Calibri" panose="020F0502020204030204" pitchFamily="34" charset="0"/>
              </a:rPr>
              <a:t>Lesson 2 - Cause and Effect </a:t>
            </a:r>
            <a:br>
              <a:rPr kumimoji="0" lang="en-US" sz="2400" b="0" i="0" u="none" strike="noStrike" kern="1200" cap="none" spc="0" normalizeH="0" baseline="0" noProof="0" dirty="0">
                <a:ln>
                  <a:noFill/>
                </a:ln>
                <a:solidFill>
                  <a:srgbClr val="35372F"/>
                </a:solidFill>
                <a:effectLst/>
                <a:uLnTx/>
                <a:uFillTx/>
                <a:latin typeface="Calibri" panose="020F0502020204030204"/>
                <a:ea typeface="+mn-ea"/>
                <a:cs typeface="Calibri" panose="020F0502020204030204" pitchFamily="34" charset="0"/>
              </a:rPr>
            </a:br>
            <a:endParaRPr kumimoji="0" lang="en-GB" sz="2400" b="0" i="0" u="none" strike="noStrike" kern="1200" cap="none" spc="0" normalizeH="0" baseline="0" noProof="0" dirty="0">
              <a:ln>
                <a:noFill/>
              </a:ln>
              <a:solidFill>
                <a:srgbClr val="35372F"/>
              </a:solidFill>
              <a:effectLst/>
              <a:uLnTx/>
              <a:uFillTx/>
              <a:latin typeface="Calibri" panose="020F0502020204030204"/>
              <a:ea typeface="+mn-ea"/>
              <a:cs typeface="+mn-cs"/>
            </a:endParaRPr>
          </a:p>
        </p:txBody>
      </p:sp>
      <p:pic>
        <p:nvPicPr>
          <p:cNvPr id="24" name="Picture 14" descr="TB_Logo_v1.png">
            <a:extLst>
              <a:ext uri="{FF2B5EF4-FFF2-40B4-BE49-F238E27FC236}">
                <a16:creationId xmlns:a16="http://schemas.microsoft.com/office/drawing/2014/main" id="{7068F486-7A1A-4ACF-8E24-9BCB3CB13B9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25" name="Retângulo 24">
            <a:extLst>
              <a:ext uri="{FF2B5EF4-FFF2-40B4-BE49-F238E27FC236}">
                <a16:creationId xmlns:a16="http://schemas.microsoft.com/office/drawing/2014/main" id="{BDB26B02-9800-4E1D-BA60-22E00C8F3B27}"/>
              </a:ext>
            </a:extLst>
          </p:cNvPr>
          <p:cNvSpPr/>
          <p:nvPr/>
        </p:nvSpPr>
        <p:spPr>
          <a:xfrm>
            <a:off x="0" y="161438"/>
            <a:ext cx="2110154" cy="418292"/>
          </a:xfrm>
          <a:prstGeom prst="rect">
            <a:avLst/>
          </a:prstGeom>
          <a:solidFill>
            <a:srgbClr val="3D7A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Y9&amp;10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 </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AGES 13-15</a:t>
            </a:r>
          </a:p>
        </p:txBody>
      </p:sp>
    </p:spTree>
    <p:extLst>
      <p:ext uri="{BB962C8B-B14F-4D97-AF65-F5344CB8AC3E}">
        <p14:creationId xmlns:p14="http://schemas.microsoft.com/office/powerpoint/2010/main" val="1161482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From this…</a:t>
            </a:r>
          </a:p>
        </p:txBody>
      </p:sp>
      <p:pic>
        <p:nvPicPr>
          <p:cNvPr id="4098" name="Picture 2" descr="Image result for free range chickens"/>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12442371" cy="7021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625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To this…</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1"/>
          <a:stretch/>
        </p:blipFill>
        <p:spPr>
          <a:xfrm>
            <a:off x="-1" y="0"/>
            <a:ext cx="12423125" cy="6858000"/>
          </a:xfrm>
          <a:prstGeom prst="rect">
            <a:avLst/>
          </a:prstGeom>
        </p:spPr>
      </p:pic>
    </p:spTree>
    <p:extLst>
      <p:ext uri="{BB962C8B-B14F-4D97-AF65-F5344CB8AC3E}">
        <p14:creationId xmlns:p14="http://schemas.microsoft.com/office/powerpoint/2010/main" val="3887098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2CED699-5F42-48D1-9A34-D6EF49F8CFD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85845" y="1557179"/>
            <a:ext cx="3773624" cy="3773624"/>
          </a:xfrm>
          <a:prstGeom prst="rect">
            <a:avLst/>
          </a:prstGeom>
        </p:spPr>
      </p:pic>
      <p:sp>
        <p:nvSpPr>
          <p:cNvPr id="8" name="CaixaDeTexto 7">
            <a:extLst>
              <a:ext uri="{FF2B5EF4-FFF2-40B4-BE49-F238E27FC236}">
                <a16:creationId xmlns:a16="http://schemas.microsoft.com/office/drawing/2014/main" id="{AE74AADF-5355-425A-9985-21CE93E984DC}"/>
              </a:ext>
            </a:extLst>
          </p:cNvPr>
          <p:cNvSpPr txBox="1"/>
          <p:nvPr/>
        </p:nvSpPr>
        <p:spPr>
          <a:xfrm>
            <a:off x="2166851" y="2364412"/>
            <a:ext cx="2848131" cy="2031325"/>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How has this action become a harmful habit for ourselves and the planet?</a:t>
            </a:r>
          </a:p>
        </p:txBody>
      </p:sp>
      <p:pic>
        <p:nvPicPr>
          <p:cNvPr id="9" name="Imagem 8">
            <a:extLst>
              <a:ext uri="{FF2B5EF4-FFF2-40B4-BE49-F238E27FC236}">
                <a16:creationId xmlns:a16="http://schemas.microsoft.com/office/drawing/2014/main" id="{4FC8DEA9-9C97-4EDA-8C8E-226B258EE6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177" y="931782"/>
            <a:ext cx="3911400" cy="2219584"/>
          </a:xfrm>
          <a:prstGeom prst="rect">
            <a:avLst/>
          </a:prstGeom>
        </p:spPr>
      </p:pic>
      <p:pic>
        <p:nvPicPr>
          <p:cNvPr id="10" name="Imagem 9">
            <a:extLst>
              <a:ext uri="{FF2B5EF4-FFF2-40B4-BE49-F238E27FC236}">
                <a16:creationId xmlns:a16="http://schemas.microsoft.com/office/drawing/2014/main" id="{98E4C54C-0386-4D2B-955A-8F7BA5B6C2A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58177" y="3443991"/>
            <a:ext cx="3911400" cy="2219584"/>
          </a:xfrm>
          <a:prstGeom prst="rect">
            <a:avLst/>
          </a:prstGeom>
        </p:spPr>
      </p:pic>
      <p:pic>
        <p:nvPicPr>
          <p:cNvPr id="13" name="Picture 2">
            <a:hlinkClick r:id="rId5"/>
            <a:extLst>
              <a:ext uri="{FF2B5EF4-FFF2-40B4-BE49-F238E27FC236}">
                <a16:creationId xmlns:a16="http://schemas.microsoft.com/office/drawing/2014/main" id="{E6B7D15D-9182-4559-A02E-199DAAE2B5E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413340" y="2107548"/>
            <a:ext cx="1851430" cy="1885845"/>
          </a:xfrm>
          <a:prstGeom prst="rect">
            <a:avLst/>
          </a:prstGeom>
        </p:spPr>
      </p:pic>
      <p:sp>
        <p:nvSpPr>
          <p:cNvPr id="3" name="CaixaDeTexto 2">
            <a:extLst>
              <a:ext uri="{FF2B5EF4-FFF2-40B4-BE49-F238E27FC236}">
                <a16:creationId xmlns:a16="http://schemas.microsoft.com/office/drawing/2014/main" id="{4250E300-3407-41DC-9FBC-F819B0B33FF3}"/>
              </a:ext>
            </a:extLst>
          </p:cNvPr>
          <p:cNvSpPr txBox="1"/>
          <p:nvPr/>
        </p:nvSpPr>
        <p:spPr>
          <a:xfrm>
            <a:off x="299803" y="869504"/>
            <a:ext cx="4370492" cy="523220"/>
          </a:xfrm>
          <a:prstGeom prst="rect">
            <a:avLst/>
          </a:prstGeom>
          <a:noFill/>
        </p:spPr>
        <p:txBody>
          <a:bodyPr wrap="none" rtlCol="0">
            <a:spAutoFit/>
          </a:bodyPr>
          <a:lstStyle/>
          <a:p>
            <a:r>
              <a:rPr lang="en-GB" sz="2800" dirty="0">
                <a:solidFill>
                  <a:srgbClr val="35372F"/>
                </a:solidFill>
                <a:latin typeface="+mj-lt"/>
              </a:rPr>
              <a:t>Take two minutes to discuss: </a:t>
            </a:r>
          </a:p>
        </p:txBody>
      </p:sp>
    </p:spTree>
    <p:extLst>
      <p:ext uri="{BB962C8B-B14F-4D97-AF65-F5344CB8AC3E}">
        <p14:creationId xmlns:p14="http://schemas.microsoft.com/office/powerpoint/2010/main" val="1265423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E757A8B-3D3E-498F-B7E1-9C292FEAD662}"/>
              </a:ext>
            </a:extLst>
          </p:cNvPr>
          <p:cNvSpPr/>
          <p:nvPr/>
        </p:nvSpPr>
        <p:spPr>
          <a:xfrm>
            <a:off x="3522688" y="1961031"/>
            <a:ext cx="4646951" cy="3240556"/>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Action # 2:</a:t>
            </a:r>
          </a:p>
        </p:txBody>
      </p:sp>
      <p:pic>
        <p:nvPicPr>
          <p:cNvPr id="3" name="Picture 7">
            <a:hlinkClick r:id="rId2"/>
            <a:extLst>
              <a:ext uri="{FF2B5EF4-FFF2-40B4-BE49-F238E27FC236}">
                <a16:creationId xmlns:a16="http://schemas.microsoft.com/office/drawing/2014/main" id="{BCD0F2E9-2952-4C7D-97DD-6D879A0D7F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7843" y="1068125"/>
            <a:ext cx="2549331" cy="2109791"/>
          </a:xfrm>
          <a:prstGeom prst="rect">
            <a:avLst/>
          </a:prstGeom>
        </p:spPr>
      </p:pic>
    </p:spTree>
    <p:extLst>
      <p:ext uri="{BB962C8B-B14F-4D97-AF65-F5344CB8AC3E}">
        <p14:creationId xmlns:p14="http://schemas.microsoft.com/office/powerpoint/2010/main" val="817786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From this…</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2658"/>
            <a:ext cx="12192000" cy="6890657"/>
          </a:xfrm>
          <a:prstGeom prst="rect">
            <a:avLst/>
          </a:prstGeom>
        </p:spPr>
      </p:pic>
    </p:spTree>
    <p:extLst>
      <p:ext uri="{BB962C8B-B14F-4D97-AF65-F5344CB8AC3E}">
        <p14:creationId xmlns:p14="http://schemas.microsoft.com/office/powerpoint/2010/main" val="3128763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To this…</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p:cNvSpPr/>
          <p:nvPr/>
        </p:nvSpPr>
        <p:spPr>
          <a:xfrm>
            <a:off x="606941" y="4698808"/>
            <a:ext cx="3231412" cy="2031325"/>
          </a:xfrm>
          <a:prstGeom prst="rect">
            <a:avLst/>
          </a:prstGeom>
          <a:solidFill>
            <a:srgbClr val="37352F"/>
          </a:solidFill>
        </p:spPr>
        <p:txBody>
          <a:bodyPr wrap="square">
            <a:spAutoFit/>
          </a:bodyPr>
          <a:lstStyle/>
          <a:p>
            <a:pPr algn="ctr"/>
            <a:r>
              <a:rPr lang="en-GB" dirty="0">
                <a:solidFill>
                  <a:schemeClr val="bg1"/>
                </a:solidFill>
                <a:latin typeface="+mj-lt"/>
              </a:rPr>
              <a:t>*This image, taken in August 2019 shows the number of aircraft that were travelling over Europe at one particular moment in the day.  There were 2482 visible out of a total of 12906 aircraft in the sky.</a:t>
            </a:r>
          </a:p>
        </p:txBody>
      </p:sp>
    </p:spTree>
    <p:extLst>
      <p:ext uri="{BB962C8B-B14F-4D97-AF65-F5344CB8AC3E}">
        <p14:creationId xmlns:p14="http://schemas.microsoft.com/office/powerpoint/2010/main" val="3538928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2CED699-5F42-48D1-9A34-D6EF49F8CFD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85845" y="1557179"/>
            <a:ext cx="3773624" cy="3773624"/>
          </a:xfrm>
          <a:prstGeom prst="rect">
            <a:avLst/>
          </a:prstGeom>
        </p:spPr>
      </p:pic>
      <p:sp>
        <p:nvSpPr>
          <p:cNvPr id="8" name="CaixaDeTexto 7">
            <a:extLst>
              <a:ext uri="{FF2B5EF4-FFF2-40B4-BE49-F238E27FC236}">
                <a16:creationId xmlns:a16="http://schemas.microsoft.com/office/drawing/2014/main" id="{AE74AADF-5355-425A-9985-21CE93E984DC}"/>
              </a:ext>
            </a:extLst>
          </p:cNvPr>
          <p:cNvSpPr txBox="1"/>
          <p:nvPr/>
        </p:nvSpPr>
        <p:spPr>
          <a:xfrm>
            <a:off x="2106890" y="2413337"/>
            <a:ext cx="2848131" cy="2031325"/>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How has this action become a harmful habit for ourselves and the planet?</a:t>
            </a:r>
          </a:p>
        </p:txBody>
      </p:sp>
      <p:sp>
        <p:nvSpPr>
          <p:cNvPr id="3" name="CaixaDeTexto 2">
            <a:extLst>
              <a:ext uri="{FF2B5EF4-FFF2-40B4-BE49-F238E27FC236}">
                <a16:creationId xmlns:a16="http://schemas.microsoft.com/office/drawing/2014/main" id="{4250E300-3407-41DC-9FBC-F819B0B33FF3}"/>
              </a:ext>
            </a:extLst>
          </p:cNvPr>
          <p:cNvSpPr txBox="1"/>
          <p:nvPr/>
        </p:nvSpPr>
        <p:spPr>
          <a:xfrm>
            <a:off x="299803" y="869504"/>
            <a:ext cx="4370492" cy="523220"/>
          </a:xfrm>
          <a:prstGeom prst="rect">
            <a:avLst/>
          </a:prstGeom>
          <a:noFill/>
        </p:spPr>
        <p:txBody>
          <a:bodyPr wrap="none" rtlCol="0">
            <a:spAutoFit/>
          </a:bodyPr>
          <a:lstStyle/>
          <a:p>
            <a:r>
              <a:rPr lang="en-GB" sz="2800" dirty="0">
                <a:solidFill>
                  <a:srgbClr val="35372F"/>
                </a:solidFill>
                <a:latin typeface="+mj-lt"/>
              </a:rPr>
              <a:t>Take two minutes to discuss: </a:t>
            </a:r>
          </a:p>
        </p:txBody>
      </p:sp>
      <p:pic>
        <p:nvPicPr>
          <p:cNvPr id="11" name="Imagem 10">
            <a:extLst>
              <a:ext uri="{FF2B5EF4-FFF2-40B4-BE49-F238E27FC236}">
                <a16:creationId xmlns:a16="http://schemas.microsoft.com/office/drawing/2014/main" id="{AA801CBC-E348-4A84-993E-BBB3E4F4F0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2532" y="3696682"/>
            <a:ext cx="3967441" cy="2223947"/>
          </a:xfrm>
          <a:prstGeom prst="rect">
            <a:avLst/>
          </a:prstGeom>
        </p:spPr>
      </p:pic>
      <p:pic>
        <p:nvPicPr>
          <p:cNvPr id="12" name="Imagem 11">
            <a:extLst>
              <a:ext uri="{FF2B5EF4-FFF2-40B4-BE49-F238E27FC236}">
                <a16:creationId xmlns:a16="http://schemas.microsoft.com/office/drawing/2014/main" id="{D9B14A4D-45E5-42DD-BFFB-D56002C28F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2533" y="1236467"/>
            <a:ext cx="3967441" cy="2192533"/>
          </a:xfrm>
          <a:prstGeom prst="rect">
            <a:avLst/>
          </a:prstGeom>
        </p:spPr>
      </p:pic>
      <p:pic>
        <p:nvPicPr>
          <p:cNvPr id="14" name="Picture 7">
            <a:hlinkClick r:id="rId5"/>
            <a:extLst>
              <a:ext uri="{FF2B5EF4-FFF2-40B4-BE49-F238E27FC236}">
                <a16:creationId xmlns:a16="http://schemas.microsoft.com/office/drawing/2014/main" id="{1A12C50A-76E2-4072-A486-23086375DD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74795" y="2674843"/>
            <a:ext cx="1822545" cy="1508313"/>
          </a:xfrm>
          <a:prstGeom prst="rect">
            <a:avLst/>
          </a:prstGeom>
        </p:spPr>
      </p:pic>
    </p:spTree>
    <p:extLst>
      <p:ext uri="{BB962C8B-B14F-4D97-AF65-F5344CB8AC3E}">
        <p14:creationId xmlns:p14="http://schemas.microsoft.com/office/powerpoint/2010/main" val="2809033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E757A8B-3D3E-498F-B7E1-9C292FEAD662}"/>
              </a:ext>
            </a:extLst>
          </p:cNvPr>
          <p:cNvSpPr/>
          <p:nvPr/>
        </p:nvSpPr>
        <p:spPr>
          <a:xfrm>
            <a:off x="3552669" y="1946040"/>
            <a:ext cx="4646951" cy="3240556"/>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Action # 3:</a:t>
            </a:r>
          </a:p>
        </p:txBody>
      </p:sp>
      <p:pic>
        <p:nvPicPr>
          <p:cNvPr id="3" name="Picture 16">
            <a:hlinkClick r:id="rId2"/>
            <a:extLst>
              <a:ext uri="{FF2B5EF4-FFF2-40B4-BE49-F238E27FC236}">
                <a16:creationId xmlns:a16="http://schemas.microsoft.com/office/drawing/2014/main" id="{309219A1-BD68-42C5-AAA8-B9744569C5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8893" y="952592"/>
            <a:ext cx="1887551" cy="1986896"/>
          </a:xfrm>
          <a:prstGeom prst="rect">
            <a:avLst/>
          </a:prstGeom>
        </p:spPr>
      </p:pic>
    </p:spTree>
    <p:extLst>
      <p:ext uri="{BB962C8B-B14F-4D97-AF65-F5344CB8AC3E}">
        <p14:creationId xmlns:p14="http://schemas.microsoft.com/office/powerpoint/2010/main" val="985674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From this…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17" y="0"/>
            <a:ext cx="12170365" cy="6858000"/>
          </a:xfrm>
          <a:prstGeom prst="rect">
            <a:avLst/>
          </a:prstGeom>
        </p:spPr>
      </p:pic>
    </p:spTree>
    <p:extLst>
      <p:ext uri="{BB962C8B-B14F-4D97-AF65-F5344CB8AC3E}">
        <p14:creationId xmlns:p14="http://schemas.microsoft.com/office/powerpoint/2010/main" val="3594906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To this…</a:t>
            </a:r>
          </a:p>
        </p:txBody>
      </p:sp>
      <p:pic>
        <p:nvPicPr>
          <p:cNvPr id="2050" name="Picture 2" descr="https://miro.medium.com/max/3710/1*ZtE6ZKB8Lh2i3VbI8WI9aw.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78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GB" b="1" dirty="0">
                <a:solidFill>
                  <a:srgbClr val="35372F"/>
                </a:solidFill>
              </a:rPr>
            </a:br>
            <a:r>
              <a:rPr lang="en-GB" b="1" dirty="0">
                <a:solidFill>
                  <a:srgbClr val="35372F"/>
                </a:solidFill>
              </a:rPr>
              <a:t>In this lesson you will need:</a:t>
            </a:r>
            <a:br>
              <a:rPr lang="en-GB" b="1" dirty="0">
                <a:solidFill>
                  <a:srgbClr val="35372F"/>
                </a:solidFill>
              </a:rPr>
            </a:br>
            <a:endParaRPr lang="en-GB" dirty="0">
              <a:solidFill>
                <a:srgbClr val="35372F"/>
              </a:solidFill>
            </a:endParaRPr>
          </a:p>
        </p:txBody>
      </p:sp>
      <p:sp>
        <p:nvSpPr>
          <p:cNvPr id="3" name="Content Placeholder 2"/>
          <p:cNvSpPr>
            <a:spLocks noGrp="1"/>
          </p:cNvSpPr>
          <p:nvPr>
            <p:ph idx="1"/>
          </p:nvPr>
        </p:nvSpPr>
        <p:spPr>
          <a:xfrm>
            <a:off x="496389" y="1855389"/>
            <a:ext cx="10708423" cy="4351338"/>
          </a:xfrm>
        </p:spPr>
        <p:txBody>
          <a:bodyPr/>
          <a:lstStyle/>
          <a:p>
            <a:pPr marL="450850" indent="-450850">
              <a:buFont typeface="Wingdings" panose="05000000000000000000" pitchFamily="2" charset="2"/>
              <a:buChar char="q"/>
            </a:pPr>
            <a:r>
              <a:rPr lang="en-GB" dirty="0">
                <a:solidFill>
                  <a:srgbClr val="35372F"/>
                </a:solidFill>
              </a:rPr>
              <a:t>Internet access</a:t>
            </a:r>
          </a:p>
          <a:p>
            <a:pPr marL="450850" indent="-450850">
              <a:buFont typeface="Wingdings" panose="05000000000000000000" pitchFamily="2" charset="2"/>
              <a:buChar char="q"/>
            </a:pPr>
            <a:r>
              <a:rPr lang="en-GB" dirty="0">
                <a:solidFill>
                  <a:srgbClr val="35372F"/>
                </a:solidFill>
              </a:rPr>
              <a:t>Speakers</a:t>
            </a:r>
          </a:p>
          <a:p>
            <a:pPr marL="450850" indent="-450850">
              <a:buFont typeface="Wingdings" panose="05000000000000000000" pitchFamily="2" charset="2"/>
              <a:buChar char="q"/>
            </a:pPr>
            <a:r>
              <a:rPr lang="en-GB" dirty="0">
                <a:solidFill>
                  <a:srgbClr val="35372F"/>
                </a:solidFill>
              </a:rPr>
              <a:t>Pens or coloured pencils</a:t>
            </a:r>
          </a:p>
          <a:p>
            <a:pPr marL="450850" indent="-450850">
              <a:buFont typeface="Wingdings" panose="05000000000000000000" pitchFamily="2" charset="2"/>
              <a:buChar char="q"/>
            </a:pPr>
            <a:r>
              <a:rPr lang="en-GB" dirty="0" err="1">
                <a:solidFill>
                  <a:srgbClr val="35372F"/>
                </a:solidFill>
              </a:rPr>
              <a:t>ThoughtBox</a:t>
            </a:r>
            <a:r>
              <a:rPr lang="en-GB" dirty="0">
                <a:solidFill>
                  <a:srgbClr val="35372F"/>
                </a:solidFill>
              </a:rPr>
              <a:t> </a:t>
            </a:r>
            <a:r>
              <a:rPr lang="en-GB" i="1" dirty="0">
                <a:solidFill>
                  <a:srgbClr val="35372F"/>
                </a:solidFill>
              </a:rPr>
              <a:t>Thought-Books</a:t>
            </a:r>
            <a:r>
              <a:rPr lang="en-GB" dirty="0">
                <a:solidFill>
                  <a:srgbClr val="35372F"/>
                </a:solidFill>
              </a:rPr>
              <a:t> or paper</a:t>
            </a:r>
          </a:p>
          <a:p>
            <a:pPr marL="450850" indent="-450850">
              <a:buFont typeface="Wingdings" panose="05000000000000000000" pitchFamily="2" charset="2"/>
              <a:buChar char="q"/>
            </a:pPr>
            <a:r>
              <a:rPr lang="en-GB" dirty="0">
                <a:solidFill>
                  <a:srgbClr val="35372F"/>
                </a:solidFill>
              </a:rPr>
              <a:t>Large sheets of paper (optional for final task)</a:t>
            </a:r>
          </a:p>
          <a:p>
            <a:pPr>
              <a:buFont typeface="Wingdings" panose="05000000000000000000" pitchFamily="2" charset="2"/>
              <a:buChar char="q"/>
            </a:pPr>
            <a:r>
              <a:rPr lang="en-GB" dirty="0">
                <a:solidFill>
                  <a:srgbClr val="35372F"/>
                </a:solidFill>
              </a:rPr>
              <a:t> Information sheets on human habits (click </a:t>
            </a:r>
            <a:r>
              <a:rPr lang="en-GB" dirty="0">
                <a:solidFill>
                  <a:srgbClr val="35372F"/>
                </a:solidFill>
                <a:hlinkClick r:id="rId2">
                  <a:extLst>
                    <a:ext uri="{A12FA001-AC4F-418D-AE19-62706E023703}">
                      <ahyp:hlinkClr xmlns:ahyp="http://schemas.microsoft.com/office/drawing/2018/hyperlinkcolor" val="tx"/>
                    </a:ext>
                  </a:extLst>
                </a:hlinkClick>
              </a:rPr>
              <a:t>here </a:t>
            </a:r>
            <a:r>
              <a:rPr lang="en-GB" dirty="0">
                <a:solidFill>
                  <a:srgbClr val="35372F"/>
                </a:solidFill>
              </a:rPr>
              <a:t>to print)</a:t>
            </a:r>
          </a:p>
          <a:p>
            <a:pPr marL="0" indent="0">
              <a:buNone/>
            </a:pPr>
            <a:endParaRPr lang="en-GB" dirty="0">
              <a:solidFill>
                <a:srgbClr val="35372F"/>
              </a:solidFill>
            </a:endParaRPr>
          </a:p>
          <a:p>
            <a:pPr>
              <a:buFont typeface="Wingdings" panose="05000000000000000000" pitchFamily="2" charset="2"/>
              <a:buChar char="q"/>
            </a:pPr>
            <a:endParaRPr lang="en-GB" dirty="0">
              <a:solidFill>
                <a:srgbClr val="35372F"/>
              </a:solidFill>
            </a:endParaRPr>
          </a:p>
          <a:p>
            <a:endParaRPr lang="en-GB" dirty="0">
              <a:solidFill>
                <a:srgbClr val="35372F"/>
              </a:solidFill>
            </a:endParaRPr>
          </a:p>
        </p:txBody>
      </p:sp>
      <p:sp>
        <p:nvSpPr>
          <p:cNvPr id="4" name="Content Placeholder 2"/>
          <p:cNvSpPr txBox="1">
            <a:spLocks/>
          </p:cNvSpPr>
          <p:nvPr/>
        </p:nvSpPr>
        <p:spPr>
          <a:xfrm>
            <a:off x="1839433" y="1750813"/>
            <a:ext cx="997692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endPar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15774" y="5162960"/>
            <a:ext cx="978075" cy="1239761"/>
          </a:xfrm>
          <a:prstGeom prst="rect">
            <a:avLst/>
          </a:prstGeom>
        </p:spPr>
      </p:pic>
      <p:sp>
        <p:nvSpPr>
          <p:cNvPr id="7" name="Oval Callout 10">
            <a:extLst>
              <a:ext uri="{FF2B5EF4-FFF2-40B4-BE49-F238E27FC236}">
                <a16:creationId xmlns:a16="http://schemas.microsoft.com/office/drawing/2014/main" id="{1364A831-7E28-429D-BC05-F9527F444CEF}"/>
              </a:ext>
            </a:extLst>
          </p:cNvPr>
          <p:cNvSpPr/>
          <p:nvPr/>
        </p:nvSpPr>
        <p:spPr>
          <a:xfrm>
            <a:off x="8959511" y="1855389"/>
            <a:ext cx="2598875" cy="2443103"/>
          </a:xfrm>
          <a:prstGeom prst="wedgeEllipseCallout">
            <a:avLst>
              <a:gd name="adj1" fmla="val 29986"/>
              <a:gd name="adj2" fmla="val 30697"/>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mn-cs"/>
              </a:rPr>
              <a:t>Here is a list of resources you will need for this lesson.</a:t>
            </a:r>
          </a:p>
        </p:txBody>
      </p:sp>
    </p:spTree>
    <p:extLst>
      <p:ext uri="{BB962C8B-B14F-4D97-AF65-F5344CB8AC3E}">
        <p14:creationId xmlns:p14="http://schemas.microsoft.com/office/powerpoint/2010/main" val="268736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2CED699-5F42-48D1-9A34-D6EF49F8CFD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85845" y="1557179"/>
            <a:ext cx="3773624" cy="3773624"/>
          </a:xfrm>
          <a:prstGeom prst="rect">
            <a:avLst/>
          </a:prstGeom>
        </p:spPr>
      </p:pic>
      <p:sp>
        <p:nvSpPr>
          <p:cNvPr id="8" name="CaixaDeTexto 7">
            <a:extLst>
              <a:ext uri="{FF2B5EF4-FFF2-40B4-BE49-F238E27FC236}">
                <a16:creationId xmlns:a16="http://schemas.microsoft.com/office/drawing/2014/main" id="{AE74AADF-5355-425A-9985-21CE93E984DC}"/>
              </a:ext>
            </a:extLst>
          </p:cNvPr>
          <p:cNvSpPr txBox="1"/>
          <p:nvPr/>
        </p:nvSpPr>
        <p:spPr>
          <a:xfrm>
            <a:off x="2106890" y="2413337"/>
            <a:ext cx="2848131" cy="2031325"/>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How has this action become an harmful habit for ourselves and the planet?</a:t>
            </a:r>
          </a:p>
        </p:txBody>
      </p:sp>
      <p:sp>
        <p:nvSpPr>
          <p:cNvPr id="3" name="CaixaDeTexto 2">
            <a:extLst>
              <a:ext uri="{FF2B5EF4-FFF2-40B4-BE49-F238E27FC236}">
                <a16:creationId xmlns:a16="http://schemas.microsoft.com/office/drawing/2014/main" id="{4250E300-3407-41DC-9FBC-F819B0B33FF3}"/>
              </a:ext>
            </a:extLst>
          </p:cNvPr>
          <p:cNvSpPr txBox="1"/>
          <p:nvPr/>
        </p:nvSpPr>
        <p:spPr>
          <a:xfrm>
            <a:off x="299803" y="869504"/>
            <a:ext cx="4370492" cy="523220"/>
          </a:xfrm>
          <a:prstGeom prst="rect">
            <a:avLst/>
          </a:prstGeom>
          <a:noFill/>
        </p:spPr>
        <p:txBody>
          <a:bodyPr wrap="none" rtlCol="0">
            <a:spAutoFit/>
          </a:bodyPr>
          <a:lstStyle/>
          <a:p>
            <a:r>
              <a:rPr lang="en-GB" sz="2800" dirty="0">
                <a:solidFill>
                  <a:srgbClr val="35372F"/>
                </a:solidFill>
                <a:latin typeface="+mj-lt"/>
              </a:rPr>
              <a:t>Take two minutes to discuss: </a:t>
            </a:r>
          </a:p>
        </p:txBody>
      </p:sp>
      <p:pic>
        <p:nvPicPr>
          <p:cNvPr id="9" name="Imagem 8">
            <a:extLst>
              <a:ext uri="{FF2B5EF4-FFF2-40B4-BE49-F238E27FC236}">
                <a16:creationId xmlns:a16="http://schemas.microsoft.com/office/drawing/2014/main" id="{62FAC4DE-7940-4A31-9EE1-7FCB387DA8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9954" y="1173419"/>
            <a:ext cx="3773624" cy="2113229"/>
          </a:xfrm>
          <a:prstGeom prst="rect">
            <a:avLst/>
          </a:prstGeom>
        </p:spPr>
      </p:pic>
      <p:pic>
        <p:nvPicPr>
          <p:cNvPr id="10" name="Imagem 9">
            <a:extLst>
              <a:ext uri="{FF2B5EF4-FFF2-40B4-BE49-F238E27FC236}">
                <a16:creationId xmlns:a16="http://schemas.microsoft.com/office/drawing/2014/main" id="{964EAE7F-8BAC-4133-A7A2-96ED08279C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2530" y="3429000"/>
            <a:ext cx="3773625" cy="2112281"/>
          </a:xfrm>
          <a:prstGeom prst="rect">
            <a:avLst/>
          </a:prstGeom>
        </p:spPr>
      </p:pic>
      <p:pic>
        <p:nvPicPr>
          <p:cNvPr id="13" name="Picture 16">
            <a:hlinkClick r:id="rId5"/>
            <a:extLst>
              <a:ext uri="{FF2B5EF4-FFF2-40B4-BE49-F238E27FC236}">
                <a16:creationId xmlns:a16="http://schemas.microsoft.com/office/drawing/2014/main" id="{7CB85C80-2A45-41B9-B409-89FBBB38384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62379" y="2230033"/>
            <a:ext cx="1887551" cy="1986896"/>
          </a:xfrm>
          <a:prstGeom prst="rect">
            <a:avLst/>
          </a:prstGeom>
        </p:spPr>
      </p:pic>
    </p:spTree>
    <p:extLst>
      <p:ext uri="{BB962C8B-B14F-4D97-AF65-F5344CB8AC3E}">
        <p14:creationId xmlns:p14="http://schemas.microsoft.com/office/powerpoint/2010/main" val="2784069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6DA53B4-DC8D-4982-88CE-9326798D9F7F}"/>
              </a:ext>
            </a:extLst>
          </p:cNvPr>
          <p:cNvSpPr/>
          <p:nvPr/>
        </p:nvSpPr>
        <p:spPr>
          <a:xfrm>
            <a:off x="3772524" y="1808722"/>
            <a:ext cx="4646951" cy="3240556"/>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Action # 4:</a:t>
            </a:r>
          </a:p>
        </p:txBody>
      </p:sp>
      <p:pic>
        <p:nvPicPr>
          <p:cNvPr id="9" name="Picture 17">
            <a:hlinkClick r:id="rId2"/>
            <a:extLst>
              <a:ext uri="{FF2B5EF4-FFF2-40B4-BE49-F238E27FC236}">
                <a16:creationId xmlns:a16="http://schemas.microsoft.com/office/drawing/2014/main" id="{31EFF70F-61D9-451A-BAF1-4AC0EEE6B78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505455" y="1207502"/>
            <a:ext cx="1817383" cy="1652478"/>
          </a:xfrm>
          <a:prstGeom prst="rect">
            <a:avLst/>
          </a:prstGeom>
        </p:spPr>
      </p:pic>
    </p:spTree>
    <p:extLst>
      <p:ext uri="{BB962C8B-B14F-4D97-AF65-F5344CB8AC3E}">
        <p14:creationId xmlns:p14="http://schemas.microsoft.com/office/powerpoint/2010/main" val="496169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6BB52-987C-42A5-9732-80D6AAB80A73}"/>
              </a:ext>
            </a:extLst>
          </p:cNvPr>
          <p:cNvSpPr>
            <a:spLocks noGrp="1"/>
          </p:cNvSpPr>
          <p:nvPr>
            <p:ph type="title"/>
          </p:nvPr>
        </p:nvSpPr>
        <p:spPr/>
        <p:txBody>
          <a:bodyPr/>
          <a:lstStyle/>
          <a:p>
            <a:r>
              <a:rPr lang="en-GB" dirty="0"/>
              <a:t>@freefoodphotos.com</a:t>
            </a:r>
          </a:p>
        </p:txBody>
      </p:sp>
      <p:pic>
        <p:nvPicPr>
          <p:cNvPr id="5" name="Espaço Reservado para Conteúdo 4" descr="Prato com panquecas e garfo&#10;&#10;Descrição gerada automaticamente">
            <a:extLst>
              <a:ext uri="{FF2B5EF4-FFF2-40B4-BE49-F238E27FC236}">
                <a16:creationId xmlns:a16="http://schemas.microsoft.com/office/drawing/2014/main" id="{360A1610-9403-4F41-A69E-8E216D057E40}"/>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6692" b="6692"/>
          <a:stretch/>
        </p:blipFill>
        <p:spPr>
          <a:xfrm>
            <a:off x="0" y="0"/>
            <a:ext cx="12219238" cy="6858000"/>
          </a:xfrm>
        </p:spPr>
      </p:pic>
    </p:spTree>
    <p:extLst>
      <p:ext uri="{BB962C8B-B14F-4D97-AF65-F5344CB8AC3E}">
        <p14:creationId xmlns:p14="http://schemas.microsoft.com/office/powerpoint/2010/main" val="1584750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22D2A0-EB67-4782-835E-F926CE929D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31690"/>
            <a:ext cx="12192000" cy="8194405"/>
          </a:xfrm>
          <a:prstGeom prst="rect">
            <a:avLst/>
          </a:prstGeom>
        </p:spPr>
      </p:pic>
    </p:spTree>
    <p:extLst>
      <p:ext uri="{BB962C8B-B14F-4D97-AF65-F5344CB8AC3E}">
        <p14:creationId xmlns:p14="http://schemas.microsoft.com/office/powerpoint/2010/main" val="15298278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00BD67A-6961-4347-9B53-2981590EB9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998" y="3429000"/>
            <a:ext cx="3777137" cy="2538664"/>
          </a:xfrm>
          <a:prstGeom prst="rect">
            <a:avLst/>
          </a:prstGeom>
        </p:spPr>
      </p:pic>
      <p:pic>
        <p:nvPicPr>
          <p:cNvPr id="4" name="Picture 4">
            <a:extLst>
              <a:ext uri="{FF2B5EF4-FFF2-40B4-BE49-F238E27FC236}">
                <a16:creationId xmlns:a16="http://schemas.microsoft.com/office/drawing/2014/main" id="{F2CED699-5F42-48D1-9A34-D6EF49F8CFD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85845" y="1557179"/>
            <a:ext cx="3773624" cy="3773624"/>
          </a:xfrm>
          <a:prstGeom prst="rect">
            <a:avLst/>
          </a:prstGeom>
        </p:spPr>
      </p:pic>
      <p:sp>
        <p:nvSpPr>
          <p:cNvPr id="8" name="CaixaDeTexto 7">
            <a:extLst>
              <a:ext uri="{FF2B5EF4-FFF2-40B4-BE49-F238E27FC236}">
                <a16:creationId xmlns:a16="http://schemas.microsoft.com/office/drawing/2014/main" id="{AE74AADF-5355-425A-9985-21CE93E984DC}"/>
              </a:ext>
            </a:extLst>
          </p:cNvPr>
          <p:cNvSpPr txBox="1"/>
          <p:nvPr/>
        </p:nvSpPr>
        <p:spPr>
          <a:xfrm>
            <a:off x="2106890" y="2413337"/>
            <a:ext cx="2848131" cy="2031325"/>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How has this action become an harmful habit for ourselves and the planet?</a:t>
            </a:r>
          </a:p>
        </p:txBody>
      </p:sp>
      <p:sp>
        <p:nvSpPr>
          <p:cNvPr id="3" name="CaixaDeTexto 2">
            <a:extLst>
              <a:ext uri="{FF2B5EF4-FFF2-40B4-BE49-F238E27FC236}">
                <a16:creationId xmlns:a16="http://schemas.microsoft.com/office/drawing/2014/main" id="{4250E300-3407-41DC-9FBC-F819B0B33FF3}"/>
              </a:ext>
            </a:extLst>
          </p:cNvPr>
          <p:cNvSpPr txBox="1"/>
          <p:nvPr/>
        </p:nvSpPr>
        <p:spPr>
          <a:xfrm>
            <a:off x="299803" y="869504"/>
            <a:ext cx="4370492" cy="523220"/>
          </a:xfrm>
          <a:prstGeom prst="rect">
            <a:avLst/>
          </a:prstGeom>
          <a:noFill/>
        </p:spPr>
        <p:txBody>
          <a:bodyPr wrap="none" rtlCol="0">
            <a:spAutoFit/>
          </a:bodyPr>
          <a:lstStyle/>
          <a:p>
            <a:r>
              <a:rPr lang="en-GB" sz="2800" dirty="0">
                <a:solidFill>
                  <a:srgbClr val="35372F"/>
                </a:solidFill>
                <a:latin typeface="+mj-lt"/>
              </a:rPr>
              <a:t>Take two minutes to discuss: </a:t>
            </a:r>
          </a:p>
        </p:txBody>
      </p:sp>
      <p:pic>
        <p:nvPicPr>
          <p:cNvPr id="11" name="Espaço Reservado para Conteúdo 4" descr="Prato com panquecas e garfo&#10;&#10;Descrição gerada automaticamente">
            <a:extLst>
              <a:ext uri="{FF2B5EF4-FFF2-40B4-BE49-F238E27FC236}">
                <a16:creationId xmlns:a16="http://schemas.microsoft.com/office/drawing/2014/main" id="{AC89C30B-B9D1-4F40-B3F3-51D5881FF14A}"/>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6600862" y="1105549"/>
            <a:ext cx="3773625" cy="2117932"/>
          </a:xfrm>
        </p:spPr>
      </p:pic>
      <p:pic>
        <p:nvPicPr>
          <p:cNvPr id="14" name="Picture 17">
            <a:hlinkClick r:id="rId5"/>
            <a:extLst>
              <a:ext uri="{FF2B5EF4-FFF2-40B4-BE49-F238E27FC236}">
                <a16:creationId xmlns:a16="http://schemas.microsoft.com/office/drawing/2014/main" id="{8926B5A6-1CD7-473D-A2D1-54411C84D1E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88535" y="2413337"/>
            <a:ext cx="1914095" cy="1740415"/>
          </a:xfrm>
          <a:prstGeom prst="rect">
            <a:avLst/>
          </a:prstGeom>
        </p:spPr>
      </p:pic>
    </p:spTree>
    <p:extLst>
      <p:ext uri="{BB962C8B-B14F-4D97-AF65-F5344CB8AC3E}">
        <p14:creationId xmlns:p14="http://schemas.microsoft.com/office/powerpoint/2010/main" val="2522646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797" y="2067718"/>
            <a:ext cx="11572406" cy="3933983"/>
          </a:xfrm>
        </p:spPr>
        <p:txBody>
          <a:bodyPr>
            <a:normAutofit/>
          </a:bodyPr>
          <a:lstStyle/>
          <a:p>
            <a:pPr marL="0" indent="0">
              <a:buNone/>
            </a:pPr>
            <a:endParaRPr lang="en-GB" dirty="0">
              <a:solidFill>
                <a:srgbClr val="35372F"/>
              </a:solidFill>
            </a:endParaRPr>
          </a:p>
          <a:p>
            <a:pPr marL="0" indent="0">
              <a:buNone/>
            </a:pPr>
            <a:r>
              <a:rPr lang="en-GB" dirty="0">
                <a:solidFill>
                  <a:srgbClr val="35372F"/>
                </a:solidFill>
              </a:rPr>
              <a:t>We’re now going to look at these habits and think about how they relate to fossil fuel use and why they are not good for us or for the planet in the long term. </a:t>
            </a:r>
          </a:p>
          <a:p>
            <a:pPr marL="0" indent="0">
              <a:buNone/>
            </a:pPr>
            <a:endParaRPr lang="en-GB" dirty="0"/>
          </a:p>
          <a:p>
            <a:pPr marL="0" indent="0">
              <a:buNone/>
            </a:pPr>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36150" y="5578220"/>
            <a:ext cx="1628775" cy="846963"/>
          </a:xfrm>
          <a:prstGeom prst="rect">
            <a:avLst/>
          </a:prstGeom>
        </p:spPr>
      </p:pic>
    </p:spTree>
    <p:extLst>
      <p:ext uri="{BB962C8B-B14F-4D97-AF65-F5344CB8AC3E}">
        <p14:creationId xmlns:p14="http://schemas.microsoft.com/office/powerpoint/2010/main" val="2309997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45" y="1531282"/>
            <a:ext cx="3108921" cy="3049134"/>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2263" y="1832623"/>
            <a:ext cx="3320250" cy="2747793"/>
          </a:xfrm>
          <a:prstGeom prst="rect">
            <a:avLst/>
          </a:prstGeom>
        </p:spPr>
      </p:pic>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46343" y="1481568"/>
            <a:ext cx="2943906" cy="3098848"/>
          </a:xfrm>
          <a:prstGeom prst="rect">
            <a:avLst/>
          </a:prstGeom>
        </p:spPr>
      </p:pic>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90249" y="1997409"/>
            <a:ext cx="2840771" cy="2583007"/>
          </a:xfrm>
          <a:prstGeom prst="rect">
            <a:avLst/>
          </a:prstGeom>
        </p:spPr>
      </p:pic>
    </p:spTree>
    <p:extLst>
      <p:ext uri="{BB962C8B-B14F-4D97-AF65-F5344CB8AC3E}">
        <p14:creationId xmlns:p14="http://schemas.microsoft.com/office/powerpoint/2010/main" val="133605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74754" y="1548706"/>
            <a:ext cx="11390171" cy="4989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rgbClr val="35372F"/>
                </a:solidFill>
              </a:rPr>
              <a:t>These actions may not have started off as harmful for ourselves and the planet. </a:t>
            </a:r>
            <a:br>
              <a:rPr lang="en-GB" dirty="0">
                <a:solidFill>
                  <a:srgbClr val="35372F"/>
                </a:solidFill>
              </a:rPr>
            </a:br>
            <a:br>
              <a:rPr lang="en-GB" dirty="0">
                <a:solidFill>
                  <a:srgbClr val="35372F"/>
                </a:solidFill>
              </a:rPr>
            </a:br>
            <a:r>
              <a:rPr lang="en-GB" dirty="0">
                <a:solidFill>
                  <a:srgbClr val="35372F"/>
                </a:solidFill>
              </a:rPr>
              <a:t>For example at one point, plastic was considered a revolution and a way to make life easier for humans by being a cheap, versatile material with many amazing uses. Likewise, air travel was a revelation for us humans, allowing access to countries and places all across the world.</a:t>
            </a:r>
          </a:p>
        </p:txBody>
      </p:sp>
      <p:pic>
        <p:nvPicPr>
          <p:cNvPr id="6" name="Picture 1">
            <a:extLst>
              <a:ext uri="{FF2B5EF4-FFF2-40B4-BE49-F238E27FC236}">
                <a16:creationId xmlns:a16="http://schemas.microsoft.com/office/drawing/2014/main" id="{59D87087-A0B6-4342-97BE-6F78E817BF9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47762" y="4512039"/>
            <a:ext cx="3169484" cy="1791324"/>
          </a:xfrm>
          <a:prstGeom prst="rect">
            <a:avLst/>
          </a:prstGeom>
        </p:spPr>
      </p:pic>
    </p:spTree>
    <p:extLst>
      <p:ext uri="{BB962C8B-B14F-4D97-AF65-F5344CB8AC3E}">
        <p14:creationId xmlns:p14="http://schemas.microsoft.com/office/powerpoint/2010/main" val="185642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00914" y="1698608"/>
            <a:ext cx="11390171" cy="24986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solidFill>
                <a:srgbClr val="35372F"/>
              </a:solidFill>
            </a:endParaRPr>
          </a:p>
          <a:p>
            <a:pPr marL="0" indent="0">
              <a:buNone/>
            </a:pPr>
            <a:r>
              <a:rPr lang="en-GB" dirty="0">
                <a:solidFill>
                  <a:srgbClr val="35372F"/>
                </a:solidFill>
              </a:rPr>
              <a:t>However, not only have these actions become excessive, they are all heavily reliant on fossil fuel use or produce high levels of other greenhouse gases. As we have seen, we are tipping the greenhouse gas levels in the atmosphere out of balance, which in turn is causing an increase in temperature, through the greenhouse effect.</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28602" y="5679917"/>
            <a:ext cx="917550" cy="832035"/>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1675" y="5776557"/>
            <a:ext cx="1082458" cy="81184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40620" y="5026552"/>
            <a:ext cx="1182213" cy="1671958"/>
          </a:xfrm>
          <a:prstGeom prst="rect">
            <a:avLst/>
          </a:prstGeom>
        </p:spPr>
      </p:pic>
    </p:spTree>
    <p:extLst>
      <p:ext uri="{BB962C8B-B14F-4D97-AF65-F5344CB8AC3E}">
        <p14:creationId xmlns:p14="http://schemas.microsoft.com/office/powerpoint/2010/main" val="14462659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2F376E-7C0E-4F24-8793-FF8C2797143F}"/>
              </a:ext>
            </a:extLst>
          </p:cNvPr>
          <p:cNvSpPr>
            <a:spLocks noGrp="1"/>
          </p:cNvSpPr>
          <p:nvPr>
            <p:ph type="title"/>
          </p:nvPr>
        </p:nvSpPr>
        <p:spPr>
          <a:xfrm>
            <a:off x="372357" y="1333508"/>
            <a:ext cx="11357344" cy="1190958"/>
          </a:xfrm>
        </p:spPr>
        <p:txBody>
          <a:bodyPr>
            <a:normAutofit/>
          </a:bodyPr>
          <a:lstStyle/>
          <a:p>
            <a:r>
              <a:rPr lang="en-GB" sz="2800" dirty="0">
                <a:solidFill>
                  <a:srgbClr val="35372F"/>
                </a:solidFill>
              </a:rPr>
              <a:t>In small groups of three or four, pick one of the following habits:</a:t>
            </a:r>
          </a:p>
        </p:txBody>
      </p:sp>
      <p:pic>
        <p:nvPicPr>
          <p:cNvPr id="4" name="Picture 4">
            <a:extLst>
              <a:ext uri="{FF2B5EF4-FFF2-40B4-BE49-F238E27FC236}">
                <a16:creationId xmlns:a16="http://schemas.microsoft.com/office/drawing/2014/main" id="{4D521866-475D-4411-8B99-3504D0610D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2357" y="2705339"/>
            <a:ext cx="2422205" cy="2375624"/>
          </a:xfrm>
          <a:prstGeom prst="rect">
            <a:avLst/>
          </a:prstGeom>
        </p:spPr>
      </p:pic>
      <p:pic>
        <p:nvPicPr>
          <p:cNvPr id="5" name="Picture 5">
            <a:extLst>
              <a:ext uri="{FF2B5EF4-FFF2-40B4-BE49-F238E27FC236}">
                <a16:creationId xmlns:a16="http://schemas.microsoft.com/office/drawing/2014/main" id="{AD6529AA-C292-4E5E-8870-A2AAAE9D42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8305" y="2943684"/>
            <a:ext cx="2586854" cy="2140844"/>
          </a:xfrm>
          <a:prstGeom prst="rect">
            <a:avLst/>
          </a:prstGeom>
        </p:spPr>
      </p:pic>
      <p:pic>
        <p:nvPicPr>
          <p:cNvPr id="6" name="Picture 6">
            <a:extLst>
              <a:ext uri="{FF2B5EF4-FFF2-40B4-BE49-F238E27FC236}">
                <a16:creationId xmlns:a16="http://schemas.microsoft.com/office/drawing/2014/main" id="{7087C2D3-0B7D-4B6E-B9BF-B44E94F6B4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48902" y="2705339"/>
            <a:ext cx="2293640" cy="2414358"/>
          </a:xfrm>
          <a:prstGeom prst="rect">
            <a:avLst/>
          </a:prstGeom>
        </p:spPr>
      </p:pic>
      <p:pic>
        <p:nvPicPr>
          <p:cNvPr id="7" name="Picture 7">
            <a:extLst>
              <a:ext uri="{FF2B5EF4-FFF2-40B4-BE49-F238E27FC236}">
                <a16:creationId xmlns:a16="http://schemas.microsoft.com/office/drawing/2014/main" id="{6FF09C98-E52E-4937-95FE-A7293F8942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26285" y="3034177"/>
            <a:ext cx="2293640" cy="2085520"/>
          </a:xfrm>
          <a:prstGeom prst="rect">
            <a:avLst/>
          </a:prstGeom>
        </p:spPr>
      </p:pic>
    </p:spTree>
    <p:extLst>
      <p:ext uri="{BB962C8B-B14F-4D97-AF65-F5344CB8AC3E}">
        <p14:creationId xmlns:p14="http://schemas.microsoft.com/office/powerpoint/2010/main" val="944364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152" y="208381"/>
            <a:ext cx="1979398" cy="794154"/>
          </a:xfrm>
          <a:prstGeom prst="rect">
            <a:avLst/>
          </a:prstGeom>
        </p:spPr>
      </p:pic>
      <p:sp>
        <p:nvSpPr>
          <p:cNvPr id="6" name="Oval 5">
            <a:extLst>
              <a:ext uri="{FF2B5EF4-FFF2-40B4-BE49-F238E27FC236}">
                <a16:creationId xmlns:a16="http://schemas.microsoft.com/office/drawing/2014/main" id="{8A42227E-F8E7-46BB-9902-1E4B4D812FBC}"/>
              </a:ext>
            </a:extLst>
          </p:cNvPr>
          <p:cNvSpPr/>
          <p:nvPr/>
        </p:nvSpPr>
        <p:spPr>
          <a:xfrm>
            <a:off x="7793665" y="2562447"/>
            <a:ext cx="4185772" cy="4035420"/>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sz="1400" b="1" dirty="0">
                <a:solidFill>
                  <a:srgbClr val="FEE725"/>
                </a:solidFill>
              </a:rPr>
            </a:br>
            <a:endParaRPr lang="en-GB" sz="1400" dirty="0">
              <a:solidFill>
                <a:prstClr val="white"/>
              </a:solidFill>
            </a:endParaRPr>
          </a:p>
        </p:txBody>
      </p:sp>
      <p:sp>
        <p:nvSpPr>
          <p:cNvPr id="9" name="TextBox 7">
            <a:extLst>
              <a:ext uri="{FF2B5EF4-FFF2-40B4-BE49-F238E27FC236}">
                <a16:creationId xmlns:a16="http://schemas.microsoft.com/office/drawing/2014/main" id="{7CFDDEA8-5D5F-4230-B717-B8553F33A267}"/>
              </a:ext>
            </a:extLst>
          </p:cNvPr>
          <p:cNvSpPr txBox="1"/>
          <p:nvPr/>
        </p:nvSpPr>
        <p:spPr>
          <a:xfrm>
            <a:off x="7878099" y="4097846"/>
            <a:ext cx="4101338" cy="1892826"/>
          </a:xfrm>
          <a:prstGeom prst="rect">
            <a:avLst/>
          </a:prstGeom>
          <a:noFill/>
        </p:spPr>
        <p:txBody>
          <a:bodyPr wrap="square" rtlCol="0">
            <a:spAutoFit/>
          </a:bodyPr>
          <a:lstStyle/>
          <a:p>
            <a:pPr algn="ctr"/>
            <a:r>
              <a:rPr lang="en-GB" sz="3300" b="1" spc="300" dirty="0">
                <a:solidFill>
                  <a:prstClr val="white"/>
                </a:solidFill>
              </a:rPr>
              <a:t>CAUSE AND EFFECT</a:t>
            </a:r>
          </a:p>
          <a:p>
            <a:pPr algn="ctr"/>
            <a:br>
              <a:rPr lang="en-GB" sz="3300" b="1" dirty="0">
                <a:solidFill>
                  <a:prstClr val="white"/>
                </a:solidFill>
              </a:rPr>
            </a:br>
            <a:r>
              <a:rPr lang="en-GB" b="1" dirty="0">
                <a:solidFill>
                  <a:prstClr val="white"/>
                </a:solidFill>
              </a:rPr>
              <a:t>6 0  M I N U T E S</a:t>
            </a:r>
            <a:endParaRPr lang="en-GB" dirty="0">
              <a:solidFill>
                <a:prstClr val="white"/>
              </a:solidFill>
            </a:endParaRPr>
          </a:p>
        </p:txBody>
      </p:sp>
      <p:sp>
        <p:nvSpPr>
          <p:cNvPr id="10" name="Rectangle 8">
            <a:extLst>
              <a:ext uri="{FF2B5EF4-FFF2-40B4-BE49-F238E27FC236}">
                <a16:creationId xmlns:a16="http://schemas.microsoft.com/office/drawing/2014/main" id="{52A02322-B42B-46AF-8E6E-D815C790993D}"/>
              </a:ext>
            </a:extLst>
          </p:cNvPr>
          <p:cNvSpPr/>
          <p:nvPr/>
        </p:nvSpPr>
        <p:spPr>
          <a:xfrm>
            <a:off x="8041913" y="3712318"/>
            <a:ext cx="3689280" cy="307777"/>
          </a:xfrm>
          <a:prstGeom prst="rect">
            <a:avLst/>
          </a:prstGeom>
        </p:spPr>
        <p:txBody>
          <a:bodyPr wrap="none">
            <a:spAutoFit/>
          </a:bodyPr>
          <a:lstStyle/>
          <a:p>
            <a:pPr algn="ctr">
              <a:defRPr/>
            </a:pPr>
            <a:r>
              <a:rPr lang="en-GB" sz="1400" spc="300" dirty="0">
                <a:solidFill>
                  <a:srgbClr val="FEE725"/>
                </a:solidFill>
              </a:rPr>
              <a:t>LESSON 2 | CHANGING CLIMATES</a:t>
            </a:r>
          </a:p>
        </p:txBody>
      </p:sp>
    </p:spTree>
    <p:extLst>
      <p:ext uri="{BB962C8B-B14F-4D97-AF65-F5344CB8AC3E}">
        <p14:creationId xmlns:p14="http://schemas.microsoft.com/office/powerpoint/2010/main" val="4127270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2F376E-7C0E-4F24-8793-FF8C2797143F}"/>
              </a:ext>
            </a:extLst>
          </p:cNvPr>
          <p:cNvSpPr>
            <a:spLocks noGrp="1"/>
          </p:cNvSpPr>
          <p:nvPr>
            <p:ph type="title"/>
          </p:nvPr>
        </p:nvSpPr>
        <p:spPr>
          <a:xfrm>
            <a:off x="417328" y="611675"/>
            <a:ext cx="11357344" cy="1190958"/>
          </a:xfrm>
        </p:spPr>
        <p:txBody>
          <a:bodyPr>
            <a:normAutofit/>
          </a:bodyPr>
          <a:lstStyle/>
          <a:p>
            <a:r>
              <a:rPr lang="en-GB" sz="2800" dirty="0">
                <a:solidFill>
                  <a:srgbClr val="35372F"/>
                </a:solidFill>
              </a:rPr>
              <a:t>In your groups, thinking about what we have learned so far, take five minutes to discuss:</a:t>
            </a:r>
          </a:p>
        </p:txBody>
      </p:sp>
      <p:pic>
        <p:nvPicPr>
          <p:cNvPr id="4" name="Picture 4">
            <a:extLst>
              <a:ext uri="{FF2B5EF4-FFF2-40B4-BE49-F238E27FC236}">
                <a16:creationId xmlns:a16="http://schemas.microsoft.com/office/drawing/2014/main" id="{4D521866-475D-4411-8B99-3504D0610D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6378" y="1341653"/>
            <a:ext cx="2124843" cy="2083980"/>
          </a:xfrm>
          <a:prstGeom prst="rect">
            <a:avLst/>
          </a:prstGeom>
        </p:spPr>
      </p:pic>
      <p:pic>
        <p:nvPicPr>
          <p:cNvPr id="5" name="Picture 5">
            <a:extLst>
              <a:ext uri="{FF2B5EF4-FFF2-40B4-BE49-F238E27FC236}">
                <a16:creationId xmlns:a16="http://schemas.microsoft.com/office/drawing/2014/main" id="{AD6529AA-C292-4E5E-8870-A2AAAE9D42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2036" y="3624159"/>
            <a:ext cx="2269279" cy="1878023"/>
          </a:xfrm>
          <a:prstGeom prst="rect">
            <a:avLst/>
          </a:prstGeom>
        </p:spPr>
      </p:pic>
      <p:pic>
        <p:nvPicPr>
          <p:cNvPr id="6" name="Picture 6">
            <a:extLst>
              <a:ext uri="{FF2B5EF4-FFF2-40B4-BE49-F238E27FC236}">
                <a16:creationId xmlns:a16="http://schemas.microsoft.com/office/drawing/2014/main" id="{7087C2D3-0B7D-4B6E-B9BF-B44E94F6B4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4455" y="3384223"/>
            <a:ext cx="2012061" cy="2117959"/>
          </a:xfrm>
          <a:prstGeom prst="rect">
            <a:avLst/>
          </a:prstGeom>
        </p:spPr>
      </p:pic>
      <p:pic>
        <p:nvPicPr>
          <p:cNvPr id="7" name="Picture 7">
            <a:extLst>
              <a:ext uri="{FF2B5EF4-FFF2-40B4-BE49-F238E27FC236}">
                <a16:creationId xmlns:a16="http://schemas.microsoft.com/office/drawing/2014/main" id="{6FF09C98-E52E-4937-95FE-A7293F8942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24455" y="1637614"/>
            <a:ext cx="2012061" cy="1829491"/>
          </a:xfrm>
          <a:prstGeom prst="rect">
            <a:avLst/>
          </a:prstGeom>
        </p:spPr>
      </p:pic>
      <p:sp>
        <p:nvSpPr>
          <p:cNvPr id="9" name="CaixaDeTexto 8">
            <a:extLst>
              <a:ext uri="{FF2B5EF4-FFF2-40B4-BE49-F238E27FC236}">
                <a16:creationId xmlns:a16="http://schemas.microsoft.com/office/drawing/2014/main" id="{C2A35D42-BF71-4F72-AFF3-F5AAD742F498}"/>
              </a:ext>
            </a:extLst>
          </p:cNvPr>
          <p:cNvSpPr txBox="1"/>
          <p:nvPr/>
        </p:nvSpPr>
        <p:spPr>
          <a:xfrm>
            <a:off x="417328" y="5700708"/>
            <a:ext cx="11655809" cy="461665"/>
          </a:xfrm>
          <a:prstGeom prst="rect">
            <a:avLst/>
          </a:prstGeom>
          <a:noFill/>
        </p:spPr>
        <p:txBody>
          <a:bodyPr wrap="square">
            <a:spAutoFit/>
          </a:bodyPr>
          <a:lstStyle/>
          <a:p>
            <a:r>
              <a:rPr lang="en-GB" sz="2400" dirty="0">
                <a:solidFill>
                  <a:srgbClr val="35372F"/>
                </a:solidFill>
                <a:latin typeface="+mj-lt"/>
              </a:rPr>
              <a:t>*If necessary, use the </a:t>
            </a:r>
            <a:r>
              <a:rPr lang="en-GB" sz="2400" dirty="0">
                <a:solidFill>
                  <a:prstClr val="black"/>
                </a:solidFill>
                <a:latin typeface="+mj-lt"/>
                <a:hlinkClick r:id="rId6"/>
              </a:rPr>
              <a:t>information sheets </a:t>
            </a:r>
            <a:r>
              <a:rPr lang="en-GB" sz="2400" dirty="0">
                <a:solidFill>
                  <a:srgbClr val="35372F"/>
                </a:solidFill>
                <a:latin typeface="+mj-lt"/>
              </a:rPr>
              <a:t>with information about each habit. </a:t>
            </a:r>
            <a:r>
              <a:rPr lang="en-GB" sz="2400" dirty="0">
                <a:solidFill>
                  <a:srgbClr val="35372F"/>
                </a:solidFill>
                <a:latin typeface="+mj-lt"/>
                <a:hlinkClick r:id="rId6">
                  <a:extLst>
                    <a:ext uri="{A12FA001-AC4F-418D-AE19-62706E023703}">
                      <ahyp:hlinkClr xmlns:ahyp="http://schemas.microsoft.com/office/drawing/2018/hyperlinkcolor" val="tx"/>
                    </a:ext>
                  </a:extLst>
                </a:hlinkClick>
              </a:rPr>
              <a:t> </a:t>
            </a:r>
            <a:endParaRPr lang="en-GB" sz="2400" dirty="0">
              <a:solidFill>
                <a:srgbClr val="35372F"/>
              </a:solidFill>
              <a:latin typeface="+mj-lt"/>
            </a:endParaRPr>
          </a:p>
        </p:txBody>
      </p:sp>
      <p:sp>
        <p:nvSpPr>
          <p:cNvPr id="11" name="Retângulo 10">
            <a:extLst>
              <a:ext uri="{FF2B5EF4-FFF2-40B4-BE49-F238E27FC236}">
                <a16:creationId xmlns:a16="http://schemas.microsoft.com/office/drawing/2014/main" id="{F88D73B4-E3C0-4670-994E-A95ADED674BF}"/>
              </a:ext>
            </a:extLst>
          </p:cNvPr>
          <p:cNvSpPr/>
          <p:nvPr/>
        </p:nvSpPr>
        <p:spPr>
          <a:xfrm>
            <a:off x="650630" y="1802633"/>
            <a:ext cx="5785197" cy="36995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rabicPeriod"/>
            </a:pPr>
            <a:r>
              <a:rPr lang="en-GB" sz="2800" dirty="0">
                <a:solidFill>
                  <a:schemeClr val="bg1"/>
                </a:solidFill>
                <a:latin typeface="+mj-lt"/>
              </a:rPr>
              <a:t>What </a:t>
            </a:r>
            <a:r>
              <a:rPr lang="en-GB" sz="2800" u="sng" dirty="0">
                <a:solidFill>
                  <a:schemeClr val="bg1"/>
                </a:solidFill>
                <a:latin typeface="+mj-lt"/>
              </a:rPr>
              <a:t>fossil fuels </a:t>
            </a:r>
            <a:r>
              <a:rPr lang="en-GB" sz="2800" dirty="0">
                <a:solidFill>
                  <a:schemeClr val="bg1"/>
                </a:solidFill>
                <a:latin typeface="+mj-lt"/>
              </a:rPr>
              <a:t>are involved.</a:t>
            </a:r>
          </a:p>
          <a:p>
            <a:pPr marL="514350" indent="-514350">
              <a:buFont typeface="+mj-lt"/>
              <a:buAutoNum type="arabicPeriod"/>
            </a:pPr>
            <a:r>
              <a:rPr lang="en-GB" sz="2800" dirty="0">
                <a:solidFill>
                  <a:schemeClr val="bg1"/>
                </a:solidFill>
                <a:latin typeface="+mj-lt"/>
              </a:rPr>
              <a:t>The </a:t>
            </a:r>
            <a:r>
              <a:rPr lang="en-GB" sz="2800" u="sng" dirty="0">
                <a:solidFill>
                  <a:schemeClr val="bg1"/>
                </a:solidFill>
                <a:latin typeface="+mj-lt"/>
              </a:rPr>
              <a:t>advantages</a:t>
            </a:r>
            <a:r>
              <a:rPr lang="en-GB" sz="2800" dirty="0">
                <a:solidFill>
                  <a:schemeClr val="bg1"/>
                </a:solidFill>
                <a:latin typeface="+mj-lt"/>
              </a:rPr>
              <a:t> of this habit.</a:t>
            </a:r>
          </a:p>
          <a:p>
            <a:pPr marL="514350" indent="-514350">
              <a:buFont typeface="+mj-lt"/>
              <a:buAutoNum type="arabicPeriod"/>
            </a:pPr>
            <a:r>
              <a:rPr lang="en-GB" sz="2800" dirty="0">
                <a:solidFill>
                  <a:schemeClr val="bg1"/>
                </a:solidFill>
                <a:latin typeface="+mj-lt"/>
              </a:rPr>
              <a:t>The </a:t>
            </a:r>
            <a:r>
              <a:rPr lang="en-GB" sz="2800" u="sng" dirty="0">
                <a:solidFill>
                  <a:schemeClr val="bg1"/>
                </a:solidFill>
                <a:latin typeface="+mj-lt"/>
              </a:rPr>
              <a:t>disadvantages</a:t>
            </a:r>
            <a:r>
              <a:rPr lang="en-GB" sz="2800" dirty="0">
                <a:solidFill>
                  <a:schemeClr val="bg1"/>
                </a:solidFill>
                <a:latin typeface="+mj-lt"/>
              </a:rPr>
              <a:t> of this habit.</a:t>
            </a:r>
          </a:p>
          <a:p>
            <a:pPr marL="514350" indent="-514350">
              <a:buFont typeface="+mj-lt"/>
              <a:buAutoNum type="arabicPeriod"/>
            </a:pPr>
            <a:r>
              <a:rPr lang="en-GB" sz="2800" dirty="0">
                <a:solidFill>
                  <a:schemeClr val="bg1"/>
                </a:solidFill>
                <a:latin typeface="+mj-lt"/>
              </a:rPr>
              <a:t>How this habit could be </a:t>
            </a:r>
            <a:r>
              <a:rPr lang="en-GB" sz="2800" u="sng" dirty="0">
                <a:solidFill>
                  <a:schemeClr val="bg1"/>
                </a:solidFill>
                <a:latin typeface="+mj-lt"/>
              </a:rPr>
              <a:t>altered or replaced </a:t>
            </a:r>
            <a:r>
              <a:rPr lang="en-GB" sz="2800" dirty="0">
                <a:solidFill>
                  <a:schemeClr val="bg1"/>
                </a:solidFill>
                <a:latin typeface="+mj-lt"/>
              </a:rPr>
              <a:t>by another action.</a:t>
            </a:r>
          </a:p>
        </p:txBody>
      </p:sp>
    </p:spTree>
    <p:extLst>
      <p:ext uri="{BB962C8B-B14F-4D97-AF65-F5344CB8AC3E}">
        <p14:creationId xmlns:p14="http://schemas.microsoft.com/office/powerpoint/2010/main" val="10487338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BC744D-3038-4C15-8171-F37C4424BA5F}"/>
              </a:ext>
            </a:extLst>
          </p:cNvPr>
          <p:cNvSpPr>
            <a:spLocks noGrp="1"/>
          </p:cNvSpPr>
          <p:nvPr>
            <p:ph type="title"/>
          </p:nvPr>
        </p:nvSpPr>
        <p:spPr>
          <a:xfrm>
            <a:off x="359763" y="898723"/>
            <a:ext cx="11602387" cy="1190958"/>
          </a:xfrm>
        </p:spPr>
        <p:txBody>
          <a:bodyPr>
            <a:normAutofit/>
          </a:bodyPr>
          <a:lstStyle/>
          <a:p>
            <a:r>
              <a:rPr lang="en-GB" sz="2800" dirty="0">
                <a:solidFill>
                  <a:srgbClr val="35372F"/>
                </a:solidFill>
              </a:rPr>
              <a:t>Still in your groups, take a couple of minutes to discuss the following questions:</a:t>
            </a:r>
          </a:p>
        </p:txBody>
      </p:sp>
      <p:pic>
        <p:nvPicPr>
          <p:cNvPr id="8" name="Picture 3">
            <a:extLst>
              <a:ext uri="{FF2B5EF4-FFF2-40B4-BE49-F238E27FC236}">
                <a16:creationId xmlns:a16="http://schemas.microsoft.com/office/drawing/2014/main" id="{062A2B2C-4064-4E0D-8814-B78B38DEF24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58972" y="2089681"/>
            <a:ext cx="3673729" cy="3673729"/>
          </a:xfrm>
          <a:prstGeom prst="rect">
            <a:avLst/>
          </a:prstGeom>
        </p:spPr>
      </p:pic>
      <p:sp>
        <p:nvSpPr>
          <p:cNvPr id="9" name="Rectangle 4">
            <a:extLst>
              <a:ext uri="{FF2B5EF4-FFF2-40B4-BE49-F238E27FC236}">
                <a16:creationId xmlns:a16="http://schemas.microsoft.com/office/drawing/2014/main" id="{585151E4-1B63-479A-AE55-D4EE60500609}"/>
              </a:ext>
            </a:extLst>
          </p:cNvPr>
          <p:cNvSpPr/>
          <p:nvPr/>
        </p:nvSpPr>
        <p:spPr>
          <a:xfrm>
            <a:off x="2133987" y="3018604"/>
            <a:ext cx="3123698" cy="1815882"/>
          </a:xfrm>
          <a:prstGeom prst="rect">
            <a:avLst/>
          </a:prstGeom>
        </p:spPr>
        <p:txBody>
          <a:bodyPr wrap="square">
            <a:spAutoFit/>
          </a:bodyPr>
          <a:lstStyle/>
          <a:p>
            <a:pPr algn="ctr"/>
            <a:r>
              <a:rPr lang="en-GB" sz="2800" dirty="0">
                <a:solidFill>
                  <a:srgbClr val="35372F"/>
                </a:solidFill>
                <a:latin typeface="+mj-lt"/>
              </a:rPr>
              <a:t>What are other habits that are harmful for the planet?</a:t>
            </a:r>
          </a:p>
        </p:txBody>
      </p:sp>
      <p:pic>
        <p:nvPicPr>
          <p:cNvPr id="5" name="Picture 3">
            <a:extLst>
              <a:ext uri="{FF2B5EF4-FFF2-40B4-BE49-F238E27FC236}">
                <a16:creationId xmlns:a16="http://schemas.microsoft.com/office/drawing/2014/main" id="{937E9C59-6AF6-4B3C-82B5-E3D89358AEA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24600" y="2089681"/>
            <a:ext cx="3673729" cy="3673729"/>
          </a:xfrm>
          <a:prstGeom prst="rect">
            <a:avLst/>
          </a:prstGeom>
        </p:spPr>
      </p:pic>
      <p:sp>
        <p:nvSpPr>
          <p:cNvPr id="6" name="Rectangle 4">
            <a:extLst>
              <a:ext uri="{FF2B5EF4-FFF2-40B4-BE49-F238E27FC236}">
                <a16:creationId xmlns:a16="http://schemas.microsoft.com/office/drawing/2014/main" id="{7C38B899-39A0-47B2-9A27-72428B51FAD6}"/>
              </a:ext>
            </a:extLst>
          </p:cNvPr>
          <p:cNvSpPr/>
          <p:nvPr/>
        </p:nvSpPr>
        <p:spPr>
          <a:xfrm>
            <a:off x="6619798" y="2807289"/>
            <a:ext cx="3123698" cy="2246769"/>
          </a:xfrm>
          <a:prstGeom prst="rect">
            <a:avLst/>
          </a:prstGeom>
        </p:spPr>
        <p:txBody>
          <a:bodyPr wrap="square">
            <a:spAutoFit/>
          </a:bodyPr>
          <a:lstStyle/>
          <a:p>
            <a:pPr algn="ctr"/>
            <a:r>
              <a:rPr lang="en-GB" sz="2800" dirty="0">
                <a:solidFill>
                  <a:srgbClr val="35372F"/>
                </a:solidFill>
                <a:latin typeface="+mj-lt"/>
              </a:rPr>
              <a:t>Can you think of alternatives to replace fossil fuels as an energy source?</a:t>
            </a:r>
          </a:p>
        </p:txBody>
      </p:sp>
    </p:spTree>
    <p:extLst>
      <p:ext uri="{BB962C8B-B14F-4D97-AF65-F5344CB8AC3E}">
        <p14:creationId xmlns:p14="http://schemas.microsoft.com/office/powerpoint/2010/main" val="21263719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5" name="Oval 10">
            <a:extLst>
              <a:ext uri="{FF2B5EF4-FFF2-40B4-BE49-F238E27FC236}">
                <a16:creationId xmlns:a16="http://schemas.microsoft.com/office/drawing/2014/main" id="{A9484EBD-7105-4406-8F4E-EA3A1E228B2C}"/>
              </a:ext>
            </a:extLst>
          </p:cNvPr>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7" name="TextBox 11">
            <a:extLst>
              <a:ext uri="{FF2B5EF4-FFF2-40B4-BE49-F238E27FC236}">
                <a16:creationId xmlns:a16="http://schemas.microsoft.com/office/drawing/2014/main" id="{282AB1A5-7ABA-4718-995C-2EC1F2C84257}"/>
              </a:ext>
            </a:extLst>
          </p:cNvPr>
          <p:cNvSpPr txBox="1"/>
          <p:nvPr/>
        </p:nvSpPr>
        <p:spPr>
          <a:xfrm>
            <a:off x="8195536" y="4107087"/>
            <a:ext cx="3754810" cy="1384995"/>
          </a:xfrm>
          <a:prstGeom prst="rect">
            <a:avLst/>
          </a:prstGeom>
          <a:noFill/>
        </p:spPr>
        <p:txBody>
          <a:bodyPr wrap="square" rtlCol="0">
            <a:spAutoFit/>
          </a:bodyPr>
          <a:lstStyle/>
          <a:p>
            <a:pPr algn="ctr"/>
            <a:r>
              <a:rPr lang="en-GB" sz="2400" b="1" spc="300" dirty="0">
                <a:solidFill>
                  <a:prstClr val="white"/>
                </a:solidFill>
              </a:rPr>
              <a:t>A BRIGHTER TOMORROW</a:t>
            </a:r>
            <a:endParaRPr lang="en-GB" b="1" dirty="0">
              <a:solidFill>
                <a:srgbClr val="FEE725"/>
              </a:solidFill>
            </a:endParaRPr>
          </a:p>
          <a:p>
            <a:pPr algn="ctr"/>
            <a:endParaRPr lang="en-GB" b="1" dirty="0">
              <a:solidFill>
                <a:srgbClr val="FEE725"/>
              </a:solidFill>
            </a:endParaRPr>
          </a:p>
          <a:p>
            <a:pPr algn="ctr"/>
            <a:r>
              <a:rPr lang="en-GB" b="1" dirty="0">
                <a:solidFill>
                  <a:srgbClr val="FEE725"/>
                </a:solidFill>
              </a:rPr>
              <a:t>1 0  M I N U T E S </a:t>
            </a:r>
            <a:endParaRPr lang="en-GB" dirty="0">
              <a:solidFill>
                <a:srgbClr val="FEE725"/>
              </a:solidFill>
            </a:endParaRPr>
          </a:p>
        </p:txBody>
      </p:sp>
    </p:spTree>
    <p:extLst>
      <p:ext uri="{BB962C8B-B14F-4D97-AF65-F5344CB8AC3E}">
        <p14:creationId xmlns:p14="http://schemas.microsoft.com/office/powerpoint/2010/main" val="1193278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571" y="1254752"/>
            <a:ext cx="11605784" cy="1815882"/>
          </a:xfrm>
          <a:prstGeom prst="rect">
            <a:avLst/>
          </a:prstGeom>
        </p:spPr>
        <p:txBody>
          <a:bodyPr wrap="square">
            <a:spAutoFit/>
          </a:bodyPr>
          <a:lstStyle/>
          <a:p>
            <a:r>
              <a:rPr lang="en-GB" sz="2800" dirty="0">
                <a:solidFill>
                  <a:srgbClr val="35372F"/>
                </a:solidFill>
                <a:latin typeface="+mj-lt"/>
              </a:rPr>
              <a:t>Climate change is a big problem and we can no longer pretend that we can just carry on as normal. </a:t>
            </a:r>
            <a:br>
              <a:rPr lang="en-GB" sz="2800" dirty="0">
                <a:solidFill>
                  <a:srgbClr val="35372F"/>
                </a:solidFill>
                <a:latin typeface="+mj-lt"/>
              </a:rPr>
            </a:br>
            <a:br>
              <a:rPr lang="en-GB" sz="2800" dirty="0">
                <a:solidFill>
                  <a:srgbClr val="35372F"/>
                </a:solidFill>
                <a:latin typeface="+mj-lt"/>
              </a:rPr>
            </a:br>
            <a:endParaRPr lang="en-GB" sz="2800" dirty="0">
              <a:solidFill>
                <a:srgbClr val="35372F"/>
              </a:solidFill>
              <a:latin typeface="+mj-lt"/>
            </a:endParaRPr>
          </a:p>
        </p:txBody>
      </p:sp>
      <p:sp>
        <p:nvSpPr>
          <p:cNvPr id="4" name="Rectangle 3"/>
          <p:cNvSpPr/>
          <p:nvPr/>
        </p:nvSpPr>
        <p:spPr>
          <a:xfrm>
            <a:off x="404571" y="2561095"/>
            <a:ext cx="11376604" cy="2677656"/>
          </a:xfrm>
          <a:prstGeom prst="rect">
            <a:avLst/>
          </a:prstGeom>
        </p:spPr>
        <p:txBody>
          <a:bodyPr wrap="square">
            <a:spAutoFit/>
          </a:bodyPr>
          <a:lstStyle/>
          <a:p>
            <a:pPr lvl="0"/>
            <a:r>
              <a:rPr lang="en-GB" sz="2800" b="1" dirty="0">
                <a:solidFill>
                  <a:srgbClr val="35372F"/>
                </a:solidFill>
                <a:latin typeface="Calibri Light" panose="020F0302020204030204"/>
              </a:rPr>
              <a:t>HOWEVER…</a:t>
            </a:r>
            <a:br>
              <a:rPr lang="en-GB" sz="2800" b="1" dirty="0">
                <a:solidFill>
                  <a:srgbClr val="35372F"/>
                </a:solidFill>
                <a:latin typeface="Calibri Light" panose="020F0302020204030204"/>
              </a:rPr>
            </a:br>
            <a:br>
              <a:rPr lang="en-GB" sz="2800" b="1" dirty="0">
                <a:solidFill>
                  <a:srgbClr val="35372F"/>
                </a:solidFill>
                <a:latin typeface="Calibri Light" panose="020F0302020204030204"/>
              </a:rPr>
            </a:br>
            <a:r>
              <a:rPr lang="en-GB" sz="2800" dirty="0">
                <a:solidFill>
                  <a:srgbClr val="35372F"/>
                </a:solidFill>
                <a:latin typeface="Calibri Light" panose="020F0302020204030204"/>
              </a:rPr>
              <a:t>There are lots and lots of exciting, creative and innovative solutions out there already. People are working across the world to develop positive new actions and habits, from renewable energy to new food production ideas, transport systems and packaging innovations. </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30341" y="5238751"/>
            <a:ext cx="1088572" cy="1149226"/>
          </a:xfrm>
          <a:prstGeom prst="rect">
            <a:avLst/>
          </a:prstGeom>
        </p:spPr>
      </p:pic>
    </p:spTree>
    <p:extLst>
      <p:ext uri="{BB962C8B-B14F-4D97-AF65-F5344CB8AC3E}">
        <p14:creationId xmlns:p14="http://schemas.microsoft.com/office/powerpoint/2010/main" val="3688911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latin typeface="Calibri Light" panose="020F0302020204030204"/>
            </a:endParaRPr>
          </a:p>
        </p:txBody>
      </p:sp>
      <p:sp>
        <p:nvSpPr>
          <p:cNvPr id="7" name="Rectangle 5"/>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latin typeface="Calibri Light" panose="020F0302020204030204"/>
            </a:endParaRPr>
          </a:p>
        </p:txBody>
      </p:sp>
      <p:sp>
        <p:nvSpPr>
          <p:cNvPr id="9" name="Rectangle 6"/>
          <p:cNvSpPr>
            <a:spLocks noChangeArrowheads="1"/>
          </p:cNvSpPr>
          <p:nvPr/>
        </p:nvSpPr>
        <p:spPr bwMode="auto">
          <a:xfrm>
            <a:off x="447111" y="1441317"/>
            <a:ext cx="112977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800" dirty="0">
                <a:solidFill>
                  <a:srgbClr val="35372F"/>
                </a:solidFill>
                <a:latin typeface="Calibri Light" panose="020F0302020204030204"/>
              </a:rPr>
              <a:t>Watch this short video (2:04 minutes) made by energy firm </a:t>
            </a:r>
            <a:r>
              <a:rPr lang="en-GB" sz="2800" u="sng" dirty="0">
                <a:solidFill>
                  <a:prstClr val="black"/>
                </a:solidFill>
                <a:latin typeface="Calibri Light" panose="020F0302020204030204"/>
                <a:hlinkClick r:id="rId2"/>
              </a:rPr>
              <a:t>Epruron</a:t>
            </a:r>
            <a:r>
              <a:rPr lang="en-GB" sz="2800" dirty="0">
                <a:solidFill>
                  <a:prstClr val="black"/>
                </a:solidFill>
                <a:latin typeface="Calibri Light" panose="020F0302020204030204"/>
              </a:rPr>
              <a:t> </a:t>
            </a:r>
            <a:r>
              <a:rPr lang="en-GB" sz="2800" dirty="0">
                <a:solidFill>
                  <a:srgbClr val="35372F"/>
                </a:solidFill>
                <a:latin typeface="Calibri Light" panose="020F0302020204030204"/>
              </a:rPr>
              <a:t>entitled:</a:t>
            </a:r>
          </a:p>
        </p:txBody>
      </p:sp>
      <p:sp>
        <p:nvSpPr>
          <p:cNvPr id="10" name="Rectangle 6"/>
          <p:cNvSpPr>
            <a:spLocks noChangeArrowheads="1"/>
          </p:cNvSpPr>
          <p:nvPr/>
        </p:nvSpPr>
        <p:spPr bwMode="auto">
          <a:xfrm>
            <a:off x="447111" y="2279647"/>
            <a:ext cx="5398006"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4000" b="1" u="sng" dirty="0">
                <a:solidFill>
                  <a:prstClr val="black"/>
                </a:solidFill>
                <a:latin typeface="Calibri Light" panose="020F0302020204030204"/>
                <a:hlinkClick r:id="rId3"/>
              </a:rPr>
              <a:t>Mr. W</a:t>
            </a:r>
            <a:r>
              <a:rPr lang="en-GB" sz="4000" b="1" u="sng" dirty="0">
                <a:solidFill>
                  <a:prstClr val="black"/>
                </a:solidFill>
                <a:latin typeface="Calibri Light" panose="020F0302020204030204"/>
              </a:rPr>
              <a:t> </a:t>
            </a:r>
          </a:p>
          <a:p>
            <a:endParaRPr lang="en-GB" altLang="en-US" sz="900" dirty="0">
              <a:solidFill>
                <a:prstClr val="black"/>
              </a:solidFill>
              <a:latin typeface="Calibri Light" panose="020F0302020204030204"/>
              <a:ea typeface="Calibri" panose="020F0502020204030204" pitchFamily="34" charset="0"/>
              <a:cs typeface="Times New Roman" panose="02020603050405020304" pitchFamily="18" charset="0"/>
            </a:endParaRPr>
          </a:p>
          <a:p>
            <a:r>
              <a:rPr lang="en-GB" altLang="en-US" sz="1400" b="1" dirty="0">
                <a:solidFill>
                  <a:srgbClr val="35372F"/>
                </a:solidFill>
                <a:latin typeface="Calibri Light" panose="020F0302020204030204"/>
                <a:ea typeface="Calibri" panose="020F0502020204030204" pitchFamily="34" charset="0"/>
                <a:cs typeface="Times New Roman" panose="02020603050405020304" pitchFamily="18" charset="0"/>
              </a:rPr>
              <a:t>(Click on the link above for the hyperlink)</a:t>
            </a:r>
            <a:endParaRPr lang="en-GB" altLang="en-US" sz="1400" dirty="0">
              <a:solidFill>
                <a:srgbClr val="35372F"/>
              </a:solidFill>
              <a:latin typeface="Calibri Light" panose="020F0302020204030204"/>
            </a:endParaRPr>
          </a:p>
          <a:p>
            <a:pPr eaLnBrk="0" fontAlgn="base" hangingPunct="0">
              <a:spcBef>
                <a:spcPct val="0"/>
              </a:spcBef>
              <a:spcAft>
                <a:spcPct val="0"/>
              </a:spcAft>
            </a:pPr>
            <a:endParaRPr lang="en-GB" altLang="en-US" sz="2400" dirty="0">
              <a:solidFill>
                <a:prstClr val="black"/>
              </a:solidFill>
              <a:latin typeface="Calibri Light" panose="020F0302020204030204"/>
              <a:ea typeface="Calibri" panose="020F0502020204030204" pitchFamily="34" charset="0"/>
              <a:cs typeface="Times New Roman" panose="02020603050405020304" pitchFamily="18" charset="0"/>
            </a:endParaRPr>
          </a:p>
        </p:txBody>
      </p:sp>
      <p:pic>
        <p:nvPicPr>
          <p:cNvPr id="12" name="Picture 11" descr="47f2444a5b1107b805909cf637e0ad81.jpg">
            <a:hlinkClick r:id="rId3"/>
          </p:cNvPr>
          <p:cNvPicPr/>
          <p:nvPr/>
        </p:nvPicPr>
        <p:blipFill rotWithShape="1">
          <a:blip r:embed="rId4" cstate="print">
            <a:extLst>
              <a:ext uri="{28A0092B-C50C-407E-A947-70E740481C1C}">
                <a14:useLocalDpi xmlns:a14="http://schemas.microsoft.com/office/drawing/2010/main"/>
              </a:ext>
            </a:extLst>
          </a:blip>
          <a:srcRect/>
          <a:stretch/>
        </p:blipFill>
        <p:spPr bwMode="auto">
          <a:xfrm>
            <a:off x="6679770" y="2479729"/>
            <a:ext cx="3980229" cy="35342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3830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2EB6544-0268-4A40-968D-476458CF23DE}"/>
              </a:ext>
            </a:extLst>
          </p:cNvPr>
          <p:cNvSpPr txBox="1"/>
          <p:nvPr/>
        </p:nvSpPr>
        <p:spPr>
          <a:xfrm>
            <a:off x="329784" y="1119852"/>
            <a:ext cx="10151882" cy="523220"/>
          </a:xfrm>
          <a:prstGeom prst="rect">
            <a:avLst/>
          </a:prstGeom>
          <a:noFill/>
        </p:spPr>
        <p:txBody>
          <a:bodyPr wrap="none" rtlCol="0">
            <a:spAutoFit/>
          </a:bodyPr>
          <a:lstStyle/>
          <a:p>
            <a:r>
              <a:rPr lang="en-GB" sz="2800" dirty="0">
                <a:solidFill>
                  <a:srgbClr val="35372F"/>
                </a:solidFill>
                <a:latin typeface="+mj-lt"/>
              </a:rPr>
              <a:t>In pairs, take a couple of moments to discuss the following question:</a:t>
            </a:r>
          </a:p>
        </p:txBody>
      </p:sp>
      <p:pic>
        <p:nvPicPr>
          <p:cNvPr id="7" name="Content Placeholder 3">
            <a:extLst>
              <a:ext uri="{FF2B5EF4-FFF2-40B4-BE49-F238E27FC236}">
                <a16:creationId xmlns:a16="http://schemas.microsoft.com/office/drawing/2014/main" id="{A3E56CFB-D90E-4C80-82A7-E3322843FFB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81438" y="2148869"/>
            <a:ext cx="3589279" cy="3589279"/>
          </a:xfrm>
          <a:prstGeom prst="rect">
            <a:avLst/>
          </a:prstGeom>
        </p:spPr>
      </p:pic>
      <p:sp>
        <p:nvSpPr>
          <p:cNvPr id="8" name="TextBox 6">
            <a:extLst>
              <a:ext uri="{FF2B5EF4-FFF2-40B4-BE49-F238E27FC236}">
                <a16:creationId xmlns:a16="http://schemas.microsoft.com/office/drawing/2014/main" id="{61FE1B64-061E-4D5B-B53E-3EFDE6DD941C}"/>
              </a:ext>
            </a:extLst>
          </p:cNvPr>
          <p:cNvSpPr txBox="1"/>
          <p:nvPr/>
        </p:nvSpPr>
        <p:spPr>
          <a:xfrm>
            <a:off x="4686809" y="3022736"/>
            <a:ext cx="2578538" cy="1815882"/>
          </a:xfrm>
          <a:prstGeom prst="rect">
            <a:avLst/>
          </a:prstGeom>
          <a:noFill/>
        </p:spPr>
        <p:txBody>
          <a:bodyPr wrap="square" rtlCol="0">
            <a:spAutoFit/>
          </a:bodyPr>
          <a:lstStyle/>
          <a:p>
            <a:pPr algn="ctr"/>
            <a:r>
              <a:rPr lang="en-GB" sz="2800" dirty="0">
                <a:solidFill>
                  <a:srgbClr val="35372F"/>
                </a:solidFill>
                <a:latin typeface="Calibri Light" panose="020F0302020204030204"/>
              </a:rPr>
              <a:t>Do you think the message of this video is effective? Why?</a:t>
            </a:r>
          </a:p>
        </p:txBody>
      </p:sp>
      <p:pic>
        <p:nvPicPr>
          <p:cNvPr id="14" name="Picture 6">
            <a:extLst>
              <a:ext uri="{FF2B5EF4-FFF2-40B4-BE49-F238E27FC236}">
                <a16:creationId xmlns:a16="http://schemas.microsoft.com/office/drawing/2014/main" id="{FED696A7-8F50-4C93-A13D-EA90446ABA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65045" y="5225910"/>
            <a:ext cx="1284864" cy="1024476"/>
          </a:xfrm>
          <a:prstGeom prst="rect">
            <a:avLst/>
          </a:prstGeom>
        </p:spPr>
      </p:pic>
    </p:spTree>
    <p:extLst>
      <p:ext uri="{BB962C8B-B14F-4D97-AF65-F5344CB8AC3E}">
        <p14:creationId xmlns:p14="http://schemas.microsoft.com/office/powerpoint/2010/main" val="15674169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4" y="758970"/>
            <a:ext cx="11337851" cy="4351338"/>
          </a:xfrm>
        </p:spPr>
        <p:txBody>
          <a:bodyPr/>
          <a:lstStyle/>
          <a:p>
            <a:pPr marL="0" indent="0">
              <a:buNone/>
            </a:pPr>
            <a:r>
              <a:rPr lang="en-GB" dirty="0">
                <a:solidFill>
                  <a:srgbClr val="35372F"/>
                </a:solidFill>
              </a:rPr>
              <a:t>Many people across the world are already switching to renewable energy sources which are much less </a:t>
            </a:r>
            <a:r>
              <a:rPr lang="pt-BR" dirty="0" err="1">
                <a:solidFill>
                  <a:srgbClr val="35372F"/>
                </a:solidFill>
              </a:rPr>
              <a:t>harmful</a:t>
            </a:r>
            <a:r>
              <a:rPr lang="pt-BR" dirty="0">
                <a:solidFill>
                  <a:srgbClr val="35372F"/>
                </a:solidFill>
              </a:rPr>
              <a:t> </a:t>
            </a:r>
            <a:r>
              <a:rPr lang="en-GB" dirty="0">
                <a:solidFill>
                  <a:srgbClr val="35372F"/>
                </a:solidFill>
              </a:rPr>
              <a:t>for the planet and for people.</a:t>
            </a:r>
            <a:br>
              <a:rPr lang="en-GB" dirty="0">
                <a:solidFill>
                  <a:srgbClr val="35372F"/>
                </a:solidFill>
              </a:rPr>
            </a:br>
            <a:br>
              <a:rPr lang="en-GB" dirty="0">
                <a:solidFill>
                  <a:srgbClr val="35372F"/>
                </a:solidFill>
              </a:rPr>
            </a:br>
            <a:r>
              <a:rPr lang="en-GB" dirty="0">
                <a:solidFill>
                  <a:srgbClr val="35372F"/>
                </a:solidFill>
              </a:rPr>
              <a:t>These include:</a:t>
            </a:r>
          </a:p>
        </p:txBody>
      </p:sp>
      <p:sp>
        <p:nvSpPr>
          <p:cNvPr id="5" name="Rectangle 4"/>
          <p:cNvSpPr/>
          <p:nvPr/>
        </p:nvSpPr>
        <p:spPr>
          <a:xfrm>
            <a:off x="406400" y="2716481"/>
            <a:ext cx="11785600" cy="535531"/>
          </a:xfrm>
          <a:prstGeom prst="rect">
            <a:avLst/>
          </a:prstGeom>
        </p:spPr>
        <p:txBody>
          <a:bodyPr wrap="square">
            <a:spAutoFit/>
          </a:bodyPr>
          <a:lstStyle/>
          <a:p>
            <a:pPr algn="ctr">
              <a:lnSpc>
                <a:spcPct val="90000"/>
              </a:lnSpc>
              <a:spcBef>
                <a:spcPts val="1000"/>
              </a:spcBef>
            </a:pPr>
            <a:r>
              <a:rPr lang="en-GB" sz="3200" b="1" dirty="0">
                <a:solidFill>
                  <a:srgbClr val="35372F"/>
                </a:solidFill>
              </a:rPr>
              <a:t>SUNLIGHT		    WIND		WAVES		GEOTHERMAL	</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5829" y="3252012"/>
            <a:ext cx="1519571" cy="1519571"/>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0046" y="3559843"/>
            <a:ext cx="1284864" cy="1024476"/>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3297" y="3526052"/>
            <a:ext cx="2438400" cy="121920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97771" y="3230533"/>
            <a:ext cx="2438400" cy="2167467"/>
          </a:xfrm>
          <a:prstGeom prst="rect">
            <a:avLst/>
          </a:prstGeom>
        </p:spPr>
      </p:pic>
      <p:sp>
        <p:nvSpPr>
          <p:cNvPr id="11" name="CaixaDeTexto 10">
            <a:extLst>
              <a:ext uri="{FF2B5EF4-FFF2-40B4-BE49-F238E27FC236}">
                <a16:creationId xmlns:a16="http://schemas.microsoft.com/office/drawing/2014/main" id="{DE13DF80-CEB6-4A09-88FB-A42F686FE712}"/>
              </a:ext>
            </a:extLst>
          </p:cNvPr>
          <p:cNvSpPr txBox="1"/>
          <p:nvPr/>
        </p:nvSpPr>
        <p:spPr>
          <a:xfrm>
            <a:off x="406400" y="5032944"/>
            <a:ext cx="11091056" cy="954107"/>
          </a:xfrm>
          <a:prstGeom prst="rect">
            <a:avLst/>
          </a:prstGeom>
          <a:noFill/>
        </p:spPr>
        <p:txBody>
          <a:bodyPr wrap="square">
            <a:spAutoFit/>
          </a:bodyPr>
          <a:lstStyle/>
          <a:p>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As a class, take two minutes to list a couple innovations that use renewable energy that you may know of.</a:t>
            </a:r>
            <a:endParaRPr lang="en-GB" dirty="0"/>
          </a:p>
        </p:txBody>
      </p:sp>
    </p:spTree>
    <p:extLst>
      <p:ext uri="{BB962C8B-B14F-4D97-AF65-F5344CB8AC3E}">
        <p14:creationId xmlns:p14="http://schemas.microsoft.com/office/powerpoint/2010/main" val="11223021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60599" y="2086598"/>
            <a:ext cx="3860938" cy="3860938"/>
          </a:xfrm>
          <a:prstGeom prst="rect">
            <a:avLst/>
          </a:prstGeom>
        </p:spPr>
      </p:pic>
      <p:sp>
        <p:nvSpPr>
          <p:cNvPr id="7" name="TextBox 6"/>
          <p:cNvSpPr txBox="1"/>
          <p:nvPr/>
        </p:nvSpPr>
        <p:spPr>
          <a:xfrm>
            <a:off x="4395843" y="2720714"/>
            <a:ext cx="3165552" cy="2677656"/>
          </a:xfrm>
          <a:prstGeom prst="rect">
            <a:avLst/>
          </a:prstGeom>
          <a:noFill/>
        </p:spPr>
        <p:txBody>
          <a:bodyPr wrap="square" rtlCol="0">
            <a:spAutoFit/>
          </a:bodyPr>
          <a:lstStyle/>
          <a:p>
            <a:pPr algn="ctr"/>
            <a:r>
              <a:rPr lang="en-GB" sz="2800" dirty="0">
                <a:solidFill>
                  <a:srgbClr val="35372F"/>
                </a:solidFill>
                <a:latin typeface="Calibri Light" panose="020F0302020204030204"/>
              </a:rPr>
              <a:t>Does having renewable energy as an alternative make you more positive about the future? Why?</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8916" y="4897820"/>
            <a:ext cx="1962604" cy="1655379"/>
          </a:xfrm>
          <a:prstGeom prst="rect">
            <a:avLst/>
          </a:prstGeom>
        </p:spPr>
      </p:pic>
      <p:sp>
        <p:nvSpPr>
          <p:cNvPr id="2" name="CaixaDeTexto 1">
            <a:extLst>
              <a:ext uri="{FF2B5EF4-FFF2-40B4-BE49-F238E27FC236}">
                <a16:creationId xmlns:a16="http://schemas.microsoft.com/office/drawing/2014/main" id="{313035EE-7D1E-47C4-82AB-267A9C5F9DAA}"/>
              </a:ext>
            </a:extLst>
          </p:cNvPr>
          <p:cNvSpPr txBox="1"/>
          <p:nvPr/>
        </p:nvSpPr>
        <p:spPr>
          <a:xfrm>
            <a:off x="362626" y="1132491"/>
            <a:ext cx="11466747" cy="954107"/>
          </a:xfrm>
          <a:prstGeom prst="rect">
            <a:avLst/>
          </a:prstGeom>
          <a:noFill/>
        </p:spPr>
        <p:txBody>
          <a:bodyPr wrap="square" rtlCol="0">
            <a:spAutoFit/>
          </a:bodyPr>
          <a:lstStyle/>
          <a:p>
            <a:r>
              <a:rPr lang="en-GB" sz="2800" dirty="0">
                <a:solidFill>
                  <a:srgbClr val="35372F"/>
                </a:solidFill>
                <a:latin typeface="+mj-lt"/>
              </a:rPr>
              <a:t>In pairs, take a couple of minutes to brainstorm answers for the following question:</a:t>
            </a:r>
          </a:p>
        </p:txBody>
      </p:sp>
    </p:spTree>
    <p:extLst>
      <p:ext uri="{BB962C8B-B14F-4D97-AF65-F5344CB8AC3E}">
        <p14:creationId xmlns:p14="http://schemas.microsoft.com/office/powerpoint/2010/main" val="24629290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C941C8-C76F-4F87-9EFA-50635DC07E85}"/>
              </a:ext>
            </a:extLst>
          </p:cNvPr>
          <p:cNvSpPr/>
          <p:nvPr/>
        </p:nvSpPr>
        <p:spPr>
          <a:xfrm>
            <a:off x="6096000" y="1412656"/>
            <a:ext cx="5104226" cy="4416014"/>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90000"/>
              </a:lnSpc>
              <a:spcBef>
                <a:spcPts val="1000"/>
              </a:spcBef>
              <a:spcAft>
                <a:spcPts val="0"/>
              </a:spcAft>
              <a:buClrTx/>
              <a:buSzTx/>
              <a:tabLst/>
              <a:defRPr/>
            </a:pPr>
            <a:r>
              <a:rPr kumimoji="0" lang="en-GB" sz="2400" b="0" i="0" u="none" strike="noStrike" kern="1200" cap="none" spc="0" normalizeH="0" baseline="0" noProof="0" dirty="0">
                <a:ln>
                  <a:noFill/>
                </a:ln>
                <a:solidFill>
                  <a:schemeClr val="bg1"/>
                </a:solidFill>
                <a:effectLst/>
                <a:uLnTx/>
                <a:uFillTx/>
                <a:latin typeface="Calibri Light" panose="020F0302020204030204"/>
                <a:ea typeface="+mn-ea"/>
                <a:cs typeface="+mn-cs"/>
              </a:rPr>
              <a:t>ACTION 2: Take one hour of your day (or the entire day if you like) and list what you </a:t>
            </a:r>
            <a:r>
              <a:rPr kumimoji="0" lang="en-GB" sz="2400" b="1" i="0" u="none" strike="noStrike" kern="1200" cap="none" spc="0" normalizeH="0" baseline="0" noProof="0" dirty="0">
                <a:ln>
                  <a:noFill/>
                </a:ln>
                <a:solidFill>
                  <a:schemeClr val="bg1"/>
                </a:solidFill>
                <a:effectLst/>
                <a:uLnTx/>
                <a:uFillTx/>
                <a:latin typeface="Calibri Light" panose="020F0302020204030204"/>
                <a:ea typeface="+mn-ea"/>
                <a:cs typeface="+mn-cs"/>
              </a:rPr>
              <a:t>consume</a:t>
            </a:r>
            <a:r>
              <a:rPr kumimoji="0" lang="en-GB" sz="2400" b="0" i="0" u="none" strike="noStrike" kern="1200" cap="none" spc="0" normalizeH="0" baseline="0" noProof="0" dirty="0">
                <a:ln>
                  <a:noFill/>
                </a:ln>
                <a:solidFill>
                  <a:schemeClr val="bg1"/>
                </a:solidFill>
                <a:effectLst/>
                <a:uLnTx/>
                <a:uFillTx/>
                <a:latin typeface="Calibri Light" panose="020F0302020204030204"/>
                <a:ea typeface="+mn-ea"/>
                <a:cs typeface="+mn-cs"/>
              </a:rPr>
              <a:t>,</a:t>
            </a:r>
            <a:r>
              <a:rPr kumimoji="0" lang="en-GB" sz="2400" b="1" i="0" u="none" strike="noStrike" kern="1200" cap="none" spc="0" normalizeH="0" baseline="0" noProof="0" dirty="0">
                <a:ln>
                  <a:noFill/>
                </a:ln>
                <a:solidFill>
                  <a:schemeClr val="bg1"/>
                </a:solidFill>
                <a:effectLst/>
                <a:uLnTx/>
                <a:uFillTx/>
                <a:latin typeface="Calibri Light" panose="020F0302020204030204"/>
                <a:ea typeface="+mn-ea"/>
                <a:cs typeface="+mn-cs"/>
              </a:rPr>
              <a:t> produce</a:t>
            </a:r>
            <a:r>
              <a:rPr kumimoji="0" lang="en-GB" sz="2400" b="0" i="0" u="none" strike="noStrike" kern="1200" cap="none" spc="0" normalizeH="0" baseline="0" noProof="0" dirty="0">
                <a:ln>
                  <a:noFill/>
                </a:ln>
                <a:solidFill>
                  <a:schemeClr val="bg1"/>
                </a:solidFill>
                <a:effectLst/>
                <a:uLnTx/>
                <a:uFillTx/>
                <a:latin typeface="Calibri Light" panose="020F0302020204030204"/>
                <a:ea typeface="+mn-ea"/>
                <a:cs typeface="+mn-cs"/>
              </a:rPr>
              <a:t> or </a:t>
            </a:r>
            <a:r>
              <a:rPr kumimoji="0" lang="en-GB" sz="2400" b="1" i="0" u="none" strike="noStrike" kern="1200" cap="none" spc="0" normalizeH="0" baseline="0" noProof="0" dirty="0">
                <a:ln>
                  <a:noFill/>
                </a:ln>
                <a:solidFill>
                  <a:schemeClr val="bg1"/>
                </a:solidFill>
                <a:effectLst/>
                <a:uLnTx/>
                <a:uFillTx/>
                <a:latin typeface="Calibri Light" panose="020F0302020204030204"/>
                <a:ea typeface="+mn-ea"/>
                <a:cs typeface="+mn-cs"/>
              </a:rPr>
              <a:t>pollute.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bg1"/>
                </a:solidFill>
                <a:effectLst/>
                <a:uLnTx/>
                <a:uFillTx/>
                <a:latin typeface="Calibri Light" panose="020F0302020204030204"/>
                <a:ea typeface="+mn-ea"/>
                <a:cs typeface="+mn-cs"/>
              </a:rPr>
              <a:t>Next to each item, think about how you could change that so it is better for the planet, and yourself.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bg1"/>
                </a:solidFill>
                <a:effectLst/>
                <a:uLnTx/>
                <a:uFillTx/>
                <a:latin typeface="Calibri Light" panose="020F0302020204030204"/>
                <a:ea typeface="+mn-ea"/>
                <a:cs typeface="+mn-cs"/>
              </a:rPr>
              <a:t>Write down your reflection or share with a friend.</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400" dirty="0">
                <a:solidFill>
                  <a:schemeClr val="bg1"/>
                </a:solidFill>
                <a:latin typeface="Calibri Light" panose="020F0302020204030204"/>
              </a:rPr>
              <a:t>Try to make at least one of those changes. </a:t>
            </a:r>
            <a:endParaRPr kumimoji="0" lang="en-GB" sz="2400" b="0" i="0" u="none" strike="noStrike" kern="1200" cap="none" spc="0" normalizeH="0" baseline="0" noProof="0" dirty="0">
              <a:ln>
                <a:noFill/>
              </a:ln>
              <a:solidFill>
                <a:schemeClr val="bg1"/>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BD0E0473-E464-4B11-8E77-F52E6F7B2147}"/>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0286696" y="4416014"/>
            <a:ext cx="1827060" cy="2058659"/>
          </a:xfrm>
          <a:prstGeom prst="rect">
            <a:avLst/>
          </a:prstGeom>
        </p:spPr>
      </p:pic>
      <p:sp>
        <p:nvSpPr>
          <p:cNvPr id="5" name="CaixaDeTexto 4">
            <a:extLst>
              <a:ext uri="{FF2B5EF4-FFF2-40B4-BE49-F238E27FC236}">
                <a16:creationId xmlns:a16="http://schemas.microsoft.com/office/drawing/2014/main" id="{FBE7153D-83E2-4563-AFDE-C9859EFD2464}"/>
              </a:ext>
            </a:extLst>
          </p:cNvPr>
          <p:cNvSpPr txBox="1"/>
          <p:nvPr/>
        </p:nvSpPr>
        <p:spPr>
          <a:xfrm>
            <a:off x="2838157" y="574989"/>
            <a:ext cx="6098344" cy="584775"/>
          </a:xfrm>
          <a:prstGeom prst="rect">
            <a:avLst/>
          </a:prstGeom>
          <a:noFill/>
        </p:spPr>
        <p:txBody>
          <a:bodyPr wrap="square">
            <a:spAutoFit/>
          </a:bodyPr>
          <a:lstStyle/>
          <a:p>
            <a:pPr algn="ctr"/>
            <a:r>
              <a:rPr lang="en-GB" sz="3200" dirty="0">
                <a:solidFill>
                  <a:srgbClr val="35372F"/>
                </a:solidFill>
                <a:latin typeface="+mj-lt"/>
              </a:rPr>
              <a:t>TURN IDEAS INTO</a:t>
            </a:r>
            <a:r>
              <a:rPr lang="en-GB" sz="3200" b="1" dirty="0">
                <a:solidFill>
                  <a:srgbClr val="35372F"/>
                </a:solidFill>
                <a:latin typeface="+mj-lt"/>
              </a:rPr>
              <a:t> ACTION!</a:t>
            </a:r>
          </a:p>
        </p:txBody>
      </p:sp>
      <p:sp>
        <p:nvSpPr>
          <p:cNvPr id="6" name="Rectangle 2">
            <a:extLst>
              <a:ext uri="{FF2B5EF4-FFF2-40B4-BE49-F238E27FC236}">
                <a16:creationId xmlns:a16="http://schemas.microsoft.com/office/drawing/2014/main" id="{2F0CFB29-3A9C-4F0C-AED1-9CEA8A0132C9}"/>
              </a:ext>
            </a:extLst>
          </p:cNvPr>
          <p:cNvSpPr/>
          <p:nvPr/>
        </p:nvSpPr>
        <p:spPr>
          <a:xfrm>
            <a:off x="783103" y="1412656"/>
            <a:ext cx="5104226" cy="4416014"/>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bg1"/>
                </a:solidFill>
                <a:latin typeface="+mj-lt"/>
              </a:rPr>
              <a:t>ACTION 1: Pick a spot where you can observe living things – you can go to a park or simply observe a pot of plant or a line of ants.</a:t>
            </a:r>
          </a:p>
          <a:p>
            <a:pPr marL="457200" indent="-457200">
              <a:buFont typeface="Arial" panose="020B0604020202020204" pitchFamily="34" charset="0"/>
              <a:buChar char="•"/>
            </a:pPr>
            <a:r>
              <a:rPr lang="en-GB" sz="2400" dirty="0">
                <a:solidFill>
                  <a:schemeClr val="bg1"/>
                </a:solidFill>
                <a:latin typeface="+mj-lt"/>
              </a:rPr>
              <a:t>Observe what you’ve chosen for at least five minutes. </a:t>
            </a:r>
          </a:p>
          <a:p>
            <a:pPr marL="457200" indent="-457200">
              <a:buFont typeface="Arial" panose="020B0604020202020204" pitchFamily="34" charset="0"/>
              <a:buChar char="•"/>
            </a:pPr>
            <a:r>
              <a:rPr lang="en-GB" sz="2400" dirty="0">
                <a:solidFill>
                  <a:schemeClr val="bg1"/>
                </a:solidFill>
                <a:latin typeface="+mj-lt"/>
              </a:rPr>
              <a:t>Then, think about how this living being </a:t>
            </a:r>
            <a:r>
              <a:rPr lang="en-GB" sz="2400" b="1" dirty="0">
                <a:solidFill>
                  <a:schemeClr val="bg1"/>
                </a:solidFill>
                <a:latin typeface="+mj-lt"/>
              </a:rPr>
              <a:t>consumes</a:t>
            </a:r>
            <a:r>
              <a:rPr lang="en-GB" sz="2400" dirty="0">
                <a:solidFill>
                  <a:schemeClr val="bg1"/>
                </a:solidFill>
                <a:latin typeface="+mj-lt"/>
              </a:rPr>
              <a:t>,</a:t>
            </a:r>
            <a:r>
              <a:rPr lang="en-GB" sz="2400" b="1" dirty="0">
                <a:solidFill>
                  <a:schemeClr val="bg1"/>
                </a:solidFill>
                <a:latin typeface="+mj-lt"/>
              </a:rPr>
              <a:t> produces</a:t>
            </a:r>
            <a:r>
              <a:rPr lang="en-GB" sz="2400" dirty="0">
                <a:solidFill>
                  <a:schemeClr val="bg1"/>
                </a:solidFill>
                <a:latin typeface="+mj-lt"/>
              </a:rPr>
              <a:t> or </a:t>
            </a:r>
            <a:r>
              <a:rPr lang="en-GB" sz="2400" b="1" dirty="0">
                <a:solidFill>
                  <a:schemeClr val="bg1"/>
                </a:solidFill>
                <a:latin typeface="+mj-lt"/>
              </a:rPr>
              <a:t>pollutes. </a:t>
            </a:r>
          </a:p>
          <a:p>
            <a:pPr marL="457200" indent="-457200">
              <a:buFont typeface="Arial" panose="020B0604020202020204" pitchFamily="34" charset="0"/>
              <a:buChar char="•"/>
            </a:pPr>
            <a:r>
              <a:rPr lang="en-GB" sz="2400" dirty="0">
                <a:solidFill>
                  <a:schemeClr val="bg1"/>
                </a:solidFill>
                <a:latin typeface="+mj-lt"/>
              </a:rPr>
              <a:t>Write down your reflections or share with a friend.</a:t>
            </a:r>
          </a:p>
        </p:txBody>
      </p:sp>
      <p:sp>
        <p:nvSpPr>
          <p:cNvPr id="2" name="Elipse 1">
            <a:extLst>
              <a:ext uri="{FF2B5EF4-FFF2-40B4-BE49-F238E27FC236}">
                <a16:creationId xmlns:a16="http://schemas.microsoft.com/office/drawing/2014/main" id="{B285F467-32E2-41F5-BDE7-090F87A8C2F3}"/>
              </a:ext>
            </a:extLst>
          </p:cNvPr>
          <p:cNvSpPr/>
          <p:nvPr/>
        </p:nvSpPr>
        <p:spPr>
          <a:xfrm>
            <a:off x="10480226" y="574989"/>
            <a:ext cx="1440000" cy="1440000"/>
          </a:xfrm>
          <a:prstGeom prst="ellipse">
            <a:avLst/>
          </a:prstGeom>
          <a:solidFill>
            <a:srgbClr val="007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Choose one or do both!</a:t>
            </a:r>
          </a:p>
        </p:txBody>
      </p:sp>
    </p:spTree>
    <p:extLst>
      <p:ext uri="{BB962C8B-B14F-4D97-AF65-F5344CB8AC3E}">
        <p14:creationId xmlns:p14="http://schemas.microsoft.com/office/powerpoint/2010/main" val="34273712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xograma: Conector 4">
            <a:extLst>
              <a:ext uri="{FF2B5EF4-FFF2-40B4-BE49-F238E27FC236}">
                <a16:creationId xmlns:a16="http://schemas.microsoft.com/office/drawing/2014/main" id="{FAEAB16D-F06F-4677-89A1-B7FD802489D8}"/>
              </a:ext>
            </a:extLst>
          </p:cNvPr>
          <p:cNvSpPr/>
          <p:nvPr/>
        </p:nvSpPr>
        <p:spPr>
          <a:xfrm>
            <a:off x="3094347" y="762494"/>
            <a:ext cx="6003306" cy="5333011"/>
          </a:xfrm>
          <a:prstGeom prst="flowChartConnector">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400" dirty="0">
                <a:solidFill>
                  <a:schemeClr val="bg1"/>
                </a:solidFill>
                <a:latin typeface="+mj-lt"/>
              </a:rPr>
              <a:t>In this lesson, we explored </a:t>
            </a:r>
            <a:r>
              <a:rPr lang="en-GB" sz="2400" dirty="0">
                <a:effectLst/>
                <a:latin typeface="+mj-lt"/>
                <a:ea typeface="Times New Roman" panose="02020603050405020304" pitchFamily="18" charset="0"/>
              </a:rPr>
              <a:t>the cause &amp; effect of climate change, understanding the influence of human activities over time.</a:t>
            </a:r>
          </a:p>
          <a:p>
            <a:pPr marL="0" indent="0" algn="ctr">
              <a:buNone/>
            </a:pPr>
            <a:endParaRPr lang="en-GB" sz="2400" dirty="0">
              <a:solidFill>
                <a:schemeClr val="bg1"/>
              </a:solidFill>
              <a:latin typeface="+mj-lt"/>
            </a:endParaRPr>
          </a:p>
          <a:p>
            <a:pPr marL="0" indent="0" algn="ctr">
              <a:buNone/>
            </a:pPr>
            <a:r>
              <a:rPr lang="en-GB" sz="2400" dirty="0">
                <a:solidFill>
                  <a:schemeClr val="bg1"/>
                </a:solidFill>
                <a:latin typeface="+mj-lt"/>
              </a:rPr>
              <a:t>Next lesson we are going to </a:t>
            </a:r>
            <a:r>
              <a:rPr lang="en-GB" sz="2400" dirty="0">
                <a:effectLst/>
                <a:latin typeface="+mj-lt"/>
                <a:ea typeface="Times New Roman" panose="02020603050405020304" pitchFamily="18" charset="0"/>
              </a:rPr>
              <a:t>be empathising with the impact of climate change on human and non-human communities in different contexts and environments.</a:t>
            </a:r>
            <a:endParaRPr lang="en-GB" sz="2400" dirty="0">
              <a:solidFill>
                <a:schemeClr val="bg1"/>
              </a:solidFill>
              <a:latin typeface="+mj-lt"/>
            </a:endParaRPr>
          </a:p>
        </p:txBody>
      </p:sp>
    </p:spTree>
    <p:extLst>
      <p:ext uri="{BB962C8B-B14F-4D97-AF65-F5344CB8AC3E}">
        <p14:creationId xmlns:p14="http://schemas.microsoft.com/office/powerpoint/2010/main" val="2073596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292939"/>
            <a:ext cx="10515600" cy="1325563"/>
          </a:xfrm>
        </p:spPr>
        <p:txBody>
          <a:bodyPr>
            <a:normAutofit/>
          </a:bodyPr>
          <a:lstStyle/>
          <a:p>
            <a:r>
              <a:rPr lang="en-GB" sz="4000" dirty="0">
                <a:solidFill>
                  <a:srgbClr val="35372F"/>
                </a:solidFill>
              </a:rPr>
              <a:t>In this lesson, students will:</a:t>
            </a:r>
          </a:p>
        </p:txBody>
      </p:sp>
      <p:sp>
        <p:nvSpPr>
          <p:cNvPr id="3" name="Content Placeholder 2"/>
          <p:cNvSpPr>
            <a:spLocks noGrp="1"/>
          </p:cNvSpPr>
          <p:nvPr>
            <p:ph idx="1"/>
          </p:nvPr>
        </p:nvSpPr>
        <p:spPr>
          <a:xfrm>
            <a:off x="1718369" y="4815147"/>
            <a:ext cx="10229596" cy="1209822"/>
          </a:xfrm>
        </p:spPr>
        <p:txBody>
          <a:bodyPr>
            <a:normAutofit/>
          </a:bodyPr>
          <a:lstStyle/>
          <a:p>
            <a:pPr marL="0" indent="0">
              <a:buNone/>
            </a:pPr>
            <a:r>
              <a:rPr lang="en-GB" dirty="0">
                <a:solidFill>
                  <a:srgbClr val="35372F"/>
                </a:solidFill>
              </a:rPr>
              <a:t>Connect the dots on the link between increased human activities and increased emissions of greenhouse gases.</a:t>
            </a:r>
          </a:p>
        </p:txBody>
      </p:sp>
      <p:sp>
        <p:nvSpPr>
          <p:cNvPr id="9" name="CaixaDeTexto 8">
            <a:extLst>
              <a:ext uri="{FF2B5EF4-FFF2-40B4-BE49-F238E27FC236}">
                <a16:creationId xmlns:a16="http://schemas.microsoft.com/office/drawing/2014/main" id="{FE14D72D-267D-43AD-8875-B56B0109614C}"/>
              </a:ext>
            </a:extLst>
          </p:cNvPr>
          <p:cNvSpPr txBox="1"/>
          <p:nvPr/>
        </p:nvSpPr>
        <p:spPr>
          <a:xfrm>
            <a:off x="1718369" y="3043290"/>
            <a:ext cx="10229596" cy="1384995"/>
          </a:xfrm>
          <a:prstGeom prst="rect">
            <a:avLst/>
          </a:prstGeom>
          <a:noFill/>
        </p:spPr>
        <p:txBody>
          <a:bodyPr wrap="square">
            <a:spAutoFit/>
          </a:bodyPr>
          <a:lstStyle/>
          <a:p>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Learn about fossil fuels and how many current human habits have become reliable on these, and think about renewable energies as alternatives.</a:t>
            </a:r>
            <a:endParaRPr lang="en-GB" dirty="0">
              <a:solidFill>
                <a:srgbClr val="35372F"/>
              </a:solidFill>
            </a:endParaRPr>
          </a:p>
        </p:txBody>
      </p:sp>
      <p:sp>
        <p:nvSpPr>
          <p:cNvPr id="12" name="CaixaDeTexto 11">
            <a:extLst>
              <a:ext uri="{FF2B5EF4-FFF2-40B4-BE49-F238E27FC236}">
                <a16:creationId xmlns:a16="http://schemas.microsoft.com/office/drawing/2014/main" id="{63E66621-E458-40A5-AE8D-0025AD304129}"/>
              </a:ext>
            </a:extLst>
          </p:cNvPr>
          <p:cNvSpPr txBox="1"/>
          <p:nvPr/>
        </p:nvSpPr>
        <p:spPr>
          <a:xfrm>
            <a:off x="1718369" y="1833469"/>
            <a:ext cx="10229596" cy="8679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Understand the impact of eco-anxiety and explore our own responses to some of our human habits.</a:t>
            </a:r>
          </a:p>
        </p:txBody>
      </p:sp>
      <p:pic>
        <p:nvPicPr>
          <p:cNvPr id="10" name="Imagem 9" descr="Diagrama&#10;&#10;Descrição gerada automaticamente com confiança baixa">
            <a:extLst>
              <a:ext uri="{FF2B5EF4-FFF2-40B4-BE49-F238E27FC236}">
                <a16:creationId xmlns:a16="http://schemas.microsoft.com/office/drawing/2014/main" id="{8D7F8382-D54E-40D3-9524-C99F9D7D35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369" y="1618502"/>
            <a:ext cx="1227412" cy="4234572"/>
          </a:xfrm>
          <a:prstGeom prst="rect">
            <a:avLst/>
          </a:prstGeom>
        </p:spPr>
      </p:pic>
    </p:spTree>
    <p:extLst>
      <p:ext uri="{BB962C8B-B14F-4D97-AF65-F5344CB8AC3E}">
        <p14:creationId xmlns:p14="http://schemas.microsoft.com/office/powerpoint/2010/main" val="29390395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620" y="169796"/>
            <a:ext cx="1817844" cy="729337"/>
          </a:xfrm>
          <a:prstGeom prst="rect">
            <a:avLst/>
          </a:prstGeom>
        </p:spPr>
      </p:pic>
      <p:sp>
        <p:nvSpPr>
          <p:cNvPr id="14" name="Oval 13"/>
          <p:cNvSpPr/>
          <p:nvPr/>
        </p:nvSpPr>
        <p:spPr>
          <a:xfrm>
            <a:off x="3633066" y="1297170"/>
            <a:ext cx="4915055" cy="4844675"/>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583672" y="2677462"/>
            <a:ext cx="5013841" cy="2585323"/>
          </a:xfrm>
          <a:prstGeom prst="rect">
            <a:avLst/>
          </a:prstGeom>
          <a:noFill/>
        </p:spPr>
        <p:txBody>
          <a:bodyPr wrap="square" rtlCol="0">
            <a:spAutoFit/>
          </a:bodyPr>
          <a:lstStyle/>
          <a:p>
            <a:pPr algn="ctr"/>
            <a:r>
              <a:rPr lang="en-GB" sz="5400" b="1" dirty="0">
                <a:solidFill>
                  <a:prstClr val="white"/>
                </a:solidFill>
              </a:rPr>
              <a:t>CHANGING CLIMATES</a:t>
            </a:r>
          </a:p>
          <a:p>
            <a:pPr algn="ctr"/>
            <a:endParaRPr lang="en-GB" sz="1400" b="1" dirty="0">
              <a:solidFill>
                <a:prstClr val="white"/>
              </a:solidFill>
            </a:endParaRPr>
          </a:p>
          <a:p>
            <a:pPr algn="ctr"/>
            <a:r>
              <a:rPr lang="en-GB" sz="2000" b="1" dirty="0">
                <a:solidFill>
                  <a:srgbClr val="FEE725"/>
                </a:solidFill>
              </a:rPr>
              <a:t>T H I S  S O R T  O F  L E A R N I N G  </a:t>
            </a:r>
          </a:p>
          <a:p>
            <a:pPr algn="ctr"/>
            <a:r>
              <a:rPr lang="en-GB" sz="2000" b="1" dirty="0">
                <a:solidFill>
                  <a:srgbClr val="FEE725"/>
                </a:solidFill>
              </a:rPr>
              <a:t>C A N</a:t>
            </a:r>
            <a:r>
              <a:rPr lang="en-GB" sz="2000" dirty="0">
                <a:solidFill>
                  <a:srgbClr val="FEE725"/>
                </a:solidFill>
              </a:rPr>
              <a:t> ’ </a:t>
            </a:r>
            <a:r>
              <a:rPr lang="en-GB" sz="2000" b="1" dirty="0">
                <a:solidFill>
                  <a:srgbClr val="FEE725"/>
                </a:solidFill>
              </a:rPr>
              <a:t>T  W A I T </a:t>
            </a:r>
          </a:p>
        </p:txBody>
      </p:sp>
    </p:spTree>
    <p:extLst>
      <p:ext uri="{BB962C8B-B14F-4D97-AF65-F5344CB8AC3E}">
        <p14:creationId xmlns:p14="http://schemas.microsoft.com/office/powerpoint/2010/main" val="4239805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5" name="Oval 10">
            <a:extLst>
              <a:ext uri="{FF2B5EF4-FFF2-40B4-BE49-F238E27FC236}">
                <a16:creationId xmlns:a16="http://schemas.microsoft.com/office/drawing/2014/main" id="{F3C53B45-D802-4DFF-8C41-C3F0063C0266}"/>
              </a:ext>
            </a:extLst>
          </p:cNvPr>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7" name="TextBox 11">
            <a:extLst>
              <a:ext uri="{FF2B5EF4-FFF2-40B4-BE49-F238E27FC236}">
                <a16:creationId xmlns:a16="http://schemas.microsoft.com/office/drawing/2014/main" id="{15F9D3A8-FAE2-4078-A8A6-232F2C1681D5}"/>
              </a:ext>
            </a:extLst>
          </p:cNvPr>
          <p:cNvSpPr txBox="1"/>
          <p:nvPr/>
        </p:nvSpPr>
        <p:spPr>
          <a:xfrm>
            <a:off x="8195536" y="4755360"/>
            <a:ext cx="3754810" cy="646331"/>
          </a:xfrm>
          <a:prstGeom prst="rect">
            <a:avLst/>
          </a:prstGeom>
          <a:noFill/>
        </p:spPr>
        <p:txBody>
          <a:bodyPr wrap="square" rtlCol="0">
            <a:spAutoFit/>
          </a:bodyPr>
          <a:lstStyle/>
          <a:p>
            <a:pPr algn="ctr"/>
            <a:endParaRPr lang="en-GB" b="1" dirty="0">
              <a:solidFill>
                <a:srgbClr val="FEE725"/>
              </a:solidFill>
            </a:endParaRPr>
          </a:p>
          <a:p>
            <a:pPr algn="ctr"/>
            <a:r>
              <a:rPr lang="en-GB" b="1" dirty="0">
                <a:solidFill>
                  <a:srgbClr val="FEE725"/>
                </a:solidFill>
              </a:rPr>
              <a:t>10  M I N U T E S </a:t>
            </a:r>
            <a:endParaRPr lang="en-GB" dirty="0">
              <a:solidFill>
                <a:srgbClr val="FEE725"/>
              </a:solidFill>
            </a:endParaRPr>
          </a:p>
        </p:txBody>
      </p:sp>
      <p:sp>
        <p:nvSpPr>
          <p:cNvPr id="10" name="CaixaDeTexto 9">
            <a:extLst>
              <a:ext uri="{FF2B5EF4-FFF2-40B4-BE49-F238E27FC236}">
                <a16:creationId xmlns:a16="http://schemas.microsoft.com/office/drawing/2014/main" id="{8F0E4CDD-184A-4F1B-B1FF-DFC7BCE5FD72}"/>
              </a:ext>
            </a:extLst>
          </p:cNvPr>
          <p:cNvSpPr txBox="1"/>
          <p:nvPr/>
        </p:nvSpPr>
        <p:spPr>
          <a:xfrm>
            <a:off x="7026191" y="4293695"/>
            <a:ext cx="60935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dirty="0">
                <a:ln>
                  <a:noFill/>
                </a:ln>
                <a:solidFill>
                  <a:prstClr val="white"/>
                </a:solidFill>
                <a:effectLst/>
                <a:uLnTx/>
                <a:uFillTx/>
                <a:latin typeface="Calibri" panose="020F0502020204030204"/>
                <a:ea typeface="+mn-ea"/>
                <a:cs typeface="+mn-cs"/>
              </a:rPr>
              <a:t>ECO-ANXIETY</a:t>
            </a:r>
            <a:endParaRPr kumimoji="0" lang="en-GB" sz="1100" b="1" i="0" u="none" strike="noStrike" kern="1200" cap="none" spc="30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299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7117" y="1369078"/>
            <a:ext cx="11517765" cy="2831544"/>
          </a:xfrm>
          <a:prstGeom prst="rect">
            <a:avLst/>
          </a:prstGeom>
        </p:spPr>
        <p:txBody>
          <a:bodyPr wrap="square">
            <a:spAutoFit/>
          </a:bodyPr>
          <a:lstStyle/>
          <a:p>
            <a:r>
              <a:rPr lang="en-GB" sz="2800" dirty="0">
                <a:solidFill>
                  <a:srgbClr val="35372F"/>
                </a:solidFill>
                <a:latin typeface="+mj-lt"/>
              </a:rPr>
              <a:t>Watch the video (3:42 minutes) featuring David Attenborough made by the BBC entitled:</a:t>
            </a:r>
          </a:p>
          <a:p>
            <a:endParaRPr lang="en-GB" sz="2800" dirty="0">
              <a:solidFill>
                <a:srgbClr val="35372F"/>
              </a:solidFill>
              <a:latin typeface="+mj-lt"/>
            </a:endParaRPr>
          </a:p>
          <a:p>
            <a:endParaRPr lang="en-GB" sz="2800" dirty="0">
              <a:solidFill>
                <a:srgbClr val="35372F"/>
              </a:solidFill>
              <a:latin typeface="+mj-lt"/>
            </a:endParaRPr>
          </a:p>
          <a:p>
            <a:endParaRPr lang="en-GB" sz="2000" dirty="0">
              <a:solidFill>
                <a:prstClr val="black"/>
              </a:solidFill>
              <a:latin typeface="+mj-lt"/>
            </a:endParaRPr>
          </a:p>
          <a:p>
            <a:r>
              <a:rPr lang="en-GB" sz="3200" b="1" u="sng" dirty="0">
                <a:latin typeface="+mj-lt"/>
                <a:hlinkClick r:id="rId3"/>
              </a:rPr>
              <a:t>Climate Change: The Facts</a:t>
            </a:r>
            <a:endParaRPr lang="en-GB" sz="3200" b="1" dirty="0">
              <a:latin typeface="+mj-lt"/>
            </a:endParaRPr>
          </a:p>
          <a:p>
            <a:r>
              <a:rPr lang="en-GB" altLang="en-US" sz="1400" b="1" dirty="0">
                <a:solidFill>
                  <a:srgbClr val="35372F"/>
                </a:solidFill>
                <a:latin typeface="+mj-lt"/>
                <a:ea typeface="Calibri" panose="020F0502020204030204" pitchFamily="34" charset="0"/>
                <a:cs typeface="Times New Roman" panose="02020603050405020304" pitchFamily="18" charset="0"/>
              </a:rPr>
              <a:t>(Click on the link above for the hyperlink)</a:t>
            </a:r>
            <a:endParaRPr lang="en-GB" altLang="en-US" sz="1200" dirty="0">
              <a:solidFill>
                <a:srgbClr val="35372F"/>
              </a:solidFill>
              <a:latin typeface="+mj-lt"/>
            </a:endParaRPr>
          </a:p>
        </p:txBody>
      </p:sp>
      <p:pic>
        <p:nvPicPr>
          <p:cNvPr id="2" name="Picture 1"/>
          <p:cNvPicPr>
            <a:picLocks noChangeAspect="1"/>
          </p:cNvPicPr>
          <p:nvPr/>
        </p:nvPicPr>
        <p:blipFill>
          <a:blip r:embed="rId4"/>
          <a:stretch>
            <a:fillRect/>
          </a:stretch>
        </p:blipFill>
        <p:spPr>
          <a:xfrm>
            <a:off x="6096000" y="2628900"/>
            <a:ext cx="5607584" cy="3143444"/>
          </a:xfrm>
          <a:prstGeom prst="rect">
            <a:avLst/>
          </a:prstGeom>
        </p:spPr>
      </p:pic>
    </p:spTree>
    <p:extLst>
      <p:ext uri="{BB962C8B-B14F-4D97-AF65-F5344CB8AC3E}">
        <p14:creationId xmlns:p14="http://schemas.microsoft.com/office/powerpoint/2010/main" val="4235046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561" y="943375"/>
            <a:ext cx="11410877" cy="4351338"/>
          </a:xfrm>
        </p:spPr>
        <p:txBody>
          <a:bodyPr/>
          <a:lstStyle/>
          <a:p>
            <a:pPr marL="0" indent="0">
              <a:buNone/>
            </a:pPr>
            <a:r>
              <a:rPr lang="en-GB" dirty="0">
                <a:solidFill>
                  <a:srgbClr val="35372F"/>
                </a:solidFill>
              </a:rPr>
              <a:t>As we’ve explored in Lesson 1, it is important to recognise our emotions and be mindful of our feelings and needs when we are exploring topics that can be overwhelming. </a:t>
            </a:r>
          </a:p>
          <a:p>
            <a:pPr marL="0" indent="0">
              <a:buNone/>
            </a:pPr>
            <a:endParaRPr lang="en-GB" dirty="0">
              <a:solidFill>
                <a:srgbClr val="35372F"/>
              </a:solidFill>
            </a:endParaRPr>
          </a:p>
          <a:p>
            <a:pPr marL="0" indent="0">
              <a:buNone/>
            </a:pPr>
            <a:r>
              <a:rPr lang="en-GB" dirty="0">
                <a:solidFill>
                  <a:srgbClr val="35372F"/>
                </a:solidFill>
              </a:rPr>
              <a:t>Whatever feelings you are experiencing, these are valid emotions and no-one can tell you that you should be feeling anything different at this stage.</a:t>
            </a:r>
          </a:p>
        </p:txBody>
      </p:sp>
      <p:sp>
        <p:nvSpPr>
          <p:cNvPr id="5" name="Rectangle 4"/>
          <p:cNvSpPr/>
          <p:nvPr/>
        </p:nvSpPr>
        <p:spPr>
          <a:xfrm>
            <a:off x="390561" y="3939502"/>
            <a:ext cx="11357939" cy="1754326"/>
          </a:xfrm>
          <a:prstGeom prst="rect">
            <a:avLst/>
          </a:prstGeom>
          <a:solidFill>
            <a:srgbClr val="27A581"/>
          </a:solidFill>
          <a:ln>
            <a:noFill/>
          </a:ln>
        </p:spPr>
        <p:txBody>
          <a:bodyPr wrap="square">
            <a:spAutoFit/>
          </a:bodyPr>
          <a:lstStyle/>
          <a:p>
            <a:pPr>
              <a:lnSpc>
                <a:spcPct val="90000"/>
              </a:lnSpc>
              <a:spcBef>
                <a:spcPts val="1000"/>
              </a:spcBef>
            </a:pPr>
            <a:r>
              <a:rPr lang="en-GB" sz="2400" dirty="0">
                <a:solidFill>
                  <a:schemeClr val="bg1"/>
                </a:solidFill>
                <a:latin typeface="Calibri Light" panose="020F0302020204030204"/>
              </a:rPr>
              <a:t>Take a moment of quiet, perhaps close your eyes or put your head on the table, and take a few deep breaths to acknowledge how you are feeling before moving on. During this lesson, if you need a break, look outside the window at the sky, or connect to something in your classroom that is part of the natural world. Even a wooden desk can help us remember how important and beautiful nature can be!</a:t>
            </a:r>
          </a:p>
        </p:txBody>
      </p:sp>
      <p:pic>
        <p:nvPicPr>
          <p:cNvPr id="4" name="Imagem 3" descr="Mesa com cadeiras&#10;&#10;Descrição gerada automaticamente com confiança média">
            <a:extLst>
              <a:ext uri="{FF2B5EF4-FFF2-40B4-BE49-F238E27FC236}">
                <a16:creationId xmlns:a16="http://schemas.microsoft.com/office/drawing/2014/main" id="{33ADA6D6-B3EB-4A1B-8769-2686184031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0632970" y="5341252"/>
            <a:ext cx="1308231" cy="1146746"/>
          </a:xfrm>
          <a:prstGeom prst="rect">
            <a:avLst/>
          </a:prstGeom>
        </p:spPr>
      </p:pic>
    </p:spTree>
    <p:extLst>
      <p:ext uri="{BB962C8B-B14F-4D97-AF65-F5344CB8AC3E}">
        <p14:creationId xmlns:p14="http://schemas.microsoft.com/office/powerpoint/2010/main" val="1286530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22606</TotalTime>
  <Words>2806</Words>
  <Application>Microsoft Office PowerPoint</Application>
  <PresentationFormat>Widescreen</PresentationFormat>
  <Paragraphs>220</Paragraphs>
  <Slides>60</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60</vt:i4>
      </vt:variant>
    </vt:vector>
  </HeadingPairs>
  <TitlesOfParts>
    <vt:vector size="69" baseType="lpstr">
      <vt:lpstr>Arial</vt:lpstr>
      <vt:lpstr>Calibri</vt:lpstr>
      <vt:lpstr>Calibri Light</vt:lpstr>
      <vt:lpstr>Foco</vt:lpstr>
      <vt:lpstr>Just Another Hand</vt:lpstr>
      <vt:lpstr>Times New Roman</vt:lpstr>
      <vt:lpstr>Wingdings</vt:lpstr>
      <vt:lpstr>Office Theme</vt:lpstr>
      <vt:lpstr>1_Office Theme</vt:lpstr>
      <vt:lpstr>PowerPoint Presentation</vt:lpstr>
      <vt:lpstr>PowerPoint Presentation</vt:lpstr>
      <vt:lpstr>PowerPoint Presentation</vt:lpstr>
      <vt:lpstr> In this lesson you will need: </vt:lpstr>
      <vt:lpstr>PowerPoint Presentation</vt:lpstr>
      <vt:lpstr>In this lesson, students will:</vt:lpstr>
      <vt:lpstr>PowerPoint Presentation</vt:lpstr>
      <vt:lpstr>PowerPoint Presentation</vt:lpstr>
      <vt:lpstr>PowerPoint Presentation</vt:lpstr>
      <vt:lpstr>PowerPoint Presentation</vt:lpstr>
      <vt:lpstr>In pairs, take a few minutes to discuss the following questions:</vt:lpstr>
      <vt:lpstr>Because many people around the world are struggling with eco-anxiety, they are also finding ways to cope with it. Take a moment to look over the following options and reflect which ones might support you if you ever need:</vt:lpstr>
      <vt:lpstr>PowerPoint Presentation</vt:lpstr>
      <vt:lpstr>PowerPoint Presentation</vt:lpstr>
      <vt:lpstr> The three main human actions which cause harm to the planet are:  </vt:lpstr>
      <vt:lpstr>When humans first started consuming, producing and polluting, we perhaps didn’t realise the full impact. We were also much fewer in numbers as our population on Earth was much smaller.  </vt:lpstr>
      <vt:lpstr>PowerPoint Presentation</vt:lpstr>
      <vt:lpstr>PowerPoint Presentation</vt:lpstr>
      <vt:lpstr>PowerPoint Presentation</vt:lpstr>
      <vt:lpstr>PowerPoint Presentation</vt:lpstr>
      <vt:lpstr>PowerPoint Presentation</vt:lpstr>
      <vt:lpstr>PowerPoint Presentation</vt:lpstr>
      <vt:lpstr>It’s time for a knowledge swap!</vt:lpstr>
      <vt:lpstr>In trios, take a couple of minutes to discuss the following questions:</vt:lpstr>
      <vt:lpstr>PowerPoint Presentation</vt:lpstr>
      <vt:lpstr>PowerPoint Presentation</vt:lpstr>
      <vt:lpstr> As we explored earlier, the three main human habits which cause harm to the planet 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@freefoodphotos.com</vt:lpstr>
      <vt:lpstr>PowerPoint Presentation</vt:lpstr>
      <vt:lpstr>PowerPoint Presentation</vt:lpstr>
      <vt:lpstr>PowerPoint Presentation</vt:lpstr>
      <vt:lpstr>PowerPoint Presentation</vt:lpstr>
      <vt:lpstr>PowerPoint Presentation</vt:lpstr>
      <vt:lpstr>PowerPoint Presentation</vt:lpstr>
      <vt:lpstr>In small groups of three or four, pick one of the following habits:</vt:lpstr>
      <vt:lpstr>In your groups, thinking about what we have learned so far, take five minutes to discuss:</vt:lpstr>
      <vt:lpstr>Still in your groups, take a couple of minutes to discuss the following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146</cp:revision>
  <dcterms:created xsi:type="dcterms:W3CDTF">2019-08-15T20:52:15Z</dcterms:created>
  <dcterms:modified xsi:type="dcterms:W3CDTF">2022-02-18T17:36:25Z</dcterms:modified>
</cp:coreProperties>
</file>