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36"/>
  </p:notesMasterIdLst>
  <p:sldIdLst>
    <p:sldId id="1372" r:id="rId2"/>
    <p:sldId id="1436" r:id="rId3"/>
    <p:sldId id="1351" r:id="rId4"/>
    <p:sldId id="624" r:id="rId5"/>
    <p:sldId id="1373" r:id="rId6"/>
    <p:sldId id="627" r:id="rId7"/>
    <p:sldId id="1374" r:id="rId8"/>
    <p:sldId id="536" r:id="rId9"/>
    <p:sldId id="1393" r:id="rId10"/>
    <p:sldId id="537" r:id="rId11"/>
    <p:sldId id="614" r:id="rId12"/>
    <p:sldId id="617" r:id="rId13"/>
    <p:sldId id="1394" r:id="rId14"/>
    <p:sldId id="572" r:id="rId15"/>
    <p:sldId id="1389" r:id="rId16"/>
    <p:sldId id="607" r:id="rId17"/>
    <p:sldId id="620" r:id="rId18"/>
    <p:sldId id="608" r:id="rId19"/>
    <p:sldId id="609" r:id="rId20"/>
    <p:sldId id="610" r:id="rId21"/>
    <p:sldId id="621" r:id="rId22"/>
    <p:sldId id="1395" r:id="rId23"/>
    <p:sldId id="1390" r:id="rId24"/>
    <p:sldId id="595" r:id="rId25"/>
    <p:sldId id="1398" r:id="rId26"/>
    <p:sldId id="596" r:id="rId27"/>
    <p:sldId id="618" r:id="rId28"/>
    <p:sldId id="601" r:id="rId29"/>
    <p:sldId id="626" r:id="rId30"/>
    <p:sldId id="1397" r:id="rId31"/>
    <p:sldId id="623" r:id="rId32"/>
    <p:sldId id="1434" r:id="rId33"/>
    <p:sldId id="1396" r:id="rId34"/>
    <p:sldId id="52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581"/>
    <a:srgbClr val="353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14" autoAdjust="0"/>
    <p:restoredTop sz="85798" autoAdjust="0"/>
  </p:normalViewPr>
  <p:slideViewPr>
    <p:cSldViewPr snapToGrid="0" showGuides="1">
      <p:cViewPr varScale="1">
        <p:scale>
          <a:sx n="54" d="100"/>
          <a:sy n="54" d="100"/>
        </p:scale>
        <p:origin x="41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265D8-C297-47D0-B951-8C280B496532}" type="datetimeFigureOut">
              <a:rPr lang="en-GB" smtClean="0"/>
              <a:t>18/02/2022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B7DB-1CED-43A1-865A-F1159FE89D29}" type="slidenum">
              <a:rPr lang="en-GB" smtClean="0"/>
              <a:t>‹#›</a:t>
            </a:fld>
            <a:endParaRPr lang="en-GB"/>
          </a:p>
        </p:txBody>
      </p:sp>
    </p:spTree>
    <p:extLst>
      <p:ext uri="{BB962C8B-B14F-4D97-AF65-F5344CB8AC3E}">
        <p14:creationId xmlns:p14="http://schemas.microsoft.com/office/powerpoint/2010/main" val="10840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IaqAyc_Q9m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WpARWzF3j8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8DEA9-6F4F-4540-9E5D-C6F39079AF72}" type="slidenum">
              <a:rPr lang="en-US" smtClean="0"/>
              <a:t>2</a:t>
            </a:fld>
            <a:endParaRPr lang="en-US" dirty="0"/>
          </a:p>
        </p:txBody>
      </p:sp>
    </p:spTree>
    <p:extLst>
      <p:ext uri="{BB962C8B-B14F-4D97-AF65-F5344CB8AC3E}">
        <p14:creationId xmlns:p14="http://schemas.microsoft.com/office/powerpoint/2010/main" val="3205632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dirty="0"/>
              <a:t>Video URL: </a:t>
            </a:r>
            <a:r>
              <a:rPr lang="en-GB" dirty="0">
                <a:hlinkClick r:id="rId3"/>
              </a:rPr>
              <a:t>https://www.youtube.com/watch?v=IaqAyc_Q9mM</a:t>
            </a:r>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26</a:t>
            </a:fld>
            <a:endParaRPr lang="en-GB"/>
          </a:p>
        </p:txBody>
      </p:sp>
    </p:spTree>
    <p:extLst>
      <p:ext uri="{BB962C8B-B14F-4D97-AF65-F5344CB8AC3E}">
        <p14:creationId xmlns:p14="http://schemas.microsoft.com/office/powerpoint/2010/main" val="60934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72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3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63388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65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URL (How climate change is impacting the globe): </a:t>
            </a:r>
            <a:r>
              <a:rPr lang="en-GB" dirty="0">
                <a:hlinkClick r:id="rId3"/>
              </a:rPr>
              <a:t>https://youtu.be/Wp</a:t>
            </a:r>
            <a:br>
              <a:rPr lang="en-GB" dirty="0"/>
            </a:br>
            <a:r>
              <a:rPr lang="en-GB" dirty="0"/>
              <a:t>Current IPCC video - </a:t>
            </a:r>
            <a:r>
              <a:rPr lang="en-GB" b="0" dirty="0"/>
              <a:t>IPCC Sixth Assessment Report URL: https://www.youtube.com/watch?v=I1Vx_a6F57Q </a:t>
            </a:r>
            <a:br>
              <a:rPr lang="en-GB" dirty="0"/>
            </a:br>
            <a:r>
              <a:rPr lang="en-GB" dirty="0"/>
              <a:t>Overview of the IPCC 2021 URL: reporthttps://www.ipcc.ch/report/sixth-assessment-report-</a:t>
            </a:r>
            <a:r>
              <a:rPr lang="en-GB" dirty="0">
                <a:hlinkClick r:id="rId3"/>
              </a:rPr>
              <a:t>ARWzF3j8U</a:t>
            </a:r>
            <a:br>
              <a:rPr lang="en-GB" dirty="0"/>
            </a:br>
            <a:endParaRPr lang="en-GB" dirty="0"/>
          </a:p>
        </p:txBody>
      </p:sp>
      <p:sp>
        <p:nvSpPr>
          <p:cNvPr id="4" name="Espaço Reservado para Número de Slide 3"/>
          <p:cNvSpPr>
            <a:spLocks noGrp="1"/>
          </p:cNvSpPr>
          <p:nvPr>
            <p:ph type="sldNum" sz="quarter" idx="5"/>
          </p:nvPr>
        </p:nvSpPr>
        <p:spPr/>
        <p:txBody>
          <a:bodyPr/>
          <a:lstStyle/>
          <a:p>
            <a:fld id="{DC6EB7DB-1CED-43A1-865A-F1159FE89D29}" type="slidenum">
              <a:rPr lang="en-GB" smtClean="0"/>
              <a:t>8</a:t>
            </a:fld>
            <a:endParaRPr lang="en-GB"/>
          </a:p>
        </p:txBody>
      </p:sp>
    </p:spTree>
    <p:extLst>
      <p:ext uri="{BB962C8B-B14F-4D97-AF65-F5344CB8AC3E}">
        <p14:creationId xmlns:p14="http://schemas.microsoft.com/office/powerpoint/2010/main" val="141450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572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6EB7DB-1CED-43A1-865A-F1159FE89D29}" type="slidenum">
              <a:rPr lang="en-GB" smtClean="0"/>
              <a:t>19</a:t>
            </a:fld>
            <a:endParaRPr lang="en-GB"/>
          </a:p>
        </p:txBody>
      </p:sp>
    </p:spTree>
    <p:extLst>
      <p:ext uri="{BB962C8B-B14F-4D97-AF65-F5344CB8AC3E}">
        <p14:creationId xmlns:p14="http://schemas.microsoft.com/office/powerpoint/2010/main" val="420457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941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1633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5324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3299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a:solidFill>
                  <a:prstClr val="black"/>
                </a:solidFill>
              </a:rPr>
              <a:pPr/>
              <a:t>18/02/2022</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9777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a:solidFill>
                  <a:prstClr val="black"/>
                </a:solidFill>
              </a:rPr>
              <a:pPr/>
              <a:t>18/02/2022</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38963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prstClr val="black">
                    <a:tint val="75000"/>
                  </a:prstClr>
                </a:solidFill>
              </a:rPr>
              <a:pPr/>
              <a:t>18/02/2022</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62283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prstClr val="black">
                    <a:tint val="75000"/>
                  </a:prstClr>
                </a:solidFill>
              </a:rPr>
              <a:pPr/>
              <a:t>18/02/2022</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475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421796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6823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5329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0194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150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3097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8180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5732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a:solidFill>
                  <a:srgbClr val="252823"/>
                </a:solidFill>
              </a:rPr>
              <a:t>COPYRIGHT@2022 THOUGHTBOX EDUCATION</a:t>
            </a: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45466"/>
            <a:ext cx="5561587" cy="307777"/>
          </a:xfrm>
          <a:prstGeom prst="rect">
            <a:avLst/>
          </a:prstGeom>
          <a:noFill/>
        </p:spPr>
        <p:txBody>
          <a:bodyPr wrap="none" rtlCol="0">
            <a:spAutoFit/>
          </a:bodyPr>
          <a:lstStyle/>
          <a:p>
            <a:r>
              <a:rPr lang="en-US" sz="1400" b="1" dirty="0">
                <a:solidFill>
                  <a:srgbClr val="35372F"/>
                </a:solidFill>
                <a:latin typeface="+mj-lt"/>
                <a:cs typeface="Foco"/>
              </a:rPr>
              <a:t>EXPLORING THE NATURAL WORLD </a:t>
            </a:r>
            <a:r>
              <a:rPr lang="en-US" sz="1400" dirty="0">
                <a:solidFill>
                  <a:srgbClr val="35372F"/>
                </a:solidFill>
                <a:latin typeface="+mj-lt"/>
                <a:cs typeface="Foco"/>
              </a:rPr>
              <a:t>| Changing</a:t>
            </a:r>
            <a:r>
              <a:rPr lang="en-US" sz="1400" baseline="0" dirty="0">
                <a:solidFill>
                  <a:srgbClr val="35372F"/>
                </a:solidFill>
                <a:latin typeface="+mj-lt"/>
                <a:cs typeface="Foco"/>
              </a:rPr>
              <a:t> Climates – Y9&amp;10 </a:t>
            </a:r>
            <a:r>
              <a:rPr lang="en-US" sz="1400" dirty="0">
                <a:solidFill>
                  <a:srgbClr val="35372F"/>
                </a:solidFill>
                <a:latin typeface="+mj-lt"/>
                <a:cs typeface="Foco"/>
              </a:rPr>
              <a:t>| Lesson 3 </a:t>
            </a:r>
            <a:endParaRPr lang="en-US" sz="1400" dirty="0">
              <a:solidFill>
                <a:srgbClr val="35372F"/>
              </a:solidFill>
              <a:latin typeface="+mj-lt"/>
            </a:endParaRPr>
          </a:p>
        </p:txBody>
      </p:sp>
    </p:spTree>
    <p:extLst>
      <p:ext uri="{BB962C8B-B14F-4D97-AF65-F5344CB8AC3E}">
        <p14:creationId xmlns:p14="http://schemas.microsoft.com/office/powerpoint/2010/main" val="2343546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tatic1.squarespace.com/static/595caeca2e69cf0e4a94010f/t/5dd6d9f4745efa6bcbc8038c/1574361602778/Y9&amp;10+-+Week+3+-+UN+Summit+factsheets.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IaqAyc_Q9m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static1.squarespace.com/static/595caeca2e69cf0e4a94010f/t/5dcf09266ab89427a15d3627/1573849396494/Global+Changemakers.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static1.squarespace.com/static/595caeca2e69cf0e4a94010f/t/5dcf079c6ab89427a15cf873/1573848995423/William+Kamkwamba.pdf" TargetMode="External"/><Relationship Id="rId13" Type="http://schemas.openxmlformats.org/officeDocument/2006/relationships/image" Target="../media/image41.jpg"/><Relationship Id="rId18" Type="http://schemas.openxmlformats.org/officeDocument/2006/relationships/hyperlink" Target="https://static1.squarespace.com/static/595caeca2e69cf0e4a94010f/t/5dcf0759b702913cebc8bf55/1573848951818/Ross+Porter.pdf" TargetMode="External"/><Relationship Id="rId3" Type="http://schemas.openxmlformats.org/officeDocument/2006/relationships/image" Target="../media/image36.jpeg"/><Relationship Id="rId21" Type="http://schemas.openxmlformats.org/officeDocument/2006/relationships/image" Target="../media/image45.jpeg"/><Relationship Id="rId7" Type="http://schemas.openxmlformats.org/officeDocument/2006/relationships/image" Target="../media/image38.jpeg"/><Relationship Id="rId12" Type="http://schemas.openxmlformats.org/officeDocument/2006/relationships/hyperlink" Target="https://static1.squarespace.com/static/595caeca2e69cf0e4a94010f/t/5dcf0712a72bf35ec10f889d/1573848856897/Greta+Thunberg.pdf" TargetMode="External"/><Relationship Id="rId17" Type="http://schemas.openxmlformats.org/officeDocument/2006/relationships/image" Target="../media/image43.jpeg"/><Relationship Id="rId2" Type="http://schemas.openxmlformats.org/officeDocument/2006/relationships/hyperlink" Target="https://static1.squarespace.com/static/595caeca2e69cf0e4a94010f/t/5dcf074bd980ba7a8817f4d5/1573848913649/Rob+Hopkins.pdf" TargetMode="External"/><Relationship Id="rId16" Type="http://schemas.openxmlformats.org/officeDocument/2006/relationships/hyperlink" Target="https://static1.squarespace.com/static/595caeca2e69cf0e4a94010f/t/5dcf07216ab89427a15cdf27/1573848874513/Lelo+Munis.pdf" TargetMode="External"/><Relationship Id="rId20" Type="http://schemas.openxmlformats.org/officeDocument/2006/relationships/hyperlink" Target="https://static1.squarespace.com/static/595caeca2e69cf0e4a94010f/t/5dcf073b5f767722ba4b32c2/1573848899243/Lucy+Hughes.pdf" TargetMode="External"/><Relationship Id="rId1" Type="http://schemas.openxmlformats.org/officeDocument/2006/relationships/slideLayout" Target="../slideLayouts/slideLayout2.xml"/><Relationship Id="rId6" Type="http://schemas.openxmlformats.org/officeDocument/2006/relationships/hyperlink" Target="https://static1.squarespace.com/static/595caeca2e69cf0e4a94010f/t/5dcf0784b702913cebc8c53c/1573848978504/Vandana+Shiva.pdf" TargetMode="External"/><Relationship Id="rId11" Type="http://schemas.openxmlformats.org/officeDocument/2006/relationships/image" Target="../media/image40.jpeg"/><Relationship Id="rId5" Type="http://schemas.openxmlformats.org/officeDocument/2006/relationships/image" Target="../media/image37.jpeg"/><Relationship Id="rId15" Type="http://schemas.openxmlformats.org/officeDocument/2006/relationships/image" Target="../media/image42.jpeg"/><Relationship Id="rId10" Type="http://schemas.openxmlformats.org/officeDocument/2006/relationships/hyperlink" Target="https://static1.squarespace.com/static/595caeca2e69cf0e4a94010f/t/5dcf06de2731126b748f0b81/1573848808347/Autumn+Peltier.pdf" TargetMode="External"/><Relationship Id="rId19" Type="http://schemas.openxmlformats.org/officeDocument/2006/relationships/image" Target="../media/image44.jpeg"/><Relationship Id="rId4" Type="http://schemas.openxmlformats.org/officeDocument/2006/relationships/hyperlink" Target="https://static1.squarespace.com/static/595caeca2e69cf0e4a94010f/t/5dcf06f36ad93f5f5f23e5dc/1573848826659/Bernard+Kiwia.pdf" TargetMode="External"/><Relationship Id="rId9" Type="http://schemas.openxmlformats.org/officeDocument/2006/relationships/image" Target="../media/image39.jpg"/><Relationship Id="rId14" Type="http://schemas.openxmlformats.org/officeDocument/2006/relationships/hyperlink" Target="https://static1.squarespace.com/static/595caeca2e69cf0e4a94010f/t/5dcf070096df5f20ea8eae69/1573848840838/Boyan+Sla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en/stickman-stick-figure-man-blue-25574/"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atic1.squarespace.com/static/595caeca2e69cf0e4a94010f/t/5dcf09266ab89427a15d3627/1573849396494/Global+Changemakers.pdf" TargetMode="External"/><Relationship Id="rId2" Type="http://schemas.openxmlformats.org/officeDocument/2006/relationships/hyperlink" Target="https://static1.squarespace.com/static/595caeca2e69cf0e4a94010f/t/5dd6d9f4745efa6bcbc8038c/1574361602778/Y9&amp;10+-+Week+3+-+UN+Summit+factsheet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ipcc.ch/report/sixth-assessment-report-working-group-i/" TargetMode="External"/><Relationship Id="rId5" Type="http://schemas.openxmlformats.org/officeDocument/2006/relationships/hyperlink" Target="https://www.youtube.com/watch?v=I1Vx_a6F57Q" TargetMode="External"/><Relationship Id="rId4" Type="http://schemas.openxmlformats.org/officeDocument/2006/relationships/hyperlink" Target="https://youtu.be/WpARWzF3j8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58F7FB-2868-4436-BE4D-7699A6C2CBE8}"/>
              </a:ext>
            </a:extLst>
          </p:cNvPr>
          <p:cNvSpPr/>
          <p:nvPr/>
        </p:nvSpPr>
        <p:spPr>
          <a:xfrm>
            <a:off x="0" y="-3511"/>
            <a:ext cx="12192000" cy="6858000"/>
          </a:xfrm>
          <a:prstGeom prst="rect">
            <a:avLst/>
          </a:prstGeom>
          <a:solidFill>
            <a:srgbClr val="27A581">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3CB44B5-99C5-425F-8A5F-DC5A2D2DBB05}"/>
              </a:ext>
            </a:extLst>
          </p:cNvPr>
          <p:cNvSpPr txBox="1">
            <a:spLocks/>
          </p:cNvSpPr>
          <p:nvPr/>
        </p:nvSpPr>
        <p:spPr>
          <a:xfrm>
            <a:off x="0" y="2994084"/>
            <a:ext cx="121920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Foco" panose="020B0504050202020203" pitchFamily="34" charset="0"/>
                <a:ea typeface="+mj-ea"/>
                <a:cs typeface="+mj-cs"/>
              </a:rPr>
              <a:t>EXPLORING  </a:t>
            </a: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j-ea"/>
                <a:cs typeface="+mj-cs"/>
              </a:rPr>
              <a:t>NATURAL WORLD</a:t>
            </a:r>
          </a:p>
        </p:txBody>
      </p:sp>
      <p:sp>
        <p:nvSpPr>
          <p:cNvPr id="9" name="TextBox 8">
            <a:extLst>
              <a:ext uri="{FF2B5EF4-FFF2-40B4-BE49-F238E27FC236}">
                <a16:creationId xmlns:a16="http://schemas.microsoft.com/office/drawing/2014/main" id="{846F5F90-1600-4BA6-827D-CCF9D796FACF}"/>
              </a:ext>
            </a:extLst>
          </p:cNvPr>
          <p:cNvSpPr txBox="1"/>
          <p:nvPr/>
        </p:nvSpPr>
        <p:spPr>
          <a:xfrm rot="16200000">
            <a:off x="4354329" y="3125083"/>
            <a:ext cx="106568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THE</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24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934" y="1618169"/>
            <a:ext cx="11450132" cy="4039486"/>
          </a:xfrm>
        </p:spPr>
        <p:txBody>
          <a:bodyPr>
            <a:normAutofit/>
          </a:bodyPr>
          <a:lstStyle/>
          <a:p>
            <a:pPr marL="0" indent="0">
              <a:buNone/>
            </a:pPr>
            <a:r>
              <a:rPr lang="en-GB" dirty="0">
                <a:solidFill>
                  <a:srgbClr val="35372F"/>
                </a:solidFill>
              </a:rPr>
              <a:t>Climate change and global warming are leading to changes across the world, impacting biodiversity, habitats, climate and species (including humans) who are having to migrate in search of alternative habitats.</a:t>
            </a:r>
          </a:p>
          <a:p>
            <a:pPr marL="0" indent="0">
              <a:buNone/>
            </a:pPr>
            <a:endParaRPr lang="en-GB" dirty="0">
              <a:solidFill>
                <a:srgbClr val="35372F"/>
              </a:solidFill>
            </a:endParaRPr>
          </a:p>
          <a:p>
            <a:pPr marL="0" indent="0">
              <a:buNone/>
            </a:pPr>
            <a:r>
              <a:rPr lang="en-GB" dirty="0">
                <a:solidFill>
                  <a:srgbClr val="35372F"/>
                </a:solidFill>
              </a:rPr>
              <a:t>Many people and many non-human species are leaving home because of flooding or soil erosion, dying crops, drought or extreme weather conditions.</a:t>
            </a:r>
          </a:p>
          <a:p>
            <a:pPr marL="0" indent="0">
              <a:buNone/>
            </a:pPr>
            <a:endParaRPr lang="en-GB" dirty="0"/>
          </a:p>
          <a:p>
            <a:pPr marL="0" indent="0">
              <a:buNone/>
            </a:pPr>
            <a:endParaRPr lang="en-GB" dirty="0"/>
          </a:p>
          <a:p>
            <a:pPr marL="0" indent="0">
              <a:buNone/>
            </a:pPr>
            <a:endParaRPr lang="en-GB"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94799" y="4552825"/>
            <a:ext cx="2368551" cy="1794918"/>
          </a:xfrm>
          <a:prstGeom prst="rect">
            <a:avLst/>
          </a:prstGeom>
        </p:spPr>
      </p:pic>
    </p:spTree>
    <p:extLst>
      <p:ext uri="{BB962C8B-B14F-4D97-AF65-F5344CB8AC3E}">
        <p14:creationId xmlns:p14="http://schemas.microsoft.com/office/powerpoint/2010/main" val="35762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676" y="2314575"/>
            <a:ext cx="11337851" cy="3652838"/>
          </a:xfrm>
        </p:spPr>
        <p:txBody>
          <a:bodyPr/>
          <a:lstStyle/>
          <a:p>
            <a:pPr marL="0" indent="0">
              <a:buNone/>
            </a:pPr>
            <a:r>
              <a:rPr lang="en-GB" dirty="0">
                <a:solidFill>
                  <a:srgbClr val="35372F"/>
                </a:solidFill>
              </a:rPr>
              <a:t>Let’s look at six of the most significant impacts that human actions are having across the world:</a:t>
            </a:r>
          </a:p>
          <a:p>
            <a:pPr marL="0" indent="0">
              <a:buNone/>
            </a:pPr>
            <a:endParaRPr lang="en-GB" dirty="0">
              <a:solidFill>
                <a:srgbClr val="35372F"/>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676" y="1132866"/>
            <a:ext cx="11156647" cy="4834547"/>
          </a:xfrm>
          <a:prstGeom prst="rect">
            <a:avLst/>
          </a:prstGeom>
        </p:spPr>
      </p:pic>
      <p:sp>
        <p:nvSpPr>
          <p:cNvPr id="2" name="CaixaDeTexto 1">
            <a:extLst>
              <a:ext uri="{FF2B5EF4-FFF2-40B4-BE49-F238E27FC236}">
                <a16:creationId xmlns:a16="http://schemas.microsoft.com/office/drawing/2014/main" id="{4A247494-F175-431B-857A-3AF40FF2F1DE}"/>
              </a:ext>
            </a:extLst>
          </p:cNvPr>
          <p:cNvSpPr txBox="1"/>
          <p:nvPr/>
        </p:nvSpPr>
        <p:spPr>
          <a:xfrm>
            <a:off x="336472" y="478466"/>
            <a:ext cx="7669728" cy="523220"/>
          </a:xfrm>
          <a:prstGeom prst="rect">
            <a:avLst/>
          </a:prstGeom>
          <a:noFill/>
        </p:spPr>
        <p:txBody>
          <a:bodyPr wrap="none" rtlCol="0">
            <a:spAutoFit/>
          </a:bodyPr>
          <a:lstStyle/>
          <a:p>
            <a:r>
              <a:rPr lang="en-GB" sz="2800" dirty="0">
                <a:solidFill>
                  <a:srgbClr val="35372F"/>
                </a:solidFill>
                <a:latin typeface="+mj-lt"/>
              </a:rPr>
              <a:t>Changes due to climate change and global warming:</a:t>
            </a:r>
          </a:p>
        </p:txBody>
      </p:sp>
    </p:spTree>
    <p:extLst>
      <p:ext uri="{BB962C8B-B14F-4D97-AF65-F5344CB8AC3E}">
        <p14:creationId xmlns:p14="http://schemas.microsoft.com/office/powerpoint/2010/main" val="3966156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18628" y="1796882"/>
            <a:ext cx="4088321" cy="4088321"/>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98638" y="1796880"/>
            <a:ext cx="4088321" cy="4088321"/>
          </a:xfrm>
          <a:prstGeom prst="rect">
            <a:avLst/>
          </a:prstGeom>
        </p:spPr>
      </p:pic>
      <p:sp>
        <p:nvSpPr>
          <p:cNvPr id="5" name="Rectangle 4"/>
          <p:cNvSpPr/>
          <p:nvPr/>
        </p:nvSpPr>
        <p:spPr>
          <a:xfrm>
            <a:off x="6156979" y="2851007"/>
            <a:ext cx="2988260" cy="2246769"/>
          </a:xfrm>
          <a:prstGeom prst="rect">
            <a:avLst/>
          </a:prstGeom>
        </p:spPr>
        <p:txBody>
          <a:bodyPr wrap="square">
            <a:spAutoFit/>
          </a:bodyPr>
          <a:lstStyle/>
          <a:p>
            <a:pPr algn="ctr"/>
            <a:r>
              <a:rPr lang="en-GB" sz="2800" dirty="0">
                <a:solidFill>
                  <a:srgbClr val="35372F"/>
                </a:solidFill>
                <a:latin typeface="Calibri Light" panose="020F0302020204030204"/>
              </a:rPr>
              <a:t>What do you know about some of the direct causes and effects of these impacts?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30456" y="5653093"/>
            <a:ext cx="636440" cy="808178"/>
          </a:xfrm>
          <a:prstGeom prst="rect">
            <a:avLst/>
          </a:prstGeom>
        </p:spPr>
      </p:pic>
      <p:sp>
        <p:nvSpPr>
          <p:cNvPr id="7" name="Oval Callout 6"/>
          <p:cNvSpPr/>
          <p:nvPr/>
        </p:nvSpPr>
        <p:spPr>
          <a:xfrm>
            <a:off x="9695269" y="3429000"/>
            <a:ext cx="2071627" cy="1956902"/>
          </a:xfrm>
          <a:prstGeom prst="wedgeEllipseCallout">
            <a:avLst>
              <a:gd name="adj1" fmla="val 22738"/>
              <a:gd name="adj2" fmla="val 68093"/>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Light" panose="020F0302020204030204"/>
              </a:rPr>
              <a:t>Think about the fossil fuel discussions from last lesson!</a:t>
            </a:r>
          </a:p>
        </p:txBody>
      </p:sp>
      <p:sp>
        <p:nvSpPr>
          <p:cNvPr id="9" name="Rectangle 8"/>
          <p:cNvSpPr/>
          <p:nvPr/>
        </p:nvSpPr>
        <p:spPr>
          <a:xfrm>
            <a:off x="2068658" y="2717657"/>
            <a:ext cx="2988260" cy="2246769"/>
          </a:xfrm>
          <a:prstGeom prst="rect">
            <a:avLst/>
          </a:prstGeom>
        </p:spPr>
        <p:txBody>
          <a:bodyPr wrap="square">
            <a:spAutoFit/>
          </a:bodyPr>
          <a:lstStyle/>
          <a:p>
            <a:pPr lvl="0" algn="ctr"/>
            <a:r>
              <a:rPr lang="en-GB" sz="2800" dirty="0">
                <a:solidFill>
                  <a:srgbClr val="35372F"/>
                </a:solidFill>
                <a:latin typeface="+mj-lt"/>
              </a:rPr>
              <a:t>Have you seen or experienced any of these impacts in the area where you live?</a:t>
            </a:r>
          </a:p>
        </p:txBody>
      </p:sp>
      <p:sp>
        <p:nvSpPr>
          <p:cNvPr id="2" name="CaixaDeTexto 1">
            <a:extLst>
              <a:ext uri="{FF2B5EF4-FFF2-40B4-BE49-F238E27FC236}">
                <a16:creationId xmlns:a16="http://schemas.microsoft.com/office/drawing/2014/main" id="{865FA98A-637B-4A82-972C-10DCB39BAE60}"/>
              </a:ext>
            </a:extLst>
          </p:cNvPr>
          <p:cNvSpPr txBox="1"/>
          <p:nvPr/>
        </p:nvSpPr>
        <p:spPr>
          <a:xfrm>
            <a:off x="419725" y="842773"/>
            <a:ext cx="11347172" cy="954107"/>
          </a:xfrm>
          <a:prstGeom prst="rect">
            <a:avLst/>
          </a:prstGeom>
          <a:noFill/>
        </p:spPr>
        <p:txBody>
          <a:bodyPr wrap="square" rtlCol="0">
            <a:spAutoFit/>
          </a:bodyPr>
          <a:lstStyle/>
          <a:p>
            <a:r>
              <a:rPr lang="en-GB" sz="2800" dirty="0">
                <a:solidFill>
                  <a:srgbClr val="35372F"/>
                </a:solidFill>
                <a:latin typeface="+mj-lt"/>
              </a:rPr>
              <a:t>In trios, discuss the following questions (refer back to the previous slide if needed):</a:t>
            </a:r>
          </a:p>
        </p:txBody>
      </p:sp>
    </p:spTree>
    <p:extLst>
      <p:ext uri="{BB962C8B-B14F-4D97-AF65-F5344CB8AC3E}">
        <p14:creationId xmlns:p14="http://schemas.microsoft.com/office/powerpoint/2010/main" val="162924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6641A0-7E87-454D-8FDF-75A791CF5BF7}"/>
              </a:ext>
            </a:extLst>
          </p:cNvPr>
          <p:cNvSpPr>
            <a:spLocks noGrp="1"/>
          </p:cNvSpPr>
          <p:nvPr>
            <p:ph idx="1"/>
          </p:nvPr>
        </p:nvSpPr>
        <p:spPr>
          <a:xfrm>
            <a:off x="427074" y="2035488"/>
            <a:ext cx="11337851" cy="2446572"/>
          </a:xfrm>
        </p:spPr>
        <p:txBody>
          <a:bodyPr/>
          <a:lstStyle/>
          <a:p>
            <a:pPr marL="0" indent="0">
              <a:buNone/>
            </a:pPr>
            <a:r>
              <a:rPr lang="en-GB" dirty="0">
                <a:solidFill>
                  <a:srgbClr val="35372F"/>
                </a:solidFill>
              </a:rPr>
              <a:t>Go around the class and share one word to describe what feeling comes up when you see the effects of climate change where you live, or elsewhere in the world. </a:t>
            </a:r>
          </a:p>
        </p:txBody>
      </p:sp>
      <p:pic>
        <p:nvPicPr>
          <p:cNvPr id="4" name="Picture 2" descr="http://www.unep.org/gpwm/portals/24123/images/ClimateChange.jpg">
            <a:extLst>
              <a:ext uri="{FF2B5EF4-FFF2-40B4-BE49-F238E27FC236}">
                <a16:creationId xmlns:a16="http://schemas.microsoft.com/office/drawing/2014/main" id="{669C2ED8-D1FF-4938-94C5-549A6B4901D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11956" y="3439685"/>
            <a:ext cx="2137022" cy="2737278"/>
          </a:xfrm>
          <a:prstGeom prst="rect">
            <a:avLst/>
          </a:prstGeom>
          <a:noFill/>
        </p:spPr>
      </p:pic>
    </p:spTree>
    <p:extLst>
      <p:ext uri="{BB962C8B-B14F-4D97-AF65-F5344CB8AC3E}">
        <p14:creationId xmlns:p14="http://schemas.microsoft.com/office/powerpoint/2010/main" val="836455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774" y="874737"/>
            <a:ext cx="11420151" cy="623888"/>
          </a:xfrm>
        </p:spPr>
        <p:txBody>
          <a:bodyPr>
            <a:noAutofit/>
          </a:bodyPr>
          <a:lstStyle/>
          <a:p>
            <a:pPr marL="0" indent="0">
              <a:buNone/>
            </a:pPr>
            <a:r>
              <a:rPr lang="en-GB" dirty="0">
                <a:solidFill>
                  <a:srgbClr val="35372F"/>
                </a:solidFill>
              </a:rPr>
              <a:t>In the next activity, we’re going to explore why these issues are happening and some of the impacts on people and the planet.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3852" y="2176031"/>
            <a:ext cx="8438107" cy="3657600"/>
          </a:xfrm>
          <a:prstGeom prst="rect">
            <a:avLst/>
          </a:prstGeom>
        </p:spPr>
      </p:pic>
    </p:spTree>
    <p:extLst>
      <p:ext uri="{BB962C8B-B14F-4D97-AF65-F5344CB8AC3E}">
        <p14:creationId xmlns:p14="http://schemas.microsoft.com/office/powerpoint/2010/main" val="365363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16F2943D-D7C3-4FE0-8F79-FE2A882BEF2F}"/>
              </a:ext>
            </a:extLst>
          </p:cNvPr>
          <p:cNvSpPr/>
          <p:nvPr/>
        </p:nvSpPr>
        <p:spPr>
          <a:xfrm>
            <a:off x="7991626" y="2645082"/>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7" name="TextBox 11">
            <a:extLst>
              <a:ext uri="{FF2B5EF4-FFF2-40B4-BE49-F238E27FC236}">
                <a16:creationId xmlns:a16="http://schemas.microsoft.com/office/drawing/2014/main" id="{3D8487B6-0F5A-4D75-BA35-2C3086803200}"/>
              </a:ext>
            </a:extLst>
          </p:cNvPr>
          <p:cNvSpPr txBox="1"/>
          <p:nvPr/>
        </p:nvSpPr>
        <p:spPr>
          <a:xfrm>
            <a:off x="8077200" y="4063678"/>
            <a:ext cx="3873146" cy="1754326"/>
          </a:xfrm>
          <a:prstGeom prst="rect">
            <a:avLst/>
          </a:prstGeom>
          <a:noFill/>
        </p:spPr>
        <p:txBody>
          <a:bodyPr wrap="square" rtlCol="0">
            <a:spAutoFit/>
          </a:bodyPr>
          <a:lstStyle/>
          <a:p>
            <a:pPr algn="ctr"/>
            <a:r>
              <a:rPr lang="en-GB" sz="2400" b="1" spc="300" dirty="0">
                <a:solidFill>
                  <a:prstClr val="white"/>
                </a:solidFill>
              </a:rPr>
              <a:t>U.N. SPECIAL SUMMIT:</a:t>
            </a:r>
          </a:p>
          <a:p>
            <a:pPr algn="ctr"/>
            <a:r>
              <a:rPr lang="en-GB" sz="2400" b="1" spc="300" dirty="0">
                <a:solidFill>
                  <a:prstClr val="white"/>
                </a:solidFill>
              </a:rPr>
              <a:t>OUR WORLD, </a:t>
            </a:r>
            <a:br>
              <a:rPr lang="en-GB" sz="2400" b="1" spc="300" dirty="0">
                <a:solidFill>
                  <a:prstClr val="white"/>
                </a:solidFill>
              </a:rPr>
            </a:br>
            <a:r>
              <a:rPr lang="en-GB" sz="2400" b="1" spc="300" dirty="0">
                <a:solidFill>
                  <a:prstClr val="white"/>
                </a:solidFill>
              </a:rPr>
              <a:t>OUR FUTURE </a:t>
            </a:r>
            <a:endParaRPr lang="en-GB" sz="1100" b="1" spc="300" dirty="0">
              <a:solidFill>
                <a:prstClr val="white"/>
              </a:solidFill>
            </a:endParaRPr>
          </a:p>
          <a:p>
            <a:pPr algn="ctr"/>
            <a:endParaRPr lang="en-GB" b="1" dirty="0">
              <a:solidFill>
                <a:srgbClr val="FEE725"/>
              </a:solidFill>
            </a:endParaRPr>
          </a:p>
          <a:p>
            <a:pPr algn="ctr"/>
            <a:r>
              <a:rPr lang="en-GB" b="1" dirty="0">
                <a:solidFill>
                  <a:srgbClr val="FEE725"/>
                </a:solidFill>
              </a:rPr>
              <a:t>2 5  M I N U T E S </a:t>
            </a:r>
            <a:endParaRPr lang="en-GB" dirty="0">
              <a:solidFill>
                <a:srgbClr val="FEE725"/>
              </a:solidFill>
            </a:endParaRPr>
          </a:p>
        </p:txBody>
      </p:sp>
    </p:spTree>
    <p:extLst>
      <p:ext uri="{BB962C8B-B14F-4D97-AF65-F5344CB8AC3E}">
        <p14:creationId xmlns:p14="http://schemas.microsoft.com/office/powerpoint/2010/main" val="254959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64" y="864854"/>
            <a:ext cx="11493609" cy="1190958"/>
          </a:xfrm>
        </p:spPr>
        <p:txBody>
          <a:bodyPr/>
          <a:lstStyle/>
          <a:p>
            <a:r>
              <a:rPr lang="en-GB" b="1" dirty="0">
                <a:solidFill>
                  <a:srgbClr val="35372F"/>
                </a:solidFill>
              </a:rPr>
              <a:t>United Nations Special Summit </a:t>
            </a:r>
          </a:p>
        </p:txBody>
      </p:sp>
      <p:sp>
        <p:nvSpPr>
          <p:cNvPr id="3" name="Content Placeholder 2"/>
          <p:cNvSpPr>
            <a:spLocks noGrp="1"/>
          </p:cNvSpPr>
          <p:nvPr>
            <p:ph idx="1"/>
          </p:nvPr>
        </p:nvSpPr>
        <p:spPr>
          <a:xfrm>
            <a:off x="287264" y="2322328"/>
            <a:ext cx="5961136" cy="3187700"/>
          </a:xfrm>
        </p:spPr>
        <p:txBody>
          <a:bodyPr>
            <a:normAutofit/>
          </a:bodyPr>
          <a:lstStyle/>
          <a:p>
            <a:pPr marL="0" indent="0">
              <a:buNone/>
            </a:pPr>
            <a:r>
              <a:rPr lang="en-GB" dirty="0">
                <a:solidFill>
                  <a:srgbClr val="35372F"/>
                </a:solidFill>
              </a:rPr>
              <a:t>You have been cordially invited to attend a special U.N. summit on climate change entitled:</a:t>
            </a:r>
          </a:p>
          <a:p>
            <a:pPr marL="0" indent="0">
              <a:buNone/>
            </a:pPr>
            <a:endParaRPr lang="en-GB" b="1" dirty="0"/>
          </a:p>
          <a:p>
            <a:pPr marL="0" indent="0">
              <a:buNone/>
            </a:pPr>
            <a:r>
              <a:rPr lang="en-GB" sz="3200" b="1" dirty="0">
                <a:solidFill>
                  <a:schemeClr val="accent1">
                    <a:lumMod val="75000"/>
                  </a:schemeClr>
                </a:solidFill>
                <a:latin typeface="Arial" panose="020B0604020202020204" pitchFamily="34" charset="0"/>
                <a:cs typeface="Arial" panose="020B0604020202020204" pitchFamily="34" charset="0"/>
              </a:rPr>
              <a:t>OUR WORLD, OUR FUTURE</a:t>
            </a:r>
            <a:r>
              <a:rPr lang="en-GB" sz="3200" dirty="0">
                <a:solidFill>
                  <a:schemeClr val="accent1">
                    <a:lumMod val="75000"/>
                  </a:schemeClr>
                </a:solidFill>
                <a:latin typeface="Arial" panose="020B0604020202020204" pitchFamily="34" charset="0"/>
                <a:cs typeface="Arial" panose="020B0604020202020204" pitchFamily="34" charset="0"/>
              </a:rPr>
              <a:t>.</a:t>
            </a:r>
          </a:p>
          <a:p>
            <a:pPr marL="0" indent="0">
              <a:buNone/>
            </a:pPr>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9088" y="1151402"/>
            <a:ext cx="5535648" cy="5529551"/>
          </a:xfrm>
          <a:prstGeom prst="rect">
            <a:avLst/>
          </a:prstGeom>
        </p:spPr>
      </p:pic>
    </p:spTree>
    <p:extLst>
      <p:ext uri="{BB962C8B-B14F-4D97-AF65-F5344CB8AC3E}">
        <p14:creationId xmlns:p14="http://schemas.microsoft.com/office/powerpoint/2010/main" val="346268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128" y="1517281"/>
            <a:ext cx="11353798" cy="4351338"/>
          </a:xfrm>
        </p:spPr>
        <p:txBody>
          <a:bodyPr/>
          <a:lstStyle/>
          <a:p>
            <a:pPr marL="0" indent="0">
              <a:buNone/>
            </a:pPr>
            <a:r>
              <a:rPr lang="en-GB" dirty="0">
                <a:solidFill>
                  <a:srgbClr val="35372F"/>
                </a:solidFill>
              </a:rPr>
              <a:t>Participants from across the world are invited to offer a </a:t>
            </a:r>
            <a:r>
              <a:rPr lang="en-GB" b="1" dirty="0">
                <a:solidFill>
                  <a:srgbClr val="35372F"/>
                </a:solidFill>
              </a:rPr>
              <a:t>1 minute speech </a:t>
            </a:r>
            <a:r>
              <a:rPr lang="en-GB" dirty="0">
                <a:solidFill>
                  <a:srgbClr val="35372F"/>
                </a:solidFill>
              </a:rPr>
              <a:t>to share stories about how climate change is impacting them in their communities.</a:t>
            </a:r>
          </a:p>
          <a:p>
            <a:pPr marL="0" indent="0">
              <a:buNone/>
            </a:pPr>
            <a:endParaRPr lang="en-GB" dirty="0">
              <a:solidFill>
                <a:srgbClr val="35372F"/>
              </a:solidFill>
            </a:endParaRPr>
          </a:p>
          <a:p>
            <a:pPr marL="0" indent="0">
              <a:buNone/>
            </a:pPr>
            <a:r>
              <a:rPr lang="en-GB" dirty="0">
                <a:solidFill>
                  <a:srgbClr val="35372F"/>
                </a:solidFill>
              </a:rPr>
              <a:t>Working in groups, you are going to assume the voice of a particular sector impacted by climate change and work together to write your short speech to tell your story.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87699" y="4805916"/>
            <a:ext cx="1793174" cy="1791199"/>
          </a:xfrm>
          <a:prstGeom prst="rect">
            <a:avLst/>
          </a:prstGeom>
        </p:spPr>
      </p:pic>
    </p:spTree>
    <p:extLst>
      <p:ext uri="{BB962C8B-B14F-4D97-AF65-F5344CB8AC3E}">
        <p14:creationId xmlns:p14="http://schemas.microsoft.com/office/powerpoint/2010/main" val="1576503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23" y="510841"/>
            <a:ext cx="11357344" cy="1190958"/>
          </a:xfrm>
        </p:spPr>
        <p:txBody>
          <a:bodyPr/>
          <a:lstStyle/>
          <a:p>
            <a:r>
              <a:rPr lang="en-GB" dirty="0">
                <a:solidFill>
                  <a:srgbClr val="35372F"/>
                </a:solidFill>
              </a:rPr>
              <a:t>Instructions:</a:t>
            </a:r>
          </a:p>
        </p:txBody>
      </p:sp>
      <p:sp>
        <p:nvSpPr>
          <p:cNvPr id="3" name="Content Placeholder 2"/>
          <p:cNvSpPr>
            <a:spLocks noGrp="1"/>
          </p:cNvSpPr>
          <p:nvPr>
            <p:ph idx="1"/>
          </p:nvPr>
        </p:nvSpPr>
        <p:spPr>
          <a:xfrm>
            <a:off x="443023" y="1701799"/>
            <a:ext cx="11337851" cy="4351338"/>
          </a:xfrm>
        </p:spPr>
        <p:txBody>
          <a:bodyPr/>
          <a:lstStyle/>
          <a:p>
            <a:pPr marL="514350" indent="-514350">
              <a:buAutoNum type="arabicPeriod"/>
            </a:pPr>
            <a:r>
              <a:rPr lang="en-GB" dirty="0">
                <a:solidFill>
                  <a:srgbClr val="35372F"/>
                </a:solidFill>
              </a:rPr>
              <a:t>Get into groups of four.</a:t>
            </a:r>
          </a:p>
          <a:p>
            <a:pPr marL="514350" indent="-514350">
              <a:buAutoNum type="arabicPeriod"/>
            </a:pPr>
            <a:r>
              <a:rPr lang="en-GB" dirty="0">
                <a:solidFill>
                  <a:srgbClr val="35372F"/>
                </a:solidFill>
              </a:rPr>
              <a:t>Each group will be allocated one of the characters on the next slide. </a:t>
            </a:r>
            <a:br>
              <a:rPr lang="en-GB" dirty="0">
                <a:solidFill>
                  <a:srgbClr val="35372F"/>
                </a:solidFill>
              </a:rPr>
            </a:br>
            <a:r>
              <a:rPr lang="en-GB" sz="2000" dirty="0">
                <a:solidFill>
                  <a:srgbClr val="35372F"/>
                </a:solidFill>
              </a:rPr>
              <a:t>(You can have more than one group for each character if you have a large class).</a:t>
            </a:r>
          </a:p>
          <a:p>
            <a:pPr marL="514350" indent="-514350">
              <a:buAutoNum type="arabicPeriod"/>
            </a:pPr>
            <a:r>
              <a:rPr lang="en-GB" dirty="0">
                <a:solidFill>
                  <a:srgbClr val="35372F"/>
                </a:solidFill>
              </a:rPr>
              <a:t>Use the </a:t>
            </a:r>
            <a:r>
              <a:rPr lang="en-GB" b="1" dirty="0">
                <a:hlinkClick r:id="rId2"/>
              </a:rPr>
              <a:t>fact sheet </a:t>
            </a:r>
            <a:r>
              <a:rPr lang="en-GB" dirty="0">
                <a:solidFill>
                  <a:srgbClr val="35372F"/>
                </a:solidFill>
              </a:rPr>
              <a:t>about the impact on their community, plus what you already know, and collate your ideas together on a piece of paper.</a:t>
            </a:r>
          </a:p>
          <a:p>
            <a:pPr marL="514350" indent="-514350">
              <a:buAutoNum type="arabicPeriod"/>
            </a:pPr>
            <a:r>
              <a:rPr lang="en-GB" dirty="0">
                <a:solidFill>
                  <a:srgbClr val="35372F"/>
                </a:solidFill>
              </a:rPr>
              <a:t>Working together, turn these ideas into a 1 minute speech</a:t>
            </a:r>
            <a:r>
              <a:rPr lang="en-GB" sz="2000" dirty="0">
                <a:solidFill>
                  <a:srgbClr val="35372F"/>
                </a:solidFill>
              </a:rPr>
              <a:t> (more information on the next slides)</a:t>
            </a:r>
            <a:r>
              <a:rPr lang="en-GB" dirty="0">
                <a:solidFill>
                  <a:srgbClr val="35372F"/>
                </a:solidFill>
              </a:rPr>
              <a:t>.</a:t>
            </a:r>
          </a:p>
          <a:p>
            <a:pPr marL="514350" indent="-514350">
              <a:buAutoNum type="arabicPeriod"/>
            </a:pPr>
            <a:r>
              <a:rPr lang="en-GB" dirty="0">
                <a:solidFill>
                  <a:srgbClr val="35372F"/>
                </a:solidFill>
              </a:rPr>
              <a:t>Each of you will be delivering the speech, so make sure you all have a copy written down – either in note form or as a script – and that all of you have a part in the speech.</a:t>
            </a:r>
          </a:p>
        </p:txBody>
      </p:sp>
    </p:spTree>
    <p:extLst>
      <p:ext uri="{BB962C8B-B14F-4D97-AF65-F5344CB8AC3E}">
        <p14:creationId xmlns:p14="http://schemas.microsoft.com/office/powerpoint/2010/main" val="3122982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118" y="643103"/>
            <a:ext cx="11479763" cy="5182049"/>
          </a:xfrm>
          <a:prstGeom prst="rect">
            <a:avLst/>
          </a:prstGeom>
        </p:spPr>
      </p:pic>
      <p:sp>
        <p:nvSpPr>
          <p:cNvPr id="3" name="CaixaDeTexto 2">
            <a:extLst>
              <a:ext uri="{FF2B5EF4-FFF2-40B4-BE49-F238E27FC236}">
                <a16:creationId xmlns:a16="http://schemas.microsoft.com/office/drawing/2014/main" id="{4E0FC2DB-2795-4F2F-B586-489DBA837647}"/>
              </a:ext>
            </a:extLst>
          </p:cNvPr>
          <p:cNvSpPr txBox="1"/>
          <p:nvPr/>
        </p:nvSpPr>
        <p:spPr>
          <a:xfrm>
            <a:off x="8172137" y="6214897"/>
            <a:ext cx="3783665" cy="369332"/>
          </a:xfrm>
          <a:prstGeom prst="rect">
            <a:avLst/>
          </a:prstGeom>
          <a:noFill/>
        </p:spPr>
        <p:txBody>
          <a:bodyPr wrap="none" rtlCol="0">
            <a:spAutoFit/>
          </a:bodyPr>
          <a:lstStyle/>
          <a:p>
            <a:r>
              <a:rPr lang="en-GB" i="1" dirty="0">
                <a:latin typeface="+mj-lt"/>
              </a:rPr>
              <a:t>Instructions continue on the next slide</a:t>
            </a:r>
          </a:p>
        </p:txBody>
      </p:sp>
    </p:spTree>
    <p:extLst>
      <p:ext uri="{BB962C8B-B14F-4D97-AF65-F5344CB8AC3E}">
        <p14:creationId xmlns:p14="http://schemas.microsoft.com/office/powerpoint/2010/main" val="4123037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581D706E-E15A-45F0-9055-C455145F0A7C}"/>
              </a:ext>
              <a:ext uri="{C183D7F6-B498-43B3-948B-1728B52AA6E4}">
                <adec:decorative xmlns:adec="http://schemas.microsoft.com/office/drawing/2017/decorative" val="1"/>
              </a:ext>
            </a:extLst>
          </p:cNvPr>
          <p:cNvSpPr/>
          <p:nvPr/>
        </p:nvSpPr>
        <p:spPr>
          <a:xfrm>
            <a:off x="277995" y="4738780"/>
            <a:ext cx="7897404" cy="1149946"/>
          </a:xfrm>
          <a:prstGeom prst="roundRect">
            <a:avLst>
              <a:gd name="adj" fmla="val 50000"/>
            </a:avLst>
          </a:prstGeom>
          <a:solidFill>
            <a:srgbClr val="94B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7" name="Rectangle: Rounded Corners 56">
            <a:extLst>
              <a:ext uri="{FF2B5EF4-FFF2-40B4-BE49-F238E27FC236}">
                <a16:creationId xmlns:a16="http://schemas.microsoft.com/office/drawing/2014/main" id="{116FB6B7-1CB4-4813-99A3-137C82BE19D1}"/>
              </a:ext>
              <a:ext uri="{C183D7F6-B498-43B3-948B-1728B52AA6E4}">
                <adec:decorative xmlns:adec="http://schemas.microsoft.com/office/drawing/2017/decorative" val="1"/>
              </a:ext>
            </a:extLst>
          </p:cNvPr>
          <p:cNvSpPr/>
          <p:nvPr/>
        </p:nvSpPr>
        <p:spPr>
          <a:xfrm>
            <a:off x="256252" y="3288717"/>
            <a:ext cx="7946093" cy="1149946"/>
          </a:xfrm>
          <a:prstGeom prst="roundRect">
            <a:avLst>
              <a:gd name="adj" fmla="val 50000"/>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6" name="Rectangle: Rounded Corners 55">
            <a:extLst>
              <a:ext uri="{FF2B5EF4-FFF2-40B4-BE49-F238E27FC236}">
                <a16:creationId xmlns:a16="http://schemas.microsoft.com/office/drawing/2014/main" id="{C50DE9D8-FD82-4684-9ED8-826B4EC01B44}"/>
              </a:ext>
              <a:ext uri="{C183D7F6-B498-43B3-948B-1728B52AA6E4}">
                <adec:decorative xmlns:adec="http://schemas.microsoft.com/office/drawing/2017/decorative" val="1"/>
              </a:ext>
            </a:extLst>
          </p:cNvPr>
          <p:cNvSpPr/>
          <p:nvPr/>
        </p:nvSpPr>
        <p:spPr>
          <a:xfrm>
            <a:off x="277993" y="1852344"/>
            <a:ext cx="7897405" cy="1149946"/>
          </a:xfrm>
          <a:prstGeom prst="roundRect">
            <a:avLst>
              <a:gd name="adj" fmla="val 50000"/>
            </a:avLst>
          </a:prstGeom>
          <a:solidFill>
            <a:srgbClr val="3D7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1" name="TextBox 47">
            <a:extLst>
              <a:ext uri="{FF2B5EF4-FFF2-40B4-BE49-F238E27FC236}">
                <a16:creationId xmlns:a16="http://schemas.microsoft.com/office/drawing/2014/main" id="{0ABCF938-7F69-41DA-A492-F98171623883}"/>
              </a:ext>
            </a:extLst>
          </p:cNvPr>
          <p:cNvSpPr txBox="1"/>
          <p:nvPr/>
        </p:nvSpPr>
        <p:spPr>
          <a:xfrm>
            <a:off x="1519694" y="2161376"/>
            <a:ext cx="6521644"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rPr>
              <a:t>THE STORIES WE DON’T ALWAYS HEAR: Explore some of the impacts of climate change, the living beings being affected and whose stories are being told.</a:t>
            </a:r>
          </a:p>
        </p:txBody>
      </p:sp>
      <p:sp>
        <p:nvSpPr>
          <p:cNvPr id="62" name="Oval 61">
            <a:extLst>
              <a:ext uri="{FF2B5EF4-FFF2-40B4-BE49-F238E27FC236}">
                <a16:creationId xmlns:a16="http://schemas.microsoft.com/office/drawing/2014/main" id="{1A4FE373-17BB-493F-A361-B12440813A1F}"/>
              </a:ext>
              <a:ext uri="{C183D7F6-B498-43B3-948B-1728B52AA6E4}">
                <adec:decorative xmlns:adec="http://schemas.microsoft.com/office/drawing/2017/decorative" val="1"/>
              </a:ext>
            </a:extLst>
          </p:cNvPr>
          <p:cNvSpPr/>
          <p:nvPr/>
        </p:nvSpPr>
        <p:spPr>
          <a:xfrm>
            <a:off x="479558" y="2004564"/>
            <a:ext cx="871421" cy="88988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10</a:t>
            </a:r>
            <a:r>
              <a:rPr lang="en-US" sz="1050" b="1" dirty="0">
                <a:solidFill>
                  <a:schemeClr val="tx1"/>
                </a:solidFill>
                <a:latin typeface="Calibri" panose="020F0502020204030204" pitchFamily="34" charset="0"/>
                <a:cs typeface="Calibri" panose="020F0502020204030204" pitchFamily="34" charset="0"/>
              </a:rPr>
              <a:t> </a:t>
            </a:r>
            <a:r>
              <a:rPr lang="en-US" sz="600" b="1" dirty="0">
                <a:solidFill>
                  <a:schemeClr val="tx1"/>
                </a:solidFill>
                <a:latin typeface="Calibri" panose="020F0502020204030204" pitchFamily="34" charset="0"/>
                <a:cs typeface="Calibri" panose="020F0502020204030204" pitchFamily="34" charset="0"/>
              </a:rPr>
              <a:t>minutes</a:t>
            </a:r>
            <a:endParaRPr lang="en-US" sz="1050" b="1" dirty="0">
              <a:solidFill>
                <a:schemeClr val="tx1"/>
              </a:solidFill>
              <a:latin typeface="Calibri" panose="020F0502020204030204" pitchFamily="34" charset="0"/>
              <a:cs typeface="Calibri" panose="020F0502020204030204" pitchFamily="34" charset="0"/>
            </a:endParaRPr>
          </a:p>
        </p:txBody>
      </p:sp>
      <p:sp>
        <p:nvSpPr>
          <p:cNvPr id="63" name="TextBox 47">
            <a:extLst>
              <a:ext uri="{FF2B5EF4-FFF2-40B4-BE49-F238E27FC236}">
                <a16:creationId xmlns:a16="http://schemas.microsoft.com/office/drawing/2014/main" id="{939B7CC5-439E-403C-9383-8988F3AAD7AF}"/>
              </a:ext>
            </a:extLst>
          </p:cNvPr>
          <p:cNvSpPr txBox="1"/>
          <p:nvPr/>
        </p:nvSpPr>
        <p:spPr>
          <a:xfrm>
            <a:off x="1519694" y="3401000"/>
            <a:ext cx="6542292" cy="984885"/>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rPr>
              <a:t>U.N. SPECIAL SUMMIT: OUR WORLD, OUR FUTURE: Small groups will represent one character and use fact sheets to understand particular impacts of climate change in their community. Each group will deliver a speech and the class will run a summit. </a:t>
            </a:r>
          </a:p>
        </p:txBody>
      </p:sp>
      <p:sp>
        <p:nvSpPr>
          <p:cNvPr id="65" name="TextBox 47">
            <a:extLst>
              <a:ext uri="{FF2B5EF4-FFF2-40B4-BE49-F238E27FC236}">
                <a16:creationId xmlns:a16="http://schemas.microsoft.com/office/drawing/2014/main" id="{BBF4A77D-999A-446C-A470-A09EABC1CB5F}"/>
              </a:ext>
            </a:extLst>
          </p:cNvPr>
          <p:cNvSpPr txBox="1"/>
          <p:nvPr/>
        </p:nvSpPr>
        <p:spPr>
          <a:xfrm>
            <a:off x="1524737" y="4997021"/>
            <a:ext cx="6677609"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rPr>
              <a:t>BRIGHTER TOMORROWS: Begin to imagine a brighter future, and working in groups, learn about ten different changemakers for inspiration.  </a:t>
            </a:r>
          </a:p>
        </p:txBody>
      </p:sp>
      <p:pic>
        <p:nvPicPr>
          <p:cNvPr id="50" name="Picture Placeholder 6">
            <a:extLst>
              <a:ext uri="{FF2B5EF4-FFF2-40B4-BE49-F238E27FC236}">
                <a16:creationId xmlns:a16="http://schemas.microsoft.com/office/drawing/2014/main" id="{076DC11C-1975-407F-8F6F-049D8503D0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34500" y="0"/>
            <a:ext cx="2857500" cy="2684596"/>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p:spPr>
      </p:pic>
      <p:cxnSp>
        <p:nvCxnSpPr>
          <p:cNvPr id="86" name="Straight Connector 85">
            <a:extLst>
              <a:ext uri="{FF2B5EF4-FFF2-40B4-BE49-F238E27FC236}">
                <a16:creationId xmlns:a16="http://schemas.microsoft.com/office/drawing/2014/main" id="{C7792C31-E5DC-4FD5-8029-E94E89EA7C26}"/>
              </a:ext>
            </a:extLst>
          </p:cNvPr>
          <p:cNvCxnSpPr/>
          <p:nvPr/>
        </p:nvCxnSpPr>
        <p:spPr>
          <a:xfrm>
            <a:off x="1792472" y="6534030"/>
            <a:ext cx="10024161" cy="7804"/>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sp>
        <p:nvSpPr>
          <p:cNvPr id="25" name="TextBox 4">
            <a:extLst>
              <a:ext uri="{FF2B5EF4-FFF2-40B4-BE49-F238E27FC236}">
                <a16:creationId xmlns:a16="http://schemas.microsoft.com/office/drawing/2014/main" id="{CA7D26CD-3CC8-4FBE-8791-D84B235428B3}"/>
              </a:ext>
            </a:extLst>
          </p:cNvPr>
          <p:cNvSpPr txBox="1"/>
          <p:nvPr/>
        </p:nvSpPr>
        <p:spPr>
          <a:xfrm>
            <a:off x="8523744" y="3087959"/>
            <a:ext cx="3412004"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45 minutes? </a:t>
            </a:r>
          </a:p>
          <a:p>
            <a:pPr>
              <a:defRPr/>
            </a:pPr>
            <a:r>
              <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the first and second sections, and choosing only one or two changemakers to explore as a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30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section two, looking at one changemaker, and finishing with ‘Turn Ideas Into Action’ (last slide). </a:t>
            </a:r>
          </a:p>
        </p:txBody>
      </p:sp>
      <p:sp>
        <p:nvSpPr>
          <p:cNvPr id="26" name="Oval 61">
            <a:extLst>
              <a:ext uri="{FF2B5EF4-FFF2-40B4-BE49-F238E27FC236}">
                <a16:creationId xmlns:a16="http://schemas.microsoft.com/office/drawing/2014/main" id="{50C1E081-6BFD-407B-9586-1FF68404B09C}"/>
              </a:ext>
              <a:ext uri="{C183D7F6-B498-43B3-948B-1728B52AA6E4}">
                <adec:decorative xmlns:adec="http://schemas.microsoft.com/office/drawing/2017/decorative" val="1"/>
              </a:ext>
            </a:extLst>
          </p:cNvPr>
          <p:cNvSpPr/>
          <p:nvPr/>
        </p:nvSpPr>
        <p:spPr>
          <a:xfrm>
            <a:off x="441727" y="3436929"/>
            <a:ext cx="871421" cy="88988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25</a:t>
            </a:r>
            <a:r>
              <a:rPr lang="en-US" sz="1050" b="1" dirty="0">
                <a:solidFill>
                  <a:schemeClr val="tx1"/>
                </a:solidFill>
                <a:latin typeface="Calibri" panose="020F0502020204030204" pitchFamily="34" charset="0"/>
                <a:cs typeface="Calibri" panose="020F0502020204030204" pitchFamily="34" charset="0"/>
              </a:rPr>
              <a:t> </a:t>
            </a:r>
            <a:r>
              <a:rPr lang="en-US" sz="600" b="1" dirty="0">
                <a:solidFill>
                  <a:schemeClr val="tx1"/>
                </a:solidFill>
                <a:latin typeface="Calibri" panose="020F0502020204030204" pitchFamily="34" charset="0"/>
                <a:cs typeface="Calibri" panose="020F0502020204030204" pitchFamily="34" charset="0"/>
              </a:rPr>
              <a:t>minutes</a:t>
            </a:r>
            <a:endParaRPr lang="en-US" sz="1050" b="1" dirty="0">
              <a:solidFill>
                <a:schemeClr val="tx1"/>
              </a:solidFill>
              <a:latin typeface="Calibri" panose="020F0502020204030204" pitchFamily="34" charset="0"/>
              <a:cs typeface="Calibri" panose="020F0502020204030204" pitchFamily="34" charset="0"/>
            </a:endParaRPr>
          </a:p>
        </p:txBody>
      </p:sp>
      <p:sp>
        <p:nvSpPr>
          <p:cNvPr id="27" name="Oval 61">
            <a:extLst>
              <a:ext uri="{FF2B5EF4-FFF2-40B4-BE49-F238E27FC236}">
                <a16:creationId xmlns:a16="http://schemas.microsoft.com/office/drawing/2014/main" id="{9337102E-B55B-459D-A8EF-69DD3677E241}"/>
              </a:ext>
              <a:ext uri="{C183D7F6-B498-43B3-948B-1728B52AA6E4}">
                <adec:decorative xmlns:adec="http://schemas.microsoft.com/office/drawing/2017/decorative" val="1"/>
              </a:ext>
            </a:extLst>
          </p:cNvPr>
          <p:cNvSpPr/>
          <p:nvPr/>
        </p:nvSpPr>
        <p:spPr>
          <a:xfrm>
            <a:off x="473291" y="4886992"/>
            <a:ext cx="871421" cy="88988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25</a:t>
            </a:r>
            <a:r>
              <a:rPr lang="en-US" sz="1050" b="1" dirty="0">
                <a:solidFill>
                  <a:schemeClr val="tx1"/>
                </a:solidFill>
                <a:latin typeface="Calibri" panose="020F0502020204030204" pitchFamily="34" charset="0"/>
                <a:cs typeface="Calibri" panose="020F0502020204030204" pitchFamily="34" charset="0"/>
              </a:rPr>
              <a:t> </a:t>
            </a:r>
            <a:r>
              <a:rPr lang="en-US" sz="600" b="1" dirty="0">
                <a:solidFill>
                  <a:schemeClr val="tx1"/>
                </a:solidFill>
                <a:latin typeface="Calibri" panose="020F0502020204030204" pitchFamily="34" charset="0"/>
                <a:cs typeface="Calibri" panose="020F0502020204030204" pitchFamily="34" charset="0"/>
              </a:rPr>
              <a:t>minutes</a:t>
            </a:r>
            <a:endParaRPr lang="en-US" sz="1050" b="1" dirty="0">
              <a:solidFill>
                <a:schemeClr val="tx1"/>
              </a:solidFill>
              <a:latin typeface="Calibri" panose="020F0502020204030204" pitchFamily="34" charset="0"/>
              <a:cs typeface="Calibri" panose="020F0502020204030204" pitchFamily="34" charset="0"/>
            </a:endParaRPr>
          </a:p>
        </p:txBody>
      </p:sp>
      <p:pic>
        <p:nvPicPr>
          <p:cNvPr id="29" name="Picture 14" descr="TB_Logo_v1.png">
            <a:extLst>
              <a:ext uri="{FF2B5EF4-FFF2-40B4-BE49-F238E27FC236}">
                <a16:creationId xmlns:a16="http://schemas.microsoft.com/office/drawing/2014/main" id="{83EF9C00-8670-43B0-9729-3E63DEA2D8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8495" y="6103216"/>
            <a:ext cx="1440364" cy="550699"/>
          </a:xfrm>
          <a:prstGeom prst="rect">
            <a:avLst/>
          </a:prstGeom>
        </p:spPr>
      </p:pic>
      <p:sp>
        <p:nvSpPr>
          <p:cNvPr id="16" name="CaixaDeTexto 15">
            <a:extLst>
              <a:ext uri="{FF2B5EF4-FFF2-40B4-BE49-F238E27FC236}">
                <a16:creationId xmlns:a16="http://schemas.microsoft.com/office/drawing/2014/main" id="{CD726FF5-11FF-41B0-B5D2-AE5F76669F4C}"/>
              </a:ext>
            </a:extLst>
          </p:cNvPr>
          <p:cNvSpPr txBox="1"/>
          <p:nvPr/>
        </p:nvSpPr>
        <p:spPr>
          <a:xfrm>
            <a:off x="441727" y="721393"/>
            <a:ext cx="877352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AT A GLANCE </a:t>
            </a:r>
            <a:r>
              <a:rPr kumimoji="0" lang="en-US" sz="2400" b="0"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 CHANGING CLIMATES| </a:t>
            </a: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Lesson 3 – The Ripple Effects</a:t>
            </a:r>
            <a:endParaRPr kumimoji="0" lang="en-GB" sz="2400" b="1"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sp>
        <p:nvSpPr>
          <p:cNvPr id="17" name="Retângulo 16">
            <a:extLst>
              <a:ext uri="{FF2B5EF4-FFF2-40B4-BE49-F238E27FC236}">
                <a16:creationId xmlns:a16="http://schemas.microsoft.com/office/drawing/2014/main" id="{4AB41BA9-A980-4DA5-A46D-7E443E905FFF}"/>
              </a:ext>
            </a:extLst>
          </p:cNvPr>
          <p:cNvSpPr/>
          <p:nvPr/>
        </p:nvSpPr>
        <p:spPr>
          <a:xfrm>
            <a:off x="0" y="161438"/>
            <a:ext cx="2110154" cy="418292"/>
          </a:xfrm>
          <a:prstGeom prst="rect">
            <a:avLst/>
          </a:prstGeom>
          <a:solidFill>
            <a:srgbClr val="3D7A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Y9&amp;10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AGES 13-15</a:t>
            </a:r>
          </a:p>
        </p:txBody>
      </p:sp>
    </p:spTree>
    <p:extLst>
      <p:ext uri="{BB962C8B-B14F-4D97-AF65-F5344CB8AC3E}">
        <p14:creationId xmlns:p14="http://schemas.microsoft.com/office/powerpoint/2010/main" val="619444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92" y="2439186"/>
            <a:ext cx="5893929" cy="3438071"/>
          </a:xfrm>
        </p:spPr>
        <p:txBody>
          <a:bodyPr>
            <a:normAutofit/>
          </a:bodyPr>
          <a:lstStyle/>
          <a:p>
            <a:pPr marL="449263" lvl="1"/>
            <a:r>
              <a:rPr lang="en-GB" sz="2800" dirty="0">
                <a:solidFill>
                  <a:srgbClr val="35372F"/>
                </a:solidFill>
              </a:rPr>
              <a:t>Introduce </a:t>
            </a:r>
            <a:r>
              <a:rPr lang="en-GB" sz="2800" u="sng" dirty="0">
                <a:solidFill>
                  <a:srgbClr val="35372F"/>
                </a:solidFill>
              </a:rPr>
              <a:t>who</a:t>
            </a:r>
            <a:r>
              <a:rPr lang="en-GB" sz="2800" dirty="0">
                <a:solidFill>
                  <a:srgbClr val="35372F"/>
                </a:solidFill>
              </a:rPr>
              <a:t> you are and </a:t>
            </a:r>
            <a:r>
              <a:rPr lang="en-GB" sz="2800" u="sng" dirty="0">
                <a:solidFill>
                  <a:srgbClr val="35372F"/>
                </a:solidFill>
              </a:rPr>
              <a:t>where</a:t>
            </a:r>
            <a:r>
              <a:rPr lang="en-GB" sz="2800" dirty="0">
                <a:solidFill>
                  <a:srgbClr val="35372F"/>
                </a:solidFill>
              </a:rPr>
              <a:t> you are from.</a:t>
            </a:r>
          </a:p>
          <a:p>
            <a:pPr marL="449263" lvl="1"/>
            <a:endParaRPr lang="en-GB" sz="2800" dirty="0">
              <a:solidFill>
                <a:srgbClr val="35372F"/>
              </a:solidFill>
            </a:endParaRPr>
          </a:p>
          <a:p>
            <a:pPr marL="449263" lvl="1"/>
            <a:r>
              <a:rPr lang="en-GB" sz="2800" dirty="0">
                <a:solidFill>
                  <a:srgbClr val="35372F"/>
                </a:solidFill>
              </a:rPr>
              <a:t>Explain the </a:t>
            </a:r>
            <a:r>
              <a:rPr lang="en-GB" sz="2800" u="sng" dirty="0">
                <a:solidFill>
                  <a:srgbClr val="35372F"/>
                </a:solidFill>
              </a:rPr>
              <a:t>physical </a:t>
            </a:r>
            <a:r>
              <a:rPr lang="en-GB" sz="2800" dirty="0">
                <a:solidFill>
                  <a:srgbClr val="35372F"/>
                </a:solidFill>
              </a:rPr>
              <a:t>impact of climate change on your life.</a:t>
            </a:r>
          </a:p>
          <a:p>
            <a:pPr marL="449263" lvl="1"/>
            <a:endParaRPr lang="en-GB" sz="2800" dirty="0">
              <a:solidFill>
                <a:srgbClr val="35372F"/>
              </a:solidFill>
            </a:endParaRPr>
          </a:p>
          <a:p>
            <a:pPr marL="449263" lvl="1"/>
            <a:r>
              <a:rPr lang="en-GB" sz="2800" dirty="0">
                <a:solidFill>
                  <a:srgbClr val="35372F"/>
                </a:solidFill>
              </a:rPr>
              <a:t>Explain the </a:t>
            </a:r>
            <a:r>
              <a:rPr lang="en-GB" sz="2800" u="sng" dirty="0">
                <a:solidFill>
                  <a:srgbClr val="35372F"/>
                </a:solidFill>
              </a:rPr>
              <a:t>emotional </a:t>
            </a:r>
            <a:r>
              <a:rPr lang="en-GB" sz="2800" dirty="0">
                <a:solidFill>
                  <a:srgbClr val="35372F"/>
                </a:solidFill>
              </a:rPr>
              <a:t>impact of climate change on your life.</a:t>
            </a:r>
          </a:p>
        </p:txBody>
      </p:sp>
      <p:sp>
        <p:nvSpPr>
          <p:cNvPr id="7" name="Rectangle 6"/>
          <p:cNvSpPr/>
          <p:nvPr/>
        </p:nvSpPr>
        <p:spPr>
          <a:xfrm>
            <a:off x="353998" y="809385"/>
            <a:ext cx="9299038" cy="1900007"/>
          </a:xfrm>
          <a:prstGeom prst="rect">
            <a:avLst/>
          </a:prstGeom>
        </p:spPr>
        <p:txBody>
          <a:bodyPr wrap="square">
            <a:spAutoFit/>
          </a:bodyPr>
          <a:lstStyle/>
          <a:p>
            <a:pPr>
              <a:lnSpc>
                <a:spcPct val="90000"/>
              </a:lnSpc>
              <a:spcBef>
                <a:spcPts val="1000"/>
              </a:spcBef>
            </a:pPr>
            <a:r>
              <a:rPr lang="en-GB" sz="2800" dirty="0">
                <a:solidFill>
                  <a:srgbClr val="35372F"/>
                </a:solidFill>
                <a:latin typeface="Calibri Light" panose="020F0302020204030204"/>
              </a:rPr>
              <a:t>Spend </a:t>
            </a:r>
            <a:r>
              <a:rPr lang="en-GB" sz="2800" dirty="0">
                <a:solidFill>
                  <a:srgbClr val="35372F"/>
                </a:solidFill>
                <a:latin typeface="+mj-lt"/>
              </a:rPr>
              <a:t>15 minutes in your group planning and preparing your speech.  </a:t>
            </a:r>
          </a:p>
          <a:p>
            <a:pPr>
              <a:lnSpc>
                <a:spcPct val="90000"/>
              </a:lnSpc>
              <a:spcBef>
                <a:spcPts val="1000"/>
              </a:spcBef>
            </a:pPr>
            <a:r>
              <a:rPr lang="en-GB" sz="2800" dirty="0">
                <a:solidFill>
                  <a:srgbClr val="35372F"/>
                </a:solidFill>
                <a:latin typeface="+mj-lt"/>
              </a:rPr>
              <a:t>Remember to:</a:t>
            </a:r>
            <a:endParaRPr lang="en-GB" sz="3200" dirty="0">
              <a:solidFill>
                <a:srgbClr val="35372F"/>
              </a:solidFill>
              <a:latin typeface="+mj-lt"/>
            </a:endParaRPr>
          </a:p>
          <a:p>
            <a:pPr lvl="0">
              <a:lnSpc>
                <a:spcPct val="90000"/>
              </a:lnSpc>
              <a:spcBef>
                <a:spcPts val="1000"/>
              </a:spcBef>
            </a:pPr>
            <a:r>
              <a:rPr lang="en-GB" sz="2800" dirty="0">
                <a:solidFill>
                  <a:prstClr val="black"/>
                </a:solidFill>
                <a:latin typeface="Calibri Light" panose="020F0302020204030204"/>
              </a:rPr>
              <a:t> </a:t>
            </a:r>
          </a:p>
        </p:txBody>
      </p:sp>
      <p:pic>
        <p:nvPicPr>
          <p:cNvPr id="9" name="Picture 8"/>
          <p:cNvPicPr>
            <a:picLocks noChangeAspect="1"/>
          </p:cNvPicPr>
          <p:nvPr/>
        </p:nvPicPr>
        <p:blipFill>
          <a:blip r:embed="rId2"/>
          <a:stretch>
            <a:fillRect/>
          </a:stretch>
        </p:blipFill>
        <p:spPr>
          <a:xfrm>
            <a:off x="9513903" y="467511"/>
            <a:ext cx="2324100" cy="1971675"/>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3115" y="2979598"/>
            <a:ext cx="5306745" cy="2395504"/>
          </a:xfrm>
          <a:prstGeom prst="rect">
            <a:avLst/>
          </a:prstGeom>
        </p:spPr>
      </p:pic>
    </p:spTree>
    <p:extLst>
      <p:ext uri="{BB962C8B-B14F-4D97-AF65-F5344CB8AC3E}">
        <p14:creationId xmlns:p14="http://schemas.microsoft.com/office/powerpoint/2010/main" val="1075736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478" y="621601"/>
            <a:ext cx="11534797" cy="4351338"/>
          </a:xfrm>
        </p:spPr>
        <p:txBody>
          <a:bodyPr/>
          <a:lstStyle/>
          <a:p>
            <a:pPr marL="0" indent="0">
              <a:buNone/>
            </a:pPr>
            <a:r>
              <a:rPr lang="en-GB" dirty="0">
                <a:solidFill>
                  <a:srgbClr val="35372F"/>
                </a:solidFill>
              </a:rPr>
              <a:t>Now you are going to assemble for the summit. </a:t>
            </a:r>
          </a:p>
          <a:p>
            <a:pPr marL="0" indent="0">
              <a:buNone/>
            </a:pPr>
            <a:r>
              <a:rPr lang="en-GB" dirty="0">
                <a:solidFill>
                  <a:srgbClr val="35372F"/>
                </a:solidFill>
              </a:rPr>
              <a:t>You will need four different tables or sections in the room. One member from each original group needs to sit at each of these tables. The new groups in each table or section should then have a representative of each of the six characters from the original groups. </a:t>
            </a:r>
            <a:br>
              <a:rPr lang="en-GB" dirty="0">
                <a:solidFill>
                  <a:srgbClr val="35372F"/>
                </a:solidFill>
              </a:rPr>
            </a:br>
            <a:br>
              <a:rPr lang="en-GB" dirty="0">
                <a:solidFill>
                  <a:srgbClr val="35372F"/>
                </a:solidFill>
              </a:rPr>
            </a:br>
            <a:r>
              <a:rPr lang="en-GB" dirty="0">
                <a:solidFill>
                  <a:srgbClr val="35372F"/>
                </a:solidFill>
              </a:rPr>
              <a:t>Each representative will have </a:t>
            </a:r>
            <a:r>
              <a:rPr lang="en-GB" b="1" dirty="0">
                <a:solidFill>
                  <a:srgbClr val="35372F"/>
                </a:solidFill>
              </a:rPr>
              <a:t>2 minutes </a:t>
            </a:r>
            <a:r>
              <a:rPr lang="en-GB" dirty="0">
                <a:solidFill>
                  <a:srgbClr val="35372F"/>
                </a:solidFill>
              </a:rPr>
              <a:t>to share their speech with the new group. </a:t>
            </a:r>
          </a:p>
          <a:p>
            <a:pPr marL="0" indent="0">
              <a:buNone/>
            </a:pPr>
            <a:endParaRPr lang="en-GB" dirty="0"/>
          </a:p>
        </p:txBody>
      </p:sp>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3244" y="3951119"/>
            <a:ext cx="4527264" cy="2043640"/>
          </a:xfrm>
          <a:prstGeom prst="rect">
            <a:avLst/>
          </a:prstGeom>
        </p:spPr>
      </p:pic>
    </p:spTree>
    <p:extLst>
      <p:ext uri="{BB962C8B-B14F-4D97-AF65-F5344CB8AC3E}">
        <p14:creationId xmlns:p14="http://schemas.microsoft.com/office/powerpoint/2010/main" val="2043514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F8E2C-677D-47CF-A810-E7FBF4474E2F}"/>
              </a:ext>
            </a:extLst>
          </p:cNvPr>
          <p:cNvSpPr>
            <a:spLocks noGrp="1"/>
          </p:cNvSpPr>
          <p:nvPr>
            <p:ph type="title"/>
          </p:nvPr>
        </p:nvSpPr>
        <p:spPr>
          <a:xfrm>
            <a:off x="370455" y="1000975"/>
            <a:ext cx="11451090" cy="1190958"/>
          </a:xfrm>
        </p:spPr>
        <p:txBody>
          <a:bodyPr>
            <a:normAutofit/>
          </a:bodyPr>
          <a:lstStyle/>
          <a:p>
            <a:r>
              <a:rPr lang="en-GB" sz="2800" dirty="0">
                <a:solidFill>
                  <a:srgbClr val="35372F"/>
                </a:solidFill>
              </a:rPr>
              <a:t>In pairs, take a couple moments to discuss the following question:</a:t>
            </a:r>
          </a:p>
        </p:txBody>
      </p:sp>
      <p:pic>
        <p:nvPicPr>
          <p:cNvPr id="4" name="Picture 3">
            <a:extLst>
              <a:ext uri="{FF2B5EF4-FFF2-40B4-BE49-F238E27FC236}">
                <a16:creationId xmlns:a16="http://schemas.microsoft.com/office/drawing/2014/main" id="{14358B74-EAC1-4460-A845-1FE1DCD2A2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16188" y="2191933"/>
            <a:ext cx="3615661" cy="3615661"/>
          </a:xfrm>
          <a:prstGeom prst="rect">
            <a:avLst/>
          </a:prstGeom>
        </p:spPr>
      </p:pic>
      <p:sp>
        <p:nvSpPr>
          <p:cNvPr id="6" name="CaixaDeTexto 5">
            <a:extLst>
              <a:ext uri="{FF2B5EF4-FFF2-40B4-BE49-F238E27FC236}">
                <a16:creationId xmlns:a16="http://schemas.microsoft.com/office/drawing/2014/main" id="{DA2E9E78-FBB5-477E-806C-F9AAA109A6A5}"/>
              </a:ext>
            </a:extLst>
          </p:cNvPr>
          <p:cNvSpPr txBox="1"/>
          <p:nvPr/>
        </p:nvSpPr>
        <p:spPr>
          <a:xfrm>
            <a:off x="4551415" y="2960472"/>
            <a:ext cx="2559570" cy="2246769"/>
          </a:xfrm>
          <a:prstGeom prst="rect">
            <a:avLst/>
          </a:prstGeom>
          <a:noFill/>
        </p:spPr>
        <p:txBody>
          <a:bodyPr wrap="square">
            <a:spAutoFit/>
          </a:bodyPr>
          <a:lstStyle/>
          <a:p>
            <a:pPr marL="0" indent="0" algn="ctr">
              <a:buNone/>
            </a:pPr>
            <a:r>
              <a:rPr lang="en-GB" sz="2800" dirty="0">
                <a:solidFill>
                  <a:srgbClr val="35372F"/>
                </a:solidFill>
                <a:latin typeface="+mj-lt"/>
              </a:rPr>
              <a:t>How was it to represent your character? How did it feel? Why? </a:t>
            </a:r>
          </a:p>
        </p:txBody>
      </p:sp>
    </p:spTree>
    <p:extLst>
      <p:ext uri="{BB962C8B-B14F-4D97-AF65-F5344CB8AC3E}">
        <p14:creationId xmlns:p14="http://schemas.microsoft.com/office/powerpoint/2010/main" val="3468829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8" name="Oval 10">
            <a:extLst>
              <a:ext uri="{FF2B5EF4-FFF2-40B4-BE49-F238E27FC236}">
                <a16:creationId xmlns:a16="http://schemas.microsoft.com/office/drawing/2014/main" id="{BE3CFD98-6663-446F-9688-8E8E07DBF376}"/>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9" name="TextBox 11">
            <a:extLst>
              <a:ext uri="{FF2B5EF4-FFF2-40B4-BE49-F238E27FC236}">
                <a16:creationId xmlns:a16="http://schemas.microsoft.com/office/drawing/2014/main" id="{4D36FE65-EEB2-4F90-875E-3BCAC3C6019C}"/>
              </a:ext>
            </a:extLst>
          </p:cNvPr>
          <p:cNvSpPr txBox="1"/>
          <p:nvPr/>
        </p:nvSpPr>
        <p:spPr>
          <a:xfrm>
            <a:off x="8195536" y="4018395"/>
            <a:ext cx="3754810" cy="1384995"/>
          </a:xfrm>
          <a:prstGeom prst="rect">
            <a:avLst/>
          </a:prstGeom>
          <a:noFill/>
        </p:spPr>
        <p:txBody>
          <a:bodyPr wrap="square" rtlCol="0">
            <a:spAutoFit/>
          </a:bodyPr>
          <a:lstStyle/>
          <a:p>
            <a:pPr algn="ctr"/>
            <a:r>
              <a:rPr lang="en-GB" sz="2400" b="1" spc="300" dirty="0">
                <a:solidFill>
                  <a:prstClr val="white"/>
                </a:solidFill>
              </a:rPr>
              <a:t>BRIGHTER TOMORROWS</a:t>
            </a:r>
          </a:p>
          <a:p>
            <a:pPr algn="ctr"/>
            <a:endParaRPr lang="en-GB" b="1" dirty="0">
              <a:solidFill>
                <a:srgbClr val="FEE725"/>
              </a:solidFill>
            </a:endParaRPr>
          </a:p>
          <a:p>
            <a:pPr algn="ctr"/>
            <a:r>
              <a:rPr lang="en-GB" b="1" dirty="0">
                <a:solidFill>
                  <a:srgbClr val="FEE725"/>
                </a:solidFill>
              </a:rPr>
              <a:t>25  M I N U T E S </a:t>
            </a:r>
            <a:endParaRPr lang="en-GB" dirty="0">
              <a:solidFill>
                <a:srgbClr val="FEE725"/>
              </a:solidFill>
            </a:endParaRPr>
          </a:p>
        </p:txBody>
      </p:sp>
    </p:spTree>
    <p:extLst>
      <p:ext uri="{BB962C8B-B14F-4D97-AF65-F5344CB8AC3E}">
        <p14:creationId xmlns:p14="http://schemas.microsoft.com/office/powerpoint/2010/main" val="852960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5" y="910431"/>
            <a:ext cx="5668926" cy="4351338"/>
          </a:xfrm>
        </p:spPr>
        <p:txBody>
          <a:bodyPr>
            <a:normAutofit/>
          </a:bodyPr>
          <a:lstStyle/>
          <a:p>
            <a:pPr marL="0" indent="0">
              <a:buNone/>
            </a:pPr>
            <a:r>
              <a:rPr lang="en-GB" sz="3000" dirty="0">
                <a:solidFill>
                  <a:srgbClr val="35372F"/>
                </a:solidFill>
                <a:latin typeface="+mj-lt"/>
              </a:rPr>
              <a:t>Albert Einstein famously said:</a:t>
            </a:r>
          </a:p>
          <a:p>
            <a:pPr marL="0" indent="0">
              <a:buNone/>
            </a:pPr>
            <a:r>
              <a:rPr lang="en-GB" sz="3000" dirty="0">
                <a:latin typeface="+mj-lt"/>
              </a:rPr>
              <a:t>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7688" y="3343275"/>
            <a:ext cx="1920970" cy="2747963"/>
          </a:xfrm>
          <a:prstGeom prst="rect">
            <a:avLst/>
          </a:prstGeom>
        </p:spPr>
      </p:pic>
      <p:sp>
        <p:nvSpPr>
          <p:cNvPr id="5" name="Rectangle 4"/>
          <p:cNvSpPr/>
          <p:nvPr/>
        </p:nvSpPr>
        <p:spPr>
          <a:xfrm>
            <a:off x="6880486" y="910431"/>
            <a:ext cx="4884440" cy="6124754"/>
          </a:xfrm>
          <a:prstGeom prst="rect">
            <a:avLst/>
          </a:prstGeom>
        </p:spPr>
        <p:txBody>
          <a:bodyPr wrap="square">
            <a:spAutoFit/>
          </a:bodyPr>
          <a:lstStyle/>
          <a:p>
            <a:r>
              <a:rPr lang="en-GB" sz="2800" dirty="0">
                <a:solidFill>
                  <a:srgbClr val="35372F"/>
                </a:solidFill>
                <a:latin typeface="Calibri Light" panose="020F0302020204030204"/>
              </a:rPr>
              <a:t>It is more important than ever for us all to make a shift and start addressing the problems of climate change by changing our habits and our behaviour.</a:t>
            </a:r>
          </a:p>
          <a:p>
            <a:br>
              <a:rPr lang="en-GB" sz="2800" dirty="0">
                <a:solidFill>
                  <a:srgbClr val="35372F"/>
                </a:solidFill>
                <a:latin typeface="Calibri Light" panose="020F0302020204030204"/>
              </a:rPr>
            </a:br>
            <a:r>
              <a:rPr lang="en-GB" sz="2800" dirty="0">
                <a:solidFill>
                  <a:srgbClr val="35372F"/>
                </a:solidFill>
                <a:latin typeface="Calibri Light" panose="020F0302020204030204"/>
              </a:rPr>
              <a:t>This doesn’t need to mean completely giving up on how we live, but rather, changing the way we do things - such as the ways we already are starting to do so with our energy use.</a:t>
            </a:r>
          </a:p>
          <a:p>
            <a:br>
              <a:rPr lang="en-GB" sz="2800" dirty="0">
                <a:solidFill>
                  <a:prstClr val="black"/>
                </a:solidFill>
                <a:latin typeface="Calibri Light" panose="020F0302020204030204"/>
              </a:rPr>
            </a:br>
            <a:endParaRPr lang="en-GB" sz="2800" dirty="0">
              <a:solidFill>
                <a:prstClr val="black"/>
              </a:solidFill>
              <a:latin typeface="Calibri Light" panose="020F0302020204030204"/>
            </a:endParaRPr>
          </a:p>
        </p:txBody>
      </p:sp>
      <p:sp>
        <p:nvSpPr>
          <p:cNvPr id="6" name="Oval Callout 5"/>
          <p:cNvSpPr/>
          <p:nvPr/>
        </p:nvSpPr>
        <p:spPr>
          <a:xfrm>
            <a:off x="2939663" y="1562100"/>
            <a:ext cx="3629025" cy="3409950"/>
          </a:xfrm>
          <a:prstGeom prst="wedgeEllipseCallout">
            <a:avLst>
              <a:gd name="adj1" fmla="val -68864"/>
              <a:gd name="adj2" fmla="val 270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To go on doing the same thing and expect a different result, is the definition of insanity.</a:t>
            </a:r>
          </a:p>
        </p:txBody>
      </p:sp>
    </p:spTree>
    <p:extLst>
      <p:ext uri="{BB962C8B-B14F-4D97-AF65-F5344CB8AC3E}">
        <p14:creationId xmlns:p14="http://schemas.microsoft.com/office/powerpoint/2010/main" val="1226748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3379E6-CDEA-4988-B81A-13042552318B}"/>
              </a:ext>
            </a:extLst>
          </p:cNvPr>
          <p:cNvSpPr>
            <a:spLocks noGrp="1"/>
          </p:cNvSpPr>
          <p:nvPr>
            <p:ph type="title"/>
          </p:nvPr>
        </p:nvSpPr>
        <p:spPr>
          <a:xfrm>
            <a:off x="404734" y="710804"/>
            <a:ext cx="11205907" cy="1190958"/>
          </a:xfrm>
        </p:spPr>
        <p:txBody>
          <a:bodyPr>
            <a:normAutofit/>
          </a:bodyPr>
          <a:lstStyle/>
          <a:p>
            <a:r>
              <a:rPr lang="en-GB" sz="2800" dirty="0">
                <a:solidFill>
                  <a:srgbClr val="35372F"/>
                </a:solidFill>
              </a:rPr>
              <a:t>In trios, take a couple of minutes to discuss Einstein’s quote in terms of human habits and our global energy use.</a:t>
            </a:r>
          </a:p>
        </p:txBody>
      </p:sp>
      <p:pic>
        <p:nvPicPr>
          <p:cNvPr id="5" name="Picture 3">
            <a:extLst>
              <a:ext uri="{FF2B5EF4-FFF2-40B4-BE49-F238E27FC236}">
                <a16:creationId xmlns:a16="http://schemas.microsoft.com/office/drawing/2014/main" id="{7A1EC132-8728-4930-94C9-A3B041CB773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3269550"/>
            <a:ext cx="1920970" cy="2747963"/>
          </a:xfrm>
          <a:prstGeom prst="rect">
            <a:avLst/>
          </a:prstGeom>
        </p:spPr>
      </p:pic>
      <p:sp>
        <p:nvSpPr>
          <p:cNvPr id="6" name="Oval Callout 5">
            <a:extLst>
              <a:ext uri="{FF2B5EF4-FFF2-40B4-BE49-F238E27FC236}">
                <a16:creationId xmlns:a16="http://schemas.microsoft.com/office/drawing/2014/main" id="{32324FC2-3069-4BE8-959C-9A8BBD0848A7}"/>
              </a:ext>
            </a:extLst>
          </p:cNvPr>
          <p:cNvSpPr/>
          <p:nvPr/>
        </p:nvSpPr>
        <p:spPr>
          <a:xfrm>
            <a:off x="2407673" y="2089921"/>
            <a:ext cx="3629025" cy="3409950"/>
          </a:xfrm>
          <a:prstGeom prst="wedgeEllipseCallout">
            <a:avLst>
              <a:gd name="adj1" fmla="val -68451"/>
              <a:gd name="adj2" fmla="val 416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To go on doing the same thing and expect a different result, is the definition of insanity.</a:t>
            </a:r>
          </a:p>
          <a:p>
            <a:pPr algn="ctr"/>
            <a:r>
              <a:rPr lang="en-GB" sz="2400" dirty="0">
                <a:solidFill>
                  <a:prstClr val="white"/>
                </a:solidFill>
              </a:rPr>
              <a:t>- Albert Einstein</a:t>
            </a:r>
          </a:p>
        </p:txBody>
      </p:sp>
      <p:pic>
        <p:nvPicPr>
          <p:cNvPr id="7" name="Picture 2">
            <a:extLst>
              <a:ext uri="{FF2B5EF4-FFF2-40B4-BE49-F238E27FC236}">
                <a16:creationId xmlns:a16="http://schemas.microsoft.com/office/drawing/2014/main" id="{C1AD7487-BCB4-4F91-B56E-6A04605B84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2948" y="5315161"/>
            <a:ext cx="917550" cy="832035"/>
          </a:xfrm>
          <a:prstGeom prst="rect">
            <a:avLst/>
          </a:prstGeom>
        </p:spPr>
      </p:pic>
      <p:pic>
        <p:nvPicPr>
          <p:cNvPr id="8" name="Picture 3">
            <a:extLst>
              <a:ext uri="{FF2B5EF4-FFF2-40B4-BE49-F238E27FC236}">
                <a16:creationId xmlns:a16="http://schemas.microsoft.com/office/drawing/2014/main" id="{89BDE6E3-3357-4EAA-8B2E-70743B8F36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8949" y="5354556"/>
            <a:ext cx="1082458" cy="811844"/>
          </a:xfrm>
          <a:prstGeom prst="rect">
            <a:avLst/>
          </a:prstGeom>
        </p:spPr>
      </p:pic>
      <p:pic>
        <p:nvPicPr>
          <p:cNvPr id="9" name="Picture 4">
            <a:extLst>
              <a:ext uri="{FF2B5EF4-FFF2-40B4-BE49-F238E27FC236}">
                <a16:creationId xmlns:a16="http://schemas.microsoft.com/office/drawing/2014/main" id="{588AE2B0-0D17-48DD-9039-FDEDB6D372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6643" y="4643531"/>
            <a:ext cx="1182213" cy="1671958"/>
          </a:xfrm>
          <a:prstGeom prst="rect">
            <a:avLst/>
          </a:prstGeom>
        </p:spPr>
      </p:pic>
      <p:pic>
        <p:nvPicPr>
          <p:cNvPr id="10" name="Picture 4" descr="File:&lt;strong&gt;PlaneClipart&lt;/strong&gt;.png - Wikimedia Commons">
            <a:extLst>
              <a:ext uri="{FF2B5EF4-FFF2-40B4-BE49-F238E27FC236}">
                <a16:creationId xmlns:a16="http://schemas.microsoft.com/office/drawing/2014/main" id="{77590882-BB04-47D5-9C4A-A48781DB37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37655" y="3116482"/>
            <a:ext cx="1647314" cy="691367"/>
          </a:xfrm>
          <a:prstGeom prst="rect">
            <a:avLst/>
          </a:prstGeom>
        </p:spPr>
      </p:pic>
      <p:pic>
        <p:nvPicPr>
          <p:cNvPr id="11" name="Picture 10">
            <a:extLst>
              <a:ext uri="{FF2B5EF4-FFF2-40B4-BE49-F238E27FC236}">
                <a16:creationId xmlns:a16="http://schemas.microsoft.com/office/drawing/2014/main" id="{CCE2918E-1469-465B-BFA8-E8F561F92B1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42131" y="2941458"/>
            <a:ext cx="1568251" cy="1041416"/>
          </a:xfrm>
          <a:prstGeom prst="rect">
            <a:avLst/>
          </a:prstGeom>
        </p:spPr>
      </p:pic>
      <p:pic>
        <p:nvPicPr>
          <p:cNvPr id="12" name="Picture 11">
            <a:extLst>
              <a:ext uri="{FF2B5EF4-FFF2-40B4-BE49-F238E27FC236}">
                <a16:creationId xmlns:a16="http://schemas.microsoft.com/office/drawing/2014/main" id="{27EF7055-5823-4F58-AD82-BCB17EF77C6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18405" y="4029694"/>
            <a:ext cx="1062884" cy="979868"/>
          </a:xfrm>
          <a:prstGeom prst="rect">
            <a:avLst/>
          </a:prstGeom>
        </p:spPr>
      </p:pic>
      <p:sp>
        <p:nvSpPr>
          <p:cNvPr id="14" name="Rectangle 13">
            <a:extLst>
              <a:ext uri="{FF2B5EF4-FFF2-40B4-BE49-F238E27FC236}">
                <a16:creationId xmlns:a16="http://schemas.microsoft.com/office/drawing/2014/main" id="{17CAC1F7-EDFA-4388-A1D7-F503F293412F}"/>
              </a:ext>
            </a:extLst>
          </p:cNvPr>
          <p:cNvSpPr/>
          <p:nvPr/>
        </p:nvSpPr>
        <p:spPr>
          <a:xfrm>
            <a:off x="4478807" y="7136422"/>
            <a:ext cx="1212320" cy="276999"/>
          </a:xfrm>
          <a:prstGeom prst="rect">
            <a:avLst/>
          </a:prstGeom>
        </p:spPr>
        <p:txBody>
          <a:bodyPr wrap="none">
            <a:spAutoFit/>
          </a:bodyPr>
          <a:lstStyle/>
          <a:p>
            <a:r>
              <a:rPr lang="en-GB" sz="1200" dirty="0">
                <a:solidFill>
                  <a:schemeClr val="accent4">
                    <a:lumMod val="20000"/>
                    <a:lumOff val="80000"/>
                  </a:schemeClr>
                </a:solidFill>
              </a:rPr>
              <a:t>HABIT CHANGES</a:t>
            </a:r>
          </a:p>
        </p:txBody>
      </p:sp>
      <p:pic>
        <p:nvPicPr>
          <p:cNvPr id="15" name="Picture 14">
            <a:extLst>
              <a:ext uri="{FF2B5EF4-FFF2-40B4-BE49-F238E27FC236}">
                <a16:creationId xmlns:a16="http://schemas.microsoft.com/office/drawing/2014/main" id="{448FD995-131F-41C9-92C7-7C67477077D1}"/>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0" b="100000" l="0" r="99003"/>
                    </a14:imgEffect>
                  </a14:imgLayer>
                </a14:imgProps>
              </a:ext>
              <a:ext uri="{28A0092B-C50C-407E-A947-70E740481C1C}">
                <a14:useLocalDpi xmlns:a14="http://schemas.microsoft.com/office/drawing/2010/main"/>
              </a:ext>
            </a:extLst>
          </a:blip>
          <a:stretch>
            <a:fillRect/>
          </a:stretch>
        </p:blipFill>
        <p:spPr>
          <a:xfrm>
            <a:off x="9200498" y="4029694"/>
            <a:ext cx="956902" cy="1017867"/>
          </a:xfrm>
          <a:prstGeom prst="rect">
            <a:avLst/>
          </a:prstGeom>
        </p:spPr>
      </p:pic>
      <p:pic>
        <p:nvPicPr>
          <p:cNvPr id="17" name="Picture 5">
            <a:extLst>
              <a:ext uri="{FF2B5EF4-FFF2-40B4-BE49-F238E27FC236}">
                <a16:creationId xmlns:a16="http://schemas.microsoft.com/office/drawing/2014/main" id="{26C3CA1F-D12D-4477-8BAD-009E79003C1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00622" y="1858444"/>
            <a:ext cx="960237" cy="960237"/>
          </a:xfrm>
          <a:prstGeom prst="rect">
            <a:avLst/>
          </a:prstGeom>
        </p:spPr>
      </p:pic>
      <p:pic>
        <p:nvPicPr>
          <p:cNvPr id="18" name="Picture 6">
            <a:extLst>
              <a:ext uri="{FF2B5EF4-FFF2-40B4-BE49-F238E27FC236}">
                <a16:creationId xmlns:a16="http://schemas.microsoft.com/office/drawing/2014/main" id="{BEDB67AF-81FA-4E80-AE8F-22E4B17344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816123" y="1988918"/>
            <a:ext cx="811923" cy="647380"/>
          </a:xfrm>
          <a:prstGeom prst="rect">
            <a:avLst/>
          </a:prstGeom>
        </p:spPr>
      </p:pic>
      <p:pic>
        <p:nvPicPr>
          <p:cNvPr id="19" name="Picture 7">
            <a:extLst>
              <a:ext uri="{FF2B5EF4-FFF2-40B4-BE49-F238E27FC236}">
                <a16:creationId xmlns:a16="http://schemas.microsoft.com/office/drawing/2014/main" id="{BB24944E-985F-4ECD-A35B-D0B61AEFD2F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699372" y="2004028"/>
            <a:ext cx="1307328" cy="653664"/>
          </a:xfrm>
          <a:prstGeom prst="rect">
            <a:avLst/>
          </a:prstGeom>
        </p:spPr>
      </p:pic>
      <p:pic>
        <p:nvPicPr>
          <p:cNvPr id="20" name="Picture 8">
            <a:extLst>
              <a:ext uri="{FF2B5EF4-FFF2-40B4-BE49-F238E27FC236}">
                <a16:creationId xmlns:a16="http://schemas.microsoft.com/office/drawing/2014/main" id="{3C92ABA3-F54B-4FE7-A97B-D9F8D964798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078026" y="1901762"/>
            <a:ext cx="1213887" cy="1079011"/>
          </a:xfrm>
          <a:prstGeom prst="rect">
            <a:avLst/>
          </a:prstGeom>
        </p:spPr>
      </p:pic>
    </p:spTree>
    <p:extLst>
      <p:ext uri="{BB962C8B-B14F-4D97-AF65-F5344CB8AC3E}">
        <p14:creationId xmlns:p14="http://schemas.microsoft.com/office/powerpoint/2010/main" val="2578201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744" y="1197664"/>
            <a:ext cx="11391129" cy="900959"/>
          </a:xfrm>
        </p:spPr>
        <p:txBody>
          <a:bodyPr>
            <a:normAutofit/>
          </a:bodyPr>
          <a:lstStyle/>
          <a:p>
            <a:pPr marL="0" indent="0">
              <a:buNone/>
            </a:pPr>
            <a:r>
              <a:rPr lang="en-GB" dirty="0">
                <a:solidFill>
                  <a:srgbClr val="35372F"/>
                </a:solidFill>
                <a:latin typeface="+mj-lt"/>
              </a:rPr>
              <a:t>Watch the short video (2:50 minutes) made by BBC Ideas entitled:</a:t>
            </a:r>
          </a:p>
          <a:p>
            <a:pPr marL="0" indent="0">
              <a:buNone/>
            </a:pPr>
            <a:endParaRPr lang="en-GB" dirty="0">
              <a:solidFill>
                <a:prstClr val="black"/>
              </a:solidFill>
              <a:latin typeface="+mj-lt"/>
            </a:endParaRPr>
          </a:p>
          <a:p>
            <a:pPr marL="0" indent="0">
              <a:buNone/>
            </a:pPr>
            <a:endParaRPr lang="en-GB"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83244" y="2493551"/>
            <a:ext cx="5257188" cy="2944025"/>
          </a:xfrm>
          <a:prstGeom prst="rect">
            <a:avLst/>
          </a:prstGeom>
        </p:spPr>
      </p:pic>
      <p:sp>
        <p:nvSpPr>
          <p:cNvPr id="5" name="CaixaDeTexto 4">
            <a:extLst>
              <a:ext uri="{FF2B5EF4-FFF2-40B4-BE49-F238E27FC236}">
                <a16:creationId xmlns:a16="http://schemas.microsoft.com/office/drawing/2014/main" id="{2FC61F56-D9AE-4E62-B018-62F667AD0630}"/>
              </a:ext>
            </a:extLst>
          </p:cNvPr>
          <p:cNvSpPr txBox="1"/>
          <p:nvPr/>
        </p:nvSpPr>
        <p:spPr>
          <a:xfrm>
            <a:off x="389744" y="2493551"/>
            <a:ext cx="6093500" cy="2492990"/>
          </a:xfrm>
          <a:prstGeom prst="rect">
            <a:avLst/>
          </a:prstGeom>
          <a:noFill/>
        </p:spPr>
        <p:txBody>
          <a:bodyPr wrap="square">
            <a:spAutoFit/>
          </a:bodyPr>
          <a:lstStyle/>
          <a:p>
            <a:pPr marL="0" indent="0">
              <a:buNone/>
            </a:pPr>
            <a:r>
              <a:rPr lang="en-GB" sz="3600" b="1" u="sng" dirty="0">
                <a:latin typeface="+mj-lt"/>
                <a:hlinkClick r:id="rId4"/>
              </a:rPr>
              <a:t>Imagine a world without fossil fuels</a:t>
            </a:r>
            <a:endParaRPr lang="en-GB" sz="3600" b="1" dirty="0">
              <a:latin typeface="+mj-lt"/>
            </a:endParaRPr>
          </a:p>
          <a:p>
            <a:pPr marL="0" indent="0">
              <a:buNone/>
            </a:pPr>
            <a:r>
              <a:rPr lang="en-GB" altLang="en-US" sz="1800" b="1" dirty="0">
                <a:solidFill>
                  <a:srgbClr val="35372F"/>
                </a:solidFill>
                <a:latin typeface="+mj-lt"/>
                <a:ea typeface="Calibri" panose="020F0502020204030204" pitchFamily="34" charset="0"/>
                <a:cs typeface="Times New Roman" panose="02020603050405020304" pitchFamily="18" charset="0"/>
              </a:rPr>
              <a:t>(Click on the link above for the hyperlink)</a:t>
            </a:r>
            <a:endParaRPr lang="en-GB" altLang="en-US" sz="1600" dirty="0">
              <a:solidFill>
                <a:srgbClr val="35372F"/>
              </a:solidFill>
              <a:latin typeface="+mj-lt"/>
            </a:endParaRPr>
          </a:p>
          <a:p>
            <a:pPr marL="0" lvl="0" indent="0" eaLnBrk="0" fontAlgn="base" hangingPunct="0">
              <a:lnSpc>
                <a:spcPct val="100000"/>
              </a:lnSpc>
              <a:spcBef>
                <a:spcPct val="0"/>
              </a:spcBef>
              <a:spcAft>
                <a:spcPct val="0"/>
              </a:spcAft>
              <a:buNone/>
            </a:pPr>
            <a:endParaRPr lang="en-GB" altLang="en-US" sz="4800" dirty="0">
              <a:latin typeface="+mj-lt"/>
              <a:ea typeface="Calibri" panose="020F0502020204030204" pitchFamily="34" charset="0"/>
              <a:cs typeface="Times New Roman" panose="02020603050405020304" pitchFamily="18" charset="0"/>
            </a:endParaRPr>
          </a:p>
          <a:p>
            <a:pPr marL="0" indent="0">
              <a:buNone/>
            </a:pPr>
            <a:endParaRPr lang="en-GB" dirty="0">
              <a:latin typeface="+mj-lt"/>
            </a:endParaRPr>
          </a:p>
        </p:txBody>
      </p:sp>
    </p:spTree>
    <p:extLst>
      <p:ext uri="{BB962C8B-B14F-4D97-AF65-F5344CB8AC3E}">
        <p14:creationId xmlns:p14="http://schemas.microsoft.com/office/powerpoint/2010/main" val="3187328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339850"/>
            <a:ext cx="11337851" cy="4351338"/>
          </a:xfrm>
        </p:spPr>
        <p:txBody>
          <a:bodyPr/>
          <a:lstStyle/>
          <a:p>
            <a:pPr marL="0" indent="0">
              <a:buNone/>
            </a:pPr>
            <a:r>
              <a:rPr lang="en-GB" dirty="0">
                <a:solidFill>
                  <a:srgbClr val="35372F"/>
                </a:solidFill>
              </a:rPr>
              <a:t>There are already hundreds of thousands of people across the world working on ideas, inventions, solutions and new systems to address the climate crisis. There are new possibilities popping up across the world everyday.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8636" y="2671813"/>
            <a:ext cx="1892968" cy="3785936"/>
          </a:xfrm>
          <a:prstGeom prst="rect">
            <a:avLst/>
          </a:prstGeom>
        </p:spPr>
      </p:pic>
      <p:sp>
        <p:nvSpPr>
          <p:cNvPr id="5" name="Rectangle 4"/>
          <p:cNvSpPr/>
          <p:nvPr/>
        </p:nvSpPr>
        <p:spPr>
          <a:xfrm>
            <a:off x="427074" y="3309053"/>
            <a:ext cx="8880555" cy="1255728"/>
          </a:xfrm>
          <a:prstGeom prst="rect">
            <a:avLst/>
          </a:prstGeom>
        </p:spPr>
        <p:txBody>
          <a:bodyPr wrap="square">
            <a:spAutoFit/>
          </a:bodyPr>
          <a:lstStyle/>
          <a:p>
            <a:pPr lvl="0">
              <a:lnSpc>
                <a:spcPct val="90000"/>
              </a:lnSpc>
              <a:spcBef>
                <a:spcPts val="1000"/>
              </a:spcBef>
            </a:pPr>
            <a:r>
              <a:rPr lang="en-GB" sz="2800" dirty="0">
                <a:solidFill>
                  <a:srgbClr val="35372F"/>
                </a:solidFill>
                <a:latin typeface="Calibri Light" panose="020F0302020204030204"/>
              </a:rPr>
              <a:t>In the face of distress, anxiety and despair, now is the time for innovation, creativity and possibility – and there are so many exciting possibilities for us all to explore! </a:t>
            </a:r>
          </a:p>
        </p:txBody>
      </p:sp>
    </p:spTree>
    <p:extLst>
      <p:ext uri="{BB962C8B-B14F-4D97-AF65-F5344CB8AC3E}">
        <p14:creationId xmlns:p14="http://schemas.microsoft.com/office/powerpoint/2010/main" val="913250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7363" y="5328599"/>
            <a:ext cx="5616316" cy="830997"/>
          </a:xfrm>
          <a:prstGeom prst="rect">
            <a:avLst/>
          </a:prstGeom>
        </p:spPr>
        <p:txBody>
          <a:bodyPr wrap="square">
            <a:spAutoFit/>
          </a:bodyPr>
          <a:lstStyle/>
          <a:p>
            <a:r>
              <a:rPr lang="en-GB" sz="1600" i="1" dirty="0">
                <a:latin typeface="+mj-lt"/>
              </a:rPr>
              <a:t>NB: Simply click on the image on the next slide of the person you wish to meet to find out who this </a:t>
            </a:r>
            <a:r>
              <a:rPr lang="en-GB" sz="1600" i="1" dirty="0" err="1">
                <a:latin typeface="+mj-lt"/>
              </a:rPr>
              <a:t>changemaker</a:t>
            </a:r>
            <a:r>
              <a:rPr lang="en-GB" sz="1600" i="1" dirty="0">
                <a:latin typeface="+mj-lt"/>
              </a:rPr>
              <a:t> is and what they are doing to change the world for the better!</a:t>
            </a:r>
          </a:p>
        </p:txBody>
      </p:sp>
      <p:pic>
        <p:nvPicPr>
          <p:cNvPr id="6" name="Picture 5">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8664" y="2091221"/>
            <a:ext cx="5511154" cy="2746552"/>
          </a:xfrm>
          <a:prstGeom prst="rect">
            <a:avLst/>
          </a:prstGeom>
        </p:spPr>
      </p:pic>
      <p:sp>
        <p:nvSpPr>
          <p:cNvPr id="4" name="Rectangle 3"/>
          <p:cNvSpPr/>
          <p:nvPr/>
        </p:nvSpPr>
        <p:spPr>
          <a:xfrm>
            <a:off x="6247384" y="677065"/>
            <a:ext cx="5616315" cy="923330"/>
          </a:xfrm>
          <a:prstGeom prst="rect">
            <a:avLst/>
          </a:prstGeom>
        </p:spPr>
        <p:txBody>
          <a:bodyPr wrap="square">
            <a:spAutoFit/>
          </a:bodyPr>
          <a:lstStyle/>
          <a:p>
            <a:r>
              <a:rPr lang="en-GB" dirty="0">
                <a:latin typeface="+mj-lt"/>
              </a:rPr>
              <a:t>These are just 10 of the millions of people working on healthy alternatives to some of our habits, developing ideas which are good for both people and the planet </a:t>
            </a:r>
            <a:r>
              <a:rPr lang="en-GB" dirty="0">
                <a:highlight>
                  <a:srgbClr val="FFFF00"/>
                </a:highlight>
                <a:latin typeface="+mj-lt"/>
              </a:rPr>
              <a:t>(link). </a:t>
            </a:r>
          </a:p>
        </p:txBody>
      </p:sp>
      <p:sp>
        <p:nvSpPr>
          <p:cNvPr id="5" name="Retângulo 4">
            <a:extLst>
              <a:ext uri="{FF2B5EF4-FFF2-40B4-BE49-F238E27FC236}">
                <a16:creationId xmlns:a16="http://schemas.microsoft.com/office/drawing/2014/main" id="{9FAEDA6C-1A5A-4C58-B0A6-D2E48B906B28}"/>
              </a:ext>
            </a:extLst>
          </p:cNvPr>
          <p:cNvSpPr/>
          <p:nvPr/>
        </p:nvSpPr>
        <p:spPr>
          <a:xfrm>
            <a:off x="479684" y="741609"/>
            <a:ext cx="5302373" cy="5002489"/>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latin typeface="+mj-lt"/>
              </a:rPr>
              <a:t>1. Going back to your original groups, each group take one of the ten changemakers introduced on the next slide (one fact-sheet per group). </a:t>
            </a:r>
          </a:p>
          <a:p>
            <a:r>
              <a:rPr lang="en-GB" sz="2400" dirty="0">
                <a:latin typeface="+mj-lt"/>
              </a:rPr>
              <a:t>2. In your group, read your fact-sheet about the work of your changemaker.</a:t>
            </a:r>
            <a:br>
              <a:rPr lang="en-GB" sz="2400" dirty="0">
                <a:latin typeface="+mj-lt"/>
              </a:rPr>
            </a:br>
            <a:r>
              <a:rPr lang="en-GB" sz="2400" dirty="0">
                <a:latin typeface="+mj-lt"/>
              </a:rPr>
              <a:t>3. Spend 5 minutes discussing how their work may impact and/or support issues that the planet is facing.</a:t>
            </a:r>
          </a:p>
          <a:p>
            <a:r>
              <a:rPr lang="en-GB" sz="2400" dirty="0">
                <a:latin typeface="+mj-lt"/>
              </a:rPr>
              <a:t>4. Think about who you are representing at the UN and what is happening in your life.</a:t>
            </a:r>
          </a:p>
        </p:txBody>
      </p:sp>
    </p:spTree>
    <p:extLst>
      <p:ext uri="{BB962C8B-B14F-4D97-AF65-F5344CB8AC3E}">
        <p14:creationId xmlns:p14="http://schemas.microsoft.com/office/powerpoint/2010/main" val="935717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77808" y="4255588"/>
            <a:ext cx="1913860" cy="1901342"/>
          </a:xfrm>
          <a:prstGeom prst="rect">
            <a:avLst/>
          </a:prstGeom>
        </p:spPr>
      </p:pic>
      <p:sp>
        <p:nvSpPr>
          <p:cNvPr id="6" name="Oval 5">
            <a:hlinkClick r:id="rId4"/>
          </p:cNvPr>
          <p:cNvSpPr/>
          <p:nvPr/>
        </p:nvSpPr>
        <p:spPr>
          <a:xfrm>
            <a:off x="4375177" y="652184"/>
            <a:ext cx="1807018" cy="179377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hlinkClick r:id="rId6"/>
          </p:cNvPr>
          <p:cNvPicPr/>
          <p:nvPr/>
        </p:nvPicPr>
        <p:blipFill rotWithShape="1">
          <a:blip r:embed="rId7" cstate="email">
            <a:extLst>
              <a:ext uri="{28A0092B-C50C-407E-A947-70E740481C1C}">
                <a14:useLocalDpi xmlns:a14="http://schemas.microsoft.com/office/drawing/2010/main"/>
              </a:ext>
            </a:extLst>
          </a:blip>
          <a:srcRect/>
          <a:stretch/>
        </p:blipFill>
        <p:spPr bwMode="auto">
          <a:xfrm>
            <a:off x="1996983" y="2261339"/>
            <a:ext cx="1925663" cy="1886202"/>
          </a:xfrm>
          <a:prstGeom prst="rect">
            <a:avLst/>
          </a:prstGeom>
          <a:ln>
            <a:noFill/>
          </a:ln>
          <a:extLst>
            <a:ext uri="{53640926-AAD7-44D8-BBD7-CCE9431645EC}">
              <a14:shadowObscured xmlns:a14="http://schemas.microsoft.com/office/drawing/2010/main"/>
            </a:ext>
          </a:extLst>
        </p:spPr>
      </p:pic>
      <p:sp>
        <p:nvSpPr>
          <p:cNvPr id="8" name="Oval 7">
            <a:hlinkClick r:id="rId8"/>
          </p:cNvPr>
          <p:cNvSpPr/>
          <p:nvPr/>
        </p:nvSpPr>
        <p:spPr>
          <a:xfrm>
            <a:off x="9818885" y="1171562"/>
            <a:ext cx="1972783" cy="1969407"/>
          </a:xfrm>
          <a:prstGeom prst="ellipse">
            <a:avLst/>
          </a:prstGeom>
          <a:blipFill dpi="0" rotWithShape="1">
            <a:blip r:embed="rId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hlinkClick r:id="rId10"/>
          </p:cNvPr>
          <p:cNvSpPr/>
          <p:nvPr/>
        </p:nvSpPr>
        <p:spPr>
          <a:xfrm>
            <a:off x="6943599" y="4117894"/>
            <a:ext cx="1946905" cy="1977505"/>
          </a:xfrm>
          <a:prstGeom prst="ellipse">
            <a:avLst/>
          </a:prstGeom>
          <a:blipFill dpi="0" rotWithShape="1">
            <a:blip r:embed="rId11"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hlinkClick r:id="rId12"/>
          </p:cNvPr>
          <p:cNvSpPr/>
          <p:nvPr/>
        </p:nvSpPr>
        <p:spPr>
          <a:xfrm>
            <a:off x="620395" y="709267"/>
            <a:ext cx="2033835" cy="2002117"/>
          </a:xfrm>
          <a:prstGeom prst="ellipse">
            <a:avLst/>
          </a:prstGeom>
          <a:blipFill dpi="0" rotWithShape="1">
            <a:blip r:embed="rId1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hlinkClick r:id="rId14"/>
          </p:cNvPr>
          <p:cNvSpPr/>
          <p:nvPr/>
        </p:nvSpPr>
        <p:spPr>
          <a:xfrm>
            <a:off x="7116726" y="1034378"/>
            <a:ext cx="1807018" cy="1793770"/>
          </a:xfrm>
          <a:prstGeom prst="ellipse">
            <a:avLst/>
          </a:prstGeom>
          <a:blipFill dpi="0" rotWithShape="1">
            <a:blip r:embed="rId1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hlinkClick r:id="rId16"/>
          </p:cNvPr>
          <p:cNvSpPr/>
          <p:nvPr/>
        </p:nvSpPr>
        <p:spPr>
          <a:xfrm>
            <a:off x="4347253" y="3866908"/>
            <a:ext cx="1997330" cy="1965221"/>
          </a:xfrm>
          <a:prstGeom prst="ellipse">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996925" y="2849947"/>
            <a:ext cx="4082657" cy="830997"/>
          </a:xfrm>
          <a:prstGeom prst="rect">
            <a:avLst/>
          </a:prstGeom>
        </p:spPr>
        <p:txBody>
          <a:bodyPr wrap="none">
            <a:spAutoFit/>
          </a:bodyPr>
          <a:lstStyle/>
          <a:p>
            <a:pPr algn="ctr"/>
            <a:r>
              <a:rPr lang="en-GB" sz="2000" dirty="0">
                <a:solidFill>
                  <a:srgbClr val="35372F"/>
                </a:solidFill>
                <a:latin typeface="+mj-lt"/>
              </a:rPr>
              <a:t>INTRODUCING SOME OF THE</a:t>
            </a:r>
            <a:br>
              <a:rPr lang="en-GB" sz="2800" dirty="0">
                <a:solidFill>
                  <a:srgbClr val="35372F"/>
                </a:solidFill>
                <a:latin typeface="+mj-lt"/>
              </a:rPr>
            </a:br>
            <a:r>
              <a:rPr lang="en-GB" sz="2800" dirty="0">
                <a:solidFill>
                  <a:srgbClr val="35372F"/>
                </a:solidFill>
              </a:rPr>
              <a:t>GLOBAL CHANGEMAKERS </a:t>
            </a:r>
          </a:p>
        </p:txBody>
      </p:sp>
      <p:sp>
        <p:nvSpPr>
          <p:cNvPr id="15" name="Oval 14">
            <a:hlinkClick r:id="rId18"/>
          </p:cNvPr>
          <p:cNvSpPr/>
          <p:nvPr/>
        </p:nvSpPr>
        <p:spPr>
          <a:xfrm>
            <a:off x="8370986" y="2846571"/>
            <a:ext cx="1580895" cy="1546736"/>
          </a:xfrm>
          <a:prstGeom prst="ellipse">
            <a:avLst/>
          </a:prstGeom>
          <a:blipFill dpi="0" rotWithShape="1">
            <a:blip r:embed="rId1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hlinkClick r:id="rId20"/>
          </p:cNvPr>
          <p:cNvSpPr/>
          <p:nvPr/>
        </p:nvSpPr>
        <p:spPr>
          <a:xfrm>
            <a:off x="1214712" y="4255588"/>
            <a:ext cx="1997075" cy="1964690"/>
          </a:xfrm>
          <a:prstGeom prst="ellipse">
            <a:avLst/>
          </a:prstGeom>
          <a:blipFill dpi="0" rotWithShape="1">
            <a:blip r:embed="rId21"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Tree>
    <p:extLst>
      <p:ext uri="{BB962C8B-B14F-4D97-AF65-F5344CB8AC3E}">
        <p14:creationId xmlns:p14="http://schemas.microsoft.com/office/powerpoint/2010/main" val="38481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9" name="TextBox 8">
            <a:extLst>
              <a:ext uri="{FF2B5EF4-FFF2-40B4-BE49-F238E27FC236}">
                <a16:creationId xmlns:a16="http://schemas.microsoft.com/office/drawing/2014/main" id="{EAFB88AB-4F2B-425E-A625-FDFDA5D378E1}"/>
              </a:ext>
            </a:extLst>
          </p:cNvPr>
          <p:cNvSpPr txBox="1"/>
          <p:nvPr/>
        </p:nvSpPr>
        <p:spPr>
          <a:xfrm>
            <a:off x="2113551" y="5126719"/>
            <a:ext cx="10078450"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CHANGING CLIMATES</a:t>
            </a:r>
            <a:endParaRPr kumimoji="0" lang="en-GB" sz="5400" b="1" i="0" u="none" strike="noStrike" kern="1200" cap="none" spc="0" normalizeH="0" baseline="0" noProof="0" dirty="0">
              <a:ln>
                <a:noFill/>
              </a:ln>
              <a:solidFill>
                <a:prstClr val="white"/>
              </a:solidFill>
              <a:effectLst/>
              <a:uLnTx/>
              <a:uFillTx/>
              <a:latin typeface="Foco" panose="020B0504050202020203" pitchFamily="34" charset="0"/>
              <a:ea typeface="+mn-ea"/>
              <a:cs typeface="+mn-cs"/>
            </a:endParaRPr>
          </a:p>
        </p:txBody>
      </p:sp>
      <p:sp>
        <p:nvSpPr>
          <p:cNvPr id="10" name="Rectangle 9">
            <a:extLst>
              <a:ext uri="{FF2B5EF4-FFF2-40B4-BE49-F238E27FC236}">
                <a16:creationId xmlns:a16="http://schemas.microsoft.com/office/drawing/2014/main" id="{BAEF1955-1896-4A4C-B518-E011ABED5C6B}"/>
              </a:ext>
            </a:extLst>
          </p:cNvPr>
          <p:cNvSpPr/>
          <p:nvPr/>
        </p:nvSpPr>
        <p:spPr>
          <a:xfrm>
            <a:off x="7235687" y="6142382"/>
            <a:ext cx="482594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FEE725"/>
                </a:solidFill>
                <a:effectLst/>
                <a:uLnTx/>
                <a:uFillTx/>
                <a:latin typeface="Foco" panose="020B0504050202020203" pitchFamily="34" charset="0"/>
                <a:ea typeface="+mn-ea"/>
                <a:cs typeface="+mn-cs"/>
              </a:rPr>
              <a:t>EXPLORING THE NATURAL WORLD</a:t>
            </a:r>
            <a:endParaRPr kumimoji="0" lang="en-GB" sz="1800" b="0" i="0" u="none" strike="noStrike" kern="1200" cap="none" spc="300" normalizeH="0" baseline="0" noProof="0" dirty="0">
              <a:ln>
                <a:noFill/>
              </a:ln>
              <a:solidFill>
                <a:srgbClr val="FEE725"/>
              </a:solidFill>
              <a:effectLst/>
              <a:uLnTx/>
              <a:uFillTx/>
              <a:latin typeface="Foco" panose="020B0504050202020203" pitchFamily="34" charset="0"/>
              <a:ea typeface="+mn-ea"/>
              <a:cs typeface="+mn-cs"/>
            </a:endParaRPr>
          </a:p>
        </p:txBody>
      </p:sp>
      <p:sp>
        <p:nvSpPr>
          <p:cNvPr id="11" name="Rectangle 10">
            <a:extLst>
              <a:ext uri="{FF2B5EF4-FFF2-40B4-BE49-F238E27FC236}">
                <a16:creationId xmlns:a16="http://schemas.microsoft.com/office/drawing/2014/main" id="{E6942A61-34D0-4E95-A38C-CBE395553811}"/>
              </a:ext>
            </a:extLst>
          </p:cNvPr>
          <p:cNvSpPr/>
          <p:nvPr/>
        </p:nvSpPr>
        <p:spPr>
          <a:xfrm>
            <a:off x="3600893" y="5126719"/>
            <a:ext cx="8591107" cy="160898"/>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Just Another Hand" panose="02000506000000020003" pitchFamily="2" charset="0"/>
              <a:ea typeface="Times New Roman" panose="02020603050405020304" pitchFamily="18" charset="0"/>
              <a:cs typeface="+mn-cs"/>
            </a:endParaRPr>
          </a:p>
        </p:txBody>
      </p:sp>
      <p:sp>
        <p:nvSpPr>
          <p:cNvPr id="7" name="TextBox 13">
            <a:extLst>
              <a:ext uri="{FF2B5EF4-FFF2-40B4-BE49-F238E27FC236}">
                <a16:creationId xmlns:a16="http://schemas.microsoft.com/office/drawing/2014/main" id="{36DC55B2-9CEF-48EC-8167-794E9A01956A}"/>
              </a:ext>
            </a:extLst>
          </p:cNvPr>
          <p:cNvSpPr txBox="1"/>
          <p:nvPr/>
        </p:nvSpPr>
        <p:spPr>
          <a:xfrm>
            <a:off x="7597833" y="143793"/>
            <a:ext cx="446001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rPr>
              <a:t>YEARS 9&amp;10 | KS3&amp;4</a:t>
            </a:r>
            <a:r>
              <a:rPr kumimoji="0" lang="en-GB"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 Ages 13-15</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44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AE0D0-8578-48E9-A819-ADF26C679C8E}"/>
              </a:ext>
            </a:extLst>
          </p:cNvPr>
          <p:cNvSpPr>
            <a:spLocks noGrp="1"/>
          </p:cNvSpPr>
          <p:nvPr>
            <p:ph type="title"/>
          </p:nvPr>
        </p:nvSpPr>
        <p:spPr>
          <a:xfrm>
            <a:off x="417328" y="753714"/>
            <a:ext cx="11357344" cy="1190958"/>
          </a:xfrm>
        </p:spPr>
        <p:txBody>
          <a:bodyPr>
            <a:normAutofit/>
          </a:bodyPr>
          <a:lstStyle/>
          <a:p>
            <a:r>
              <a:rPr lang="en-GB" sz="2800" dirty="0">
                <a:solidFill>
                  <a:srgbClr val="35372F"/>
                </a:solidFill>
              </a:rPr>
              <a:t>In pairs, take a couple of minutes to discuss the following questions:</a:t>
            </a:r>
          </a:p>
        </p:txBody>
      </p:sp>
      <p:pic>
        <p:nvPicPr>
          <p:cNvPr id="4" name="Picture 3">
            <a:extLst>
              <a:ext uri="{FF2B5EF4-FFF2-40B4-BE49-F238E27FC236}">
                <a16:creationId xmlns:a16="http://schemas.microsoft.com/office/drawing/2014/main" id="{1B44BE42-041C-4337-B607-F28126A67F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91068" y="2146963"/>
            <a:ext cx="3429379" cy="3429379"/>
          </a:xfrm>
          <a:prstGeom prst="rect">
            <a:avLst/>
          </a:prstGeom>
        </p:spPr>
      </p:pic>
      <p:sp>
        <p:nvSpPr>
          <p:cNvPr id="8" name="CaixaDeTexto 7">
            <a:extLst>
              <a:ext uri="{FF2B5EF4-FFF2-40B4-BE49-F238E27FC236}">
                <a16:creationId xmlns:a16="http://schemas.microsoft.com/office/drawing/2014/main" id="{20F96FD3-2403-45F3-9F5B-05427FD7185B}"/>
              </a:ext>
            </a:extLst>
          </p:cNvPr>
          <p:cNvSpPr txBox="1"/>
          <p:nvPr/>
        </p:nvSpPr>
        <p:spPr>
          <a:xfrm>
            <a:off x="6283566" y="3039888"/>
            <a:ext cx="2844382" cy="1643527"/>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Do you think anyone can be a changemaker if they’d like? Why?</a:t>
            </a:r>
          </a:p>
        </p:txBody>
      </p:sp>
      <p:pic>
        <p:nvPicPr>
          <p:cNvPr id="9" name="Picture 3">
            <a:extLst>
              <a:ext uri="{FF2B5EF4-FFF2-40B4-BE49-F238E27FC236}">
                <a16:creationId xmlns:a16="http://schemas.microsoft.com/office/drawing/2014/main" id="{5B09D975-3762-40E5-807A-6A77876877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69615" y="2081135"/>
            <a:ext cx="3429379" cy="3495207"/>
          </a:xfrm>
          <a:prstGeom prst="rect">
            <a:avLst/>
          </a:prstGeom>
        </p:spPr>
      </p:pic>
      <p:sp>
        <p:nvSpPr>
          <p:cNvPr id="13" name="CaixaDeTexto 12">
            <a:extLst>
              <a:ext uri="{FF2B5EF4-FFF2-40B4-BE49-F238E27FC236}">
                <a16:creationId xmlns:a16="http://schemas.microsoft.com/office/drawing/2014/main" id="{96157176-5057-4324-8DBF-12E44385A75F}"/>
              </a:ext>
            </a:extLst>
          </p:cNvPr>
          <p:cNvSpPr txBox="1"/>
          <p:nvPr/>
        </p:nvSpPr>
        <p:spPr>
          <a:xfrm>
            <a:off x="2379469" y="2813075"/>
            <a:ext cx="2409669" cy="2031325"/>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How did it feel like to read about these changemakers? Why?</a:t>
            </a:r>
          </a:p>
        </p:txBody>
      </p:sp>
    </p:spTree>
    <p:extLst>
      <p:ext uri="{BB962C8B-B14F-4D97-AF65-F5344CB8AC3E}">
        <p14:creationId xmlns:p14="http://schemas.microsoft.com/office/powerpoint/2010/main" val="1048371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429" y="922120"/>
            <a:ext cx="11435141" cy="4556561"/>
          </a:xfrm>
        </p:spPr>
        <p:txBody>
          <a:bodyPr>
            <a:normAutofit/>
          </a:bodyPr>
          <a:lstStyle/>
          <a:p>
            <a:pPr marL="0" indent="0">
              <a:buNone/>
            </a:pPr>
            <a:r>
              <a:rPr lang="en-GB" dirty="0">
                <a:solidFill>
                  <a:srgbClr val="35372F"/>
                </a:solidFill>
              </a:rPr>
              <a:t>Just like the characters we have met, humans will have to adapt and make changes to respond to and prevent climate change.</a:t>
            </a:r>
          </a:p>
          <a:p>
            <a:pPr marL="0" indent="0">
              <a:buNone/>
            </a:pPr>
            <a:endParaRPr lang="en-GB" dirty="0">
              <a:solidFill>
                <a:srgbClr val="35372F"/>
              </a:solidFill>
            </a:endParaRPr>
          </a:p>
          <a:p>
            <a:pPr marL="0" indent="0">
              <a:buNone/>
            </a:pPr>
            <a:r>
              <a:rPr lang="en-GB" dirty="0">
                <a:solidFill>
                  <a:srgbClr val="35372F"/>
                </a:solidFill>
              </a:rPr>
              <a:t>That is why people across the world are changing habits on an individual, local, national and global scale. </a:t>
            </a:r>
          </a:p>
          <a:p>
            <a:pPr marL="0" indent="0">
              <a:buNone/>
            </a:pPr>
            <a:endParaRPr lang="en-GB" dirty="0">
              <a:solidFill>
                <a:srgbClr val="35372F"/>
              </a:solidFill>
            </a:endParaRPr>
          </a:p>
        </p:txBody>
      </p:sp>
      <p:sp>
        <p:nvSpPr>
          <p:cNvPr id="2" name="Retângulo 1">
            <a:extLst>
              <a:ext uri="{FF2B5EF4-FFF2-40B4-BE49-F238E27FC236}">
                <a16:creationId xmlns:a16="http://schemas.microsoft.com/office/drawing/2014/main" id="{0596E9F5-6C22-43E0-B348-E8EFB20AE976}"/>
              </a:ext>
            </a:extLst>
          </p:cNvPr>
          <p:cNvSpPr/>
          <p:nvPr/>
        </p:nvSpPr>
        <p:spPr>
          <a:xfrm>
            <a:off x="1434059" y="3657599"/>
            <a:ext cx="9323882" cy="2293495"/>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dirty="0">
                <a:solidFill>
                  <a:schemeClr val="bg1"/>
                </a:solidFill>
                <a:latin typeface="+mj-lt"/>
              </a:rPr>
              <a:t>With the person next to you, take a moment to share:</a:t>
            </a:r>
          </a:p>
          <a:p>
            <a:pPr marL="285750" indent="-285750">
              <a:buFont typeface="Arial" panose="020B0604020202020204" pitchFamily="34" charset="0"/>
              <a:buChar char="•"/>
            </a:pPr>
            <a:r>
              <a:rPr lang="en-GB" sz="2800" dirty="0">
                <a:solidFill>
                  <a:schemeClr val="bg1"/>
                </a:solidFill>
                <a:latin typeface="+mj-lt"/>
              </a:rPr>
              <a:t>What you are already doing for the good of the planet.</a:t>
            </a:r>
          </a:p>
          <a:p>
            <a:pPr marL="285750" indent="-285750">
              <a:buFont typeface="Arial" panose="020B0604020202020204" pitchFamily="34" charset="0"/>
              <a:buChar char="•"/>
            </a:pPr>
            <a:r>
              <a:rPr lang="en-GB" sz="2800" dirty="0">
                <a:solidFill>
                  <a:schemeClr val="bg1"/>
                </a:solidFill>
                <a:latin typeface="+mj-lt"/>
              </a:rPr>
              <a:t>A habit you could change that is currently not healthy for the planet.</a:t>
            </a:r>
            <a:endParaRPr lang="en-GB" dirty="0">
              <a:solidFill>
                <a:schemeClr val="bg1"/>
              </a:solidFill>
              <a:latin typeface="+mj-lt"/>
            </a:endParaRPr>
          </a:p>
        </p:txBody>
      </p:sp>
    </p:spTree>
    <p:extLst>
      <p:ext uri="{BB962C8B-B14F-4D97-AF65-F5344CB8AC3E}">
        <p14:creationId xmlns:p14="http://schemas.microsoft.com/office/powerpoint/2010/main" val="2114822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C941C8-C76F-4F87-9EFA-50635DC07E85}"/>
              </a:ext>
            </a:extLst>
          </p:cNvPr>
          <p:cNvSpPr/>
          <p:nvPr/>
        </p:nvSpPr>
        <p:spPr>
          <a:xfrm>
            <a:off x="6096000" y="1412656"/>
            <a:ext cx="5104226" cy="4416014"/>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mj-lt"/>
              </a:rPr>
              <a:t>ACTION 2: The small actions</a:t>
            </a:r>
          </a:p>
          <a:p>
            <a:pPr marL="342900" indent="-342900">
              <a:buFont typeface="Arial" panose="020B0604020202020204" pitchFamily="34" charset="0"/>
              <a:buChar char="•"/>
            </a:pPr>
            <a:r>
              <a:rPr lang="en-GB" sz="2400" dirty="0">
                <a:solidFill>
                  <a:schemeClr val="bg1"/>
                </a:solidFill>
                <a:latin typeface="+mj-lt"/>
              </a:rPr>
              <a:t>Notice as many people, groups and actions around you that support the wellbeing of Earth – small or big.</a:t>
            </a:r>
          </a:p>
          <a:p>
            <a:pPr marL="342900" indent="-342900">
              <a:buFont typeface="Arial" panose="020B0604020202020204" pitchFamily="34" charset="0"/>
              <a:buChar char="•"/>
            </a:pPr>
            <a:r>
              <a:rPr lang="en-GB" sz="2400" dirty="0">
                <a:solidFill>
                  <a:schemeClr val="bg1"/>
                </a:solidFill>
                <a:latin typeface="+mj-lt"/>
              </a:rPr>
              <a:t>Identify a characteristic that they have in common.</a:t>
            </a:r>
          </a:p>
          <a:p>
            <a:pPr marL="342900" indent="-342900">
              <a:buFont typeface="Arial" panose="020B0604020202020204" pitchFamily="34" charset="0"/>
              <a:buChar char="•"/>
            </a:pPr>
            <a:r>
              <a:rPr lang="en-GB" sz="2400" dirty="0">
                <a:solidFill>
                  <a:schemeClr val="bg1"/>
                </a:solidFill>
                <a:latin typeface="+mj-lt"/>
              </a:rPr>
              <a:t>Brainstorm how these can inspire and influence the way you normally do something in your life.</a:t>
            </a:r>
          </a:p>
        </p:txBody>
      </p:sp>
      <p:pic>
        <p:nvPicPr>
          <p:cNvPr id="7" name="Picture 6">
            <a:extLst>
              <a:ext uri="{FF2B5EF4-FFF2-40B4-BE49-F238E27FC236}">
                <a16:creationId xmlns:a16="http://schemas.microsoft.com/office/drawing/2014/main" id="{BD0E0473-E464-4B11-8E77-F52E6F7B2147}"/>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0286696" y="4416014"/>
            <a:ext cx="1827060" cy="2058659"/>
          </a:xfrm>
          <a:prstGeom prst="rect">
            <a:avLst/>
          </a:prstGeom>
        </p:spPr>
      </p:pic>
      <p:sp>
        <p:nvSpPr>
          <p:cNvPr id="5" name="CaixaDeTexto 4">
            <a:extLst>
              <a:ext uri="{FF2B5EF4-FFF2-40B4-BE49-F238E27FC236}">
                <a16:creationId xmlns:a16="http://schemas.microsoft.com/office/drawing/2014/main" id="{FBE7153D-83E2-4563-AFDE-C9859EFD2464}"/>
              </a:ext>
            </a:extLst>
          </p:cNvPr>
          <p:cNvSpPr txBox="1"/>
          <p:nvPr/>
        </p:nvSpPr>
        <p:spPr>
          <a:xfrm>
            <a:off x="2838157" y="574989"/>
            <a:ext cx="6098344" cy="584775"/>
          </a:xfrm>
          <a:prstGeom prst="rect">
            <a:avLst/>
          </a:prstGeom>
          <a:noFill/>
        </p:spPr>
        <p:txBody>
          <a:bodyPr wrap="square">
            <a:spAutoFit/>
          </a:bodyPr>
          <a:lstStyle/>
          <a:p>
            <a:pPr algn="ctr"/>
            <a:r>
              <a:rPr lang="en-GB" sz="3200" dirty="0">
                <a:solidFill>
                  <a:srgbClr val="35372F"/>
                </a:solidFill>
                <a:latin typeface="+mj-lt"/>
              </a:rPr>
              <a:t>TURN IDEAS INTO</a:t>
            </a:r>
            <a:r>
              <a:rPr lang="en-GB" sz="3200" b="1" dirty="0">
                <a:solidFill>
                  <a:srgbClr val="35372F"/>
                </a:solidFill>
                <a:latin typeface="+mj-lt"/>
              </a:rPr>
              <a:t> ACTION!</a:t>
            </a:r>
          </a:p>
        </p:txBody>
      </p:sp>
      <p:sp>
        <p:nvSpPr>
          <p:cNvPr id="6" name="Rectangle 2">
            <a:extLst>
              <a:ext uri="{FF2B5EF4-FFF2-40B4-BE49-F238E27FC236}">
                <a16:creationId xmlns:a16="http://schemas.microsoft.com/office/drawing/2014/main" id="{2F0CFB29-3A9C-4F0C-AED1-9CEA8A0132C9}"/>
              </a:ext>
            </a:extLst>
          </p:cNvPr>
          <p:cNvSpPr/>
          <p:nvPr/>
        </p:nvSpPr>
        <p:spPr>
          <a:xfrm>
            <a:off x="783103" y="1412656"/>
            <a:ext cx="5104226" cy="4416014"/>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solidFill>
                <a:latin typeface="+mj-lt"/>
              </a:rPr>
              <a:t>ACTION 1: Empathy with others</a:t>
            </a:r>
          </a:p>
          <a:p>
            <a:pPr marL="342900" indent="-342900">
              <a:buFont typeface="Arial" panose="020B0604020202020204" pitchFamily="34" charset="0"/>
              <a:buChar char="•"/>
            </a:pPr>
            <a:r>
              <a:rPr lang="en-GB" sz="2400" dirty="0">
                <a:solidFill>
                  <a:schemeClr val="bg1"/>
                </a:solidFill>
                <a:latin typeface="+mj-lt"/>
              </a:rPr>
              <a:t>Notice as many living beings (human or non-human) that are being impacted by climate change. </a:t>
            </a:r>
          </a:p>
          <a:p>
            <a:pPr marL="342900" indent="-342900">
              <a:buFont typeface="Arial" panose="020B0604020202020204" pitchFamily="34" charset="0"/>
              <a:buChar char="•"/>
            </a:pPr>
            <a:r>
              <a:rPr lang="en-GB" sz="2400" dirty="0">
                <a:solidFill>
                  <a:schemeClr val="bg1"/>
                </a:solidFill>
                <a:latin typeface="+mj-lt"/>
              </a:rPr>
              <a:t>Take a moment to empathise how it might be for them.</a:t>
            </a:r>
          </a:p>
          <a:p>
            <a:pPr marL="342900" indent="-342900">
              <a:buFont typeface="Arial" panose="020B0604020202020204" pitchFamily="34" charset="0"/>
              <a:buChar char="•"/>
            </a:pPr>
            <a:r>
              <a:rPr lang="en-GB" sz="2400" dirty="0">
                <a:solidFill>
                  <a:schemeClr val="bg1"/>
                </a:solidFill>
                <a:latin typeface="+mj-lt"/>
              </a:rPr>
              <a:t>Brainstorm how these perceptions can influence the way you normally do something in your life.</a:t>
            </a:r>
          </a:p>
        </p:txBody>
      </p:sp>
      <p:sp>
        <p:nvSpPr>
          <p:cNvPr id="2" name="Elipse 1">
            <a:extLst>
              <a:ext uri="{FF2B5EF4-FFF2-40B4-BE49-F238E27FC236}">
                <a16:creationId xmlns:a16="http://schemas.microsoft.com/office/drawing/2014/main" id="{B285F467-32E2-41F5-BDE7-090F87A8C2F3}"/>
              </a:ext>
            </a:extLst>
          </p:cNvPr>
          <p:cNvSpPr/>
          <p:nvPr/>
        </p:nvSpPr>
        <p:spPr>
          <a:xfrm>
            <a:off x="10480226" y="574989"/>
            <a:ext cx="1440000" cy="1440000"/>
          </a:xfrm>
          <a:prstGeom prst="ellipse">
            <a:avLst/>
          </a:prstGeom>
          <a:solidFill>
            <a:srgbClr val="007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Choose one or do both!</a:t>
            </a:r>
          </a:p>
        </p:txBody>
      </p:sp>
    </p:spTree>
    <p:extLst>
      <p:ext uri="{BB962C8B-B14F-4D97-AF65-F5344CB8AC3E}">
        <p14:creationId xmlns:p14="http://schemas.microsoft.com/office/powerpoint/2010/main" val="2497011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xograma: Conector 4">
            <a:extLst>
              <a:ext uri="{FF2B5EF4-FFF2-40B4-BE49-F238E27FC236}">
                <a16:creationId xmlns:a16="http://schemas.microsoft.com/office/drawing/2014/main" id="{FAEAB16D-F06F-4677-89A1-B7FD802489D8}"/>
              </a:ext>
            </a:extLst>
          </p:cNvPr>
          <p:cNvSpPr/>
          <p:nvPr/>
        </p:nvSpPr>
        <p:spPr>
          <a:xfrm>
            <a:off x="3600716" y="1024570"/>
            <a:ext cx="4990567" cy="4808859"/>
          </a:xfrm>
          <a:prstGeom prst="flowChartConnector">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000" dirty="0">
                <a:solidFill>
                  <a:schemeClr val="bg1"/>
                </a:solidFill>
                <a:latin typeface="+mj-lt"/>
              </a:rPr>
              <a:t>In this lesson, we e</a:t>
            </a:r>
            <a:r>
              <a:rPr lang="en-GB" sz="2000" dirty="0">
                <a:effectLst/>
                <a:latin typeface="+mj-lt"/>
                <a:ea typeface="Times New Roman" panose="02020603050405020304" pitchFamily="18" charset="0"/>
              </a:rPr>
              <a:t>mpathised with the impact of climate change on human and non-human communities in different contexts and environments and met some global changemakers.</a:t>
            </a:r>
          </a:p>
          <a:p>
            <a:pPr marL="0" indent="0" algn="ctr">
              <a:buNone/>
            </a:pPr>
            <a:endParaRPr lang="en-GB" sz="2000" dirty="0">
              <a:solidFill>
                <a:schemeClr val="bg1"/>
              </a:solidFill>
              <a:latin typeface="+mj-lt"/>
            </a:endParaRPr>
          </a:p>
          <a:p>
            <a:pPr marL="0" indent="0" algn="ctr">
              <a:buNone/>
            </a:pPr>
            <a:r>
              <a:rPr lang="en-GB" sz="2000" dirty="0">
                <a:solidFill>
                  <a:schemeClr val="bg1"/>
                </a:solidFill>
                <a:latin typeface="+mj-lt"/>
              </a:rPr>
              <a:t>Next lesson, we </a:t>
            </a:r>
            <a:r>
              <a:rPr lang="en-GB" sz="2000" dirty="0">
                <a:solidFill>
                  <a:schemeClr val="bg1"/>
                </a:solidFill>
              </a:rPr>
              <a:t>are going to explore ways we can all feel empowered and take actions which will have positive ripple effects across the world.</a:t>
            </a:r>
            <a:endParaRPr lang="en-GB" sz="2000" dirty="0">
              <a:solidFill>
                <a:schemeClr val="bg1"/>
              </a:solidFill>
              <a:latin typeface="+mj-lt"/>
            </a:endParaRPr>
          </a:p>
        </p:txBody>
      </p:sp>
    </p:spTree>
    <p:extLst>
      <p:ext uri="{BB962C8B-B14F-4D97-AF65-F5344CB8AC3E}">
        <p14:creationId xmlns:p14="http://schemas.microsoft.com/office/powerpoint/2010/main" val="2073596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169796"/>
            <a:ext cx="1817844" cy="729337"/>
          </a:xfrm>
          <a:prstGeom prst="rect">
            <a:avLst/>
          </a:prstGeom>
        </p:spPr>
      </p:pic>
      <p:sp>
        <p:nvSpPr>
          <p:cNvPr id="14" name="Oval 13"/>
          <p:cNvSpPr/>
          <p:nvPr/>
        </p:nvSpPr>
        <p:spPr>
          <a:xfrm>
            <a:off x="3633066" y="1297170"/>
            <a:ext cx="4915055" cy="4844675"/>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583672" y="2677462"/>
            <a:ext cx="5013841" cy="2585323"/>
          </a:xfrm>
          <a:prstGeom prst="rect">
            <a:avLst/>
          </a:prstGeom>
          <a:noFill/>
        </p:spPr>
        <p:txBody>
          <a:bodyPr wrap="square" rtlCol="0">
            <a:spAutoFit/>
          </a:bodyPr>
          <a:lstStyle/>
          <a:p>
            <a:pPr algn="ctr"/>
            <a:r>
              <a:rPr lang="en-GB" sz="5400" b="1" dirty="0">
                <a:solidFill>
                  <a:prstClr val="white"/>
                </a:solidFill>
              </a:rPr>
              <a:t>CHANGING CLIMATES</a:t>
            </a:r>
          </a:p>
          <a:p>
            <a:pPr algn="ctr"/>
            <a:endParaRPr lang="en-GB" sz="1400" b="1" dirty="0">
              <a:solidFill>
                <a:prstClr val="white"/>
              </a:solidFill>
            </a:endParaRPr>
          </a:p>
          <a:p>
            <a:pPr algn="ctr"/>
            <a:r>
              <a:rPr lang="en-GB" sz="2000" b="1" dirty="0">
                <a:solidFill>
                  <a:srgbClr val="FEE725"/>
                </a:solidFill>
              </a:rPr>
              <a:t>T H I S  S O R T  O F  L E A R N I N G  </a:t>
            </a:r>
          </a:p>
          <a:p>
            <a:pPr algn="ctr"/>
            <a:r>
              <a:rPr lang="en-GB" sz="2000" b="1" dirty="0">
                <a:solidFill>
                  <a:srgbClr val="FEE725"/>
                </a:solidFill>
              </a:rPr>
              <a:t>C A N</a:t>
            </a:r>
            <a:r>
              <a:rPr lang="en-GB" sz="2000" dirty="0">
                <a:solidFill>
                  <a:srgbClr val="FEE725"/>
                </a:solidFill>
              </a:rPr>
              <a:t> ’ </a:t>
            </a:r>
            <a:r>
              <a:rPr lang="en-GB" sz="2000" b="1" dirty="0">
                <a:solidFill>
                  <a:srgbClr val="FEE725"/>
                </a:solidFill>
              </a:rPr>
              <a:t>T  W A I T </a:t>
            </a:r>
          </a:p>
        </p:txBody>
      </p:sp>
    </p:spTree>
    <p:extLst>
      <p:ext uri="{BB962C8B-B14F-4D97-AF65-F5344CB8AC3E}">
        <p14:creationId xmlns:p14="http://schemas.microsoft.com/office/powerpoint/2010/main" val="1966949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GB" b="1" dirty="0">
                <a:solidFill>
                  <a:srgbClr val="35372F"/>
                </a:solidFill>
              </a:rPr>
            </a:br>
            <a:r>
              <a:rPr lang="en-GB" b="1" dirty="0">
                <a:solidFill>
                  <a:srgbClr val="35372F"/>
                </a:solidFill>
              </a:rPr>
              <a:t>In this lesson you will need:</a:t>
            </a:r>
            <a:br>
              <a:rPr lang="en-GB" b="1" dirty="0">
                <a:solidFill>
                  <a:srgbClr val="35372F"/>
                </a:solidFill>
              </a:rPr>
            </a:br>
            <a:endParaRPr lang="en-GB" dirty="0">
              <a:solidFill>
                <a:srgbClr val="35372F"/>
              </a:solidFill>
            </a:endParaRPr>
          </a:p>
        </p:txBody>
      </p:sp>
      <p:sp>
        <p:nvSpPr>
          <p:cNvPr id="3" name="Content Placeholder 2"/>
          <p:cNvSpPr>
            <a:spLocks noGrp="1"/>
          </p:cNvSpPr>
          <p:nvPr>
            <p:ph idx="1"/>
          </p:nvPr>
        </p:nvSpPr>
        <p:spPr>
          <a:xfrm>
            <a:off x="633615" y="1855389"/>
            <a:ext cx="9080012" cy="4351338"/>
          </a:xfrm>
        </p:spPr>
        <p:txBody>
          <a:bodyPr/>
          <a:lstStyle/>
          <a:p>
            <a:pPr>
              <a:buFont typeface="Wingdings" panose="05000000000000000000" pitchFamily="2" charset="2"/>
              <a:buChar char="q"/>
            </a:pPr>
            <a:r>
              <a:rPr lang="en-GB" dirty="0">
                <a:solidFill>
                  <a:srgbClr val="35372F"/>
                </a:solidFill>
              </a:rPr>
              <a:t> Internet access</a:t>
            </a:r>
          </a:p>
          <a:p>
            <a:pPr>
              <a:buFont typeface="Wingdings" panose="05000000000000000000" pitchFamily="2" charset="2"/>
              <a:buChar char="q"/>
            </a:pPr>
            <a:r>
              <a:rPr lang="en-GB" dirty="0">
                <a:solidFill>
                  <a:srgbClr val="35372F"/>
                </a:solidFill>
              </a:rPr>
              <a:t> Speakers</a:t>
            </a:r>
          </a:p>
          <a:p>
            <a:pPr>
              <a:buFont typeface="Wingdings" panose="05000000000000000000" pitchFamily="2" charset="2"/>
              <a:buChar char="q"/>
            </a:pPr>
            <a:r>
              <a:rPr lang="en-GB" dirty="0">
                <a:solidFill>
                  <a:srgbClr val="35372F"/>
                </a:solidFill>
              </a:rPr>
              <a:t>Pens and/or pencils</a:t>
            </a:r>
          </a:p>
          <a:p>
            <a:pPr>
              <a:buFont typeface="Wingdings" panose="05000000000000000000" pitchFamily="2" charset="2"/>
              <a:buChar char="q"/>
            </a:pPr>
            <a:r>
              <a:rPr lang="en-GB" dirty="0">
                <a:solidFill>
                  <a:srgbClr val="35372F"/>
                </a:solidFill>
              </a:rPr>
              <a:t> </a:t>
            </a:r>
            <a:r>
              <a:rPr lang="en-GB" dirty="0" err="1">
                <a:solidFill>
                  <a:srgbClr val="35372F"/>
                </a:solidFill>
              </a:rPr>
              <a:t>ThoughtBox</a:t>
            </a:r>
            <a:r>
              <a:rPr lang="en-GB" dirty="0">
                <a:solidFill>
                  <a:srgbClr val="35372F"/>
                </a:solidFill>
              </a:rPr>
              <a:t> </a:t>
            </a:r>
            <a:r>
              <a:rPr lang="en-GB" i="1" dirty="0">
                <a:solidFill>
                  <a:srgbClr val="35372F"/>
                </a:solidFill>
              </a:rPr>
              <a:t>Thought-Book</a:t>
            </a:r>
            <a:r>
              <a:rPr lang="en-GB" dirty="0">
                <a:solidFill>
                  <a:srgbClr val="35372F"/>
                </a:solidFill>
              </a:rPr>
              <a:t> or paper</a:t>
            </a:r>
          </a:p>
          <a:p>
            <a:pPr>
              <a:buFont typeface="Wingdings" panose="05000000000000000000" pitchFamily="2" charset="2"/>
              <a:buChar char="q"/>
            </a:pPr>
            <a:r>
              <a:rPr lang="en-GB" dirty="0">
                <a:solidFill>
                  <a:srgbClr val="35372F"/>
                </a:solidFill>
              </a:rPr>
              <a:t> Information sheets for UN Summit (click </a:t>
            </a:r>
            <a:r>
              <a:rPr lang="en-GB" dirty="0">
                <a:hlinkClick r:id="rId2"/>
              </a:rPr>
              <a:t>here </a:t>
            </a:r>
            <a:r>
              <a:rPr lang="en-GB" dirty="0">
                <a:solidFill>
                  <a:srgbClr val="35372F"/>
                </a:solidFill>
              </a:rPr>
              <a:t>to print)</a:t>
            </a:r>
          </a:p>
          <a:p>
            <a:pPr>
              <a:buFont typeface="Wingdings" panose="05000000000000000000" pitchFamily="2" charset="2"/>
              <a:buChar char="q"/>
            </a:pPr>
            <a:r>
              <a:rPr lang="en-GB" dirty="0">
                <a:solidFill>
                  <a:srgbClr val="35372F"/>
                </a:solidFill>
              </a:rPr>
              <a:t> Fact-sheets for Global Changemakers (click </a:t>
            </a:r>
            <a:r>
              <a:rPr lang="en-GB" dirty="0">
                <a:hlinkClick r:id="rId3"/>
              </a:rPr>
              <a:t>here </a:t>
            </a:r>
            <a:r>
              <a:rPr lang="en-GB" dirty="0">
                <a:solidFill>
                  <a:srgbClr val="35372F"/>
                </a:solidFill>
              </a:rPr>
              <a:t>to print)</a:t>
            </a:r>
          </a:p>
          <a:p>
            <a:endParaRPr lang="en-GB" dirty="0"/>
          </a:p>
        </p:txBody>
      </p:sp>
      <p:sp>
        <p:nvSpPr>
          <p:cNvPr id="7" name="Oval Callout 10">
            <a:extLst>
              <a:ext uri="{FF2B5EF4-FFF2-40B4-BE49-F238E27FC236}">
                <a16:creationId xmlns:a16="http://schemas.microsoft.com/office/drawing/2014/main" id="{79B7EFFF-24EA-474F-AF00-C10ADBC32F07}"/>
              </a:ext>
            </a:extLst>
          </p:cNvPr>
          <p:cNvSpPr/>
          <p:nvPr/>
        </p:nvSpPr>
        <p:spPr>
          <a:xfrm>
            <a:off x="9336569" y="2487301"/>
            <a:ext cx="2598875" cy="2443103"/>
          </a:xfrm>
          <a:prstGeom prst="wedgeEllipseCallout">
            <a:avLst>
              <a:gd name="adj1" fmla="val 29986"/>
              <a:gd name="adj2" fmla="val 30697"/>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mn-cs"/>
              </a:rPr>
              <a:t>Here is a list of resources you will need for this lesson.</a:t>
            </a:r>
          </a:p>
        </p:txBody>
      </p:sp>
      <p:sp>
        <p:nvSpPr>
          <p:cNvPr id="8" name="CaixaDeTexto 7">
            <a:extLst>
              <a:ext uri="{FF2B5EF4-FFF2-40B4-BE49-F238E27FC236}">
                <a16:creationId xmlns:a16="http://schemas.microsoft.com/office/drawing/2014/main" id="{52A3D425-1535-4E09-8FDA-78D96E9A6924}"/>
              </a:ext>
            </a:extLst>
          </p:cNvPr>
          <p:cNvSpPr txBox="1"/>
          <p:nvPr/>
        </p:nvSpPr>
        <p:spPr>
          <a:xfrm>
            <a:off x="375638" y="5200388"/>
            <a:ext cx="11182748" cy="736355"/>
          </a:xfrm>
          <a:prstGeom prst="rect">
            <a:avLst/>
          </a:prstGeom>
          <a:noFill/>
        </p:spPr>
        <p:txBody>
          <a:bodyPr wrap="square">
            <a:spAutoFit/>
          </a:bodyPr>
          <a:lstStyle/>
          <a:p>
            <a:pPr>
              <a:lnSpc>
                <a:spcPct val="107000"/>
              </a:lnSpc>
              <a:spcAft>
                <a:spcPts val="800"/>
              </a:spcAft>
            </a:pPr>
            <a:r>
              <a:rPr lang="en-GB" sz="2000" i="1" dirty="0">
                <a:solidFill>
                  <a:srgbClr val="35372F"/>
                </a:solidFill>
                <a:effectLst/>
                <a:latin typeface="Calibri" panose="020F0502020204030204" pitchFamily="34" charset="0"/>
                <a:ea typeface="Calibri" panose="020F0502020204030204" pitchFamily="34" charset="0"/>
                <a:cs typeface="Arial" panose="020B0604020202020204" pitchFamily="34" charset="0"/>
              </a:rPr>
              <a:t>*We recommend students have a journal-style book for </a:t>
            </a:r>
            <a:r>
              <a:rPr lang="en-GB" sz="2000" i="1" dirty="0" err="1">
                <a:solidFill>
                  <a:srgbClr val="35372F"/>
                </a:solidFill>
                <a:effectLst/>
                <a:latin typeface="Calibri" panose="020F0502020204030204" pitchFamily="34" charset="0"/>
                <a:ea typeface="Calibri" panose="020F0502020204030204" pitchFamily="34" charset="0"/>
                <a:cs typeface="Arial" panose="020B0604020202020204" pitchFamily="34" charset="0"/>
              </a:rPr>
              <a:t>ThoughtBox</a:t>
            </a:r>
            <a:r>
              <a:rPr lang="en-GB" sz="2000" i="1" dirty="0">
                <a:solidFill>
                  <a:srgbClr val="35372F"/>
                </a:solidFill>
                <a:effectLst/>
                <a:latin typeface="Calibri" panose="020F0502020204030204" pitchFamily="34" charset="0"/>
                <a:ea typeface="Calibri" panose="020F0502020204030204" pitchFamily="34" charset="0"/>
                <a:cs typeface="Arial" panose="020B0604020202020204" pitchFamily="34" charset="0"/>
              </a:rPr>
              <a:t> lessons, in order to capture notes, ideas, drawings, reflections, inspiration and learnings. </a:t>
            </a:r>
          </a:p>
        </p:txBody>
      </p:sp>
    </p:spTree>
    <p:extLst>
      <p:ext uri="{BB962C8B-B14F-4D97-AF65-F5344CB8AC3E}">
        <p14:creationId xmlns:p14="http://schemas.microsoft.com/office/powerpoint/2010/main" val="43851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7" name="Oval 10">
            <a:extLst>
              <a:ext uri="{FF2B5EF4-FFF2-40B4-BE49-F238E27FC236}">
                <a16:creationId xmlns:a16="http://schemas.microsoft.com/office/drawing/2014/main" id="{D0FEEF2F-C3AF-4289-84E1-492EA721DC27}"/>
              </a:ext>
            </a:extLst>
          </p:cNvPr>
          <p:cNvSpPr/>
          <p:nvPr/>
        </p:nvSpPr>
        <p:spPr>
          <a:xfrm>
            <a:off x="7793665" y="2562447"/>
            <a:ext cx="4185772" cy="4035420"/>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400" b="1" dirty="0">
                <a:solidFill>
                  <a:srgbClr val="FEE725"/>
                </a:solidFill>
              </a:rPr>
            </a:br>
            <a:endParaRPr lang="en-GB" sz="1400" dirty="0">
              <a:solidFill>
                <a:prstClr val="white"/>
              </a:solidFill>
            </a:endParaRPr>
          </a:p>
        </p:txBody>
      </p:sp>
      <p:sp>
        <p:nvSpPr>
          <p:cNvPr id="8" name="TextBox 11">
            <a:extLst>
              <a:ext uri="{FF2B5EF4-FFF2-40B4-BE49-F238E27FC236}">
                <a16:creationId xmlns:a16="http://schemas.microsoft.com/office/drawing/2014/main" id="{21CC31C3-CCEC-4456-BDD2-A784CB545288}"/>
              </a:ext>
            </a:extLst>
          </p:cNvPr>
          <p:cNvSpPr txBox="1"/>
          <p:nvPr/>
        </p:nvSpPr>
        <p:spPr>
          <a:xfrm>
            <a:off x="7878099" y="4126421"/>
            <a:ext cx="4101338" cy="1661993"/>
          </a:xfrm>
          <a:prstGeom prst="rect">
            <a:avLst/>
          </a:prstGeom>
          <a:noFill/>
        </p:spPr>
        <p:txBody>
          <a:bodyPr wrap="square" rtlCol="0">
            <a:spAutoFit/>
          </a:bodyPr>
          <a:lstStyle/>
          <a:p>
            <a:pPr algn="ctr"/>
            <a:r>
              <a:rPr lang="en-GB" sz="3300" b="1" spc="300" dirty="0">
                <a:solidFill>
                  <a:prstClr val="white"/>
                </a:solidFill>
              </a:rPr>
              <a:t>THE RIPPLE EFFECTS</a:t>
            </a:r>
            <a:br>
              <a:rPr lang="en-GB" sz="3300" b="1" spc="300" dirty="0">
                <a:solidFill>
                  <a:prstClr val="white"/>
                </a:solidFill>
              </a:rPr>
            </a:br>
            <a:endParaRPr lang="en-GB" b="1" spc="300" dirty="0">
              <a:solidFill>
                <a:srgbClr val="FEE725"/>
              </a:solidFill>
            </a:endParaRPr>
          </a:p>
          <a:p>
            <a:pPr algn="ctr"/>
            <a:r>
              <a:rPr lang="en-GB" b="1" dirty="0">
                <a:solidFill>
                  <a:prstClr val="white"/>
                </a:solidFill>
              </a:rPr>
              <a:t>6 0  M I N U T E S</a:t>
            </a:r>
            <a:endParaRPr lang="en-GB" dirty="0">
              <a:solidFill>
                <a:prstClr val="white"/>
              </a:solidFill>
            </a:endParaRPr>
          </a:p>
        </p:txBody>
      </p:sp>
      <p:sp>
        <p:nvSpPr>
          <p:cNvPr id="11" name="Rectangle 6">
            <a:extLst>
              <a:ext uri="{FF2B5EF4-FFF2-40B4-BE49-F238E27FC236}">
                <a16:creationId xmlns:a16="http://schemas.microsoft.com/office/drawing/2014/main" id="{E7D0550F-7D4B-4FC7-8996-E9E98F3939BA}"/>
              </a:ext>
            </a:extLst>
          </p:cNvPr>
          <p:cNvSpPr/>
          <p:nvPr/>
        </p:nvSpPr>
        <p:spPr>
          <a:xfrm>
            <a:off x="8041913" y="3712318"/>
            <a:ext cx="3689280" cy="307777"/>
          </a:xfrm>
          <a:prstGeom prst="rect">
            <a:avLst/>
          </a:prstGeom>
        </p:spPr>
        <p:txBody>
          <a:bodyPr wrap="none">
            <a:spAutoFit/>
          </a:bodyPr>
          <a:lstStyle/>
          <a:p>
            <a:pPr algn="ctr">
              <a:defRPr/>
            </a:pPr>
            <a:r>
              <a:rPr lang="en-GB" sz="1400" spc="300" dirty="0">
                <a:solidFill>
                  <a:srgbClr val="FEE725"/>
                </a:solidFill>
              </a:rPr>
              <a:t>LESSON 3 | CHANGING CLIMATES</a:t>
            </a:r>
          </a:p>
        </p:txBody>
      </p:sp>
    </p:spTree>
    <p:extLst>
      <p:ext uri="{BB962C8B-B14F-4D97-AF65-F5344CB8AC3E}">
        <p14:creationId xmlns:p14="http://schemas.microsoft.com/office/powerpoint/2010/main" val="4127270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normAutofit/>
          </a:bodyPr>
          <a:lstStyle/>
          <a:p>
            <a:r>
              <a:rPr lang="en-GB" sz="4000" dirty="0">
                <a:solidFill>
                  <a:srgbClr val="35372F"/>
                </a:solidFill>
              </a:rPr>
              <a:t>In this lesson, students will:</a:t>
            </a:r>
          </a:p>
        </p:txBody>
      </p:sp>
      <p:sp>
        <p:nvSpPr>
          <p:cNvPr id="3" name="Content Placeholder 2"/>
          <p:cNvSpPr>
            <a:spLocks noGrp="1"/>
          </p:cNvSpPr>
          <p:nvPr>
            <p:ph idx="1"/>
          </p:nvPr>
        </p:nvSpPr>
        <p:spPr>
          <a:xfrm>
            <a:off x="1785892" y="4764977"/>
            <a:ext cx="9976928" cy="1193251"/>
          </a:xfrm>
        </p:spPr>
        <p:txBody>
          <a:bodyPr>
            <a:normAutofit/>
          </a:bodyPr>
          <a:lstStyle/>
          <a:p>
            <a:pPr marL="0" indent="0">
              <a:buNone/>
            </a:pPr>
            <a:r>
              <a:rPr lang="en-GB" dirty="0">
                <a:solidFill>
                  <a:srgbClr val="35372F"/>
                </a:solidFill>
              </a:rPr>
              <a:t>Connect with some inspiring global changemakers and explore some of the innovative ideas being developed for positive futures.</a:t>
            </a:r>
          </a:p>
        </p:txBody>
      </p:sp>
      <p:pic>
        <p:nvPicPr>
          <p:cNvPr id="5" name="Imagem 4" descr="Diagrama&#10;&#10;Descrição gerada automaticamente com confiança baixa">
            <a:extLst>
              <a:ext uri="{FF2B5EF4-FFF2-40B4-BE49-F238E27FC236}">
                <a16:creationId xmlns:a16="http://schemas.microsoft.com/office/drawing/2014/main" id="{758CC825-AAF3-4320-8527-B095CC73C6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369" y="1618502"/>
            <a:ext cx="1227412" cy="4234572"/>
          </a:xfrm>
          <a:prstGeom prst="rect">
            <a:avLst/>
          </a:prstGeom>
        </p:spPr>
      </p:pic>
      <p:sp>
        <p:nvSpPr>
          <p:cNvPr id="9" name="CaixaDeTexto 8">
            <a:extLst>
              <a:ext uri="{FF2B5EF4-FFF2-40B4-BE49-F238E27FC236}">
                <a16:creationId xmlns:a16="http://schemas.microsoft.com/office/drawing/2014/main" id="{ECAA4E54-BCA5-42BD-A078-8297798DD6B0}"/>
              </a:ext>
            </a:extLst>
          </p:cNvPr>
          <p:cNvSpPr txBox="1"/>
          <p:nvPr/>
        </p:nvSpPr>
        <p:spPr>
          <a:xfrm>
            <a:off x="1727084" y="1863440"/>
            <a:ext cx="10094547"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Understand and explore some of the consequences of climate change on different species, communities and countries.</a:t>
            </a:r>
          </a:p>
        </p:txBody>
      </p:sp>
      <p:sp>
        <p:nvSpPr>
          <p:cNvPr id="13" name="CaixaDeTexto 12">
            <a:extLst>
              <a:ext uri="{FF2B5EF4-FFF2-40B4-BE49-F238E27FC236}">
                <a16:creationId xmlns:a16="http://schemas.microsoft.com/office/drawing/2014/main" id="{1A67E669-4A48-407E-A73B-702BCEF58BC2}"/>
              </a:ext>
            </a:extLst>
          </p:cNvPr>
          <p:cNvSpPr txBox="1"/>
          <p:nvPr/>
        </p:nvSpPr>
        <p:spPr>
          <a:xfrm>
            <a:off x="1727083" y="3301823"/>
            <a:ext cx="10094547"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Think about some of the impacts of climate change on the human and non-human world, and explore positive responses and actions.</a:t>
            </a:r>
          </a:p>
        </p:txBody>
      </p:sp>
    </p:spTree>
    <p:extLst>
      <p:ext uri="{BB962C8B-B14F-4D97-AF65-F5344CB8AC3E}">
        <p14:creationId xmlns:p14="http://schemas.microsoft.com/office/powerpoint/2010/main" val="196585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8" name="Oval 10">
            <a:extLst>
              <a:ext uri="{FF2B5EF4-FFF2-40B4-BE49-F238E27FC236}">
                <a16:creationId xmlns:a16="http://schemas.microsoft.com/office/drawing/2014/main" id="{288A3C58-1522-47B9-972D-CC434A98A406}"/>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9" name="TextBox 11">
            <a:extLst>
              <a:ext uri="{FF2B5EF4-FFF2-40B4-BE49-F238E27FC236}">
                <a16:creationId xmlns:a16="http://schemas.microsoft.com/office/drawing/2014/main" id="{0CC8CC54-BAEC-45B2-8DD1-C8E0C72B888A}"/>
              </a:ext>
            </a:extLst>
          </p:cNvPr>
          <p:cNvSpPr txBox="1"/>
          <p:nvPr/>
        </p:nvSpPr>
        <p:spPr>
          <a:xfrm>
            <a:off x="8195536" y="4062116"/>
            <a:ext cx="3754810" cy="1661993"/>
          </a:xfrm>
          <a:prstGeom prst="rect">
            <a:avLst/>
          </a:prstGeom>
          <a:noFill/>
        </p:spPr>
        <p:txBody>
          <a:bodyPr wrap="square" rtlCol="0">
            <a:spAutoFit/>
          </a:bodyPr>
          <a:lstStyle/>
          <a:p>
            <a:pPr algn="ctr"/>
            <a:r>
              <a:rPr lang="en-GB" sz="2400" b="1" spc="300" dirty="0">
                <a:solidFill>
                  <a:prstClr val="white"/>
                </a:solidFill>
              </a:rPr>
              <a:t>THE STORIES WE DON’T ALWAYS HEAR</a:t>
            </a:r>
            <a:endParaRPr lang="en-GB" sz="1100" b="1" spc="300" dirty="0">
              <a:solidFill>
                <a:prstClr val="white"/>
              </a:solidFill>
            </a:endParaRPr>
          </a:p>
          <a:p>
            <a:pPr algn="ctr"/>
            <a:endParaRPr lang="en-GB" b="1" dirty="0">
              <a:solidFill>
                <a:srgbClr val="FEE725"/>
              </a:solidFill>
            </a:endParaRPr>
          </a:p>
          <a:p>
            <a:pPr algn="ctr"/>
            <a:endParaRPr lang="en-GB" b="1" dirty="0">
              <a:solidFill>
                <a:srgbClr val="FEE725"/>
              </a:solidFill>
            </a:endParaRPr>
          </a:p>
          <a:p>
            <a:pPr algn="ctr"/>
            <a:r>
              <a:rPr lang="en-GB" b="1" dirty="0">
                <a:solidFill>
                  <a:srgbClr val="FEE725"/>
                </a:solidFill>
              </a:rPr>
              <a:t>1 0  M I N U T E S </a:t>
            </a:r>
            <a:endParaRPr lang="en-GB" dirty="0">
              <a:solidFill>
                <a:srgbClr val="FEE725"/>
              </a:solidFill>
            </a:endParaRPr>
          </a:p>
        </p:txBody>
      </p:sp>
    </p:spTree>
    <p:extLst>
      <p:ext uri="{BB962C8B-B14F-4D97-AF65-F5344CB8AC3E}">
        <p14:creationId xmlns:p14="http://schemas.microsoft.com/office/powerpoint/2010/main" val="172429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966" y="1278605"/>
            <a:ext cx="11075624" cy="830997"/>
          </a:xfrm>
          <a:prstGeom prst="rect">
            <a:avLst/>
          </a:prstGeom>
        </p:spPr>
        <p:txBody>
          <a:bodyPr wrap="square">
            <a:spAutoFit/>
          </a:bodyPr>
          <a:lstStyle/>
          <a:p>
            <a:r>
              <a:rPr lang="en-GB" sz="2800" dirty="0">
                <a:solidFill>
                  <a:srgbClr val="35372F"/>
                </a:solidFill>
                <a:latin typeface="Calibri Light" panose="020F0302020204030204"/>
              </a:rPr>
              <a:t>Watch the short cartoon (3:04 minutes) made by Al Jazeera entitled: </a:t>
            </a:r>
          </a:p>
          <a:p>
            <a:endParaRPr lang="en-GB" sz="2000" dirty="0">
              <a:solidFill>
                <a:prstClr val="black"/>
              </a:solidFill>
              <a:latin typeface="Calibri Light" panose="020F0302020204030204"/>
            </a:endParaRPr>
          </a:p>
        </p:txBody>
      </p:sp>
      <p:pic>
        <p:nvPicPr>
          <p:cNvPr id="1026" name="Picture 2" descr="https://i.ytimg.com/vi/S7jpMG5DS4Q/maxresdefaul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0852" y="2109602"/>
            <a:ext cx="4803775" cy="2702124"/>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DD5D9388-DA10-413E-BBE4-E0E1D4AD5B3D}"/>
              </a:ext>
            </a:extLst>
          </p:cNvPr>
          <p:cNvSpPr txBox="1"/>
          <p:nvPr/>
        </p:nvSpPr>
        <p:spPr>
          <a:xfrm>
            <a:off x="323966" y="2782669"/>
            <a:ext cx="5057502"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Calibri Light" panose="020F0302020204030204"/>
                <a:ea typeface="+mn-ea"/>
                <a:cs typeface="+mn-cs"/>
                <a:hlinkClick r:id="rId4"/>
              </a:rPr>
              <a:t>How climate change is impacting the globe</a:t>
            </a:r>
            <a:endParaRPr kumimoji="0" lang="en-GB" sz="32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35372F"/>
                </a:solidFill>
                <a:effectLst/>
                <a:uLnTx/>
                <a:uFillTx/>
                <a:latin typeface="Calibri Light" panose="020F0302020204030204"/>
                <a:ea typeface="Calibri" panose="020F0502020204030204" pitchFamily="34" charset="0"/>
                <a:cs typeface="Times New Roman" panose="02020603050405020304" pitchFamily="18" charset="0"/>
              </a:rPr>
              <a:t>(Click on the link above for the hyperlink)</a:t>
            </a:r>
            <a:endParaRPr kumimoji="0" lang="en-GB" altLang="en-US" sz="12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sp>
        <p:nvSpPr>
          <p:cNvPr id="2" name="CaixaDeTexto 1">
            <a:extLst>
              <a:ext uri="{FF2B5EF4-FFF2-40B4-BE49-F238E27FC236}">
                <a16:creationId xmlns:a16="http://schemas.microsoft.com/office/drawing/2014/main" id="{6141E5A2-5170-4C6B-8F08-D13EC1A413F0}"/>
              </a:ext>
            </a:extLst>
          </p:cNvPr>
          <p:cNvSpPr txBox="1"/>
          <p:nvPr/>
        </p:nvSpPr>
        <p:spPr>
          <a:xfrm>
            <a:off x="323966" y="5225452"/>
            <a:ext cx="11473587" cy="707886"/>
          </a:xfrm>
          <a:prstGeom prst="rect">
            <a:avLst/>
          </a:prstGeom>
          <a:noFill/>
        </p:spPr>
        <p:txBody>
          <a:bodyPr wrap="square" rtlCol="0">
            <a:spAutoFit/>
          </a:bodyPr>
          <a:lstStyle/>
          <a:p>
            <a:r>
              <a:rPr lang="en-GB" sz="2000" dirty="0">
                <a:solidFill>
                  <a:srgbClr val="35372F"/>
                </a:solidFill>
                <a:latin typeface="+mj-lt"/>
              </a:rPr>
              <a:t>NB: This video was created in 2014, yet it’s data is still relevant (and more dire) today. For a current IPCC video, click </a:t>
            </a:r>
            <a:r>
              <a:rPr lang="en-GB" sz="2000" dirty="0">
                <a:latin typeface="+mj-lt"/>
                <a:hlinkClick r:id="rId5"/>
              </a:rPr>
              <a:t>here</a:t>
            </a:r>
            <a:r>
              <a:rPr lang="en-GB" sz="2000" dirty="0">
                <a:latin typeface="+mj-lt"/>
              </a:rPr>
              <a:t>. </a:t>
            </a:r>
            <a:r>
              <a:rPr lang="en-GB" sz="2000" dirty="0">
                <a:solidFill>
                  <a:srgbClr val="35372F"/>
                </a:solidFill>
                <a:latin typeface="+mj-lt"/>
              </a:rPr>
              <a:t>For an overview of the IPCC 2021 report, click </a:t>
            </a:r>
            <a:r>
              <a:rPr lang="en-GB" sz="2000" dirty="0">
                <a:latin typeface="+mj-lt"/>
                <a:hlinkClick r:id="rId6"/>
              </a:rPr>
              <a:t>here</a:t>
            </a:r>
            <a:r>
              <a:rPr lang="en-GB" sz="2000" dirty="0">
                <a:latin typeface="+mj-lt"/>
              </a:rPr>
              <a:t>.</a:t>
            </a:r>
          </a:p>
        </p:txBody>
      </p:sp>
    </p:spTree>
    <p:extLst>
      <p:ext uri="{BB962C8B-B14F-4D97-AF65-F5344CB8AC3E}">
        <p14:creationId xmlns:p14="http://schemas.microsoft.com/office/powerpoint/2010/main" val="228370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03C41D-C68F-4903-BC07-03D5402C9145}"/>
              </a:ext>
            </a:extLst>
          </p:cNvPr>
          <p:cNvSpPr>
            <a:spLocks noGrp="1"/>
          </p:cNvSpPr>
          <p:nvPr>
            <p:ph type="title"/>
          </p:nvPr>
        </p:nvSpPr>
        <p:spPr>
          <a:xfrm>
            <a:off x="329784" y="851073"/>
            <a:ext cx="11444888" cy="1190958"/>
          </a:xfrm>
        </p:spPr>
        <p:txBody>
          <a:bodyPr>
            <a:normAutofit/>
          </a:bodyPr>
          <a:lstStyle/>
          <a:p>
            <a:r>
              <a:rPr lang="en-GB" sz="2800" dirty="0">
                <a:solidFill>
                  <a:srgbClr val="35372F"/>
                </a:solidFill>
              </a:rPr>
              <a:t>In pairs, take a minute to discuss the following questions:</a:t>
            </a:r>
          </a:p>
        </p:txBody>
      </p:sp>
      <p:sp>
        <p:nvSpPr>
          <p:cNvPr id="3" name="Espaço Reservado para Conteúdo 2">
            <a:extLst>
              <a:ext uri="{FF2B5EF4-FFF2-40B4-BE49-F238E27FC236}">
                <a16:creationId xmlns:a16="http://schemas.microsoft.com/office/drawing/2014/main" id="{6E39745E-D401-4F52-9B60-D2D43FA2A4A4}"/>
              </a:ext>
            </a:extLst>
          </p:cNvPr>
          <p:cNvSpPr>
            <a:spLocks noGrp="1"/>
          </p:cNvSpPr>
          <p:nvPr>
            <p:ph idx="1"/>
          </p:nvPr>
        </p:nvSpPr>
        <p:spPr>
          <a:xfrm>
            <a:off x="2467097" y="2456330"/>
            <a:ext cx="2857938" cy="2714570"/>
          </a:xfrm>
        </p:spPr>
        <p:txBody>
          <a:bodyPr>
            <a:normAutofit/>
          </a:bodyPr>
          <a:lstStyle/>
          <a:p>
            <a:pPr marL="0" indent="0" algn="ctr">
              <a:buNone/>
            </a:pPr>
            <a:r>
              <a:rPr lang="en-GB" dirty="0">
                <a:solidFill>
                  <a:srgbClr val="35372F"/>
                </a:solidFill>
              </a:rPr>
              <a:t>What are some living beings who are being affected by climate change? (List some examples.)</a:t>
            </a:r>
          </a:p>
          <a:p>
            <a:pPr marL="0" indent="0" algn="ctr">
              <a:buNone/>
            </a:pPr>
            <a:endParaRPr lang="en-GB" dirty="0">
              <a:solidFill>
                <a:srgbClr val="35372F"/>
              </a:solidFill>
            </a:endParaRPr>
          </a:p>
        </p:txBody>
      </p:sp>
      <p:pic>
        <p:nvPicPr>
          <p:cNvPr id="4" name="Picture 3">
            <a:extLst>
              <a:ext uri="{FF2B5EF4-FFF2-40B4-BE49-F238E27FC236}">
                <a16:creationId xmlns:a16="http://schemas.microsoft.com/office/drawing/2014/main" id="{B2FF6FDB-2CD6-4EE4-96FD-90F3CF19940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03455" y="1806726"/>
            <a:ext cx="3785221" cy="3785221"/>
          </a:xfrm>
          <a:prstGeom prst="rect">
            <a:avLst/>
          </a:prstGeom>
        </p:spPr>
      </p:pic>
      <p:pic>
        <p:nvPicPr>
          <p:cNvPr id="6" name="Imagem 5">
            <a:extLst>
              <a:ext uri="{FF2B5EF4-FFF2-40B4-BE49-F238E27FC236}">
                <a16:creationId xmlns:a16="http://schemas.microsoft.com/office/drawing/2014/main" id="{C49187C1-44EF-4738-A8A7-192454DAF6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4903" y="5170899"/>
            <a:ext cx="2049769" cy="1209395"/>
          </a:xfrm>
          <a:prstGeom prst="flowChartAlternateProcess">
            <a:avLst/>
          </a:prstGeom>
        </p:spPr>
      </p:pic>
      <p:sp>
        <p:nvSpPr>
          <p:cNvPr id="7" name="Espaço Reservado para Conteúdo 2">
            <a:extLst>
              <a:ext uri="{FF2B5EF4-FFF2-40B4-BE49-F238E27FC236}">
                <a16:creationId xmlns:a16="http://schemas.microsoft.com/office/drawing/2014/main" id="{D7B0DABA-6446-45FB-B25D-DB9F4047D2CB}"/>
              </a:ext>
            </a:extLst>
          </p:cNvPr>
          <p:cNvSpPr txBox="1">
            <a:spLocks/>
          </p:cNvSpPr>
          <p:nvPr/>
        </p:nvSpPr>
        <p:spPr>
          <a:xfrm>
            <a:off x="6588434" y="2639312"/>
            <a:ext cx="2800355" cy="31323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solidFill>
                  <a:srgbClr val="35372F"/>
                </a:solidFill>
              </a:rPr>
              <a:t>Why do you think there are some living beings that are being affected that we hear less of? </a:t>
            </a:r>
          </a:p>
        </p:txBody>
      </p:sp>
      <p:pic>
        <p:nvPicPr>
          <p:cNvPr id="9" name="Picture 3">
            <a:extLst>
              <a:ext uri="{FF2B5EF4-FFF2-40B4-BE49-F238E27FC236}">
                <a16:creationId xmlns:a16="http://schemas.microsoft.com/office/drawing/2014/main" id="{BFE98144-07C9-4203-AEAB-2A8B2F56E88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1806726"/>
            <a:ext cx="3785221" cy="3785221"/>
          </a:xfrm>
          <a:prstGeom prst="rect">
            <a:avLst/>
          </a:prstGeom>
        </p:spPr>
      </p:pic>
    </p:spTree>
    <p:extLst>
      <p:ext uri="{BB962C8B-B14F-4D97-AF65-F5344CB8AC3E}">
        <p14:creationId xmlns:p14="http://schemas.microsoft.com/office/powerpoint/2010/main" val="193378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1945</Words>
  <Application>Microsoft Office PowerPoint</Application>
  <PresentationFormat>Widescreen</PresentationFormat>
  <Paragraphs>150</Paragraphs>
  <Slides>34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Foco</vt:lpstr>
      <vt:lpstr>Just Another Hand</vt:lpstr>
      <vt:lpstr>Wingdings</vt:lpstr>
      <vt:lpstr>Office Theme</vt:lpstr>
      <vt:lpstr>PowerPoint Presentation</vt:lpstr>
      <vt:lpstr>PowerPoint Presentation</vt:lpstr>
      <vt:lpstr>PowerPoint Presentation</vt:lpstr>
      <vt:lpstr> In this lesson you will need: </vt:lpstr>
      <vt:lpstr>PowerPoint Presentation</vt:lpstr>
      <vt:lpstr>In this lesson, students will:</vt:lpstr>
      <vt:lpstr>PowerPoint Presentation</vt:lpstr>
      <vt:lpstr>PowerPoint Presentation</vt:lpstr>
      <vt:lpstr>In pairs, take a minute to discuss the following questions:</vt:lpstr>
      <vt:lpstr>PowerPoint Presentation</vt:lpstr>
      <vt:lpstr>PowerPoint Presentation</vt:lpstr>
      <vt:lpstr>PowerPoint Presentation</vt:lpstr>
      <vt:lpstr>PowerPoint Presentation</vt:lpstr>
      <vt:lpstr>PowerPoint Presentation</vt:lpstr>
      <vt:lpstr>PowerPoint Presentation</vt:lpstr>
      <vt:lpstr>United Nations Special Summit </vt:lpstr>
      <vt:lpstr>PowerPoint Presentation</vt:lpstr>
      <vt:lpstr>Instructions:</vt:lpstr>
      <vt:lpstr>PowerPoint Presentation</vt:lpstr>
      <vt:lpstr>PowerPoint Presentation</vt:lpstr>
      <vt:lpstr>PowerPoint Presentation</vt:lpstr>
      <vt:lpstr>In pairs, take a couple moments to discuss the following question:</vt:lpstr>
      <vt:lpstr>PowerPoint Presentation</vt:lpstr>
      <vt:lpstr>PowerPoint Presentation</vt:lpstr>
      <vt:lpstr>In trios, take a couple of minutes to discuss Einstein’s quote in terms of human habits and our global energy use.</vt:lpstr>
      <vt:lpstr>PowerPoint Presentation</vt:lpstr>
      <vt:lpstr>PowerPoint Presentation</vt:lpstr>
      <vt:lpstr>PowerPoint Presentation</vt:lpstr>
      <vt:lpstr>PowerPoint Presentation</vt:lpstr>
      <vt:lpstr>In pairs, take a couple of minutes to discuss the following questions: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123</cp:revision>
  <dcterms:created xsi:type="dcterms:W3CDTF">2019-08-15T20:52:15Z</dcterms:created>
  <dcterms:modified xsi:type="dcterms:W3CDTF">2022-02-18T17:38:27Z</dcterms:modified>
</cp:coreProperties>
</file>