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3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53"/>
  </p:notesMasterIdLst>
  <p:sldIdLst>
    <p:sldId id="531" r:id="rId2"/>
    <p:sldId id="574" r:id="rId3"/>
    <p:sldId id="533" r:id="rId4"/>
    <p:sldId id="575" r:id="rId5"/>
    <p:sldId id="486" r:id="rId6"/>
    <p:sldId id="560" r:id="rId7"/>
    <p:sldId id="559" r:id="rId8"/>
    <p:sldId id="561" r:id="rId9"/>
    <p:sldId id="515" r:id="rId10"/>
    <p:sldId id="512" r:id="rId11"/>
    <p:sldId id="513" r:id="rId12"/>
    <p:sldId id="516" r:id="rId13"/>
    <p:sldId id="517" r:id="rId14"/>
    <p:sldId id="519" r:id="rId15"/>
    <p:sldId id="569" r:id="rId16"/>
    <p:sldId id="566" r:id="rId17"/>
    <p:sldId id="562" r:id="rId18"/>
    <p:sldId id="565" r:id="rId19"/>
    <p:sldId id="571" r:id="rId20"/>
    <p:sldId id="570" r:id="rId21"/>
    <p:sldId id="573" r:id="rId22"/>
    <p:sldId id="564" r:id="rId23"/>
    <p:sldId id="567" r:id="rId24"/>
    <p:sldId id="487" r:id="rId25"/>
    <p:sldId id="488" r:id="rId26"/>
    <p:sldId id="489" r:id="rId27"/>
    <p:sldId id="490" r:id="rId28"/>
    <p:sldId id="491" r:id="rId29"/>
    <p:sldId id="492" r:id="rId30"/>
    <p:sldId id="493" r:id="rId31"/>
    <p:sldId id="494" r:id="rId32"/>
    <p:sldId id="530" r:id="rId33"/>
    <p:sldId id="465" r:id="rId34"/>
    <p:sldId id="535" r:id="rId35"/>
    <p:sldId id="552" r:id="rId36"/>
    <p:sldId id="537" r:id="rId37"/>
    <p:sldId id="538" r:id="rId38"/>
    <p:sldId id="539" r:id="rId39"/>
    <p:sldId id="540" r:id="rId40"/>
    <p:sldId id="546" r:id="rId41"/>
    <p:sldId id="547" r:id="rId42"/>
    <p:sldId id="548" r:id="rId43"/>
    <p:sldId id="549" r:id="rId44"/>
    <p:sldId id="550" r:id="rId45"/>
    <p:sldId id="553" r:id="rId46"/>
    <p:sldId id="554" r:id="rId47"/>
    <p:sldId id="555" r:id="rId48"/>
    <p:sldId id="556" r:id="rId49"/>
    <p:sldId id="557" r:id="rId50"/>
    <p:sldId id="568" r:id="rId51"/>
    <p:sldId id="558"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959" autoAdjust="0"/>
    <p:restoredTop sz="95313"/>
  </p:normalViewPr>
  <p:slideViewPr>
    <p:cSldViewPr snapToGrid="0" showGuides="1">
      <p:cViewPr varScale="1">
        <p:scale>
          <a:sx n="63" d="100"/>
          <a:sy n="63" d="100"/>
        </p:scale>
        <p:origin x="276"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5265D8-C297-47D0-B951-8C280B496532}" type="datetimeFigureOut">
              <a:rPr lang="en-GB" smtClean="0"/>
              <a:t>17/12/2019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6EB7DB-1CED-43A1-865A-F1159FE89D29}" type="slidenum">
              <a:rPr lang="en-GB" smtClean="0"/>
              <a:t>‹#›</a:t>
            </a:fld>
            <a:endParaRPr lang="en-GB"/>
          </a:p>
        </p:txBody>
      </p:sp>
    </p:spTree>
    <p:extLst>
      <p:ext uri="{BB962C8B-B14F-4D97-AF65-F5344CB8AC3E}">
        <p14:creationId xmlns:p14="http://schemas.microsoft.com/office/powerpoint/2010/main" val="108405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dirty="0">
              <a:solidFill>
                <a:prstClr val="black"/>
              </a:solidFill>
            </a:endParaRPr>
          </a:p>
        </p:txBody>
      </p:sp>
      <p:sp>
        <p:nvSpPr>
          <p:cNvPr id="5" name="Slide Number Placeholder 4"/>
          <p:cNvSpPr>
            <a:spLocks noGrp="1"/>
          </p:cNvSpPr>
          <p:nvPr>
            <p:ph type="sldNum" sz="quarter" idx="11"/>
          </p:nvPr>
        </p:nvSpPr>
        <p:spPr/>
        <p:txBody>
          <a:bodyPr/>
          <a:lstStyle/>
          <a:p>
            <a:fld id="{DA1C18C5-F3FA-4D0A-A9B9-2971BB5756E1}"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302373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BB252E-798C-4DBA-9397-81E6123FBAF4}"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1939371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dirty="0" smtClean="0"/>
              <a:t>Click to edit Master title style</a:t>
            </a:r>
            <a:endParaRPr lang="en-GB" dirty="0"/>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4544212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17/12/2019</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6193149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17/12/2019</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11706893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0" y="6356350"/>
            <a:ext cx="2743200" cy="365125"/>
          </a:xfrm>
          <a:prstGeom prst="rect">
            <a:avLst/>
          </a:prstGeom>
        </p:spPr>
        <p:txBody>
          <a:bodyPr/>
          <a:lstStyle/>
          <a:p>
            <a:fld id="{1DA75472-A2B2-4D99-9D5D-B76258FC6896}" type="datetime1">
              <a:rPr lang="en-GB">
                <a:solidFill>
                  <a:prstClr val="black"/>
                </a:solidFill>
              </a:rPr>
              <a:pPr/>
              <a:t>17/12/2019</a:t>
            </a:fld>
            <a:endParaRPr lang="en-GB" dirty="0">
              <a:solidFill>
                <a:prstClr val="black"/>
              </a:solidFill>
            </a:endParaRPr>
          </a:p>
        </p:txBody>
      </p:sp>
      <p:sp>
        <p:nvSpPr>
          <p:cNvPr id="9" name="Footer Placeholder 8"/>
          <p:cNvSpPr>
            <a:spLocks noGrp="1"/>
          </p:cNvSpPr>
          <p:nvPr>
            <p:ph type="ftr" sz="quarter" idx="11"/>
          </p:nvPr>
        </p:nvSpPr>
        <p:spPr>
          <a:xfrm>
            <a:off x="4038600" y="6356350"/>
            <a:ext cx="4114800" cy="365125"/>
          </a:xfrm>
          <a:prstGeom prst="rect">
            <a:avLst/>
          </a:prstGeom>
        </p:spPr>
        <p:txBody>
          <a:bodyPr/>
          <a:lstStyle/>
          <a:p>
            <a:endParaRPr lang="en-GB" dirty="0">
              <a:solidFill>
                <a:prstClr val="black"/>
              </a:solidFill>
            </a:endParaRPr>
          </a:p>
        </p:txBody>
      </p:sp>
      <p:sp>
        <p:nvSpPr>
          <p:cNvPr id="10" name="Slide Number Placeholder 9"/>
          <p:cNvSpPr>
            <a:spLocks noGrp="1"/>
          </p:cNvSpPr>
          <p:nvPr>
            <p:ph type="sldNum" sz="quarter" idx="12"/>
          </p:nvPr>
        </p:nvSpPr>
        <p:spPr>
          <a:xfrm>
            <a:off x="8610600" y="6356350"/>
            <a:ext cx="2743200" cy="365125"/>
          </a:xfrm>
          <a:prstGeom prst="rect">
            <a:avLst/>
          </a:prstGeom>
        </p:spPr>
        <p:txBody>
          <a:bodyPr/>
          <a:lstStyle/>
          <a:p>
            <a:fld id="{CADB531D-2584-48E8-974B-990AB77A0882}"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157160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F0EC0FD-F6C7-44DD-B05F-9F722E41B7C8}" type="datetime1">
              <a:rPr lang="en-GB">
                <a:solidFill>
                  <a:prstClr val="black"/>
                </a:solidFill>
              </a:rPr>
              <a:pPr/>
              <a:t>17/12/2019</a:t>
            </a:fld>
            <a:endParaRPr lang="en-GB" dirty="0">
              <a:solidFill>
                <a:prstClr val="black"/>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ADB531D-2584-48E8-974B-990AB77A0882}"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833711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a:solidFill>
                  <a:prstClr val="black">
                    <a:tint val="75000"/>
                  </a:prstClr>
                </a:solidFill>
              </a:rPr>
              <a:pPr/>
              <a:t>17/12/2019</a:t>
            </a:fld>
            <a:endParaRPr lang="en-GB" dirty="0">
              <a:solidFill>
                <a:prstClr val="black">
                  <a:tint val="75000"/>
                </a:prstClr>
              </a:solidFill>
            </a:endParaRPr>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9911717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a:solidFill>
                  <a:prstClr val="black">
                    <a:tint val="75000"/>
                  </a:prstClr>
                </a:solidFill>
              </a:rPr>
              <a:pPr/>
              <a:t>17/12/2019</a:t>
            </a:fld>
            <a:endParaRPr lang="en-GB" dirty="0">
              <a:solidFill>
                <a:prstClr val="black">
                  <a:tint val="75000"/>
                </a:prstClr>
              </a:solidFill>
            </a:endParaRPr>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756447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p>
            <a:r>
              <a:rPr lang="en-US" smtClean="0"/>
              <a:t>Click to edit Master title style</a:t>
            </a:r>
            <a:endParaRPr lang="en-GB"/>
          </a:p>
        </p:txBody>
      </p:sp>
      <p:sp>
        <p:nvSpPr>
          <p:cNvPr id="3" name="Content Placeholder 2"/>
          <p:cNvSpPr>
            <a:spLocks noGrp="1"/>
          </p:cNvSpPr>
          <p:nvPr>
            <p:ph idx="1"/>
          </p:nvPr>
        </p:nvSpPr>
        <p:spPr>
          <a:xfrm>
            <a:off x="443022" y="1825625"/>
            <a:ext cx="11337851"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prstClr val="black">
                  <a:tint val="75000"/>
                </a:prstClr>
              </a:solidFill>
            </a:endParaRPr>
          </a:p>
        </p:txBody>
      </p:sp>
    </p:spTree>
    <p:extLst>
      <p:ext uri="{BB962C8B-B14F-4D97-AF65-F5344CB8AC3E}">
        <p14:creationId xmlns:p14="http://schemas.microsoft.com/office/powerpoint/2010/main" val="2018601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17/12/2019</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8943502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17/12/2019</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6487643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17/12/2019</a:t>
            </a:fld>
            <a:endParaRPr lang="en-GB" dirty="0">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25512800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17/12/2019</a:t>
            </a:fld>
            <a:endParaRPr lang="en-GB"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92009233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17/12/2019</a:t>
            </a:fld>
            <a:endParaRPr lang="en-GB" dirty="0">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73580373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17/12/2019</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4189330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17/12/2019</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13716514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625" y="490205"/>
            <a:ext cx="11349908" cy="119095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1037" y="1825625"/>
            <a:ext cx="11327496"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11" name="Straight Connector 10"/>
          <p:cNvCxnSpPr/>
          <p:nvPr userDrawn="1"/>
        </p:nvCxnSpPr>
        <p:spPr>
          <a:xfrm>
            <a:off x="428625" y="315675"/>
            <a:ext cx="11349908" cy="1638"/>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sp>
        <p:nvSpPr>
          <p:cNvPr id="12" name="TextBox 11"/>
          <p:cNvSpPr txBox="1"/>
          <p:nvPr userDrawn="1"/>
        </p:nvSpPr>
        <p:spPr>
          <a:xfrm>
            <a:off x="8779705" y="6541834"/>
            <a:ext cx="3113445" cy="284011"/>
          </a:xfrm>
          <a:prstGeom prst="rect">
            <a:avLst/>
          </a:prstGeom>
          <a:noFill/>
        </p:spPr>
        <p:txBody>
          <a:bodyPr wrap="square" rtlCol="0">
            <a:spAutoFit/>
          </a:bodyPr>
          <a:lstStyle/>
          <a:p>
            <a:r>
              <a:rPr lang="en-US" sz="1200" dirty="0" smtClean="0">
                <a:solidFill>
                  <a:srgbClr val="252823"/>
                </a:solidFill>
              </a:rPr>
              <a:t>COPYRIGHT@2019 </a:t>
            </a:r>
            <a:r>
              <a:rPr lang="en-US" sz="1200" dirty="0">
                <a:solidFill>
                  <a:srgbClr val="252823"/>
                </a:solidFill>
              </a:rPr>
              <a:t>THOUGHTBOX EDUCATION</a:t>
            </a:r>
          </a:p>
        </p:txBody>
      </p:sp>
      <p:cxnSp>
        <p:nvCxnSpPr>
          <p:cNvPr id="17" name="Straight Connector 16"/>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345374" y="45466"/>
            <a:ext cx="4362476" cy="276999"/>
          </a:xfrm>
          <a:prstGeom prst="rect">
            <a:avLst/>
          </a:prstGeom>
          <a:noFill/>
        </p:spPr>
        <p:txBody>
          <a:bodyPr wrap="none" rtlCol="0">
            <a:spAutoFit/>
          </a:bodyPr>
          <a:lstStyle/>
          <a:p>
            <a:r>
              <a:rPr lang="en-US" sz="1200" b="1" dirty="0">
                <a:solidFill>
                  <a:srgbClr val="35372F"/>
                </a:solidFill>
                <a:latin typeface="Foco"/>
                <a:cs typeface="Foco"/>
              </a:rPr>
              <a:t>EXPLORING </a:t>
            </a:r>
            <a:r>
              <a:rPr lang="en-US" sz="1200" b="1" dirty="0" smtClean="0">
                <a:solidFill>
                  <a:srgbClr val="35372F"/>
                </a:solidFill>
                <a:latin typeface="Foco"/>
                <a:cs typeface="Foco"/>
              </a:rPr>
              <a:t>THE NATURAL WORLD </a:t>
            </a:r>
            <a:r>
              <a:rPr lang="en-US" sz="1200" dirty="0" smtClean="0">
                <a:solidFill>
                  <a:srgbClr val="35372F"/>
                </a:solidFill>
                <a:latin typeface="Foco"/>
                <a:cs typeface="Foco"/>
              </a:rPr>
              <a:t>| Changing Climates | </a:t>
            </a:r>
            <a:r>
              <a:rPr lang="en-US" sz="1200" dirty="0">
                <a:solidFill>
                  <a:srgbClr val="35372F"/>
                </a:solidFill>
                <a:latin typeface="Foco"/>
                <a:cs typeface="Foco"/>
              </a:rPr>
              <a:t>Week 1 </a:t>
            </a:r>
            <a:endParaRPr lang="en-US" sz="1200" dirty="0">
              <a:solidFill>
                <a:srgbClr val="35372F"/>
              </a:solidFill>
            </a:endParaRPr>
          </a:p>
        </p:txBody>
      </p:sp>
    </p:spTree>
    <p:extLst>
      <p:ext uri="{BB962C8B-B14F-4D97-AF65-F5344CB8AC3E}">
        <p14:creationId xmlns:p14="http://schemas.microsoft.com/office/powerpoint/2010/main" val="219722131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showyourstripes.info/"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thoughtboxeducation.com/s/Deep-Time.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www.youtube.com/watch?v=0yBzxC9eoo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hyperlink" Target="http://www.thoughtboxeducation.com/s/Deep-Time.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deeptimewalk.org/"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youtu.be/931drXJDqT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152" y="208381"/>
            <a:ext cx="1979398" cy="794154"/>
          </a:xfrm>
          <a:prstGeom prst="rect">
            <a:avLst/>
          </a:prstGeom>
        </p:spPr>
      </p:pic>
      <p:sp>
        <p:nvSpPr>
          <p:cNvPr id="8" name="Oval 7"/>
          <p:cNvSpPr/>
          <p:nvPr/>
        </p:nvSpPr>
        <p:spPr>
          <a:xfrm>
            <a:off x="3781425" y="1490832"/>
            <a:ext cx="4629150" cy="4510939"/>
          </a:xfrm>
          <a:prstGeom prst="ellipse">
            <a:avLst/>
          </a:prstGeom>
          <a:solidFill>
            <a:schemeClr val="bg2">
              <a:lumMod val="10000"/>
              <a:alpha val="61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 name="TextBox 11"/>
          <p:cNvSpPr txBox="1"/>
          <p:nvPr/>
        </p:nvSpPr>
        <p:spPr>
          <a:xfrm>
            <a:off x="4114807" y="2440302"/>
            <a:ext cx="4070465" cy="923330"/>
          </a:xfrm>
          <a:prstGeom prst="rect">
            <a:avLst/>
          </a:prstGeom>
          <a:noFill/>
        </p:spPr>
        <p:txBody>
          <a:bodyPr wrap="square" rtlCol="0">
            <a:spAutoFit/>
          </a:bodyPr>
          <a:lstStyle/>
          <a:p>
            <a:pPr algn="ctr">
              <a:defRPr/>
            </a:pPr>
            <a:r>
              <a:rPr lang="en-GB" sz="5400" b="1" spc="300" dirty="0" smtClean="0">
                <a:solidFill>
                  <a:prstClr val="white"/>
                </a:solidFill>
              </a:rPr>
              <a:t>CHANGING</a:t>
            </a:r>
            <a:endParaRPr lang="en-GB" sz="3200" b="1" spc="300" dirty="0">
              <a:solidFill>
                <a:prstClr val="white"/>
              </a:solidFill>
            </a:endParaRPr>
          </a:p>
        </p:txBody>
      </p:sp>
      <p:sp>
        <p:nvSpPr>
          <p:cNvPr id="13" name="Rectangle 12"/>
          <p:cNvSpPr/>
          <p:nvPr/>
        </p:nvSpPr>
        <p:spPr>
          <a:xfrm>
            <a:off x="3996086" y="3856274"/>
            <a:ext cx="4199827" cy="307777"/>
          </a:xfrm>
          <a:prstGeom prst="rect">
            <a:avLst/>
          </a:prstGeom>
          <a:noFill/>
        </p:spPr>
        <p:txBody>
          <a:bodyPr wrap="square">
            <a:spAutoFit/>
          </a:bodyPr>
          <a:lstStyle/>
          <a:p>
            <a:pPr algn="ctr">
              <a:defRPr/>
            </a:pPr>
            <a:r>
              <a:rPr lang="en-GB" sz="1400" b="1" spc="300" dirty="0" smtClean="0">
                <a:solidFill>
                  <a:srgbClr val="FEE725"/>
                </a:solidFill>
              </a:rPr>
              <a:t>EXPLORING </a:t>
            </a:r>
            <a:r>
              <a:rPr lang="en-GB" sz="1400" spc="300" dirty="0" smtClean="0">
                <a:solidFill>
                  <a:srgbClr val="FEE725"/>
                </a:solidFill>
              </a:rPr>
              <a:t>THE NATURAL WORLD</a:t>
            </a:r>
            <a:endParaRPr lang="en-GB" sz="1400" spc="300" dirty="0">
              <a:solidFill>
                <a:srgbClr val="FEE725"/>
              </a:solidFill>
            </a:endParaRPr>
          </a:p>
        </p:txBody>
      </p:sp>
      <p:sp>
        <p:nvSpPr>
          <p:cNvPr id="15" name="Rectangle 14"/>
          <p:cNvSpPr/>
          <p:nvPr/>
        </p:nvSpPr>
        <p:spPr>
          <a:xfrm>
            <a:off x="4494746" y="3015558"/>
            <a:ext cx="3310585" cy="923330"/>
          </a:xfrm>
          <a:prstGeom prst="rect">
            <a:avLst/>
          </a:prstGeom>
        </p:spPr>
        <p:txBody>
          <a:bodyPr wrap="none">
            <a:spAutoFit/>
          </a:bodyPr>
          <a:lstStyle/>
          <a:p>
            <a:pPr algn="ctr">
              <a:defRPr/>
            </a:pPr>
            <a:r>
              <a:rPr lang="en-GB" sz="5400" b="1" spc="300" dirty="0">
                <a:solidFill>
                  <a:prstClr val="white"/>
                </a:solidFill>
              </a:rPr>
              <a:t>CLIMATES</a:t>
            </a:r>
            <a:endParaRPr lang="en-GB" sz="3200" b="1" spc="300" dirty="0">
              <a:solidFill>
                <a:prstClr val="white"/>
              </a:solidFill>
            </a:endParaRPr>
          </a:p>
        </p:txBody>
      </p:sp>
      <p:sp>
        <p:nvSpPr>
          <p:cNvPr id="9" name="TextBox 8"/>
          <p:cNvSpPr txBox="1"/>
          <p:nvPr/>
        </p:nvSpPr>
        <p:spPr>
          <a:xfrm>
            <a:off x="4148140" y="4559691"/>
            <a:ext cx="3895718" cy="523220"/>
          </a:xfrm>
          <a:prstGeom prst="rect">
            <a:avLst/>
          </a:prstGeom>
          <a:noFill/>
        </p:spPr>
        <p:txBody>
          <a:bodyPr wrap="square" rtlCol="0">
            <a:spAutoFit/>
          </a:bodyPr>
          <a:lstStyle/>
          <a:p>
            <a:pPr algn="ctr"/>
            <a:r>
              <a:rPr lang="en-GB" sz="2800" b="1" dirty="0">
                <a:solidFill>
                  <a:prstClr val="white"/>
                </a:solidFill>
                <a:ea typeface="Times New Roman" panose="02020603050405020304" pitchFamily="18" charset="0"/>
                <a:cs typeface="Times New Roman" panose="02020603050405020304" pitchFamily="18" charset="0"/>
              </a:rPr>
              <a:t>Years </a:t>
            </a:r>
            <a:r>
              <a:rPr lang="en-GB" sz="2800" b="1" dirty="0" smtClean="0">
                <a:solidFill>
                  <a:prstClr val="white"/>
                </a:solidFill>
                <a:ea typeface="Times New Roman" panose="02020603050405020304" pitchFamily="18" charset="0"/>
                <a:cs typeface="Times New Roman" panose="02020603050405020304" pitchFamily="18" charset="0"/>
              </a:rPr>
              <a:t>9&amp;10 | Ages 13-15 </a:t>
            </a:r>
            <a:endParaRPr lang="en-GB" sz="2800" b="1" dirty="0">
              <a:solidFill>
                <a:prstClr val="white"/>
              </a:solidFill>
              <a:ea typeface="Times New Roman" panose="02020603050405020304" pitchFamily="18" charset="0"/>
              <a:cs typeface="Times New Roman" panose="02020603050405020304" pitchFamily="18" charset="0"/>
            </a:endParaRPr>
          </a:p>
        </p:txBody>
      </p:sp>
      <p:sp>
        <p:nvSpPr>
          <p:cNvPr id="10" name="Rectangle 9"/>
          <p:cNvSpPr/>
          <p:nvPr/>
        </p:nvSpPr>
        <p:spPr>
          <a:xfrm>
            <a:off x="5231948" y="5019121"/>
            <a:ext cx="1728102" cy="523220"/>
          </a:xfrm>
          <a:prstGeom prst="rect">
            <a:avLst/>
          </a:prstGeom>
        </p:spPr>
        <p:txBody>
          <a:bodyPr wrap="none">
            <a:spAutoFit/>
          </a:bodyPr>
          <a:lstStyle/>
          <a:p>
            <a:pPr algn="ctr"/>
            <a:r>
              <a:rPr lang="en-GB" sz="2800" dirty="0">
                <a:solidFill>
                  <a:prstClr val="white"/>
                </a:solidFill>
                <a:latin typeface="Just Another Hand" panose="02000506000000020003" pitchFamily="2" charset="0"/>
                <a:ea typeface="Times New Roman" panose="02020603050405020304" pitchFamily="18" charset="0"/>
                <a:cs typeface="Times New Roman" panose="02020603050405020304" pitchFamily="18" charset="0"/>
              </a:rPr>
              <a:t>KEY STAGE </a:t>
            </a:r>
            <a:r>
              <a:rPr lang="en-GB" sz="2800" dirty="0" smtClean="0">
                <a:solidFill>
                  <a:prstClr val="white"/>
                </a:solidFill>
                <a:latin typeface="Just Another Hand" panose="02000506000000020003" pitchFamily="2" charset="0"/>
                <a:ea typeface="Times New Roman" panose="02020603050405020304" pitchFamily="18" charset="0"/>
                <a:cs typeface="Times New Roman" panose="02020603050405020304" pitchFamily="18" charset="0"/>
              </a:rPr>
              <a:t>3 &amp; 4</a:t>
            </a:r>
            <a:endParaRPr lang="en-GB" sz="2800" dirty="0">
              <a:solidFill>
                <a:prstClr val="white"/>
              </a:solidFill>
              <a:latin typeface="Just Another Hand" panose="02000506000000020003" pitchFamily="2" charset="0"/>
              <a:ea typeface="Times New Roman" panose="02020603050405020304" pitchFamily="18" charset="0"/>
            </a:endParaRPr>
          </a:p>
        </p:txBody>
      </p:sp>
    </p:spTree>
    <p:extLst>
      <p:ext uri="{BB962C8B-B14F-4D97-AF65-F5344CB8AC3E}">
        <p14:creationId xmlns:p14="http://schemas.microsoft.com/office/powerpoint/2010/main" val="40231018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llustration of a greenhouse in the snow with rays of sunlight entering it. The greenhouse is capturing the heat. A snowman is off to the side of the greenh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3328" y="1590675"/>
            <a:ext cx="5453230" cy="491227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00050" y="811341"/>
            <a:ext cx="6096000" cy="5262979"/>
          </a:xfrm>
          <a:prstGeom prst="rect">
            <a:avLst/>
          </a:prstGeom>
        </p:spPr>
        <p:txBody>
          <a:bodyPr>
            <a:spAutoFit/>
          </a:bodyPr>
          <a:lstStyle/>
          <a:p>
            <a:pPr lvl="0" eaLnBrk="0" fontAlgn="base" hangingPunct="0">
              <a:spcBef>
                <a:spcPct val="0"/>
              </a:spcBef>
              <a:spcAft>
                <a:spcPct val="0"/>
              </a:spcAft>
            </a:pPr>
            <a:endParaRPr lang="en-US" altLang="en-US" sz="2800" dirty="0" smtClean="0">
              <a:solidFill>
                <a:srgbClr val="222222"/>
              </a:solidFill>
              <a:latin typeface="+mj-lt"/>
              <a:cs typeface="Arial" panose="020B0604020202020204" pitchFamily="34" charset="0"/>
            </a:endParaRPr>
          </a:p>
          <a:p>
            <a:pPr lvl="0" eaLnBrk="0" fontAlgn="base" hangingPunct="0">
              <a:spcBef>
                <a:spcPct val="0"/>
              </a:spcBef>
              <a:spcAft>
                <a:spcPct val="0"/>
              </a:spcAft>
            </a:pPr>
            <a:endParaRPr lang="en-US" altLang="en-US" sz="2800" dirty="0">
              <a:solidFill>
                <a:srgbClr val="222222"/>
              </a:solidFill>
              <a:latin typeface="+mj-lt"/>
              <a:cs typeface="Arial" panose="020B0604020202020204" pitchFamily="34" charset="0"/>
            </a:endParaRPr>
          </a:p>
          <a:p>
            <a:pPr lvl="0" eaLnBrk="0" fontAlgn="base" hangingPunct="0">
              <a:spcBef>
                <a:spcPct val="0"/>
              </a:spcBef>
              <a:spcAft>
                <a:spcPct val="0"/>
              </a:spcAft>
            </a:pPr>
            <a:r>
              <a:rPr lang="en-US" altLang="en-US" sz="2800" dirty="0" smtClean="0">
                <a:solidFill>
                  <a:srgbClr val="222222"/>
                </a:solidFill>
                <a:latin typeface="+mj-lt"/>
                <a:cs typeface="Arial" panose="020B0604020202020204" pitchFamily="34" charset="0"/>
              </a:rPr>
              <a:t>As </a:t>
            </a:r>
            <a:r>
              <a:rPr lang="en-US" altLang="en-US" sz="2800" dirty="0">
                <a:solidFill>
                  <a:srgbClr val="222222"/>
                </a:solidFill>
                <a:latin typeface="+mj-lt"/>
                <a:cs typeface="Arial" panose="020B0604020202020204" pitchFamily="34" charset="0"/>
              </a:rPr>
              <a:t>you might expect from the name, the greenhouse effect </a:t>
            </a:r>
            <a:r>
              <a:rPr lang="en-US" altLang="en-US" sz="2800" dirty="0" smtClean="0">
                <a:solidFill>
                  <a:srgbClr val="222222"/>
                </a:solidFill>
                <a:latin typeface="+mj-lt"/>
                <a:cs typeface="Arial" panose="020B0604020202020204" pitchFamily="34" charset="0"/>
              </a:rPr>
              <a:t>works just like </a:t>
            </a:r>
            <a:r>
              <a:rPr lang="en-US" altLang="en-US" sz="2800" dirty="0">
                <a:solidFill>
                  <a:srgbClr val="222222"/>
                </a:solidFill>
                <a:latin typeface="+mj-lt"/>
                <a:cs typeface="Arial" panose="020B0604020202020204" pitchFamily="34" charset="0"/>
              </a:rPr>
              <a:t>a </a:t>
            </a:r>
            <a:r>
              <a:rPr lang="en-US" altLang="en-US" sz="2800" dirty="0" smtClean="0">
                <a:solidFill>
                  <a:srgbClr val="222222"/>
                </a:solidFill>
                <a:latin typeface="+mj-lt"/>
                <a:cs typeface="Arial" panose="020B0604020202020204" pitchFamily="34" charset="0"/>
              </a:rPr>
              <a:t>greenhouse (a glass building </a:t>
            </a:r>
            <a:r>
              <a:rPr lang="en-US" altLang="en-US" sz="2800" dirty="0">
                <a:solidFill>
                  <a:srgbClr val="222222"/>
                </a:solidFill>
                <a:latin typeface="+mj-lt"/>
                <a:cs typeface="Arial" panose="020B0604020202020204" pitchFamily="34" charset="0"/>
              </a:rPr>
              <a:t>used to grow </a:t>
            </a:r>
            <a:r>
              <a:rPr lang="en-US" altLang="en-US" sz="2800" dirty="0" smtClean="0">
                <a:solidFill>
                  <a:srgbClr val="222222"/>
                </a:solidFill>
                <a:latin typeface="+mj-lt"/>
                <a:cs typeface="Arial" panose="020B0604020202020204" pitchFamily="34" charset="0"/>
              </a:rPr>
              <a:t>fruits, vegetables and plants).</a:t>
            </a:r>
            <a:br>
              <a:rPr lang="en-US" altLang="en-US" sz="2800" dirty="0" smtClean="0">
                <a:solidFill>
                  <a:srgbClr val="222222"/>
                </a:solidFill>
                <a:latin typeface="+mj-lt"/>
                <a:cs typeface="Arial" panose="020B0604020202020204" pitchFamily="34" charset="0"/>
              </a:rPr>
            </a:br>
            <a:endParaRPr lang="en-US" altLang="en-US" sz="2800" dirty="0">
              <a:latin typeface="+mj-lt"/>
            </a:endParaRPr>
          </a:p>
          <a:p>
            <a:pPr lvl="0" eaLnBrk="0" fontAlgn="base" hangingPunct="0">
              <a:spcBef>
                <a:spcPct val="0"/>
              </a:spcBef>
              <a:spcAft>
                <a:spcPct val="0"/>
              </a:spcAft>
            </a:pPr>
            <a:r>
              <a:rPr lang="en-US" altLang="en-US" sz="2800" dirty="0">
                <a:solidFill>
                  <a:srgbClr val="222222"/>
                </a:solidFill>
                <a:latin typeface="+mj-lt"/>
                <a:cs typeface="Arial" panose="020B0604020202020204" pitchFamily="34" charset="0"/>
              </a:rPr>
              <a:t>A greenhouse stays warm inside, even during the </a:t>
            </a:r>
            <a:r>
              <a:rPr lang="en-US" altLang="en-US" sz="2800" dirty="0" smtClean="0">
                <a:solidFill>
                  <a:srgbClr val="222222"/>
                </a:solidFill>
                <a:latin typeface="+mj-lt"/>
                <a:cs typeface="Arial" panose="020B0604020202020204" pitchFamily="34" charset="0"/>
              </a:rPr>
              <a:t>winter, because </a:t>
            </a:r>
            <a:r>
              <a:rPr lang="en-US" altLang="en-US" sz="2800" dirty="0">
                <a:solidFill>
                  <a:srgbClr val="222222"/>
                </a:solidFill>
                <a:latin typeface="+mj-lt"/>
                <a:cs typeface="Arial" panose="020B0604020202020204" pitchFamily="34" charset="0"/>
              </a:rPr>
              <a:t>the glass walls of the greenhouse trap the S</a:t>
            </a:r>
            <a:r>
              <a:rPr lang="en-US" altLang="en-US" sz="2800" dirty="0" smtClean="0">
                <a:solidFill>
                  <a:srgbClr val="222222"/>
                </a:solidFill>
                <a:latin typeface="+mj-lt"/>
                <a:cs typeface="Arial" panose="020B0604020202020204" pitchFamily="34" charset="0"/>
              </a:rPr>
              <a:t>un's heat and keep some of it contained inside.</a:t>
            </a:r>
            <a:endParaRPr lang="en-US" altLang="en-US" sz="2800" dirty="0">
              <a:latin typeface="+mj-lt"/>
            </a:endParaRPr>
          </a:p>
          <a:p>
            <a:pPr lvl="0" eaLnBrk="0" fontAlgn="base" hangingPunct="0">
              <a:spcBef>
                <a:spcPct val="0"/>
              </a:spcBef>
              <a:spcAft>
                <a:spcPct val="0"/>
              </a:spcAft>
            </a:pPr>
            <a:r>
              <a:rPr lang="en-US" altLang="en-US" sz="2800" dirty="0">
                <a:solidFill>
                  <a:srgbClr val="222222"/>
                </a:solidFill>
                <a:latin typeface="+mj-lt"/>
                <a:cs typeface="Arial" panose="020B0604020202020204" pitchFamily="34" charset="0"/>
              </a:rPr>
              <a:t>  </a:t>
            </a:r>
            <a:endParaRPr lang="en-US" altLang="en-US" sz="2800" dirty="0">
              <a:latin typeface="+mj-lt"/>
            </a:endParaRPr>
          </a:p>
        </p:txBody>
      </p:sp>
      <p:sp>
        <p:nvSpPr>
          <p:cNvPr id="4" name="Title 1"/>
          <p:cNvSpPr>
            <a:spLocks noGrp="1"/>
          </p:cNvSpPr>
          <p:nvPr>
            <p:ph type="title"/>
          </p:nvPr>
        </p:nvSpPr>
        <p:spPr>
          <a:xfrm>
            <a:off x="417328" y="566571"/>
            <a:ext cx="11357344" cy="1190958"/>
          </a:xfrm>
        </p:spPr>
        <p:txBody>
          <a:bodyPr>
            <a:normAutofit/>
          </a:bodyPr>
          <a:lstStyle/>
          <a:p>
            <a:r>
              <a:rPr lang="en-GB" sz="3600" b="1" dirty="0" smtClean="0"/>
              <a:t>How does the greenhouse effect work?</a:t>
            </a:r>
            <a:endParaRPr lang="en-GB" sz="3600" b="1" dirty="0"/>
          </a:p>
        </p:txBody>
      </p:sp>
    </p:spTree>
    <p:extLst>
      <p:ext uri="{BB962C8B-B14F-4D97-AF65-F5344CB8AC3E}">
        <p14:creationId xmlns:p14="http://schemas.microsoft.com/office/powerpoint/2010/main" val="31579285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91100" y="846137"/>
            <a:ext cx="6914392" cy="5373688"/>
          </a:xfrm>
        </p:spPr>
        <p:txBody>
          <a:bodyPr>
            <a:normAutofit/>
          </a:bodyPr>
          <a:lstStyle/>
          <a:p>
            <a:pPr marL="0" indent="0">
              <a:buNone/>
            </a:pPr>
            <a:r>
              <a:rPr lang="en-GB" dirty="0" smtClean="0"/>
              <a:t>During </a:t>
            </a:r>
            <a:r>
              <a:rPr lang="en-GB" dirty="0"/>
              <a:t>the day, the Sun shines through the atmosphere. Earth's surface warms up in the sunlight. At night, Earth's surface cools, releasing heat back into the </a:t>
            </a:r>
            <a:r>
              <a:rPr lang="en-GB" dirty="0" smtClean="0"/>
              <a:t>air, but </a:t>
            </a:r>
            <a:r>
              <a:rPr lang="en-GB" dirty="0"/>
              <a:t>some of the heat is trapped by the greenhouse gases in the atmosphere. </a:t>
            </a:r>
            <a:endParaRPr lang="en-GB" dirty="0" smtClean="0"/>
          </a:p>
          <a:p>
            <a:pPr marL="0" indent="0">
              <a:buNone/>
            </a:pPr>
            <a:r>
              <a:rPr lang="en-GB" dirty="0" smtClean="0"/>
              <a:t>Having </a:t>
            </a:r>
            <a:r>
              <a:rPr lang="en-GB" dirty="0"/>
              <a:t>too much of these greenhouse gases causes the </a:t>
            </a:r>
            <a:r>
              <a:rPr lang="en-GB" dirty="0" smtClean="0"/>
              <a:t>Earth's </a:t>
            </a:r>
            <a:r>
              <a:rPr lang="en-GB" dirty="0"/>
              <a:t>atmosphere to trap more and more heat which in turn causes the planet to warm up</a:t>
            </a:r>
            <a:r>
              <a:rPr lang="en-GB" dirty="0" smtClean="0"/>
              <a:t>.</a:t>
            </a:r>
            <a:r>
              <a:rPr lang="en-GB" dirty="0"/>
              <a:t> At this moment, the </a:t>
            </a:r>
            <a:r>
              <a:rPr lang="en-GB" dirty="0" smtClean="0"/>
              <a:t>Earth’s </a:t>
            </a:r>
            <a:r>
              <a:rPr lang="en-GB" dirty="0"/>
              <a:t>greenhouse gases are higher than at any time in the last 800,000 years, for the most part due to human activities. </a:t>
            </a:r>
          </a:p>
        </p:txBody>
      </p:sp>
      <p:pic>
        <p:nvPicPr>
          <p:cNvPr id="4" name="Picture 3"/>
          <p:cNvPicPr>
            <a:picLocks noChangeAspect="1"/>
          </p:cNvPicPr>
          <p:nvPr/>
        </p:nvPicPr>
        <p:blipFill>
          <a:blip r:embed="rId2"/>
          <a:stretch>
            <a:fillRect/>
          </a:stretch>
        </p:blipFill>
        <p:spPr>
          <a:xfrm>
            <a:off x="3163331" y="5075314"/>
            <a:ext cx="976312" cy="1239761"/>
          </a:xfrm>
          <a:prstGeom prst="rect">
            <a:avLst/>
          </a:prstGeom>
        </p:spPr>
      </p:pic>
      <p:sp>
        <p:nvSpPr>
          <p:cNvPr id="5" name="Oval Callout 4"/>
          <p:cNvSpPr/>
          <p:nvPr/>
        </p:nvSpPr>
        <p:spPr>
          <a:xfrm>
            <a:off x="285750" y="941387"/>
            <a:ext cx="4448175" cy="3762375"/>
          </a:xfrm>
          <a:prstGeom prst="wedgeEllipseCallout">
            <a:avLst>
              <a:gd name="adj1" fmla="val 11372"/>
              <a:gd name="adj2" fmla="val 67885"/>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mj-lt"/>
              </a:rPr>
              <a:t>The greenhouse effect works much the same way on Earth. The </a:t>
            </a:r>
            <a:r>
              <a:rPr lang="en-GB" sz="2000" dirty="0" smtClean="0">
                <a:latin typeface="+mj-lt"/>
              </a:rPr>
              <a:t>Earth </a:t>
            </a:r>
            <a:r>
              <a:rPr lang="en-GB" sz="2000" dirty="0">
                <a:latin typeface="+mj-lt"/>
              </a:rPr>
              <a:t>has a layer of heat-trapping gases in the atmosphere (like the roof of a greenhouse</a:t>
            </a:r>
            <a:r>
              <a:rPr lang="en-GB" sz="2000" dirty="0" smtClean="0">
                <a:latin typeface="+mj-lt"/>
              </a:rPr>
              <a:t>). </a:t>
            </a:r>
            <a:r>
              <a:rPr lang="en-GB" sz="2000" dirty="0">
                <a:latin typeface="+mj-lt"/>
              </a:rPr>
              <a:t>These heat-trapping gases are known as the greenhouse gases.</a:t>
            </a:r>
          </a:p>
        </p:txBody>
      </p:sp>
    </p:spTree>
    <p:extLst>
      <p:ext uri="{BB962C8B-B14F-4D97-AF65-F5344CB8AC3E}">
        <p14:creationId xmlns:p14="http://schemas.microsoft.com/office/powerpoint/2010/main" val="17865836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074" y="1027112"/>
            <a:ext cx="11337851" cy="4351338"/>
          </a:xfrm>
        </p:spPr>
        <p:txBody>
          <a:bodyPr>
            <a:normAutofit/>
          </a:bodyPr>
          <a:lstStyle/>
          <a:p>
            <a:pPr marL="0" indent="0">
              <a:buNone/>
            </a:pPr>
            <a:r>
              <a:rPr lang="en-GB" dirty="0" smtClean="0"/>
              <a:t>There are 6 main greenhouse gases in the earth’s atmosphere that make up “Earth’s blanket”.  These are:</a:t>
            </a:r>
          </a:p>
          <a:p>
            <a:pPr marL="0" indent="0">
              <a:buNone/>
            </a:pPr>
            <a:endParaRPr lang="en-GB" dirty="0"/>
          </a:p>
        </p:txBody>
      </p:sp>
      <p:sp>
        <p:nvSpPr>
          <p:cNvPr id="7" name="Rectangle 6"/>
          <p:cNvSpPr/>
          <p:nvPr/>
        </p:nvSpPr>
        <p:spPr>
          <a:xfrm>
            <a:off x="526540" y="2434209"/>
            <a:ext cx="1622660" cy="17005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prstClr val="white"/>
                </a:solidFill>
              </a:rPr>
              <a:t>CARBON DIOXIDE</a:t>
            </a:r>
            <a:endParaRPr lang="en-GB" sz="2400" b="1" dirty="0">
              <a:solidFill>
                <a:prstClr val="white"/>
              </a:solidFill>
            </a:endParaRPr>
          </a:p>
        </p:txBody>
      </p:sp>
      <p:sp>
        <p:nvSpPr>
          <p:cNvPr id="8" name="Rectangle 7"/>
          <p:cNvSpPr/>
          <p:nvPr/>
        </p:nvSpPr>
        <p:spPr>
          <a:xfrm>
            <a:off x="2452632" y="3429000"/>
            <a:ext cx="1622660" cy="17005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prstClr val="white"/>
                </a:solidFill>
              </a:rPr>
              <a:t>WATER VAPOUR</a:t>
            </a:r>
            <a:endParaRPr lang="en-GB" sz="2400" b="1" dirty="0">
              <a:solidFill>
                <a:prstClr val="white"/>
              </a:solidFill>
            </a:endParaRPr>
          </a:p>
        </p:txBody>
      </p:sp>
      <p:sp>
        <p:nvSpPr>
          <p:cNvPr id="9" name="Rectangle 8"/>
          <p:cNvSpPr/>
          <p:nvPr/>
        </p:nvSpPr>
        <p:spPr>
          <a:xfrm>
            <a:off x="4378724" y="2434209"/>
            <a:ext cx="1622660" cy="170056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prstClr val="white"/>
                </a:solidFill>
              </a:rPr>
              <a:t>METHANE</a:t>
            </a:r>
            <a:endParaRPr lang="en-GB" sz="2400" b="1" dirty="0">
              <a:solidFill>
                <a:prstClr val="white"/>
              </a:solidFill>
            </a:endParaRPr>
          </a:p>
        </p:txBody>
      </p:sp>
      <p:sp>
        <p:nvSpPr>
          <p:cNvPr id="10" name="Rectangle 9"/>
          <p:cNvSpPr/>
          <p:nvPr/>
        </p:nvSpPr>
        <p:spPr>
          <a:xfrm>
            <a:off x="6297448" y="3358134"/>
            <a:ext cx="1622660" cy="170056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prstClr val="white"/>
                </a:solidFill>
              </a:rPr>
              <a:t>OZONE</a:t>
            </a:r>
            <a:endParaRPr lang="en-GB" sz="2400" b="1" dirty="0">
              <a:solidFill>
                <a:prstClr val="white"/>
              </a:solidFill>
            </a:endParaRPr>
          </a:p>
        </p:txBody>
      </p:sp>
      <p:sp>
        <p:nvSpPr>
          <p:cNvPr id="11" name="Rectangle 10"/>
          <p:cNvSpPr/>
          <p:nvPr/>
        </p:nvSpPr>
        <p:spPr>
          <a:xfrm>
            <a:off x="8028200" y="2434209"/>
            <a:ext cx="1622660" cy="17005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prstClr val="white"/>
                </a:solidFill>
              </a:rPr>
              <a:t>NITROUS OXIDE</a:t>
            </a:r>
            <a:endParaRPr lang="en-GB" sz="2400" b="1" dirty="0">
              <a:solidFill>
                <a:prstClr val="white"/>
              </a:solidFill>
            </a:endParaRPr>
          </a:p>
        </p:txBody>
      </p:sp>
      <p:sp>
        <p:nvSpPr>
          <p:cNvPr id="12" name="Rectangle 11"/>
          <p:cNvSpPr/>
          <p:nvPr/>
        </p:nvSpPr>
        <p:spPr>
          <a:xfrm>
            <a:off x="9839711" y="3358134"/>
            <a:ext cx="1988164" cy="170056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smtClean="0">
                <a:solidFill>
                  <a:prstClr val="white"/>
                </a:solidFill>
              </a:rPr>
              <a:t>CHLOROFLOROCARBONS</a:t>
            </a:r>
            <a:endParaRPr lang="en-GB" sz="2200" b="1" dirty="0">
              <a:solidFill>
                <a:prstClr val="white"/>
              </a:solidFill>
            </a:endParaRPr>
          </a:p>
        </p:txBody>
      </p:sp>
    </p:spTree>
    <p:extLst>
      <p:ext uri="{BB962C8B-B14F-4D97-AF65-F5344CB8AC3E}">
        <p14:creationId xmlns:p14="http://schemas.microsoft.com/office/powerpoint/2010/main" val="87441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9923" y="1226890"/>
            <a:ext cx="3316077" cy="3316077"/>
          </a:xfrm>
          <a:prstGeom prst="rect">
            <a:avLst/>
          </a:prstGeom>
        </p:spPr>
      </p:pic>
      <p:sp>
        <p:nvSpPr>
          <p:cNvPr id="5" name="Rectangle 4"/>
          <p:cNvSpPr/>
          <p:nvPr/>
        </p:nvSpPr>
        <p:spPr>
          <a:xfrm>
            <a:off x="3120623" y="2192430"/>
            <a:ext cx="2634675" cy="1384995"/>
          </a:xfrm>
          <a:prstGeom prst="rect">
            <a:avLst/>
          </a:prstGeom>
        </p:spPr>
        <p:txBody>
          <a:bodyPr wrap="square">
            <a:spAutoFit/>
          </a:bodyPr>
          <a:lstStyle/>
          <a:p>
            <a:pPr algn="ctr"/>
            <a:r>
              <a:rPr lang="en-GB" sz="2800" dirty="0" smtClean="0">
                <a:solidFill>
                  <a:prstClr val="black"/>
                </a:solidFill>
                <a:latin typeface="Calibri Light" panose="020F0302020204030204"/>
              </a:rPr>
              <a:t>Which of these gases have you heard of before?</a:t>
            </a:r>
            <a:endParaRPr lang="en-GB" sz="2800" dirty="0">
              <a:solidFill>
                <a:prstClr val="black"/>
              </a:solidFill>
              <a:latin typeface="Calibri Light" panose="020F0302020204030204"/>
            </a:endParaRPr>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3318" y="1226890"/>
            <a:ext cx="3316077" cy="3316077"/>
          </a:xfrm>
          <a:prstGeom prst="rect">
            <a:avLst/>
          </a:prstGeom>
        </p:spPr>
      </p:pic>
      <p:sp>
        <p:nvSpPr>
          <p:cNvPr id="7" name="Rectangle 6"/>
          <p:cNvSpPr/>
          <p:nvPr/>
        </p:nvSpPr>
        <p:spPr>
          <a:xfrm>
            <a:off x="6510279" y="2084523"/>
            <a:ext cx="2760386" cy="1815882"/>
          </a:xfrm>
          <a:prstGeom prst="rect">
            <a:avLst/>
          </a:prstGeom>
        </p:spPr>
        <p:txBody>
          <a:bodyPr wrap="square">
            <a:spAutoFit/>
          </a:bodyPr>
          <a:lstStyle/>
          <a:p>
            <a:pPr algn="ctr"/>
            <a:r>
              <a:rPr lang="en-GB" sz="2800" dirty="0" smtClean="0">
                <a:solidFill>
                  <a:prstClr val="black"/>
                </a:solidFill>
                <a:latin typeface="Calibri Light" panose="020F0302020204030204"/>
              </a:rPr>
              <a:t>Which gases are humans currently producing too much of?</a:t>
            </a:r>
            <a:endParaRPr lang="en-GB" sz="2800" dirty="0">
              <a:solidFill>
                <a:prstClr val="black"/>
              </a:solidFill>
              <a:latin typeface="Calibri Light" panose="020F0302020204030204"/>
            </a:endParaRPr>
          </a:p>
        </p:txBody>
      </p:sp>
      <p:pic>
        <p:nvPicPr>
          <p:cNvPr id="16" name="Picture 15"/>
          <p:cNvPicPr>
            <a:picLocks noChangeAspect="1"/>
          </p:cNvPicPr>
          <p:nvPr/>
        </p:nvPicPr>
        <p:blipFill>
          <a:blip r:embed="rId3"/>
          <a:stretch>
            <a:fillRect/>
          </a:stretch>
        </p:blipFill>
        <p:spPr>
          <a:xfrm>
            <a:off x="3091607" y="5060186"/>
            <a:ext cx="6008785" cy="896641"/>
          </a:xfrm>
          <a:prstGeom prst="rect">
            <a:avLst/>
          </a:prstGeom>
        </p:spPr>
      </p:pic>
    </p:spTree>
    <p:extLst>
      <p:ext uri="{BB962C8B-B14F-4D97-AF65-F5344CB8AC3E}">
        <p14:creationId xmlns:p14="http://schemas.microsoft.com/office/powerpoint/2010/main" val="42922836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Four fast greenhouse-gas facts:</a:t>
            </a:r>
            <a:endParaRPr lang="en-GB" dirty="0"/>
          </a:p>
        </p:txBody>
      </p:sp>
      <p:sp>
        <p:nvSpPr>
          <p:cNvPr id="6" name="Rectangle 5"/>
          <p:cNvSpPr/>
          <p:nvPr/>
        </p:nvSpPr>
        <p:spPr>
          <a:xfrm>
            <a:off x="324222" y="2386012"/>
            <a:ext cx="2620566" cy="2263772"/>
          </a:xfrm>
          <a:prstGeom prst="rect">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prstClr val="white"/>
                </a:solidFill>
              </a:rPr>
              <a:t>Burning fossil fuels (coal, oil and gas) produces </a:t>
            </a:r>
            <a:r>
              <a:rPr lang="en-GB" sz="2400" dirty="0">
                <a:solidFill>
                  <a:srgbClr val="ED7D31">
                    <a:lumMod val="60000"/>
                    <a:lumOff val="40000"/>
                  </a:srgbClr>
                </a:solidFill>
              </a:rPr>
              <a:t>carbon dioxide </a:t>
            </a:r>
            <a:r>
              <a:rPr lang="en-GB" sz="2400" dirty="0">
                <a:solidFill>
                  <a:prstClr val="white"/>
                </a:solidFill>
              </a:rPr>
              <a:t>and </a:t>
            </a:r>
            <a:r>
              <a:rPr lang="en-GB" sz="2400" dirty="0">
                <a:solidFill>
                  <a:prstClr val="black"/>
                </a:solidFill>
              </a:rPr>
              <a:t>nitrous oxide.</a:t>
            </a:r>
          </a:p>
        </p:txBody>
      </p:sp>
      <p:sp>
        <p:nvSpPr>
          <p:cNvPr id="7" name="Rectangle 6"/>
          <p:cNvSpPr/>
          <p:nvPr/>
        </p:nvSpPr>
        <p:spPr>
          <a:xfrm>
            <a:off x="9319549" y="2352674"/>
            <a:ext cx="2620566" cy="2189158"/>
          </a:xfrm>
          <a:prstGeom prst="rect">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prstClr val="white"/>
                </a:solidFill>
              </a:rPr>
              <a:t>Fertilisers which contain nitrogen produce </a:t>
            </a:r>
            <a:r>
              <a:rPr lang="en-GB" sz="2400" dirty="0">
                <a:solidFill>
                  <a:prstClr val="black"/>
                </a:solidFill>
              </a:rPr>
              <a:t>nitrous oxide </a:t>
            </a:r>
            <a:r>
              <a:rPr lang="en-GB" sz="2400" dirty="0">
                <a:solidFill>
                  <a:prstClr val="white"/>
                </a:solidFill>
              </a:rPr>
              <a:t>emissions.</a:t>
            </a:r>
          </a:p>
        </p:txBody>
      </p:sp>
      <p:sp>
        <p:nvSpPr>
          <p:cNvPr id="8" name="Rectangle 7"/>
          <p:cNvSpPr/>
          <p:nvPr/>
        </p:nvSpPr>
        <p:spPr>
          <a:xfrm>
            <a:off x="6406403" y="2152650"/>
            <a:ext cx="2620566" cy="2960683"/>
          </a:xfrm>
          <a:prstGeom prst="rect">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prstClr val="white"/>
                </a:solidFill>
              </a:rPr>
              <a:t>Animal agriculture increases emissions as cows and sheep produce large amounts of </a:t>
            </a:r>
            <a:r>
              <a:rPr lang="en-GB" sz="2400" dirty="0">
                <a:solidFill>
                  <a:srgbClr val="5B9BD5">
                    <a:lumMod val="50000"/>
                  </a:srgbClr>
                </a:solidFill>
              </a:rPr>
              <a:t>methane</a:t>
            </a:r>
            <a:r>
              <a:rPr lang="en-GB" sz="2400" dirty="0">
                <a:solidFill>
                  <a:prstClr val="white"/>
                </a:solidFill>
              </a:rPr>
              <a:t> when they digest their food.</a:t>
            </a:r>
          </a:p>
        </p:txBody>
      </p:sp>
      <p:sp>
        <p:nvSpPr>
          <p:cNvPr id="9" name="Rectangle 8"/>
          <p:cNvSpPr/>
          <p:nvPr/>
        </p:nvSpPr>
        <p:spPr>
          <a:xfrm>
            <a:off x="3257759" y="2009770"/>
            <a:ext cx="2835673" cy="4010025"/>
          </a:xfrm>
          <a:prstGeom prst="rect">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prstClr val="white"/>
                </a:solidFill>
              </a:rPr>
              <a:t>Trees help to regulate the climate by </a:t>
            </a:r>
            <a:r>
              <a:rPr lang="en-GB" sz="2400" dirty="0" smtClean="0">
                <a:solidFill>
                  <a:prstClr val="white"/>
                </a:solidFill>
              </a:rPr>
              <a:t>absorbing </a:t>
            </a:r>
            <a:r>
              <a:rPr lang="en-GB" sz="2400" dirty="0" smtClean="0">
                <a:solidFill>
                  <a:srgbClr val="ED7D31">
                    <a:lumMod val="60000"/>
                    <a:lumOff val="40000"/>
                  </a:srgbClr>
                </a:solidFill>
              </a:rPr>
              <a:t>carbon dioxide </a:t>
            </a:r>
            <a:r>
              <a:rPr lang="en-GB" sz="2400" dirty="0" smtClean="0">
                <a:solidFill>
                  <a:prstClr val="white"/>
                </a:solidFill>
              </a:rPr>
              <a:t>from </a:t>
            </a:r>
            <a:r>
              <a:rPr lang="en-GB" sz="2400" dirty="0">
                <a:solidFill>
                  <a:prstClr val="white"/>
                </a:solidFill>
              </a:rPr>
              <a:t>the atmosphere. When we cut down </a:t>
            </a:r>
            <a:r>
              <a:rPr lang="en-GB" sz="2400" dirty="0" smtClean="0">
                <a:solidFill>
                  <a:prstClr val="white"/>
                </a:solidFill>
              </a:rPr>
              <a:t>trees &amp; forests, their </a:t>
            </a:r>
            <a:r>
              <a:rPr lang="en-GB" sz="2400" dirty="0">
                <a:solidFill>
                  <a:prstClr val="white"/>
                </a:solidFill>
              </a:rPr>
              <a:t>beneficial effect is lost </a:t>
            </a:r>
            <a:r>
              <a:rPr lang="en-GB" sz="2400" dirty="0" smtClean="0">
                <a:solidFill>
                  <a:prstClr val="white"/>
                </a:solidFill>
              </a:rPr>
              <a:t>whilst carbon </a:t>
            </a:r>
            <a:r>
              <a:rPr lang="en-GB" sz="2400" dirty="0">
                <a:solidFill>
                  <a:prstClr val="white"/>
                </a:solidFill>
              </a:rPr>
              <a:t>stored in the trees is </a:t>
            </a:r>
            <a:r>
              <a:rPr lang="en-GB" sz="2400" dirty="0" smtClean="0">
                <a:solidFill>
                  <a:prstClr val="white"/>
                </a:solidFill>
              </a:rPr>
              <a:t>released.</a:t>
            </a:r>
            <a:endParaRPr lang="en-GB" sz="2400" dirty="0">
              <a:solidFill>
                <a:prstClr val="white"/>
              </a:solidFill>
            </a:endParaRPr>
          </a:p>
        </p:txBody>
      </p:sp>
      <p:pic>
        <p:nvPicPr>
          <p:cNvPr id="10" name="Picture 9"/>
          <p:cNvPicPr>
            <a:picLocks noChangeAspect="1"/>
          </p:cNvPicPr>
          <p:nvPr/>
        </p:nvPicPr>
        <p:blipFill rotWithShape="1">
          <a:blip r:embed="rId2"/>
          <a:srcRect r="85542"/>
          <a:stretch/>
        </p:blipFill>
        <p:spPr>
          <a:xfrm>
            <a:off x="170900" y="4519127"/>
            <a:ext cx="505260" cy="521459"/>
          </a:xfrm>
          <a:prstGeom prst="rect">
            <a:avLst/>
          </a:prstGeom>
        </p:spPr>
      </p:pic>
      <p:pic>
        <p:nvPicPr>
          <p:cNvPr id="11" name="Picture 10"/>
          <p:cNvPicPr>
            <a:picLocks noChangeAspect="1"/>
          </p:cNvPicPr>
          <p:nvPr/>
        </p:nvPicPr>
        <p:blipFill rotWithShape="1">
          <a:blip r:embed="rId2"/>
          <a:srcRect l="64640" r="18733"/>
          <a:stretch/>
        </p:blipFill>
        <p:spPr>
          <a:xfrm>
            <a:off x="515356" y="4948522"/>
            <a:ext cx="581025" cy="521464"/>
          </a:xfrm>
          <a:prstGeom prst="rect">
            <a:avLst/>
          </a:prstGeom>
        </p:spPr>
      </p:pic>
      <p:pic>
        <p:nvPicPr>
          <p:cNvPr id="12" name="Picture 11"/>
          <p:cNvPicPr>
            <a:picLocks noChangeAspect="1"/>
          </p:cNvPicPr>
          <p:nvPr/>
        </p:nvPicPr>
        <p:blipFill rotWithShape="1">
          <a:blip r:embed="rId2"/>
          <a:srcRect r="85542"/>
          <a:stretch/>
        </p:blipFill>
        <p:spPr>
          <a:xfrm>
            <a:off x="3079693" y="5704065"/>
            <a:ext cx="505260" cy="521459"/>
          </a:xfrm>
          <a:prstGeom prst="rect">
            <a:avLst/>
          </a:prstGeom>
        </p:spPr>
      </p:pic>
      <p:pic>
        <p:nvPicPr>
          <p:cNvPr id="13" name="Picture 12"/>
          <p:cNvPicPr>
            <a:picLocks noChangeAspect="1"/>
          </p:cNvPicPr>
          <p:nvPr/>
        </p:nvPicPr>
        <p:blipFill rotWithShape="1">
          <a:blip r:embed="rId2"/>
          <a:srcRect l="32248" t="-1525" r="50232" b="1525"/>
          <a:stretch/>
        </p:blipFill>
        <p:spPr>
          <a:xfrm>
            <a:off x="6537865" y="4948522"/>
            <a:ext cx="612251" cy="521464"/>
          </a:xfrm>
          <a:prstGeom prst="rect">
            <a:avLst/>
          </a:prstGeom>
        </p:spPr>
      </p:pic>
      <p:pic>
        <p:nvPicPr>
          <p:cNvPr id="14" name="Picture 13"/>
          <p:cNvPicPr>
            <a:picLocks noChangeAspect="1"/>
          </p:cNvPicPr>
          <p:nvPr/>
        </p:nvPicPr>
        <p:blipFill rotWithShape="1">
          <a:blip r:embed="rId2"/>
          <a:srcRect l="64640" r="18733"/>
          <a:stretch/>
        </p:blipFill>
        <p:spPr>
          <a:xfrm>
            <a:off x="11318434" y="4281100"/>
            <a:ext cx="581025" cy="521464"/>
          </a:xfrm>
          <a:prstGeom prst="rect">
            <a:avLst/>
          </a:prstGeom>
        </p:spPr>
      </p:pic>
    </p:spTree>
    <p:extLst>
      <p:ext uri="{BB962C8B-B14F-4D97-AF65-F5344CB8AC3E}">
        <p14:creationId xmlns:p14="http://schemas.microsoft.com/office/powerpoint/2010/main" val="350443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par>
                                <p:cTn id="27" presetID="16" presetClass="entr" presetSubtype="21"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par>
                                <p:cTn id="35" presetID="16" presetClass="entr" presetSubtype="21"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11" name="Oval 10"/>
          <p:cNvSpPr/>
          <p:nvPr/>
        </p:nvSpPr>
        <p:spPr>
          <a:xfrm>
            <a:off x="8093581" y="2559357"/>
            <a:ext cx="3958720" cy="3930343"/>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2" name="TextBox 11"/>
          <p:cNvSpPr txBox="1"/>
          <p:nvPr/>
        </p:nvSpPr>
        <p:spPr>
          <a:xfrm>
            <a:off x="8195536" y="4025578"/>
            <a:ext cx="3754810" cy="1661993"/>
          </a:xfrm>
          <a:prstGeom prst="rect">
            <a:avLst/>
          </a:prstGeom>
          <a:noFill/>
        </p:spPr>
        <p:txBody>
          <a:bodyPr wrap="square" rtlCol="0">
            <a:spAutoFit/>
          </a:bodyPr>
          <a:lstStyle/>
          <a:p>
            <a:pPr algn="ctr"/>
            <a:r>
              <a:rPr lang="en-GB" sz="2400" b="1" spc="300" dirty="0" smtClean="0">
                <a:solidFill>
                  <a:prstClr val="white"/>
                </a:solidFill>
              </a:rPr>
              <a:t>A VISION OF </a:t>
            </a:r>
            <a:br>
              <a:rPr lang="en-GB" sz="2400" b="1" spc="300" dirty="0" smtClean="0">
                <a:solidFill>
                  <a:prstClr val="white"/>
                </a:solidFill>
              </a:rPr>
            </a:br>
            <a:r>
              <a:rPr lang="en-GB" sz="2400" b="1" spc="300" dirty="0" smtClean="0">
                <a:solidFill>
                  <a:prstClr val="white"/>
                </a:solidFill>
              </a:rPr>
              <a:t>CLIMATE CHANGE</a:t>
            </a:r>
            <a:endParaRPr lang="en-GB" sz="1100" b="1" spc="300" dirty="0" smtClean="0">
              <a:solidFill>
                <a:prstClr val="white"/>
              </a:solidFill>
            </a:endParaRPr>
          </a:p>
          <a:p>
            <a:pPr algn="ctr"/>
            <a:endParaRPr lang="en-GB" b="1" dirty="0" smtClean="0">
              <a:solidFill>
                <a:srgbClr val="FEE725"/>
              </a:solidFill>
            </a:endParaRPr>
          </a:p>
          <a:p>
            <a:pPr algn="ctr"/>
            <a:endParaRPr lang="en-GB" b="1" dirty="0">
              <a:solidFill>
                <a:srgbClr val="FEE725"/>
              </a:solidFill>
            </a:endParaRPr>
          </a:p>
          <a:p>
            <a:pPr algn="ctr"/>
            <a:r>
              <a:rPr lang="en-GB" b="1" dirty="0" smtClean="0">
                <a:solidFill>
                  <a:srgbClr val="FEE725"/>
                </a:solidFill>
              </a:rPr>
              <a:t>1 5  M I N U T E S </a:t>
            </a:r>
            <a:endParaRPr lang="en-GB" dirty="0" smtClean="0">
              <a:solidFill>
                <a:srgbClr val="FEE725"/>
              </a:solidFill>
            </a:endParaRPr>
          </a:p>
        </p:txBody>
      </p:sp>
    </p:spTree>
    <p:extLst>
      <p:ext uri="{BB962C8B-B14F-4D97-AF65-F5344CB8AC3E}">
        <p14:creationId xmlns:p14="http://schemas.microsoft.com/office/powerpoint/2010/main" val="38090730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022" y="2162175"/>
            <a:ext cx="11337851" cy="4014788"/>
          </a:xfrm>
        </p:spPr>
        <p:txBody>
          <a:bodyPr/>
          <a:lstStyle/>
          <a:p>
            <a:pPr marL="0" indent="0">
              <a:buNone/>
            </a:pPr>
            <a:r>
              <a:rPr lang="en-GB" dirty="0" smtClean="0"/>
              <a:t>Take a look at the following slide of an image representing global warming.</a:t>
            </a:r>
          </a:p>
          <a:p>
            <a:pPr marL="0" indent="0">
              <a:buNone/>
            </a:pPr>
            <a:r>
              <a:rPr lang="en-GB" dirty="0"/>
              <a:t/>
            </a:r>
            <a:br>
              <a:rPr lang="en-GB" dirty="0"/>
            </a:br>
            <a:r>
              <a:rPr lang="en-GB" dirty="0" smtClean="0"/>
              <a:t>Talk to the person next to you about how or what the data this image might be showing. Share your thoughts with the class.</a:t>
            </a:r>
            <a:endParaRPr lang="en-GB" dirty="0"/>
          </a:p>
        </p:txBody>
      </p:sp>
    </p:spTree>
    <p:extLst>
      <p:ext uri="{BB962C8B-B14F-4D97-AF65-F5344CB8AC3E}">
        <p14:creationId xmlns:p14="http://schemas.microsoft.com/office/powerpoint/2010/main" val="25823646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024197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7013" y="549407"/>
            <a:ext cx="11437974" cy="4185761"/>
          </a:xfrm>
          <a:prstGeom prst="rect">
            <a:avLst/>
          </a:prstGeom>
        </p:spPr>
        <p:txBody>
          <a:bodyPr wrap="square">
            <a:spAutoFit/>
          </a:bodyPr>
          <a:lstStyle/>
          <a:p>
            <a:pPr eaLnBrk="0" fontAlgn="base" hangingPunct="0">
              <a:spcBef>
                <a:spcPct val="0"/>
              </a:spcBef>
              <a:spcAft>
                <a:spcPct val="0"/>
              </a:spcAft>
            </a:pPr>
            <a:r>
              <a:rPr lang="en-GB" sz="2800" dirty="0" smtClean="0">
                <a:latin typeface="+mj-lt"/>
              </a:rPr>
              <a:t>This image was made by a climate scientist called Ed Hawkins. He decided to represent each year’s average </a:t>
            </a:r>
            <a:r>
              <a:rPr lang="en-GB" sz="2800" dirty="0">
                <a:latin typeface="+mj-lt"/>
              </a:rPr>
              <a:t>temperatures </a:t>
            </a:r>
            <a:r>
              <a:rPr lang="en-GB" sz="2800" dirty="0" smtClean="0">
                <a:latin typeface="+mj-lt"/>
              </a:rPr>
              <a:t>from </a:t>
            </a:r>
            <a:r>
              <a:rPr lang="en-GB" sz="2800" dirty="0">
                <a:latin typeface="+mj-lt"/>
              </a:rPr>
              <a:t>1850-2018 using data from </a:t>
            </a:r>
            <a:r>
              <a:rPr lang="en-GB" sz="2800" dirty="0" smtClean="0">
                <a:latin typeface="+mj-lt"/>
              </a:rPr>
              <a:t>the UK </a:t>
            </a:r>
            <a:r>
              <a:rPr lang="en-GB" sz="2800" dirty="0">
                <a:latin typeface="+mj-lt"/>
              </a:rPr>
              <a:t>Met </a:t>
            </a:r>
            <a:r>
              <a:rPr lang="en-GB" sz="2800" dirty="0" smtClean="0">
                <a:latin typeface="+mj-lt"/>
              </a:rPr>
              <a:t>Office and put that into a simple image. </a:t>
            </a:r>
            <a:r>
              <a:rPr lang="en-US" altLang="en-US" sz="2800" dirty="0" smtClean="0">
                <a:solidFill>
                  <a:srgbClr val="222222"/>
                </a:solidFill>
                <a:latin typeface="+mj-lt"/>
              </a:rPr>
              <a:t>The stripes </a:t>
            </a:r>
            <a:r>
              <a:rPr lang="en-US" altLang="en-US" sz="2800" dirty="0">
                <a:solidFill>
                  <a:srgbClr val="222222"/>
                </a:solidFill>
                <a:latin typeface="+mj-lt"/>
              </a:rPr>
              <a:t>of </a:t>
            </a:r>
            <a:r>
              <a:rPr lang="en-US" altLang="en-US" sz="2800" dirty="0" smtClean="0">
                <a:solidFill>
                  <a:srgbClr val="222222"/>
                </a:solidFill>
                <a:latin typeface="+mj-lt"/>
              </a:rPr>
              <a:t>colour range from blue </a:t>
            </a:r>
            <a:r>
              <a:rPr lang="en-US" altLang="en-US" sz="2800" dirty="0">
                <a:solidFill>
                  <a:srgbClr val="222222"/>
                </a:solidFill>
                <a:latin typeface="+mj-lt"/>
              </a:rPr>
              <a:t>(cold) to red (hot</a:t>
            </a:r>
            <a:r>
              <a:rPr lang="en-US" altLang="en-US" sz="2800" dirty="0" smtClean="0">
                <a:solidFill>
                  <a:srgbClr val="222222"/>
                </a:solidFill>
                <a:latin typeface="+mj-lt"/>
              </a:rPr>
              <a:t>). </a:t>
            </a:r>
            <a:br>
              <a:rPr lang="en-US" altLang="en-US" sz="2800" dirty="0" smtClean="0">
                <a:solidFill>
                  <a:srgbClr val="222222"/>
                </a:solidFill>
                <a:latin typeface="+mj-lt"/>
              </a:rPr>
            </a:br>
            <a:r>
              <a:rPr lang="en-US" altLang="en-US" sz="2800" dirty="0" smtClean="0">
                <a:solidFill>
                  <a:srgbClr val="222222"/>
                </a:solidFill>
                <a:latin typeface="+mj-lt"/>
              </a:rPr>
              <a:t/>
            </a:r>
            <a:br>
              <a:rPr lang="en-US" altLang="en-US" sz="2800" dirty="0" smtClean="0">
                <a:solidFill>
                  <a:srgbClr val="222222"/>
                </a:solidFill>
                <a:latin typeface="+mj-lt"/>
              </a:rPr>
            </a:br>
            <a:r>
              <a:rPr lang="en-GB" sz="2800" dirty="0" smtClean="0">
                <a:latin typeface="+mj-lt"/>
              </a:rPr>
              <a:t>Ed </a:t>
            </a:r>
            <a:r>
              <a:rPr lang="en-GB" sz="2800" dirty="0">
                <a:latin typeface="+mj-lt"/>
              </a:rPr>
              <a:t>and his team have been using weather data from countries across the world to produce images for individual countries and regions, and then collating all of this together to produce the image for the </a:t>
            </a:r>
            <a:r>
              <a:rPr lang="en-GB" sz="2800" dirty="0" smtClean="0">
                <a:latin typeface="+mj-lt"/>
              </a:rPr>
              <a:t>entire globe. </a:t>
            </a:r>
            <a:r>
              <a:rPr lang="en-GB" sz="2800" dirty="0">
                <a:latin typeface="+mj-lt"/>
              </a:rPr>
              <a:t/>
            </a:r>
            <a:br>
              <a:rPr lang="en-GB" sz="2800" dirty="0">
                <a:latin typeface="+mj-lt"/>
              </a:rPr>
            </a:br>
            <a:r>
              <a:rPr lang="en-GB" sz="2800" dirty="0">
                <a:latin typeface="+mj-lt"/>
              </a:rPr>
              <a:t/>
            </a:r>
            <a:br>
              <a:rPr lang="en-GB" sz="2800" dirty="0">
                <a:latin typeface="+mj-lt"/>
              </a:rPr>
            </a:br>
            <a:endParaRPr lang="en-US" altLang="en-US" sz="1400" dirty="0">
              <a:latin typeface="+mj-lt"/>
            </a:endParaRPr>
          </a:p>
        </p:txBody>
      </p:sp>
      <p:sp>
        <p:nvSpPr>
          <p:cNvPr id="2" name="Rectangle 1"/>
          <p:cNvSpPr/>
          <p:nvPr/>
        </p:nvSpPr>
        <p:spPr>
          <a:xfrm>
            <a:off x="5686425" y="4300918"/>
            <a:ext cx="6185712" cy="1938992"/>
          </a:xfrm>
          <a:prstGeom prst="rect">
            <a:avLst/>
          </a:prstGeom>
          <a:solidFill>
            <a:srgbClr val="FFFF00"/>
          </a:solidFill>
        </p:spPr>
        <p:txBody>
          <a:bodyPr wrap="square">
            <a:spAutoFit/>
          </a:bodyPr>
          <a:lstStyle/>
          <a:p>
            <a:pPr lvl="0" algn="ctr" eaLnBrk="0" fontAlgn="base" hangingPunct="0">
              <a:spcBef>
                <a:spcPct val="0"/>
              </a:spcBef>
              <a:spcAft>
                <a:spcPct val="0"/>
              </a:spcAft>
            </a:pPr>
            <a:r>
              <a:rPr lang="en-US" altLang="en-US" sz="2000" dirty="0">
                <a:solidFill>
                  <a:srgbClr val="222222"/>
                </a:solidFill>
                <a:latin typeface="+mj-lt"/>
              </a:rPr>
              <a:t>“I wanted to communicate temperature changes in a way that was simple and intuitive, removing all the distractions of standard climate graphics so that the long-term trends and variations in temperature are crystal </a:t>
            </a:r>
            <a:r>
              <a:rPr lang="en-US" altLang="en-US" sz="2000" dirty="0" smtClean="0">
                <a:solidFill>
                  <a:srgbClr val="222222"/>
                </a:solidFill>
                <a:latin typeface="+mj-lt"/>
              </a:rPr>
              <a:t>clear.”</a:t>
            </a:r>
            <a:r>
              <a:rPr lang="en-US" altLang="en-US" sz="2400" dirty="0" smtClean="0">
                <a:solidFill>
                  <a:srgbClr val="222222"/>
                </a:solidFill>
                <a:latin typeface="+mj-lt"/>
              </a:rPr>
              <a:t/>
            </a:r>
            <a:br>
              <a:rPr lang="en-US" altLang="en-US" sz="2400" dirty="0" smtClean="0">
                <a:solidFill>
                  <a:srgbClr val="222222"/>
                </a:solidFill>
                <a:latin typeface="+mj-lt"/>
              </a:rPr>
            </a:br>
            <a:r>
              <a:rPr lang="en-US" altLang="en-US" sz="2400" dirty="0" smtClean="0">
                <a:solidFill>
                  <a:srgbClr val="222222"/>
                </a:solidFill>
                <a:latin typeface="+mj-lt"/>
              </a:rPr>
              <a:t> </a:t>
            </a:r>
          </a:p>
          <a:p>
            <a:pPr lvl="0" algn="ctr" eaLnBrk="0" fontAlgn="base" hangingPunct="0">
              <a:spcBef>
                <a:spcPct val="0"/>
              </a:spcBef>
              <a:spcAft>
                <a:spcPct val="0"/>
              </a:spcAft>
            </a:pPr>
            <a:r>
              <a:rPr lang="en-US" altLang="en-US" sz="1600" b="1" dirty="0" smtClean="0">
                <a:solidFill>
                  <a:srgbClr val="222222"/>
                </a:solidFill>
                <a:latin typeface="+mj-lt"/>
              </a:rPr>
              <a:t>Ed Hawkins | Professor of Climate science | University of Reading</a:t>
            </a:r>
            <a:endParaRPr lang="en-US" altLang="en-US" sz="2400" b="1" dirty="0">
              <a:latin typeface="+mj-lt"/>
            </a:endParaRPr>
          </a:p>
        </p:txBody>
      </p:sp>
      <p:sp>
        <p:nvSpPr>
          <p:cNvPr id="3" name="Rectangle 2"/>
          <p:cNvSpPr/>
          <p:nvPr/>
        </p:nvSpPr>
        <p:spPr>
          <a:xfrm>
            <a:off x="457200" y="5039581"/>
            <a:ext cx="3781425" cy="1200329"/>
          </a:xfrm>
          <a:prstGeom prst="rect">
            <a:avLst/>
          </a:prstGeom>
        </p:spPr>
        <p:txBody>
          <a:bodyPr wrap="square">
            <a:spAutoFit/>
          </a:bodyPr>
          <a:lstStyle/>
          <a:p>
            <a:pPr eaLnBrk="0" fontAlgn="base" hangingPunct="0">
              <a:spcBef>
                <a:spcPct val="0"/>
              </a:spcBef>
              <a:spcAft>
                <a:spcPct val="0"/>
              </a:spcAft>
            </a:pPr>
            <a:r>
              <a:rPr lang="en-GB" dirty="0" smtClean="0">
                <a:latin typeface="+mj-lt"/>
              </a:rPr>
              <a:t>*You </a:t>
            </a:r>
            <a:r>
              <a:rPr lang="en-GB" dirty="0">
                <a:latin typeface="+mj-lt"/>
              </a:rPr>
              <a:t>can explore more of these </a:t>
            </a:r>
            <a:r>
              <a:rPr lang="en-GB" dirty="0" smtClean="0">
                <a:latin typeface="+mj-lt"/>
              </a:rPr>
              <a:t>images at </a:t>
            </a:r>
            <a:r>
              <a:rPr lang="en-GB" dirty="0">
                <a:latin typeface="+mj-lt"/>
                <a:hlinkClick r:id="rId2"/>
              </a:rPr>
              <a:t>https://showyourstripes.info/</a:t>
            </a:r>
            <a:endParaRPr lang="en-GB" dirty="0">
              <a:latin typeface="+mj-lt"/>
            </a:endParaRPr>
          </a:p>
          <a:p>
            <a:pPr lvl="0" eaLnBrk="0" fontAlgn="base" hangingPunct="0">
              <a:spcBef>
                <a:spcPct val="0"/>
              </a:spcBef>
              <a:spcAft>
                <a:spcPct val="0"/>
              </a:spcAft>
            </a:pPr>
            <a:endParaRPr lang="en-US" altLang="en-US" dirty="0">
              <a:solidFill>
                <a:srgbClr val="222222"/>
              </a:solidFill>
            </a:endParaRPr>
          </a:p>
          <a:p>
            <a:pPr lvl="0" eaLnBrk="0" fontAlgn="base" hangingPunct="0">
              <a:spcBef>
                <a:spcPct val="0"/>
              </a:spcBef>
              <a:spcAft>
                <a:spcPct val="0"/>
              </a:spcAft>
            </a:pPr>
            <a:endParaRPr lang="en-US" altLang="en-US" dirty="0">
              <a:solidFill>
                <a:srgbClr val="222222"/>
              </a:solidFill>
            </a:endParaRPr>
          </a:p>
        </p:txBody>
      </p:sp>
    </p:spTree>
    <p:extLst>
      <p:ext uri="{BB962C8B-B14F-4D97-AF65-F5344CB8AC3E}">
        <p14:creationId xmlns:p14="http://schemas.microsoft.com/office/powerpoint/2010/main" val="17761646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smtClean="0"/>
              <a:t>Take a look at the three pictures on the following slide, which are artistic responses to climate change.  </a:t>
            </a:r>
          </a:p>
          <a:p>
            <a:pPr marL="0" indent="0">
              <a:buNone/>
            </a:pPr>
            <a:endParaRPr lang="en-GB" dirty="0"/>
          </a:p>
          <a:p>
            <a:pPr marL="0" indent="0">
              <a:buNone/>
            </a:pPr>
            <a:r>
              <a:rPr lang="en-GB" dirty="0" smtClean="0"/>
              <a:t>Talk with the person next to you about your thoughts and feelings about each image and what messages each image is expressing.</a:t>
            </a:r>
            <a:endParaRPr lang="en-GB" dirty="0"/>
          </a:p>
        </p:txBody>
      </p:sp>
    </p:spTree>
    <p:extLst>
      <p:ext uri="{BB962C8B-B14F-4D97-AF65-F5344CB8AC3E}">
        <p14:creationId xmlns:p14="http://schemas.microsoft.com/office/powerpoint/2010/main" val="3366132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b="1" dirty="0">
                <a:solidFill>
                  <a:srgbClr val="151612"/>
                </a:solidFill>
              </a:rPr>
              <a:t/>
            </a:r>
            <a:br>
              <a:rPr lang="en-GB" b="1" dirty="0">
                <a:solidFill>
                  <a:srgbClr val="151612"/>
                </a:solidFill>
              </a:rPr>
            </a:br>
            <a:r>
              <a:rPr lang="en-GB" b="1" dirty="0" smtClean="0">
                <a:solidFill>
                  <a:srgbClr val="151612"/>
                </a:solidFill>
              </a:rPr>
              <a:t>In </a:t>
            </a:r>
            <a:r>
              <a:rPr lang="en-GB" b="1" dirty="0">
                <a:solidFill>
                  <a:srgbClr val="151612"/>
                </a:solidFill>
              </a:rPr>
              <a:t>this lesson you will need:</a:t>
            </a:r>
            <a:br>
              <a:rPr lang="en-GB" b="1" dirty="0">
                <a:solidFill>
                  <a:srgbClr val="151612"/>
                </a:solidFill>
              </a:rPr>
            </a:br>
            <a:endParaRPr lang="en-GB" dirty="0"/>
          </a:p>
        </p:txBody>
      </p:sp>
      <p:sp>
        <p:nvSpPr>
          <p:cNvPr id="3" name="Content Placeholder 2"/>
          <p:cNvSpPr>
            <a:spLocks noGrp="1"/>
          </p:cNvSpPr>
          <p:nvPr>
            <p:ph idx="1"/>
          </p:nvPr>
        </p:nvSpPr>
        <p:spPr>
          <a:xfrm>
            <a:off x="633614" y="1855389"/>
            <a:ext cx="10571198" cy="4351338"/>
          </a:xfrm>
        </p:spPr>
        <p:txBody>
          <a:bodyPr/>
          <a:lstStyle/>
          <a:p>
            <a:pPr>
              <a:buFont typeface="Wingdings" panose="05000000000000000000" pitchFamily="2" charset="2"/>
              <a:buChar char="q"/>
            </a:pPr>
            <a:r>
              <a:rPr lang="en-GB" dirty="0"/>
              <a:t> Internet access</a:t>
            </a:r>
          </a:p>
          <a:p>
            <a:pPr>
              <a:buFont typeface="Wingdings" panose="05000000000000000000" pitchFamily="2" charset="2"/>
              <a:buChar char="q"/>
            </a:pPr>
            <a:r>
              <a:rPr lang="en-GB" dirty="0"/>
              <a:t> Speakers</a:t>
            </a:r>
          </a:p>
          <a:p>
            <a:pPr>
              <a:buFont typeface="Wingdings" panose="05000000000000000000" pitchFamily="2" charset="2"/>
              <a:buChar char="q"/>
            </a:pPr>
            <a:r>
              <a:rPr lang="en-GB" dirty="0"/>
              <a:t> </a:t>
            </a:r>
            <a:r>
              <a:rPr lang="en-GB" dirty="0" smtClean="0"/>
              <a:t>Plain A4 paper</a:t>
            </a:r>
          </a:p>
          <a:p>
            <a:pPr>
              <a:buFont typeface="Wingdings" panose="05000000000000000000" pitchFamily="2" charset="2"/>
              <a:buChar char="q"/>
            </a:pPr>
            <a:r>
              <a:rPr lang="en-GB" dirty="0"/>
              <a:t> </a:t>
            </a:r>
            <a:r>
              <a:rPr lang="en-GB" dirty="0" smtClean="0"/>
              <a:t>Coloured pens / pencils</a:t>
            </a:r>
          </a:p>
          <a:p>
            <a:pPr>
              <a:buFont typeface="Wingdings" panose="05000000000000000000" pitchFamily="2" charset="2"/>
              <a:buChar char="q"/>
            </a:pPr>
            <a:r>
              <a:rPr lang="en-GB" dirty="0"/>
              <a:t> </a:t>
            </a:r>
            <a:r>
              <a:rPr lang="en-GB" dirty="0" smtClean="0"/>
              <a:t>Large sheets of paper (optional for final task)</a:t>
            </a:r>
          </a:p>
          <a:p>
            <a:pPr>
              <a:buFont typeface="Wingdings" panose="05000000000000000000" pitchFamily="2" charset="2"/>
              <a:buChar char="q"/>
            </a:pPr>
            <a:r>
              <a:rPr lang="en-GB" dirty="0"/>
              <a:t> </a:t>
            </a:r>
            <a:r>
              <a:rPr lang="en-GB" dirty="0" smtClean="0"/>
              <a:t>Deep Time printout (optional) – click </a:t>
            </a:r>
            <a:r>
              <a:rPr lang="en-GB" dirty="0" smtClean="0">
                <a:hlinkClick r:id="rId2"/>
              </a:rPr>
              <a:t>here </a:t>
            </a:r>
            <a:r>
              <a:rPr lang="en-GB" dirty="0" smtClean="0"/>
              <a:t>to print</a:t>
            </a:r>
            <a:endParaRPr lang="en-GB" dirty="0"/>
          </a:p>
          <a:p>
            <a:endParaRPr lang="en-GB" dirty="0"/>
          </a:p>
        </p:txBody>
      </p:sp>
      <p:sp>
        <p:nvSpPr>
          <p:cNvPr id="4" name="Content Placeholder 2"/>
          <p:cNvSpPr txBox="1">
            <a:spLocks/>
          </p:cNvSpPr>
          <p:nvPr/>
        </p:nvSpPr>
        <p:spPr>
          <a:xfrm>
            <a:off x="1839433" y="1750813"/>
            <a:ext cx="997692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endParaRPr lang="en-GB" dirty="0">
              <a:solidFill>
                <a:prstClr val="black"/>
              </a:solidFill>
            </a:endParaRPr>
          </a:p>
        </p:txBody>
      </p:sp>
      <p:pic>
        <p:nvPicPr>
          <p:cNvPr id="6" name="Picture 5"/>
          <p:cNvPicPr>
            <a:picLocks noChangeAspect="1"/>
          </p:cNvPicPr>
          <p:nvPr/>
        </p:nvPicPr>
        <p:blipFill>
          <a:blip r:embed="rId3"/>
          <a:stretch>
            <a:fillRect/>
          </a:stretch>
        </p:blipFill>
        <p:spPr>
          <a:xfrm>
            <a:off x="11132366" y="5819775"/>
            <a:ext cx="560602" cy="711875"/>
          </a:xfrm>
          <a:prstGeom prst="rect">
            <a:avLst/>
          </a:prstGeom>
        </p:spPr>
      </p:pic>
    </p:spTree>
    <p:extLst>
      <p:ext uri="{BB962C8B-B14F-4D97-AF65-F5344CB8AC3E}">
        <p14:creationId xmlns:p14="http://schemas.microsoft.com/office/powerpoint/2010/main" val="39713687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324" y="657889"/>
            <a:ext cx="5372100" cy="5372100"/>
          </a:xfrm>
          <a:prstGeom prst="rect">
            <a:avLst/>
          </a:prstGeom>
        </p:spPr>
      </p:pic>
      <p:pic>
        <p:nvPicPr>
          <p:cNvPr id="3076" name="Picture 4" descr="Climate Change Chronicle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7004" y="657889"/>
            <a:ext cx="4994275" cy="269183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climate change modern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9591" y="3611452"/>
            <a:ext cx="4229100" cy="26765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0575944" y="3082329"/>
            <a:ext cx="755335" cy="261610"/>
          </a:xfrm>
          <a:prstGeom prst="rect">
            <a:avLst/>
          </a:prstGeom>
        </p:spPr>
        <p:txBody>
          <a:bodyPr wrap="none">
            <a:spAutoFit/>
          </a:bodyPr>
          <a:lstStyle/>
          <a:p>
            <a:r>
              <a:rPr lang="en-GB" sz="1100" dirty="0">
                <a:solidFill>
                  <a:schemeClr val="bg1"/>
                </a:solidFill>
                <a:latin typeface="+mj-lt"/>
              </a:rPr>
              <a:t> E. </a:t>
            </a:r>
            <a:r>
              <a:rPr lang="en-GB" sz="1100" dirty="0" err="1">
                <a:solidFill>
                  <a:schemeClr val="bg1"/>
                </a:solidFill>
                <a:latin typeface="+mj-lt"/>
              </a:rPr>
              <a:t>Otwell</a:t>
            </a:r>
            <a:r>
              <a:rPr lang="en-GB" sz="1100" dirty="0">
                <a:solidFill>
                  <a:schemeClr val="bg1"/>
                </a:solidFill>
                <a:latin typeface="+mj-lt"/>
              </a:rPr>
              <a:t>.</a:t>
            </a:r>
          </a:p>
        </p:txBody>
      </p:sp>
      <p:sp>
        <p:nvSpPr>
          <p:cNvPr id="10" name="Rectangle 9"/>
          <p:cNvSpPr/>
          <p:nvPr/>
        </p:nvSpPr>
        <p:spPr>
          <a:xfrm>
            <a:off x="4992112" y="5768379"/>
            <a:ext cx="729687" cy="261610"/>
          </a:xfrm>
          <a:prstGeom prst="rect">
            <a:avLst/>
          </a:prstGeom>
        </p:spPr>
        <p:txBody>
          <a:bodyPr wrap="none">
            <a:spAutoFit/>
          </a:bodyPr>
          <a:lstStyle/>
          <a:p>
            <a:r>
              <a:rPr lang="en-GB" sz="1100" dirty="0" smtClean="0">
                <a:solidFill>
                  <a:schemeClr val="bg1"/>
                </a:solidFill>
                <a:latin typeface="+mj-lt"/>
              </a:rPr>
              <a:t>Unknown</a:t>
            </a:r>
            <a:endParaRPr lang="en-GB" sz="1100" dirty="0">
              <a:solidFill>
                <a:schemeClr val="bg1"/>
              </a:solidFill>
              <a:latin typeface="+mj-lt"/>
            </a:endParaRPr>
          </a:p>
        </p:txBody>
      </p:sp>
    </p:spTree>
    <p:extLst>
      <p:ext uri="{BB962C8B-B14F-4D97-AF65-F5344CB8AC3E}">
        <p14:creationId xmlns:p14="http://schemas.microsoft.com/office/powerpoint/2010/main" val="32742055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074" y="1060081"/>
            <a:ext cx="11337851" cy="4351338"/>
          </a:xfrm>
        </p:spPr>
        <p:txBody>
          <a:bodyPr>
            <a:normAutofit/>
          </a:bodyPr>
          <a:lstStyle/>
          <a:p>
            <a:pPr marL="0" indent="0">
              <a:buNone/>
            </a:pPr>
            <a:r>
              <a:rPr lang="en-GB" dirty="0" smtClean="0"/>
              <a:t>We all have very different responses and very different emotions regarding climate change. Working together as a class, make a quick mind-map on the board of some different moods, emotions and reactions that people have about climate change. Each person can offer a word to add to the map.</a:t>
            </a:r>
          </a:p>
        </p:txBody>
      </p:sp>
      <p:sp>
        <p:nvSpPr>
          <p:cNvPr id="5" name="Rectangle 4"/>
          <p:cNvSpPr/>
          <p:nvPr/>
        </p:nvSpPr>
        <p:spPr>
          <a:xfrm>
            <a:off x="427074" y="2886284"/>
            <a:ext cx="7111410" cy="2547364"/>
          </a:xfrm>
          <a:prstGeom prst="rect">
            <a:avLst/>
          </a:prstGeom>
        </p:spPr>
        <p:txBody>
          <a:bodyPr wrap="square">
            <a:spAutoFit/>
          </a:bodyPr>
          <a:lstStyle/>
          <a:p>
            <a:pPr lvl="0">
              <a:lnSpc>
                <a:spcPct val="90000"/>
              </a:lnSpc>
              <a:spcBef>
                <a:spcPts val="1000"/>
              </a:spcBef>
            </a:pPr>
            <a:r>
              <a:rPr lang="en-GB" sz="2800" dirty="0">
                <a:solidFill>
                  <a:prstClr val="black"/>
                </a:solidFill>
                <a:latin typeface="Calibri Light" panose="020F0302020204030204"/>
              </a:rPr>
              <a:t/>
            </a:r>
            <a:br>
              <a:rPr lang="en-GB" sz="2800" dirty="0">
                <a:solidFill>
                  <a:prstClr val="black"/>
                </a:solidFill>
                <a:latin typeface="Calibri Light" panose="020F0302020204030204"/>
              </a:rPr>
            </a:br>
            <a:r>
              <a:rPr lang="en-GB" sz="2800" dirty="0">
                <a:solidFill>
                  <a:prstClr val="black"/>
                </a:solidFill>
                <a:latin typeface="Calibri Light" panose="020F0302020204030204"/>
              </a:rPr>
              <a:t>Think about the way you </a:t>
            </a:r>
            <a:r>
              <a:rPr lang="en-GB" sz="2800" dirty="0" smtClean="0">
                <a:solidFill>
                  <a:prstClr val="black"/>
                </a:solidFill>
                <a:latin typeface="Calibri Light" panose="020F0302020204030204"/>
              </a:rPr>
              <a:t>feel. Share some </a:t>
            </a:r>
            <a:r>
              <a:rPr lang="en-GB" sz="2800" dirty="0">
                <a:solidFill>
                  <a:prstClr val="black"/>
                </a:solidFill>
                <a:latin typeface="Calibri Light" panose="020F0302020204030204"/>
              </a:rPr>
              <a:t>of the emotions that you experience or </a:t>
            </a:r>
            <a:r>
              <a:rPr lang="en-GB" sz="2800" dirty="0" smtClean="0">
                <a:solidFill>
                  <a:prstClr val="black"/>
                </a:solidFill>
                <a:latin typeface="Calibri Light" panose="020F0302020204030204"/>
              </a:rPr>
              <a:t>emotions </a:t>
            </a:r>
            <a:r>
              <a:rPr lang="en-GB" sz="2800" dirty="0">
                <a:solidFill>
                  <a:prstClr val="black"/>
                </a:solidFill>
                <a:latin typeface="Calibri Light" panose="020F0302020204030204"/>
              </a:rPr>
              <a:t>that you are aware other people have.</a:t>
            </a:r>
          </a:p>
          <a:p>
            <a:pPr lvl="0">
              <a:lnSpc>
                <a:spcPct val="90000"/>
              </a:lnSpc>
              <a:spcBef>
                <a:spcPts val="1000"/>
              </a:spcBef>
            </a:pPr>
            <a:r>
              <a:rPr lang="en-GB" sz="2800" dirty="0">
                <a:solidFill>
                  <a:prstClr val="black"/>
                </a:solidFill>
                <a:latin typeface="Calibri Light" panose="020F0302020204030204"/>
              </a:rPr>
              <a:t/>
            </a:r>
            <a:br>
              <a:rPr lang="en-GB" sz="2800" dirty="0">
                <a:solidFill>
                  <a:prstClr val="black"/>
                </a:solidFill>
                <a:latin typeface="Calibri Light" panose="020F0302020204030204"/>
              </a:rPr>
            </a:br>
            <a:endParaRPr lang="en-GB" sz="2800" dirty="0">
              <a:solidFill>
                <a:prstClr val="black"/>
              </a:solidFill>
              <a:latin typeface="Calibri Light" panose="020F0302020204030204"/>
            </a:endParaRPr>
          </a:p>
        </p:txBody>
      </p:sp>
      <p:pic>
        <p:nvPicPr>
          <p:cNvPr id="12" name="Picture 11"/>
          <p:cNvPicPr>
            <a:picLocks noChangeAspect="1"/>
          </p:cNvPicPr>
          <p:nvPr/>
        </p:nvPicPr>
        <p:blipFill>
          <a:blip r:embed="rId2"/>
          <a:stretch>
            <a:fillRect/>
          </a:stretch>
        </p:blipFill>
        <p:spPr>
          <a:xfrm>
            <a:off x="7342139" y="2804569"/>
            <a:ext cx="4871126" cy="3651821"/>
          </a:xfrm>
          <a:prstGeom prst="rect">
            <a:avLst/>
          </a:prstGeom>
        </p:spPr>
      </p:pic>
    </p:spTree>
    <p:extLst>
      <p:ext uri="{BB962C8B-B14F-4D97-AF65-F5344CB8AC3E}">
        <p14:creationId xmlns:p14="http://schemas.microsoft.com/office/powerpoint/2010/main" val="8830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1824" y="781051"/>
            <a:ext cx="11337851" cy="4633118"/>
          </a:xfrm>
        </p:spPr>
        <p:txBody>
          <a:bodyPr>
            <a:normAutofit/>
          </a:bodyPr>
          <a:lstStyle/>
          <a:p>
            <a:pPr marL="0" indent="0">
              <a:buNone/>
            </a:pPr>
            <a:r>
              <a:rPr lang="en-GB" dirty="0" smtClean="0"/>
              <a:t>You are now going to spend five minutes </a:t>
            </a:r>
            <a:r>
              <a:rPr lang="en-GB" u="sng" dirty="0" smtClean="0"/>
              <a:t>drawing your own response </a:t>
            </a:r>
            <a:r>
              <a:rPr lang="en-GB" dirty="0" smtClean="0"/>
              <a:t>to the phrase ‘Climate Change’</a:t>
            </a:r>
            <a:r>
              <a:rPr lang="en-GB" b="1" dirty="0" smtClean="0"/>
              <a:t>.</a:t>
            </a:r>
            <a:r>
              <a:rPr lang="en-GB" dirty="0" smtClean="0"/>
              <a:t/>
            </a:r>
            <a:br>
              <a:rPr lang="en-GB" dirty="0" smtClean="0"/>
            </a:br>
            <a:r>
              <a:rPr lang="en-GB" dirty="0" smtClean="0"/>
              <a:t/>
            </a:r>
            <a:br>
              <a:rPr lang="en-GB" dirty="0" smtClean="0"/>
            </a:br>
            <a:r>
              <a:rPr lang="en-GB" dirty="0" smtClean="0"/>
              <a:t>There is no right nor wrong here, you are simply being invited to respond to the idea of climate change using a picture. </a:t>
            </a:r>
            <a:endParaRPr lang="en-GB" dirty="0"/>
          </a:p>
        </p:txBody>
      </p:sp>
      <p:pic>
        <p:nvPicPr>
          <p:cNvPr id="5" name="Picture 4"/>
          <p:cNvPicPr>
            <a:picLocks noChangeAspect="1"/>
          </p:cNvPicPr>
          <p:nvPr/>
        </p:nvPicPr>
        <p:blipFill>
          <a:blip r:embed="rId2"/>
          <a:stretch>
            <a:fillRect/>
          </a:stretch>
        </p:blipFill>
        <p:spPr>
          <a:xfrm>
            <a:off x="7105649" y="3230960"/>
            <a:ext cx="4676775" cy="2831641"/>
          </a:xfrm>
          <a:prstGeom prst="rect">
            <a:avLst/>
          </a:prstGeom>
        </p:spPr>
      </p:pic>
      <p:sp>
        <p:nvSpPr>
          <p:cNvPr id="7" name="Rectangle 6"/>
          <p:cNvSpPr/>
          <p:nvPr/>
        </p:nvSpPr>
        <p:spPr>
          <a:xfrm>
            <a:off x="331824" y="3003744"/>
            <a:ext cx="6096000" cy="3537379"/>
          </a:xfrm>
          <a:prstGeom prst="rect">
            <a:avLst/>
          </a:prstGeom>
        </p:spPr>
        <p:txBody>
          <a:bodyPr>
            <a:spAutoFit/>
          </a:bodyPr>
          <a:lstStyle/>
          <a:p>
            <a:pPr lvl="0">
              <a:lnSpc>
                <a:spcPct val="90000"/>
              </a:lnSpc>
              <a:spcBef>
                <a:spcPts val="1000"/>
              </a:spcBef>
            </a:pPr>
            <a:r>
              <a:rPr lang="en-GB" sz="2800" dirty="0">
                <a:solidFill>
                  <a:prstClr val="black"/>
                </a:solidFill>
                <a:latin typeface="Calibri Light" panose="020F0302020204030204"/>
              </a:rPr>
              <a:t>You might </a:t>
            </a:r>
            <a:r>
              <a:rPr lang="en-GB" sz="2800" dirty="0" smtClean="0">
                <a:solidFill>
                  <a:prstClr val="black"/>
                </a:solidFill>
                <a:latin typeface="Calibri Light" panose="020F0302020204030204"/>
              </a:rPr>
              <a:t>represent information and facts, </a:t>
            </a:r>
            <a:r>
              <a:rPr lang="en-GB" sz="2800" dirty="0">
                <a:solidFill>
                  <a:prstClr val="black"/>
                </a:solidFill>
                <a:latin typeface="Calibri Light" panose="020F0302020204030204"/>
              </a:rPr>
              <a:t>represent how you feel</a:t>
            </a:r>
            <a:r>
              <a:rPr lang="en-GB" sz="2800" dirty="0" smtClean="0">
                <a:solidFill>
                  <a:prstClr val="black"/>
                </a:solidFill>
                <a:latin typeface="Calibri Light" panose="020F0302020204030204"/>
              </a:rPr>
              <a:t>, </a:t>
            </a:r>
            <a:r>
              <a:rPr lang="en-GB" sz="2800" dirty="0">
                <a:solidFill>
                  <a:prstClr val="black"/>
                </a:solidFill>
                <a:latin typeface="Calibri Light" panose="020F0302020204030204"/>
              </a:rPr>
              <a:t>what others are feeling </a:t>
            </a:r>
            <a:r>
              <a:rPr lang="en-GB" sz="2800" dirty="0" smtClean="0">
                <a:solidFill>
                  <a:prstClr val="black"/>
                </a:solidFill>
                <a:latin typeface="Calibri Light" panose="020F0302020204030204"/>
              </a:rPr>
              <a:t>and/or </a:t>
            </a:r>
            <a:r>
              <a:rPr lang="en-GB" sz="2800" dirty="0">
                <a:solidFill>
                  <a:prstClr val="black"/>
                </a:solidFill>
                <a:latin typeface="Calibri Light" panose="020F0302020204030204"/>
              </a:rPr>
              <a:t>what you think about when you hear the phrase</a:t>
            </a:r>
            <a:r>
              <a:rPr lang="en-GB" sz="2800" dirty="0" smtClean="0">
                <a:solidFill>
                  <a:prstClr val="black"/>
                </a:solidFill>
                <a:latin typeface="Calibri Light" panose="020F0302020204030204"/>
              </a:rPr>
              <a:t>.</a:t>
            </a:r>
          </a:p>
          <a:p>
            <a:endParaRPr lang="en-GB" sz="2800" dirty="0"/>
          </a:p>
          <a:p>
            <a:endParaRPr lang="en-GB" sz="2800" dirty="0"/>
          </a:p>
          <a:p>
            <a:pPr lvl="0">
              <a:lnSpc>
                <a:spcPct val="90000"/>
              </a:lnSpc>
              <a:spcBef>
                <a:spcPts val="1000"/>
              </a:spcBef>
            </a:pPr>
            <a:endParaRPr lang="en-GB" sz="2800" dirty="0">
              <a:solidFill>
                <a:prstClr val="black"/>
              </a:solidFill>
              <a:latin typeface="Calibri Light" panose="020F0302020204030204"/>
            </a:endParaRPr>
          </a:p>
          <a:p>
            <a:pPr lvl="0">
              <a:lnSpc>
                <a:spcPct val="90000"/>
              </a:lnSpc>
              <a:spcBef>
                <a:spcPts val="1000"/>
              </a:spcBef>
            </a:pPr>
            <a:endParaRPr lang="en-GB" sz="2800" dirty="0">
              <a:solidFill>
                <a:prstClr val="black"/>
              </a:solidFill>
              <a:latin typeface="Calibri Light" panose="020F0302020204030204"/>
            </a:endParaRPr>
          </a:p>
        </p:txBody>
      </p:sp>
      <p:sp>
        <p:nvSpPr>
          <p:cNvPr id="8" name="Rectangle 7"/>
          <p:cNvSpPr/>
          <p:nvPr/>
        </p:nvSpPr>
        <p:spPr>
          <a:xfrm>
            <a:off x="388199" y="4881730"/>
            <a:ext cx="6096000" cy="923330"/>
          </a:xfrm>
          <a:prstGeom prst="rect">
            <a:avLst/>
          </a:prstGeom>
        </p:spPr>
        <p:txBody>
          <a:bodyPr>
            <a:spAutoFit/>
          </a:bodyPr>
          <a:lstStyle/>
          <a:p>
            <a:r>
              <a:rPr lang="en-GB" dirty="0"/>
              <a:t>Don’t overthink your response. Simply take an A4 piece of paper and draw </a:t>
            </a:r>
            <a:r>
              <a:rPr lang="en-GB" dirty="0" smtClean="0"/>
              <a:t>your response. </a:t>
            </a:r>
            <a:r>
              <a:rPr lang="en-GB" dirty="0"/>
              <a:t>You can choose to show this at the end or keep it </a:t>
            </a:r>
            <a:r>
              <a:rPr lang="en-GB" dirty="0" smtClean="0"/>
              <a:t>to </a:t>
            </a:r>
            <a:r>
              <a:rPr lang="en-GB" dirty="0"/>
              <a:t>yourself. </a:t>
            </a:r>
          </a:p>
        </p:txBody>
      </p:sp>
    </p:spTree>
    <p:extLst>
      <p:ext uri="{BB962C8B-B14F-4D97-AF65-F5344CB8AC3E}">
        <p14:creationId xmlns:p14="http://schemas.microsoft.com/office/powerpoint/2010/main" val="16817182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11" name="Oval 10"/>
          <p:cNvSpPr/>
          <p:nvPr/>
        </p:nvSpPr>
        <p:spPr>
          <a:xfrm>
            <a:off x="8093581" y="2559357"/>
            <a:ext cx="3958720" cy="3930343"/>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2" name="TextBox 11"/>
          <p:cNvSpPr txBox="1"/>
          <p:nvPr/>
        </p:nvSpPr>
        <p:spPr>
          <a:xfrm>
            <a:off x="8195536" y="4025578"/>
            <a:ext cx="3754810" cy="1661993"/>
          </a:xfrm>
          <a:prstGeom prst="rect">
            <a:avLst/>
          </a:prstGeom>
          <a:noFill/>
        </p:spPr>
        <p:txBody>
          <a:bodyPr wrap="square" rtlCol="0">
            <a:spAutoFit/>
          </a:bodyPr>
          <a:lstStyle/>
          <a:p>
            <a:pPr algn="ctr"/>
            <a:r>
              <a:rPr lang="en-GB" sz="2400" b="1" spc="300" dirty="0" smtClean="0">
                <a:solidFill>
                  <a:prstClr val="white"/>
                </a:solidFill>
              </a:rPr>
              <a:t>WHAT CHANGES ARE WE SEEING?</a:t>
            </a:r>
            <a:endParaRPr lang="en-GB" sz="1100" b="1" spc="300" dirty="0" smtClean="0">
              <a:solidFill>
                <a:prstClr val="white"/>
              </a:solidFill>
            </a:endParaRPr>
          </a:p>
          <a:p>
            <a:pPr algn="ctr"/>
            <a:endParaRPr lang="en-GB" b="1" dirty="0" smtClean="0">
              <a:solidFill>
                <a:srgbClr val="FEE725"/>
              </a:solidFill>
            </a:endParaRPr>
          </a:p>
          <a:p>
            <a:pPr algn="ctr"/>
            <a:endParaRPr lang="en-GB" b="1" dirty="0">
              <a:solidFill>
                <a:srgbClr val="FEE725"/>
              </a:solidFill>
            </a:endParaRPr>
          </a:p>
          <a:p>
            <a:pPr algn="ctr"/>
            <a:r>
              <a:rPr lang="en-GB" b="1" dirty="0" smtClean="0">
                <a:solidFill>
                  <a:srgbClr val="FEE725"/>
                </a:solidFill>
              </a:rPr>
              <a:t>1 0  M I N U T E S </a:t>
            </a:r>
            <a:endParaRPr lang="en-GB" dirty="0" smtClean="0">
              <a:solidFill>
                <a:srgbClr val="FEE725"/>
              </a:solidFill>
            </a:endParaRPr>
          </a:p>
        </p:txBody>
      </p:sp>
    </p:spTree>
    <p:extLst>
      <p:ext uri="{BB962C8B-B14F-4D97-AF65-F5344CB8AC3E}">
        <p14:creationId xmlns:p14="http://schemas.microsoft.com/office/powerpoint/2010/main" val="12050828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073" y="717877"/>
            <a:ext cx="11337851" cy="4351338"/>
          </a:xfrm>
        </p:spPr>
        <p:txBody>
          <a:bodyPr>
            <a:normAutofit/>
          </a:bodyPr>
          <a:lstStyle/>
          <a:p>
            <a:pPr marL="0" indent="0" fontAlgn="base">
              <a:buNone/>
            </a:pPr>
            <a:r>
              <a:rPr lang="en-GB" dirty="0" smtClean="0">
                <a:solidFill>
                  <a:srgbClr val="000000"/>
                </a:solidFill>
              </a:rPr>
              <a:t>We are becoming ever-more aware of human-caused climate change and some of the effects and impacts. All of us, no matter where we live in the world, will have started to see some of the impacts or effects of climate change.</a:t>
            </a:r>
          </a:p>
          <a:p>
            <a:pPr marL="0" indent="0" fontAlgn="base">
              <a:buNone/>
            </a:pPr>
            <a:endParaRPr lang="en-GB" dirty="0">
              <a:solidFill>
                <a:srgbClr val="000000"/>
              </a:solidFill>
            </a:endParaRPr>
          </a:p>
          <a:p>
            <a:pPr marL="0" indent="0" fontAlgn="base">
              <a:buNone/>
            </a:pPr>
            <a:r>
              <a:rPr lang="en-GB" dirty="0" smtClean="0">
                <a:solidFill>
                  <a:srgbClr val="000000"/>
                </a:solidFill>
              </a:rPr>
              <a:t>What about you? </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8973" y="2311123"/>
            <a:ext cx="3874053" cy="3874053"/>
          </a:xfrm>
          <a:prstGeom prst="rect">
            <a:avLst/>
          </a:prstGeom>
        </p:spPr>
      </p:pic>
      <p:sp>
        <p:nvSpPr>
          <p:cNvPr id="5" name="Rectangle 4"/>
          <p:cNvSpPr/>
          <p:nvPr/>
        </p:nvSpPr>
        <p:spPr>
          <a:xfrm>
            <a:off x="4514826" y="3069781"/>
            <a:ext cx="3220148" cy="2616101"/>
          </a:xfrm>
          <a:prstGeom prst="rect">
            <a:avLst/>
          </a:prstGeom>
        </p:spPr>
        <p:txBody>
          <a:bodyPr wrap="square">
            <a:spAutoFit/>
          </a:bodyPr>
          <a:lstStyle/>
          <a:p>
            <a:pPr algn="ctr" fontAlgn="base"/>
            <a:r>
              <a:rPr lang="en-GB" sz="2800" dirty="0">
                <a:solidFill>
                  <a:srgbClr val="000000"/>
                </a:solidFill>
                <a:latin typeface="Foco Light" panose="020B0304050202020203" pitchFamily="34" charset="0"/>
              </a:rPr>
              <a:t>What have you seen, experienced or heard </a:t>
            </a:r>
            <a:r>
              <a:rPr lang="en-GB" sz="2800" dirty="0" smtClean="0">
                <a:solidFill>
                  <a:srgbClr val="000000"/>
                </a:solidFill>
                <a:latin typeface="Foco Light" panose="020B0304050202020203" pitchFamily="34" charset="0"/>
              </a:rPr>
              <a:t>of that are </a:t>
            </a:r>
            <a:r>
              <a:rPr lang="en-GB" sz="2800" dirty="0">
                <a:solidFill>
                  <a:srgbClr val="000000"/>
                </a:solidFill>
                <a:latin typeface="Foco Light" panose="020B0304050202020203" pitchFamily="34" charset="0"/>
              </a:rPr>
              <a:t>examples </a:t>
            </a:r>
            <a:r>
              <a:rPr lang="en-GB" sz="2800" dirty="0" smtClean="0">
                <a:solidFill>
                  <a:srgbClr val="000000"/>
                </a:solidFill>
                <a:latin typeface="Foco Light" panose="020B0304050202020203" pitchFamily="34" charset="0"/>
              </a:rPr>
              <a:t>of impacts </a:t>
            </a:r>
            <a:r>
              <a:rPr lang="en-GB" sz="2800" dirty="0">
                <a:solidFill>
                  <a:srgbClr val="000000"/>
                </a:solidFill>
                <a:latin typeface="Foco Light" panose="020B0304050202020203" pitchFamily="34" charset="0"/>
              </a:rPr>
              <a:t>of climate change?</a:t>
            </a:r>
          </a:p>
          <a:p>
            <a:pPr algn="ctr"/>
            <a:endParaRPr lang="en-GB" sz="2400" dirty="0">
              <a:solidFill>
                <a:prstClr val="black"/>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7069" y="4248150"/>
            <a:ext cx="1107856" cy="2280082"/>
          </a:xfrm>
          <a:prstGeom prst="rect">
            <a:avLst/>
          </a:prstGeom>
        </p:spPr>
      </p:pic>
    </p:spTree>
    <p:extLst>
      <p:ext uri="{BB962C8B-B14F-4D97-AF65-F5344CB8AC3E}">
        <p14:creationId xmlns:p14="http://schemas.microsoft.com/office/powerpoint/2010/main" val="27809791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834047"/>
            <a:ext cx="11337851" cy="4351338"/>
          </a:xfrm>
        </p:spPr>
        <p:txBody>
          <a:bodyPr/>
          <a:lstStyle/>
          <a:p>
            <a:pPr marL="0" indent="0">
              <a:buNone/>
            </a:pPr>
            <a:r>
              <a:rPr lang="en-GB" dirty="0" smtClean="0"/>
              <a:t>Take a look at the five images on the following slides, all showing examples of an impact of climate change from around the world.</a:t>
            </a:r>
          </a:p>
          <a:p>
            <a:pPr marL="0" indent="0">
              <a:buNone/>
            </a:pPr>
            <a:endParaRPr lang="en-GB" dirty="0" smtClean="0"/>
          </a:p>
          <a:p>
            <a:pPr marL="0" indent="0">
              <a:buNone/>
            </a:pPr>
            <a:r>
              <a:rPr lang="en-GB" dirty="0" smtClean="0"/>
              <a:t>For each image, think about and then share with the class:</a:t>
            </a:r>
          </a:p>
          <a:p>
            <a:pPr marL="0" indent="0">
              <a:buNone/>
            </a:pPr>
            <a:endParaRPr lang="en-GB" dirty="0" smtClean="0"/>
          </a:p>
        </p:txBody>
      </p:sp>
      <p:sp>
        <p:nvSpPr>
          <p:cNvPr id="2" name="Oval 1"/>
          <p:cNvSpPr/>
          <p:nvPr/>
        </p:nvSpPr>
        <p:spPr>
          <a:xfrm>
            <a:off x="2028824" y="3232298"/>
            <a:ext cx="2585631" cy="2509293"/>
          </a:xfrm>
          <a:prstGeom prst="ellipse">
            <a:avLst/>
          </a:prstGeom>
          <a:solidFill>
            <a:srgbClr val="FEE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u="sng" dirty="0" smtClean="0">
                <a:solidFill>
                  <a:prstClr val="black"/>
                </a:solidFill>
              </a:rPr>
              <a:t>Where</a:t>
            </a:r>
            <a:r>
              <a:rPr lang="en-GB" sz="2400" dirty="0" smtClean="0">
                <a:solidFill>
                  <a:prstClr val="black"/>
                </a:solidFill>
              </a:rPr>
              <a:t> </a:t>
            </a:r>
            <a:r>
              <a:rPr lang="en-GB" sz="2400" dirty="0">
                <a:solidFill>
                  <a:prstClr val="black"/>
                </a:solidFill>
              </a:rPr>
              <a:t>in the world do you think this may be happening? </a:t>
            </a:r>
          </a:p>
        </p:txBody>
      </p:sp>
      <p:sp>
        <p:nvSpPr>
          <p:cNvPr id="4" name="Oval 3"/>
          <p:cNvSpPr/>
          <p:nvPr/>
        </p:nvSpPr>
        <p:spPr>
          <a:xfrm>
            <a:off x="8376536" y="3317358"/>
            <a:ext cx="2617528" cy="2509294"/>
          </a:xfrm>
          <a:prstGeom prst="ellipse">
            <a:avLst/>
          </a:prstGeom>
          <a:solidFill>
            <a:srgbClr val="FEE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u="sng" dirty="0">
                <a:solidFill>
                  <a:prstClr val="black"/>
                </a:solidFill>
              </a:rPr>
              <a:t>What</a:t>
            </a:r>
            <a:r>
              <a:rPr lang="en-GB" sz="2400" dirty="0">
                <a:solidFill>
                  <a:prstClr val="black"/>
                </a:solidFill>
              </a:rPr>
              <a:t> is the impact </a:t>
            </a:r>
            <a:r>
              <a:rPr lang="en-GB" sz="2400" dirty="0" smtClean="0">
                <a:solidFill>
                  <a:prstClr val="black"/>
                </a:solidFill>
              </a:rPr>
              <a:t>of this? What are the wider effects?</a:t>
            </a:r>
            <a:endParaRPr lang="en-GB" sz="2400" dirty="0">
              <a:solidFill>
                <a:prstClr val="black"/>
              </a:solidFill>
            </a:endParaRPr>
          </a:p>
        </p:txBody>
      </p:sp>
      <p:sp>
        <p:nvSpPr>
          <p:cNvPr id="5" name="Oval 4"/>
          <p:cNvSpPr/>
          <p:nvPr/>
        </p:nvSpPr>
        <p:spPr>
          <a:xfrm>
            <a:off x="5202680" y="3232296"/>
            <a:ext cx="2585631" cy="2509293"/>
          </a:xfrm>
          <a:prstGeom prst="ellipse">
            <a:avLst/>
          </a:prstGeom>
          <a:solidFill>
            <a:srgbClr val="FEE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u="sng" dirty="0">
                <a:solidFill>
                  <a:prstClr val="black"/>
                </a:solidFill>
              </a:rPr>
              <a:t>Why</a:t>
            </a:r>
            <a:r>
              <a:rPr lang="en-GB" sz="2400" dirty="0">
                <a:solidFill>
                  <a:prstClr val="black"/>
                </a:solidFill>
              </a:rPr>
              <a:t> do you think this is </a:t>
            </a:r>
            <a:r>
              <a:rPr lang="en-GB" sz="2400" dirty="0" smtClean="0">
                <a:solidFill>
                  <a:prstClr val="black"/>
                </a:solidFill>
              </a:rPr>
              <a:t>happening?</a:t>
            </a:r>
            <a:endParaRPr lang="en-GB" sz="2400" dirty="0">
              <a:solidFill>
                <a:prstClr val="black"/>
              </a:solidFill>
            </a:endParaRPr>
          </a:p>
        </p:txBody>
      </p:sp>
    </p:spTree>
    <p:extLst>
      <p:ext uri="{BB962C8B-B14F-4D97-AF65-F5344CB8AC3E}">
        <p14:creationId xmlns:p14="http://schemas.microsoft.com/office/powerpoint/2010/main" val="33353890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4578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4000" r="-3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44211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66987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338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11" name="Oval 10"/>
          <p:cNvSpPr/>
          <p:nvPr/>
        </p:nvSpPr>
        <p:spPr>
          <a:xfrm>
            <a:off x="7793665" y="2562447"/>
            <a:ext cx="4185772" cy="4035420"/>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EE725"/>
                </a:solidFill>
              </a:rPr>
              <a:t/>
            </a:r>
            <a:br>
              <a:rPr lang="en-GB" sz="1400" b="1" dirty="0">
                <a:solidFill>
                  <a:srgbClr val="FEE725"/>
                </a:solidFill>
              </a:rPr>
            </a:br>
            <a:endParaRPr lang="en-GB" sz="1400" dirty="0">
              <a:solidFill>
                <a:prstClr val="white"/>
              </a:solidFill>
            </a:endParaRPr>
          </a:p>
        </p:txBody>
      </p:sp>
      <p:sp>
        <p:nvSpPr>
          <p:cNvPr id="12" name="TextBox 11"/>
          <p:cNvSpPr txBox="1"/>
          <p:nvPr/>
        </p:nvSpPr>
        <p:spPr>
          <a:xfrm>
            <a:off x="7878099" y="4126421"/>
            <a:ext cx="4101338" cy="1661993"/>
          </a:xfrm>
          <a:prstGeom prst="rect">
            <a:avLst/>
          </a:prstGeom>
          <a:noFill/>
        </p:spPr>
        <p:txBody>
          <a:bodyPr wrap="square" rtlCol="0">
            <a:spAutoFit/>
          </a:bodyPr>
          <a:lstStyle/>
          <a:p>
            <a:pPr algn="ctr"/>
            <a:r>
              <a:rPr lang="en-GB" sz="3300" b="1" dirty="0" smtClean="0">
                <a:solidFill>
                  <a:prstClr val="white"/>
                </a:solidFill>
              </a:rPr>
              <a:t>O U R   C H A N G I N G  </a:t>
            </a:r>
          </a:p>
          <a:p>
            <a:pPr algn="ctr"/>
            <a:r>
              <a:rPr lang="en-GB" sz="3300" b="1" dirty="0" smtClean="0">
                <a:solidFill>
                  <a:prstClr val="white"/>
                </a:solidFill>
              </a:rPr>
              <a:t>C L I M A T </a:t>
            </a:r>
            <a:r>
              <a:rPr lang="en-GB" sz="3200" b="1" dirty="0" smtClean="0">
                <a:solidFill>
                  <a:prstClr val="white"/>
                </a:solidFill>
              </a:rPr>
              <a:t>E </a:t>
            </a:r>
            <a:r>
              <a:rPr lang="en-GB" sz="2800" b="1" dirty="0" smtClean="0">
                <a:solidFill>
                  <a:prstClr val="white"/>
                </a:solidFill>
              </a:rPr>
              <a:t/>
            </a:r>
            <a:br>
              <a:rPr lang="en-GB" sz="2800" b="1" dirty="0" smtClean="0">
                <a:solidFill>
                  <a:prstClr val="white"/>
                </a:solidFill>
              </a:rPr>
            </a:br>
            <a:endParaRPr lang="en-GB" b="1" dirty="0">
              <a:solidFill>
                <a:srgbClr val="FEE725"/>
              </a:solidFill>
            </a:endParaRPr>
          </a:p>
          <a:p>
            <a:pPr algn="ctr"/>
            <a:r>
              <a:rPr lang="en-GB" b="1" dirty="0" smtClean="0">
                <a:solidFill>
                  <a:prstClr val="white"/>
                </a:solidFill>
              </a:rPr>
              <a:t>6 0  M I N U T E S</a:t>
            </a:r>
            <a:endParaRPr lang="en-GB" dirty="0" smtClean="0">
              <a:solidFill>
                <a:prstClr val="white"/>
              </a:solidFill>
            </a:endParaRPr>
          </a:p>
        </p:txBody>
      </p:sp>
      <p:sp>
        <p:nvSpPr>
          <p:cNvPr id="7" name="Rectangle 6"/>
          <p:cNvSpPr/>
          <p:nvPr/>
        </p:nvSpPr>
        <p:spPr>
          <a:xfrm>
            <a:off x="8041913" y="3712318"/>
            <a:ext cx="3689280" cy="307777"/>
          </a:xfrm>
          <a:prstGeom prst="rect">
            <a:avLst/>
          </a:prstGeom>
        </p:spPr>
        <p:txBody>
          <a:bodyPr wrap="none">
            <a:spAutoFit/>
          </a:bodyPr>
          <a:lstStyle/>
          <a:p>
            <a:pPr algn="ctr">
              <a:defRPr/>
            </a:pPr>
            <a:r>
              <a:rPr lang="en-GB" sz="1400" spc="300" dirty="0" smtClean="0">
                <a:solidFill>
                  <a:srgbClr val="FEE725"/>
                </a:solidFill>
              </a:rPr>
              <a:t>LESSON 1 | CHANGING CLIMATES</a:t>
            </a:r>
            <a:endParaRPr lang="en-GB" sz="1400" spc="300" dirty="0">
              <a:solidFill>
                <a:srgbClr val="FEE725"/>
              </a:solidFill>
            </a:endParaRPr>
          </a:p>
        </p:txBody>
      </p:sp>
    </p:spTree>
    <p:extLst>
      <p:ext uri="{BB962C8B-B14F-4D97-AF65-F5344CB8AC3E}">
        <p14:creationId xmlns:p14="http://schemas.microsoft.com/office/powerpoint/2010/main" val="34258581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62896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8875" y="1138028"/>
            <a:ext cx="11337851" cy="4351338"/>
          </a:xfrm>
        </p:spPr>
        <p:txBody>
          <a:bodyPr/>
          <a:lstStyle/>
          <a:p>
            <a:pPr marL="0" indent="0">
              <a:buNone/>
            </a:pPr>
            <a:r>
              <a:rPr lang="en-GB" dirty="0" smtClean="0"/>
              <a:t>You were shown images of </a:t>
            </a:r>
            <a:br>
              <a:rPr lang="en-GB" dirty="0" smtClean="0"/>
            </a:br>
            <a:endParaRPr lang="en-GB" dirty="0" smtClean="0"/>
          </a:p>
          <a:p>
            <a:pPr marL="971550" lvl="1" indent="-514350">
              <a:buAutoNum type="arabicPeriod"/>
            </a:pPr>
            <a:r>
              <a:rPr lang="en-GB" sz="2800" dirty="0" smtClean="0"/>
              <a:t>Icebergs melting</a:t>
            </a:r>
          </a:p>
          <a:p>
            <a:pPr marL="971550" lvl="1" indent="-514350">
              <a:buAutoNum type="arabicPeriod"/>
            </a:pPr>
            <a:r>
              <a:rPr lang="en-GB" sz="2800" dirty="0" smtClean="0"/>
              <a:t>Forest fires</a:t>
            </a:r>
          </a:p>
          <a:p>
            <a:pPr marL="971550" lvl="1" indent="-514350">
              <a:buAutoNum type="arabicPeriod"/>
            </a:pPr>
            <a:r>
              <a:rPr lang="en-GB" sz="2800" dirty="0" smtClean="0"/>
              <a:t>Drought</a:t>
            </a:r>
          </a:p>
          <a:p>
            <a:pPr marL="971550" lvl="1" indent="-514350">
              <a:buAutoNum type="arabicPeriod"/>
            </a:pPr>
            <a:r>
              <a:rPr lang="en-GB" sz="2800" dirty="0" smtClean="0"/>
              <a:t>Flooding</a:t>
            </a:r>
          </a:p>
          <a:p>
            <a:pPr marL="971550" lvl="1" indent="-514350">
              <a:buFont typeface="Arial" panose="020B0604020202020204" pitchFamily="34" charset="0"/>
              <a:buAutoNum type="arabicPeriod"/>
            </a:pPr>
            <a:r>
              <a:rPr lang="en-GB" sz="2800" dirty="0" smtClean="0"/>
              <a:t>Crop </a:t>
            </a:r>
            <a:r>
              <a:rPr lang="en-GB" sz="2800" dirty="0"/>
              <a:t>failure</a:t>
            </a:r>
          </a:p>
          <a:p>
            <a:pPr marL="971550" lvl="1" indent="-514350">
              <a:buAutoNum type="arabicPeriod"/>
            </a:pPr>
            <a:endParaRPr lang="en-GB"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6720" y="1353285"/>
            <a:ext cx="3045274" cy="3209190"/>
          </a:xfrm>
          <a:prstGeom prst="rect">
            <a:avLst/>
          </a:prstGeom>
        </p:spPr>
      </p:pic>
      <p:sp>
        <p:nvSpPr>
          <p:cNvPr id="5" name="Rectangle 4"/>
          <p:cNvSpPr/>
          <p:nvPr/>
        </p:nvSpPr>
        <p:spPr>
          <a:xfrm>
            <a:off x="6175630" y="1916146"/>
            <a:ext cx="2601433" cy="1815882"/>
          </a:xfrm>
          <a:prstGeom prst="rect">
            <a:avLst/>
          </a:prstGeom>
        </p:spPr>
        <p:txBody>
          <a:bodyPr wrap="square">
            <a:spAutoFit/>
          </a:bodyPr>
          <a:lstStyle/>
          <a:p>
            <a:pPr algn="ctr" fontAlgn="base"/>
            <a:r>
              <a:rPr lang="en-GB" sz="2800" dirty="0" smtClean="0">
                <a:solidFill>
                  <a:srgbClr val="000000"/>
                </a:solidFill>
                <a:latin typeface="Foco Light" panose="020B0304050202020203" pitchFamily="34" charset="0"/>
              </a:rPr>
              <a:t>Why and how are these caused by climate change?</a:t>
            </a:r>
          </a:p>
        </p:txBody>
      </p:sp>
      <p:pic>
        <p:nvPicPr>
          <p:cNvPr id="7" name="Picture 6"/>
          <p:cNvPicPr>
            <a:picLocks noChangeAspect="1"/>
          </p:cNvPicPr>
          <p:nvPr/>
        </p:nvPicPr>
        <p:blipFill>
          <a:blip r:embed="rId3"/>
          <a:stretch>
            <a:fillRect/>
          </a:stretch>
        </p:blipFill>
        <p:spPr>
          <a:xfrm>
            <a:off x="9668906" y="5243186"/>
            <a:ext cx="976312" cy="1239761"/>
          </a:xfrm>
          <a:prstGeom prst="rect">
            <a:avLst/>
          </a:prstGeom>
        </p:spPr>
      </p:pic>
      <p:sp>
        <p:nvSpPr>
          <p:cNvPr id="8" name="Oval Callout 7"/>
          <p:cNvSpPr/>
          <p:nvPr/>
        </p:nvSpPr>
        <p:spPr>
          <a:xfrm>
            <a:off x="10154093" y="3732028"/>
            <a:ext cx="1656907" cy="1656236"/>
          </a:xfrm>
          <a:prstGeom prst="wedgeEllipseCallout">
            <a:avLst>
              <a:gd name="adj1" fmla="val -30896"/>
              <a:gd name="adj2" fmla="val 60493"/>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prstClr val="white"/>
                </a:solidFill>
              </a:rPr>
              <a:t>Think about what we explored earlier</a:t>
            </a:r>
            <a:endParaRPr lang="en-GB" sz="1600" dirty="0">
              <a:solidFill>
                <a:prstClr val="white"/>
              </a:solidFill>
            </a:endParaRPr>
          </a:p>
        </p:txBody>
      </p:sp>
    </p:spTree>
    <p:extLst>
      <p:ext uri="{BB962C8B-B14F-4D97-AF65-F5344CB8AC3E}">
        <p14:creationId xmlns:p14="http://schemas.microsoft.com/office/powerpoint/2010/main" val="25421580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6" name="Oval 5"/>
          <p:cNvSpPr/>
          <p:nvPr/>
        </p:nvSpPr>
        <p:spPr>
          <a:xfrm>
            <a:off x="8093581" y="2559357"/>
            <a:ext cx="3958720" cy="3930343"/>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7" name="TextBox 6"/>
          <p:cNvSpPr txBox="1"/>
          <p:nvPr/>
        </p:nvSpPr>
        <p:spPr>
          <a:xfrm>
            <a:off x="8195536" y="4140566"/>
            <a:ext cx="3754810" cy="2031325"/>
          </a:xfrm>
          <a:prstGeom prst="rect">
            <a:avLst/>
          </a:prstGeom>
          <a:noFill/>
        </p:spPr>
        <p:txBody>
          <a:bodyPr wrap="square" rtlCol="0">
            <a:spAutoFit/>
          </a:bodyPr>
          <a:lstStyle/>
          <a:p>
            <a:pPr algn="ctr"/>
            <a:r>
              <a:rPr lang="en-GB" sz="2400" b="1" spc="300" dirty="0" smtClean="0">
                <a:solidFill>
                  <a:prstClr val="white"/>
                </a:solidFill>
                <a:latin typeface="Foco" panose="020B0504050202020203" pitchFamily="34" charset="0"/>
              </a:rPr>
              <a:t>TRAVELLING THROUGH DEEP TIME</a:t>
            </a:r>
            <a:endParaRPr lang="en-GB" sz="1100" b="1" spc="300" dirty="0" smtClean="0">
              <a:solidFill>
                <a:prstClr val="white"/>
              </a:solidFill>
              <a:latin typeface="Foco" panose="020B0504050202020203" pitchFamily="34" charset="0"/>
            </a:endParaRPr>
          </a:p>
          <a:p>
            <a:pPr algn="ctr"/>
            <a:endParaRPr lang="en-GB" b="1" dirty="0" smtClean="0">
              <a:solidFill>
                <a:srgbClr val="FEE725"/>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1 5  M I N U T E S </a:t>
            </a:r>
            <a:endParaRPr lang="en-GB" dirty="0" smtClean="0">
              <a:solidFill>
                <a:srgbClr val="FEE725"/>
              </a:solidFill>
              <a:latin typeface="Foco" panose="020B0504050202020203" pitchFamily="34" charset="0"/>
            </a:endParaRPr>
          </a:p>
        </p:txBody>
      </p:sp>
    </p:spTree>
    <p:extLst>
      <p:ext uri="{BB962C8B-B14F-4D97-AF65-F5344CB8AC3E}">
        <p14:creationId xmlns:p14="http://schemas.microsoft.com/office/powerpoint/2010/main" val="33568699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8732" y="1494128"/>
            <a:ext cx="3710342" cy="3710342"/>
          </a:xfrm>
          <a:prstGeom prst="rect">
            <a:avLst/>
          </a:prstGeom>
        </p:spPr>
      </p:pic>
      <p:sp>
        <p:nvSpPr>
          <p:cNvPr id="2" name="Rectangle 1"/>
          <p:cNvSpPr/>
          <p:nvPr/>
        </p:nvSpPr>
        <p:spPr>
          <a:xfrm>
            <a:off x="4445616" y="2225915"/>
            <a:ext cx="3076575" cy="2246769"/>
          </a:xfrm>
          <a:prstGeom prst="rect">
            <a:avLst/>
          </a:prstGeom>
        </p:spPr>
        <p:txBody>
          <a:bodyPr wrap="square">
            <a:spAutoFit/>
          </a:bodyPr>
          <a:lstStyle/>
          <a:p>
            <a:pPr algn="ctr"/>
            <a:r>
              <a:rPr lang="en-GB" sz="2800" dirty="0">
                <a:solidFill>
                  <a:prstClr val="black"/>
                </a:solidFill>
                <a:latin typeface="Calibri Light" panose="020F0302020204030204"/>
              </a:rPr>
              <a:t>Have you ever heard the phrase </a:t>
            </a:r>
            <a:r>
              <a:rPr lang="en-US" sz="2800" dirty="0" smtClean="0">
                <a:solidFill>
                  <a:prstClr val="black"/>
                </a:solidFill>
                <a:latin typeface="Calibri Light" panose="020F0302020204030204"/>
              </a:rPr>
              <a:t>'</a:t>
            </a:r>
            <a:r>
              <a:rPr lang="en-GB" sz="2800" dirty="0" smtClean="0">
                <a:solidFill>
                  <a:prstClr val="black"/>
                </a:solidFill>
                <a:latin typeface="Calibri Light" panose="020F0302020204030204"/>
              </a:rPr>
              <a:t>Deep Time</a:t>
            </a:r>
            <a:r>
              <a:rPr lang="en-US" sz="2800" dirty="0" smtClean="0">
                <a:solidFill>
                  <a:prstClr val="black"/>
                </a:solidFill>
                <a:latin typeface="Calibri Light" panose="020F0302020204030204"/>
              </a:rPr>
              <a:t>'</a:t>
            </a:r>
            <a:r>
              <a:rPr lang="en-GB" sz="2800" dirty="0" smtClean="0">
                <a:solidFill>
                  <a:prstClr val="black"/>
                </a:solidFill>
                <a:latin typeface="Calibri Light" panose="020F0302020204030204"/>
              </a:rPr>
              <a:t>? </a:t>
            </a:r>
            <a:r>
              <a:rPr lang="en-GB" sz="2800" dirty="0">
                <a:solidFill>
                  <a:prstClr val="black"/>
                </a:solidFill>
                <a:latin typeface="Calibri Light" panose="020F0302020204030204"/>
              </a:rPr>
              <a:t>What do you think this might mean?</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1869" y="4219575"/>
            <a:ext cx="2816296" cy="2236470"/>
          </a:xfrm>
          <a:prstGeom prst="rect">
            <a:avLst/>
          </a:prstGeom>
        </p:spPr>
      </p:pic>
    </p:spTree>
    <p:extLst>
      <p:ext uri="{BB962C8B-B14F-4D97-AF65-F5344CB8AC3E}">
        <p14:creationId xmlns:p14="http://schemas.microsoft.com/office/powerpoint/2010/main" val="30752985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8390" y="1840261"/>
            <a:ext cx="9499562" cy="2223423"/>
          </a:xfrm>
        </p:spPr>
        <p:txBody>
          <a:bodyPr>
            <a:noAutofit/>
          </a:bodyPr>
          <a:lstStyle/>
          <a:p>
            <a:pPr marL="0" indent="0">
              <a:buNone/>
            </a:pPr>
            <a:r>
              <a:rPr lang="en-GB" dirty="0" smtClean="0"/>
              <a:t/>
            </a:r>
            <a:br>
              <a:rPr lang="en-GB" dirty="0" smtClean="0"/>
            </a:br>
            <a:r>
              <a:rPr lang="en-GB" dirty="0" smtClean="0"/>
              <a:t/>
            </a:r>
            <a:br>
              <a:rPr lang="en-GB" dirty="0" smtClean="0"/>
            </a:br>
            <a:r>
              <a:rPr lang="en-GB" dirty="0" smtClean="0"/>
              <a:t>Yet </a:t>
            </a:r>
            <a:r>
              <a:rPr lang="en-GB" dirty="0"/>
              <a:t>the </a:t>
            </a:r>
            <a:r>
              <a:rPr lang="en-GB" dirty="0" smtClean="0"/>
              <a:t>Earth </a:t>
            </a:r>
            <a:r>
              <a:rPr lang="en-GB" dirty="0"/>
              <a:t>has a history long before </a:t>
            </a:r>
            <a:r>
              <a:rPr lang="en-GB" dirty="0" smtClean="0"/>
              <a:t>humans came along, long before dinosaurs came along and long before any of us can really imagine.</a:t>
            </a:r>
            <a:endParaRPr lang="en-GB" dirty="0"/>
          </a:p>
          <a:p>
            <a:pPr marL="0" indent="0">
              <a:buNone/>
            </a:pPr>
            <a:endParaRPr lang="en-GB" dirty="0" smtClean="0"/>
          </a:p>
          <a:p>
            <a:pPr marL="0" indent="0">
              <a:buNone/>
            </a:pPr>
            <a:endParaRPr lang="en-GB" dirty="0" smtClean="0"/>
          </a:p>
          <a:p>
            <a:pPr marL="0" indent="0">
              <a:buNone/>
            </a:pPr>
            <a:endParaRPr lang="en-GB"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8524" y="2257424"/>
            <a:ext cx="3865276" cy="4250475"/>
          </a:xfrm>
          <a:prstGeom prst="rect">
            <a:avLst/>
          </a:prstGeom>
        </p:spPr>
      </p:pic>
      <p:sp>
        <p:nvSpPr>
          <p:cNvPr id="4" name="Rectangle 3"/>
          <p:cNvSpPr/>
          <p:nvPr/>
        </p:nvSpPr>
        <p:spPr>
          <a:xfrm>
            <a:off x="698390" y="1564926"/>
            <a:ext cx="11105410" cy="954107"/>
          </a:xfrm>
          <a:prstGeom prst="rect">
            <a:avLst/>
          </a:prstGeom>
        </p:spPr>
        <p:txBody>
          <a:bodyPr wrap="square">
            <a:spAutoFit/>
          </a:bodyPr>
          <a:lstStyle/>
          <a:p>
            <a:r>
              <a:rPr lang="en-GB" sz="2800" dirty="0">
                <a:solidFill>
                  <a:prstClr val="black"/>
                </a:solidFill>
                <a:latin typeface="Calibri Light" panose="020F0302020204030204"/>
              </a:rPr>
              <a:t>Most of the history we learn about in school focuses on </a:t>
            </a:r>
            <a:r>
              <a:rPr lang="en-GB" sz="2800" b="1" dirty="0">
                <a:solidFill>
                  <a:prstClr val="black"/>
                </a:solidFill>
                <a:latin typeface="Calibri Light" panose="020F0302020204030204"/>
              </a:rPr>
              <a:t>human history</a:t>
            </a:r>
            <a:r>
              <a:rPr lang="en-GB" sz="2800" dirty="0">
                <a:solidFill>
                  <a:prstClr val="black"/>
                </a:solidFill>
                <a:latin typeface="Calibri Light" panose="020F0302020204030204"/>
              </a:rPr>
              <a:t> and stories of our own life on </a:t>
            </a:r>
            <a:r>
              <a:rPr lang="en-GB" sz="2800" dirty="0" smtClean="0">
                <a:solidFill>
                  <a:prstClr val="black"/>
                </a:solidFill>
                <a:latin typeface="Calibri Light" panose="020F0302020204030204"/>
              </a:rPr>
              <a:t>Earth</a:t>
            </a:r>
            <a:r>
              <a:rPr lang="en-GB" sz="2800" dirty="0">
                <a:solidFill>
                  <a:prstClr val="black"/>
                </a:solidFill>
                <a:latin typeface="Calibri Light" panose="020F0302020204030204"/>
              </a:rPr>
              <a:t>.</a:t>
            </a:r>
            <a:endParaRPr lang="en-GB" dirty="0"/>
          </a:p>
        </p:txBody>
      </p:sp>
    </p:spTree>
    <p:extLst>
      <p:ext uri="{BB962C8B-B14F-4D97-AF65-F5344CB8AC3E}">
        <p14:creationId xmlns:p14="http://schemas.microsoft.com/office/powerpoint/2010/main" val="16312275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8449" y="2228849"/>
            <a:ext cx="3865276" cy="4250475"/>
          </a:xfrm>
          <a:prstGeom prst="rect">
            <a:avLst/>
          </a:prstGeom>
        </p:spPr>
      </p:pic>
      <p:sp>
        <p:nvSpPr>
          <p:cNvPr id="5" name="Oval Callout 4"/>
          <p:cNvSpPr/>
          <p:nvPr/>
        </p:nvSpPr>
        <p:spPr>
          <a:xfrm>
            <a:off x="3157870" y="857250"/>
            <a:ext cx="4700256" cy="4512192"/>
          </a:xfrm>
          <a:prstGeom prst="wedgeEllipseCallout">
            <a:avLst>
              <a:gd name="adj1" fmla="val 87405"/>
              <a:gd name="adj2" fmla="val 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mj-lt"/>
              </a:rPr>
              <a:t>We’re </a:t>
            </a:r>
            <a:r>
              <a:rPr lang="en-GB" sz="2400" dirty="0">
                <a:latin typeface="+mj-lt"/>
              </a:rPr>
              <a:t>going to explore the concept of </a:t>
            </a:r>
            <a:r>
              <a:rPr lang="en-US" sz="2400" dirty="0" smtClean="0">
                <a:latin typeface="+mj-lt"/>
              </a:rPr>
              <a:t>'</a:t>
            </a:r>
            <a:r>
              <a:rPr lang="en-GB" sz="2400" dirty="0" smtClean="0">
                <a:latin typeface="+mj-lt"/>
              </a:rPr>
              <a:t>Deep Time</a:t>
            </a:r>
            <a:r>
              <a:rPr lang="en-US" sz="2400" dirty="0" smtClean="0">
                <a:latin typeface="+mj-lt"/>
              </a:rPr>
              <a:t>'</a:t>
            </a:r>
            <a:r>
              <a:rPr lang="en-GB" sz="2400" dirty="0" smtClean="0">
                <a:latin typeface="+mj-lt"/>
              </a:rPr>
              <a:t> </a:t>
            </a:r>
            <a:r>
              <a:rPr lang="en-GB" sz="2400" dirty="0">
                <a:latin typeface="+mj-lt"/>
              </a:rPr>
              <a:t>by using some metaphors to </a:t>
            </a:r>
            <a:r>
              <a:rPr lang="en-GB" sz="2400" dirty="0" smtClean="0">
                <a:latin typeface="+mj-lt"/>
              </a:rPr>
              <a:t>travel back in time and help us think </a:t>
            </a:r>
            <a:r>
              <a:rPr lang="en-GB" sz="2400" dirty="0">
                <a:latin typeface="+mj-lt"/>
              </a:rPr>
              <a:t>about the history of p</a:t>
            </a:r>
            <a:r>
              <a:rPr lang="en-GB" sz="2400" dirty="0" smtClean="0">
                <a:latin typeface="+mj-lt"/>
              </a:rPr>
              <a:t>lanet </a:t>
            </a:r>
            <a:r>
              <a:rPr lang="en-GB" sz="2400" dirty="0">
                <a:latin typeface="+mj-lt"/>
              </a:rPr>
              <a:t>E</a:t>
            </a:r>
            <a:r>
              <a:rPr lang="en-GB" sz="2400" dirty="0" smtClean="0">
                <a:latin typeface="+mj-lt"/>
              </a:rPr>
              <a:t>arth </a:t>
            </a:r>
            <a:r>
              <a:rPr lang="en-GB" sz="2400" dirty="0">
                <a:latin typeface="+mj-lt"/>
              </a:rPr>
              <a:t>and the role humans play on this planet</a:t>
            </a:r>
            <a:r>
              <a:rPr lang="en-GB" sz="2400" dirty="0" smtClean="0">
                <a:latin typeface="+mj-lt"/>
              </a:rPr>
              <a:t>.</a:t>
            </a:r>
            <a:endParaRPr lang="en-GB" sz="2400" dirty="0">
              <a:latin typeface="+mj-lt"/>
            </a:endParaRPr>
          </a:p>
        </p:txBody>
      </p:sp>
    </p:spTree>
    <p:extLst>
      <p:ext uri="{BB962C8B-B14F-4D97-AF65-F5344CB8AC3E}">
        <p14:creationId xmlns:p14="http://schemas.microsoft.com/office/powerpoint/2010/main" val="139057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587" y="1943099"/>
            <a:ext cx="11337851" cy="4352926"/>
          </a:xfrm>
        </p:spPr>
        <p:txBody>
          <a:bodyPr>
            <a:normAutofit/>
          </a:bodyPr>
          <a:lstStyle/>
          <a:p>
            <a:pPr marL="0" indent="0">
              <a:buNone/>
            </a:pPr>
            <a:endParaRPr lang="en-GB" b="1" dirty="0" smtClean="0"/>
          </a:p>
          <a:p>
            <a:pPr marL="0" indent="0">
              <a:buNone/>
            </a:pPr>
            <a:endParaRPr lang="en-GB" b="1" dirty="0"/>
          </a:p>
          <a:p>
            <a:pPr marL="0" indent="0">
              <a:buNone/>
            </a:pPr>
            <a:endParaRPr lang="en-GB" b="1" dirty="0" smtClean="0"/>
          </a:p>
          <a:p>
            <a:pPr marL="0" indent="0">
              <a:buNone/>
            </a:pPr>
            <a:r>
              <a:rPr lang="en-GB" dirty="0" smtClean="0"/>
              <a:t>This number is so huge, it is really difficult for us </a:t>
            </a:r>
            <a:r>
              <a:rPr lang="en-GB" dirty="0"/>
              <a:t>humans to grasp. </a:t>
            </a:r>
            <a:r>
              <a:rPr lang="en-GB" dirty="0" smtClean="0"/>
              <a:t>When our life </a:t>
            </a:r>
            <a:r>
              <a:rPr lang="en-GB" dirty="0"/>
              <a:t>expectancy is usually less than 100 years, it’s </a:t>
            </a:r>
            <a:r>
              <a:rPr lang="en-GB" dirty="0" smtClean="0"/>
              <a:t>almost impossible for us to imagine </a:t>
            </a:r>
            <a:r>
              <a:rPr lang="en-GB" dirty="0"/>
              <a:t>something so vast as geological </a:t>
            </a:r>
            <a:r>
              <a:rPr lang="en-GB" dirty="0" smtClean="0"/>
              <a:t>time or </a:t>
            </a:r>
            <a:r>
              <a:rPr lang="en-GB" dirty="0"/>
              <a:t>D</a:t>
            </a:r>
            <a:r>
              <a:rPr lang="en-GB" dirty="0" smtClean="0"/>
              <a:t>eep </a:t>
            </a:r>
            <a:r>
              <a:rPr lang="en-GB" dirty="0"/>
              <a:t>T</a:t>
            </a:r>
            <a:r>
              <a:rPr lang="en-GB" dirty="0" smtClean="0"/>
              <a:t>ime, which is the time that the Earth has existed</a:t>
            </a:r>
            <a:r>
              <a:rPr lang="en-GB" dirty="0"/>
              <a:t>. </a:t>
            </a:r>
            <a:endParaRPr lang="en-GB"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9629" y="5229225"/>
            <a:ext cx="1616851" cy="1283970"/>
          </a:xfrm>
          <a:prstGeom prst="rect">
            <a:avLst/>
          </a:prstGeom>
        </p:spPr>
      </p:pic>
      <p:sp>
        <p:nvSpPr>
          <p:cNvPr id="2" name="Rectangle 1"/>
          <p:cNvSpPr/>
          <p:nvPr/>
        </p:nvSpPr>
        <p:spPr>
          <a:xfrm>
            <a:off x="2253129" y="2196584"/>
            <a:ext cx="8159157" cy="646331"/>
          </a:xfrm>
          <a:prstGeom prst="rect">
            <a:avLst/>
          </a:prstGeom>
          <a:solidFill>
            <a:srgbClr val="59D7C8"/>
          </a:solidFill>
          <a:ln>
            <a:noFill/>
          </a:ln>
        </p:spPr>
        <p:txBody>
          <a:bodyPr wrap="none">
            <a:spAutoFit/>
          </a:bodyPr>
          <a:lstStyle/>
          <a:p>
            <a:r>
              <a:rPr lang="en-GB" sz="3600" b="1" dirty="0"/>
              <a:t>The </a:t>
            </a:r>
            <a:r>
              <a:rPr lang="en-GB" sz="3600" b="1" dirty="0" smtClean="0"/>
              <a:t>Earth </a:t>
            </a:r>
            <a:r>
              <a:rPr lang="en-GB" sz="3600" b="1" dirty="0"/>
              <a:t>is roughly 4.6 billion years old.  </a:t>
            </a:r>
          </a:p>
        </p:txBody>
      </p:sp>
    </p:spTree>
    <p:extLst>
      <p:ext uri="{BB962C8B-B14F-4D97-AF65-F5344CB8AC3E}">
        <p14:creationId xmlns:p14="http://schemas.microsoft.com/office/powerpoint/2010/main" val="35465876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4401" y="1661517"/>
            <a:ext cx="11075624" cy="1538883"/>
          </a:xfrm>
          <a:prstGeom prst="rect">
            <a:avLst/>
          </a:prstGeom>
        </p:spPr>
        <p:txBody>
          <a:bodyPr wrap="square">
            <a:spAutoFit/>
          </a:bodyPr>
          <a:lstStyle/>
          <a:p>
            <a:r>
              <a:rPr lang="en-GB" sz="2800" dirty="0" smtClean="0">
                <a:latin typeface="+mj-lt"/>
              </a:rPr>
              <a:t>W</a:t>
            </a:r>
            <a:r>
              <a:rPr lang="en-GB" sz="2800" dirty="0" smtClean="0">
                <a:solidFill>
                  <a:prstClr val="black"/>
                </a:solidFill>
                <a:latin typeface="+mj-lt"/>
              </a:rPr>
              <a:t>atch </a:t>
            </a:r>
            <a:r>
              <a:rPr lang="en-GB" sz="2800" dirty="0">
                <a:solidFill>
                  <a:prstClr val="black"/>
                </a:solidFill>
                <a:latin typeface="+mj-lt"/>
              </a:rPr>
              <a:t>the short </a:t>
            </a:r>
            <a:r>
              <a:rPr lang="en-GB" sz="2800" dirty="0" smtClean="0">
                <a:solidFill>
                  <a:prstClr val="black"/>
                </a:solidFill>
                <a:latin typeface="+mj-lt"/>
              </a:rPr>
              <a:t>video (3:39 minutes) </a:t>
            </a:r>
            <a:r>
              <a:rPr lang="en-GB" sz="2800" dirty="0">
                <a:solidFill>
                  <a:prstClr val="black"/>
                </a:solidFill>
                <a:latin typeface="+mj-lt"/>
              </a:rPr>
              <a:t>made by </a:t>
            </a:r>
            <a:r>
              <a:rPr lang="en-GB" sz="2800" dirty="0" smtClean="0">
                <a:solidFill>
                  <a:prstClr val="black"/>
                </a:solidFill>
                <a:latin typeface="+mj-lt"/>
              </a:rPr>
              <a:t>Business Insider entitled:</a:t>
            </a:r>
            <a:endParaRPr lang="en-GB" sz="2800" dirty="0">
              <a:solidFill>
                <a:prstClr val="black"/>
              </a:solidFill>
              <a:latin typeface="+mj-lt"/>
            </a:endParaRPr>
          </a:p>
          <a:p>
            <a:endParaRPr lang="en-GB" sz="2000" dirty="0">
              <a:solidFill>
                <a:prstClr val="black"/>
              </a:solidFill>
              <a:latin typeface="Calibri Light" panose="020F0302020204030204"/>
            </a:endParaRPr>
          </a:p>
          <a:p>
            <a:r>
              <a:rPr lang="en-GB" sz="3200" b="1" u="sng" dirty="0" smtClean="0">
                <a:solidFill>
                  <a:prstClr val="black"/>
                </a:solidFill>
                <a:latin typeface="Calibri Light" panose="020F0302020204030204"/>
                <a:hlinkClick r:id="rId2"/>
              </a:rPr>
              <a:t>The History of Earth</a:t>
            </a:r>
            <a:endParaRPr lang="en-GB" sz="3200" b="1" dirty="0">
              <a:solidFill>
                <a:prstClr val="black"/>
              </a:solidFill>
              <a:latin typeface="Calibri Light" panose="020F0302020204030204"/>
            </a:endParaRPr>
          </a:p>
          <a:p>
            <a:r>
              <a:rPr lang="en-GB" altLang="en-US" sz="1400" b="1" dirty="0">
                <a:solidFill>
                  <a:prstClr val="black"/>
                </a:solidFill>
                <a:latin typeface="Calibri Light" panose="020F0302020204030204"/>
                <a:ea typeface="Calibri" panose="020F0502020204030204" pitchFamily="34" charset="0"/>
                <a:cs typeface="Times New Roman" panose="02020603050405020304" pitchFamily="18" charset="0"/>
              </a:rPr>
              <a:t>(Click on the link above for the hyperlink)</a:t>
            </a:r>
            <a:endParaRPr lang="en-GB" altLang="en-US" sz="1200" dirty="0">
              <a:solidFill>
                <a:prstClr val="black"/>
              </a:solidFill>
              <a:latin typeface="Calibri Light" panose="020F0302020204030204"/>
            </a:endParaRPr>
          </a:p>
        </p:txBody>
      </p:sp>
      <p:pic>
        <p:nvPicPr>
          <p:cNvPr id="5" name="Picture 2" descr="Image result for the history of earth business insid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7388" y="2947767"/>
            <a:ext cx="3146424" cy="314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4912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074" y="1058861"/>
            <a:ext cx="11337851" cy="4351338"/>
          </a:xfrm>
        </p:spPr>
        <p:txBody>
          <a:bodyPr>
            <a:normAutofit/>
          </a:bodyPr>
          <a:lstStyle/>
          <a:p>
            <a:pPr marL="0" indent="0">
              <a:buNone/>
            </a:pPr>
            <a:r>
              <a:rPr lang="en-GB" dirty="0" smtClean="0"/>
              <a:t>This video explores some pretty big ideas, some of which you may never have thought about before.</a:t>
            </a:r>
          </a:p>
          <a:p>
            <a:pPr marL="0" indent="0">
              <a:buNone/>
            </a:pPr>
            <a:r>
              <a:rPr lang="en-GB" dirty="0"/>
              <a:t/>
            </a:r>
            <a:br>
              <a:rPr lang="en-GB" dirty="0"/>
            </a:br>
            <a:r>
              <a:rPr lang="en-GB" dirty="0" smtClean="0"/>
              <a:t>You might be feeling a bit overwhelmed right now or maybe even excited about these ideas. However you are feeling, let’s have a few minutes of quiet time to reflect.</a:t>
            </a:r>
          </a:p>
          <a:p>
            <a:pPr marL="0" indent="0">
              <a:buNone/>
            </a:pPr>
            <a:r>
              <a:rPr lang="en-GB" dirty="0"/>
              <a:t/>
            </a:r>
            <a:br>
              <a:rPr lang="en-GB" dirty="0"/>
            </a:br>
            <a:r>
              <a:rPr lang="en-GB" b="1" dirty="0" smtClean="0"/>
              <a:t>Put your head onto your hands on the table, close your eyes and take a few deep breaths whilst you think about what you have just explored.</a:t>
            </a:r>
            <a:endParaRPr lang="en-GB" b="1" dirty="0"/>
          </a:p>
        </p:txBody>
      </p:sp>
      <p:pic>
        <p:nvPicPr>
          <p:cNvPr id="8198" name="Picture 6" descr="Image result for closed eyes carto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23386" y="5410199"/>
            <a:ext cx="1024064" cy="1008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701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587" y="1054100"/>
            <a:ext cx="11337851" cy="4351338"/>
          </a:xfrm>
        </p:spPr>
        <p:txBody>
          <a:bodyPr/>
          <a:lstStyle/>
          <a:p>
            <a:pPr marL="0" indent="0">
              <a:buNone/>
            </a:pPr>
            <a:r>
              <a:rPr lang="en-GB" dirty="0" smtClean="0"/>
              <a:t>When you start to think about Deep </a:t>
            </a:r>
            <a:r>
              <a:rPr lang="en-GB" dirty="0"/>
              <a:t>T</a:t>
            </a:r>
            <a:r>
              <a:rPr lang="en-GB" dirty="0" smtClean="0"/>
              <a:t>ime, you realise how new human beings are.</a:t>
            </a:r>
          </a:p>
          <a:p>
            <a:pPr marL="0" indent="0">
              <a:buNone/>
            </a:pPr>
            <a:endParaRPr lang="en-GB"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9682" y="2208503"/>
            <a:ext cx="3710342" cy="3710342"/>
          </a:xfrm>
          <a:prstGeom prst="rect">
            <a:avLst/>
          </a:prstGeom>
        </p:spPr>
      </p:pic>
      <p:sp>
        <p:nvSpPr>
          <p:cNvPr id="5" name="Rectangle 4"/>
          <p:cNvSpPr/>
          <p:nvPr/>
        </p:nvSpPr>
        <p:spPr>
          <a:xfrm>
            <a:off x="4426566" y="2940290"/>
            <a:ext cx="3076575" cy="2246769"/>
          </a:xfrm>
          <a:prstGeom prst="rect">
            <a:avLst/>
          </a:prstGeom>
        </p:spPr>
        <p:txBody>
          <a:bodyPr wrap="square">
            <a:spAutoFit/>
          </a:bodyPr>
          <a:lstStyle/>
          <a:p>
            <a:pPr algn="ctr"/>
            <a:r>
              <a:rPr lang="en-GB" sz="2800" dirty="0" smtClean="0">
                <a:latin typeface="+mj-lt"/>
              </a:rPr>
              <a:t>Were you aware of how recent human beings are to the Earth? How does this make you feel?</a:t>
            </a:r>
            <a:endParaRPr lang="en-GB" sz="2800" dirty="0">
              <a:latin typeface="+mj-lt"/>
            </a:endParaRPr>
          </a:p>
        </p:txBody>
      </p:sp>
    </p:spTree>
    <p:extLst>
      <p:ext uri="{BB962C8B-B14F-4D97-AF65-F5344CB8AC3E}">
        <p14:creationId xmlns:p14="http://schemas.microsoft.com/office/powerpoint/2010/main" val="5122122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369" y="292939"/>
            <a:ext cx="10515600" cy="1325563"/>
          </a:xfrm>
        </p:spPr>
        <p:txBody>
          <a:bodyPr>
            <a:normAutofit/>
          </a:bodyPr>
          <a:lstStyle/>
          <a:p>
            <a:r>
              <a:rPr lang="en-GB" sz="4000" dirty="0" smtClean="0"/>
              <a:t>In this lesson, students will:</a:t>
            </a:r>
            <a:endParaRPr lang="en-GB" sz="4000" dirty="0"/>
          </a:p>
        </p:txBody>
      </p:sp>
      <p:sp>
        <p:nvSpPr>
          <p:cNvPr id="3" name="Content Placeholder 2"/>
          <p:cNvSpPr>
            <a:spLocks noGrp="1"/>
          </p:cNvSpPr>
          <p:nvPr>
            <p:ph idx="1"/>
          </p:nvPr>
        </p:nvSpPr>
        <p:spPr>
          <a:xfrm>
            <a:off x="1839433" y="1750813"/>
            <a:ext cx="9976928" cy="4351338"/>
          </a:xfrm>
        </p:spPr>
        <p:txBody>
          <a:bodyPr>
            <a:normAutofit/>
          </a:bodyPr>
          <a:lstStyle/>
          <a:p>
            <a:pPr marL="0" indent="0">
              <a:buNone/>
            </a:pPr>
            <a:r>
              <a:rPr lang="en-GB" dirty="0"/>
              <a:t>Think </a:t>
            </a:r>
            <a:r>
              <a:rPr lang="en-GB" dirty="0" smtClean="0"/>
              <a:t>about some of the causes of climate change and introduce </a:t>
            </a:r>
            <a:r>
              <a:rPr lang="en-US" dirty="0" smtClean="0"/>
              <a:t>"</a:t>
            </a:r>
            <a:r>
              <a:rPr lang="en-GB" dirty="0" smtClean="0"/>
              <a:t>Deep Time</a:t>
            </a:r>
            <a:r>
              <a:rPr lang="en-US" dirty="0" smtClean="0"/>
              <a:t>"</a:t>
            </a:r>
            <a:r>
              <a:rPr lang="en-GB" dirty="0" smtClean="0"/>
              <a:t> to learn more about the history of the Earth</a:t>
            </a:r>
          </a:p>
          <a:p>
            <a:pPr marL="0" indent="0">
              <a:buNone/>
            </a:pPr>
            <a:endParaRPr lang="en-GB" dirty="0"/>
          </a:p>
          <a:p>
            <a:pPr marL="0" indent="0">
              <a:buNone/>
            </a:pPr>
            <a:r>
              <a:rPr lang="en-GB" dirty="0"/>
              <a:t>Understand </a:t>
            </a:r>
            <a:r>
              <a:rPr lang="en-GB" dirty="0" smtClean="0"/>
              <a:t>the importance of exploring the emotions arising from climate change and of finding ways to express how we feel</a:t>
            </a:r>
            <a:endParaRPr lang="en-GB" dirty="0"/>
          </a:p>
          <a:p>
            <a:pPr marL="0" indent="0">
              <a:buNone/>
            </a:pPr>
            <a:endParaRPr lang="en-GB" dirty="0" smtClean="0"/>
          </a:p>
          <a:p>
            <a:pPr marL="0" indent="0">
              <a:buNone/>
            </a:pPr>
            <a:r>
              <a:rPr lang="en-GB" dirty="0" smtClean="0"/>
              <a:t>Explore ideas around deep time and human activities to help us understand the importance of changing some of our habits</a:t>
            </a:r>
            <a:endParaRPr lang="en-GB" dirty="0"/>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7250" y="1511249"/>
            <a:ext cx="1231499" cy="4121253"/>
          </a:xfrm>
          <a:prstGeom prst="rect">
            <a:avLst/>
          </a:prstGeom>
        </p:spPr>
      </p:pic>
    </p:spTree>
    <p:extLst>
      <p:ext uri="{BB962C8B-B14F-4D97-AF65-F5344CB8AC3E}">
        <p14:creationId xmlns:p14="http://schemas.microsoft.com/office/powerpoint/2010/main" val="34460652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587" y="1151857"/>
            <a:ext cx="11337851" cy="4767680"/>
          </a:xfrm>
        </p:spPr>
        <p:txBody>
          <a:bodyPr>
            <a:normAutofit/>
          </a:bodyPr>
          <a:lstStyle/>
          <a:p>
            <a:pPr marL="0" indent="0">
              <a:buNone/>
            </a:pPr>
            <a:r>
              <a:rPr lang="en-GB" dirty="0" smtClean="0"/>
              <a:t>Here are three </a:t>
            </a:r>
            <a:r>
              <a:rPr lang="en-GB" dirty="0"/>
              <a:t>different ways that we can try to understand deep time. </a:t>
            </a:r>
            <a:r>
              <a:rPr lang="en-GB" dirty="0" smtClean="0"/>
              <a:t>Choose one (or more) of the three journeys and travel together as a class. </a:t>
            </a:r>
          </a:p>
          <a:p>
            <a:pPr marL="0" indent="0">
              <a:buNone/>
            </a:pPr>
            <a:r>
              <a:rPr lang="en-GB" sz="2000" i="1" dirty="0" smtClean="0"/>
              <a:t>*Each </a:t>
            </a:r>
            <a:r>
              <a:rPr lang="en-GB" sz="2000" i="1" dirty="0"/>
              <a:t>of these can be an individual project or a class project – you may just want to look at them today and come back to them another time</a:t>
            </a:r>
            <a:r>
              <a:rPr lang="en-GB" sz="2000" i="1" dirty="0" smtClean="0"/>
              <a:t>.</a:t>
            </a:r>
            <a:br>
              <a:rPr lang="en-GB" sz="2000" i="1" dirty="0" smtClean="0"/>
            </a:br>
            <a:endParaRPr lang="en-GB" sz="2800" dirty="0"/>
          </a:p>
        </p:txBody>
      </p:sp>
      <p:sp>
        <p:nvSpPr>
          <p:cNvPr id="4" name="Rectangle 3"/>
          <p:cNvSpPr/>
          <p:nvPr/>
        </p:nvSpPr>
        <p:spPr>
          <a:xfrm>
            <a:off x="595423" y="2945219"/>
            <a:ext cx="3349256" cy="2974318"/>
          </a:xfrm>
          <a:prstGeom prst="rect">
            <a:avLst/>
          </a:prstGeom>
          <a:solidFill>
            <a:srgbClr val="59D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bg2">
                    <a:lumMod val="10000"/>
                  </a:schemeClr>
                </a:solidFill>
                <a:latin typeface="+mj-lt"/>
              </a:rPr>
              <a:t>1. Draw </a:t>
            </a:r>
            <a:r>
              <a:rPr lang="en-GB" sz="2400" dirty="0">
                <a:solidFill>
                  <a:schemeClr val="bg2">
                    <a:lumMod val="10000"/>
                  </a:schemeClr>
                </a:solidFill>
                <a:latin typeface="+mj-lt"/>
              </a:rPr>
              <a:t>a </a:t>
            </a:r>
            <a:r>
              <a:rPr lang="en-GB" sz="2400" b="1" u="sng" dirty="0">
                <a:solidFill>
                  <a:schemeClr val="bg2">
                    <a:lumMod val="10000"/>
                  </a:schemeClr>
                </a:solidFill>
                <a:latin typeface="+mj-lt"/>
              </a:rPr>
              <a:t>timeline</a:t>
            </a:r>
            <a:r>
              <a:rPr lang="en-GB" sz="2400" dirty="0">
                <a:solidFill>
                  <a:schemeClr val="bg2">
                    <a:lumMod val="10000"/>
                  </a:schemeClr>
                </a:solidFill>
                <a:latin typeface="+mj-lt"/>
              </a:rPr>
              <a:t> or map of the history of the E</a:t>
            </a:r>
            <a:r>
              <a:rPr lang="en-GB" sz="2400" dirty="0" smtClean="0">
                <a:solidFill>
                  <a:schemeClr val="bg2">
                    <a:lumMod val="10000"/>
                  </a:schemeClr>
                </a:solidFill>
                <a:latin typeface="+mj-lt"/>
              </a:rPr>
              <a:t>arth</a:t>
            </a:r>
            <a:r>
              <a:rPr lang="en-GB" sz="2400" dirty="0">
                <a:solidFill>
                  <a:schemeClr val="bg2">
                    <a:lumMod val="10000"/>
                  </a:schemeClr>
                </a:solidFill>
                <a:latin typeface="+mj-lt"/>
              </a:rPr>
              <a:t>, using the information on the next slide</a:t>
            </a:r>
            <a:r>
              <a:rPr lang="en-GB" sz="2400" dirty="0" smtClean="0">
                <a:solidFill>
                  <a:schemeClr val="bg2">
                    <a:lumMod val="10000"/>
                  </a:schemeClr>
                </a:solidFill>
                <a:latin typeface="+mj-lt"/>
              </a:rPr>
              <a:t>.</a:t>
            </a:r>
            <a:endParaRPr lang="en-GB" sz="2400" dirty="0">
              <a:solidFill>
                <a:schemeClr val="bg2">
                  <a:lumMod val="10000"/>
                </a:schemeClr>
              </a:solidFill>
              <a:latin typeface="+mj-lt"/>
            </a:endParaRPr>
          </a:p>
        </p:txBody>
      </p:sp>
      <p:sp>
        <p:nvSpPr>
          <p:cNvPr id="7" name="Rectangle 6"/>
          <p:cNvSpPr/>
          <p:nvPr/>
        </p:nvSpPr>
        <p:spPr>
          <a:xfrm>
            <a:off x="4214037" y="2945219"/>
            <a:ext cx="3349256" cy="297431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bg2">
                    <a:lumMod val="10000"/>
                  </a:schemeClr>
                </a:solidFill>
                <a:latin typeface="+mj-lt"/>
              </a:rPr>
              <a:t>2. Draw </a:t>
            </a:r>
            <a:r>
              <a:rPr lang="en-GB" sz="2400" dirty="0">
                <a:solidFill>
                  <a:schemeClr val="bg2">
                    <a:lumMod val="10000"/>
                  </a:schemeClr>
                </a:solidFill>
                <a:latin typeface="+mj-lt"/>
              </a:rPr>
              <a:t>a </a:t>
            </a:r>
            <a:r>
              <a:rPr lang="en-GB" sz="2400" b="1" u="sng" dirty="0">
                <a:solidFill>
                  <a:schemeClr val="bg2">
                    <a:lumMod val="10000"/>
                  </a:schemeClr>
                </a:solidFill>
                <a:latin typeface="+mj-lt"/>
              </a:rPr>
              <a:t>clock</a:t>
            </a:r>
            <a:r>
              <a:rPr lang="en-GB" sz="2400" dirty="0">
                <a:solidFill>
                  <a:schemeClr val="bg2">
                    <a:lumMod val="10000"/>
                  </a:schemeClr>
                </a:solidFill>
                <a:latin typeface="+mj-lt"/>
              </a:rPr>
              <a:t> of </a:t>
            </a:r>
            <a:r>
              <a:rPr lang="en-GB" sz="2400" dirty="0" smtClean="0">
                <a:solidFill>
                  <a:schemeClr val="bg2">
                    <a:lumMod val="10000"/>
                  </a:schemeClr>
                </a:solidFill>
                <a:latin typeface="+mj-lt"/>
              </a:rPr>
              <a:t>Deep </a:t>
            </a:r>
            <a:r>
              <a:rPr lang="en-GB" sz="2400" dirty="0">
                <a:solidFill>
                  <a:schemeClr val="bg2">
                    <a:lumMod val="10000"/>
                  </a:schemeClr>
                </a:solidFill>
                <a:latin typeface="+mj-lt"/>
              </a:rPr>
              <a:t>T</a:t>
            </a:r>
            <a:r>
              <a:rPr lang="en-GB" sz="2400" dirty="0" smtClean="0">
                <a:solidFill>
                  <a:schemeClr val="bg2">
                    <a:lumMod val="10000"/>
                  </a:schemeClr>
                </a:solidFill>
                <a:latin typeface="+mj-lt"/>
              </a:rPr>
              <a:t>ime</a:t>
            </a:r>
            <a:r>
              <a:rPr lang="en-GB" sz="2400" dirty="0">
                <a:solidFill>
                  <a:schemeClr val="bg2">
                    <a:lumMod val="10000"/>
                  </a:schemeClr>
                </a:solidFill>
                <a:latin typeface="+mj-lt"/>
              </a:rPr>
              <a:t>, using the second slide to help you</a:t>
            </a:r>
            <a:r>
              <a:rPr lang="en-GB" sz="2400" dirty="0" smtClean="0">
                <a:solidFill>
                  <a:schemeClr val="bg2">
                    <a:lumMod val="10000"/>
                  </a:schemeClr>
                </a:solidFill>
                <a:latin typeface="+mj-lt"/>
              </a:rPr>
              <a:t>.</a:t>
            </a:r>
          </a:p>
        </p:txBody>
      </p:sp>
      <p:sp>
        <p:nvSpPr>
          <p:cNvPr id="8" name="Rectangle 7"/>
          <p:cNvSpPr/>
          <p:nvPr/>
        </p:nvSpPr>
        <p:spPr>
          <a:xfrm>
            <a:off x="7832651" y="2945219"/>
            <a:ext cx="3349256" cy="297431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bg1"/>
                </a:solidFill>
                <a:latin typeface="+mj-lt"/>
              </a:rPr>
              <a:t>3. Take </a:t>
            </a:r>
            <a:r>
              <a:rPr lang="en-GB" sz="2400" dirty="0">
                <a:solidFill>
                  <a:schemeClr val="bg1"/>
                </a:solidFill>
                <a:latin typeface="+mj-lt"/>
              </a:rPr>
              <a:t>a </a:t>
            </a:r>
            <a:r>
              <a:rPr lang="en-GB" sz="2400" u="sng" dirty="0" smtClean="0">
                <a:solidFill>
                  <a:schemeClr val="bg1"/>
                </a:solidFill>
                <a:latin typeface="+mj-lt"/>
              </a:rPr>
              <a:t>Deep </a:t>
            </a:r>
            <a:r>
              <a:rPr lang="en-GB" sz="2400" u="sng" dirty="0">
                <a:solidFill>
                  <a:schemeClr val="bg1"/>
                </a:solidFill>
                <a:latin typeface="+mj-lt"/>
              </a:rPr>
              <a:t>T</a:t>
            </a:r>
            <a:r>
              <a:rPr lang="en-GB" sz="2400" u="sng" dirty="0" smtClean="0">
                <a:solidFill>
                  <a:schemeClr val="bg1"/>
                </a:solidFill>
                <a:latin typeface="+mj-lt"/>
              </a:rPr>
              <a:t>ime </a:t>
            </a:r>
            <a:r>
              <a:rPr lang="en-GB" sz="2400" b="1" u="sng" dirty="0">
                <a:solidFill>
                  <a:schemeClr val="bg1"/>
                </a:solidFill>
                <a:latin typeface="+mj-lt"/>
              </a:rPr>
              <a:t>W</a:t>
            </a:r>
            <a:r>
              <a:rPr lang="en-GB" sz="2400" b="1" u="sng" dirty="0" smtClean="0">
                <a:solidFill>
                  <a:schemeClr val="bg1"/>
                </a:solidFill>
                <a:latin typeface="+mj-lt"/>
              </a:rPr>
              <a:t>alk</a:t>
            </a:r>
            <a:r>
              <a:rPr lang="en-GB" sz="2400" dirty="0" smtClean="0">
                <a:solidFill>
                  <a:schemeClr val="bg1"/>
                </a:solidFill>
                <a:latin typeface="+mj-lt"/>
              </a:rPr>
              <a:t>  using the third slide.</a:t>
            </a:r>
            <a:br>
              <a:rPr lang="en-GB" sz="2400" dirty="0" smtClean="0">
                <a:solidFill>
                  <a:schemeClr val="bg1"/>
                </a:solidFill>
                <a:latin typeface="+mj-lt"/>
              </a:rPr>
            </a:br>
            <a:r>
              <a:rPr lang="en-GB" sz="1600" dirty="0" smtClean="0">
                <a:solidFill>
                  <a:schemeClr val="bg1"/>
                </a:solidFill>
                <a:latin typeface="+mj-lt"/>
              </a:rPr>
              <a:t>NB: this </a:t>
            </a:r>
            <a:r>
              <a:rPr lang="en-GB" sz="1600" dirty="0">
                <a:solidFill>
                  <a:schemeClr val="bg1"/>
                </a:solidFill>
                <a:latin typeface="+mj-lt"/>
              </a:rPr>
              <a:t>would take a few hours and could be a great school trip or class outing that you may wish to arrange if </a:t>
            </a:r>
            <a:r>
              <a:rPr lang="en-GB" sz="1600" dirty="0" smtClean="0">
                <a:solidFill>
                  <a:schemeClr val="bg1"/>
                </a:solidFill>
                <a:latin typeface="+mj-lt"/>
              </a:rPr>
              <a:t>possible</a:t>
            </a:r>
            <a:endParaRPr lang="en-GB" sz="1600" dirty="0">
              <a:solidFill>
                <a:schemeClr val="bg1"/>
              </a:solidFill>
              <a:latin typeface="+mj-lt"/>
            </a:endParaRPr>
          </a:p>
        </p:txBody>
      </p:sp>
    </p:spTree>
    <p:extLst>
      <p:ext uri="{BB962C8B-B14F-4D97-AF65-F5344CB8AC3E}">
        <p14:creationId xmlns:p14="http://schemas.microsoft.com/office/powerpoint/2010/main" val="208278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1983" y="381000"/>
            <a:ext cx="4311364" cy="6096000"/>
          </a:xfrm>
          <a:prstGeom prst="rect">
            <a:avLst/>
          </a:prstGeom>
        </p:spPr>
      </p:pic>
      <p:sp>
        <p:nvSpPr>
          <p:cNvPr id="6" name="Rectangle 5"/>
          <p:cNvSpPr/>
          <p:nvPr/>
        </p:nvSpPr>
        <p:spPr>
          <a:xfrm>
            <a:off x="6246813" y="1166842"/>
            <a:ext cx="5135562" cy="4893647"/>
          </a:xfrm>
          <a:prstGeom prst="rect">
            <a:avLst/>
          </a:prstGeom>
        </p:spPr>
        <p:txBody>
          <a:bodyPr wrap="square">
            <a:spAutoFit/>
          </a:bodyPr>
          <a:lstStyle/>
          <a:p>
            <a:r>
              <a:rPr lang="en-GB" sz="2400" dirty="0" smtClean="0">
                <a:latin typeface="+mj-lt"/>
              </a:rPr>
              <a:t>Here are all of the different stages and measurements of time (and distance) from the LA to New York journey in the film that you watched. </a:t>
            </a:r>
            <a:r>
              <a:rPr lang="en-GB" i="1" dirty="0" smtClean="0">
                <a:latin typeface="+mj-lt"/>
              </a:rPr>
              <a:t>*click on the image for a larger version or to download</a:t>
            </a:r>
          </a:p>
          <a:p>
            <a:r>
              <a:rPr lang="en-GB" sz="2400" dirty="0">
                <a:latin typeface="+mj-lt"/>
              </a:rPr>
              <a:t/>
            </a:r>
            <a:br>
              <a:rPr lang="en-GB" sz="2400" dirty="0">
                <a:latin typeface="+mj-lt"/>
              </a:rPr>
            </a:br>
            <a:r>
              <a:rPr lang="en-GB" sz="2400" dirty="0" smtClean="0">
                <a:latin typeface="+mj-lt"/>
              </a:rPr>
              <a:t>Why not take a huge piece of paper (or stick several together) and create a timeline to go around the classroom?</a:t>
            </a:r>
            <a:br>
              <a:rPr lang="en-GB" sz="2400" dirty="0" smtClean="0">
                <a:latin typeface="+mj-lt"/>
              </a:rPr>
            </a:br>
            <a:r>
              <a:rPr lang="en-GB" sz="2400" dirty="0" smtClean="0">
                <a:latin typeface="+mj-lt"/>
              </a:rPr>
              <a:t/>
            </a:r>
            <a:br>
              <a:rPr lang="en-GB" sz="2400" dirty="0" smtClean="0">
                <a:latin typeface="+mj-lt"/>
              </a:rPr>
            </a:br>
            <a:r>
              <a:rPr lang="en-GB" sz="2400" dirty="0" smtClean="0">
                <a:latin typeface="+mj-lt"/>
              </a:rPr>
              <a:t>For each moment in time, you could add images and pictures as well as noting down what was happening.</a:t>
            </a:r>
            <a:endParaRPr lang="en-GB" sz="2400" dirty="0">
              <a:latin typeface="+mj-lt"/>
            </a:endParaRPr>
          </a:p>
        </p:txBody>
      </p:sp>
      <p:sp>
        <p:nvSpPr>
          <p:cNvPr id="4" name="Rectangle 3"/>
          <p:cNvSpPr/>
          <p:nvPr/>
        </p:nvSpPr>
        <p:spPr>
          <a:xfrm>
            <a:off x="6039667" y="446629"/>
            <a:ext cx="5549853" cy="646331"/>
          </a:xfrm>
          <a:prstGeom prst="rect">
            <a:avLst/>
          </a:prstGeom>
        </p:spPr>
        <p:txBody>
          <a:bodyPr wrap="none">
            <a:spAutoFit/>
          </a:bodyPr>
          <a:lstStyle/>
          <a:p>
            <a:r>
              <a:rPr lang="en-GB" sz="3600" b="1" dirty="0" smtClean="0">
                <a:solidFill>
                  <a:prstClr val="black"/>
                </a:solidFill>
                <a:latin typeface="Calibri Light" panose="020F0302020204030204"/>
                <a:ea typeface="+mj-ea"/>
                <a:cs typeface="+mj-cs"/>
              </a:rPr>
              <a:t>1. Draw a </a:t>
            </a:r>
            <a:r>
              <a:rPr lang="en-GB" sz="3600" b="1" dirty="0">
                <a:solidFill>
                  <a:prstClr val="black"/>
                </a:solidFill>
                <a:latin typeface="Calibri Light" panose="020F0302020204030204"/>
                <a:ea typeface="+mj-ea"/>
                <a:cs typeface="+mj-cs"/>
              </a:rPr>
              <a:t>Deep Time </a:t>
            </a:r>
            <a:r>
              <a:rPr lang="en-GB" sz="3600" b="1" dirty="0" smtClean="0">
                <a:solidFill>
                  <a:prstClr val="black"/>
                </a:solidFill>
                <a:latin typeface="Calibri Light" panose="020F0302020204030204"/>
                <a:ea typeface="+mj-ea"/>
                <a:cs typeface="+mj-cs"/>
              </a:rPr>
              <a:t>timeline</a:t>
            </a:r>
            <a:endParaRPr lang="en-GB" sz="1400" b="1" dirty="0"/>
          </a:p>
        </p:txBody>
      </p:sp>
    </p:spTree>
    <p:extLst>
      <p:ext uri="{BB962C8B-B14F-4D97-AF65-F5344CB8AC3E}">
        <p14:creationId xmlns:p14="http://schemas.microsoft.com/office/powerpoint/2010/main" val="26001103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image of timeline for deep time"/>
          <p:cNvPicPr>
            <a:picLocks noChangeAspect="1" noChangeArrowheads="1"/>
          </p:cNvPicPr>
          <p:nvPr/>
        </p:nvPicPr>
        <p:blipFill rotWithShape="1">
          <a:blip r:embed="rId2">
            <a:extLst>
              <a:ext uri="{28A0092B-C50C-407E-A947-70E740481C1C}">
                <a14:useLocalDpi xmlns:a14="http://schemas.microsoft.com/office/drawing/2010/main" val="0"/>
              </a:ext>
            </a:extLst>
          </a:blip>
          <a:srcRect b="10678"/>
          <a:stretch/>
        </p:blipFill>
        <p:spPr bwMode="auto">
          <a:xfrm>
            <a:off x="0" y="481011"/>
            <a:ext cx="8686800" cy="58959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746379" y="390525"/>
            <a:ext cx="5317802" cy="646331"/>
          </a:xfrm>
          <a:prstGeom prst="rect">
            <a:avLst/>
          </a:prstGeom>
        </p:spPr>
        <p:txBody>
          <a:bodyPr wrap="none">
            <a:spAutoFit/>
          </a:bodyPr>
          <a:lstStyle/>
          <a:p>
            <a:r>
              <a:rPr lang="en-GB" sz="3600" b="1" dirty="0" smtClean="0">
                <a:solidFill>
                  <a:prstClr val="black"/>
                </a:solidFill>
                <a:latin typeface="Calibri Light" panose="020F0302020204030204"/>
                <a:ea typeface="+mj-ea"/>
                <a:cs typeface="+mj-cs"/>
              </a:rPr>
              <a:t>2. Create a </a:t>
            </a:r>
            <a:r>
              <a:rPr lang="en-GB" sz="3600" b="1" dirty="0">
                <a:solidFill>
                  <a:prstClr val="black"/>
                </a:solidFill>
                <a:latin typeface="Calibri Light" panose="020F0302020204030204"/>
                <a:ea typeface="+mj-ea"/>
                <a:cs typeface="+mj-cs"/>
              </a:rPr>
              <a:t>Deep Time </a:t>
            </a:r>
            <a:r>
              <a:rPr lang="en-GB" sz="3600" b="1" dirty="0" smtClean="0">
                <a:solidFill>
                  <a:prstClr val="black"/>
                </a:solidFill>
                <a:latin typeface="Calibri Light" panose="020F0302020204030204"/>
                <a:ea typeface="+mj-ea"/>
                <a:cs typeface="+mj-cs"/>
              </a:rPr>
              <a:t>clock</a:t>
            </a:r>
            <a:endParaRPr lang="en-GB" sz="1400" b="1" dirty="0"/>
          </a:p>
        </p:txBody>
      </p:sp>
      <p:sp>
        <p:nvSpPr>
          <p:cNvPr id="2" name="Rectangle 1"/>
          <p:cNvSpPr/>
          <p:nvPr/>
        </p:nvSpPr>
        <p:spPr>
          <a:xfrm>
            <a:off x="8940800" y="1182230"/>
            <a:ext cx="2930341" cy="2246769"/>
          </a:xfrm>
          <a:prstGeom prst="rect">
            <a:avLst/>
          </a:prstGeom>
        </p:spPr>
        <p:txBody>
          <a:bodyPr wrap="square">
            <a:spAutoFit/>
          </a:bodyPr>
          <a:lstStyle/>
          <a:p>
            <a:r>
              <a:rPr lang="en-GB" sz="2800" dirty="0" smtClean="0">
                <a:latin typeface="+mj-lt"/>
              </a:rPr>
              <a:t>Here is an example of Deep Time using a clock – why not have a go at making your own?</a:t>
            </a:r>
            <a:endParaRPr lang="en-GB" sz="2800" dirty="0">
              <a:latin typeface="+mj-lt"/>
            </a:endParaRPr>
          </a:p>
        </p:txBody>
      </p:sp>
    </p:spTree>
    <p:extLst>
      <p:ext uri="{BB962C8B-B14F-4D97-AF65-F5344CB8AC3E}">
        <p14:creationId xmlns:p14="http://schemas.microsoft.com/office/powerpoint/2010/main" val="243667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ircle(in)">
                                      <p:cBhvr>
                                        <p:cTn id="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3. Take a Deep Time Walk</a:t>
            </a:r>
            <a:endParaRPr lang="en-GB" sz="4000" dirty="0"/>
          </a:p>
        </p:txBody>
      </p:sp>
      <p:sp>
        <p:nvSpPr>
          <p:cNvPr id="3" name="Content Placeholder 2"/>
          <p:cNvSpPr>
            <a:spLocks noGrp="1"/>
          </p:cNvSpPr>
          <p:nvPr>
            <p:ph idx="1"/>
          </p:nvPr>
        </p:nvSpPr>
        <p:spPr>
          <a:xfrm>
            <a:off x="463587" y="1646237"/>
            <a:ext cx="11337851" cy="4351338"/>
          </a:xfrm>
        </p:spPr>
        <p:txBody>
          <a:bodyPr>
            <a:normAutofit/>
          </a:bodyPr>
          <a:lstStyle/>
          <a:p>
            <a:pPr marL="0" indent="0">
              <a:buNone/>
            </a:pPr>
            <a:r>
              <a:rPr lang="en-GB" dirty="0" smtClean="0"/>
              <a:t>Walk </a:t>
            </a:r>
            <a:r>
              <a:rPr lang="en-GB" dirty="0"/>
              <a:t>4.6km through </a:t>
            </a:r>
            <a:r>
              <a:rPr lang="en-GB" dirty="0" smtClean="0"/>
              <a:t>4.6 billion </a:t>
            </a:r>
            <a:r>
              <a:rPr lang="en-GB" dirty="0"/>
              <a:t>years of Earth history, learn about key concepts </a:t>
            </a:r>
            <a:r>
              <a:rPr lang="en-GB" dirty="0" smtClean="0"/>
              <a:t>of </a:t>
            </a:r>
            <a:r>
              <a:rPr lang="en-GB" dirty="0"/>
              <a:t>Earth’s evolution and experience a unique perspective of </a:t>
            </a:r>
            <a:r>
              <a:rPr lang="en-GB" dirty="0" smtClean="0"/>
              <a:t>Deep </a:t>
            </a:r>
            <a:r>
              <a:rPr lang="en-GB" dirty="0"/>
              <a:t>T</a:t>
            </a:r>
            <a:r>
              <a:rPr lang="en-GB" dirty="0" smtClean="0"/>
              <a:t>ime with a Deep Time app.</a:t>
            </a:r>
          </a:p>
          <a:p>
            <a:pPr marL="0" indent="0">
              <a:buNone/>
            </a:pPr>
            <a:r>
              <a:rPr lang="en-GB" dirty="0" smtClean="0"/>
              <a:t>Designed </a:t>
            </a:r>
            <a:r>
              <a:rPr lang="en-GB" dirty="0"/>
              <a:t>using appropriate technology, the Deep Time Walk </a:t>
            </a:r>
            <a:r>
              <a:rPr lang="en-GB" dirty="0" smtClean="0"/>
              <a:t>app calculates </a:t>
            </a:r>
            <a:r>
              <a:rPr lang="en-GB" dirty="0"/>
              <a:t>your speed and distance as you journey across </a:t>
            </a:r>
            <a:r>
              <a:rPr lang="en-GB" dirty="0" smtClean="0"/>
              <a:t>4.6 billion </a:t>
            </a:r>
            <a:r>
              <a:rPr lang="en-GB" dirty="0"/>
              <a:t>years of time, enabling you to learn about key evolutionary events as they occur </a:t>
            </a:r>
            <a:r>
              <a:rPr lang="en-GB" dirty="0" smtClean="0"/>
              <a:t>over the history of the Earth.</a:t>
            </a:r>
          </a:p>
          <a:p>
            <a:pPr marL="0" indent="0">
              <a:buNone/>
            </a:pPr>
            <a:r>
              <a:rPr lang="en-GB" dirty="0"/>
              <a:t>The </a:t>
            </a:r>
            <a:r>
              <a:rPr lang="en-GB" dirty="0" err="1"/>
              <a:t>dramatised</a:t>
            </a:r>
            <a:r>
              <a:rPr lang="en-GB" dirty="0"/>
              <a:t> Deep Time Walk can be experienced anywhere in the </a:t>
            </a:r>
            <a:r>
              <a:rPr lang="en-GB" dirty="0" smtClean="0"/>
              <a:t>world!</a:t>
            </a:r>
            <a:r>
              <a:rPr lang="en-GB" dirty="0"/>
              <a:t> </a:t>
            </a:r>
            <a:r>
              <a:rPr lang="en-GB" dirty="0" smtClean="0"/>
              <a:t>You can learn more </a:t>
            </a:r>
            <a:r>
              <a:rPr lang="en-GB" dirty="0" smtClean="0">
                <a:hlinkClick r:id="rId2"/>
              </a:rPr>
              <a:t>here </a:t>
            </a:r>
            <a:r>
              <a:rPr lang="en-GB" dirty="0" smtClean="0"/>
              <a:t>and download the app for free. </a:t>
            </a:r>
            <a:r>
              <a:rPr lang="en-GB" dirty="0"/>
              <a:t/>
            </a:r>
            <a:br>
              <a:rPr lang="en-GB" dirty="0"/>
            </a:br>
            <a:endParaRPr lang="en-GB" dirty="0"/>
          </a:p>
        </p:txBody>
      </p:sp>
      <p:sp>
        <p:nvSpPr>
          <p:cNvPr id="4" name="Rectangle 3"/>
          <p:cNvSpPr/>
          <p:nvPr/>
        </p:nvSpPr>
        <p:spPr>
          <a:xfrm>
            <a:off x="9128164" y="5546209"/>
            <a:ext cx="2382704" cy="369332"/>
          </a:xfrm>
          <a:prstGeom prst="rect">
            <a:avLst/>
          </a:prstGeom>
          <a:solidFill>
            <a:srgbClr val="59D7C8"/>
          </a:solidFill>
        </p:spPr>
        <p:txBody>
          <a:bodyPr wrap="none">
            <a:spAutoFit/>
          </a:bodyPr>
          <a:lstStyle/>
          <a:p>
            <a:r>
              <a:rPr lang="en-GB" b="1" dirty="0" smtClean="0">
                <a:solidFill>
                  <a:schemeClr val="accent1">
                    <a:lumMod val="50000"/>
                  </a:schemeClr>
                </a:solidFill>
                <a:latin typeface="+mj-lt"/>
              </a:rPr>
              <a:t>www.deeptimewalk.org</a:t>
            </a:r>
            <a:endParaRPr lang="en-GB" b="1" dirty="0">
              <a:solidFill>
                <a:schemeClr val="accent1">
                  <a:lumMod val="50000"/>
                </a:schemeClr>
              </a:solidFill>
              <a:latin typeface="+mj-lt"/>
            </a:endParaRPr>
          </a:p>
        </p:txBody>
      </p:sp>
      <p:pic>
        <p:nvPicPr>
          <p:cNvPr id="6" name="Picture 5"/>
          <p:cNvPicPr>
            <a:picLocks noChangeAspect="1"/>
          </p:cNvPicPr>
          <p:nvPr/>
        </p:nvPicPr>
        <p:blipFill>
          <a:blip r:embed="rId3"/>
          <a:stretch>
            <a:fillRect/>
          </a:stretch>
        </p:blipFill>
        <p:spPr>
          <a:xfrm>
            <a:off x="10582275" y="364958"/>
            <a:ext cx="1423987" cy="1423987"/>
          </a:xfrm>
          <a:prstGeom prst="rect">
            <a:avLst/>
          </a:prstGeom>
        </p:spPr>
      </p:pic>
    </p:spTree>
    <p:extLst>
      <p:ext uri="{BB962C8B-B14F-4D97-AF65-F5344CB8AC3E}">
        <p14:creationId xmlns:p14="http://schemas.microsoft.com/office/powerpoint/2010/main" val="19752084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5467" y="1515581"/>
            <a:ext cx="3404245" cy="3404245"/>
          </a:xfrm>
          <a:prstGeom prst="rect">
            <a:avLst/>
          </a:prstGeom>
        </p:spPr>
      </p:pic>
      <p:sp>
        <p:nvSpPr>
          <p:cNvPr id="7" name="Rectangle 6"/>
          <p:cNvSpPr/>
          <p:nvPr/>
        </p:nvSpPr>
        <p:spPr>
          <a:xfrm>
            <a:off x="4639946" y="2309761"/>
            <a:ext cx="2755285" cy="1815882"/>
          </a:xfrm>
          <a:prstGeom prst="rect">
            <a:avLst/>
          </a:prstGeom>
        </p:spPr>
        <p:txBody>
          <a:bodyPr wrap="square">
            <a:spAutoFit/>
          </a:bodyPr>
          <a:lstStyle/>
          <a:p>
            <a:pPr algn="ctr"/>
            <a:r>
              <a:rPr lang="en-GB" sz="2800" dirty="0">
                <a:latin typeface="+mj-lt"/>
              </a:rPr>
              <a:t>Why might Deep Time help us to respond to the changing climate?</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7069" y="4248150"/>
            <a:ext cx="1107856" cy="2280082"/>
          </a:xfrm>
          <a:prstGeom prst="rect">
            <a:avLst/>
          </a:prstGeom>
        </p:spPr>
      </p:pic>
    </p:spTree>
    <p:extLst>
      <p:ext uri="{BB962C8B-B14F-4D97-AF65-F5344CB8AC3E}">
        <p14:creationId xmlns:p14="http://schemas.microsoft.com/office/powerpoint/2010/main" val="31575191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074" y="958850"/>
            <a:ext cx="11337851" cy="4351338"/>
          </a:xfrm>
        </p:spPr>
        <p:txBody>
          <a:bodyPr/>
          <a:lstStyle/>
          <a:p>
            <a:pPr marL="0" indent="0">
              <a:buNone/>
            </a:pPr>
            <a:r>
              <a:rPr lang="en-GB" dirty="0" smtClean="0"/>
              <a:t>To help think a little more freely about the significance of time, let’s take a look at some of the living things around us that have been here for a long, long time on Earth (although even they have not been here that long when we think about Deep </a:t>
            </a:r>
            <a:r>
              <a:rPr lang="en-GB" dirty="0"/>
              <a:t>T</a:t>
            </a:r>
            <a:r>
              <a:rPr lang="en-GB" dirty="0" smtClean="0"/>
              <a:t>ime.)</a:t>
            </a:r>
          </a:p>
          <a:p>
            <a:pPr marL="0" indent="0">
              <a:buNone/>
            </a:pPr>
            <a:r>
              <a:rPr lang="en-GB" dirty="0"/>
              <a:t/>
            </a:r>
            <a:br>
              <a:rPr lang="en-GB" dirty="0"/>
            </a:br>
            <a:r>
              <a:rPr lang="en-GB" dirty="0" smtClean="0"/>
              <a:t>Let’s meet:</a:t>
            </a:r>
          </a:p>
          <a:p>
            <a:pPr marL="0" indent="0">
              <a:buNone/>
            </a:pPr>
            <a:endParaRPr lang="en-GB" dirty="0"/>
          </a:p>
        </p:txBody>
      </p:sp>
      <p:sp>
        <p:nvSpPr>
          <p:cNvPr id="2" name="Oval 1"/>
          <p:cNvSpPr/>
          <p:nvPr/>
        </p:nvSpPr>
        <p:spPr>
          <a:xfrm>
            <a:off x="946414" y="3637897"/>
            <a:ext cx="2136808" cy="209394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The oldest tree on </a:t>
            </a:r>
            <a:r>
              <a:rPr lang="en-GB" sz="2400" dirty="0" smtClean="0"/>
              <a:t>Earth</a:t>
            </a:r>
            <a:endParaRPr lang="en-GB" sz="2400" dirty="0"/>
          </a:p>
        </p:txBody>
      </p:sp>
      <p:sp>
        <p:nvSpPr>
          <p:cNvPr id="4" name="Oval 3"/>
          <p:cNvSpPr/>
          <p:nvPr/>
        </p:nvSpPr>
        <p:spPr>
          <a:xfrm>
            <a:off x="3436304" y="3637897"/>
            <a:ext cx="2136808" cy="20939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The oldest </a:t>
            </a:r>
            <a:r>
              <a:rPr lang="en-GB" sz="2400" dirty="0" smtClean="0"/>
              <a:t>animal on </a:t>
            </a:r>
            <a:r>
              <a:rPr lang="en-GB" sz="2400" dirty="0"/>
              <a:t>E</a:t>
            </a:r>
            <a:r>
              <a:rPr lang="en-GB" sz="2400" dirty="0" smtClean="0"/>
              <a:t>arth</a:t>
            </a:r>
            <a:endParaRPr lang="en-GB" sz="2400" dirty="0"/>
          </a:p>
        </p:txBody>
      </p:sp>
      <p:sp>
        <p:nvSpPr>
          <p:cNvPr id="5" name="Oval 4"/>
          <p:cNvSpPr/>
          <p:nvPr/>
        </p:nvSpPr>
        <p:spPr>
          <a:xfrm>
            <a:off x="5926194" y="3637899"/>
            <a:ext cx="2136808" cy="209394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The oldest </a:t>
            </a:r>
            <a:r>
              <a:rPr lang="en-GB" sz="2400" dirty="0" smtClean="0"/>
              <a:t>species on </a:t>
            </a:r>
            <a:r>
              <a:rPr lang="en-GB" sz="2400" dirty="0"/>
              <a:t>E</a:t>
            </a:r>
            <a:r>
              <a:rPr lang="en-GB" sz="2400" dirty="0" smtClean="0"/>
              <a:t>arth</a:t>
            </a:r>
            <a:endParaRPr lang="en-GB" sz="2400" dirty="0"/>
          </a:p>
        </p:txBody>
      </p:sp>
      <p:sp>
        <p:nvSpPr>
          <p:cNvPr id="6" name="Oval 5"/>
          <p:cNvSpPr/>
          <p:nvPr/>
        </p:nvSpPr>
        <p:spPr>
          <a:xfrm>
            <a:off x="8504161" y="3637899"/>
            <a:ext cx="2136808" cy="209394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The oldest </a:t>
            </a:r>
            <a:r>
              <a:rPr lang="en-GB" sz="2400" dirty="0" smtClean="0"/>
              <a:t>rock on </a:t>
            </a:r>
            <a:r>
              <a:rPr lang="en-GB" sz="2400" dirty="0"/>
              <a:t>E</a:t>
            </a:r>
            <a:r>
              <a:rPr lang="en-GB" sz="2400" dirty="0" smtClean="0"/>
              <a:t>arth</a:t>
            </a:r>
            <a:endParaRPr lang="en-GB" sz="2400" dirty="0"/>
          </a:p>
        </p:txBody>
      </p:sp>
    </p:spTree>
    <p:extLst>
      <p:ext uri="{BB962C8B-B14F-4D97-AF65-F5344CB8AC3E}">
        <p14:creationId xmlns:p14="http://schemas.microsoft.com/office/powerpoint/2010/main" val="250565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80">
                                          <p:stCondLst>
                                            <p:cond delay="0"/>
                                          </p:stCondLst>
                                        </p:cTn>
                                        <p:tgtEl>
                                          <p:spTgt spid="5"/>
                                        </p:tgtEl>
                                      </p:cBhvr>
                                    </p:animEffect>
                                    <p:anim calcmode="lin" valueType="num">
                                      <p:cBhvr>
                                        <p:cTn id="4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gtEl>
                                      </p:cBhvr>
                                      <p:to x="100000" y="60000"/>
                                    </p:animScale>
                                    <p:animScale>
                                      <p:cBhvr>
                                        <p:cTn id="50" dur="166" decel="50000">
                                          <p:stCondLst>
                                            <p:cond delay="676"/>
                                          </p:stCondLst>
                                        </p:cTn>
                                        <p:tgtEl>
                                          <p:spTgt spid="5"/>
                                        </p:tgtEl>
                                      </p:cBhvr>
                                      <p:to x="100000" y="100000"/>
                                    </p:animScale>
                                    <p:animScale>
                                      <p:cBhvr>
                                        <p:cTn id="51" dur="26">
                                          <p:stCondLst>
                                            <p:cond delay="1312"/>
                                          </p:stCondLst>
                                        </p:cTn>
                                        <p:tgtEl>
                                          <p:spTgt spid="5"/>
                                        </p:tgtEl>
                                      </p:cBhvr>
                                      <p:to x="100000" y="80000"/>
                                    </p:animScale>
                                    <p:animScale>
                                      <p:cBhvr>
                                        <p:cTn id="52" dur="166" decel="50000">
                                          <p:stCondLst>
                                            <p:cond delay="1338"/>
                                          </p:stCondLst>
                                        </p:cTn>
                                        <p:tgtEl>
                                          <p:spTgt spid="5"/>
                                        </p:tgtEl>
                                      </p:cBhvr>
                                      <p:to x="100000" y="100000"/>
                                    </p:animScale>
                                    <p:animScale>
                                      <p:cBhvr>
                                        <p:cTn id="53" dur="26">
                                          <p:stCondLst>
                                            <p:cond delay="1642"/>
                                          </p:stCondLst>
                                        </p:cTn>
                                        <p:tgtEl>
                                          <p:spTgt spid="5"/>
                                        </p:tgtEl>
                                      </p:cBhvr>
                                      <p:to x="100000" y="90000"/>
                                    </p:animScale>
                                    <p:animScale>
                                      <p:cBhvr>
                                        <p:cTn id="54" dur="166" decel="50000">
                                          <p:stCondLst>
                                            <p:cond delay="1668"/>
                                          </p:stCondLst>
                                        </p:cTn>
                                        <p:tgtEl>
                                          <p:spTgt spid="5"/>
                                        </p:tgtEl>
                                      </p:cBhvr>
                                      <p:to x="100000" y="100000"/>
                                    </p:animScale>
                                    <p:animScale>
                                      <p:cBhvr>
                                        <p:cTn id="55" dur="26">
                                          <p:stCondLst>
                                            <p:cond delay="1808"/>
                                          </p:stCondLst>
                                        </p:cTn>
                                        <p:tgtEl>
                                          <p:spTgt spid="5"/>
                                        </p:tgtEl>
                                      </p:cBhvr>
                                      <p:to x="100000" y="95000"/>
                                    </p:animScale>
                                    <p:animScale>
                                      <p:cBhvr>
                                        <p:cTn id="56" dur="166" decel="50000">
                                          <p:stCondLst>
                                            <p:cond delay="1834"/>
                                          </p:stCondLst>
                                        </p:cTn>
                                        <p:tgtEl>
                                          <p:spTgt spid="5"/>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6">
                                            <p:txEl>
                                              <p:pRg st="0" end="0"/>
                                            </p:txEl>
                                          </p:spTgt>
                                        </p:tgtEl>
                                        <p:attrNameLst>
                                          <p:attrName>style.visibility</p:attrName>
                                        </p:attrNameLst>
                                      </p:cBhvr>
                                      <p:to>
                                        <p:strVal val="visible"/>
                                      </p:to>
                                    </p:set>
                                    <p:animEffect transition="in" filter="wipe(down)">
                                      <p:cBhvr>
                                        <p:cTn id="61" dur="580">
                                          <p:stCondLst>
                                            <p:cond delay="0"/>
                                          </p:stCondLst>
                                        </p:cTn>
                                        <p:tgtEl>
                                          <p:spTgt spid="6">
                                            <p:txEl>
                                              <p:pRg st="0" end="0"/>
                                            </p:txEl>
                                          </p:spTgt>
                                        </p:tgtEl>
                                      </p:cBhvr>
                                    </p:animEffect>
                                    <p:anim calcmode="lin" valueType="num">
                                      <p:cBhvr>
                                        <p:cTn id="62"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6">
                                            <p:txEl>
                                              <p:pRg st="0" end="0"/>
                                            </p:txEl>
                                          </p:spTgt>
                                        </p:tgtEl>
                                      </p:cBhvr>
                                      <p:to x="100000" y="60000"/>
                                    </p:animScale>
                                    <p:animScale>
                                      <p:cBhvr>
                                        <p:cTn id="68" dur="166" decel="50000">
                                          <p:stCondLst>
                                            <p:cond delay="676"/>
                                          </p:stCondLst>
                                        </p:cTn>
                                        <p:tgtEl>
                                          <p:spTgt spid="6">
                                            <p:txEl>
                                              <p:pRg st="0" end="0"/>
                                            </p:txEl>
                                          </p:spTgt>
                                        </p:tgtEl>
                                      </p:cBhvr>
                                      <p:to x="100000" y="100000"/>
                                    </p:animScale>
                                    <p:animScale>
                                      <p:cBhvr>
                                        <p:cTn id="69" dur="26">
                                          <p:stCondLst>
                                            <p:cond delay="1312"/>
                                          </p:stCondLst>
                                        </p:cTn>
                                        <p:tgtEl>
                                          <p:spTgt spid="6">
                                            <p:txEl>
                                              <p:pRg st="0" end="0"/>
                                            </p:txEl>
                                          </p:spTgt>
                                        </p:tgtEl>
                                      </p:cBhvr>
                                      <p:to x="100000" y="80000"/>
                                    </p:animScale>
                                    <p:animScale>
                                      <p:cBhvr>
                                        <p:cTn id="70" dur="166" decel="50000">
                                          <p:stCondLst>
                                            <p:cond delay="1338"/>
                                          </p:stCondLst>
                                        </p:cTn>
                                        <p:tgtEl>
                                          <p:spTgt spid="6">
                                            <p:txEl>
                                              <p:pRg st="0" end="0"/>
                                            </p:txEl>
                                          </p:spTgt>
                                        </p:tgtEl>
                                      </p:cBhvr>
                                      <p:to x="100000" y="100000"/>
                                    </p:animScale>
                                    <p:animScale>
                                      <p:cBhvr>
                                        <p:cTn id="71" dur="26">
                                          <p:stCondLst>
                                            <p:cond delay="1642"/>
                                          </p:stCondLst>
                                        </p:cTn>
                                        <p:tgtEl>
                                          <p:spTgt spid="6">
                                            <p:txEl>
                                              <p:pRg st="0" end="0"/>
                                            </p:txEl>
                                          </p:spTgt>
                                        </p:tgtEl>
                                      </p:cBhvr>
                                      <p:to x="100000" y="90000"/>
                                    </p:animScale>
                                    <p:animScale>
                                      <p:cBhvr>
                                        <p:cTn id="72" dur="166" decel="50000">
                                          <p:stCondLst>
                                            <p:cond delay="1668"/>
                                          </p:stCondLst>
                                        </p:cTn>
                                        <p:tgtEl>
                                          <p:spTgt spid="6">
                                            <p:txEl>
                                              <p:pRg st="0" end="0"/>
                                            </p:txEl>
                                          </p:spTgt>
                                        </p:tgtEl>
                                      </p:cBhvr>
                                      <p:to x="100000" y="100000"/>
                                    </p:animScale>
                                    <p:animScale>
                                      <p:cBhvr>
                                        <p:cTn id="73" dur="26">
                                          <p:stCondLst>
                                            <p:cond delay="1808"/>
                                          </p:stCondLst>
                                        </p:cTn>
                                        <p:tgtEl>
                                          <p:spTgt spid="6">
                                            <p:txEl>
                                              <p:pRg st="0" end="0"/>
                                            </p:txEl>
                                          </p:spTgt>
                                        </p:tgtEl>
                                      </p:cBhvr>
                                      <p:to x="100000" y="95000"/>
                                    </p:animScale>
                                    <p:animScale>
                                      <p:cBhvr>
                                        <p:cTn id="74" dur="166" decel="50000">
                                          <p:stCondLst>
                                            <p:cond delay="1834"/>
                                          </p:stCondLst>
                                        </p:cTn>
                                        <p:tgtEl>
                                          <p:spTgt spid="6">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the oldest </a:t>
            </a:r>
            <a:r>
              <a:rPr lang="en-GB" dirty="0" smtClean="0"/>
              <a:t>tree on </a:t>
            </a:r>
            <a:r>
              <a:rPr lang="en-GB" dirty="0"/>
              <a:t>E</a:t>
            </a:r>
            <a:r>
              <a:rPr lang="en-GB" dirty="0" smtClean="0"/>
              <a:t>arth</a:t>
            </a:r>
            <a:r>
              <a:rPr lang="en-GB" dirty="0"/>
              <a:t>?</a:t>
            </a:r>
          </a:p>
        </p:txBody>
      </p:sp>
      <p:sp>
        <p:nvSpPr>
          <p:cNvPr id="3" name="Content Placeholder 2"/>
          <p:cNvSpPr>
            <a:spLocks noGrp="1"/>
          </p:cNvSpPr>
          <p:nvPr>
            <p:ph idx="1"/>
          </p:nvPr>
        </p:nvSpPr>
        <p:spPr>
          <a:xfrm>
            <a:off x="443023" y="1825625"/>
            <a:ext cx="4795728" cy="4351338"/>
          </a:xfrm>
        </p:spPr>
        <p:txBody>
          <a:bodyPr/>
          <a:lstStyle/>
          <a:p>
            <a:pPr marL="0" indent="0">
              <a:buNone/>
            </a:pPr>
            <a:r>
              <a:rPr lang="en-GB" dirty="0"/>
              <a:t>The oldest recorded tree on </a:t>
            </a:r>
            <a:r>
              <a:rPr lang="en-GB" dirty="0" smtClean="0"/>
              <a:t>Earth </a:t>
            </a:r>
            <a:r>
              <a:rPr lang="en-GB" dirty="0"/>
              <a:t>is in California's White Mountains. It is an unnamed bristlecone pine tree and has a core which suggests it is </a:t>
            </a:r>
            <a:r>
              <a:rPr lang="en-GB" b="1" dirty="0"/>
              <a:t>5,067 years old.</a:t>
            </a:r>
          </a:p>
        </p:txBody>
      </p:sp>
      <p:pic>
        <p:nvPicPr>
          <p:cNvPr id="4098" name="Picture 2" descr="Image result for bristlecone pine oldest 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725" y="1825625"/>
            <a:ext cx="6076950" cy="4067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5305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What is the </a:t>
            </a:r>
            <a:r>
              <a:rPr lang="en-GB" dirty="0" smtClean="0"/>
              <a:t>oldest animal on Earth?</a:t>
            </a:r>
            <a:endParaRPr lang="en-GB" dirty="0"/>
          </a:p>
        </p:txBody>
      </p:sp>
      <p:sp>
        <p:nvSpPr>
          <p:cNvPr id="3" name="Content Placeholder 2"/>
          <p:cNvSpPr>
            <a:spLocks noGrp="1"/>
          </p:cNvSpPr>
          <p:nvPr>
            <p:ph idx="1"/>
          </p:nvPr>
        </p:nvSpPr>
        <p:spPr>
          <a:xfrm>
            <a:off x="443023" y="1825625"/>
            <a:ext cx="4776678" cy="4351338"/>
          </a:xfrm>
        </p:spPr>
        <p:txBody>
          <a:bodyPr/>
          <a:lstStyle/>
          <a:p>
            <a:pPr marL="0" indent="0">
              <a:buNone/>
            </a:pPr>
            <a:r>
              <a:rPr lang="en-GB" dirty="0"/>
              <a:t>The jellyfish evolved on </a:t>
            </a:r>
            <a:r>
              <a:rPr lang="en-GB" dirty="0" smtClean="0"/>
              <a:t>Earth </a:t>
            </a:r>
            <a:r>
              <a:rPr lang="en-GB" dirty="0"/>
              <a:t>about </a:t>
            </a:r>
            <a:r>
              <a:rPr lang="en-GB" b="1" dirty="0"/>
              <a:t>550 million years ago </a:t>
            </a:r>
            <a:r>
              <a:rPr lang="en-GB" dirty="0"/>
              <a:t>and is considered the oldest multi-organ animal in the whole world. </a:t>
            </a:r>
          </a:p>
        </p:txBody>
      </p:sp>
      <p:pic>
        <p:nvPicPr>
          <p:cNvPr id="10242" name="Picture 2" descr="Image result for jelly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6047" y="1758950"/>
            <a:ext cx="5842666" cy="3908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500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What is the oldest </a:t>
            </a:r>
            <a:r>
              <a:rPr lang="en-GB" dirty="0"/>
              <a:t>species on E</a:t>
            </a:r>
            <a:r>
              <a:rPr lang="en-GB" dirty="0" smtClean="0"/>
              <a:t>arth? </a:t>
            </a:r>
            <a:endParaRPr lang="en-GB" dirty="0"/>
          </a:p>
        </p:txBody>
      </p:sp>
      <p:sp>
        <p:nvSpPr>
          <p:cNvPr id="3" name="Content Placeholder 2"/>
          <p:cNvSpPr>
            <a:spLocks noGrp="1"/>
          </p:cNvSpPr>
          <p:nvPr>
            <p:ph idx="1"/>
          </p:nvPr>
        </p:nvSpPr>
        <p:spPr>
          <a:xfrm>
            <a:off x="443022" y="1646237"/>
            <a:ext cx="6014928" cy="4351338"/>
          </a:xfrm>
        </p:spPr>
        <p:txBody>
          <a:bodyPr>
            <a:normAutofit lnSpcReduction="10000"/>
          </a:bodyPr>
          <a:lstStyle/>
          <a:p>
            <a:pPr marL="0" indent="0">
              <a:buNone/>
            </a:pPr>
            <a:r>
              <a:rPr lang="en-GB" dirty="0"/>
              <a:t>Cyanobacterium is the oldest known animal species on </a:t>
            </a:r>
            <a:r>
              <a:rPr lang="en-GB" dirty="0" smtClean="0"/>
              <a:t>Earth</a:t>
            </a:r>
            <a:r>
              <a:rPr lang="en-GB" dirty="0"/>
              <a:t>. They are sometimes called an algae but are actually a bacteria.</a:t>
            </a:r>
          </a:p>
          <a:p>
            <a:pPr marL="0" indent="0">
              <a:buNone/>
            </a:pPr>
            <a:r>
              <a:rPr lang="en-GB" dirty="0"/>
              <a:t>They live in the water and can manufacture their own food. They are major contributors of oxygen in the world and sustain all oxygen-breathing organisms on </a:t>
            </a:r>
            <a:r>
              <a:rPr lang="en-GB" dirty="0" smtClean="0"/>
              <a:t>Earth</a:t>
            </a:r>
            <a:r>
              <a:rPr lang="en-GB" dirty="0"/>
              <a:t>.</a:t>
            </a:r>
            <a:br>
              <a:rPr lang="en-GB" dirty="0"/>
            </a:br>
            <a:r>
              <a:rPr lang="en-GB" dirty="0"/>
              <a:t/>
            </a:r>
            <a:br>
              <a:rPr lang="en-GB" dirty="0"/>
            </a:br>
            <a:r>
              <a:rPr lang="en-GB" dirty="0"/>
              <a:t>Cyanobacterium evolved about </a:t>
            </a:r>
            <a:br>
              <a:rPr lang="en-GB" dirty="0"/>
            </a:br>
            <a:r>
              <a:rPr lang="en-GB" b="1" dirty="0"/>
              <a:t>2.7 billion years ago</a:t>
            </a:r>
            <a:r>
              <a:rPr lang="en-GB" dirty="0"/>
              <a:t>.  </a:t>
            </a:r>
          </a:p>
        </p:txBody>
      </p:sp>
      <p:pic>
        <p:nvPicPr>
          <p:cNvPr id="6" name="Picture 5"/>
          <p:cNvPicPr>
            <a:picLocks noChangeAspect="1"/>
          </p:cNvPicPr>
          <p:nvPr/>
        </p:nvPicPr>
        <p:blipFill>
          <a:blip r:embed="rId2"/>
          <a:stretch>
            <a:fillRect/>
          </a:stretch>
        </p:blipFill>
        <p:spPr>
          <a:xfrm>
            <a:off x="6663638" y="2486025"/>
            <a:ext cx="4742549" cy="3155951"/>
          </a:xfrm>
          <a:prstGeom prst="rect">
            <a:avLst/>
          </a:prstGeom>
        </p:spPr>
      </p:pic>
    </p:spTree>
    <p:extLst>
      <p:ext uri="{BB962C8B-B14F-4D97-AF65-F5344CB8AC3E}">
        <p14:creationId xmlns:p14="http://schemas.microsoft.com/office/powerpoint/2010/main" val="31672187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What is the </a:t>
            </a:r>
            <a:r>
              <a:rPr lang="en-GB" dirty="0" smtClean="0"/>
              <a:t>oldest rock on Earth?</a:t>
            </a:r>
            <a:endParaRPr lang="en-GB" dirty="0"/>
          </a:p>
        </p:txBody>
      </p:sp>
      <p:sp>
        <p:nvSpPr>
          <p:cNvPr id="3" name="Content Placeholder 2"/>
          <p:cNvSpPr>
            <a:spLocks noGrp="1"/>
          </p:cNvSpPr>
          <p:nvPr>
            <p:ph idx="1"/>
          </p:nvPr>
        </p:nvSpPr>
        <p:spPr/>
        <p:txBody>
          <a:bodyPr/>
          <a:lstStyle/>
          <a:p>
            <a:pPr marL="0" indent="0">
              <a:buNone/>
            </a:pPr>
            <a:r>
              <a:rPr lang="en-GB" dirty="0"/>
              <a:t>There are some pretty old rocks in the Grand Canyon - about 2 billion years old - but they are mere babies compared to the oldest known rocks on </a:t>
            </a:r>
            <a:r>
              <a:rPr lang="en-GB" dirty="0" smtClean="0"/>
              <a:t>Earth!</a:t>
            </a:r>
            <a:endParaRPr lang="en-GB" dirty="0"/>
          </a:p>
        </p:txBody>
      </p:sp>
      <p:pic>
        <p:nvPicPr>
          <p:cNvPr id="4" name="Picture 4" descr="Photo of bedrock along the coast of Hudson Bay, Canada, which has the oldest rock on Earth."/>
          <p:cNvPicPr>
            <a:picLocks noChangeAspect="1" noChangeArrowheads="1"/>
          </p:cNvPicPr>
          <p:nvPr/>
        </p:nvPicPr>
        <p:blipFill rotWithShape="1">
          <a:blip r:embed="rId2">
            <a:extLst>
              <a:ext uri="{28A0092B-C50C-407E-A947-70E740481C1C}">
                <a14:useLocalDpi xmlns:a14="http://schemas.microsoft.com/office/drawing/2010/main" val="0"/>
              </a:ext>
            </a:extLst>
          </a:blip>
          <a:srcRect l="6956" r="7749"/>
          <a:stretch/>
        </p:blipFill>
        <p:spPr bwMode="auto">
          <a:xfrm>
            <a:off x="7058026" y="2825818"/>
            <a:ext cx="4438650" cy="327097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43022" y="2825818"/>
            <a:ext cx="6096000" cy="2031325"/>
          </a:xfrm>
          <a:prstGeom prst="rect">
            <a:avLst/>
          </a:prstGeom>
        </p:spPr>
        <p:txBody>
          <a:bodyPr>
            <a:spAutoFit/>
          </a:bodyPr>
          <a:lstStyle/>
          <a:p>
            <a:pPr lvl="0">
              <a:lnSpc>
                <a:spcPct val="90000"/>
              </a:lnSpc>
              <a:spcBef>
                <a:spcPts val="1000"/>
              </a:spcBef>
            </a:pPr>
            <a:r>
              <a:rPr lang="en-GB" sz="2800" dirty="0">
                <a:solidFill>
                  <a:prstClr val="black"/>
                </a:solidFill>
                <a:latin typeface="Calibri Light" panose="020F0302020204030204"/>
              </a:rPr>
              <a:t>The oldest known rock on </a:t>
            </a:r>
            <a:r>
              <a:rPr lang="en-GB" sz="2800" dirty="0" smtClean="0">
                <a:solidFill>
                  <a:prstClr val="black"/>
                </a:solidFill>
                <a:latin typeface="Calibri Light" panose="020F0302020204030204"/>
              </a:rPr>
              <a:t>Earth </a:t>
            </a:r>
            <a:r>
              <a:rPr lang="en-GB" sz="2800" dirty="0">
                <a:solidFill>
                  <a:prstClr val="black"/>
                </a:solidFill>
                <a:latin typeface="Calibri Light" panose="020F0302020204030204"/>
              </a:rPr>
              <a:t>is in Bedrock along the northeast coast of Hudson Bay, Canada, and dates back to around</a:t>
            </a:r>
            <a:br>
              <a:rPr lang="en-GB" sz="2800" dirty="0">
                <a:solidFill>
                  <a:prstClr val="black"/>
                </a:solidFill>
                <a:latin typeface="Calibri Light" panose="020F0302020204030204"/>
              </a:rPr>
            </a:br>
            <a:r>
              <a:rPr lang="en-GB" sz="2800" b="1" dirty="0">
                <a:solidFill>
                  <a:prstClr val="black"/>
                </a:solidFill>
                <a:latin typeface="Calibri Light" panose="020F0302020204030204"/>
              </a:rPr>
              <a:t>4.28 billion years ago</a:t>
            </a:r>
            <a:r>
              <a:rPr lang="en-GB" sz="2800" dirty="0">
                <a:solidFill>
                  <a:prstClr val="black"/>
                </a:solidFill>
                <a:latin typeface="Calibri Light" panose="020F0302020204030204"/>
              </a:rPr>
              <a:t>. </a:t>
            </a:r>
          </a:p>
        </p:txBody>
      </p:sp>
    </p:spTree>
    <p:extLst>
      <p:ext uri="{BB962C8B-B14F-4D97-AF65-F5344CB8AC3E}">
        <p14:creationId xmlns:p14="http://schemas.microsoft.com/office/powerpoint/2010/main" val="1673297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11" name="Oval 10"/>
          <p:cNvSpPr/>
          <p:nvPr/>
        </p:nvSpPr>
        <p:spPr>
          <a:xfrm>
            <a:off x="8093581" y="2559357"/>
            <a:ext cx="3958720" cy="3930343"/>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2" name="TextBox 11"/>
          <p:cNvSpPr txBox="1"/>
          <p:nvPr/>
        </p:nvSpPr>
        <p:spPr>
          <a:xfrm>
            <a:off x="8195536" y="4197028"/>
            <a:ext cx="3754810" cy="1661993"/>
          </a:xfrm>
          <a:prstGeom prst="rect">
            <a:avLst/>
          </a:prstGeom>
          <a:noFill/>
        </p:spPr>
        <p:txBody>
          <a:bodyPr wrap="square" rtlCol="0">
            <a:spAutoFit/>
          </a:bodyPr>
          <a:lstStyle/>
          <a:p>
            <a:pPr algn="ctr"/>
            <a:r>
              <a:rPr lang="en-GB" sz="2400" b="1" spc="300" dirty="0" smtClean="0">
                <a:solidFill>
                  <a:prstClr val="white"/>
                </a:solidFill>
              </a:rPr>
              <a:t>WHY IS OUR CLIMATE </a:t>
            </a:r>
            <a:br>
              <a:rPr lang="en-GB" sz="2400" b="1" spc="300" dirty="0" smtClean="0">
                <a:solidFill>
                  <a:prstClr val="white"/>
                </a:solidFill>
              </a:rPr>
            </a:br>
            <a:r>
              <a:rPr lang="en-GB" sz="2400" b="1" spc="300" dirty="0" smtClean="0">
                <a:solidFill>
                  <a:prstClr val="white"/>
                </a:solidFill>
              </a:rPr>
              <a:t>CHANGING?</a:t>
            </a:r>
            <a:endParaRPr lang="en-GB" sz="1100" b="1" spc="300" dirty="0" smtClean="0">
              <a:solidFill>
                <a:prstClr val="white"/>
              </a:solidFill>
            </a:endParaRPr>
          </a:p>
          <a:p>
            <a:pPr algn="ctr"/>
            <a:endParaRPr lang="en-GB" b="1" dirty="0" smtClean="0">
              <a:solidFill>
                <a:srgbClr val="FEE725"/>
              </a:solidFill>
            </a:endParaRPr>
          </a:p>
          <a:p>
            <a:pPr algn="ctr"/>
            <a:endParaRPr lang="en-GB" b="1" dirty="0">
              <a:solidFill>
                <a:srgbClr val="FEE725"/>
              </a:solidFill>
            </a:endParaRPr>
          </a:p>
          <a:p>
            <a:pPr algn="ctr"/>
            <a:r>
              <a:rPr lang="en-GB" b="1" dirty="0" smtClean="0">
                <a:solidFill>
                  <a:srgbClr val="FEE725"/>
                </a:solidFill>
              </a:rPr>
              <a:t>2 0  M I N U T E S </a:t>
            </a:r>
            <a:endParaRPr lang="en-GB" dirty="0" smtClean="0">
              <a:solidFill>
                <a:srgbClr val="FEE725"/>
              </a:solidFill>
            </a:endParaRPr>
          </a:p>
        </p:txBody>
      </p:sp>
    </p:spTree>
    <p:extLst>
      <p:ext uri="{BB962C8B-B14F-4D97-AF65-F5344CB8AC3E}">
        <p14:creationId xmlns:p14="http://schemas.microsoft.com/office/powerpoint/2010/main" val="4124862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0856779" y="5578685"/>
            <a:ext cx="741646" cy="941772"/>
          </a:xfrm>
          <a:prstGeom prst="rect">
            <a:avLst/>
          </a:prstGeom>
        </p:spPr>
      </p:pic>
      <p:sp>
        <p:nvSpPr>
          <p:cNvPr id="3" name="Rectangle 2"/>
          <p:cNvSpPr/>
          <p:nvPr/>
        </p:nvSpPr>
        <p:spPr>
          <a:xfrm>
            <a:off x="418214" y="905232"/>
            <a:ext cx="11355572" cy="2246769"/>
          </a:xfrm>
          <a:prstGeom prst="rect">
            <a:avLst/>
          </a:prstGeom>
        </p:spPr>
        <p:txBody>
          <a:bodyPr wrap="square">
            <a:spAutoFit/>
          </a:bodyPr>
          <a:lstStyle/>
          <a:p>
            <a:r>
              <a:rPr lang="en-GB" sz="2800" dirty="0" smtClean="0">
                <a:solidFill>
                  <a:prstClr val="black"/>
                </a:solidFill>
                <a:latin typeface="Calibri Light" panose="020F0302020204030204"/>
              </a:rPr>
              <a:t>In </a:t>
            </a:r>
            <a:r>
              <a:rPr lang="en-GB" sz="2800" dirty="0">
                <a:solidFill>
                  <a:prstClr val="black"/>
                </a:solidFill>
                <a:latin typeface="+mj-lt"/>
              </a:rPr>
              <a:t>order to think about ways to change the human habits which are not good for the planet, we need </a:t>
            </a:r>
            <a:r>
              <a:rPr lang="en-GB" sz="2800" dirty="0" smtClean="0">
                <a:solidFill>
                  <a:prstClr val="black"/>
                </a:solidFill>
                <a:latin typeface="+mj-lt"/>
              </a:rPr>
              <a:t>to fully understand what </a:t>
            </a:r>
            <a:r>
              <a:rPr lang="en-GB" sz="2800" dirty="0">
                <a:solidFill>
                  <a:prstClr val="black"/>
                </a:solidFill>
                <a:latin typeface="+mj-lt"/>
              </a:rPr>
              <a:t>we are doing that is unhealthy – and why - so </a:t>
            </a:r>
            <a:r>
              <a:rPr lang="en-GB" sz="2800" dirty="0" smtClean="0">
                <a:solidFill>
                  <a:prstClr val="black"/>
                </a:solidFill>
                <a:latin typeface="+mj-lt"/>
              </a:rPr>
              <a:t>we can</a:t>
            </a:r>
            <a:r>
              <a:rPr lang="en-GB" sz="2800" dirty="0" smtClean="0">
                <a:latin typeface="+mj-lt"/>
              </a:rPr>
              <a:t> </a:t>
            </a:r>
            <a:r>
              <a:rPr lang="en-GB" sz="2800" dirty="0">
                <a:latin typeface="+mj-lt"/>
              </a:rPr>
              <a:t>start thinking about what some of the healthy habits are that we can all work towards instead.</a:t>
            </a:r>
          </a:p>
          <a:p>
            <a:endParaRPr lang="en-GB" sz="2800" dirty="0">
              <a:solidFill>
                <a:prstClr val="black"/>
              </a:solidFill>
              <a:latin typeface="Calibri Light" panose="020F0302020204030204"/>
            </a:endParaRPr>
          </a:p>
        </p:txBody>
      </p:sp>
      <p:sp>
        <p:nvSpPr>
          <p:cNvPr id="5" name="Oval Callout 4"/>
          <p:cNvSpPr/>
          <p:nvPr/>
        </p:nvSpPr>
        <p:spPr>
          <a:xfrm>
            <a:off x="6990515" y="2518515"/>
            <a:ext cx="3982285" cy="3531056"/>
          </a:xfrm>
          <a:prstGeom prst="wedgeEllipseCallout">
            <a:avLst>
              <a:gd name="adj1" fmla="val 46054"/>
              <a:gd name="adj2" fmla="val 47115"/>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Calibri Light" panose="020F0302020204030204"/>
              </a:rPr>
              <a:t>There is much we can do to prevent many of these future issues from happening and </a:t>
            </a:r>
            <a:r>
              <a:rPr lang="en-GB" sz="2000" b="1" dirty="0">
                <a:solidFill>
                  <a:schemeClr val="bg1"/>
                </a:solidFill>
                <a:latin typeface="Calibri Light" panose="020F0302020204030204"/>
              </a:rPr>
              <a:t>lots of really positive things </a:t>
            </a:r>
            <a:r>
              <a:rPr lang="en-GB" sz="2000" dirty="0">
                <a:solidFill>
                  <a:schemeClr val="bg1"/>
                </a:solidFill>
                <a:latin typeface="Calibri Light" panose="020F0302020204030204"/>
              </a:rPr>
              <a:t>that we can do (and that people across the world are already doing</a:t>
            </a:r>
            <a:r>
              <a:rPr lang="en-GB" sz="2000" dirty="0" smtClean="0">
                <a:solidFill>
                  <a:schemeClr val="bg1"/>
                </a:solidFill>
                <a:latin typeface="Calibri Light" panose="020F0302020204030204"/>
              </a:rPr>
              <a:t>) </a:t>
            </a:r>
            <a:endParaRPr lang="en-GB" sz="2000" dirty="0">
              <a:solidFill>
                <a:schemeClr val="bg1"/>
              </a:solidFill>
              <a:latin typeface="Calibri Light" panose="020F0302020204030204"/>
            </a:endParaRPr>
          </a:p>
        </p:txBody>
      </p:sp>
      <p:sp>
        <p:nvSpPr>
          <p:cNvPr id="6" name="Rectangle 5"/>
          <p:cNvSpPr/>
          <p:nvPr/>
        </p:nvSpPr>
        <p:spPr>
          <a:xfrm>
            <a:off x="418214" y="3411235"/>
            <a:ext cx="6096000" cy="1384995"/>
          </a:xfrm>
          <a:prstGeom prst="rect">
            <a:avLst/>
          </a:prstGeom>
        </p:spPr>
        <p:txBody>
          <a:bodyPr>
            <a:spAutoFit/>
          </a:bodyPr>
          <a:lstStyle/>
          <a:p>
            <a:pPr lvl="0"/>
            <a:r>
              <a:rPr lang="en-GB" sz="2800" dirty="0">
                <a:solidFill>
                  <a:prstClr val="black"/>
                </a:solidFill>
                <a:latin typeface="Calibri Light" panose="020F0302020204030204"/>
              </a:rPr>
              <a:t>We will be exploring these ideas more fully in the next lesson </a:t>
            </a:r>
            <a:r>
              <a:rPr lang="en-GB" sz="2800" dirty="0" smtClean="0">
                <a:solidFill>
                  <a:prstClr val="black"/>
                </a:solidFill>
                <a:latin typeface="Calibri Light" panose="020F0302020204030204"/>
              </a:rPr>
              <a:t>of </a:t>
            </a:r>
            <a:r>
              <a:rPr lang="en-GB" sz="2800" dirty="0">
                <a:solidFill>
                  <a:prstClr val="black"/>
                </a:solidFill>
                <a:latin typeface="Calibri Light" panose="020F0302020204030204"/>
              </a:rPr>
              <a:t>this </a:t>
            </a:r>
            <a:r>
              <a:rPr lang="en-GB" sz="2800" dirty="0" smtClean="0">
                <a:solidFill>
                  <a:prstClr val="black"/>
                </a:solidFill>
                <a:latin typeface="Calibri Light" panose="020F0302020204030204"/>
              </a:rPr>
              <a:t>Changing Climates curriculum.</a:t>
            </a:r>
            <a:endParaRPr lang="en-GB" sz="2800" dirty="0">
              <a:solidFill>
                <a:prstClr val="black"/>
              </a:solidFill>
              <a:latin typeface="Calibri Light" panose="020F0302020204030204"/>
            </a:endParaRPr>
          </a:p>
        </p:txBody>
      </p:sp>
    </p:spTree>
    <p:extLst>
      <p:ext uri="{BB962C8B-B14F-4D97-AF65-F5344CB8AC3E}">
        <p14:creationId xmlns:p14="http://schemas.microsoft.com/office/powerpoint/2010/main" val="31983493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1620" y="169796"/>
            <a:ext cx="1817844" cy="729337"/>
          </a:xfrm>
          <a:prstGeom prst="rect">
            <a:avLst/>
          </a:prstGeom>
        </p:spPr>
      </p:pic>
      <p:sp>
        <p:nvSpPr>
          <p:cNvPr id="14" name="Oval 13"/>
          <p:cNvSpPr/>
          <p:nvPr/>
        </p:nvSpPr>
        <p:spPr>
          <a:xfrm>
            <a:off x="3633066" y="1297170"/>
            <a:ext cx="4915055" cy="4844675"/>
          </a:xfrm>
          <a:prstGeom prst="ellipse">
            <a:avLst/>
          </a:prstGeom>
          <a:solidFill>
            <a:schemeClr val="bg2">
              <a:lumMod val="10000"/>
              <a:alpha val="34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TextBox 9"/>
          <p:cNvSpPr txBox="1"/>
          <p:nvPr/>
        </p:nvSpPr>
        <p:spPr>
          <a:xfrm>
            <a:off x="3583672" y="2677462"/>
            <a:ext cx="5013841" cy="2585323"/>
          </a:xfrm>
          <a:prstGeom prst="rect">
            <a:avLst/>
          </a:prstGeom>
          <a:noFill/>
        </p:spPr>
        <p:txBody>
          <a:bodyPr wrap="square" rtlCol="0">
            <a:spAutoFit/>
          </a:bodyPr>
          <a:lstStyle/>
          <a:p>
            <a:pPr algn="ctr"/>
            <a:r>
              <a:rPr lang="en-GB" sz="5400" b="1" dirty="0" smtClean="0">
                <a:solidFill>
                  <a:prstClr val="white"/>
                </a:solidFill>
              </a:rPr>
              <a:t>CHANGING CLIMATES</a:t>
            </a:r>
          </a:p>
          <a:p>
            <a:pPr algn="ctr"/>
            <a:endParaRPr lang="en-GB" sz="1400" b="1" dirty="0" smtClean="0">
              <a:solidFill>
                <a:prstClr val="white"/>
              </a:solidFill>
            </a:endParaRPr>
          </a:p>
          <a:p>
            <a:pPr algn="ctr"/>
            <a:r>
              <a:rPr lang="en-GB" sz="2000" b="1" dirty="0" smtClean="0">
                <a:solidFill>
                  <a:srgbClr val="FEE725"/>
                </a:solidFill>
              </a:rPr>
              <a:t>T H I S </a:t>
            </a:r>
            <a:r>
              <a:rPr lang="en-GB" sz="2000" b="1" dirty="0">
                <a:solidFill>
                  <a:srgbClr val="FEE725"/>
                </a:solidFill>
              </a:rPr>
              <a:t> </a:t>
            </a:r>
            <a:r>
              <a:rPr lang="en-GB" sz="2000" b="1" dirty="0" smtClean="0">
                <a:solidFill>
                  <a:srgbClr val="FEE725"/>
                </a:solidFill>
              </a:rPr>
              <a:t>S O R T  O F  L E A R N I N G  </a:t>
            </a:r>
          </a:p>
          <a:p>
            <a:pPr algn="ctr"/>
            <a:r>
              <a:rPr lang="en-GB" sz="2000" b="1" dirty="0" smtClean="0">
                <a:solidFill>
                  <a:srgbClr val="FEE725"/>
                </a:solidFill>
              </a:rPr>
              <a:t>C A N</a:t>
            </a:r>
            <a:r>
              <a:rPr lang="en-GB" sz="2000" dirty="0" smtClean="0">
                <a:solidFill>
                  <a:srgbClr val="FEE725"/>
                </a:solidFill>
              </a:rPr>
              <a:t> ’ </a:t>
            </a:r>
            <a:r>
              <a:rPr lang="en-GB" sz="2000" b="1" dirty="0" smtClean="0">
                <a:solidFill>
                  <a:srgbClr val="FEE725"/>
                </a:solidFill>
              </a:rPr>
              <a:t>T  W A I T </a:t>
            </a:r>
          </a:p>
        </p:txBody>
      </p:sp>
    </p:spTree>
    <p:extLst>
      <p:ext uri="{BB962C8B-B14F-4D97-AF65-F5344CB8AC3E}">
        <p14:creationId xmlns:p14="http://schemas.microsoft.com/office/powerpoint/2010/main" val="23762148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8188" y="1507049"/>
            <a:ext cx="11075624" cy="2400657"/>
          </a:xfrm>
          <a:prstGeom prst="rect">
            <a:avLst/>
          </a:prstGeom>
        </p:spPr>
        <p:txBody>
          <a:bodyPr wrap="square">
            <a:spAutoFit/>
          </a:bodyPr>
          <a:lstStyle/>
          <a:p>
            <a:r>
              <a:rPr lang="en-GB" sz="2800" dirty="0">
                <a:latin typeface="+mj-lt"/>
              </a:rPr>
              <a:t>Watch the short film (</a:t>
            </a:r>
            <a:r>
              <a:rPr lang="en-GB" sz="2800" dirty="0" smtClean="0">
                <a:latin typeface="+mj-lt"/>
              </a:rPr>
              <a:t>2:51 minutes</a:t>
            </a:r>
            <a:r>
              <a:rPr lang="en-GB" sz="2800" dirty="0">
                <a:latin typeface="+mj-lt"/>
              </a:rPr>
              <a:t>) made by </a:t>
            </a:r>
            <a:r>
              <a:rPr lang="en-GB" sz="2800" dirty="0" smtClean="0">
                <a:latin typeface="+mj-lt"/>
              </a:rPr>
              <a:t>Emily </a:t>
            </a:r>
            <a:r>
              <a:rPr lang="en-GB" sz="2800" dirty="0" err="1">
                <a:latin typeface="+mj-lt"/>
              </a:rPr>
              <a:t>Shuckburgh</a:t>
            </a:r>
            <a:r>
              <a:rPr lang="en-GB" sz="2800" dirty="0">
                <a:latin typeface="+mj-lt"/>
              </a:rPr>
              <a:t>, an oceanographer at the British Antarctic Survey, and Chris </a:t>
            </a:r>
            <a:r>
              <a:rPr lang="en-GB" sz="2800" dirty="0" smtClean="0">
                <a:latin typeface="+mj-lt"/>
              </a:rPr>
              <a:t>Haughton, author and illustrator, entitled:</a:t>
            </a:r>
            <a:endParaRPr lang="en-GB" sz="2800" dirty="0">
              <a:latin typeface="+mj-lt"/>
            </a:endParaRPr>
          </a:p>
          <a:p>
            <a:endParaRPr lang="en-GB" sz="2000" dirty="0">
              <a:solidFill>
                <a:prstClr val="black"/>
              </a:solidFill>
              <a:latin typeface="+mj-lt"/>
            </a:endParaRPr>
          </a:p>
          <a:p>
            <a:r>
              <a:rPr lang="en-GB" sz="3200" b="1" u="sng" dirty="0" smtClean="0">
                <a:latin typeface="+mj-lt"/>
                <a:hlinkClick r:id="rId2"/>
              </a:rPr>
              <a:t>Message from Antarctica</a:t>
            </a:r>
            <a:endParaRPr lang="en-GB" sz="3200" b="1" dirty="0">
              <a:latin typeface="+mj-lt"/>
            </a:endParaRPr>
          </a:p>
          <a:p>
            <a:r>
              <a:rPr lang="en-GB" altLang="en-US" sz="1400" b="1" dirty="0">
                <a:latin typeface="+mj-lt"/>
                <a:ea typeface="Calibri" panose="020F0502020204030204" pitchFamily="34" charset="0"/>
                <a:cs typeface="Times New Roman" panose="02020603050405020304" pitchFamily="18" charset="0"/>
              </a:rPr>
              <a:t>(Click on the link above for the hyperlink)</a:t>
            </a:r>
            <a:endParaRPr lang="en-GB" altLang="en-US" sz="1200" dirty="0">
              <a:latin typeface="+mj-lt"/>
            </a:endParaRPr>
          </a:p>
        </p:txBody>
      </p:sp>
      <p:pic>
        <p:nvPicPr>
          <p:cNvPr id="1028" name="Picture 4" descr="Image result for message from antarctica emi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4125" y="2836069"/>
            <a:ext cx="4889500" cy="2750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624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074" y="1253331"/>
            <a:ext cx="11337851" cy="4351338"/>
          </a:xfrm>
        </p:spPr>
        <p:txBody>
          <a:bodyPr/>
          <a:lstStyle/>
          <a:p>
            <a:pPr marL="0" indent="0">
              <a:buNone/>
            </a:pPr>
            <a:r>
              <a:rPr lang="en-GB" dirty="0" smtClean="0"/>
              <a:t>Even though there are periods of natural climate warming, scientists </a:t>
            </a:r>
            <a:r>
              <a:rPr lang="en-GB" dirty="0"/>
              <a:t>have discovered that </a:t>
            </a:r>
            <a:r>
              <a:rPr lang="en-GB" dirty="0" smtClean="0"/>
              <a:t>humans </a:t>
            </a:r>
            <a:r>
              <a:rPr lang="en-GB" dirty="0"/>
              <a:t>are </a:t>
            </a:r>
            <a:r>
              <a:rPr lang="en-GB" dirty="0" smtClean="0"/>
              <a:t>responsible for the current levels of global warming. </a:t>
            </a:r>
          </a:p>
          <a:p>
            <a:pPr marL="0" indent="0">
              <a:buNone/>
            </a:pPr>
            <a:r>
              <a:rPr lang="en-GB" dirty="0" smtClean="0"/>
              <a:t>The </a:t>
            </a:r>
            <a:r>
              <a:rPr lang="en-GB" dirty="0"/>
              <a:t>reason scientists and many other folks are concerned is </a:t>
            </a:r>
            <a:r>
              <a:rPr lang="en-GB" dirty="0" smtClean="0"/>
              <a:t>because Earth's </a:t>
            </a:r>
            <a:r>
              <a:rPr lang="en-GB" dirty="0"/>
              <a:t>global climate is </a:t>
            </a:r>
            <a:r>
              <a:rPr lang="en-GB" dirty="0" smtClean="0"/>
              <a:t>changing and our planet </a:t>
            </a:r>
            <a:r>
              <a:rPr lang="en-GB" dirty="0"/>
              <a:t>is warming up fast—faster than at any other time scientists know about from their studies of Earth's history</a:t>
            </a:r>
            <a:r>
              <a:rPr lang="en-GB" dirty="0" smtClean="0"/>
              <a:t>.</a:t>
            </a:r>
          </a:p>
          <a:p>
            <a:pPr marL="0" indent="0">
              <a:buNone/>
            </a:pPr>
            <a:endParaRPr lang="en-GB" dirty="0"/>
          </a:p>
          <a:p>
            <a:pPr marL="0" indent="0">
              <a:buNone/>
            </a:pPr>
            <a:endParaRPr lang="en-GB" dirty="0"/>
          </a:p>
          <a:p>
            <a:pPr marL="0" indent="0">
              <a:buNone/>
            </a:pPr>
            <a:endParaRPr lang="en-GB" dirty="0"/>
          </a:p>
        </p:txBody>
      </p:sp>
      <p:pic>
        <p:nvPicPr>
          <p:cNvPr id="1026" name="Picture 2" descr="Image result for scientist carto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6824" y="4601694"/>
            <a:ext cx="1319965" cy="194294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cientist working on an experi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667" y="4559399"/>
            <a:ext cx="1382776" cy="2027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873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074" y="938224"/>
            <a:ext cx="11337851" cy="4351338"/>
          </a:xfrm>
        </p:spPr>
        <p:txBody>
          <a:bodyPr/>
          <a:lstStyle/>
          <a:p>
            <a:pPr marL="0" indent="0">
              <a:buNone/>
            </a:pPr>
            <a:r>
              <a:rPr lang="en-GB" dirty="0" smtClean="0"/>
              <a:t>You learned in the video about the changes to carbon-dioxide (CO</a:t>
            </a:r>
            <a:r>
              <a:rPr lang="en-GB" baseline="-25000" dirty="0" smtClean="0"/>
              <a:t>2</a:t>
            </a:r>
            <a:r>
              <a:rPr lang="en-GB" dirty="0" smtClean="0"/>
              <a:t>) levels over the Earth’s history and some of the ways that humans have been adding increasing levels of </a:t>
            </a:r>
            <a:r>
              <a:rPr lang="en-GB" dirty="0"/>
              <a:t>CO</a:t>
            </a:r>
            <a:r>
              <a:rPr lang="en-GB" baseline="-25000" dirty="0"/>
              <a:t>2</a:t>
            </a:r>
            <a:r>
              <a:rPr lang="en-GB" dirty="0" smtClean="0"/>
              <a:t> in our atmosphere, such as through burning fossil fuels and deforestation. </a:t>
            </a:r>
          </a:p>
          <a:p>
            <a:pPr marL="0" indent="0">
              <a:buNone/>
            </a:pPr>
            <a:endParaRPr lang="en-GB" dirty="0" smtClean="0"/>
          </a:p>
          <a:p>
            <a:pPr marL="0" indent="0">
              <a:buNone/>
            </a:pPr>
            <a:r>
              <a:rPr lang="en-GB" dirty="0" smtClean="0"/>
              <a:t/>
            </a:r>
            <a:br>
              <a:rPr lang="en-GB" dirty="0" smtClean="0"/>
            </a:br>
            <a:endParaRPr lang="en-GB" dirty="0"/>
          </a:p>
        </p:txBody>
      </p:sp>
      <p:pic>
        <p:nvPicPr>
          <p:cNvPr id="4" name="Picture 3"/>
          <p:cNvPicPr>
            <a:picLocks noChangeAspect="1"/>
          </p:cNvPicPr>
          <p:nvPr/>
        </p:nvPicPr>
        <p:blipFill>
          <a:blip r:embed="rId2"/>
          <a:stretch>
            <a:fillRect/>
          </a:stretch>
        </p:blipFill>
        <p:spPr>
          <a:xfrm>
            <a:off x="4115831" y="5214144"/>
            <a:ext cx="976312" cy="1239761"/>
          </a:xfrm>
          <a:prstGeom prst="rect">
            <a:avLst/>
          </a:prstGeom>
        </p:spPr>
      </p:pic>
      <p:sp>
        <p:nvSpPr>
          <p:cNvPr id="5" name="Oval Callout 4"/>
          <p:cNvSpPr/>
          <p:nvPr/>
        </p:nvSpPr>
        <p:spPr>
          <a:xfrm>
            <a:off x="1447801" y="2852738"/>
            <a:ext cx="2895600" cy="2661444"/>
          </a:xfrm>
          <a:prstGeom prst="wedgeEllipseCallout">
            <a:avLst>
              <a:gd name="adj1" fmla="val 21419"/>
              <a:gd name="adj2" fmla="val 62537"/>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mj-lt"/>
              </a:rPr>
              <a:t>Increased levels of Co2 causes global warming </a:t>
            </a:r>
            <a:r>
              <a:rPr lang="en-GB" sz="2000" dirty="0" smtClean="0">
                <a:latin typeface="+mj-lt"/>
              </a:rPr>
              <a:t>because of </a:t>
            </a:r>
            <a:r>
              <a:rPr lang="en-GB" sz="2000" dirty="0">
                <a:latin typeface="+mj-lt"/>
              </a:rPr>
              <a:t>the </a:t>
            </a:r>
            <a:endParaRPr lang="en-GB" sz="2000" dirty="0" smtClean="0">
              <a:latin typeface="+mj-lt"/>
            </a:endParaRPr>
          </a:p>
          <a:p>
            <a:pPr algn="ctr"/>
            <a:r>
              <a:rPr lang="en-GB" sz="2000" b="1" dirty="0" smtClean="0">
                <a:latin typeface="+mj-lt"/>
              </a:rPr>
              <a:t>greenhouse effect</a:t>
            </a:r>
            <a:endParaRPr lang="en-GB" sz="2000" b="1" dirty="0">
              <a:latin typeface="+mj-lt"/>
            </a:endParaRPr>
          </a:p>
        </p:txBody>
      </p:sp>
      <p:sp>
        <p:nvSpPr>
          <p:cNvPr id="6" name="Rectangle 5"/>
          <p:cNvSpPr/>
          <p:nvPr/>
        </p:nvSpPr>
        <p:spPr>
          <a:xfrm>
            <a:off x="5811800" y="3904567"/>
            <a:ext cx="6096000" cy="1384995"/>
          </a:xfrm>
          <a:prstGeom prst="rect">
            <a:avLst/>
          </a:prstGeom>
        </p:spPr>
        <p:txBody>
          <a:bodyPr>
            <a:spAutoFit/>
          </a:bodyPr>
          <a:lstStyle/>
          <a:p>
            <a:r>
              <a:rPr lang="en-GB" sz="2800" dirty="0">
                <a:latin typeface="+mj-lt"/>
              </a:rPr>
              <a:t>Turn to the person next to you and share what you already know </a:t>
            </a:r>
            <a:r>
              <a:rPr lang="en-GB" sz="2800" dirty="0" smtClean="0">
                <a:latin typeface="+mj-lt"/>
              </a:rPr>
              <a:t>about </a:t>
            </a:r>
            <a:r>
              <a:rPr lang="en-GB" sz="2800" dirty="0">
                <a:latin typeface="+mj-lt"/>
              </a:rPr>
              <a:t>the </a:t>
            </a:r>
            <a:r>
              <a:rPr lang="en-GB" sz="2800" b="1" dirty="0">
                <a:latin typeface="+mj-lt"/>
              </a:rPr>
              <a:t>greenhouse effect </a:t>
            </a:r>
            <a:r>
              <a:rPr lang="en-GB" sz="2800" dirty="0">
                <a:latin typeface="+mj-lt"/>
              </a:rPr>
              <a:t>and what this means. </a:t>
            </a:r>
          </a:p>
        </p:txBody>
      </p:sp>
    </p:spTree>
    <p:extLst>
      <p:ext uri="{BB962C8B-B14F-4D97-AF65-F5344CB8AC3E}">
        <p14:creationId xmlns:p14="http://schemas.microsoft.com/office/powerpoint/2010/main" val="1186014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7617" y="1084520"/>
            <a:ext cx="6775155" cy="4200264"/>
          </a:xfrm>
        </p:spPr>
        <p:txBody>
          <a:bodyPr>
            <a:noAutofit/>
          </a:bodyPr>
          <a:lstStyle/>
          <a:p>
            <a:pPr marL="0" indent="0">
              <a:buNone/>
            </a:pPr>
            <a:r>
              <a:rPr lang="en-US" dirty="0" smtClean="0"/>
              <a:t>Life on Earth is possible because of the warmth</a:t>
            </a:r>
            <a:r>
              <a:rPr lang="en-US" b="1" dirty="0" smtClean="0"/>
              <a:t> of the Sun. </a:t>
            </a:r>
            <a:r>
              <a:rPr lang="en-US" dirty="0" smtClean="0"/>
              <a:t>While some of the incoming light, heat and radiation from the Sun bounces right back into space, some of it is trapped by the greenhouse gases that make up our atmosphere. </a:t>
            </a:r>
            <a:r>
              <a:rPr lang="en-US" dirty="0"/>
              <a:t>These layers of greenhouse gases are the </a:t>
            </a:r>
            <a:r>
              <a:rPr lang="en-US" dirty="0" smtClean="0"/>
              <a:t>Earth’s </a:t>
            </a:r>
            <a:r>
              <a:rPr lang="en-US" dirty="0"/>
              <a:t>blanket. </a:t>
            </a:r>
          </a:p>
        </p:txBody>
      </p:sp>
      <p:pic>
        <p:nvPicPr>
          <p:cNvPr id="1026" name="Picture 2" descr="Image result for earth in a blank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0764" y="1084520"/>
            <a:ext cx="4249781" cy="3032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90764" y="4356581"/>
            <a:ext cx="11349598" cy="1255728"/>
          </a:xfrm>
          <a:prstGeom prst="rect">
            <a:avLst/>
          </a:prstGeom>
        </p:spPr>
        <p:txBody>
          <a:bodyPr wrap="square">
            <a:spAutoFit/>
          </a:bodyPr>
          <a:lstStyle/>
          <a:p>
            <a:pPr lvl="0">
              <a:lnSpc>
                <a:spcPct val="90000"/>
              </a:lnSpc>
              <a:spcBef>
                <a:spcPts val="1000"/>
              </a:spcBef>
            </a:pPr>
            <a:r>
              <a:rPr lang="en-US" sz="2800" dirty="0">
                <a:solidFill>
                  <a:prstClr val="black"/>
                </a:solidFill>
                <a:latin typeface="Calibri Light" panose="020F0302020204030204"/>
              </a:rPr>
              <a:t>Without this layer of insulation, Earth would simply be a frozen rock hurtling through space. Therefore the </a:t>
            </a:r>
            <a:r>
              <a:rPr lang="en-US" sz="2800" dirty="0" smtClean="0">
                <a:solidFill>
                  <a:prstClr val="black"/>
                </a:solidFill>
                <a:latin typeface="Calibri Light" panose="020F0302020204030204"/>
              </a:rPr>
              <a:t>'blanket' </a:t>
            </a:r>
            <a:r>
              <a:rPr lang="en-US" sz="2800" dirty="0">
                <a:solidFill>
                  <a:prstClr val="black"/>
                </a:solidFill>
                <a:latin typeface="Calibri Light" panose="020F0302020204030204"/>
              </a:rPr>
              <a:t>is a really important layer. </a:t>
            </a:r>
            <a:r>
              <a:rPr lang="en-US" sz="2800" dirty="0" smtClean="0">
                <a:solidFill>
                  <a:prstClr val="black"/>
                </a:solidFill>
                <a:latin typeface="Calibri Light" panose="020F0302020204030204"/>
              </a:rPr>
              <a:t>However</a:t>
            </a:r>
            <a:r>
              <a:rPr lang="en-US" sz="2800" dirty="0">
                <a:solidFill>
                  <a:prstClr val="black"/>
                </a:solidFill>
                <a:latin typeface="Calibri Light" panose="020F0302020204030204"/>
              </a:rPr>
              <a:t>, it has got far too thick and is now causing problems across the globe. </a:t>
            </a:r>
          </a:p>
        </p:txBody>
      </p:sp>
    </p:spTree>
    <p:extLst>
      <p:ext uri="{BB962C8B-B14F-4D97-AF65-F5344CB8AC3E}">
        <p14:creationId xmlns:p14="http://schemas.microsoft.com/office/powerpoint/2010/main" val="297097973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2601</TotalTime>
  <Words>2166</Words>
  <Application>Microsoft Office PowerPoint</Application>
  <PresentationFormat>Widescreen</PresentationFormat>
  <Paragraphs>174</Paragraphs>
  <Slides>51</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Arial</vt:lpstr>
      <vt:lpstr>Calibri</vt:lpstr>
      <vt:lpstr>Calibri Light</vt:lpstr>
      <vt:lpstr>Foco</vt:lpstr>
      <vt:lpstr>Foco Light</vt:lpstr>
      <vt:lpstr>Just Another Hand</vt:lpstr>
      <vt:lpstr>Times New Roman</vt:lpstr>
      <vt:lpstr>Wingdings</vt:lpstr>
      <vt:lpstr>1_Office Theme</vt:lpstr>
      <vt:lpstr>PowerPoint Presentation</vt:lpstr>
      <vt:lpstr> In this lesson you will need: </vt:lpstr>
      <vt:lpstr>PowerPoint Presentation</vt:lpstr>
      <vt:lpstr>In this lesson, students will:</vt:lpstr>
      <vt:lpstr>PowerPoint Presentation</vt:lpstr>
      <vt:lpstr>PowerPoint Presentation</vt:lpstr>
      <vt:lpstr>PowerPoint Presentation</vt:lpstr>
      <vt:lpstr>PowerPoint Presentation</vt:lpstr>
      <vt:lpstr>PowerPoint Presentation</vt:lpstr>
      <vt:lpstr>How does the greenhouse effect work?</vt:lpstr>
      <vt:lpstr>PowerPoint Presentation</vt:lpstr>
      <vt:lpstr>PowerPoint Presentation</vt:lpstr>
      <vt:lpstr>PowerPoint Presentation</vt:lpstr>
      <vt:lpstr>Four fast greenhouse-gas facts: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Take a Deep Time Walk</vt:lpstr>
      <vt:lpstr>PowerPoint Presentation</vt:lpstr>
      <vt:lpstr>PowerPoint Presentation</vt:lpstr>
      <vt:lpstr>What is the oldest tree on Earth?</vt:lpstr>
      <vt:lpstr>What is the oldest animal on Earth?</vt:lpstr>
      <vt:lpstr>What is the oldest species on Earth? </vt:lpstr>
      <vt:lpstr>What is the oldest rock on Earth?</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Musson</dc:creator>
  <cp:lastModifiedBy>Rachel Musson</cp:lastModifiedBy>
  <cp:revision>95</cp:revision>
  <dcterms:created xsi:type="dcterms:W3CDTF">2019-08-15T20:52:15Z</dcterms:created>
  <dcterms:modified xsi:type="dcterms:W3CDTF">2019-12-17T17:01:31Z</dcterms:modified>
</cp:coreProperties>
</file>