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4" r:id="rId2"/>
  </p:sldMasterIdLst>
  <p:notesMasterIdLst>
    <p:notesMasterId r:id="rId39"/>
  </p:notesMasterIdLst>
  <p:handoutMasterIdLst>
    <p:handoutMasterId r:id="rId40"/>
  </p:handoutMasterIdLst>
  <p:sldIdLst>
    <p:sldId id="870" r:id="rId3"/>
    <p:sldId id="913" r:id="rId4"/>
    <p:sldId id="852" r:id="rId5"/>
    <p:sldId id="849" r:id="rId6"/>
    <p:sldId id="855" r:id="rId7"/>
    <p:sldId id="872" r:id="rId8"/>
    <p:sldId id="874" r:id="rId9"/>
    <p:sldId id="871" r:id="rId10"/>
    <p:sldId id="879" r:id="rId11"/>
    <p:sldId id="881" r:id="rId12"/>
    <p:sldId id="880" r:id="rId13"/>
    <p:sldId id="895" r:id="rId14"/>
    <p:sldId id="845" r:id="rId15"/>
    <p:sldId id="903" r:id="rId16"/>
    <p:sldId id="850" r:id="rId17"/>
    <p:sldId id="878" r:id="rId18"/>
    <p:sldId id="882" r:id="rId19"/>
    <p:sldId id="883" r:id="rId20"/>
    <p:sldId id="896" r:id="rId21"/>
    <p:sldId id="897" r:id="rId22"/>
    <p:sldId id="898" r:id="rId23"/>
    <p:sldId id="899" r:id="rId24"/>
    <p:sldId id="900" r:id="rId25"/>
    <p:sldId id="890" r:id="rId26"/>
    <p:sldId id="891" r:id="rId27"/>
    <p:sldId id="904" r:id="rId28"/>
    <p:sldId id="892" r:id="rId29"/>
    <p:sldId id="905" r:id="rId30"/>
    <p:sldId id="893" r:id="rId31"/>
    <p:sldId id="906" r:id="rId32"/>
    <p:sldId id="908" r:id="rId33"/>
    <p:sldId id="909" r:id="rId34"/>
    <p:sldId id="910" r:id="rId35"/>
    <p:sldId id="907" r:id="rId36"/>
    <p:sldId id="911" r:id="rId37"/>
    <p:sldId id="85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52F"/>
    <a:srgbClr val="850D6E"/>
    <a:srgbClr val="353739"/>
    <a:srgbClr val="FEE725"/>
    <a:srgbClr val="B31194"/>
    <a:srgbClr val="35372F"/>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818" autoAdjust="0"/>
  </p:normalViewPr>
  <p:slideViewPr>
    <p:cSldViewPr snapToGrid="0" showGuides="1">
      <p:cViewPr varScale="1">
        <p:scale>
          <a:sx n="63" d="100"/>
          <a:sy n="63" d="100"/>
        </p:scale>
        <p:origin x="156" y="44"/>
      </p:cViewPr>
      <p:guideLst/>
    </p:cSldViewPr>
  </p:slideViewPr>
  <p:notesTextViewPr>
    <p:cViewPr>
      <p:scale>
        <a:sx n="1" d="1"/>
        <a:sy n="1" d="1"/>
      </p:scale>
      <p:origin x="0" y="0"/>
    </p:cViewPr>
  </p:notesTextViewPr>
  <p:notesViewPr>
    <p:cSldViewPr snapToGrid="0" showGuides="1">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03/02/2019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03/02/2019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98245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18</a:t>
            </a:fld>
            <a:endParaRPr lang="en-GB" dirty="0"/>
          </a:p>
        </p:txBody>
      </p:sp>
    </p:spTree>
    <p:extLst>
      <p:ext uri="{BB962C8B-B14F-4D97-AF65-F5344CB8AC3E}">
        <p14:creationId xmlns:p14="http://schemas.microsoft.com/office/powerpoint/2010/main" val="103082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BB252E-798C-4DBA-9397-81E6123FBAF4}" type="slidenum">
              <a:rPr lang="en-GB" smtClean="0">
                <a:solidFill>
                  <a:prstClr val="black"/>
                </a:solidFill>
              </a:rPr>
              <a:pPr>
                <a:defRPr/>
              </a:pPr>
              <a:t>29</a:t>
            </a:fld>
            <a:endParaRPr lang="en-GB" dirty="0">
              <a:solidFill>
                <a:prstClr val="black"/>
              </a:solidFill>
            </a:endParaRPr>
          </a:p>
        </p:txBody>
      </p:sp>
    </p:spTree>
    <p:extLst>
      <p:ext uri="{BB962C8B-B14F-4D97-AF65-F5344CB8AC3E}">
        <p14:creationId xmlns:p14="http://schemas.microsoft.com/office/powerpoint/2010/main" val="320760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33</a:t>
            </a:fld>
            <a:endParaRPr lang="en-GB" dirty="0"/>
          </a:p>
        </p:txBody>
      </p:sp>
    </p:spTree>
    <p:extLst>
      <p:ext uri="{BB962C8B-B14F-4D97-AF65-F5344CB8AC3E}">
        <p14:creationId xmlns:p14="http://schemas.microsoft.com/office/powerpoint/2010/main" val="225189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86711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3372157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05040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t>03/02/2019</a:t>
            </a:fld>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5542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t>03/02/2019</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49544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03/02/2019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1477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03/02/2019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4330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771833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lvl1pPr>
              <a:defRPr>
                <a:solidFill>
                  <a:srgbClr val="35372F"/>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43022" y="1825625"/>
            <a:ext cx="11337851" cy="4351338"/>
          </a:xfrm>
        </p:spPr>
        <p:txBody>
          <a:bodyPr/>
          <a:lstStyle>
            <a:lvl1pPr>
              <a:defRPr>
                <a:solidFill>
                  <a:srgbClr val="35372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24717033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128191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19881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639676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336276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76624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456463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274097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240204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770055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03/02/2019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6438943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solidFill>
                  <a:prstClr val="black"/>
                </a:solidFill>
              </a:rPr>
              <a:pPr/>
              <a:t>03/02/2019</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44732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solidFill>
                  <a:prstClr val="black"/>
                </a:solidFill>
              </a:rPr>
              <a:pPr/>
              <a:t>03/02/2019</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5107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03/02/2019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8143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734557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03/02/2019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41647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04873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09242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9983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6212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2294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03/02/2019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00752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3730701" cy="276999"/>
          </a:xfrm>
          <a:prstGeom prst="rect">
            <a:avLst/>
          </a:prstGeom>
          <a:noFill/>
        </p:spPr>
        <p:txBody>
          <a:bodyPr wrap="none" rtlCol="0">
            <a:spAutoFit/>
          </a:bodyPr>
          <a:lstStyle/>
          <a:p>
            <a:r>
              <a:rPr lang="en-US" sz="1200" b="1" i="0" baseline="0" dirty="0" smtClean="0">
                <a:solidFill>
                  <a:srgbClr val="37352F"/>
                </a:solidFill>
                <a:latin typeface="+mn-lt"/>
                <a:cs typeface="Foco"/>
              </a:rPr>
              <a:t>EXPLORING THE NATURAL WORLD</a:t>
            </a:r>
            <a:r>
              <a:rPr lang="en-US" sz="1200" b="0" i="0" baseline="0" dirty="0" smtClean="0">
                <a:solidFill>
                  <a:srgbClr val="37352F"/>
                </a:solidFill>
                <a:latin typeface="+mn-lt"/>
                <a:cs typeface="Foco"/>
              </a:rPr>
              <a:t>| HABITATS | WEEK 2 </a:t>
            </a:r>
            <a:endParaRPr lang="en-US" sz="1200" b="0" dirty="0">
              <a:solidFill>
                <a:srgbClr val="37352F"/>
              </a:solidFill>
              <a:latin typeface="+mn-lt"/>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37352F"/>
                </a:solidFill>
              </a:rPr>
              <a:t>COPYRIGHT@2019</a:t>
            </a:r>
            <a:r>
              <a:rPr lang="en-US" sz="1200" baseline="0" dirty="0" smtClean="0">
                <a:solidFill>
                  <a:srgbClr val="37352F"/>
                </a:solidFill>
              </a:rPr>
              <a:t> THOUGHTBOX EDUCATION</a:t>
            </a:r>
            <a:endParaRPr lang="en-US" sz="1200" dirty="0">
              <a:solidFill>
                <a:srgbClr val="37352F"/>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9498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37352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352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52F"/>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52F"/>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52F"/>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52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3730701" cy="276999"/>
          </a:xfrm>
          <a:prstGeom prst="rect">
            <a:avLst/>
          </a:prstGeom>
          <a:noFill/>
        </p:spPr>
        <p:txBody>
          <a:bodyPr wrap="none" rtlCol="0">
            <a:spAutoFit/>
          </a:bodyPr>
          <a:lstStyle/>
          <a:p>
            <a:r>
              <a:rPr lang="en-US" sz="1200" b="1" dirty="0" smtClean="0">
                <a:solidFill>
                  <a:srgbClr val="252823"/>
                </a:solidFill>
                <a:cs typeface="Foco"/>
              </a:rPr>
              <a:t>EXPLORING THE NATURAL WORLD </a:t>
            </a:r>
            <a:r>
              <a:rPr lang="en-US" sz="1200" dirty="0" smtClean="0">
                <a:solidFill>
                  <a:srgbClr val="252823"/>
                </a:solidFill>
                <a:cs typeface="Foco"/>
              </a:rPr>
              <a:t>| HABITATS | WEEK 1 </a:t>
            </a:r>
            <a:endParaRPr lang="en-US" sz="120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35372F"/>
                </a:solidFill>
              </a:rPr>
              <a:t>COPYRIGHT@2019 THOUGHTBOX EDUCATION</a:t>
            </a:r>
            <a:endParaRPr lang="en-US" sz="1200" dirty="0">
              <a:solidFill>
                <a:srgbClr val="35372F"/>
              </a:solidFill>
            </a:endParaRPr>
          </a:p>
        </p:txBody>
      </p:sp>
      <p:cxnSp>
        <p:nvCxnSpPr>
          <p:cNvPr id="17" name="Straight Connector 16"/>
          <p:cNvCxnSpPr/>
          <p:nvPr userDrawn="1"/>
        </p:nvCxnSpPr>
        <p:spPr>
          <a:xfrm>
            <a:off x="17543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755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372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372F"/>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372F"/>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372F"/>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372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0D2m0bgU85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ropbox.com/sh/g4x3y98wd17ghbr/AABM-2h0BX8KRJUKEQqky24Ka?dl=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s://www.youtube.com/watch?v=SRxXFzEiZvY" TargetMode="External"/><Relationship Id="rId1" Type="http://schemas.openxmlformats.org/officeDocument/2006/relationships/slideLayout" Target="../slideLayouts/slideLayout2.xml"/><Relationship Id="rId6" Type="http://schemas.openxmlformats.org/officeDocument/2006/relationships/hyperlink" Target="https://video.nationalgeographic.com/video/00000144-0a2a-d3cb-a96c-7b2f9e740000" TargetMode="External"/><Relationship Id="rId5" Type="http://schemas.openxmlformats.org/officeDocument/2006/relationships/image" Target="../media/image21.jpeg"/><Relationship Id="rId4" Type="http://schemas.openxmlformats.org/officeDocument/2006/relationships/hyperlink" Target="https://www.youtube.com/watch?v=ky7sZMyMy-A"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video.nationalgeographic.com/video/00000144-0a2a-d3cb-a96c-7b2f9e740000" TargetMode="External"/><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youtube.com/watch?v=ky7sZMyMy-A" TargetMode="External"/><Relationship Id="rId11" Type="http://schemas.openxmlformats.org/officeDocument/2006/relationships/image" Target="../media/image24.png"/><Relationship Id="rId5" Type="http://schemas.openxmlformats.org/officeDocument/2006/relationships/image" Target="../media/image20.jpeg"/><Relationship Id="rId10" Type="http://schemas.openxmlformats.org/officeDocument/2006/relationships/image" Target="../media/image23.jpeg"/><Relationship Id="rId4" Type="http://schemas.openxmlformats.org/officeDocument/2006/relationships/hyperlink" Target="https://www.youtube.com/watch?v=SRxXFzEiZvY" TargetMode="External"/><Relationship Id="rId9"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static1.squarespace.com/static/595caeca2e69cf0e4a94010f/t/5c326b348a922d58229d85f4/1546808126628/Y5&amp;6+People+(printable).pdf" TargetMode="Externa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hyperlink" Target="https://static1.squarespace.com/static/595caeca2e69cf0e4a94010f/t/5c326aab88251b958f50c777/1546807984633/Y5&amp;6+Insects+(printable).pdf" TargetMode="External"/><Relationship Id="rId1" Type="http://schemas.openxmlformats.org/officeDocument/2006/relationships/slideLayout" Target="../slideLayouts/slideLayout2.xml"/><Relationship Id="rId6" Type="http://schemas.openxmlformats.org/officeDocument/2006/relationships/hyperlink" Target="https://static1.squarespace.com/static/595caeca2e69cf0e4a94010f/t/5c326a62562fa7a26ed7d3cd/1546807910589/Y5&amp;6+Birds+(printable).pdf" TargetMode="External"/><Relationship Id="rId5" Type="http://schemas.openxmlformats.org/officeDocument/2006/relationships/image" Target="../media/image28.png"/><Relationship Id="rId4" Type="http://schemas.openxmlformats.org/officeDocument/2006/relationships/hyperlink" Target="https://static1.squarespace.com/static/595caeca2e69cf0e4a94010f/t/5c326a364ae23783edbdc051/1546807867896/Y5&amp;6+Animals+(printable).pdf" TargetMode="External"/><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3Ha6xUVqezQ"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458182" y="1231208"/>
            <a:ext cx="4987220" cy="5008934"/>
          </a:xfrm>
          <a:prstGeom prst="ellipse">
            <a:avLst/>
          </a:prstGeom>
          <a:solidFill>
            <a:schemeClr val="tx1">
              <a:alpha val="5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011448" y="2463945"/>
            <a:ext cx="41069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smtClean="0">
                <a:ln>
                  <a:noFill/>
                </a:ln>
                <a:solidFill>
                  <a:prstClr val="white"/>
                </a:solidFill>
                <a:effectLst/>
                <a:uLnTx/>
                <a:uFillTx/>
                <a:latin typeface="Calibri" panose="020F0502020204030204"/>
                <a:ea typeface="+mn-ea"/>
                <a:cs typeface="+mn-cs"/>
              </a:rPr>
              <a:t>THE NATURAL</a:t>
            </a:r>
            <a:endParaRPr kumimoji="0" lang="en-GB" sz="3200" b="1"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3458182" y="3743808"/>
            <a:ext cx="4987220" cy="646331"/>
          </a:xfrm>
          <a:prstGeom prst="rect">
            <a:avLst/>
          </a:prstGeom>
          <a:solidFill>
            <a:srgbClr val="FEE725"/>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36332F"/>
                </a:solidFill>
                <a:effectLst/>
                <a:uLnTx/>
                <a:uFillTx/>
                <a:latin typeface="Just Another Hand" panose="02000506000000020003" pitchFamily="2" charset="0"/>
                <a:ea typeface="Times New Roman" panose="02020603050405020304" pitchFamily="18" charset="0"/>
                <a:cs typeface="Times New Roman" panose="02020603050405020304" pitchFamily="18" charset="0"/>
              </a:rPr>
              <a:t>KEY STAGE 2 | YEAR 5 &amp; 6</a:t>
            </a:r>
            <a:endParaRPr kumimoji="0" lang="en-GB" sz="3600" b="0" i="0" u="none" strike="noStrike" kern="1200" cap="none" spc="0" normalizeH="0" baseline="0" noProof="0" dirty="0">
              <a:ln>
                <a:noFill/>
              </a:ln>
              <a:solidFill>
                <a:srgbClr val="36332F"/>
              </a:solidFill>
              <a:effectLst/>
              <a:uLnTx/>
              <a:uFillTx/>
              <a:latin typeface="Just Another Hand" panose="02000506000000020003" pitchFamily="2" charset="0"/>
              <a:ea typeface="Times New Roman" panose="02020603050405020304" pitchFamily="18" charset="0"/>
              <a:cs typeface="+mn-cs"/>
            </a:endParaRPr>
          </a:p>
        </p:txBody>
      </p:sp>
      <p:sp>
        <p:nvSpPr>
          <p:cNvPr id="8" name="TextBox 7"/>
          <p:cNvSpPr txBox="1"/>
          <p:nvPr/>
        </p:nvSpPr>
        <p:spPr>
          <a:xfrm>
            <a:off x="4374117" y="4594428"/>
            <a:ext cx="31553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Inspiring connection, curiosity and engagement with the natural world</a:t>
            </a:r>
            <a:endParaRPr kumimoji="0" lang="en-GB" sz="1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 name="Rectangle 1"/>
          <p:cNvSpPr/>
          <p:nvPr/>
        </p:nvSpPr>
        <p:spPr>
          <a:xfrm>
            <a:off x="4864215" y="3032209"/>
            <a:ext cx="2175147"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Calibri" panose="020F0502020204030204"/>
                <a:ea typeface="+mn-ea"/>
                <a:cs typeface="+mn-cs"/>
              </a:rPr>
              <a:t>WORLD</a:t>
            </a:r>
          </a:p>
        </p:txBody>
      </p:sp>
      <p:sp>
        <p:nvSpPr>
          <p:cNvPr id="9" name="Rectangle 8"/>
          <p:cNvSpPr/>
          <p:nvPr/>
        </p:nvSpPr>
        <p:spPr>
          <a:xfrm>
            <a:off x="6171143" y="2316374"/>
            <a:ext cx="1736437" cy="30777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600" normalizeH="0" baseline="0" noProof="0" dirty="0" smtClean="0">
                <a:ln>
                  <a:noFill/>
                </a:ln>
                <a:solidFill>
                  <a:srgbClr val="FEE725"/>
                </a:solidFill>
                <a:effectLst/>
                <a:uLnTx/>
                <a:uFillTx/>
                <a:latin typeface="Calibri" panose="020F0502020204030204"/>
                <a:ea typeface="+mn-ea"/>
                <a:cs typeface="+mn-cs"/>
              </a:rPr>
              <a:t>EXPLORING</a:t>
            </a:r>
            <a:endParaRPr kumimoji="0" lang="en-GB" sz="1400" b="0" i="0" u="none" strike="noStrike" kern="1200" cap="none" spc="600" normalizeH="0" baseline="0" noProof="0" dirty="0">
              <a:ln>
                <a:noFill/>
              </a:ln>
              <a:solidFill>
                <a:srgbClr val="FEE72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37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11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42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1317" y="1615439"/>
            <a:ext cx="3385831" cy="3385831"/>
          </a:xfrm>
          <a:prstGeom prst="rect">
            <a:avLst/>
          </a:prstGeom>
        </p:spPr>
      </p:pic>
      <p:sp>
        <p:nvSpPr>
          <p:cNvPr id="5" name="TextBox 4"/>
          <p:cNvSpPr txBox="1"/>
          <p:nvPr/>
        </p:nvSpPr>
        <p:spPr>
          <a:xfrm>
            <a:off x="4535624" y="2184969"/>
            <a:ext cx="2637216" cy="2246769"/>
          </a:xfrm>
          <a:prstGeom prst="rect">
            <a:avLst/>
          </a:prstGeom>
          <a:noFill/>
        </p:spPr>
        <p:txBody>
          <a:bodyPr wrap="square" rtlCol="0">
            <a:spAutoFit/>
          </a:bodyPr>
          <a:lstStyle/>
          <a:p>
            <a:pPr algn="ctr">
              <a:defRPr/>
            </a:pPr>
            <a:r>
              <a:rPr lang="en-GB" sz="2800" dirty="0" smtClean="0">
                <a:solidFill>
                  <a:prstClr val="black"/>
                </a:solidFill>
                <a:latin typeface="Calibri Light" panose="020F0302020204030204"/>
              </a:rPr>
              <a:t>What do you think might have happened to the rainforest in these images?</a:t>
            </a:r>
            <a:endParaRPr lang="en-GB" sz="2800" dirty="0">
              <a:solidFill>
                <a:prstClr val="black"/>
              </a:solidFill>
              <a:latin typeface="Calibri Light" panose="020F0302020204030204"/>
            </a:endParaRPr>
          </a:p>
        </p:txBody>
      </p:sp>
    </p:spTree>
    <p:extLst>
      <p:ext uri="{BB962C8B-B14F-4D97-AF65-F5344CB8AC3E}">
        <p14:creationId xmlns:p14="http://schemas.microsoft.com/office/powerpoint/2010/main" val="14653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512" y="834191"/>
            <a:ext cx="10987005" cy="3970318"/>
          </a:xfrm>
          <a:prstGeom prst="rect">
            <a:avLst/>
          </a:prstGeom>
          <a:noFill/>
        </p:spPr>
        <p:txBody>
          <a:bodyPr wrap="square" rtlCol="0">
            <a:spAutoFit/>
          </a:bodyPr>
          <a:lstStyle/>
          <a:p>
            <a:r>
              <a:rPr lang="en-GB" sz="2800" dirty="0" smtClean="0">
                <a:latin typeface="+mj-lt"/>
              </a:rPr>
              <a:t>The images are showing a process called </a:t>
            </a:r>
            <a:r>
              <a:rPr lang="en-GB" sz="2800" b="1" dirty="0" smtClean="0">
                <a:latin typeface="+mj-lt"/>
              </a:rPr>
              <a:t>deforestation</a:t>
            </a:r>
            <a:r>
              <a:rPr lang="en-GB" sz="2800" dirty="0" smtClean="0">
                <a:latin typeface="+mj-lt"/>
              </a:rPr>
              <a:t>. This means that most or all of the trees have been cut down or removed from an area of forest by humans. This is normally because the land is going to be used or because the timber is needed.</a:t>
            </a:r>
          </a:p>
          <a:p>
            <a:endParaRPr lang="en-GB" sz="2800" dirty="0">
              <a:latin typeface="+mj-lt"/>
            </a:endParaRPr>
          </a:p>
          <a:p>
            <a:endParaRPr lang="en-GB" sz="2800" b="1" dirty="0">
              <a:latin typeface="+mj-lt"/>
            </a:endParaRPr>
          </a:p>
          <a:p>
            <a:r>
              <a:rPr lang="en-GB" sz="2800" b="1" dirty="0" smtClean="0">
                <a:latin typeface="+mj-lt"/>
              </a:rPr>
              <a:t>Logging</a:t>
            </a:r>
            <a:r>
              <a:rPr lang="en-GB" sz="2800" dirty="0" smtClean="0">
                <a:latin typeface="+mj-lt"/>
              </a:rPr>
              <a:t>, which is the cutting of down of trees for timber use, is the reason that an area the size of a football pitch is cut down every few seconds within the Amazon Rainforest.</a:t>
            </a:r>
            <a:endParaRPr lang="en-GB" sz="2800" dirty="0">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5621" y="4804509"/>
            <a:ext cx="4257140" cy="1569820"/>
          </a:xfrm>
          <a:prstGeom prst="rect">
            <a:avLst/>
          </a:prstGeom>
        </p:spPr>
      </p:pic>
    </p:spTree>
    <p:extLst>
      <p:ext uri="{BB962C8B-B14F-4D97-AF65-F5344CB8AC3E}">
        <p14:creationId xmlns:p14="http://schemas.microsoft.com/office/powerpoint/2010/main" val="3250448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Oval 10"/>
          <p:cNvSpPr/>
          <p:nvPr/>
        </p:nvSpPr>
        <p:spPr>
          <a:xfrm>
            <a:off x="8001213" y="2514918"/>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400" dirty="0">
              <a:solidFill>
                <a:prstClr val="white"/>
              </a:solidFill>
            </a:endParaRPr>
          </a:p>
        </p:txBody>
      </p:sp>
      <p:sp>
        <p:nvSpPr>
          <p:cNvPr id="12" name="TextBox 11"/>
          <p:cNvSpPr txBox="1"/>
          <p:nvPr/>
        </p:nvSpPr>
        <p:spPr>
          <a:xfrm>
            <a:off x="8124434" y="4086231"/>
            <a:ext cx="3712277" cy="830997"/>
          </a:xfrm>
          <a:prstGeom prst="rect">
            <a:avLst/>
          </a:prstGeom>
          <a:noFill/>
        </p:spPr>
        <p:txBody>
          <a:bodyPr wrap="square" rtlCol="0">
            <a:spAutoFit/>
          </a:bodyPr>
          <a:lstStyle/>
          <a:p>
            <a:pPr algn="ctr">
              <a:defRPr/>
            </a:pPr>
            <a:r>
              <a:rPr lang="en-GB" sz="2400" b="1" dirty="0" smtClean="0">
                <a:solidFill>
                  <a:prstClr val="white"/>
                </a:solidFill>
              </a:rPr>
              <a:t>W H O  I S  C U T </a:t>
            </a:r>
            <a:r>
              <a:rPr lang="en-GB" sz="2400" b="1" dirty="0" err="1" smtClean="0">
                <a:solidFill>
                  <a:prstClr val="white"/>
                </a:solidFill>
              </a:rPr>
              <a:t>T</a:t>
            </a:r>
            <a:r>
              <a:rPr lang="en-GB" sz="2400" b="1" dirty="0" smtClean="0">
                <a:solidFill>
                  <a:prstClr val="white"/>
                </a:solidFill>
              </a:rPr>
              <a:t> I N G  </a:t>
            </a:r>
            <a:br>
              <a:rPr lang="en-GB" sz="2400" b="1" dirty="0" smtClean="0">
                <a:solidFill>
                  <a:prstClr val="white"/>
                </a:solidFill>
              </a:rPr>
            </a:br>
            <a:r>
              <a:rPr lang="en-GB" sz="2400" b="1" dirty="0" smtClean="0">
                <a:solidFill>
                  <a:prstClr val="white"/>
                </a:solidFill>
              </a:rPr>
              <a:t>D O W N  T H E  F O R E S T ?</a:t>
            </a:r>
            <a:endParaRPr lang="en-GB" sz="1050" b="1" dirty="0" smtClean="0">
              <a:solidFill>
                <a:srgbClr val="FEE725"/>
              </a:solidFill>
            </a:endParaRPr>
          </a:p>
        </p:txBody>
      </p:sp>
      <p:sp>
        <p:nvSpPr>
          <p:cNvPr id="2" name="Rectangle 1"/>
          <p:cNvSpPr/>
          <p:nvPr/>
        </p:nvSpPr>
        <p:spPr>
          <a:xfrm>
            <a:off x="9980573" y="5449004"/>
            <a:ext cx="184730" cy="369332"/>
          </a:xfrm>
          <a:prstGeom prst="rect">
            <a:avLst/>
          </a:prstGeom>
        </p:spPr>
        <p:txBody>
          <a:bodyPr wrap="none">
            <a:spAutoFit/>
          </a:bodyPr>
          <a:lstStyle/>
          <a:p>
            <a:pPr algn="ctr">
              <a:defRPr/>
            </a:pPr>
            <a:endParaRPr lang="en-GB" spc="300" dirty="0">
              <a:solidFill>
                <a:prstClr val="white"/>
              </a:solidFill>
            </a:endParaRPr>
          </a:p>
        </p:txBody>
      </p:sp>
      <p:sp>
        <p:nvSpPr>
          <p:cNvPr id="3" name="Rectangle 2"/>
          <p:cNvSpPr/>
          <p:nvPr/>
        </p:nvSpPr>
        <p:spPr>
          <a:xfrm>
            <a:off x="9129858" y="5094487"/>
            <a:ext cx="1886157" cy="400110"/>
          </a:xfrm>
          <a:prstGeom prst="rect">
            <a:avLst/>
          </a:prstGeom>
        </p:spPr>
        <p:txBody>
          <a:bodyPr wrap="none">
            <a:spAutoFit/>
          </a:bodyPr>
          <a:lstStyle/>
          <a:p>
            <a:pPr algn="ctr">
              <a:defRPr/>
            </a:pPr>
            <a:r>
              <a:rPr lang="en-GB" sz="2000" b="1" spc="300" dirty="0" smtClean="0">
                <a:solidFill>
                  <a:srgbClr val="FEE725"/>
                </a:solidFill>
              </a:rPr>
              <a:t>20 MINUTES</a:t>
            </a:r>
            <a:endParaRPr lang="en-GB" sz="2000" b="1" spc="300" dirty="0">
              <a:solidFill>
                <a:srgbClr val="FEE725"/>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778" y="5818336"/>
            <a:ext cx="1437111" cy="576583"/>
          </a:xfrm>
          <a:prstGeom prst="rect">
            <a:avLst/>
          </a:prstGeom>
        </p:spPr>
      </p:pic>
    </p:spTree>
    <p:extLst>
      <p:ext uri="{BB962C8B-B14F-4D97-AF65-F5344CB8AC3E}">
        <p14:creationId xmlns:p14="http://schemas.microsoft.com/office/powerpoint/2010/main" val="242652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233055"/>
            <a:ext cx="11337851" cy="4943908"/>
          </a:xfrm>
        </p:spPr>
        <p:txBody>
          <a:bodyPr/>
          <a:lstStyle/>
          <a:p>
            <a:pPr marL="0" indent="0">
              <a:buNone/>
            </a:pPr>
            <a:r>
              <a:rPr lang="en-GB" dirty="0" smtClean="0"/>
              <a:t>Watch this short video (2.05 minutes) made by WWF called:</a:t>
            </a:r>
          </a:p>
          <a:p>
            <a:pPr marL="0" indent="0">
              <a:buNone/>
            </a:pPr>
            <a:r>
              <a:rPr lang="en-GB" sz="2000" dirty="0" smtClean="0"/>
              <a:t/>
            </a:r>
            <a:br>
              <a:rPr lang="en-GB" sz="2000" dirty="0" smtClean="0"/>
            </a:br>
            <a:r>
              <a:rPr lang="en-GB" altLang="en-US" sz="4000" b="1" u="sng" dirty="0" smtClean="0">
                <a:hlinkClick r:id="rId2"/>
              </a:rPr>
              <a:t>The Amazon Fishbone Effect</a:t>
            </a:r>
            <a:endParaRPr lang="en-GB" altLang="en-US" sz="4000" dirty="0">
              <a:ea typeface="Calibri" panose="020F0502020204030204" pitchFamily="34" charset="0"/>
              <a:cs typeface="Times New Roman" panose="02020603050405020304" pitchFamily="18" charset="0"/>
            </a:endParaRPr>
          </a:p>
          <a:p>
            <a:pPr marL="0" indent="0">
              <a:buNone/>
            </a:pPr>
            <a:r>
              <a:rPr lang="en-GB" altLang="en-US" sz="2000" b="1" dirty="0" smtClean="0">
                <a:ea typeface="Calibri" panose="020F0502020204030204" pitchFamily="34" charset="0"/>
                <a:cs typeface="Times New Roman" panose="02020603050405020304" pitchFamily="18" charset="0"/>
              </a:rPr>
              <a:t>Click </a:t>
            </a:r>
            <a:r>
              <a:rPr lang="en-GB" altLang="en-US" sz="2000" b="1" dirty="0">
                <a:ea typeface="Calibri" panose="020F0502020204030204" pitchFamily="34" charset="0"/>
                <a:cs typeface="Times New Roman" panose="02020603050405020304" pitchFamily="18" charset="0"/>
              </a:rPr>
              <a:t>on the link above </a:t>
            </a:r>
            <a:r>
              <a:rPr lang="en-GB" altLang="en-US" sz="2000" b="1" dirty="0" smtClean="0">
                <a:ea typeface="Calibri" panose="020F0502020204030204" pitchFamily="34" charset="0"/>
                <a:cs typeface="Times New Roman" panose="02020603050405020304" pitchFamily="18" charset="0"/>
              </a:rPr>
              <a:t>to open and watch the film</a:t>
            </a:r>
            <a:endParaRPr lang="en-GB" altLang="en-US" sz="2000" dirty="0"/>
          </a:p>
          <a:p>
            <a:pPr marL="0" indent="0">
              <a:buNone/>
            </a:pPr>
            <a:endParaRPr lang="en-GB" dirty="0"/>
          </a:p>
        </p:txBody>
      </p:sp>
      <p:pic>
        <p:nvPicPr>
          <p:cNvPr id="2050" name="Picture 2" descr="Image result for the amazon fishbone effec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6425" y="2056869"/>
            <a:ext cx="4756539" cy="267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8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12" y="4816775"/>
            <a:ext cx="11337851" cy="961088"/>
          </a:xfrm>
        </p:spPr>
        <p:txBody>
          <a:bodyPr>
            <a:normAutofit fontScale="92500"/>
          </a:bodyPr>
          <a:lstStyle/>
          <a:p>
            <a:pPr marL="0" indent="0">
              <a:buNone/>
            </a:pPr>
            <a:r>
              <a:rPr lang="en-GB" dirty="0" smtClean="0"/>
              <a:t>Working in small groups, write down as many reasons as you can think of as to why people might chop down the rainforest and what they may be doing this for.</a:t>
            </a:r>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7518" y="827552"/>
            <a:ext cx="3258098" cy="3258098"/>
          </a:xfrm>
          <a:prstGeom prst="rect">
            <a:avLst/>
          </a:prstGeom>
        </p:spPr>
      </p:pic>
      <p:sp>
        <p:nvSpPr>
          <p:cNvPr id="5" name="TextBox 4"/>
          <p:cNvSpPr txBox="1"/>
          <p:nvPr/>
        </p:nvSpPr>
        <p:spPr>
          <a:xfrm>
            <a:off x="4489946" y="1548660"/>
            <a:ext cx="2873241" cy="1815882"/>
          </a:xfrm>
          <a:prstGeom prst="rect">
            <a:avLst/>
          </a:prstGeom>
          <a:noFill/>
        </p:spPr>
        <p:txBody>
          <a:bodyPr wrap="square" rtlCol="0">
            <a:spAutoFit/>
          </a:bodyPr>
          <a:lstStyle/>
          <a:p>
            <a:pPr algn="ctr">
              <a:defRPr/>
            </a:pPr>
            <a:r>
              <a:rPr lang="en-GB" sz="2800" dirty="0" smtClean="0">
                <a:solidFill>
                  <a:prstClr val="black"/>
                </a:solidFill>
                <a:latin typeface="Calibri Light" panose="020F0302020204030204"/>
              </a:rPr>
              <a:t>Why do you think people cut down </a:t>
            </a:r>
          </a:p>
          <a:p>
            <a:pPr algn="ctr">
              <a:defRPr/>
            </a:pPr>
            <a:r>
              <a:rPr lang="en-GB" sz="2800" dirty="0" smtClean="0">
                <a:solidFill>
                  <a:prstClr val="black"/>
                </a:solidFill>
                <a:latin typeface="Calibri Light" panose="020F0302020204030204"/>
              </a:rPr>
              <a:t>so many trees in the rainforests? </a:t>
            </a:r>
            <a:endParaRPr lang="en-GB" sz="2800" dirty="0">
              <a:solidFill>
                <a:prstClr val="black"/>
              </a:solidFill>
              <a:latin typeface="Calibri Light" panose="020F0302020204030204"/>
            </a:endParaRPr>
          </a:p>
        </p:txBody>
      </p:sp>
    </p:spTree>
    <p:extLst>
      <p:ext uri="{BB962C8B-B14F-4D97-AF65-F5344CB8AC3E}">
        <p14:creationId xmlns:p14="http://schemas.microsoft.com/office/powerpoint/2010/main" val="787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182" y="1683385"/>
            <a:ext cx="11337851" cy="4351338"/>
          </a:xfrm>
        </p:spPr>
        <p:txBody>
          <a:bodyPr/>
          <a:lstStyle/>
          <a:p>
            <a:pPr marL="0" indent="0">
              <a:buNone/>
            </a:pPr>
            <a:r>
              <a:rPr lang="en-GB" dirty="0" smtClean="0"/>
              <a:t>Some of the biggest reasons for deforestation are on the following slide. </a:t>
            </a:r>
          </a:p>
          <a:p>
            <a:pPr marL="0" indent="0">
              <a:buNone/>
            </a:pPr>
            <a:endParaRPr lang="en-GB" dirty="0" smtClean="0"/>
          </a:p>
          <a:p>
            <a:pPr marL="0" indent="0">
              <a:buNone/>
            </a:pPr>
            <a:r>
              <a:rPr lang="en-GB" dirty="0" smtClean="0"/>
              <a:t>Before looking, make a list on the board of all of the ideas that the class has come up with, asking each group to share some of their ideas.</a:t>
            </a:r>
            <a:endParaRPr lang="en-GB" dirty="0"/>
          </a:p>
        </p:txBody>
      </p:sp>
      <p:pic>
        <p:nvPicPr>
          <p:cNvPr id="4" name="Picture 3" descr="Clipart - &lt;strong&gt;Tree&lt;/strong&gt; &lt;strong&gt;stump&lt;/strong&g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7848" y="4114618"/>
            <a:ext cx="2514164" cy="2404169"/>
          </a:xfrm>
          <a:prstGeom prst="rect">
            <a:avLst/>
          </a:prstGeom>
        </p:spPr>
      </p:pic>
    </p:spTree>
    <p:extLst>
      <p:ext uri="{BB962C8B-B14F-4D97-AF65-F5344CB8AC3E}">
        <p14:creationId xmlns:p14="http://schemas.microsoft.com/office/powerpoint/2010/main" val="1093512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8585481"/>
              </p:ext>
            </p:extLst>
          </p:nvPr>
        </p:nvGraphicFramePr>
        <p:xfrm>
          <a:off x="631239" y="499169"/>
          <a:ext cx="10988841" cy="5527365"/>
        </p:xfrm>
        <a:graphic>
          <a:graphicData uri="http://schemas.openxmlformats.org/drawingml/2006/table">
            <a:tbl>
              <a:tblPr firstRow="1" bandRow="1">
                <a:tableStyleId>{93296810-A885-4BE3-A3E7-6D5BEEA58F35}</a:tableStyleId>
              </a:tblPr>
              <a:tblGrid>
                <a:gridCol w="2473468"/>
                <a:gridCol w="4136065"/>
                <a:gridCol w="4379308"/>
              </a:tblGrid>
              <a:tr h="532457">
                <a:tc>
                  <a:txBody>
                    <a:bodyPr/>
                    <a:lstStyle/>
                    <a:p>
                      <a:pPr algn="ctr"/>
                      <a:r>
                        <a:rPr lang="en-GB" sz="2000" dirty="0" smtClean="0"/>
                        <a:t>Action</a:t>
                      </a:r>
                      <a:endParaRPr lang="en-GB" sz="2000" dirty="0"/>
                    </a:p>
                  </a:txBody>
                  <a:tcPr/>
                </a:tc>
                <a:tc>
                  <a:txBody>
                    <a:bodyPr/>
                    <a:lstStyle/>
                    <a:p>
                      <a:pPr algn="ctr"/>
                      <a:r>
                        <a:rPr lang="en-GB" sz="2000" dirty="0" smtClean="0"/>
                        <a:t>Process</a:t>
                      </a:r>
                      <a:endParaRPr lang="en-GB" sz="2000" dirty="0"/>
                    </a:p>
                  </a:txBody>
                  <a:tcPr/>
                </a:tc>
                <a:tc>
                  <a:txBody>
                    <a:bodyPr/>
                    <a:lstStyle/>
                    <a:p>
                      <a:pPr algn="ctr"/>
                      <a:r>
                        <a:rPr lang="en-GB" sz="2000" dirty="0" smtClean="0"/>
                        <a:t>End product</a:t>
                      </a:r>
                      <a:endParaRPr lang="en-GB" sz="2000" dirty="0"/>
                    </a:p>
                  </a:txBody>
                  <a:tcPr/>
                </a:tc>
              </a:tr>
              <a:tr h="1062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1. Cattle ranches</a:t>
                      </a:r>
                    </a:p>
                    <a:p>
                      <a:endParaRPr lang="en-GB" sz="2000" b="1" dirty="0">
                        <a:latin typeface="+mj-lt"/>
                      </a:endParaRPr>
                    </a:p>
                  </a:txBody>
                  <a:tcPr/>
                </a:tc>
                <a:tc>
                  <a:txBody>
                    <a:bodyPr/>
                    <a:lstStyle/>
                    <a:p>
                      <a:r>
                        <a:rPr lang="en-GB" sz="2000" dirty="0" smtClean="0"/>
                        <a:t>Large</a:t>
                      </a:r>
                      <a:r>
                        <a:rPr lang="en-GB" sz="2000" baseline="0" dirty="0" smtClean="0"/>
                        <a:t> areas of forest is cleared and trees </a:t>
                      </a:r>
                      <a:r>
                        <a:rPr lang="en-GB" sz="2000" dirty="0" smtClean="0"/>
                        <a:t>cut down to make</a:t>
                      </a:r>
                      <a:r>
                        <a:rPr lang="en-GB" sz="2000" baseline="0" dirty="0" smtClean="0"/>
                        <a:t> pasture land for cattle</a:t>
                      </a:r>
                      <a:endParaRPr lang="en-GB" sz="2000" dirty="0">
                        <a:latin typeface="+mj-lt"/>
                      </a:endParaRPr>
                    </a:p>
                  </a:txBody>
                  <a:tcPr/>
                </a:tc>
                <a:tc>
                  <a:txBody>
                    <a:bodyPr/>
                    <a:lstStyle/>
                    <a:p>
                      <a:r>
                        <a:rPr lang="en-GB" sz="2000" dirty="0" smtClean="0"/>
                        <a:t>Hamburgers | Meat products</a:t>
                      </a:r>
                      <a:endParaRPr lang="en-GB" sz="2000" dirty="0">
                        <a:latin typeface="+mj-lt"/>
                      </a:endParaRPr>
                    </a:p>
                  </a:txBody>
                  <a:tcPr/>
                </a:tc>
              </a:tr>
              <a:tr h="1541721">
                <a:tc>
                  <a:txBody>
                    <a:bodyPr/>
                    <a:lstStyle/>
                    <a:p>
                      <a:r>
                        <a:rPr lang="en-GB" sz="2000" dirty="0" smtClean="0"/>
                        <a:t>2. Logging</a:t>
                      </a:r>
                      <a:endParaRPr lang="en-GB" sz="2000" b="1" dirty="0">
                        <a:latin typeface="+mj-lt"/>
                      </a:endParaRPr>
                    </a:p>
                  </a:txBody>
                  <a:tcPr/>
                </a:tc>
                <a:tc>
                  <a:txBody>
                    <a:bodyPr/>
                    <a:lstStyle/>
                    <a:p>
                      <a:r>
                        <a:rPr lang="en-GB" sz="2000" dirty="0" smtClean="0"/>
                        <a:t>Trees are cut down and then sold to different people to turn into different products</a:t>
                      </a:r>
                      <a:endParaRPr lang="en-GB" sz="2000" dirty="0">
                        <a:latin typeface="+mj-lt"/>
                      </a:endParaRPr>
                    </a:p>
                  </a:txBody>
                  <a:tcPr/>
                </a:tc>
                <a:tc>
                  <a:txBody>
                    <a:bodyPr/>
                    <a:lstStyle/>
                    <a:p>
                      <a:r>
                        <a:rPr lang="en-GB" sz="2000" dirty="0" smtClean="0"/>
                        <a:t>Wood to burn</a:t>
                      </a:r>
                      <a:r>
                        <a:rPr lang="en-GB" sz="2000" baseline="0" dirty="0" smtClean="0"/>
                        <a:t> for fuel</a:t>
                      </a:r>
                      <a:endParaRPr lang="en-GB" sz="2000" dirty="0" smtClean="0"/>
                    </a:p>
                    <a:p>
                      <a:r>
                        <a:rPr lang="en-GB" sz="2000" dirty="0" smtClean="0"/>
                        <a:t>Oil for products (e.g. palm</a:t>
                      </a:r>
                      <a:r>
                        <a:rPr lang="en-GB" sz="2000" baseline="0" dirty="0" smtClean="0"/>
                        <a:t> oil)</a:t>
                      </a:r>
                      <a:endParaRPr lang="en-GB" sz="2000" dirty="0" smtClean="0"/>
                    </a:p>
                    <a:p>
                      <a:r>
                        <a:rPr lang="en-GB" sz="2000" dirty="0" smtClean="0"/>
                        <a:t>Wood to make furniture</a:t>
                      </a:r>
                    </a:p>
                    <a:p>
                      <a:r>
                        <a:rPr lang="en-GB" sz="2000" dirty="0" smtClean="0"/>
                        <a:t>Wood to build</a:t>
                      </a:r>
                      <a:r>
                        <a:rPr lang="en-GB" sz="2000" baseline="0" dirty="0" smtClean="0"/>
                        <a:t> houses</a:t>
                      </a:r>
                      <a:endParaRPr lang="en-GB" sz="2000" dirty="0" smtClean="0"/>
                    </a:p>
                    <a:p>
                      <a:r>
                        <a:rPr lang="en-GB" sz="2000" dirty="0" smtClean="0"/>
                        <a:t>Wood</a:t>
                      </a:r>
                      <a:r>
                        <a:rPr lang="en-GB" sz="2000" baseline="0" dirty="0" smtClean="0"/>
                        <a:t> to make p</a:t>
                      </a:r>
                      <a:r>
                        <a:rPr lang="en-GB" sz="2000" dirty="0" smtClean="0"/>
                        <a:t>aper</a:t>
                      </a:r>
                      <a:endParaRPr lang="en-GB" sz="2000" dirty="0">
                        <a:latin typeface="+mj-lt"/>
                      </a:endParaRPr>
                    </a:p>
                  </a:txBody>
                  <a:tcPr/>
                </a:tc>
              </a:tr>
              <a:tr h="532457">
                <a:tc>
                  <a:txBody>
                    <a:bodyPr/>
                    <a:lstStyle/>
                    <a:p>
                      <a:r>
                        <a:rPr lang="en-GB" sz="2000" dirty="0" smtClean="0"/>
                        <a:t>3. Mining</a:t>
                      </a:r>
                      <a:endParaRPr lang="en-GB" sz="2000" b="1" dirty="0">
                        <a:latin typeface="+mj-lt"/>
                      </a:endParaRPr>
                    </a:p>
                  </a:txBody>
                  <a:tcPr/>
                </a:tc>
                <a:tc>
                  <a:txBody>
                    <a:bodyPr/>
                    <a:lstStyle/>
                    <a:p>
                      <a:r>
                        <a:rPr lang="en-GB" sz="2000" dirty="0" smtClean="0"/>
                        <a:t>Large areas of</a:t>
                      </a:r>
                      <a:r>
                        <a:rPr lang="en-GB" sz="2000" baseline="0" dirty="0" smtClean="0"/>
                        <a:t> the forest is cleared to make mines to harvest fossil fuels as well as gold and precious metals.</a:t>
                      </a:r>
                      <a:endParaRPr lang="en-GB" sz="2000" dirty="0">
                        <a:latin typeface="+mj-lt"/>
                      </a:endParaRPr>
                    </a:p>
                  </a:txBody>
                  <a:tcPr/>
                </a:tc>
                <a:tc>
                  <a:txBody>
                    <a:bodyPr/>
                    <a:lstStyle/>
                    <a:p>
                      <a:r>
                        <a:rPr lang="en-GB" sz="2000" kern="1200" dirty="0" smtClean="0">
                          <a:effectLst/>
                        </a:rPr>
                        <a:t>Oil for</a:t>
                      </a:r>
                      <a:r>
                        <a:rPr lang="en-GB" sz="2000" kern="1200" baseline="0" dirty="0" smtClean="0">
                          <a:effectLst/>
                        </a:rPr>
                        <a:t> petrol and fuel</a:t>
                      </a:r>
                      <a:r>
                        <a:rPr lang="en-GB" sz="2000" kern="1200" dirty="0" smtClean="0">
                          <a:effectLst/>
                        </a:rPr>
                        <a:t/>
                      </a:r>
                      <a:br>
                        <a:rPr lang="en-GB" sz="2000" kern="1200" dirty="0" smtClean="0">
                          <a:effectLst/>
                        </a:rPr>
                      </a:br>
                      <a:r>
                        <a:rPr lang="en-GB" sz="2000" kern="1200" dirty="0" smtClean="0">
                          <a:effectLst/>
                        </a:rPr>
                        <a:t>Gas for fuel</a:t>
                      </a:r>
                      <a:br>
                        <a:rPr lang="en-GB" sz="2000" kern="1200" dirty="0" smtClean="0">
                          <a:effectLst/>
                        </a:rPr>
                      </a:br>
                      <a:r>
                        <a:rPr lang="en-GB" sz="2000" kern="1200" dirty="0" smtClean="0">
                          <a:effectLst/>
                        </a:rPr>
                        <a:t>Gold to make jewellery</a:t>
                      </a:r>
                      <a:br>
                        <a:rPr lang="en-GB" sz="2000" kern="1200" dirty="0" smtClean="0">
                          <a:effectLst/>
                        </a:rPr>
                      </a:br>
                      <a:r>
                        <a:rPr lang="en-GB" sz="2000" kern="1200" dirty="0" smtClean="0">
                          <a:effectLst/>
                        </a:rPr>
                        <a:t>Precious</a:t>
                      </a:r>
                      <a:r>
                        <a:rPr lang="en-GB" sz="2000" kern="1200" baseline="0" dirty="0" smtClean="0">
                          <a:effectLst/>
                        </a:rPr>
                        <a:t> metals </a:t>
                      </a:r>
                      <a:r>
                        <a:rPr lang="en-GB" sz="2000" kern="1200" dirty="0" smtClean="0">
                          <a:effectLst/>
                        </a:rPr>
                        <a:t>such as copper, tin, nickel and iron-ore </a:t>
                      </a:r>
                      <a:r>
                        <a:rPr lang="en-GB" sz="2000" kern="1200" baseline="0" dirty="0" smtClean="0">
                          <a:effectLst/>
                        </a:rPr>
                        <a:t>to</a:t>
                      </a:r>
                      <a:r>
                        <a:rPr lang="en-GB" sz="2000" kern="1200" dirty="0" smtClean="0">
                          <a:effectLst/>
                        </a:rPr>
                        <a:t> make products </a:t>
                      </a:r>
                      <a:endParaRPr lang="en-GB" sz="2000" dirty="0">
                        <a:latin typeface="+mj-lt"/>
                      </a:endParaRPr>
                    </a:p>
                  </a:txBody>
                  <a:tcPr/>
                </a:tc>
              </a:tr>
              <a:tr h="532457">
                <a:tc>
                  <a:txBody>
                    <a:bodyPr/>
                    <a:lstStyle/>
                    <a:p>
                      <a:r>
                        <a:rPr lang="en-GB" sz="2000" dirty="0" smtClean="0"/>
                        <a:t>4. Urbanising</a:t>
                      </a:r>
                      <a:endParaRPr lang="en-GB" sz="2000" b="1" dirty="0">
                        <a:latin typeface="+mj-lt"/>
                      </a:endParaRPr>
                    </a:p>
                  </a:txBody>
                  <a:tcPr/>
                </a:tc>
                <a:tc>
                  <a:txBody>
                    <a:bodyPr/>
                    <a:lstStyle/>
                    <a:p>
                      <a:r>
                        <a:rPr lang="en-GB" sz="2000" dirty="0" smtClean="0"/>
                        <a:t>Large areas</a:t>
                      </a:r>
                      <a:r>
                        <a:rPr lang="en-GB" sz="2000" baseline="0" dirty="0" smtClean="0"/>
                        <a:t> of forest are cleared to build roads and houses</a:t>
                      </a:r>
                      <a:endParaRPr lang="en-GB" sz="2000" dirty="0">
                        <a:latin typeface="+mj-lt"/>
                      </a:endParaRPr>
                    </a:p>
                  </a:txBody>
                  <a:tcPr/>
                </a:tc>
                <a:tc>
                  <a:txBody>
                    <a:bodyPr/>
                    <a:lstStyle/>
                    <a:p>
                      <a:r>
                        <a:rPr lang="en-GB" sz="2000" dirty="0" smtClean="0"/>
                        <a:t>Space for people</a:t>
                      </a:r>
                      <a:r>
                        <a:rPr lang="en-GB" sz="2000" baseline="0" dirty="0" smtClean="0"/>
                        <a:t> to build houses.</a:t>
                      </a:r>
                      <a:endParaRPr lang="en-GB" sz="2000" dirty="0">
                        <a:latin typeface="+mj-lt"/>
                      </a:endParaRPr>
                    </a:p>
                  </a:txBody>
                  <a:tcPr/>
                </a:tc>
              </a:tr>
            </a:tbl>
          </a:graphicData>
        </a:graphic>
      </p:graphicFrame>
    </p:spTree>
    <p:extLst>
      <p:ext uri="{BB962C8B-B14F-4D97-AF65-F5344CB8AC3E}">
        <p14:creationId xmlns:p14="http://schemas.microsoft.com/office/powerpoint/2010/main" val="3380772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817" y="1198305"/>
            <a:ext cx="11337851" cy="4351338"/>
          </a:xfrm>
        </p:spPr>
        <p:txBody>
          <a:bodyPr>
            <a:normAutofit/>
          </a:bodyPr>
          <a:lstStyle/>
          <a:p>
            <a:pPr marL="0" indent="0">
              <a:buNone/>
            </a:pPr>
            <a:r>
              <a:rPr lang="en-GB" dirty="0" smtClean="0"/>
              <a:t>Although many people rely on the rainforest to survive, there is a strong argument that deforestation is mainly done to provide the world with “luxuries”.</a:t>
            </a:r>
          </a:p>
          <a:p>
            <a:pPr marL="0" indent="0">
              <a:buNone/>
            </a:pPr>
            <a:r>
              <a:rPr lang="en-GB" dirty="0"/>
              <a:t/>
            </a:r>
            <a:br>
              <a:rPr lang="en-GB" dirty="0"/>
            </a:br>
            <a:r>
              <a:rPr lang="en-GB" dirty="0" smtClean="0"/>
              <a:t>Some of the main products that come as a result of deforestation are:</a:t>
            </a:r>
          </a:p>
        </p:txBody>
      </p:sp>
      <p:sp>
        <p:nvSpPr>
          <p:cNvPr id="4" name="Rectangle 3"/>
          <p:cNvSpPr/>
          <p:nvPr/>
        </p:nvSpPr>
        <p:spPr>
          <a:xfrm>
            <a:off x="683887" y="3671789"/>
            <a:ext cx="1553562" cy="1453915"/>
          </a:xfrm>
          <a:prstGeom prst="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GOLD</a:t>
            </a:r>
            <a:endParaRPr lang="en-GB" sz="2400" b="1" dirty="0">
              <a:solidFill>
                <a:srgbClr val="FFFF00"/>
              </a:solidFill>
            </a:endParaRPr>
          </a:p>
        </p:txBody>
      </p:sp>
      <p:sp>
        <p:nvSpPr>
          <p:cNvPr id="5" name="Rectangle 4"/>
          <p:cNvSpPr/>
          <p:nvPr/>
        </p:nvSpPr>
        <p:spPr>
          <a:xfrm>
            <a:off x="5213305" y="3671789"/>
            <a:ext cx="1506889" cy="1453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OIL</a:t>
            </a:r>
            <a:endParaRPr lang="en-GB" sz="2400" b="1" dirty="0">
              <a:solidFill>
                <a:prstClr val="white"/>
              </a:solidFill>
            </a:endParaRPr>
          </a:p>
        </p:txBody>
      </p:sp>
      <p:sp>
        <p:nvSpPr>
          <p:cNvPr id="6" name="Rectangle 5"/>
          <p:cNvSpPr/>
          <p:nvPr/>
        </p:nvSpPr>
        <p:spPr>
          <a:xfrm>
            <a:off x="2866522" y="3671789"/>
            <a:ext cx="1607674" cy="14539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ED7D31">
                    <a:lumMod val="40000"/>
                    <a:lumOff val="60000"/>
                  </a:srgbClr>
                </a:solidFill>
              </a:rPr>
              <a:t>MEAT</a:t>
            </a:r>
            <a:endParaRPr lang="en-GB" sz="2400" b="1" dirty="0">
              <a:solidFill>
                <a:srgbClr val="ED7D31">
                  <a:lumMod val="40000"/>
                  <a:lumOff val="60000"/>
                </a:srgbClr>
              </a:solidFill>
            </a:endParaRPr>
          </a:p>
        </p:txBody>
      </p:sp>
      <p:sp>
        <p:nvSpPr>
          <p:cNvPr id="7" name="Rectangle 6"/>
          <p:cNvSpPr/>
          <p:nvPr/>
        </p:nvSpPr>
        <p:spPr>
          <a:xfrm>
            <a:off x="9806672" y="3671789"/>
            <a:ext cx="1633960" cy="1545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ED7D31">
                    <a:lumMod val="50000"/>
                  </a:srgbClr>
                </a:solidFill>
              </a:rPr>
              <a:t>GAS</a:t>
            </a:r>
            <a:endParaRPr lang="en-GB" sz="2400" b="1" dirty="0">
              <a:solidFill>
                <a:srgbClr val="ED7D31">
                  <a:lumMod val="50000"/>
                </a:srgbClr>
              </a:solidFill>
            </a:endParaRPr>
          </a:p>
        </p:txBody>
      </p:sp>
      <p:sp>
        <p:nvSpPr>
          <p:cNvPr id="8" name="Rectangle 7"/>
          <p:cNvSpPr/>
          <p:nvPr/>
        </p:nvSpPr>
        <p:spPr>
          <a:xfrm>
            <a:off x="7506205" y="3671789"/>
            <a:ext cx="1826373" cy="145391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EE725"/>
                </a:solidFill>
              </a:rPr>
              <a:t>MAHOGANY</a:t>
            </a:r>
            <a:endParaRPr lang="en-GB" sz="2400" b="1" dirty="0">
              <a:solidFill>
                <a:srgbClr val="FEE725"/>
              </a:solidFill>
            </a:endParaRPr>
          </a:p>
        </p:txBody>
      </p:sp>
    </p:spTree>
    <p:extLst>
      <p:ext uri="{BB962C8B-B14F-4D97-AF65-F5344CB8AC3E}">
        <p14:creationId xmlns:p14="http://schemas.microsoft.com/office/powerpoint/2010/main" val="2481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a:noFill/>
        </p:spPr>
        <p:txBody>
          <a:bodyPr>
            <a:normAutofit/>
          </a:bodyPr>
          <a:lstStyle/>
          <a:p>
            <a:pPr marL="0" indent="0">
              <a:buNone/>
            </a:pPr>
            <a:endParaRPr lang="en-GB" sz="3600" dirty="0">
              <a:solidFill>
                <a:srgbClr val="151612"/>
              </a:solidFill>
            </a:endParaRPr>
          </a:p>
          <a:p>
            <a:pPr marL="0" indent="0">
              <a:buNone/>
            </a:pPr>
            <a:endParaRPr lang="en-GB" sz="3600" dirty="0" smtClean="0">
              <a:solidFill>
                <a:srgbClr val="151612"/>
              </a:solidFill>
            </a:endParaRPr>
          </a:p>
          <a:p>
            <a:pPr marL="0" indent="0">
              <a:buNone/>
            </a:pPr>
            <a:endParaRPr lang="en-GB" sz="3600" dirty="0">
              <a:solidFill>
                <a:srgbClr val="151612"/>
              </a:solidFill>
            </a:endParaRPr>
          </a:p>
          <a:p>
            <a:pPr marL="971550" lvl="1" indent="-514350">
              <a:buFont typeface="+mj-lt"/>
              <a:buAutoNum type="arabicPeriod"/>
            </a:pPr>
            <a:r>
              <a:rPr lang="en-GB" sz="3200" dirty="0" smtClean="0">
                <a:solidFill>
                  <a:srgbClr val="151612"/>
                </a:solidFill>
                <a:latin typeface="+mj-lt"/>
              </a:rPr>
              <a:t>Internet access to play </a:t>
            </a:r>
            <a:r>
              <a:rPr lang="en-GB" sz="3200" dirty="0" smtClean="0">
                <a:solidFill>
                  <a:srgbClr val="151612"/>
                </a:solidFill>
                <a:latin typeface="+mj-lt"/>
              </a:rPr>
              <a:t>two </a:t>
            </a:r>
            <a:r>
              <a:rPr lang="en-GB" sz="3200" dirty="0" smtClean="0">
                <a:solidFill>
                  <a:srgbClr val="151612"/>
                </a:solidFill>
                <a:latin typeface="+mj-lt"/>
              </a:rPr>
              <a:t>short </a:t>
            </a:r>
            <a:r>
              <a:rPr lang="en-GB" sz="3200" dirty="0" smtClean="0">
                <a:solidFill>
                  <a:srgbClr val="151612"/>
                </a:solidFill>
                <a:latin typeface="+mj-lt"/>
              </a:rPr>
              <a:t>videos </a:t>
            </a:r>
            <a:r>
              <a:rPr lang="en-GB" sz="3200" dirty="0" smtClean="0">
                <a:solidFill>
                  <a:srgbClr val="151612"/>
                </a:solidFill>
                <a:latin typeface="+mj-lt"/>
              </a:rPr>
              <a:t>(or the </a:t>
            </a:r>
            <a:r>
              <a:rPr lang="en-GB" sz="3200" dirty="0" smtClean="0">
                <a:solidFill>
                  <a:srgbClr val="151612"/>
                </a:solidFill>
                <a:latin typeface="+mj-lt"/>
              </a:rPr>
              <a:t>videos </a:t>
            </a:r>
            <a:r>
              <a:rPr lang="en-GB" sz="3200" dirty="0" smtClean="0">
                <a:solidFill>
                  <a:srgbClr val="151612"/>
                </a:solidFill>
                <a:latin typeface="+mj-lt"/>
              </a:rPr>
              <a:t>can be embedded into the PowerPoint</a:t>
            </a:r>
            <a:r>
              <a:rPr lang="en-GB" sz="3200" dirty="0" smtClean="0">
                <a:solidFill>
                  <a:srgbClr val="151612"/>
                </a:solidFill>
                <a:latin typeface="+mj-lt"/>
              </a:rPr>
              <a:t>)</a:t>
            </a:r>
          </a:p>
          <a:p>
            <a:pPr marL="971550" lvl="1" indent="-514350">
              <a:buFont typeface="+mj-lt"/>
              <a:buAutoNum type="arabicPeriod"/>
            </a:pPr>
            <a:r>
              <a:rPr lang="en-GB" sz="3200" dirty="0" smtClean="0">
                <a:solidFill>
                  <a:srgbClr val="151612"/>
                </a:solidFill>
              </a:rPr>
              <a:t>Speakers for audio track</a:t>
            </a:r>
            <a:endParaRPr lang="en-GB" sz="3200" dirty="0" smtClean="0">
              <a:solidFill>
                <a:srgbClr val="151612"/>
              </a:solidFill>
              <a:latin typeface="+mj-lt"/>
            </a:endParaRPr>
          </a:p>
          <a:p>
            <a:pPr marL="971550" lvl="1" indent="-514350">
              <a:buFont typeface="+mj-lt"/>
              <a:buAutoNum type="arabicPeriod"/>
            </a:pPr>
            <a:r>
              <a:rPr lang="en-GB" sz="3200" dirty="0">
                <a:solidFill>
                  <a:srgbClr val="151612"/>
                </a:solidFill>
              </a:rPr>
              <a:t>Internet access and computers/tablets for each group to use or printouts of the </a:t>
            </a:r>
            <a:r>
              <a:rPr lang="en-GB" sz="3200" b="1" u="sng" dirty="0">
                <a:solidFill>
                  <a:srgbClr val="151612"/>
                </a:solidFill>
                <a:hlinkClick r:id="rId3"/>
              </a:rPr>
              <a:t>factsheets</a:t>
            </a:r>
            <a:r>
              <a:rPr lang="en-GB" sz="3200" dirty="0">
                <a:solidFill>
                  <a:srgbClr val="151612"/>
                </a:solidFill>
                <a:hlinkClick r:id="rId3"/>
              </a:rPr>
              <a:t> </a:t>
            </a:r>
            <a:r>
              <a:rPr lang="en-GB" sz="3200" dirty="0">
                <a:solidFill>
                  <a:srgbClr val="151612"/>
                </a:solidFill>
              </a:rPr>
              <a:t>provided</a:t>
            </a:r>
          </a:p>
          <a:p>
            <a:pPr marL="971550" lvl="1" indent="-514350">
              <a:buFont typeface="+mj-lt"/>
              <a:buAutoNum type="arabicPeriod"/>
            </a:pPr>
            <a:r>
              <a:rPr lang="en-GB" sz="3200" dirty="0">
                <a:solidFill>
                  <a:srgbClr val="151612"/>
                </a:solidFill>
              </a:rPr>
              <a:t>Lined paper or writing paper (one piece per student) and pens</a:t>
            </a:r>
          </a:p>
          <a:p>
            <a:pPr marL="971550" lvl="1" indent="-514350">
              <a:buFont typeface="+mj-lt"/>
              <a:buAutoNum type="arabicPeriod"/>
            </a:pPr>
            <a:r>
              <a:rPr lang="en-GB" sz="3200" dirty="0" smtClean="0">
                <a:solidFill>
                  <a:srgbClr val="151612"/>
                </a:solidFill>
                <a:latin typeface="+mj-lt"/>
              </a:rPr>
              <a:t>Rough </a:t>
            </a:r>
            <a:r>
              <a:rPr lang="en-GB" sz="3200" dirty="0" smtClean="0">
                <a:solidFill>
                  <a:srgbClr val="151612"/>
                </a:solidFill>
                <a:latin typeface="+mj-lt"/>
              </a:rPr>
              <a:t>paper for making notes x 2 pieces</a:t>
            </a:r>
          </a:p>
          <a:p>
            <a:pPr marL="971550" lvl="1" indent="-514350">
              <a:buFont typeface="+mj-lt"/>
              <a:buAutoNum type="arabicPeriod"/>
            </a:pPr>
            <a:r>
              <a:rPr lang="en-GB" sz="3200" dirty="0" smtClean="0">
                <a:solidFill>
                  <a:srgbClr val="151612"/>
                </a:solidFill>
                <a:latin typeface="+mj-lt"/>
              </a:rPr>
              <a:t>Pens / pencils</a:t>
            </a:r>
          </a:p>
          <a:p>
            <a:pPr marL="457200" lvl="1" indent="0">
              <a:buNone/>
            </a:pPr>
            <a:endParaRPr lang="en-GB" sz="3200" dirty="0" smtClean="0">
              <a:solidFill>
                <a:srgbClr val="151612"/>
              </a:solidFill>
            </a:endParaRPr>
          </a:p>
          <a:p>
            <a:pPr marL="971550" lvl="1" indent="-514350">
              <a:buFont typeface="+mj-lt"/>
              <a:buAutoNum type="arabicPeriod"/>
            </a:pPr>
            <a:endParaRPr lang="en-GB" sz="3600" dirty="0">
              <a:solidFill>
                <a:srgbClr val="151612"/>
              </a:solidFill>
            </a:endParaRPr>
          </a:p>
        </p:txBody>
      </p:sp>
      <p:pic>
        <p:nvPicPr>
          <p:cNvPr id="1028" name="Picture 4" descr="Image result for checkli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0574" y="4395730"/>
            <a:ext cx="1776307" cy="19145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0999" y="724585"/>
            <a:ext cx="8943975" cy="830997"/>
          </a:xfrm>
          <a:prstGeom prst="rect">
            <a:avLst/>
          </a:prstGeom>
        </p:spPr>
        <p:txBody>
          <a:bodyPr wrap="square">
            <a:spAutoFit/>
          </a:bodyPr>
          <a:lstStyle/>
          <a:p>
            <a:r>
              <a:rPr lang="en-GB" sz="4800" b="1" dirty="0">
                <a:solidFill>
                  <a:srgbClr val="151612"/>
                </a:solidFill>
              </a:rPr>
              <a:t>In this lesson you will need:</a:t>
            </a:r>
          </a:p>
        </p:txBody>
      </p:sp>
    </p:spTree>
    <p:extLst>
      <p:ext uri="{BB962C8B-B14F-4D97-AF65-F5344CB8AC3E}">
        <p14:creationId xmlns:p14="http://schemas.microsoft.com/office/powerpoint/2010/main" val="1734348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349" y="1719159"/>
            <a:ext cx="3093460" cy="3093460"/>
          </a:xfrm>
          <a:prstGeom prst="rect">
            <a:avLst/>
          </a:prstGeom>
        </p:spPr>
      </p:pic>
      <p:sp>
        <p:nvSpPr>
          <p:cNvPr id="13" name="TextBox 12"/>
          <p:cNvSpPr txBox="1"/>
          <p:nvPr/>
        </p:nvSpPr>
        <p:spPr>
          <a:xfrm>
            <a:off x="7399451" y="2321058"/>
            <a:ext cx="2361238" cy="1815882"/>
          </a:xfrm>
          <a:prstGeom prst="rect">
            <a:avLst/>
          </a:prstGeom>
          <a:noFill/>
        </p:spPr>
        <p:txBody>
          <a:bodyPr wrap="square" rtlCol="0">
            <a:spAutoFit/>
          </a:bodyPr>
          <a:lstStyle/>
          <a:p>
            <a:pPr algn="ctr"/>
            <a:r>
              <a:rPr lang="en-GB" sz="2800" dirty="0">
                <a:solidFill>
                  <a:srgbClr val="35372F"/>
                </a:solidFill>
                <a:latin typeface="Calibri Light" panose="020F0302020204030204"/>
              </a:rPr>
              <a:t>Why might these </a:t>
            </a:r>
            <a:r>
              <a:rPr lang="en-GB" sz="2800" dirty="0" smtClean="0">
                <a:solidFill>
                  <a:srgbClr val="35372F"/>
                </a:solidFill>
                <a:latin typeface="Calibri Light" panose="020F0302020204030204"/>
              </a:rPr>
              <a:t>products be </a:t>
            </a:r>
            <a:r>
              <a:rPr lang="en-GB" sz="2800" dirty="0">
                <a:solidFill>
                  <a:srgbClr val="35372F"/>
                </a:solidFill>
                <a:latin typeface="Calibri Light" panose="020F0302020204030204"/>
              </a:rPr>
              <a:t>called luxuries?</a:t>
            </a:r>
          </a:p>
        </p:txBody>
      </p:sp>
      <p:sp>
        <p:nvSpPr>
          <p:cNvPr id="14" name="Rectangle 13"/>
          <p:cNvSpPr/>
          <p:nvPr/>
        </p:nvSpPr>
        <p:spPr>
          <a:xfrm>
            <a:off x="2800431" y="666679"/>
            <a:ext cx="1553562" cy="1453915"/>
          </a:xfrm>
          <a:prstGeom prst="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GOLD</a:t>
            </a:r>
            <a:endParaRPr lang="en-GB" sz="2400" b="1" dirty="0">
              <a:solidFill>
                <a:srgbClr val="FFFF00"/>
              </a:solidFill>
            </a:endParaRPr>
          </a:p>
        </p:txBody>
      </p:sp>
      <p:sp>
        <p:nvSpPr>
          <p:cNvPr id="15" name="Rectangle 14"/>
          <p:cNvSpPr/>
          <p:nvPr/>
        </p:nvSpPr>
        <p:spPr>
          <a:xfrm>
            <a:off x="2034621" y="5000859"/>
            <a:ext cx="1506889" cy="1453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OIL</a:t>
            </a:r>
            <a:endParaRPr lang="en-GB" sz="2400" b="1" dirty="0">
              <a:solidFill>
                <a:prstClr val="white"/>
              </a:solidFill>
            </a:endParaRPr>
          </a:p>
        </p:txBody>
      </p:sp>
      <p:sp>
        <p:nvSpPr>
          <p:cNvPr id="16" name="Rectangle 15"/>
          <p:cNvSpPr/>
          <p:nvPr/>
        </p:nvSpPr>
        <p:spPr>
          <a:xfrm>
            <a:off x="2471293" y="2120593"/>
            <a:ext cx="1607674" cy="14539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ED7D31">
                    <a:lumMod val="40000"/>
                    <a:lumOff val="60000"/>
                  </a:srgbClr>
                </a:solidFill>
              </a:rPr>
              <a:t>MEAT</a:t>
            </a:r>
            <a:endParaRPr lang="en-GB" sz="2400" b="1" dirty="0">
              <a:solidFill>
                <a:srgbClr val="ED7D31">
                  <a:lumMod val="40000"/>
                  <a:lumOff val="60000"/>
                </a:srgbClr>
              </a:solidFill>
            </a:endParaRPr>
          </a:p>
        </p:txBody>
      </p:sp>
      <p:sp>
        <p:nvSpPr>
          <p:cNvPr id="17" name="Rectangle 16"/>
          <p:cNvSpPr/>
          <p:nvPr/>
        </p:nvSpPr>
        <p:spPr>
          <a:xfrm>
            <a:off x="3661054" y="5000860"/>
            <a:ext cx="1434020" cy="14539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ED7D31">
                    <a:lumMod val="50000"/>
                  </a:srgbClr>
                </a:solidFill>
              </a:rPr>
              <a:t>GAS</a:t>
            </a:r>
            <a:endParaRPr lang="en-GB" sz="2400" b="1" dirty="0">
              <a:solidFill>
                <a:srgbClr val="ED7D31">
                  <a:lumMod val="50000"/>
                </a:srgbClr>
              </a:solidFill>
            </a:endParaRPr>
          </a:p>
        </p:txBody>
      </p:sp>
      <p:sp>
        <p:nvSpPr>
          <p:cNvPr id="18" name="Rectangle 17"/>
          <p:cNvSpPr/>
          <p:nvPr/>
        </p:nvSpPr>
        <p:spPr>
          <a:xfrm>
            <a:off x="2651661" y="3546944"/>
            <a:ext cx="1826373" cy="145391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EE725"/>
                </a:solidFill>
              </a:rPr>
              <a:t>MAHOGANY</a:t>
            </a:r>
            <a:endParaRPr lang="en-GB" sz="2400" b="1" dirty="0">
              <a:solidFill>
                <a:srgbClr val="FEE725"/>
              </a:solidFill>
            </a:endParaRPr>
          </a:p>
        </p:txBody>
      </p:sp>
    </p:spTree>
    <p:extLst>
      <p:ext uri="{BB962C8B-B14F-4D97-AF65-F5344CB8AC3E}">
        <p14:creationId xmlns:p14="http://schemas.microsoft.com/office/powerpoint/2010/main" val="927806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855" y="2080237"/>
            <a:ext cx="11396143" cy="1792605"/>
          </a:xfrm>
        </p:spPr>
        <p:txBody>
          <a:bodyPr>
            <a:normAutofit/>
          </a:bodyPr>
          <a:lstStyle/>
          <a:p>
            <a:pPr algn="l"/>
            <a:r>
              <a:rPr lang="en-GB" sz="2800" dirty="0" smtClean="0">
                <a:latin typeface="+mj-lt"/>
              </a:rPr>
              <a:t>Understanding the value of the rainforest is the first step to changing people’s behaviour, so here are some facts about the Amazon Rainforest in Brazil that may be interesting (and important) to share with people:</a:t>
            </a:r>
            <a:endParaRPr lang="en-GB" sz="2800" dirty="0">
              <a:latin typeface="+mj-lt"/>
            </a:endParaRPr>
          </a:p>
        </p:txBody>
      </p:sp>
      <p:pic>
        <p:nvPicPr>
          <p:cNvPr id="4" name="Picture 2" descr="Image result for log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7680" y="4126230"/>
            <a:ext cx="2070537" cy="199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83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32804" y="3542909"/>
            <a:ext cx="3128010" cy="1815882"/>
          </a:xfrm>
          <a:prstGeom prst="rect">
            <a:avLst/>
          </a:prstGeom>
          <a:solidFill>
            <a:srgbClr val="FFFF00"/>
          </a:solidFill>
        </p:spPr>
        <p:txBody>
          <a:bodyPr wrap="square">
            <a:spAutoFit/>
          </a:bodyPr>
          <a:lstStyle/>
          <a:p>
            <a:pPr algn="ctr"/>
            <a:r>
              <a:rPr lang="en-GB" sz="2800" dirty="0" smtClean="0">
                <a:solidFill>
                  <a:srgbClr val="00B050"/>
                </a:solidFill>
              </a:rPr>
              <a:t>More </a:t>
            </a:r>
            <a:r>
              <a:rPr lang="en-GB" sz="2800" dirty="0">
                <a:solidFill>
                  <a:srgbClr val="00B050"/>
                </a:solidFill>
              </a:rPr>
              <a:t>than </a:t>
            </a:r>
            <a:r>
              <a:rPr lang="en-GB" sz="2800" b="1" dirty="0" smtClean="0">
                <a:solidFill>
                  <a:srgbClr val="00B050"/>
                </a:solidFill>
              </a:rPr>
              <a:t>20% </a:t>
            </a:r>
            <a:r>
              <a:rPr lang="en-GB" sz="2800" dirty="0" smtClean="0">
                <a:solidFill>
                  <a:srgbClr val="00B050"/>
                </a:solidFill>
              </a:rPr>
              <a:t>of </a:t>
            </a:r>
            <a:r>
              <a:rPr lang="en-GB" sz="2800" dirty="0">
                <a:solidFill>
                  <a:srgbClr val="00B050"/>
                </a:solidFill>
              </a:rPr>
              <a:t>the </a:t>
            </a:r>
            <a:r>
              <a:rPr lang="en-GB" sz="2800" dirty="0" smtClean="0">
                <a:solidFill>
                  <a:srgbClr val="00B050"/>
                </a:solidFill>
              </a:rPr>
              <a:t>world’s </a:t>
            </a:r>
            <a:r>
              <a:rPr lang="en-GB" sz="2800" dirty="0">
                <a:solidFill>
                  <a:srgbClr val="00B050"/>
                </a:solidFill>
              </a:rPr>
              <a:t>oxygen is produced in the Amazon </a:t>
            </a:r>
            <a:r>
              <a:rPr lang="en-GB" sz="2800" dirty="0" smtClean="0">
                <a:solidFill>
                  <a:srgbClr val="00B050"/>
                </a:solidFill>
              </a:rPr>
              <a:t>rainforest!</a:t>
            </a:r>
            <a:endParaRPr lang="en-GB" sz="2800" dirty="0">
              <a:solidFill>
                <a:srgbClr val="00B050"/>
              </a:solidFill>
            </a:endParaRPr>
          </a:p>
        </p:txBody>
      </p:sp>
      <p:sp>
        <p:nvSpPr>
          <p:cNvPr id="4" name="Rectangle 3"/>
          <p:cNvSpPr/>
          <p:nvPr/>
        </p:nvSpPr>
        <p:spPr>
          <a:xfrm>
            <a:off x="431585" y="781250"/>
            <a:ext cx="4213860" cy="2677656"/>
          </a:xfrm>
          <a:prstGeom prst="rect">
            <a:avLst/>
          </a:prstGeom>
          <a:solidFill>
            <a:srgbClr val="00B0F0"/>
          </a:solidFill>
        </p:spPr>
        <p:txBody>
          <a:bodyPr wrap="square">
            <a:spAutoFit/>
          </a:bodyPr>
          <a:lstStyle/>
          <a:p>
            <a:pPr algn="ctr"/>
            <a:r>
              <a:rPr lang="en-GB" sz="1050" dirty="0">
                <a:solidFill>
                  <a:srgbClr val="5B9BD5">
                    <a:lumMod val="50000"/>
                  </a:srgbClr>
                </a:solidFill>
              </a:rPr>
              <a:t> </a:t>
            </a:r>
            <a:r>
              <a:rPr lang="en-GB" sz="2800" dirty="0">
                <a:solidFill>
                  <a:srgbClr val="5B9BD5">
                    <a:lumMod val="50000"/>
                  </a:srgbClr>
                </a:solidFill>
              </a:rPr>
              <a:t>The Amazon rainforest has been described as the “</a:t>
            </a:r>
            <a:r>
              <a:rPr lang="en-GB" sz="2800" b="1" dirty="0">
                <a:solidFill>
                  <a:srgbClr val="5B9BD5">
                    <a:lumMod val="50000"/>
                  </a:srgbClr>
                </a:solidFill>
              </a:rPr>
              <a:t>lungs of our planet</a:t>
            </a:r>
            <a:r>
              <a:rPr lang="en-GB" sz="2800" dirty="0">
                <a:solidFill>
                  <a:srgbClr val="5B9BD5">
                    <a:lumMod val="50000"/>
                  </a:srgbClr>
                </a:solidFill>
              </a:rPr>
              <a:t>” because it provides </a:t>
            </a:r>
            <a:r>
              <a:rPr lang="en-GB" sz="2800" dirty="0" smtClean="0">
                <a:solidFill>
                  <a:srgbClr val="5B9BD5">
                    <a:lumMod val="50000"/>
                  </a:srgbClr>
                </a:solidFill>
              </a:rPr>
              <a:t>essential recycling of carbon </a:t>
            </a:r>
            <a:r>
              <a:rPr lang="en-GB" sz="2800" dirty="0">
                <a:solidFill>
                  <a:srgbClr val="5B9BD5">
                    <a:lumMod val="50000"/>
                  </a:srgbClr>
                </a:solidFill>
              </a:rPr>
              <a:t>dioxide into oxygen. </a:t>
            </a:r>
            <a:endParaRPr lang="en-GB" sz="2800" dirty="0" smtClean="0">
              <a:solidFill>
                <a:srgbClr val="5B9BD5">
                  <a:lumMod val="50000"/>
                </a:srgbClr>
              </a:solidFill>
            </a:endParaRPr>
          </a:p>
        </p:txBody>
      </p:sp>
      <p:sp>
        <p:nvSpPr>
          <p:cNvPr id="8" name="Rectangle 7"/>
          <p:cNvSpPr/>
          <p:nvPr/>
        </p:nvSpPr>
        <p:spPr>
          <a:xfrm>
            <a:off x="8587740" y="1514912"/>
            <a:ext cx="3118104" cy="1815882"/>
          </a:xfrm>
          <a:prstGeom prst="rect">
            <a:avLst/>
          </a:prstGeom>
          <a:solidFill>
            <a:srgbClr val="00B050"/>
          </a:solidFill>
          <a:ln>
            <a:noFill/>
          </a:ln>
        </p:spPr>
        <p:txBody>
          <a:bodyPr wrap="square">
            <a:spAutoFit/>
          </a:bodyPr>
          <a:lstStyle/>
          <a:p>
            <a:pPr algn="ctr"/>
            <a:r>
              <a:rPr lang="en-GB" sz="2800" b="1" dirty="0">
                <a:solidFill>
                  <a:srgbClr val="FFC000">
                    <a:lumMod val="20000"/>
                    <a:lumOff val="80000"/>
                  </a:srgbClr>
                </a:solidFill>
                <a:latin typeface="Calibri Light" panose="020F0302020204030204"/>
              </a:rPr>
              <a:t>One-fifth </a:t>
            </a:r>
            <a:r>
              <a:rPr lang="en-GB" sz="2800" dirty="0">
                <a:solidFill>
                  <a:srgbClr val="FFC000">
                    <a:lumMod val="20000"/>
                    <a:lumOff val="80000"/>
                  </a:srgbClr>
                </a:solidFill>
                <a:latin typeface="Calibri Light" panose="020F0302020204030204"/>
              </a:rPr>
              <a:t>of the world’s fresh water is in the Amazon basin.</a:t>
            </a:r>
          </a:p>
        </p:txBody>
      </p:sp>
      <p:pic>
        <p:nvPicPr>
          <p:cNvPr id="1026" name="Picture 2" descr="Forest, Ecological, Trees, Environment, Ecology, Gre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8173" y="4315340"/>
            <a:ext cx="3175000" cy="208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67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165" y="554699"/>
            <a:ext cx="3411093" cy="2246769"/>
          </a:xfrm>
          <a:prstGeom prst="rect">
            <a:avLst/>
          </a:prstGeom>
          <a:solidFill>
            <a:srgbClr val="FFFF00"/>
          </a:solidFill>
          <a:ln>
            <a:noFill/>
          </a:ln>
        </p:spPr>
        <p:txBody>
          <a:bodyPr wrap="square">
            <a:spAutoFit/>
          </a:bodyPr>
          <a:lstStyle/>
          <a:p>
            <a:pPr algn="ctr"/>
            <a:endParaRPr lang="en-GB" sz="2000" cap="all" dirty="0">
              <a:solidFill>
                <a:srgbClr val="FB23C2"/>
              </a:solidFill>
              <a:latin typeface="Calibri Light" panose="020F0302020204030204"/>
            </a:endParaRPr>
          </a:p>
          <a:p>
            <a:pPr algn="ctr"/>
            <a:r>
              <a:rPr lang="en-GB" sz="2400" dirty="0" smtClean="0">
                <a:solidFill>
                  <a:srgbClr val="FB23C2"/>
                </a:solidFill>
                <a:latin typeface="Calibri Light" panose="020F0302020204030204"/>
              </a:rPr>
              <a:t>Every </a:t>
            </a:r>
            <a:r>
              <a:rPr lang="en-GB" sz="2400" b="1" dirty="0" smtClean="0">
                <a:solidFill>
                  <a:srgbClr val="FB23C2"/>
                </a:solidFill>
                <a:latin typeface="Calibri Light" panose="020F0302020204030204"/>
              </a:rPr>
              <a:t>2 seconds</a:t>
            </a:r>
            <a:r>
              <a:rPr lang="en-GB" sz="2400" dirty="0" smtClean="0">
                <a:solidFill>
                  <a:srgbClr val="FB23C2"/>
                </a:solidFill>
                <a:latin typeface="Calibri Light" panose="020F0302020204030204"/>
              </a:rPr>
              <a:t>, humans destroy </a:t>
            </a:r>
            <a:r>
              <a:rPr lang="en-GB" sz="2400" dirty="0">
                <a:solidFill>
                  <a:srgbClr val="FB23C2"/>
                </a:solidFill>
                <a:latin typeface="Calibri Light" panose="020F0302020204030204"/>
              </a:rPr>
              <a:t>an area of forest the size of a football </a:t>
            </a:r>
            <a:r>
              <a:rPr lang="en-GB" sz="2400" dirty="0" smtClean="0">
                <a:solidFill>
                  <a:srgbClr val="FB23C2"/>
                </a:solidFill>
                <a:latin typeface="Calibri Light" panose="020F0302020204030204"/>
              </a:rPr>
              <a:t>field…</a:t>
            </a:r>
            <a:r>
              <a:rPr lang="en-GB" sz="2400" dirty="0">
                <a:solidFill>
                  <a:prstClr val="black"/>
                </a:solidFill>
                <a:latin typeface="Calibri Light" panose="020F0302020204030204"/>
              </a:rPr>
              <a:t/>
            </a:r>
            <a:br>
              <a:rPr lang="en-GB" sz="2400" dirty="0">
                <a:solidFill>
                  <a:prstClr val="black"/>
                </a:solidFill>
                <a:latin typeface="Calibri Light" panose="020F0302020204030204"/>
              </a:rPr>
            </a:br>
            <a:endParaRPr lang="en-GB" sz="2400" dirty="0">
              <a:solidFill>
                <a:prstClr val="black"/>
              </a:solidFill>
              <a:latin typeface="Calibri Light" panose="020F0302020204030204"/>
            </a:endParaRPr>
          </a:p>
        </p:txBody>
      </p:sp>
      <p:sp>
        <p:nvSpPr>
          <p:cNvPr id="2" name="Rectangle 1"/>
          <p:cNvSpPr/>
          <p:nvPr/>
        </p:nvSpPr>
        <p:spPr>
          <a:xfrm>
            <a:off x="7794412" y="698882"/>
            <a:ext cx="3959352" cy="3416320"/>
          </a:xfrm>
          <a:prstGeom prst="rect">
            <a:avLst/>
          </a:prstGeom>
          <a:solidFill>
            <a:srgbClr val="7030A0"/>
          </a:solidFill>
        </p:spPr>
        <p:txBody>
          <a:bodyPr wrap="square">
            <a:spAutoFit/>
          </a:bodyPr>
          <a:lstStyle/>
          <a:p>
            <a:pPr algn="ctr"/>
            <a:r>
              <a:rPr lang="en-GB" sz="2400" dirty="0" smtClean="0">
                <a:solidFill>
                  <a:srgbClr val="FFFF00"/>
                </a:solidFill>
              </a:rPr>
              <a:t>We </a:t>
            </a:r>
            <a:r>
              <a:rPr lang="en-GB" sz="2400" dirty="0">
                <a:solidFill>
                  <a:srgbClr val="FFFF00"/>
                </a:solidFill>
              </a:rPr>
              <a:t>are losing </a:t>
            </a:r>
            <a:r>
              <a:rPr lang="en-GB" sz="2400" b="1" dirty="0">
                <a:solidFill>
                  <a:srgbClr val="FFFF00"/>
                </a:solidFill>
              </a:rPr>
              <a:t>137 plant, animal and insect species every single day </a:t>
            </a:r>
            <a:r>
              <a:rPr lang="en-GB" sz="2400" dirty="0">
                <a:solidFill>
                  <a:srgbClr val="FFFF00"/>
                </a:solidFill>
              </a:rPr>
              <a:t>due to rainforest deforestation. </a:t>
            </a:r>
            <a:endParaRPr lang="en-GB" sz="2400" dirty="0" smtClean="0">
              <a:solidFill>
                <a:srgbClr val="FFFF00"/>
              </a:solidFill>
            </a:endParaRPr>
          </a:p>
          <a:p>
            <a:pPr algn="ctr"/>
            <a:endParaRPr lang="en-GB" sz="2400" dirty="0">
              <a:solidFill>
                <a:srgbClr val="FFFF00"/>
              </a:solidFill>
            </a:endParaRPr>
          </a:p>
          <a:p>
            <a:pPr algn="ctr"/>
            <a:r>
              <a:rPr lang="en-GB" sz="2400" dirty="0" smtClean="0">
                <a:solidFill>
                  <a:srgbClr val="FFFF00"/>
                </a:solidFill>
              </a:rPr>
              <a:t>That is about</a:t>
            </a:r>
          </a:p>
          <a:p>
            <a:pPr algn="ctr"/>
            <a:r>
              <a:rPr lang="en-GB" sz="2400" b="1" dirty="0" smtClean="0">
                <a:solidFill>
                  <a:srgbClr val="FFFF00"/>
                </a:solidFill>
              </a:rPr>
              <a:t>50,000 </a:t>
            </a:r>
            <a:r>
              <a:rPr lang="en-GB" sz="2400" b="1" dirty="0">
                <a:solidFill>
                  <a:srgbClr val="FFFF00"/>
                </a:solidFill>
              </a:rPr>
              <a:t>species </a:t>
            </a:r>
            <a:r>
              <a:rPr lang="en-GB" sz="2400" dirty="0" smtClean="0">
                <a:solidFill>
                  <a:srgbClr val="FFFF00"/>
                </a:solidFill>
              </a:rPr>
              <a:t>disappearing each </a:t>
            </a:r>
            <a:r>
              <a:rPr lang="en-GB" sz="2400" dirty="0">
                <a:solidFill>
                  <a:srgbClr val="FFFF00"/>
                </a:solidFill>
              </a:rPr>
              <a:t>year.</a:t>
            </a:r>
          </a:p>
        </p:txBody>
      </p:sp>
      <p:sp>
        <p:nvSpPr>
          <p:cNvPr id="3" name="Rectangle 2"/>
          <p:cNvSpPr/>
          <p:nvPr/>
        </p:nvSpPr>
        <p:spPr>
          <a:xfrm>
            <a:off x="3188376" y="3011680"/>
            <a:ext cx="3756660" cy="3046988"/>
          </a:xfrm>
          <a:prstGeom prst="rect">
            <a:avLst/>
          </a:prstGeom>
          <a:solidFill>
            <a:srgbClr val="00B0F0"/>
          </a:solidFill>
        </p:spPr>
        <p:txBody>
          <a:bodyPr wrap="square">
            <a:spAutoFit/>
          </a:bodyPr>
          <a:lstStyle/>
          <a:p>
            <a:pPr algn="ctr"/>
            <a:r>
              <a:rPr lang="en-GB" sz="2400" dirty="0">
                <a:solidFill>
                  <a:srgbClr val="7030A0"/>
                </a:solidFill>
                <a:latin typeface="Calibri Light" panose="020F0302020204030204"/>
              </a:rPr>
              <a:t>As the rainforest species disappear, so do many possible </a:t>
            </a:r>
            <a:r>
              <a:rPr lang="en-GB" sz="2400" b="1" dirty="0">
                <a:solidFill>
                  <a:srgbClr val="7030A0"/>
                </a:solidFill>
                <a:latin typeface="Calibri Light" panose="020F0302020204030204"/>
              </a:rPr>
              <a:t>cures for life-threatening diseases</a:t>
            </a:r>
            <a:r>
              <a:rPr lang="en-GB" sz="2400" dirty="0">
                <a:solidFill>
                  <a:srgbClr val="7030A0"/>
                </a:solidFill>
                <a:latin typeface="Calibri Light" panose="020F0302020204030204"/>
              </a:rPr>
              <a:t>. Currently, </a:t>
            </a:r>
            <a:r>
              <a:rPr lang="en-GB" sz="2400" dirty="0" smtClean="0">
                <a:solidFill>
                  <a:srgbClr val="7030A0"/>
                </a:solidFill>
                <a:latin typeface="Calibri Light" panose="020F0302020204030204"/>
              </a:rPr>
              <a:t>over 120 </a:t>
            </a:r>
            <a:r>
              <a:rPr lang="en-GB" sz="2400" dirty="0">
                <a:solidFill>
                  <a:srgbClr val="7030A0"/>
                </a:solidFill>
                <a:latin typeface="Calibri Light" panose="020F0302020204030204"/>
              </a:rPr>
              <a:t>prescription drugs sold worldwide come from plant-derived sources. </a:t>
            </a:r>
          </a:p>
        </p:txBody>
      </p:sp>
      <p:pic>
        <p:nvPicPr>
          <p:cNvPr id="2050" name="Picture 2" descr="Adventurer, Banana, Compass, Explorer, Helmet, Jung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93164" y="3894442"/>
            <a:ext cx="2260600" cy="21001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ublicdomainpictures.net/pictures/50000/velka/frog-cartoon-clipar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570" y="4830753"/>
            <a:ext cx="1579675" cy="154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05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778" y="5818336"/>
            <a:ext cx="1437111" cy="576583"/>
          </a:xfrm>
          <a:prstGeom prst="rect">
            <a:avLst/>
          </a:prstGeom>
        </p:spPr>
      </p:pic>
      <p:sp>
        <p:nvSpPr>
          <p:cNvPr id="9" name="Oval 8"/>
          <p:cNvSpPr/>
          <p:nvPr/>
        </p:nvSpPr>
        <p:spPr>
          <a:xfrm>
            <a:off x="8001213" y="2544399"/>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247662" y="3716899"/>
            <a:ext cx="34658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alibri" panose="020F0502020204030204"/>
                <a:ea typeface="+mn-ea"/>
                <a:cs typeface="+mn-cs"/>
              </a:rPr>
              <a:t>I F  T H E   </a:t>
            </a:r>
            <a:br>
              <a:rPr kumimoji="0" lang="en-GB" sz="2400" b="1"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en-GB" sz="2400" b="1" i="0" u="none" strike="noStrike" kern="1200" cap="none" spc="0" normalizeH="0" baseline="0" noProof="0" dirty="0" smtClean="0">
                <a:ln>
                  <a:noFill/>
                </a:ln>
                <a:solidFill>
                  <a:prstClr val="white"/>
                </a:solidFill>
                <a:effectLst/>
                <a:uLnTx/>
                <a:uFillTx/>
                <a:latin typeface="Calibri" panose="020F0502020204030204"/>
                <a:ea typeface="+mn-ea"/>
                <a:cs typeface="+mn-cs"/>
              </a:rPr>
              <a:t>R A I N F O</a:t>
            </a:r>
            <a:r>
              <a:rPr kumimoji="0" lang="en-GB" sz="2400" b="1" i="0" u="none" strike="noStrike" kern="1200" cap="none" spc="0" normalizeH="0" noProof="0" dirty="0" smtClean="0">
                <a:ln>
                  <a:noFill/>
                </a:ln>
                <a:solidFill>
                  <a:prstClr val="white"/>
                </a:solidFill>
                <a:effectLst/>
                <a:uLnTx/>
                <a:uFillTx/>
                <a:latin typeface="Calibri" panose="020F0502020204030204"/>
                <a:ea typeface="+mn-ea"/>
                <a:cs typeface="+mn-cs"/>
              </a:rPr>
              <a:t> R E S 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alibri" panose="020F0502020204030204"/>
                <a:ea typeface="+mn-ea"/>
                <a:cs typeface="+mn-cs"/>
              </a:rPr>
              <a:t>C O U L D   S P E A K . . .</a:t>
            </a:r>
            <a:endParaRPr kumimoji="0" lang="en-GB" sz="1050" b="1" i="0" u="none" strike="noStrike" kern="1200" cap="none" spc="0" normalizeH="0" baseline="0" noProof="0" dirty="0" smtClean="0">
              <a:ln>
                <a:noFill/>
              </a:ln>
              <a:solidFill>
                <a:srgbClr val="FEE725"/>
              </a:solidFill>
              <a:effectLst/>
              <a:uLnTx/>
              <a:uFillTx/>
              <a:latin typeface="Calibri" panose="020F0502020204030204"/>
              <a:ea typeface="+mn-ea"/>
              <a:cs typeface="+mn-cs"/>
            </a:endParaRPr>
          </a:p>
        </p:txBody>
      </p:sp>
      <p:sp>
        <p:nvSpPr>
          <p:cNvPr id="13" name="Rectangle 12"/>
          <p:cNvSpPr/>
          <p:nvPr/>
        </p:nvSpPr>
        <p:spPr>
          <a:xfrm>
            <a:off x="9980573" y="5449004"/>
            <a:ext cx="18473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9129858" y="5094487"/>
            <a:ext cx="188615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300" normalizeH="0" baseline="0" noProof="0" dirty="0" smtClean="0">
                <a:ln>
                  <a:noFill/>
                </a:ln>
                <a:solidFill>
                  <a:srgbClr val="FEE725"/>
                </a:solidFill>
                <a:effectLst/>
                <a:uLnTx/>
                <a:uFillTx/>
                <a:ea typeface="+mn-ea"/>
                <a:cs typeface="+mn-cs"/>
              </a:rPr>
              <a:t>25 MINUTES</a:t>
            </a:r>
            <a:endParaRPr kumimoji="0" lang="en-GB" sz="2000" b="1" i="0" u="none" strike="noStrike" kern="1200" cap="none" spc="300" normalizeH="0" baseline="0" noProof="0" dirty="0">
              <a:ln>
                <a:noFill/>
              </a:ln>
              <a:solidFill>
                <a:srgbClr val="FEE725"/>
              </a:solidFill>
              <a:effectLst/>
              <a:uLnTx/>
              <a:uFillTx/>
              <a:ea typeface="+mn-ea"/>
              <a:cs typeface="+mn-cs"/>
            </a:endParaRPr>
          </a:p>
        </p:txBody>
      </p:sp>
    </p:spTree>
    <p:extLst>
      <p:ext uri="{BB962C8B-B14F-4D97-AF65-F5344CB8AC3E}">
        <p14:creationId xmlns:p14="http://schemas.microsoft.com/office/powerpoint/2010/main" val="257162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236" y="1483309"/>
            <a:ext cx="11018683" cy="2246769"/>
          </a:xfrm>
          <a:prstGeom prst="rect">
            <a:avLst/>
          </a:prstGeom>
          <a:noFill/>
        </p:spPr>
        <p:txBody>
          <a:bodyPr wrap="square" rtlCol="0">
            <a:spAutoFit/>
          </a:bodyPr>
          <a:lstStyle/>
          <a:p>
            <a:pPr>
              <a:defRPr/>
            </a:pPr>
            <a:r>
              <a:rPr lang="en-GB" sz="2800" dirty="0" smtClean="0">
                <a:solidFill>
                  <a:prstClr val="black"/>
                </a:solidFill>
                <a:latin typeface="+mj-lt"/>
              </a:rPr>
              <a:t>Many images of deforestation in the Amazon Rainforest only show images of trees and land. However we know just how many inhabitants there are in the forest.  </a:t>
            </a:r>
          </a:p>
          <a:p>
            <a:pPr>
              <a:defRPr/>
            </a:pPr>
            <a:endParaRPr lang="en-GB" sz="2800" dirty="0" smtClean="0">
              <a:solidFill>
                <a:prstClr val="black"/>
              </a:solidFill>
              <a:latin typeface="+mj-lt"/>
            </a:endParaRPr>
          </a:p>
          <a:p>
            <a:pPr>
              <a:defRPr/>
            </a:pPr>
            <a:r>
              <a:rPr lang="en-GB" sz="2800" dirty="0" smtClean="0">
                <a:solidFill>
                  <a:prstClr val="black"/>
                </a:solidFill>
                <a:latin typeface="+mj-lt"/>
              </a:rPr>
              <a:t>Let’s think about how deforestation might impact their lives…</a:t>
            </a:r>
            <a:endParaRPr lang="en-GB" sz="2800" dirty="0">
              <a:solidFill>
                <a:prstClr val="black"/>
              </a:solidFill>
              <a:latin typeface="+mj-lt"/>
            </a:endParaRPr>
          </a:p>
        </p:txBody>
      </p:sp>
    </p:spTree>
    <p:extLst>
      <p:ext uri="{BB962C8B-B14F-4D97-AF65-F5344CB8AC3E}">
        <p14:creationId xmlns:p14="http://schemas.microsoft.com/office/powerpoint/2010/main" val="486648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438" y="1083945"/>
            <a:ext cx="11337851" cy="4351338"/>
          </a:xfrm>
        </p:spPr>
        <p:txBody>
          <a:bodyPr/>
          <a:lstStyle/>
          <a:p>
            <a:pPr marL="0" indent="0">
              <a:buNone/>
            </a:pPr>
            <a:r>
              <a:rPr lang="en-GB" dirty="0" smtClean="0"/>
              <a:t>You are going to choose one of the four inhabitants below and try to imagine being them for a while.</a:t>
            </a:r>
            <a:endParaRPr lang="en-GB" dirty="0"/>
          </a:p>
        </p:txBody>
      </p:sp>
      <p:pic>
        <p:nvPicPr>
          <p:cNvPr id="4" name="Picture 3" descr="Image result for sloth">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51"/>
          <a:stretch/>
        </p:blipFill>
        <p:spPr bwMode="auto">
          <a:xfrm>
            <a:off x="729021" y="2790592"/>
            <a:ext cx="2474703" cy="2173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oucan">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44254" y="2790592"/>
            <a:ext cx="2420140" cy="21878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raying mantid or mantis">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04924" y="2790592"/>
            <a:ext cx="2575512" cy="21878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yanomami trib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1850"/>
          <a:stretch/>
        </p:blipFill>
        <p:spPr bwMode="auto">
          <a:xfrm>
            <a:off x="9113574" y="2790592"/>
            <a:ext cx="2396336" cy="21878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29024" y="2153915"/>
            <a:ext cx="2474700" cy="523220"/>
          </a:xfrm>
          <a:prstGeom prst="rect">
            <a:avLst/>
          </a:prstGeom>
          <a:solidFill>
            <a:srgbClr val="92D050"/>
          </a:solidFill>
        </p:spPr>
        <p:txBody>
          <a:bodyPr wrap="square">
            <a:spAutoFit/>
          </a:bodyPr>
          <a:lstStyle/>
          <a:p>
            <a:pPr lvl="0" algn="ctr"/>
            <a:r>
              <a:rPr lang="en-GB" sz="2800" b="1" spc="600" dirty="0" smtClean="0">
                <a:solidFill>
                  <a:schemeClr val="bg1"/>
                </a:solidFill>
                <a:latin typeface="+mj-lt"/>
              </a:rPr>
              <a:t>SLOTH</a:t>
            </a:r>
            <a:endParaRPr lang="en-GB" sz="2800" spc="600" dirty="0" smtClean="0">
              <a:solidFill>
                <a:schemeClr val="bg1"/>
              </a:solidFill>
              <a:latin typeface="+mj-lt"/>
            </a:endParaRPr>
          </a:p>
        </p:txBody>
      </p:sp>
      <p:sp>
        <p:nvSpPr>
          <p:cNvPr id="9" name="Rectangle 8"/>
          <p:cNvSpPr/>
          <p:nvPr/>
        </p:nvSpPr>
        <p:spPr>
          <a:xfrm>
            <a:off x="3489694" y="2153915"/>
            <a:ext cx="2474700" cy="523220"/>
          </a:xfrm>
          <a:prstGeom prst="rect">
            <a:avLst/>
          </a:prstGeom>
          <a:solidFill>
            <a:srgbClr val="92D050"/>
          </a:solidFill>
        </p:spPr>
        <p:txBody>
          <a:bodyPr wrap="square">
            <a:spAutoFit/>
          </a:bodyPr>
          <a:lstStyle/>
          <a:p>
            <a:pPr lvl="0" algn="ctr"/>
            <a:r>
              <a:rPr lang="en-GB" sz="2800" b="1" spc="600" dirty="0" smtClean="0">
                <a:solidFill>
                  <a:schemeClr val="bg1"/>
                </a:solidFill>
                <a:latin typeface="+mj-lt"/>
              </a:rPr>
              <a:t>TOUCAN</a:t>
            </a:r>
            <a:endParaRPr lang="en-GB" sz="2800" spc="600" dirty="0" smtClean="0">
              <a:solidFill>
                <a:schemeClr val="bg1"/>
              </a:solidFill>
              <a:latin typeface="+mj-lt"/>
            </a:endParaRPr>
          </a:p>
        </p:txBody>
      </p:sp>
      <p:sp>
        <p:nvSpPr>
          <p:cNvPr id="10" name="Rectangle 9"/>
          <p:cNvSpPr/>
          <p:nvPr/>
        </p:nvSpPr>
        <p:spPr>
          <a:xfrm>
            <a:off x="6304924" y="2130187"/>
            <a:ext cx="2575512" cy="523220"/>
          </a:xfrm>
          <a:prstGeom prst="rect">
            <a:avLst/>
          </a:prstGeom>
          <a:solidFill>
            <a:srgbClr val="92D050"/>
          </a:solidFill>
        </p:spPr>
        <p:txBody>
          <a:bodyPr wrap="square">
            <a:spAutoFit/>
          </a:bodyPr>
          <a:lstStyle/>
          <a:p>
            <a:pPr lvl="0" algn="ctr"/>
            <a:r>
              <a:rPr lang="en-GB" sz="2800" b="1" spc="600" dirty="0" smtClean="0">
                <a:solidFill>
                  <a:schemeClr val="bg1"/>
                </a:solidFill>
                <a:latin typeface="+mj-lt"/>
              </a:rPr>
              <a:t>MANTIS</a:t>
            </a:r>
            <a:endParaRPr lang="en-GB" sz="2800" spc="600" dirty="0" smtClean="0">
              <a:solidFill>
                <a:schemeClr val="bg1"/>
              </a:solidFill>
              <a:latin typeface="+mj-lt"/>
            </a:endParaRPr>
          </a:p>
        </p:txBody>
      </p:sp>
      <p:sp>
        <p:nvSpPr>
          <p:cNvPr id="11" name="Rectangle 10"/>
          <p:cNvSpPr/>
          <p:nvPr/>
        </p:nvSpPr>
        <p:spPr>
          <a:xfrm>
            <a:off x="9035210" y="2130187"/>
            <a:ext cx="2474700" cy="523220"/>
          </a:xfrm>
          <a:prstGeom prst="rect">
            <a:avLst/>
          </a:prstGeom>
          <a:solidFill>
            <a:srgbClr val="92D050"/>
          </a:solidFill>
        </p:spPr>
        <p:txBody>
          <a:bodyPr wrap="square">
            <a:spAutoFit/>
          </a:bodyPr>
          <a:lstStyle/>
          <a:p>
            <a:pPr lvl="0" algn="ctr"/>
            <a:r>
              <a:rPr lang="en-GB" sz="2800" b="1" spc="600" dirty="0" smtClean="0">
                <a:solidFill>
                  <a:schemeClr val="bg1"/>
                </a:solidFill>
                <a:latin typeface="+mj-lt"/>
              </a:rPr>
              <a:t>YANOMAMI</a:t>
            </a:r>
            <a:endParaRPr lang="en-GB" sz="2800" spc="600" dirty="0" smtClean="0">
              <a:solidFill>
                <a:schemeClr val="bg1"/>
              </a:solidFill>
              <a:latin typeface="+mj-lt"/>
            </a:endParaRPr>
          </a:p>
        </p:txBody>
      </p:sp>
    </p:spTree>
    <p:extLst>
      <p:ext uri="{BB962C8B-B14F-4D97-AF65-F5344CB8AC3E}">
        <p14:creationId xmlns:p14="http://schemas.microsoft.com/office/powerpoint/2010/main" val="2812373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225" y="797557"/>
            <a:ext cx="11357343" cy="5389062"/>
          </a:xfrm>
        </p:spPr>
        <p:txBody>
          <a:bodyPr>
            <a:normAutofit/>
          </a:bodyPr>
          <a:lstStyle/>
          <a:p>
            <a:pPr marL="0" indent="0">
              <a:buNone/>
            </a:pPr>
            <a:r>
              <a:rPr lang="en-GB" dirty="0" smtClean="0"/>
              <a:t>In a moment, you will close your eye for a moment and imagine that you are that inhabitant and you live in the Amazon rainforest</a:t>
            </a:r>
          </a:p>
          <a:p>
            <a:pPr marL="0" indent="0">
              <a:buNone/>
            </a:pPr>
            <a:endParaRPr lang="en-GB" dirty="0" smtClean="0"/>
          </a:p>
          <a:p>
            <a:r>
              <a:rPr lang="en-GB" dirty="0" smtClean="0"/>
              <a:t>In silence, try to think about what it feels like to be your inhabitant and some of the ways of life that you enjoy. </a:t>
            </a:r>
          </a:p>
          <a:p>
            <a:r>
              <a:rPr lang="en-GB" dirty="0" smtClean="0"/>
              <a:t>Imagine that the land you live in has changed, there are suddenly humans in the forest.</a:t>
            </a:r>
          </a:p>
          <a:p>
            <a:r>
              <a:rPr lang="en-GB" dirty="0" smtClean="0"/>
              <a:t>Imagine how it feels with the noise, with the pollution. Imagine how it feels to have fewer trees all around you. How does it feel to you?  </a:t>
            </a:r>
          </a:p>
        </p:txBody>
      </p:sp>
      <p:pic>
        <p:nvPicPr>
          <p:cNvPr id="4" name="rainforest_ambience-GlorySunz-19381335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6">
                <a:tint val="45000"/>
                <a:satMod val="400000"/>
              </a:schemeClr>
            </a:duotone>
          </a:blip>
          <a:stretch>
            <a:fillRect/>
          </a:stretch>
        </p:blipFill>
        <p:spPr>
          <a:xfrm>
            <a:off x="10660720" y="5228137"/>
            <a:ext cx="1209369" cy="1209369"/>
          </a:xfrm>
          <a:prstGeom prst="rect">
            <a:avLst/>
          </a:prstGeom>
        </p:spPr>
      </p:pic>
      <p:sp>
        <p:nvSpPr>
          <p:cNvPr id="2" name="Rectangle 1"/>
          <p:cNvSpPr/>
          <p:nvPr/>
        </p:nvSpPr>
        <p:spPr>
          <a:xfrm>
            <a:off x="5476240" y="5051184"/>
            <a:ext cx="5334000" cy="1200329"/>
          </a:xfrm>
          <a:prstGeom prst="rect">
            <a:avLst/>
          </a:prstGeom>
        </p:spPr>
        <p:txBody>
          <a:bodyPr wrap="square">
            <a:spAutoFit/>
          </a:bodyPr>
          <a:lstStyle/>
          <a:p>
            <a:endParaRPr lang="en-GB" dirty="0"/>
          </a:p>
          <a:p>
            <a:r>
              <a:rPr lang="en-GB" dirty="0">
                <a:latin typeface="+mj-lt"/>
              </a:rPr>
              <a:t>Click play on the speaker symbol for some rainforest sounds and then spend one minute in silence thinking about how you feel (the sound runs for 60 seconds). </a:t>
            </a:r>
            <a:endParaRPr lang="en-GB" dirty="0">
              <a:latin typeface="+mj-lt"/>
            </a:endParaRPr>
          </a:p>
        </p:txBody>
      </p:sp>
    </p:spTree>
    <p:extLst>
      <p:ext uri="{BB962C8B-B14F-4D97-AF65-F5344CB8AC3E}">
        <p14:creationId xmlns:p14="http://schemas.microsoft.com/office/powerpoint/2010/main" val="900190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smtClean="0"/>
              <a:t>You are now going to write a short reflection of how you feel. Remember that you ARE that person or creature, so write as though you are them.</a:t>
            </a:r>
          </a:p>
          <a:p>
            <a:pPr marL="0" indent="0">
              <a:buNone/>
            </a:pPr>
            <a:r>
              <a:rPr lang="en-GB" dirty="0" smtClean="0"/>
              <a:t/>
            </a:r>
            <a:br>
              <a:rPr lang="en-GB" dirty="0" smtClean="0"/>
            </a:br>
            <a:r>
              <a:rPr lang="en-GB" dirty="0" smtClean="0"/>
              <a:t>Write about how you feel, what your thoughts are, what your concerns are or your hopes. Use the ideas on the next slide to help you.</a:t>
            </a:r>
          </a:p>
          <a:p>
            <a:pPr marL="0" indent="0">
              <a:buNone/>
            </a:pPr>
            <a:endParaRPr lang="en-GB" dirty="0" smtClean="0"/>
          </a:p>
          <a:p>
            <a:pPr marL="0" indent="0">
              <a:buNone/>
            </a:pPr>
            <a:endParaRPr lang="en-GB" dirty="0"/>
          </a:p>
          <a:p>
            <a:pPr marL="0" indent="0" algn="ctr">
              <a:buNone/>
            </a:pPr>
            <a:endParaRPr lang="en-GB" sz="1800" b="1" dirty="0" smtClean="0"/>
          </a:p>
          <a:p>
            <a:pPr marL="0" indent="0" algn="ctr">
              <a:buNone/>
            </a:pPr>
            <a:r>
              <a:rPr lang="en-GB" sz="1800" b="1" dirty="0" smtClean="0"/>
              <a:t/>
            </a:r>
            <a:br>
              <a:rPr lang="en-GB" sz="1800" b="1" dirty="0" smtClean="0"/>
            </a:br>
            <a:r>
              <a:rPr lang="en-GB" sz="1800" b="1" dirty="0" smtClean="0"/>
              <a:t>Spend about five minutes on this creative task</a:t>
            </a:r>
            <a:endParaRPr lang="en-GB" sz="18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9160" y="4592320"/>
            <a:ext cx="2159000" cy="2159000"/>
          </a:xfrm>
          <a:prstGeom prst="rect">
            <a:avLst/>
          </a:prstGeom>
        </p:spPr>
      </p:pic>
    </p:spTree>
    <p:extLst>
      <p:ext uri="{BB962C8B-B14F-4D97-AF65-F5344CB8AC3E}">
        <p14:creationId xmlns:p14="http://schemas.microsoft.com/office/powerpoint/2010/main" val="1701434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965" y="1412240"/>
            <a:ext cx="2597092" cy="2597092"/>
          </a:xfrm>
          <a:prstGeom prst="rect">
            <a:avLst/>
          </a:prstGeom>
        </p:spPr>
      </p:pic>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30970" y="1362775"/>
            <a:ext cx="2597092" cy="2597092"/>
          </a:xfrm>
        </p:spPr>
      </p:pic>
      <p:sp>
        <p:nvSpPr>
          <p:cNvPr id="5" name="TextBox 4"/>
          <p:cNvSpPr txBox="1"/>
          <p:nvPr/>
        </p:nvSpPr>
        <p:spPr>
          <a:xfrm>
            <a:off x="567577" y="1753380"/>
            <a:ext cx="2039783" cy="1815882"/>
          </a:xfrm>
          <a:prstGeom prst="rect">
            <a:avLst/>
          </a:prstGeom>
          <a:noFill/>
        </p:spPr>
        <p:txBody>
          <a:bodyPr wrap="square" rtlCol="0">
            <a:spAutoFit/>
          </a:bodyPr>
          <a:lstStyle/>
          <a:p>
            <a:pPr algn="ctr">
              <a:defRPr/>
            </a:pPr>
            <a:r>
              <a:rPr lang="en-GB" sz="2800" dirty="0" smtClean="0">
                <a:solidFill>
                  <a:prstClr val="black"/>
                </a:solidFill>
                <a:latin typeface="+mj-lt"/>
              </a:rPr>
              <a:t>How does the forest feel with fewer trees?</a:t>
            </a:r>
            <a:endParaRPr lang="en-GB" sz="2800" dirty="0">
              <a:solidFill>
                <a:prstClr val="black"/>
              </a:solidFill>
              <a:latin typeface="+mj-lt"/>
            </a:endParaRPr>
          </a:p>
        </p:txBody>
      </p:sp>
      <p:pic>
        <p:nvPicPr>
          <p:cNvPr id="6"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9611" y="3562780"/>
            <a:ext cx="2597092" cy="2597092"/>
          </a:xfrm>
          <a:prstGeom prst="rect">
            <a:avLst/>
          </a:prstGeom>
        </p:spPr>
      </p:pic>
      <p:sp>
        <p:nvSpPr>
          <p:cNvPr id="9" name="TextBox 8"/>
          <p:cNvSpPr txBox="1"/>
          <p:nvPr/>
        </p:nvSpPr>
        <p:spPr>
          <a:xfrm>
            <a:off x="3020914" y="4168828"/>
            <a:ext cx="1814485" cy="1384995"/>
          </a:xfrm>
          <a:prstGeom prst="rect">
            <a:avLst/>
          </a:prstGeom>
          <a:noFill/>
        </p:spPr>
        <p:txBody>
          <a:bodyPr wrap="square" rtlCol="0">
            <a:spAutoFit/>
          </a:bodyPr>
          <a:lstStyle/>
          <a:p>
            <a:pPr algn="ctr">
              <a:defRPr/>
            </a:pPr>
            <a:r>
              <a:rPr lang="en-GB" sz="2800" dirty="0" smtClean="0">
                <a:solidFill>
                  <a:prstClr val="black"/>
                </a:solidFill>
                <a:latin typeface="+mj-lt"/>
              </a:rPr>
              <a:t>Is your home the same?</a:t>
            </a:r>
            <a:endParaRPr lang="en-GB" sz="2800" dirty="0">
              <a:solidFill>
                <a:prstClr val="black"/>
              </a:solidFill>
              <a:latin typeface="+mj-lt"/>
            </a:endParaRPr>
          </a:p>
        </p:txBody>
      </p:sp>
      <p:sp>
        <p:nvSpPr>
          <p:cNvPr id="11" name="TextBox 10"/>
          <p:cNvSpPr txBox="1"/>
          <p:nvPr/>
        </p:nvSpPr>
        <p:spPr>
          <a:xfrm>
            <a:off x="5522273" y="1968823"/>
            <a:ext cx="1814485" cy="1384995"/>
          </a:xfrm>
          <a:prstGeom prst="rect">
            <a:avLst/>
          </a:prstGeom>
          <a:noFill/>
        </p:spPr>
        <p:txBody>
          <a:bodyPr wrap="square" rtlCol="0">
            <a:spAutoFit/>
          </a:bodyPr>
          <a:lstStyle/>
          <a:p>
            <a:pPr algn="ctr">
              <a:defRPr/>
            </a:pPr>
            <a:r>
              <a:rPr lang="en-GB" sz="2800" dirty="0" smtClean="0">
                <a:solidFill>
                  <a:prstClr val="black"/>
                </a:solidFill>
                <a:latin typeface="+mj-lt"/>
              </a:rPr>
              <a:t>Can you still find food?</a:t>
            </a:r>
            <a:endParaRPr lang="en-GB" sz="2800" dirty="0">
              <a:solidFill>
                <a:prstClr val="black"/>
              </a:solidFill>
              <a:latin typeface="+mj-lt"/>
            </a:endParaRPr>
          </a:p>
        </p:txBody>
      </p:sp>
      <p:sp>
        <p:nvSpPr>
          <p:cNvPr id="12" name="TextBox 11"/>
          <p:cNvSpPr txBox="1"/>
          <p:nvPr/>
        </p:nvSpPr>
        <p:spPr>
          <a:xfrm>
            <a:off x="471390" y="596633"/>
            <a:ext cx="11430000" cy="523220"/>
          </a:xfrm>
          <a:prstGeom prst="rect">
            <a:avLst/>
          </a:prstGeom>
          <a:noFill/>
        </p:spPr>
        <p:txBody>
          <a:bodyPr wrap="square" rtlCol="0">
            <a:spAutoFit/>
          </a:bodyPr>
          <a:lstStyle/>
          <a:p>
            <a:r>
              <a:rPr lang="en-GB" sz="2800" dirty="0">
                <a:latin typeface="+mj-lt"/>
              </a:rPr>
              <a:t>Try to engage as much as you can with how that inhabitant might feel. </a:t>
            </a:r>
          </a:p>
        </p:txBody>
      </p:sp>
      <p:pic>
        <p:nvPicPr>
          <p:cNvPr id="10"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0988" y="3562780"/>
            <a:ext cx="2597092" cy="2597092"/>
          </a:xfrm>
          <a:prstGeom prst="rect">
            <a:avLst/>
          </a:prstGeom>
        </p:spPr>
      </p:pic>
      <p:sp>
        <p:nvSpPr>
          <p:cNvPr id="13" name="TextBox 12"/>
          <p:cNvSpPr txBox="1"/>
          <p:nvPr/>
        </p:nvSpPr>
        <p:spPr>
          <a:xfrm>
            <a:off x="7702291" y="4202789"/>
            <a:ext cx="1814485" cy="1384995"/>
          </a:xfrm>
          <a:prstGeom prst="rect">
            <a:avLst/>
          </a:prstGeom>
          <a:noFill/>
        </p:spPr>
        <p:txBody>
          <a:bodyPr wrap="square" rtlCol="0">
            <a:spAutoFit/>
          </a:bodyPr>
          <a:lstStyle/>
          <a:p>
            <a:pPr algn="ctr">
              <a:defRPr/>
            </a:pPr>
            <a:r>
              <a:rPr lang="en-GB" sz="2800" dirty="0" smtClean="0">
                <a:solidFill>
                  <a:prstClr val="black"/>
                </a:solidFill>
                <a:latin typeface="+mj-lt"/>
              </a:rPr>
              <a:t>What are you scared of?</a:t>
            </a:r>
            <a:endParaRPr lang="en-GB" sz="2800" dirty="0">
              <a:solidFill>
                <a:prstClr val="black"/>
              </a:solidFill>
              <a:latin typeface="+mj-lt"/>
            </a:endParaRPr>
          </a:p>
        </p:txBody>
      </p:sp>
      <p:pic>
        <p:nvPicPr>
          <p:cNvPr id="1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4" y="1164232"/>
            <a:ext cx="2597092" cy="2597092"/>
          </a:xfrm>
          <a:prstGeom prst="rect">
            <a:avLst/>
          </a:prstGeom>
        </p:spPr>
      </p:pic>
      <p:sp>
        <p:nvSpPr>
          <p:cNvPr id="15" name="TextBox 14"/>
          <p:cNvSpPr txBox="1"/>
          <p:nvPr/>
        </p:nvSpPr>
        <p:spPr>
          <a:xfrm>
            <a:off x="9811993" y="1968823"/>
            <a:ext cx="2089397" cy="954107"/>
          </a:xfrm>
          <a:prstGeom prst="rect">
            <a:avLst/>
          </a:prstGeom>
          <a:noFill/>
        </p:spPr>
        <p:txBody>
          <a:bodyPr wrap="square" rtlCol="0">
            <a:spAutoFit/>
          </a:bodyPr>
          <a:lstStyle/>
          <a:p>
            <a:pPr algn="ctr">
              <a:defRPr/>
            </a:pPr>
            <a:r>
              <a:rPr lang="en-GB" sz="2800" dirty="0" smtClean="0">
                <a:solidFill>
                  <a:prstClr val="black"/>
                </a:solidFill>
                <a:latin typeface="+mj-lt"/>
              </a:rPr>
              <a:t>What do you wish for?</a:t>
            </a:r>
            <a:endParaRPr lang="en-GB" sz="2800" dirty="0">
              <a:solidFill>
                <a:prstClr val="black"/>
              </a:solidFill>
              <a:latin typeface="+mj-lt"/>
            </a:endParaRPr>
          </a:p>
        </p:txBody>
      </p:sp>
    </p:spTree>
    <p:extLst>
      <p:ext uri="{BB962C8B-B14F-4D97-AF65-F5344CB8AC3E}">
        <p14:creationId xmlns:p14="http://schemas.microsoft.com/office/powerpoint/2010/main" val="269628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Oval 10"/>
          <p:cNvSpPr/>
          <p:nvPr/>
        </p:nvSpPr>
        <p:spPr>
          <a:xfrm>
            <a:off x="7964129" y="2521976"/>
            <a:ext cx="4088172" cy="4011559"/>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8384787" y="3699370"/>
            <a:ext cx="314361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white"/>
                </a:solidFill>
                <a:effectLst/>
                <a:uLnTx/>
                <a:uFillTx/>
                <a:latin typeface="Calibri" panose="020F0502020204030204"/>
                <a:ea typeface="+mn-ea"/>
                <a:cs typeface="+mn-cs"/>
              </a:rPr>
              <a:t>CHANGING</a:t>
            </a:r>
            <a:r>
              <a:rPr kumimoji="0" lang="en-GB" sz="4400" b="1" i="0" u="none" strike="noStrike" kern="1200" cap="none" spc="0" normalizeH="0" noProof="0" dirty="0" smtClean="0">
                <a:ln>
                  <a:noFill/>
                </a:ln>
                <a:solidFill>
                  <a:prstClr val="white"/>
                </a:solidFill>
                <a:effectLst/>
                <a:uLnTx/>
                <a:uFillTx/>
                <a:latin typeface="Calibri" panose="020F0502020204030204"/>
                <a:ea typeface="+mn-ea"/>
                <a:cs typeface="+mn-cs"/>
              </a:rPr>
              <a:t> LANDS</a:t>
            </a:r>
            <a:endParaRPr kumimoji="0" lang="en-GB" sz="1800" b="1" i="0" u="none" strike="noStrike" kern="1200" cap="none" spc="0" normalizeH="0" baseline="0" noProof="0" dirty="0" smtClean="0">
              <a:ln>
                <a:noFill/>
              </a:ln>
              <a:solidFill>
                <a:srgbClr val="FEE725"/>
              </a:solidFill>
              <a:effectLst/>
              <a:uLnTx/>
              <a:uFillTx/>
              <a:latin typeface="Calibri" panose="020F0502020204030204"/>
              <a:ea typeface="+mn-ea"/>
              <a:cs typeface="+mn-cs"/>
            </a:endParaRPr>
          </a:p>
        </p:txBody>
      </p:sp>
      <p:sp>
        <p:nvSpPr>
          <p:cNvPr id="2" name="Rectangle 1"/>
          <p:cNvSpPr/>
          <p:nvPr/>
        </p:nvSpPr>
        <p:spPr>
          <a:xfrm>
            <a:off x="9268745" y="3237705"/>
            <a:ext cx="137569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smtClean="0">
                <a:ln>
                  <a:noFill/>
                </a:ln>
                <a:solidFill>
                  <a:prstClr val="white"/>
                </a:solidFill>
                <a:effectLst/>
                <a:uLnTx/>
                <a:uFillTx/>
                <a:latin typeface="Calibri" panose="020F0502020204030204"/>
                <a:ea typeface="+mn-ea"/>
                <a:cs typeface="+mn-cs"/>
              </a:rPr>
              <a:t>WEEK 2</a:t>
            </a:r>
            <a:endParaRPr kumimoji="0" lang="en-GB" sz="2400" b="0"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778" y="5818336"/>
            <a:ext cx="1437111" cy="576583"/>
          </a:xfrm>
          <a:prstGeom prst="rect">
            <a:avLst/>
          </a:prstGeom>
        </p:spPr>
      </p:pic>
      <p:sp>
        <p:nvSpPr>
          <p:cNvPr id="7" name="Rectangle 6"/>
          <p:cNvSpPr/>
          <p:nvPr/>
        </p:nvSpPr>
        <p:spPr>
          <a:xfrm>
            <a:off x="8743605" y="5239562"/>
            <a:ext cx="2529219" cy="400110"/>
          </a:xfrm>
          <a:prstGeom prst="rect">
            <a:avLst/>
          </a:prstGeom>
        </p:spPr>
        <p:txBody>
          <a:bodyPr wrap="none">
            <a:spAutoFit/>
          </a:bodyPr>
          <a:lstStyle/>
          <a:p>
            <a:pPr algn="ctr"/>
            <a:r>
              <a:rPr lang="en-GB" sz="2000" spc="300" dirty="0" smtClean="0">
                <a:solidFill>
                  <a:srgbClr val="FEE725"/>
                </a:solidFill>
              </a:rPr>
              <a:t>TOPIC: </a:t>
            </a:r>
            <a:r>
              <a:rPr lang="en-GB" sz="2000" b="1" spc="300" dirty="0" smtClean="0">
                <a:solidFill>
                  <a:srgbClr val="FEE725"/>
                </a:solidFill>
              </a:rPr>
              <a:t>HABITATS</a:t>
            </a:r>
            <a:endParaRPr lang="en-GB" sz="2000" b="1" spc="300" dirty="0">
              <a:solidFill>
                <a:srgbClr val="FEE725"/>
              </a:solidFill>
            </a:endParaRPr>
          </a:p>
        </p:txBody>
      </p:sp>
    </p:spTree>
    <p:extLst>
      <p:ext uri="{BB962C8B-B14F-4D97-AF65-F5344CB8AC3E}">
        <p14:creationId xmlns:p14="http://schemas.microsoft.com/office/powerpoint/2010/main" val="2390513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3" y="829945"/>
            <a:ext cx="10600897" cy="4351338"/>
          </a:xfrm>
        </p:spPr>
        <p:txBody>
          <a:bodyPr/>
          <a:lstStyle/>
          <a:p>
            <a:pPr marL="0" indent="0">
              <a:buNone/>
            </a:pPr>
            <a:r>
              <a:rPr lang="en-GB" dirty="0" smtClean="0"/>
              <a:t>Ask some or all of the class to read their reflections aloud.</a:t>
            </a:r>
            <a:br>
              <a:rPr lang="en-GB" dirty="0" smtClean="0"/>
            </a:br>
            <a:r>
              <a:rPr lang="en-GB" dirty="0" smtClean="0"/>
              <a:t>As each person reads, ask the rest of the class to close their eyes and imagine the inhabitant talking. Perhaps play the sound effects again.</a:t>
            </a:r>
            <a:endParaRPr lang="en-GB" dirty="0"/>
          </a:p>
        </p:txBody>
      </p:sp>
      <p:pic>
        <p:nvPicPr>
          <p:cNvPr id="4" name="Picture 3" descr="Image result for sloth">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951"/>
          <a:stretch/>
        </p:blipFill>
        <p:spPr bwMode="auto">
          <a:xfrm>
            <a:off x="607101" y="3339232"/>
            <a:ext cx="2474703" cy="2173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oucan">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22334" y="3339232"/>
            <a:ext cx="2420140" cy="21878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raying mantid or mantis">
            <a:hlinkClick r:id="rId8"/>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183004" y="3339232"/>
            <a:ext cx="2575512" cy="21878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yanomami tribe"/>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1850"/>
          <a:stretch/>
        </p:blipFill>
        <p:spPr bwMode="auto">
          <a:xfrm>
            <a:off x="8991654" y="3339232"/>
            <a:ext cx="2396336" cy="21878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7104" y="2702555"/>
            <a:ext cx="2474700" cy="523220"/>
          </a:xfrm>
          <a:prstGeom prst="rect">
            <a:avLst/>
          </a:prstGeom>
          <a:solidFill>
            <a:srgbClr val="92D050"/>
          </a:solidFill>
        </p:spPr>
        <p:txBody>
          <a:bodyPr wrap="square">
            <a:spAutoFit/>
          </a:bodyPr>
          <a:lstStyle/>
          <a:p>
            <a:pPr lvl="0" algn="ctr"/>
            <a:r>
              <a:rPr lang="en-GB" sz="2800" b="1" spc="600" dirty="0" smtClean="0">
                <a:solidFill>
                  <a:schemeClr val="bg1"/>
                </a:solidFill>
                <a:latin typeface="+mj-lt"/>
              </a:rPr>
              <a:t>SLOTH</a:t>
            </a:r>
            <a:endParaRPr lang="en-GB" sz="2800" spc="600" dirty="0" smtClean="0">
              <a:solidFill>
                <a:schemeClr val="bg1"/>
              </a:solidFill>
              <a:latin typeface="+mj-lt"/>
            </a:endParaRPr>
          </a:p>
        </p:txBody>
      </p:sp>
      <p:sp>
        <p:nvSpPr>
          <p:cNvPr id="9" name="Rectangle 8"/>
          <p:cNvSpPr/>
          <p:nvPr/>
        </p:nvSpPr>
        <p:spPr>
          <a:xfrm>
            <a:off x="3367774" y="2702555"/>
            <a:ext cx="2474700" cy="523220"/>
          </a:xfrm>
          <a:prstGeom prst="rect">
            <a:avLst/>
          </a:prstGeom>
          <a:solidFill>
            <a:srgbClr val="92D050"/>
          </a:solidFill>
        </p:spPr>
        <p:txBody>
          <a:bodyPr wrap="square">
            <a:spAutoFit/>
          </a:bodyPr>
          <a:lstStyle/>
          <a:p>
            <a:pPr lvl="0" algn="ctr"/>
            <a:r>
              <a:rPr lang="en-GB" sz="2800" b="1" spc="600" dirty="0" smtClean="0">
                <a:solidFill>
                  <a:schemeClr val="bg1"/>
                </a:solidFill>
                <a:latin typeface="+mj-lt"/>
              </a:rPr>
              <a:t>TOUCAN</a:t>
            </a:r>
            <a:endParaRPr lang="en-GB" sz="2800" spc="600" dirty="0" smtClean="0">
              <a:solidFill>
                <a:schemeClr val="bg1"/>
              </a:solidFill>
              <a:latin typeface="+mj-lt"/>
            </a:endParaRPr>
          </a:p>
        </p:txBody>
      </p:sp>
      <p:sp>
        <p:nvSpPr>
          <p:cNvPr id="10" name="Rectangle 9"/>
          <p:cNvSpPr/>
          <p:nvPr/>
        </p:nvSpPr>
        <p:spPr>
          <a:xfrm>
            <a:off x="6183004" y="2678827"/>
            <a:ext cx="2575512" cy="523220"/>
          </a:xfrm>
          <a:prstGeom prst="rect">
            <a:avLst/>
          </a:prstGeom>
          <a:solidFill>
            <a:srgbClr val="92D050"/>
          </a:solidFill>
        </p:spPr>
        <p:txBody>
          <a:bodyPr wrap="square">
            <a:spAutoFit/>
          </a:bodyPr>
          <a:lstStyle/>
          <a:p>
            <a:pPr lvl="0" algn="ctr"/>
            <a:r>
              <a:rPr lang="en-GB" sz="2800" b="1" spc="600" dirty="0" smtClean="0">
                <a:solidFill>
                  <a:schemeClr val="bg1"/>
                </a:solidFill>
                <a:latin typeface="+mj-lt"/>
              </a:rPr>
              <a:t>MANTIS</a:t>
            </a:r>
            <a:endParaRPr lang="en-GB" sz="2800" spc="600" dirty="0" smtClean="0">
              <a:solidFill>
                <a:schemeClr val="bg1"/>
              </a:solidFill>
              <a:latin typeface="+mj-lt"/>
            </a:endParaRPr>
          </a:p>
        </p:txBody>
      </p:sp>
      <p:sp>
        <p:nvSpPr>
          <p:cNvPr id="11" name="Rectangle 10"/>
          <p:cNvSpPr/>
          <p:nvPr/>
        </p:nvSpPr>
        <p:spPr>
          <a:xfrm>
            <a:off x="8913290" y="2678827"/>
            <a:ext cx="2474700" cy="523220"/>
          </a:xfrm>
          <a:prstGeom prst="rect">
            <a:avLst/>
          </a:prstGeom>
          <a:solidFill>
            <a:srgbClr val="92D050"/>
          </a:solidFill>
        </p:spPr>
        <p:txBody>
          <a:bodyPr wrap="square">
            <a:spAutoFit/>
          </a:bodyPr>
          <a:lstStyle/>
          <a:p>
            <a:pPr lvl="0" algn="ctr"/>
            <a:r>
              <a:rPr lang="en-GB" sz="2800" b="1" spc="600" dirty="0" smtClean="0">
                <a:solidFill>
                  <a:schemeClr val="bg1"/>
                </a:solidFill>
                <a:latin typeface="+mj-lt"/>
              </a:rPr>
              <a:t>YANOMAMI</a:t>
            </a:r>
            <a:endParaRPr lang="en-GB" sz="2800" spc="600" dirty="0" smtClean="0">
              <a:solidFill>
                <a:schemeClr val="bg1"/>
              </a:solidFill>
              <a:latin typeface="+mj-lt"/>
            </a:endParaRPr>
          </a:p>
        </p:txBody>
      </p:sp>
      <p:pic>
        <p:nvPicPr>
          <p:cNvPr id="12" name="rainforest_ambience-GlorySunz-19381335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accent6">
                <a:tint val="45000"/>
                <a:satMod val="400000"/>
              </a:schemeClr>
            </a:duotone>
          </a:blip>
          <a:stretch>
            <a:fillRect/>
          </a:stretch>
        </p:blipFill>
        <p:spPr>
          <a:xfrm>
            <a:off x="11043920" y="578953"/>
            <a:ext cx="954561" cy="954561"/>
          </a:xfrm>
          <a:prstGeom prst="rect">
            <a:avLst/>
          </a:prstGeom>
        </p:spPr>
      </p:pic>
    </p:spTree>
    <p:extLst>
      <p:ext uri="{BB962C8B-B14F-4D97-AF65-F5344CB8AC3E}">
        <p14:creationId xmlns:p14="http://schemas.microsoft.com/office/powerpoint/2010/main" val="1760117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87"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778" y="5818336"/>
            <a:ext cx="1437111" cy="576583"/>
          </a:xfrm>
          <a:prstGeom prst="rect">
            <a:avLst/>
          </a:prstGeom>
        </p:spPr>
      </p:pic>
      <p:sp>
        <p:nvSpPr>
          <p:cNvPr id="9" name="Oval 8"/>
          <p:cNvSpPr/>
          <p:nvPr/>
        </p:nvSpPr>
        <p:spPr>
          <a:xfrm>
            <a:off x="8001213" y="2544399"/>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400" dirty="0">
              <a:solidFill>
                <a:prstClr val="white"/>
              </a:solidFill>
            </a:endParaRPr>
          </a:p>
        </p:txBody>
      </p:sp>
      <p:sp>
        <p:nvSpPr>
          <p:cNvPr id="10" name="TextBox 9"/>
          <p:cNvSpPr txBox="1"/>
          <p:nvPr/>
        </p:nvSpPr>
        <p:spPr>
          <a:xfrm>
            <a:off x="8247662" y="3961601"/>
            <a:ext cx="3465821" cy="830997"/>
          </a:xfrm>
          <a:prstGeom prst="rect">
            <a:avLst/>
          </a:prstGeom>
          <a:noFill/>
        </p:spPr>
        <p:txBody>
          <a:bodyPr wrap="square" rtlCol="0">
            <a:spAutoFit/>
          </a:bodyPr>
          <a:lstStyle/>
          <a:p>
            <a:pPr algn="ctr">
              <a:defRPr/>
            </a:pPr>
            <a:r>
              <a:rPr lang="en-GB" sz="2400" b="1" dirty="0" smtClean="0">
                <a:solidFill>
                  <a:prstClr val="white"/>
                </a:solidFill>
              </a:rPr>
              <a:t>T H E  W E B  </a:t>
            </a:r>
          </a:p>
          <a:p>
            <a:pPr algn="ctr">
              <a:defRPr/>
            </a:pPr>
            <a:r>
              <a:rPr lang="en-GB" sz="2400" b="1" dirty="0" smtClean="0">
                <a:solidFill>
                  <a:prstClr val="white"/>
                </a:solidFill>
              </a:rPr>
              <a:t>O F  L I F E</a:t>
            </a:r>
            <a:endParaRPr lang="en-GB" sz="1050" b="1" dirty="0" smtClean="0">
              <a:solidFill>
                <a:srgbClr val="FEE725"/>
              </a:solidFill>
            </a:endParaRPr>
          </a:p>
        </p:txBody>
      </p:sp>
      <p:sp>
        <p:nvSpPr>
          <p:cNvPr id="13" name="Rectangle 12"/>
          <p:cNvSpPr/>
          <p:nvPr/>
        </p:nvSpPr>
        <p:spPr>
          <a:xfrm>
            <a:off x="9980573" y="5449004"/>
            <a:ext cx="184730" cy="369332"/>
          </a:xfrm>
          <a:prstGeom prst="rect">
            <a:avLst/>
          </a:prstGeom>
        </p:spPr>
        <p:txBody>
          <a:bodyPr wrap="none">
            <a:spAutoFit/>
          </a:bodyPr>
          <a:lstStyle/>
          <a:p>
            <a:pPr algn="ctr">
              <a:defRPr/>
            </a:pPr>
            <a:endParaRPr lang="en-GB" spc="300" dirty="0">
              <a:solidFill>
                <a:prstClr val="white"/>
              </a:solidFill>
            </a:endParaRPr>
          </a:p>
        </p:txBody>
      </p:sp>
      <p:sp>
        <p:nvSpPr>
          <p:cNvPr id="14" name="Rectangle 13"/>
          <p:cNvSpPr/>
          <p:nvPr/>
        </p:nvSpPr>
        <p:spPr>
          <a:xfrm>
            <a:off x="9214015" y="5094487"/>
            <a:ext cx="1717843" cy="400110"/>
          </a:xfrm>
          <a:prstGeom prst="rect">
            <a:avLst/>
          </a:prstGeom>
        </p:spPr>
        <p:txBody>
          <a:bodyPr wrap="none">
            <a:spAutoFit/>
          </a:bodyPr>
          <a:lstStyle/>
          <a:p>
            <a:pPr algn="ctr">
              <a:defRPr/>
            </a:pPr>
            <a:r>
              <a:rPr lang="en-GB" sz="2000" b="1" spc="300" dirty="0" smtClean="0">
                <a:solidFill>
                  <a:srgbClr val="FEE725"/>
                </a:solidFill>
              </a:rPr>
              <a:t>5 MINUTES</a:t>
            </a:r>
            <a:endParaRPr lang="en-GB" sz="2000" b="1" spc="300" dirty="0">
              <a:solidFill>
                <a:srgbClr val="FEE725"/>
              </a:solidFill>
            </a:endParaRPr>
          </a:p>
        </p:txBody>
      </p:sp>
    </p:spTree>
    <p:extLst>
      <p:ext uri="{BB962C8B-B14F-4D97-AF65-F5344CB8AC3E}">
        <p14:creationId xmlns:p14="http://schemas.microsoft.com/office/powerpoint/2010/main" val="202846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782" y="1266825"/>
            <a:ext cx="11337851" cy="4351338"/>
          </a:xfrm>
        </p:spPr>
        <p:txBody>
          <a:bodyPr/>
          <a:lstStyle/>
          <a:p>
            <a:pPr marL="0" indent="0">
              <a:buNone/>
            </a:pPr>
            <a:r>
              <a:rPr lang="en-GB" dirty="0" smtClean="0"/>
              <a:t>The next slide shows a ‘web of life’ or food chain for the Amazon Rainforest.</a:t>
            </a:r>
          </a:p>
          <a:p>
            <a:pPr marL="0" indent="0">
              <a:buNone/>
            </a:pPr>
            <a:r>
              <a:rPr lang="en-GB" dirty="0" smtClean="0"/>
              <a:t> Each part of the rainforest has its role in the ‘web’, whether they are the food producers (such as the trees and plants), the primary consumers (such as the herbivores*), the secondary consumers (such as the carnivores*) or the decomposers (such as the fungi).</a:t>
            </a:r>
          </a:p>
          <a:p>
            <a:pPr marL="0" indent="0">
              <a:buNone/>
            </a:pPr>
            <a:endParaRPr lang="en-GB" dirty="0"/>
          </a:p>
          <a:p>
            <a:pPr marL="0" indent="0">
              <a:buNone/>
            </a:pPr>
            <a:r>
              <a:rPr lang="en-GB" dirty="0" smtClean="0"/>
              <a:t>Look together at the picture and see if you can put any more inhabitants into the web. When </a:t>
            </a:r>
            <a:r>
              <a:rPr lang="en-GB" dirty="0"/>
              <a:t>you have finished, discuss together what would happen if the trees were removed from the web.</a:t>
            </a:r>
          </a:p>
        </p:txBody>
      </p:sp>
      <p:sp>
        <p:nvSpPr>
          <p:cNvPr id="4" name="Rectangle 3"/>
          <p:cNvSpPr/>
          <p:nvPr/>
        </p:nvSpPr>
        <p:spPr>
          <a:xfrm>
            <a:off x="9733503" y="5890697"/>
            <a:ext cx="2237343" cy="523220"/>
          </a:xfrm>
          <a:prstGeom prst="rect">
            <a:avLst/>
          </a:prstGeom>
        </p:spPr>
        <p:txBody>
          <a:bodyPr wrap="none">
            <a:spAutoFit/>
          </a:bodyPr>
          <a:lstStyle/>
          <a:p>
            <a:pPr algn="r"/>
            <a:r>
              <a:rPr lang="en-GB" sz="1400" i="1" dirty="0" smtClean="0">
                <a:latin typeface="+mj-lt"/>
              </a:rPr>
              <a:t>*herbivores are plant eaters</a:t>
            </a:r>
          </a:p>
          <a:p>
            <a:pPr algn="r"/>
            <a:r>
              <a:rPr lang="en-GB" sz="1400" i="1" dirty="0" smtClean="0">
                <a:latin typeface="+mj-lt"/>
              </a:rPr>
              <a:t>*carnivores are meat eaters </a:t>
            </a:r>
            <a:endParaRPr lang="en-GB" sz="1400" i="1" dirty="0">
              <a:latin typeface="+mj-lt"/>
            </a:endParaRPr>
          </a:p>
        </p:txBody>
      </p:sp>
    </p:spTree>
    <p:extLst>
      <p:ext uri="{BB962C8B-B14F-4D97-AF65-F5344CB8AC3E}">
        <p14:creationId xmlns:p14="http://schemas.microsoft.com/office/powerpoint/2010/main" val="1830173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79120" y="74759"/>
            <a:ext cx="10769600" cy="6783241"/>
          </a:xfrm>
        </p:spPr>
      </p:pic>
    </p:spTree>
    <p:extLst>
      <p:ext uri="{BB962C8B-B14F-4D97-AF65-F5344CB8AC3E}">
        <p14:creationId xmlns:p14="http://schemas.microsoft.com/office/powerpoint/2010/main" val="3716745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82" y="982344"/>
            <a:ext cx="11337851" cy="4829176"/>
          </a:xfrm>
        </p:spPr>
        <p:txBody>
          <a:bodyPr>
            <a:normAutofit/>
          </a:bodyPr>
          <a:lstStyle/>
          <a:p>
            <a:pPr marL="0" indent="0">
              <a:buNone/>
            </a:pPr>
            <a:r>
              <a:rPr lang="en-GB" dirty="0" smtClean="0"/>
              <a:t>If time allows, why not draw your own </a:t>
            </a:r>
            <a:r>
              <a:rPr lang="en-GB" i="1" dirty="0" smtClean="0"/>
              <a:t>Web of Life </a:t>
            </a:r>
            <a:r>
              <a:rPr lang="en-GB" dirty="0" smtClean="0"/>
              <a:t>for the Amazon Rainforest, using the information from your inhabitants factsheets in the last lesson (see below for links).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a:p>
            <a:pPr marL="0" indent="0">
              <a:buNone/>
            </a:pPr>
            <a:r>
              <a:rPr lang="en-GB" dirty="0" smtClean="0"/>
              <a:t>Start with the trees and plants and move up. An example is on the next slide.</a:t>
            </a:r>
          </a:p>
          <a:p>
            <a:pPr marL="0" indent="0">
              <a:buNone/>
            </a:pPr>
            <a:endParaRPr lang="en-GB" dirty="0" smtClean="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1263" y="2428240"/>
            <a:ext cx="1902234" cy="2690000"/>
          </a:xfrm>
          <a:prstGeom prst="rect">
            <a:avLst/>
          </a:prstGeom>
        </p:spPr>
      </p:pic>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843" y="2428240"/>
            <a:ext cx="1902234" cy="2690000"/>
          </a:xfrm>
          <a:prstGeom prst="rect">
            <a:avLst/>
          </a:prstGeom>
        </p:spPr>
      </p:pic>
      <p:pic>
        <p:nvPicPr>
          <p:cNvPr id="6" name="Picture 5">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62053" y="2428240"/>
            <a:ext cx="1902234" cy="2690000"/>
          </a:xfrm>
          <a:prstGeom prst="rect">
            <a:avLst/>
          </a:prstGeom>
        </p:spPr>
      </p:pic>
      <p:pic>
        <p:nvPicPr>
          <p:cNvPr id="7" name="Picture 6">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40473" y="2428240"/>
            <a:ext cx="1902234" cy="2690000"/>
          </a:xfrm>
          <a:prstGeom prst="rect">
            <a:avLst/>
          </a:prstGeom>
        </p:spPr>
      </p:pic>
    </p:spTree>
    <p:extLst>
      <p:ext uri="{BB962C8B-B14F-4D97-AF65-F5344CB8AC3E}">
        <p14:creationId xmlns:p14="http://schemas.microsoft.com/office/powerpoint/2010/main" val="933114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9448" y="0"/>
            <a:ext cx="11151426" cy="6663851"/>
          </a:xfrm>
        </p:spPr>
      </p:pic>
    </p:spTree>
    <p:extLst>
      <p:ext uri="{BB962C8B-B14F-4D97-AF65-F5344CB8AC3E}">
        <p14:creationId xmlns:p14="http://schemas.microsoft.com/office/powerpoint/2010/main" val="5570554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458182" y="1231208"/>
            <a:ext cx="4987220" cy="5008934"/>
          </a:xfrm>
          <a:prstGeom prst="ellipse">
            <a:avLst/>
          </a:prstGeom>
          <a:solidFill>
            <a:schemeClr val="tx1">
              <a:alpha val="75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898297" y="2720719"/>
            <a:ext cx="430180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600" normalizeH="0" baseline="0" noProof="0" dirty="0">
                <a:ln>
                  <a:noFill/>
                </a:ln>
                <a:solidFill>
                  <a:prstClr val="white"/>
                </a:solidFill>
                <a:effectLst/>
                <a:uLnTx/>
                <a:uFillTx/>
                <a:latin typeface="Calibri" panose="020F0502020204030204"/>
                <a:ea typeface="+mn-ea"/>
                <a:cs typeface="+mn-cs"/>
              </a:rPr>
              <a:t>T</a:t>
            </a:r>
            <a:r>
              <a:rPr kumimoji="0" lang="en-GB" sz="3600" b="1" i="0" u="none" strike="noStrike" kern="1200" cap="none" spc="600" normalizeH="0" baseline="0" noProof="0" dirty="0" smtClean="0">
                <a:ln>
                  <a:noFill/>
                </a:ln>
                <a:solidFill>
                  <a:prstClr val="white"/>
                </a:solidFill>
                <a:effectLst/>
                <a:uLnTx/>
                <a:uFillTx/>
                <a:latin typeface="Calibri" panose="020F0502020204030204"/>
                <a:ea typeface="+mn-ea"/>
                <a:cs typeface="+mn-cs"/>
              </a:rPr>
              <a:t>HIS SORT OF LEARNING CAN’T WAIT</a:t>
            </a:r>
            <a:endParaRPr kumimoji="0" lang="en-GB" sz="3600" b="1" i="0" u="none" strike="noStrike" kern="1200" cap="none" spc="60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898297" y="4475045"/>
            <a:ext cx="41069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300" normalizeH="0" baseline="0" noProof="0" dirty="0" smtClean="0">
                <a:ln>
                  <a:noFill/>
                </a:ln>
                <a:solidFill>
                  <a:srgbClr val="FEE725"/>
                </a:solidFill>
                <a:effectLst/>
                <a:uLnTx/>
                <a:uFillTx/>
                <a:latin typeface="Calibri Light" panose="020F0302020204030204"/>
                <a:ea typeface="+mn-ea"/>
                <a:cs typeface="+mn-cs"/>
              </a:rPr>
              <a:t>WWW.THOUGHTBOXEDUCATION.COM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3631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77" y="339293"/>
            <a:ext cx="11357344" cy="1190958"/>
          </a:xfrm>
        </p:spPr>
        <p:txBody>
          <a:bodyPr/>
          <a:lstStyle/>
          <a:p>
            <a:r>
              <a:rPr lang="en-GB" dirty="0"/>
              <a:t>In this lesson, </a:t>
            </a:r>
            <a:r>
              <a:rPr lang="en-GB" dirty="0" smtClean="0"/>
              <a:t>we </a:t>
            </a:r>
            <a:r>
              <a:rPr lang="en-GB" dirty="0"/>
              <a:t>will:</a:t>
            </a:r>
          </a:p>
        </p:txBody>
      </p:sp>
      <p:sp>
        <p:nvSpPr>
          <p:cNvPr id="3" name="Content Placeholder 2"/>
          <p:cNvSpPr>
            <a:spLocks noGrp="1"/>
          </p:cNvSpPr>
          <p:nvPr>
            <p:ph idx="1"/>
          </p:nvPr>
        </p:nvSpPr>
        <p:spPr>
          <a:xfrm>
            <a:off x="1631856" y="4840398"/>
            <a:ext cx="10095857" cy="1021921"/>
          </a:xfrm>
        </p:spPr>
        <p:txBody>
          <a:bodyPr>
            <a:normAutofit/>
          </a:bodyPr>
          <a:lstStyle/>
          <a:p>
            <a:pPr marL="0" indent="0">
              <a:buNone/>
            </a:pPr>
            <a:r>
              <a:rPr lang="en-GB" dirty="0" smtClean="0"/>
              <a:t>Explore how it may feel to creatures and inhabitants of the rainforest when the land changes around them</a:t>
            </a:r>
            <a:endParaRPr lang="en-GB" dirty="0"/>
          </a:p>
        </p:txBody>
      </p:sp>
      <p:sp>
        <p:nvSpPr>
          <p:cNvPr id="4" name="Rectangle 3"/>
          <p:cNvSpPr/>
          <p:nvPr/>
        </p:nvSpPr>
        <p:spPr>
          <a:xfrm>
            <a:off x="1631856" y="1742131"/>
            <a:ext cx="9231309" cy="954107"/>
          </a:xfrm>
          <a:prstGeom prst="rect">
            <a:avLst/>
          </a:prstGeom>
        </p:spPr>
        <p:txBody>
          <a:bodyPr wrap="square">
            <a:spAutoFit/>
          </a:bodyPr>
          <a:lstStyle/>
          <a:p>
            <a:r>
              <a:rPr lang="en-GB" sz="2800" dirty="0">
                <a:latin typeface="+mj-lt"/>
              </a:rPr>
              <a:t>Think about how </a:t>
            </a:r>
            <a:r>
              <a:rPr lang="en-GB" sz="2800" dirty="0" smtClean="0">
                <a:latin typeface="+mj-lt"/>
              </a:rPr>
              <a:t>land is being changed through natural and unnatural causes</a:t>
            </a:r>
            <a:endParaRPr lang="en-GB" sz="2800" dirty="0">
              <a:latin typeface="+mj-lt"/>
            </a:endParaRPr>
          </a:p>
        </p:txBody>
      </p:sp>
      <p:sp>
        <p:nvSpPr>
          <p:cNvPr id="7" name="Rectangle 6"/>
          <p:cNvSpPr/>
          <p:nvPr/>
        </p:nvSpPr>
        <p:spPr>
          <a:xfrm>
            <a:off x="1631856" y="3197357"/>
            <a:ext cx="9975125" cy="954107"/>
          </a:xfrm>
          <a:prstGeom prst="rect">
            <a:avLst/>
          </a:prstGeom>
        </p:spPr>
        <p:txBody>
          <a:bodyPr wrap="square">
            <a:spAutoFit/>
          </a:bodyPr>
          <a:lstStyle/>
          <a:p>
            <a:r>
              <a:rPr lang="en-GB" sz="2800" dirty="0" smtClean="0">
                <a:solidFill>
                  <a:prstClr val="black"/>
                </a:solidFill>
                <a:latin typeface="+mj-lt"/>
              </a:rPr>
              <a:t>Understand some </a:t>
            </a:r>
            <a:r>
              <a:rPr lang="en-GB" sz="2800" dirty="0">
                <a:solidFill>
                  <a:prstClr val="black"/>
                </a:solidFill>
                <a:latin typeface="+mj-lt"/>
              </a:rPr>
              <a:t>the impacts </a:t>
            </a:r>
            <a:r>
              <a:rPr lang="en-GB" sz="2800" dirty="0" smtClean="0">
                <a:solidFill>
                  <a:prstClr val="black"/>
                </a:solidFill>
                <a:latin typeface="+mj-lt"/>
              </a:rPr>
              <a:t>that deforestation has on inhabitants of rainforests in South America</a:t>
            </a:r>
            <a:endParaRPr lang="en-GB" sz="2800"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77" y="1613783"/>
            <a:ext cx="1231499" cy="4121253"/>
          </a:xfrm>
          <a:prstGeom prst="rect">
            <a:avLst/>
          </a:prstGeom>
        </p:spPr>
      </p:pic>
    </p:spTree>
    <p:extLst>
      <p:ext uri="{BB962C8B-B14F-4D97-AF65-F5344CB8AC3E}">
        <p14:creationId xmlns:p14="http://schemas.microsoft.com/office/powerpoint/2010/main" val="886740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Oval 10"/>
          <p:cNvSpPr/>
          <p:nvPr/>
        </p:nvSpPr>
        <p:spPr>
          <a:xfrm>
            <a:off x="8001213" y="2514918"/>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8124434" y="4086231"/>
            <a:ext cx="37122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smtClean="0">
                <a:solidFill>
                  <a:prstClr val="white"/>
                </a:solidFill>
                <a:latin typeface="Calibri" panose="020F0502020204030204"/>
              </a:rPr>
              <a:t>T H E R E ‘ S  A  L O G </a:t>
            </a:r>
            <a:r>
              <a:rPr lang="en-GB" sz="2400" b="1" dirty="0" err="1" smtClean="0">
                <a:solidFill>
                  <a:prstClr val="white"/>
                </a:solidFill>
                <a:latin typeface="Calibri" panose="020F0502020204030204"/>
              </a:rPr>
              <a:t>G</a:t>
            </a:r>
            <a:r>
              <a:rPr lang="en-GB" sz="2400" b="1" dirty="0" smtClean="0">
                <a:solidFill>
                  <a:prstClr val="white"/>
                </a:solidFill>
                <a:latin typeface="Calibri" panose="020F0502020204030204"/>
              </a:rPr>
              <a:t> E R  </a:t>
            </a:r>
            <a:br>
              <a:rPr lang="en-GB" sz="2400" b="1" dirty="0" smtClean="0">
                <a:solidFill>
                  <a:prstClr val="white"/>
                </a:solidFill>
                <a:latin typeface="Calibri" panose="020F0502020204030204"/>
              </a:rPr>
            </a:br>
            <a:r>
              <a:rPr lang="en-GB" sz="2400" b="1" dirty="0" smtClean="0">
                <a:solidFill>
                  <a:prstClr val="white"/>
                </a:solidFill>
                <a:latin typeface="Calibri" panose="020F0502020204030204"/>
              </a:rPr>
              <a:t>I N  M Y  F O R E S T</a:t>
            </a:r>
            <a:endParaRPr kumimoji="0" lang="en-GB" sz="1050" b="1" i="0" u="none" strike="noStrike" kern="1200" cap="none" spc="0" normalizeH="0" baseline="0" noProof="0" dirty="0" smtClean="0">
              <a:ln>
                <a:noFill/>
              </a:ln>
              <a:solidFill>
                <a:srgbClr val="FEE725"/>
              </a:solidFill>
              <a:effectLst/>
              <a:uLnTx/>
              <a:uFillTx/>
              <a:latin typeface="Calibri" panose="020F0502020204030204"/>
              <a:ea typeface="+mn-ea"/>
              <a:cs typeface="+mn-cs"/>
            </a:endParaRPr>
          </a:p>
        </p:txBody>
      </p:sp>
      <p:sp>
        <p:nvSpPr>
          <p:cNvPr id="2" name="Rectangle 1"/>
          <p:cNvSpPr/>
          <p:nvPr/>
        </p:nvSpPr>
        <p:spPr>
          <a:xfrm>
            <a:off x="9980573" y="5449004"/>
            <a:ext cx="18473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9129858" y="5094487"/>
            <a:ext cx="188615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300" normalizeH="0" baseline="0" noProof="0" dirty="0" smtClean="0">
                <a:ln>
                  <a:noFill/>
                </a:ln>
                <a:solidFill>
                  <a:srgbClr val="FEE725"/>
                </a:solidFill>
                <a:effectLst/>
                <a:uLnTx/>
                <a:uFillTx/>
                <a:ea typeface="+mn-ea"/>
                <a:cs typeface="+mn-cs"/>
              </a:rPr>
              <a:t>10 MINUTES</a:t>
            </a:r>
            <a:endParaRPr kumimoji="0" lang="en-GB" sz="2000" b="1" i="0" u="none" strike="noStrike" kern="1200" cap="none" spc="300" normalizeH="0" baseline="0" noProof="0" dirty="0">
              <a:ln>
                <a:noFill/>
              </a:ln>
              <a:solidFill>
                <a:srgbClr val="FEE725"/>
              </a:solidFill>
              <a:effectLst/>
              <a:uLnTx/>
              <a:uFillTx/>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778" y="5818336"/>
            <a:ext cx="1437111" cy="576583"/>
          </a:xfrm>
          <a:prstGeom prst="rect">
            <a:avLst/>
          </a:prstGeom>
        </p:spPr>
      </p:pic>
    </p:spTree>
    <p:extLst>
      <p:ext uri="{BB962C8B-B14F-4D97-AF65-F5344CB8AC3E}">
        <p14:creationId xmlns:p14="http://schemas.microsoft.com/office/powerpoint/2010/main" val="1951746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352" y="1135626"/>
            <a:ext cx="11338421" cy="5041337"/>
          </a:xfrm>
        </p:spPr>
        <p:txBody>
          <a:bodyPr/>
          <a:lstStyle/>
          <a:p>
            <a:pPr marL="0" indent="0">
              <a:buNone/>
            </a:pPr>
            <a:r>
              <a:rPr lang="en-GB" dirty="0" smtClean="0"/>
              <a:t>Watch the short video (1.30 mins) made by Greenpeace about the rainforests entitled:</a:t>
            </a:r>
          </a:p>
          <a:p>
            <a:pPr marL="0" indent="0">
              <a:buNone/>
            </a:pPr>
            <a:endParaRPr lang="en-GB" sz="1600" dirty="0"/>
          </a:p>
          <a:p>
            <a:pPr marL="0" indent="0">
              <a:buNone/>
            </a:pPr>
            <a:r>
              <a:rPr lang="en-GB" sz="3200" dirty="0" smtClean="0">
                <a:hlinkClick r:id="rId2"/>
              </a:rPr>
              <a:t>There’s a Rang-tan in my bedroom</a:t>
            </a:r>
            <a:endParaRPr lang="en-GB" sz="3200" dirty="0" smtClean="0"/>
          </a:p>
          <a:p>
            <a:pPr marL="0" indent="0">
              <a:buNone/>
            </a:pPr>
            <a:r>
              <a:rPr lang="en-GB" altLang="en-US" sz="1800" b="1" dirty="0" smtClean="0">
                <a:ea typeface="Calibri" panose="020F0502020204030204" pitchFamily="34" charset="0"/>
                <a:cs typeface="Times New Roman" panose="02020603050405020304" pitchFamily="18" charset="0"/>
              </a:rPr>
              <a:t>(Click </a:t>
            </a:r>
            <a:r>
              <a:rPr lang="en-GB" altLang="en-US" sz="1800" b="1" dirty="0">
                <a:ea typeface="Calibri" panose="020F0502020204030204" pitchFamily="34" charset="0"/>
                <a:cs typeface="Times New Roman" panose="02020603050405020304" pitchFamily="18" charset="0"/>
              </a:rPr>
              <a:t>on the link above to open the </a:t>
            </a:r>
            <a:r>
              <a:rPr lang="en-GB" altLang="en-US" sz="1800" b="1" dirty="0" smtClean="0">
                <a:ea typeface="Calibri" panose="020F0502020204030204" pitchFamily="34" charset="0"/>
                <a:cs typeface="Times New Roman" panose="02020603050405020304" pitchFamily="18" charset="0"/>
              </a:rPr>
              <a:t>film)</a:t>
            </a:r>
            <a:endParaRPr lang="en-GB" altLang="en-US" sz="1800" b="1" dirty="0">
              <a:solidFill>
                <a:srgbClr val="000000"/>
              </a:solidFill>
              <a:ea typeface="Calibri" panose="020F0502020204030204" pitchFamily="34" charset="0"/>
              <a:cs typeface="Tahoma" panose="020B0604030504040204" pitchFamily="34" charset="0"/>
            </a:endParaRPr>
          </a:p>
          <a:p>
            <a:pPr marL="0" indent="0">
              <a:buNone/>
            </a:pPr>
            <a:endParaRPr lang="en-GB" sz="4000" dirty="0"/>
          </a:p>
        </p:txBody>
      </p:sp>
      <p:pic>
        <p:nvPicPr>
          <p:cNvPr id="2" name="Picture 2" descr="Image result for there's a rang tan in my bedr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3951" y="2241706"/>
            <a:ext cx="5029645" cy="282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635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27267"/>
            <a:ext cx="11337851" cy="4351338"/>
          </a:xfrm>
        </p:spPr>
        <p:txBody>
          <a:bodyPr/>
          <a:lstStyle/>
          <a:p>
            <a:pPr marL="0" indent="0">
              <a:buNone/>
            </a:pPr>
            <a:r>
              <a:rPr lang="en-GB" dirty="0" smtClean="0"/>
              <a:t>Working in pairs or small groups, discuss and then write down your thoughts on the following three questions. You may need to watch the video again.</a:t>
            </a:r>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037" y="2387599"/>
            <a:ext cx="3385831" cy="3385831"/>
          </a:xfrm>
          <a:prstGeom prst="rect">
            <a:avLst/>
          </a:prstGeom>
        </p:spPr>
      </p:pic>
      <p:sp>
        <p:nvSpPr>
          <p:cNvPr id="5" name="TextBox 4"/>
          <p:cNvSpPr txBox="1"/>
          <p:nvPr/>
        </p:nvSpPr>
        <p:spPr>
          <a:xfrm>
            <a:off x="1435276" y="3011125"/>
            <a:ext cx="2494736" cy="2246769"/>
          </a:xfrm>
          <a:prstGeom prst="rect">
            <a:avLst/>
          </a:prstGeom>
          <a:noFill/>
        </p:spPr>
        <p:txBody>
          <a:bodyPr wrap="square" rtlCol="0">
            <a:spAutoFit/>
          </a:bodyPr>
          <a:lstStyle/>
          <a:p>
            <a:pPr algn="ctr">
              <a:defRPr/>
            </a:pPr>
            <a:r>
              <a:rPr lang="en-GB" sz="2800" dirty="0" smtClean="0">
                <a:solidFill>
                  <a:prstClr val="black"/>
                </a:solidFill>
                <a:latin typeface="Calibri Light" panose="020F0302020204030204"/>
              </a:rPr>
              <a:t>What problem does the orangutan share with the girl?</a:t>
            </a:r>
            <a:endParaRPr lang="en-GB" sz="2800" dirty="0">
              <a:solidFill>
                <a:prstClr val="black"/>
              </a:solidFill>
              <a:latin typeface="Calibri Light" panose="020F0302020204030204"/>
            </a:endParaRP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7868" y="2387599"/>
            <a:ext cx="3385831" cy="3385831"/>
          </a:xfrm>
          <a:prstGeom prst="rect">
            <a:avLst/>
          </a:prstGeom>
        </p:spPr>
      </p:pic>
      <p:sp>
        <p:nvSpPr>
          <p:cNvPr id="7" name="TextBox 6"/>
          <p:cNvSpPr txBox="1"/>
          <p:nvPr/>
        </p:nvSpPr>
        <p:spPr>
          <a:xfrm>
            <a:off x="4863415" y="3584253"/>
            <a:ext cx="2494736" cy="954107"/>
          </a:xfrm>
          <a:prstGeom prst="rect">
            <a:avLst/>
          </a:prstGeom>
          <a:noFill/>
        </p:spPr>
        <p:txBody>
          <a:bodyPr wrap="square" rtlCol="0">
            <a:spAutoFit/>
          </a:bodyPr>
          <a:lstStyle/>
          <a:p>
            <a:pPr algn="ctr">
              <a:defRPr/>
            </a:pPr>
            <a:r>
              <a:rPr lang="en-GB" sz="2800" dirty="0" smtClean="0">
                <a:solidFill>
                  <a:prstClr val="black"/>
                </a:solidFill>
                <a:latin typeface="Calibri Light" panose="020F0302020204030204"/>
              </a:rPr>
              <a:t>Why is this a problem?</a:t>
            </a:r>
            <a:endParaRPr lang="en-GB" sz="2800" dirty="0">
              <a:solidFill>
                <a:prstClr val="black"/>
              </a:solidFill>
              <a:latin typeface="Calibri Light" panose="020F0302020204030204"/>
            </a:endParaRP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3699" y="2468880"/>
            <a:ext cx="3385831" cy="3385831"/>
          </a:xfrm>
          <a:prstGeom prst="rect">
            <a:avLst/>
          </a:prstGeom>
        </p:spPr>
      </p:pic>
      <p:sp>
        <p:nvSpPr>
          <p:cNvPr id="9" name="TextBox 8"/>
          <p:cNvSpPr txBox="1"/>
          <p:nvPr/>
        </p:nvSpPr>
        <p:spPr>
          <a:xfrm>
            <a:off x="8249246" y="3126652"/>
            <a:ext cx="2494736" cy="1815882"/>
          </a:xfrm>
          <a:prstGeom prst="rect">
            <a:avLst/>
          </a:prstGeom>
          <a:noFill/>
        </p:spPr>
        <p:txBody>
          <a:bodyPr wrap="square" rtlCol="0">
            <a:spAutoFit/>
          </a:bodyPr>
          <a:lstStyle/>
          <a:p>
            <a:pPr algn="ctr">
              <a:defRPr/>
            </a:pPr>
            <a:r>
              <a:rPr lang="en-GB" sz="2800" dirty="0" smtClean="0">
                <a:solidFill>
                  <a:prstClr val="black"/>
                </a:solidFill>
                <a:latin typeface="Calibri Light" panose="020F0302020204030204"/>
              </a:rPr>
              <a:t>What might some of the solutions to this problem be?</a:t>
            </a:r>
            <a:endParaRPr lang="en-GB" sz="2800" dirty="0">
              <a:solidFill>
                <a:prstClr val="black"/>
              </a:solidFill>
              <a:latin typeface="Calibri Light" panose="020F0302020204030204"/>
            </a:endParaRPr>
          </a:p>
        </p:txBody>
      </p:sp>
    </p:spTree>
    <p:extLst>
      <p:ext uri="{BB962C8B-B14F-4D97-AF65-F5344CB8AC3E}">
        <p14:creationId xmlns:p14="http://schemas.microsoft.com/office/powerpoint/2010/main" val="36680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13006" y="2846439"/>
            <a:ext cx="7300452" cy="530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endParaRPr>
          </a:p>
        </p:txBody>
      </p:sp>
      <p:sp>
        <p:nvSpPr>
          <p:cNvPr id="6" name="Title 1"/>
          <p:cNvSpPr txBox="1">
            <a:spLocks/>
          </p:cNvSpPr>
          <p:nvPr/>
        </p:nvSpPr>
        <p:spPr>
          <a:xfrm>
            <a:off x="6343417" y="999196"/>
            <a:ext cx="5471652" cy="4519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rgbClr val="35372F"/>
                </a:solidFill>
                <a:effectLst/>
                <a:uLnTx/>
                <a:uFillTx/>
                <a:latin typeface="Calibri Light" panose="020F0302020204030204"/>
                <a:ea typeface="+mj-ea"/>
                <a:cs typeface="+mj-cs"/>
              </a:rPr>
              <a:t>Last </a:t>
            </a:r>
            <a:r>
              <a:rPr lang="en-GB" sz="2800" dirty="0" smtClean="0">
                <a:latin typeface="Calibri Light" panose="020F0302020204030204"/>
              </a:rPr>
              <a:t>lesson</a:t>
            </a:r>
            <a:r>
              <a:rPr kumimoji="0" lang="en-GB" sz="2800" b="0" i="0" u="none" strike="noStrike" kern="1200" cap="none" spc="0" normalizeH="0" baseline="0" noProof="0" dirty="0" smtClean="0">
                <a:ln>
                  <a:noFill/>
                </a:ln>
                <a:solidFill>
                  <a:srgbClr val="35372F"/>
                </a:solidFill>
                <a:effectLst/>
                <a:uLnTx/>
                <a:uFillTx/>
                <a:latin typeface="Calibri Light" panose="020F0302020204030204"/>
                <a:ea typeface="+mj-ea"/>
                <a:cs typeface="+mj-cs"/>
              </a:rPr>
              <a:t>,</a:t>
            </a:r>
            <a:r>
              <a:rPr kumimoji="0" lang="en-GB" sz="2800" b="0" i="0" u="none" strike="noStrike" kern="1200" cap="none" spc="0" normalizeH="0" noProof="0" dirty="0" smtClean="0">
                <a:ln>
                  <a:noFill/>
                </a:ln>
                <a:solidFill>
                  <a:srgbClr val="35372F"/>
                </a:solidFill>
                <a:effectLst/>
                <a:uLnTx/>
                <a:uFillTx/>
                <a:latin typeface="Calibri Light" panose="020F0302020204030204"/>
                <a:ea typeface="+mj-ea"/>
                <a:cs typeface="+mj-cs"/>
              </a:rPr>
              <a:t> we looked as some maps showing where rainforests were across the world</a:t>
            </a:r>
            <a:r>
              <a:rPr lang="en-GB" sz="2800" dirty="0" smtClean="0">
                <a:latin typeface="Calibri Light" panose="020F0302020204030204"/>
              </a:rPr>
              <a:t>. </a:t>
            </a:r>
            <a:br>
              <a:rPr lang="en-GB" sz="2800" dirty="0" smtClean="0">
                <a:latin typeface="Calibri Light" panose="020F0302020204030204"/>
              </a:rPr>
            </a:br>
            <a:r>
              <a:rPr lang="en-GB" sz="2800" dirty="0" smtClean="0">
                <a:latin typeface="Calibri Light" panose="020F0302020204030204"/>
              </a:rPr>
              <a:t/>
            </a:r>
            <a:br>
              <a:rPr lang="en-GB" sz="2800" dirty="0" smtClean="0">
                <a:latin typeface="Calibri Light" panose="020F0302020204030204"/>
              </a:rPr>
            </a:br>
            <a:r>
              <a:rPr lang="en-GB" sz="2800" dirty="0" smtClean="0">
                <a:latin typeface="Calibri Light" panose="020F0302020204030204"/>
              </a:rPr>
              <a:t>This is a map showing South America where the Amazon Rainforest is located.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800" dirty="0" smtClean="0">
                <a:latin typeface="Calibri Light" panose="020F0302020204030204"/>
              </a:rPr>
              <a:t>Which part of the continent do you think is the Amazon Rainforest? How can you tell? </a:t>
            </a: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670" y="612057"/>
            <a:ext cx="5493527" cy="5530646"/>
          </a:xfrm>
          <a:prstGeom prst="rect">
            <a:avLst/>
          </a:prstGeom>
        </p:spPr>
      </p:pic>
      <p:sp>
        <p:nvSpPr>
          <p:cNvPr id="3" name="Rounded Rectangle 2"/>
          <p:cNvSpPr/>
          <p:nvPr/>
        </p:nvSpPr>
        <p:spPr>
          <a:xfrm>
            <a:off x="811161" y="811161"/>
            <a:ext cx="3421625" cy="2566219"/>
          </a:xfrm>
          <a:prstGeom prst="roundRect">
            <a:avLst/>
          </a:prstGeom>
          <a:noFill/>
          <a:ln w="603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7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2550695"/>
            <a:ext cx="11337851" cy="3626268"/>
          </a:xfrm>
        </p:spPr>
        <p:txBody>
          <a:bodyPr/>
          <a:lstStyle/>
          <a:p>
            <a:pPr marL="0" indent="0">
              <a:buNone/>
            </a:pPr>
            <a:r>
              <a:rPr lang="en-GB" dirty="0" smtClean="0"/>
              <a:t>Now look at these two images, also taken of the Amazon Rainforest. Try to think about what might have happened in these pictures.</a:t>
            </a:r>
          </a:p>
        </p:txBody>
      </p:sp>
    </p:spTree>
    <p:extLst>
      <p:ext uri="{BB962C8B-B14F-4D97-AF65-F5344CB8AC3E}">
        <p14:creationId xmlns:p14="http://schemas.microsoft.com/office/powerpoint/2010/main" val="294192922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3443</TotalTime>
  <Words>1317</Words>
  <Application>Microsoft Office PowerPoint</Application>
  <PresentationFormat>Widescreen</PresentationFormat>
  <Paragraphs>153</Paragraphs>
  <Slides>36</Slides>
  <Notes>4</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Calibri Light</vt:lpstr>
      <vt:lpstr>Foco</vt:lpstr>
      <vt:lpstr>Just Another Hand</vt:lpstr>
      <vt:lpstr>Tahoma</vt:lpstr>
      <vt:lpstr>Times New Roman</vt:lpstr>
      <vt:lpstr>2_Office Theme</vt:lpstr>
      <vt:lpstr>3_Office Theme</vt:lpstr>
      <vt:lpstr>PowerPoint Presentation</vt:lpstr>
      <vt:lpstr>PowerPoint Presentation</vt:lpstr>
      <vt:lpstr>PowerPoint Presentation</vt:lpstr>
      <vt:lpstr>In this lesson, we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439</cp:revision>
  <dcterms:created xsi:type="dcterms:W3CDTF">2017-09-06T17:09:35Z</dcterms:created>
  <dcterms:modified xsi:type="dcterms:W3CDTF">2019-02-03T09:25:51Z</dcterms:modified>
</cp:coreProperties>
</file>