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867" r:id="rId2"/>
    <p:sldId id="912" r:id="rId3"/>
    <p:sldId id="659" r:id="rId4"/>
    <p:sldId id="460" r:id="rId5"/>
    <p:sldId id="890" r:id="rId6"/>
    <p:sldId id="887" r:id="rId7"/>
    <p:sldId id="893" r:id="rId8"/>
    <p:sldId id="897" r:id="rId9"/>
    <p:sldId id="905" r:id="rId10"/>
    <p:sldId id="874" r:id="rId11"/>
    <p:sldId id="904" r:id="rId12"/>
    <p:sldId id="902" r:id="rId13"/>
    <p:sldId id="881" r:id="rId14"/>
    <p:sldId id="882" r:id="rId15"/>
    <p:sldId id="903" r:id="rId16"/>
    <p:sldId id="898" r:id="rId17"/>
    <p:sldId id="899" r:id="rId18"/>
    <p:sldId id="909" r:id="rId19"/>
    <p:sldId id="910" r:id="rId20"/>
    <p:sldId id="911" r:id="rId21"/>
    <p:sldId id="908" r:id="rId22"/>
    <p:sldId id="907" r:id="rId23"/>
    <p:sldId id="8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FB8"/>
    <a:srgbClr val="FEE725"/>
    <a:srgbClr val="35372F"/>
    <a:srgbClr val="850D6E"/>
    <a:srgbClr val="353739"/>
    <a:srgbClr val="B31194"/>
    <a:srgbClr val="151612"/>
    <a:srgbClr val="3A4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095" autoAdjust="0"/>
  </p:normalViewPr>
  <p:slideViewPr>
    <p:cSldViewPr snapToGrid="0" showGuides="1">
      <p:cViewPr varScale="1">
        <p:scale>
          <a:sx n="67" d="100"/>
          <a:sy n="67" d="100"/>
        </p:scale>
        <p:origin x="572" y="48"/>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02/02/2019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02/02/2019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57770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3</a:t>
            </a:fld>
            <a:endParaRPr lang="en-GB" dirty="0"/>
          </a:p>
        </p:txBody>
      </p:sp>
    </p:spTree>
    <p:extLst>
      <p:ext uri="{BB962C8B-B14F-4D97-AF65-F5344CB8AC3E}">
        <p14:creationId xmlns:p14="http://schemas.microsoft.com/office/powerpoint/2010/main" val="26182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4</a:t>
            </a:fld>
            <a:endParaRPr lang="en-GB" dirty="0"/>
          </a:p>
        </p:txBody>
      </p:sp>
    </p:spTree>
    <p:extLst>
      <p:ext uri="{BB962C8B-B14F-4D97-AF65-F5344CB8AC3E}">
        <p14:creationId xmlns:p14="http://schemas.microsoft.com/office/powerpoint/2010/main" val="114799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6</a:t>
            </a:fld>
            <a:endParaRPr lang="en-GB" dirty="0"/>
          </a:p>
        </p:txBody>
      </p:sp>
    </p:spTree>
    <p:extLst>
      <p:ext uri="{BB962C8B-B14F-4D97-AF65-F5344CB8AC3E}">
        <p14:creationId xmlns:p14="http://schemas.microsoft.com/office/powerpoint/2010/main" val="302188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7</a:t>
            </a:fld>
            <a:endParaRPr lang="en-GB" dirty="0"/>
          </a:p>
        </p:txBody>
      </p:sp>
    </p:spTree>
    <p:extLst>
      <p:ext uri="{BB962C8B-B14F-4D97-AF65-F5344CB8AC3E}">
        <p14:creationId xmlns:p14="http://schemas.microsoft.com/office/powerpoint/2010/main" val="424263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8</a:t>
            </a:fld>
            <a:endParaRPr lang="en-GB" dirty="0"/>
          </a:p>
        </p:txBody>
      </p:sp>
    </p:spTree>
    <p:extLst>
      <p:ext uri="{BB962C8B-B14F-4D97-AF65-F5344CB8AC3E}">
        <p14:creationId xmlns:p14="http://schemas.microsoft.com/office/powerpoint/2010/main" val="346105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12</a:t>
            </a:fld>
            <a:endParaRPr lang="en-GB" dirty="0"/>
          </a:p>
        </p:txBody>
      </p:sp>
    </p:spTree>
    <p:extLst>
      <p:ext uri="{BB962C8B-B14F-4D97-AF65-F5344CB8AC3E}">
        <p14:creationId xmlns:p14="http://schemas.microsoft.com/office/powerpoint/2010/main" val="112694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963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89232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20518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811189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326936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83677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11528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48250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90052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25311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02/02/2019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62594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a:p>
            <a:endParaRPr lang="en-US" sz="1200" b="0" dirty="0">
              <a:solidFill>
                <a:srgbClr val="252823"/>
              </a:solidFill>
            </a:endParaRPr>
          </a:p>
        </p:txBody>
      </p:sp>
      <p:sp>
        <p:nvSpPr>
          <p:cNvPr id="9" name="TextBox 8"/>
          <p:cNvSpPr txBox="1"/>
          <p:nvPr userDrawn="1"/>
        </p:nvSpPr>
        <p:spPr>
          <a:xfrm>
            <a:off x="345374" y="68744"/>
            <a:ext cx="30464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252823"/>
                </a:solidFill>
                <a:latin typeface="Foco"/>
                <a:cs typeface="Foco"/>
              </a:rPr>
              <a:t>EXPLORING IDENTITY</a:t>
            </a:r>
            <a:r>
              <a:rPr lang="en-US" sz="1200" b="0" i="0" dirty="0" smtClean="0">
                <a:solidFill>
                  <a:srgbClr val="252823"/>
                </a:solidFill>
                <a:latin typeface="Foco"/>
                <a:cs typeface="Foco"/>
              </a:rPr>
              <a:t> |</a:t>
            </a:r>
            <a:r>
              <a:rPr lang="en-US" sz="1200" b="0" i="0" baseline="0" dirty="0" smtClean="0">
                <a:solidFill>
                  <a:srgbClr val="252823"/>
                </a:solidFill>
                <a:latin typeface="Foco"/>
                <a:cs typeface="Foco"/>
              </a:rPr>
              <a:t> </a:t>
            </a:r>
            <a:r>
              <a:rPr lang="en-US" sz="1200" b="0" i="0" dirty="0" smtClean="0">
                <a:solidFill>
                  <a:srgbClr val="35372F"/>
                </a:solidFill>
                <a:latin typeface="Foco"/>
                <a:cs typeface="Foco"/>
              </a:rPr>
              <a:t>HAPPINESS |</a:t>
            </a:r>
            <a:r>
              <a:rPr lang="en-US" sz="1200" b="0" i="0" baseline="0" dirty="0" smtClean="0">
                <a:solidFill>
                  <a:srgbClr val="35372F"/>
                </a:solidFill>
                <a:latin typeface="Foco"/>
                <a:cs typeface="Foco"/>
              </a:rPr>
              <a:t> Week 1</a:t>
            </a:r>
            <a:endParaRPr lang="en-US" sz="1200" b="0" dirty="0">
              <a:solidFill>
                <a:srgbClr val="35372F"/>
              </a:solidFill>
            </a:endParaRPr>
          </a:p>
        </p:txBody>
      </p:sp>
      <p:cxnSp>
        <p:nvCxnSpPr>
          <p:cNvPr id="11" name="Straight Connector 10"/>
          <p:cNvCxnSpPr/>
          <p:nvPr userDrawn="1"/>
        </p:nvCxnSpPr>
        <p:spPr>
          <a:xfrm>
            <a:off x="428625" y="315675"/>
            <a:ext cx="11349908" cy="1638"/>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35372F"/>
                </a:solidFill>
              </a:rPr>
              <a:t>COPYRIGHT@2019</a:t>
            </a:r>
            <a:r>
              <a:rPr lang="en-US" sz="1200" baseline="0" dirty="0" smtClean="0">
                <a:solidFill>
                  <a:srgbClr val="35372F"/>
                </a:solidFill>
              </a:rPr>
              <a:t> THOUGHTBOX EDUCATION</a:t>
            </a:r>
            <a:endParaRPr lang="en-US" sz="1200" dirty="0">
              <a:solidFill>
                <a:srgbClr val="35372F"/>
              </a:solidFill>
            </a:endParaRPr>
          </a:p>
        </p:txBody>
      </p:sp>
      <p:cxnSp>
        <p:nvCxnSpPr>
          <p:cNvPr id="17" name="Straight Connector 16"/>
          <p:cNvCxnSpPr/>
          <p:nvPr userDrawn="1"/>
        </p:nvCxnSpPr>
        <p:spPr>
          <a:xfrm>
            <a:off x="17543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09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5372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372F"/>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372F"/>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372F"/>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tatic1.squarespace.com/static/595caeca2e69cf0e4a94010f/t/5c55e7cee2c483c7b070bde6/1549133776891/Line+of+happiness+templat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16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Oval 10"/>
          <p:cNvSpPr/>
          <p:nvPr/>
        </p:nvSpPr>
        <p:spPr>
          <a:xfrm>
            <a:off x="8195536" y="2661920"/>
            <a:ext cx="3721101" cy="3726180"/>
          </a:xfrm>
          <a:prstGeom prst="ellipse">
            <a:avLst/>
          </a:prstGeom>
          <a:solidFill>
            <a:schemeClr val="tx1">
              <a:alpha val="6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68206"/>
            <a:ext cx="3754810" cy="1661993"/>
          </a:xfrm>
          <a:prstGeom prst="rect">
            <a:avLst/>
          </a:prstGeom>
          <a:noFill/>
        </p:spPr>
        <p:txBody>
          <a:bodyPr wrap="square" rtlCol="0">
            <a:spAutoFit/>
          </a:bodyPr>
          <a:lstStyle/>
          <a:p>
            <a:pPr algn="ctr"/>
            <a:r>
              <a:rPr lang="en-GB" sz="2400" b="1" spc="300" dirty="0" smtClean="0">
                <a:solidFill>
                  <a:prstClr val="white"/>
                </a:solidFill>
              </a:rPr>
              <a:t>THE FEELING</a:t>
            </a:r>
          </a:p>
          <a:p>
            <a:pPr algn="ctr"/>
            <a:r>
              <a:rPr lang="en-GB" sz="2400" b="1" dirty="0" smtClean="0">
                <a:solidFill>
                  <a:prstClr val="white"/>
                </a:solidFill>
              </a:rPr>
              <a:t>O F  H A P P I N E S </a:t>
            </a:r>
            <a:r>
              <a:rPr lang="en-GB" sz="2400" b="1" dirty="0" err="1" smtClean="0">
                <a:solidFill>
                  <a:prstClr val="white"/>
                </a:solidFill>
              </a:rPr>
              <a:t>S</a:t>
            </a:r>
            <a:endParaRPr lang="en-GB" sz="1100" b="1" dirty="0" smtClean="0">
              <a:solidFill>
                <a:prstClr val="white"/>
              </a:solidFill>
            </a:endParaRPr>
          </a:p>
          <a:p>
            <a:pPr algn="ctr"/>
            <a:endParaRPr lang="en-GB" b="1" dirty="0" smtClean="0">
              <a:solidFill>
                <a:srgbClr val="35372F"/>
              </a:solidFill>
            </a:endParaRPr>
          </a:p>
          <a:p>
            <a:pPr algn="ctr"/>
            <a:endParaRPr lang="en-GB" b="1" dirty="0">
              <a:solidFill>
                <a:srgbClr val="FEE725"/>
              </a:solidFill>
            </a:endParaRPr>
          </a:p>
          <a:p>
            <a:pPr algn="ctr"/>
            <a:r>
              <a:rPr lang="en-GB" b="1" dirty="0" smtClean="0">
                <a:solidFill>
                  <a:srgbClr val="FEE725"/>
                </a:solidFill>
              </a:rPr>
              <a:t>1 5  M I N U T E S </a:t>
            </a:r>
            <a:r>
              <a:rPr lang="en-GB" dirty="0" smtClean="0">
                <a:solidFill>
                  <a:srgbClr val="FEE725"/>
                </a:solidFill>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539" y="352090"/>
            <a:ext cx="1430027" cy="573741"/>
          </a:xfrm>
          <a:prstGeom prst="rect">
            <a:avLst/>
          </a:prstGeom>
        </p:spPr>
      </p:pic>
    </p:spTree>
    <p:extLst>
      <p:ext uri="{BB962C8B-B14F-4D97-AF65-F5344CB8AC3E}">
        <p14:creationId xmlns:p14="http://schemas.microsoft.com/office/powerpoint/2010/main" val="409067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22" y="1330325"/>
            <a:ext cx="11337851" cy="4351338"/>
          </a:xfrm>
        </p:spPr>
        <p:txBody>
          <a:bodyPr/>
          <a:lstStyle/>
          <a:p>
            <a:r>
              <a:rPr lang="en-GB" b="1" dirty="0" smtClean="0"/>
              <a:t>How do we know when someone is happy? How can other people tell?</a:t>
            </a:r>
          </a:p>
          <a:p>
            <a:endParaRPr lang="en-GB" dirty="0" smtClean="0"/>
          </a:p>
          <a:p>
            <a:r>
              <a:rPr lang="en-GB" dirty="0" smtClean="0"/>
              <a:t>Try and </a:t>
            </a:r>
            <a:r>
              <a:rPr lang="en-GB" i="1" dirty="0" smtClean="0"/>
              <a:t>show</a:t>
            </a:r>
            <a:r>
              <a:rPr lang="en-GB" dirty="0" smtClean="0"/>
              <a:t> the rest of the class that you’re happy </a:t>
            </a:r>
            <a:r>
              <a:rPr lang="en-GB" u="sng" dirty="0" smtClean="0"/>
              <a:t>without saying a word</a:t>
            </a:r>
            <a:r>
              <a:rPr lang="en-GB" dirty="0" smtClean="0"/>
              <a:t>. Look around the room and notice what people are doing.</a:t>
            </a:r>
          </a:p>
          <a:p>
            <a:endParaRPr lang="en-GB" dirty="0"/>
          </a:p>
          <a:p>
            <a:r>
              <a:rPr lang="en-GB" dirty="0" smtClean="0"/>
              <a:t>Share your observations with the group.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4643523"/>
            <a:ext cx="3132173" cy="1860464"/>
          </a:xfrm>
          <a:prstGeom prst="rect">
            <a:avLst/>
          </a:prstGeom>
        </p:spPr>
      </p:pic>
    </p:spTree>
    <p:extLst>
      <p:ext uri="{BB962C8B-B14F-4D97-AF65-F5344CB8AC3E}">
        <p14:creationId xmlns:p14="http://schemas.microsoft.com/office/powerpoint/2010/main" val="309820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22" y="1025525"/>
            <a:ext cx="11337851" cy="4351338"/>
          </a:xfrm>
        </p:spPr>
        <p:txBody>
          <a:bodyPr>
            <a:normAutofit fontScale="92500"/>
          </a:bodyPr>
          <a:lstStyle/>
          <a:p>
            <a:r>
              <a:rPr lang="en-GB" b="1" dirty="0" smtClean="0"/>
              <a:t>Where does happy live inside you?</a:t>
            </a:r>
          </a:p>
          <a:p>
            <a:r>
              <a:rPr lang="en-GB" dirty="0"/>
              <a:t/>
            </a:r>
            <a:br>
              <a:rPr lang="en-GB" dirty="0"/>
            </a:br>
            <a:r>
              <a:rPr lang="en-GB" dirty="0" smtClean="0"/>
              <a:t>Sometimes our emotions can be seen by other people (for example if we smile or frown) but sometimes they can’t be seen.  However, we can always feel them inside ourselves.</a:t>
            </a:r>
          </a:p>
          <a:p>
            <a:endParaRPr lang="en-GB" dirty="0"/>
          </a:p>
          <a:p>
            <a:r>
              <a:rPr lang="en-GB" dirty="0" smtClean="0"/>
              <a:t>Whereabouts in your body do </a:t>
            </a:r>
            <a:r>
              <a:rPr lang="en-GB" u="sng" dirty="0" smtClean="0"/>
              <a:t>you</a:t>
            </a:r>
            <a:r>
              <a:rPr lang="en-GB" dirty="0" smtClean="0"/>
              <a:t> feel happiness? Close your ideas and try to think about feeling happy and where you might get sensations inside your body.</a:t>
            </a:r>
          </a:p>
          <a:p>
            <a:endParaRPr lang="en-GB" dirty="0" smtClean="0"/>
          </a:p>
          <a:p>
            <a:r>
              <a:rPr lang="en-GB" dirty="0" smtClean="0"/>
              <a:t>What does your body feel like when you are happy?</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01" t="2738" b="3122"/>
          <a:stretch/>
        </p:blipFill>
        <p:spPr>
          <a:xfrm>
            <a:off x="9453599" y="4595295"/>
            <a:ext cx="2289174" cy="1867936"/>
          </a:xfrm>
          <a:prstGeom prst="rect">
            <a:avLst/>
          </a:prstGeom>
        </p:spPr>
      </p:pic>
    </p:spTree>
    <p:extLst>
      <p:ext uri="{BB962C8B-B14F-4D97-AF65-F5344CB8AC3E}">
        <p14:creationId xmlns:p14="http://schemas.microsoft.com/office/powerpoint/2010/main" val="2379059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5053263"/>
            <a:ext cx="11337851" cy="1123700"/>
          </a:xfrm>
        </p:spPr>
        <p:txBody>
          <a:bodyPr/>
          <a:lstStyle/>
          <a:p>
            <a:r>
              <a:rPr lang="en-GB" dirty="0" smtClean="0"/>
              <a:t>Think about this question and talk to the person next to you, then share ideas together as a class.</a:t>
            </a: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0784" y="1170902"/>
            <a:ext cx="3421189" cy="3421189"/>
          </a:xfrm>
          <a:prstGeom prst="rect">
            <a:avLst/>
          </a:prstGeom>
        </p:spPr>
      </p:pic>
      <p:sp>
        <p:nvSpPr>
          <p:cNvPr id="6" name="TextBox 5"/>
          <p:cNvSpPr txBox="1"/>
          <p:nvPr/>
        </p:nvSpPr>
        <p:spPr>
          <a:xfrm>
            <a:off x="4717303" y="1758111"/>
            <a:ext cx="2748149" cy="2246769"/>
          </a:xfrm>
          <a:prstGeom prst="rect">
            <a:avLst/>
          </a:prstGeom>
          <a:noFill/>
        </p:spPr>
        <p:txBody>
          <a:bodyPr wrap="square" rtlCol="0">
            <a:spAutoFit/>
          </a:bodyPr>
          <a:lstStyle/>
          <a:p>
            <a:pPr algn="ctr"/>
            <a:r>
              <a:rPr lang="en-GB" sz="2800" dirty="0" smtClean="0">
                <a:solidFill>
                  <a:prstClr val="black"/>
                </a:solidFill>
                <a:latin typeface="+mj-lt"/>
              </a:rPr>
              <a:t>What is happiness? How do we know when we are happy?</a:t>
            </a:r>
            <a:endParaRPr lang="en-GB" sz="2800" dirty="0">
              <a:solidFill>
                <a:prstClr val="black"/>
              </a:solidFill>
              <a:latin typeface="+mj-lt"/>
            </a:endParaRPr>
          </a:p>
        </p:txBody>
      </p:sp>
    </p:spTree>
    <p:extLst>
      <p:ext uri="{BB962C8B-B14F-4D97-AF65-F5344CB8AC3E}">
        <p14:creationId xmlns:p14="http://schemas.microsoft.com/office/powerpoint/2010/main" val="3446225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64" y="956664"/>
            <a:ext cx="11337851" cy="4351338"/>
          </a:xfrm>
        </p:spPr>
        <p:txBody>
          <a:bodyPr>
            <a:normAutofit/>
          </a:bodyPr>
          <a:lstStyle/>
          <a:p>
            <a:r>
              <a:rPr lang="en-GB" b="1" dirty="0" smtClean="0"/>
              <a:t>What does happiness </a:t>
            </a:r>
            <a:r>
              <a:rPr lang="en-GB" b="1" i="1" dirty="0" smtClean="0"/>
              <a:t>feel</a:t>
            </a:r>
            <a:r>
              <a:rPr lang="en-GB" b="1" dirty="0" smtClean="0"/>
              <a:t> like?</a:t>
            </a:r>
          </a:p>
          <a:p>
            <a:endParaRPr lang="en-GB" dirty="0"/>
          </a:p>
          <a:p>
            <a:r>
              <a:rPr lang="en-GB" dirty="0" smtClean="0"/>
              <a:t>This might sound like a bit of a tricky question, as sometimes it is hard to describe feelings only using words.</a:t>
            </a:r>
          </a:p>
          <a:p>
            <a:r>
              <a:rPr lang="en-GB" dirty="0"/>
              <a:t/>
            </a:r>
            <a:br>
              <a:rPr lang="en-GB" dirty="0"/>
            </a:br>
            <a:r>
              <a:rPr lang="en-GB" dirty="0" smtClean="0"/>
              <a:t>Let’s try. Just think really carefully about the FEELING of happiness and follow the instructions on the next slide. </a:t>
            </a:r>
          </a:p>
          <a:p>
            <a:r>
              <a:rPr lang="en-GB" dirty="0" smtClean="0"/>
              <a:t>It </a:t>
            </a:r>
            <a:r>
              <a:rPr lang="en-GB" dirty="0"/>
              <a:t>might be that you </a:t>
            </a:r>
            <a:r>
              <a:rPr lang="en-GB" dirty="0" smtClean="0"/>
              <a:t>can’t really describe it properly in words – in which case you might need </a:t>
            </a:r>
            <a:r>
              <a:rPr lang="en-GB" dirty="0"/>
              <a:t>to use words that aren’t </a:t>
            </a:r>
            <a:r>
              <a:rPr lang="en-GB" dirty="0" smtClean="0"/>
              <a:t>real words!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741" y="4400550"/>
            <a:ext cx="1036174" cy="2132553"/>
          </a:xfrm>
          <a:prstGeom prst="rect">
            <a:avLst/>
          </a:prstGeom>
        </p:spPr>
      </p:pic>
    </p:spTree>
    <p:extLst>
      <p:ext uri="{BB962C8B-B14F-4D97-AF65-F5344CB8AC3E}">
        <p14:creationId xmlns:p14="http://schemas.microsoft.com/office/powerpoint/2010/main" val="2896089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11" y="1419809"/>
            <a:ext cx="11337851" cy="4351338"/>
          </a:xfrm>
        </p:spPr>
        <p:txBody>
          <a:bodyPr/>
          <a:lstStyle/>
          <a:p>
            <a:pPr marL="514350" indent="-514350">
              <a:buFont typeface="+mj-lt"/>
              <a:buAutoNum type="arabicPeriod"/>
            </a:pPr>
            <a:r>
              <a:rPr lang="en-GB" dirty="0" smtClean="0"/>
              <a:t>Sit in a circle with a ball or something soft to pass around.</a:t>
            </a:r>
          </a:p>
          <a:p>
            <a:pPr marL="514350" indent="-514350">
              <a:buFont typeface="+mj-lt"/>
              <a:buAutoNum type="arabicPeriod"/>
            </a:pPr>
            <a:endParaRPr lang="en-GB" dirty="0"/>
          </a:p>
          <a:p>
            <a:pPr marL="514350" indent="-514350">
              <a:buFont typeface="+mj-lt"/>
              <a:buAutoNum type="arabicPeriod"/>
            </a:pPr>
            <a:r>
              <a:rPr lang="en-GB" dirty="0" smtClean="0"/>
              <a:t>The teacher will start with the ball and say how happiness feels to them – the pass the ball to another pupil in the class. Take it in turns to catch the ball and then share how happiness makes you FEEL.</a:t>
            </a:r>
          </a:p>
          <a:p>
            <a:pPr marL="514350" indent="-514350">
              <a:buFont typeface="+mj-lt"/>
              <a:buAutoNum type="arabicPeriod"/>
            </a:pPr>
            <a:endParaRPr lang="en-GB" dirty="0" smtClean="0"/>
          </a:p>
          <a:p>
            <a:pPr marL="514350" indent="-514350">
              <a:buFont typeface="+mj-lt"/>
              <a:buAutoNum type="arabicPeriod"/>
            </a:pPr>
            <a:r>
              <a:rPr lang="en-GB" dirty="0" smtClean="0"/>
              <a:t>Try to find ways to describe clearly the </a:t>
            </a:r>
            <a:r>
              <a:rPr lang="en-GB" b="1" dirty="0" smtClean="0">
                <a:solidFill>
                  <a:srgbClr val="C00000"/>
                </a:solidFill>
              </a:rPr>
              <a:t>f</a:t>
            </a:r>
            <a:r>
              <a:rPr lang="en-GB" b="1" dirty="0" smtClean="0">
                <a:solidFill>
                  <a:schemeClr val="accent2"/>
                </a:solidFill>
              </a:rPr>
              <a:t>e</a:t>
            </a:r>
            <a:r>
              <a:rPr lang="en-GB" b="1" dirty="0" smtClean="0">
                <a:solidFill>
                  <a:srgbClr val="FEE725"/>
                </a:solidFill>
              </a:rPr>
              <a:t>e</a:t>
            </a:r>
            <a:r>
              <a:rPr lang="en-GB" b="1" dirty="0" smtClean="0">
                <a:solidFill>
                  <a:srgbClr val="92D050"/>
                </a:solidFill>
              </a:rPr>
              <a:t>l</a:t>
            </a:r>
            <a:r>
              <a:rPr lang="en-GB" b="1" dirty="0" smtClean="0">
                <a:solidFill>
                  <a:srgbClr val="00B050"/>
                </a:solidFill>
              </a:rPr>
              <a:t>i</a:t>
            </a:r>
            <a:r>
              <a:rPr lang="en-GB" b="1" dirty="0" smtClean="0">
                <a:solidFill>
                  <a:srgbClr val="00B0F0"/>
                </a:solidFill>
              </a:rPr>
              <a:t>n</a:t>
            </a:r>
            <a:r>
              <a:rPr lang="en-GB" b="1" dirty="0" smtClean="0">
                <a:solidFill>
                  <a:srgbClr val="7030A0"/>
                </a:solidFill>
              </a:rPr>
              <a:t>g</a:t>
            </a:r>
            <a:r>
              <a:rPr lang="en-GB" b="1" dirty="0" smtClean="0">
                <a:solidFill>
                  <a:srgbClr val="C13FB8"/>
                </a:solidFill>
              </a:rPr>
              <a:t>s</a:t>
            </a:r>
            <a:r>
              <a:rPr lang="en-GB" dirty="0" smtClean="0"/>
              <a:t> you have when you’re happy.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62" y="4860758"/>
            <a:ext cx="1857049" cy="1820778"/>
          </a:xfrm>
          <a:prstGeom prst="rect">
            <a:avLst/>
          </a:prstGeom>
        </p:spPr>
      </p:pic>
    </p:spTree>
    <p:extLst>
      <p:ext uri="{BB962C8B-B14F-4D97-AF65-F5344CB8AC3E}">
        <p14:creationId xmlns:p14="http://schemas.microsoft.com/office/powerpoint/2010/main" val="307970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Oval 10"/>
          <p:cNvSpPr/>
          <p:nvPr/>
        </p:nvSpPr>
        <p:spPr>
          <a:xfrm>
            <a:off x="8195536" y="2661920"/>
            <a:ext cx="3721101" cy="3726180"/>
          </a:xfrm>
          <a:prstGeom prst="ellipse">
            <a:avLst/>
          </a:prstGeom>
          <a:solidFill>
            <a:schemeClr val="tx1">
              <a:alpha val="6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68206"/>
            <a:ext cx="3754810" cy="1661993"/>
          </a:xfrm>
          <a:prstGeom prst="rect">
            <a:avLst/>
          </a:prstGeom>
          <a:noFill/>
        </p:spPr>
        <p:txBody>
          <a:bodyPr wrap="square" rtlCol="0">
            <a:spAutoFit/>
          </a:bodyPr>
          <a:lstStyle/>
          <a:p>
            <a:pPr algn="ctr"/>
            <a:r>
              <a:rPr lang="en-GB" sz="2400" b="1" spc="300" dirty="0" smtClean="0">
                <a:solidFill>
                  <a:prstClr val="white"/>
                </a:solidFill>
              </a:rPr>
              <a:t>MY HAPPINESS BOARD</a:t>
            </a:r>
            <a:endParaRPr lang="en-GB" sz="1100" b="1" spc="300" dirty="0" smtClean="0">
              <a:solidFill>
                <a:prstClr val="white"/>
              </a:solidFill>
            </a:endParaRPr>
          </a:p>
          <a:p>
            <a:pPr algn="ctr"/>
            <a:endParaRPr lang="en-GB" b="1" dirty="0" smtClean="0">
              <a:solidFill>
                <a:srgbClr val="35372F"/>
              </a:solidFill>
            </a:endParaRPr>
          </a:p>
          <a:p>
            <a:pPr algn="ctr"/>
            <a:endParaRPr lang="en-GB" b="1" dirty="0">
              <a:solidFill>
                <a:srgbClr val="FEE725"/>
              </a:solidFill>
            </a:endParaRPr>
          </a:p>
          <a:p>
            <a:pPr algn="ctr"/>
            <a:r>
              <a:rPr lang="en-GB" b="1" dirty="0" smtClean="0">
                <a:solidFill>
                  <a:srgbClr val="FEE725"/>
                </a:solidFill>
              </a:rPr>
              <a:t>3 5   M I N U T E S </a:t>
            </a:r>
            <a:r>
              <a:rPr lang="en-GB" dirty="0" smtClean="0">
                <a:solidFill>
                  <a:srgbClr val="FEE725"/>
                </a:solidFill>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539" y="352090"/>
            <a:ext cx="1430027" cy="573741"/>
          </a:xfrm>
          <a:prstGeom prst="rect">
            <a:avLst/>
          </a:prstGeom>
        </p:spPr>
      </p:pic>
    </p:spTree>
    <p:extLst>
      <p:ext uri="{BB962C8B-B14F-4D97-AF65-F5344CB8AC3E}">
        <p14:creationId xmlns:p14="http://schemas.microsoft.com/office/powerpoint/2010/main" val="3987869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273175"/>
            <a:ext cx="11337851" cy="4351338"/>
          </a:xfrm>
        </p:spPr>
        <p:txBody>
          <a:bodyPr/>
          <a:lstStyle/>
          <a:p>
            <a:r>
              <a:rPr lang="en-GB" dirty="0" smtClean="0"/>
              <a:t>When you think of the word happy, what colours do you think of? What sounds do you hear? What places do you imagine or which people do you remember?</a:t>
            </a:r>
          </a:p>
          <a:p>
            <a:endParaRPr lang="en-GB" dirty="0"/>
          </a:p>
          <a:p>
            <a:r>
              <a:rPr lang="en-GB" dirty="0" smtClean="0"/>
              <a:t>All of us will have very different versions of happiness – and all of us can find happiness in many different ways.</a:t>
            </a:r>
          </a:p>
          <a:p>
            <a:endParaRPr lang="en-GB" dirty="0"/>
          </a:p>
          <a:p>
            <a:r>
              <a:rPr lang="en-GB" dirty="0" smtClean="0"/>
              <a:t>We’re going to use our imaginations and our memories (and our creativity) to make your very own </a:t>
            </a:r>
            <a:r>
              <a:rPr lang="en-GB" b="1" dirty="0" smtClean="0"/>
              <a:t>Line of Happiness!</a:t>
            </a:r>
            <a:endParaRPr lang="en-GB" b="1" dirty="0"/>
          </a:p>
          <a:p>
            <a:endParaRPr lang="en-GB" dirty="0"/>
          </a:p>
          <a:p>
            <a:endParaRPr lang="en-GB" dirty="0"/>
          </a:p>
        </p:txBody>
      </p:sp>
    </p:spTree>
    <p:extLst>
      <p:ext uri="{BB962C8B-B14F-4D97-AF65-F5344CB8AC3E}">
        <p14:creationId xmlns:p14="http://schemas.microsoft.com/office/powerpoint/2010/main" val="3555815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050" y="2441944"/>
            <a:ext cx="1772093" cy="2658140"/>
          </a:xfrm>
          <a:prstGeom prst="rect">
            <a:avLst/>
          </a:prstGeom>
          <a:noFill/>
          <a:ln w="57150">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5372F"/>
                </a:solidFill>
                <a:latin typeface="+mj-lt"/>
              </a:rPr>
              <a:t>Happiness is…</a:t>
            </a: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p:txBody>
      </p:sp>
      <p:sp>
        <p:nvSpPr>
          <p:cNvPr id="11" name="Rectangle 10"/>
          <p:cNvSpPr/>
          <p:nvPr/>
        </p:nvSpPr>
        <p:spPr>
          <a:xfrm>
            <a:off x="6625765" y="2441944"/>
            <a:ext cx="1600878" cy="2658140"/>
          </a:xfrm>
          <a:prstGeom prst="rect">
            <a:avLst/>
          </a:prstGeom>
          <a:noFill/>
          <a:ln w="57150">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5372F"/>
                </a:solidFill>
                <a:latin typeface="+mj-lt"/>
              </a:rPr>
              <a:t>Happiness is…</a:t>
            </a: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p:txBody>
      </p:sp>
      <p:sp>
        <p:nvSpPr>
          <p:cNvPr id="13" name="Rectangle 12"/>
          <p:cNvSpPr/>
          <p:nvPr/>
        </p:nvSpPr>
        <p:spPr>
          <a:xfrm>
            <a:off x="10298036" y="2427767"/>
            <a:ext cx="1798675" cy="2658140"/>
          </a:xfrm>
          <a:prstGeom prst="rect">
            <a:avLst/>
          </a:prstGeom>
          <a:noFill/>
          <a:ln w="57150">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5372F"/>
                </a:solidFill>
                <a:latin typeface="+mj-lt"/>
              </a:rPr>
              <a:t>Happiness is…</a:t>
            </a: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p:txBody>
      </p:sp>
      <p:sp>
        <p:nvSpPr>
          <p:cNvPr id="10" name="Rectangle 9"/>
          <p:cNvSpPr/>
          <p:nvPr/>
        </p:nvSpPr>
        <p:spPr>
          <a:xfrm rot="21054938">
            <a:off x="4660604" y="2427767"/>
            <a:ext cx="1798675" cy="2658140"/>
          </a:xfrm>
          <a:prstGeom prst="rect">
            <a:avLst/>
          </a:prstGeom>
          <a:solidFill>
            <a:srgbClr val="FEE725"/>
          </a:solidFill>
          <a:ln w="57150">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5372F"/>
                </a:solidFill>
                <a:latin typeface="+mj-lt"/>
              </a:rPr>
              <a:t>Happiness is…</a:t>
            </a: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p:txBody>
      </p:sp>
      <p:sp>
        <p:nvSpPr>
          <p:cNvPr id="5" name="Rectangle 4"/>
          <p:cNvSpPr/>
          <p:nvPr/>
        </p:nvSpPr>
        <p:spPr>
          <a:xfrm>
            <a:off x="2502194" y="2427767"/>
            <a:ext cx="1798675" cy="2658140"/>
          </a:xfrm>
          <a:prstGeom prst="rect">
            <a:avLst/>
          </a:prstGeom>
          <a:noFill/>
          <a:ln w="57150">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5372F"/>
                </a:solidFill>
                <a:latin typeface="+mj-lt"/>
              </a:rPr>
              <a:t>Happiness is…</a:t>
            </a: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8399" b="26941"/>
          <a:stretch/>
        </p:blipFill>
        <p:spPr>
          <a:xfrm>
            <a:off x="-1" y="634811"/>
            <a:ext cx="12192000" cy="2236562"/>
          </a:xfrm>
          <a:prstGeom prst="rect">
            <a:avLst/>
          </a:prstGeom>
        </p:spPr>
      </p:pic>
      <p:sp>
        <p:nvSpPr>
          <p:cNvPr id="12" name="Rectangle 11"/>
          <p:cNvSpPr/>
          <p:nvPr/>
        </p:nvSpPr>
        <p:spPr>
          <a:xfrm rot="21232390">
            <a:off x="8584392" y="2534636"/>
            <a:ext cx="1508296" cy="2658140"/>
          </a:xfrm>
          <a:prstGeom prst="rect">
            <a:avLst/>
          </a:prstGeom>
          <a:noFill/>
          <a:ln w="57150">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5372F"/>
                </a:solidFill>
                <a:latin typeface="+mj-lt"/>
              </a:rPr>
              <a:t>Happiness is…</a:t>
            </a:r>
          </a:p>
          <a:p>
            <a:pPr algn="ctr"/>
            <a:endParaRPr lang="en-GB" b="1" dirty="0" smtClean="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a:p>
            <a:pPr algn="ctr"/>
            <a:endParaRPr lang="en-GB" b="1" dirty="0" smtClean="0">
              <a:solidFill>
                <a:srgbClr val="35372F"/>
              </a:solidFill>
              <a:latin typeface="+mj-lt"/>
            </a:endParaRPr>
          </a:p>
          <a:p>
            <a:pPr algn="ctr"/>
            <a:endParaRPr lang="en-GB" b="1" dirty="0">
              <a:solidFill>
                <a:srgbClr val="35372F"/>
              </a:solidFill>
              <a:latin typeface="+mj-l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20" y="3224009"/>
            <a:ext cx="1641015" cy="109401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927" y="3182531"/>
            <a:ext cx="655226" cy="127619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725" y="3522114"/>
            <a:ext cx="1517037" cy="90376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6865" y="3224009"/>
            <a:ext cx="1361015" cy="1361015"/>
          </a:xfrm>
          <a:prstGeom prst="rect">
            <a:avLst/>
          </a:prstGeom>
        </p:spPr>
      </p:pic>
      <p:sp>
        <p:nvSpPr>
          <p:cNvPr id="19" name="Rectangle 18"/>
          <p:cNvSpPr/>
          <p:nvPr/>
        </p:nvSpPr>
        <p:spPr>
          <a:xfrm>
            <a:off x="701147" y="4583475"/>
            <a:ext cx="1136080" cy="338554"/>
          </a:xfrm>
          <a:prstGeom prst="rect">
            <a:avLst/>
          </a:prstGeom>
        </p:spPr>
        <p:txBody>
          <a:bodyPr wrap="none">
            <a:spAutoFit/>
          </a:bodyPr>
          <a:lstStyle/>
          <a:p>
            <a:pPr algn="ctr"/>
            <a:r>
              <a:rPr lang="en-GB" sz="1600" b="1" dirty="0" smtClean="0">
                <a:solidFill>
                  <a:srgbClr val="35372F"/>
                </a:solidFill>
              </a:rPr>
              <a:t>MY FAMILY</a:t>
            </a:r>
            <a:endParaRPr lang="en-GB" sz="1600" b="1" dirty="0">
              <a:solidFill>
                <a:srgbClr val="35372F"/>
              </a:solidFill>
            </a:endParaRPr>
          </a:p>
        </p:txBody>
      </p:sp>
      <p:sp>
        <p:nvSpPr>
          <p:cNvPr id="21" name="Rectangle 20"/>
          <p:cNvSpPr/>
          <p:nvPr/>
        </p:nvSpPr>
        <p:spPr>
          <a:xfrm>
            <a:off x="2541796" y="4702858"/>
            <a:ext cx="1696298" cy="338554"/>
          </a:xfrm>
          <a:prstGeom prst="rect">
            <a:avLst/>
          </a:prstGeom>
        </p:spPr>
        <p:txBody>
          <a:bodyPr wrap="none">
            <a:spAutoFit/>
          </a:bodyPr>
          <a:lstStyle/>
          <a:p>
            <a:pPr algn="ctr"/>
            <a:r>
              <a:rPr lang="en-GB" sz="1600" b="1" dirty="0" smtClean="0">
                <a:solidFill>
                  <a:srgbClr val="35372F"/>
                </a:solidFill>
              </a:rPr>
              <a:t>BEING IN NATURE</a:t>
            </a:r>
            <a:endParaRPr lang="en-GB" sz="1600" b="1" dirty="0">
              <a:solidFill>
                <a:srgbClr val="35372F"/>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1796" y="3169230"/>
            <a:ext cx="1667468" cy="1250601"/>
          </a:xfrm>
          <a:prstGeom prst="rect">
            <a:avLst/>
          </a:prstGeom>
        </p:spPr>
      </p:pic>
      <p:sp>
        <p:nvSpPr>
          <p:cNvPr id="23" name="Rectangle 22"/>
          <p:cNvSpPr/>
          <p:nvPr/>
        </p:nvSpPr>
        <p:spPr>
          <a:xfrm rot="20853507">
            <a:off x="5057729" y="4366214"/>
            <a:ext cx="1327350" cy="584775"/>
          </a:xfrm>
          <a:prstGeom prst="rect">
            <a:avLst/>
          </a:prstGeom>
        </p:spPr>
        <p:txBody>
          <a:bodyPr wrap="none">
            <a:spAutoFit/>
          </a:bodyPr>
          <a:lstStyle/>
          <a:p>
            <a:pPr algn="ctr"/>
            <a:r>
              <a:rPr lang="en-GB" sz="1600" b="1" dirty="0" smtClean="0">
                <a:solidFill>
                  <a:srgbClr val="35372F"/>
                </a:solidFill>
              </a:rPr>
              <a:t>THE COLOUR </a:t>
            </a:r>
          </a:p>
          <a:p>
            <a:pPr algn="ctr"/>
            <a:r>
              <a:rPr lang="en-GB" sz="1600" b="1" dirty="0" smtClean="0">
                <a:solidFill>
                  <a:srgbClr val="35372F"/>
                </a:solidFill>
              </a:rPr>
              <a:t>YELLOW!</a:t>
            </a:r>
            <a:endParaRPr lang="en-GB" sz="1600" b="1" dirty="0">
              <a:solidFill>
                <a:srgbClr val="35372F"/>
              </a:solidFill>
            </a:endParaRPr>
          </a:p>
        </p:txBody>
      </p:sp>
      <p:sp>
        <p:nvSpPr>
          <p:cNvPr id="24" name="Rectangle 23"/>
          <p:cNvSpPr/>
          <p:nvPr/>
        </p:nvSpPr>
        <p:spPr>
          <a:xfrm>
            <a:off x="6700954" y="4469408"/>
            <a:ext cx="1524263" cy="584775"/>
          </a:xfrm>
          <a:prstGeom prst="rect">
            <a:avLst/>
          </a:prstGeom>
        </p:spPr>
        <p:txBody>
          <a:bodyPr wrap="none">
            <a:spAutoFit/>
          </a:bodyPr>
          <a:lstStyle/>
          <a:p>
            <a:pPr algn="ctr"/>
            <a:r>
              <a:rPr lang="en-GB" sz="1600" b="1" dirty="0" smtClean="0">
                <a:solidFill>
                  <a:srgbClr val="35372F"/>
                </a:solidFill>
              </a:rPr>
              <a:t>MY FAVOURITE </a:t>
            </a:r>
          </a:p>
          <a:p>
            <a:pPr algn="ctr"/>
            <a:r>
              <a:rPr lang="en-GB" sz="1600" b="1" dirty="0" smtClean="0">
                <a:solidFill>
                  <a:srgbClr val="35372F"/>
                </a:solidFill>
              </a:rPr>
              <a:t>SONG</a:t>
            </a:r>
            <a:endParaRPr lang="en-GB" sz="1600" b="1" dirty="0">
              <a:solidFill>
                <a:srgbClr val="35372F"/>
              </a:solidFill>
            </a:endParaRPr>
          </a:p>
        </p:txBody>
      </p:sp>
      <p:sp>
        <p:nvSpPr>
          <p:cNvPr id="25" name="Rectangle 24"/>
          <p:cNvSpPr/>
          <p:nvPr/>
        </p:nvSpPr>
        <p:spPr>
          <a:xfrm rot="21093030">
            <a:off x="8647304" y="4460364"/>
            <a:ext cx="1555234" cy="584775"/>
          </a:xfrm>
          <a:prstGeom prst="rect">
            <a:avLst/>
          </a:prstGeom>
        </p:spPr>
        <p:txBody>
          <a:bodyPr wrap="none">
            <a:spAutoFit/>
          </a:bodyPr>
          <a:lstStyle/>
          <a:p>
            <a:pPr algn="ctr"/>
            <a:r>
              <a:rPr lang="en-GB" sz="1600" b="1" dirty="0" smtClean="0">
                <a:solidFill>
                  <a:srgbClr val="35372F"/>
                </a:solidFill>
              </a:rPr>
              <a:t>THE SCENT OF A</a:t>
            </a:r>
          </a:p>
          <a:p>
            <a:pPr algn="ctr"/>
            <a:r>
              <a:rPr lang="en-GB" sz="1600" b="1" dirty="0" smtClean="0">
                <a:solidFill>
                  <a:srgbClr val="35372F"/>
                </a:solidFill>
              </a:rPr>
              <a:t> DAFFODIL</a:t>
            </a:r>
            <a:endParaRPr lang="en-GB" sz="1600" b="1" dirty="0">
              <a:solidFill>
                <a:srgbClr val="35372F"/>
              </a:solidFill>
            </a:endParaRPr>
          </a:p>
        </p:txBody>
      </p:sp>
      <p:sp>
        <p:nvSpPr>
          <p:cNvPr id="26" name="Rectangle 25"/>
          <p:cNvSpPr/>
          <p:nvPr/>
        </p:nvSpPr>
        <p:spPr>
          <a:xfrm>
            <a:off x="10301222" y="4658601"/>
            <a:ext cx="1843133" cy="338554"/>
          </a:xfrm>
          <a:prstGeom prst="rect">
            <a:avLst/>
          </a:prstGeom>
        </p:spPr>
        <p:txBody>
          <a:bodyPr wrap="none">
            <a:spAutoFit/>
          </a:bodyPr>
          <a:lstStyle/>
          <a:p>
            <a:pPr algn="ctr"/>
            <a:r>
              <a:rPr lang="en-GB" sz="1600" b="1" dirty="0" smtClean="0">
                <a:solidFill>
                  <a:srgbClr val="35372F"/>
                </a:solidFill>
              </a:rPr>
              <a:t>PLAYING FOOTBALL</a:t>
            </a:r>
            <a:endParaRPr lang="en-GB" sz="1600" b="1" dirty="0">
              <a:solidFill>
                <a:srgbClr val="35372F"/>
              </a:solidFill>
            </a:endParaRPr>
          </a:p>
        </p:txBody>
      </p:sp>
    </p:spTree>
    <p:extLst>
      <p:ext uri="{BB962C8B-B14F-4D97-AF65-F5344CB8AC3E}">
        <p14:creationId xmlns:p14="http://schemas.microsoft.com/office/powerpoint/2010/main" val="190916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390" y="776176"/>
            <a:ext cx="11337851" cy="5454503"/>
          </a:xfrm>
        </p:spPr>
        <p:txBody>
          <a:bodyPr>
            <a:normAutofit lnSpcReduction="10000"/>
          </a:bodyPr>
          <a:lstStyle/>
          <a:p>
            <a:r>
              <a:rPr lang="en-GB" dirty="0" smtClean="0"/>
              <a:t>You </a:t>
            </a:r>
            <a:r>
              <a:rPr lang="en-GB" dirty="0"/>
              <a:t>are going to think about some of the things you think of </a:t>
            </a:r>
            <a:r>
              <a:rPr lang="en-GB" dirty="0" smtClean="0"/>
              <a:t>when you hear the word HAPPINESS </a:t>
            </a:r>
            <a:r>
              <a:rPr lang="en-GB" dirty="0"/>
              <a:t>and create some small </a:t>
            </a:r>
            <a:r>
              <a:rPr lang="en-GB" dirty="0" smtClean="0"/>
              <a:t>picture postcards to </a:t>
            </a:r>
            <a:r>
              <a:rPr lang="en-GB" dirty="0"/>
              <a:t>hang on a washing line!</a:t>
            </a:r>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You </a:t>
            </a:r>
            <a:r>
              <a:rPr lang="en-GB" dirty="0"/>
              <a:t>might decide to make </a:t>
            </a:r>
            <a:r>
              <a:rPr lang="en-GB" dirty="0" smtClean="0"/>
              <a:t>one </a:t>
            </a:r>
            <a:r>
              <a:rPr lang="en-GB" dirty="0"/>
              <a:t>line that hangs across your </a:t>
            </a:r>
            <a:r>
              <a:rPr lang="en-GB" dirty="0" smtClean="0"/>
              <a:t>entire classroom and make individual cards, or </a:t>
            </a:r>
            <a:r>
              <a:rPr lang="en-GB" dirty="0"/>
              <a:t>you might decide to make </a:t>
            </a:r>
            <a:r>
              <a:rPr lang="en-GB" dirty="0" smtClean="0"/>
              <a:t>small posters </a:t>
            </a:r>
            <a:r>
              <a:rPr lang="en-GB" dirty="0"/>
              <a:t>using the washing line template </a:t>
            </a:r>
            <a:r>
              <a:rPr lang="en-GB" dirty="0" smtClean="0"/>
              <a:t>page.</a:t>
            </a:r>
            <a:r>
              <a:rPr lang="en-GB" dirty="0"/>
              <a:t/>
            </a:r>
            <a:br>
              <a:rPr lang="en-GB"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079" y="1913675"/>
            <a:ext cx="6645349" cy="2541846"/>
          </a:xfrm>
          <a:prstGeom prst="rect">
            <a:avLst/>
          </a:prstGeom>
        </p:spPr>
      </p:pic>
    </p:spTree>
    <p:extLst>
      <p:ext uri="{BB962C8B-B14F-4D97-AF65-F5344CB8AC3E}">
        <p14:creationId xmlns:p14="http://schemas.microsoft.com/office/powerpoint/2010/main" val="1479458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noFill/>
        </p:spPr>
        <p:txBody>
          <a:bodyPr>
            <a:normAutofit/>
          </a:bodyPr>
          <a:lstStyle/>
          <a:p>
            <a:pPr marL="0" indent="0">
              <a:buNone/>
            </a:pPr>
            <a:endParaRPr lang="en-GB" sz="3600" dirty="0">
              <a:solidFill>
                <a:srgbClr val="151612"/>
              </a:solidFill>
            </a:endParaRPr>
          </a:p>
          <a:p>
            <a:pPr marL="0" indent="0">
              <a:buNone/>
            </a:pPr>
            <a:endParaRPr lang="en-GB" sz="3600" dirty="0" smtClean="0">
              <a:solidFill>
                <a:srgbClr val="151612"/>
              </a:solidFill>
            </a:endParaRPr>
          </a:p>
          <a:p>
            <a:pPr marL="0" indent="0">
              <a:buNone/>
            </a:pPr>
            <a:endParaRPr lang="en-GB" sz="3600" dirty="0">
              <a:solidFill>
                <a:srgbClr val="151612"/>
              </a:solidFill>
            </a:endParaRPr>
          </a:p>
          <a:p>
            <a:pPr marL="971550" lvl="1" indent="-514350">
              <a:buFont typeface="+mj-lt"/>
              <a:buAutoNum type="arabicPeriod"/>
            </a:pPr>
            <a:r>
              <a:rPr lang="en-GB" sz="3200" dirty="0" smtClean="0">
                <a:solidFill>
                  <a:srgbClr val="151612"/>
                </a:solidFill>
              </a:rPr>
              <a:t>Small pieces of paper for writing </a:t>
            </a:r>
            <a:r>
              <a:rPr lang="en-GB" sz="3200" dirty="0" smtClean="0">
                <a:solidFill>
                  <a:srgbClr val="151612"/>
                </a:solidFill>
              </a:rPr>
              <a:t>ideas</a:t>
            </a:r>
          </a:p>
          <a:p>
            <a:pPr marL="971550" lvl="1" indent="-514350">
              <a:buFont typeface="+mj-lt"/>
              <a:buAutoNum type="arabicPeriod"/>
            </a:pPr>
            <a:r>
              <a:rPr lang="en-GB" sz="3200" dirty="0" smtClean="0">
                <a:solidFill>
                  <a:srgbClr val="151612"/>
                </a:solidFill>
              </a:rPr>
              <a:t>Ball / something soft to throw</a:t>
            </a:r>
            <a:endParaRPr lang="en-GB" sz="3200" dirty="0" smtClean="0">
              <a:solidFill>
                <a:srgbClr val="151612"/>
              </a:solidFill>
            </a:endParaRPr>
          </a:p>
          <a:p>
            <a:pPr marL="971550" lvl="1" indent="-514350">
              <a:buFont typeface="+mj-lt"/>
              <a:buAutoNum type="arabicPeriod"/>
            </a:pPr>
            <a:r>
              <a:rPr lang="en-GB" sz="3200" dirty="0" smtClean="0">
                <a:solidFill>
                  <a:srgbClr val="151612"/>
                </a:solidFill>
              </a:rPr>
              <a:t>Line of Happiness </a:t>
            </a:r>
            <a:r>
              <a:rPr lang="en-GB" sz="3200" dirty="0" smtClean="0">
                <a:solidFill>
                  <a:srgbClr val="151612"/>
                </a:solidFill>
                <a:hlinkClick r:id="rId3"/>
              </a:rPr>
              <a:t>template </a:t>
            </a:r>
            <a:r>
              <a:rPr lang="en-GB" sz="3200" dirty="0" smtClean="0">
                <a:solidFill>
                  <a:srgbClr val="151612"/>
                </a:solidFill>
              </a:rPr>
              <a:t>(optional)</a:t>
            </a:r>
          </a:p>
          <a:p>
            <a:pPr marL="971550" lvl="1" indent="-514350">
              <a:buFont typeface="+mj-lt"/>
              <a:buAutoNum type="arabicPeriod"/>
            </a:pPr>
            <a:r>
              <a:rPr lang="en-GB" sz="3200" dirty="0" smtClean="0">
                <a:solidFill>
                  <a:srgbClr val="151612"/>
                </a:solidFill>
              </a:rPr>
              <a:t>Small pieces of card or paper </a:t>
            </a:r>
          </a:p>
          <a:p>
            <a:pPr marL="971550" lvl="1" indent="-514350">
              <a:buFont typeface="+mj-lt"/>
              <a:buAutoNum type="arabicPeriod"/>
            </a:pPr>
            <a:r>
              <a:rPr lang="en-GB" sz="3200" dirty="0" smtClean="0">
                <a:solidFill>
                  <a:srgbClr val="151612"/>
                </a:solidFill>
              </a:rPr>
              <a:t>Coloured pens and / or pencils</a:t>
            </a:r>
          </a:p>
          <a:p>
            <a:pPr marL="971550" lvl="1" indent="-514350">
              <a:buFont typeface="+mj-lt"/>
              <a:buAutoNum type="arabicPeriod"/>
            </a:pPr>
            <a:r>
              <a:rPr lang="en-GB" sz="3200" dirty="0" smtClean="0">
                <a:solidFill>
                  <a:srgbClr val="151612"/>
                </a:solidFill>
              </a:rPr>
              <a:t>Washing line and pegs (optional)</a:t>
            </a:r>
          </a:p>
          <a:p>
            <a:pPr marL="971550" lvl="1" indent="-514350">
              <a:buFont typeface="+mj-lt"/>
              <a:buAutoNum type="arabicPeriod"/>
            </a:pPr>
            <a:endParaRPr lang="en-GB" sz="3600" dirty="0">
              <a:solidFill>
                <a:srgbClr val="151612"/>
              </a:solidFill>
            </a:endParaRPr>
          </a:p>
        </p:txBody>
      </p:sp>
      <p:pic>
        <p:nvPicPr>
          <p:cNvPr id="1028" name="Picture 4" descr="Image result for checkli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0574" y="4395730"/>
            <a:ext cx="1776307" cy="19145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0999" y="724585"/>
            <a:ext cx="8943975" cy="830997"/>
          </a:xfrm>
          <a:prstGeom prst="rect">
            <a:avLst/>
          </a:prstGeom>
        </p:spPr>
        <p:txBody>
          <a:bodyPr wrap="square">
            <a:spAutoFit/>
          </a:bodyPr>
          <a:lstStyle/>
          <a:p>
            <a:r>
              <a:rPr lang="en-GB" sz="4800" b="1" dirty="0">
                <a:solidFill>
                  <a:srgbClr val="151612"/>
                </a:solidFill>
              </a:rPr>
              <a:t>In this lesson you will need:</a:t>
            </a:r>
          </a:p>
        </p:txBody>
      </p:sp>
    </p:spTree>
    <p:extLst>
      <p:ext uri="{BB962C8B-B14F-4D97-AF65-F5344CB8AC3E}">
        <p14:creationId xmlns:p14="http://schemas.microsoft.com/office/powerpoint/2010/main" val="2471022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489097"/>
            <a:ext cx="11337851" cy="5667153"/>
          </a:xfrm>
        </p:spPr>
        <p:txBody>
          <a:bodyPr>
            <a:normAutofit fontScale="77500" lnSpcReduction="20000"/>
          </a:bodyPr>
          <a:lstStyle/>
          <a:p>
            <a:r>
              <a:rPr lang="en-GB" dirty="0" smtClean="0"/>
              <a:t>Before you start, plan out what you are going to include on your line. Here are some questions to help you come up with ideas:</a:t>
            </a:r>
          </a:p>
          <a:p>
            <a:endParaRPr lang="en-GB" dirty="0"/>
          </a:p>
          <a:p>
            <a:pPr marL="1657350" lvl="2" indent="-514350">
              <a:lnSpc>
                <a:spcPct val="160000"/>
              </a:lnSpc>
              <a:buAutoNum type="arabicPeriod"/>
            </a:pPr>
            <a:r>
              <a:rPr lang="en-GB" sz="3400" dirty="0" smtClean="0"/>
              <a:t>Which </a:t>
            </a:r>
            <a:r>
              <a:rPr lang="en-GB" sz="3400" b="1" dirty="0" smtClean="0">
                <a:solidFill>
                  <a:srgbClr val="C00000"/>
                </a:solidFill>
              </a:rPr>
              <a:t>people</a:t>
            </a:r>
            <a:r>
              <a:rPr lang="en-GB" sz="3400" dirty="0" smtClean="0">
                <a:solidFill>
                  <a:srgbClr val="C00000"/>
                </a:solidFill>
              </a:rPr>
              <a:t> </a:t>
            </a:r>
            <a:r>
              <a:rPr lang="en-GB" sz="3400" dirty="0" smtClean="0"/>
              <a:t>make you happy?</a:t>
            </a:r>
          </a:p>
          <a:p>
            <a:pPr marL="1657350" lvl="2" indent="-514350">
              <a:lnSpc>
                <a:spcPct val="160000"/>
              </a:lnSpc>
              <a:buFont typeface="Arial" panose="020B0604020202020204" pitchFamily="34" charset="0"/>
              <a:buAutoNum type="arabicPeriod"/>
            </a:pPr>
            <a:r>
              <a:rPr lang="en-GB" sz="3400" dirty="0" smtClean="0"/>
              <a:t>Which </a:t>
            </a:r>
            <a:r>
              <a:rPr lang="en-GB" sz="3400" b="1" dirty="0" smtClean="0"/>
              <a:t>places</a:t>
            </a:r>
            <a:r>
              <a:rPr lang="en-GB" sz="3400" dirty="0" smtClean="0"/>
              <a:t> make you happy?</a:t>
            </a:r>
          </a:p>
          <a:p>
            <a:pPr marL="1657350" lvl="2" indent="-514350">
              <a:lnSpc>
                <a:spcPct val="160000"/>
              </a:lnSpc>
              <a:buAutoNum type="arabicPeriod"/>
            </a:pPr>
            <a:r>
              <a:rPr lang="en-GB" sz="3400" dirty="0" smtClean="0"/>
              <a:t>Which </a:t>
            </a:r>
            <a:r>
              <a:rPr lang="en-GB" sz="3400" b="1" dirty="0" smtClean="0">
                <a:solidFill>
                  <a:schemeClr val="accent4">
                    <a:lumMod val="75000"/>
                  </a:schemeClr>
                </a:solidFill>
              </a:rPr>
              <a:t>sounds</a:t>
            </a:r>
            <a:r>
              <a:rPr lang="en-GB" sz="3400" dirty="0" smtClean="0">
                <a:solidFill>
                  <a:schemeClr val="accent4">
                    <a:lumMod val="75000"/>
                  </a:schemeClr>
                </a:solidFill>
              </a:rPr>
              <a:t> </a:t>
            </a:r>
            <a:r>
              <a:rPr lang="en-GB" sz="3400" dirty="0" smtClean="0"/>
              <a:t>make you happy?</a:t>
            </a:r>
          </a:p>
          <a:p>
            <a:pPr marL="1657350" lvl="2" indent="-514350">
              <a:lnSpc>
                <a:spcPct val="160000"/>
              </a:lnSpc>
              <a:buAutoNum type="arabicPeriod"/>
            </a:pPr>
            <a:r>
              <a:rPr lang="en-GB" sz="3400" dirty="0" smtClean="0"/>
              <a:t>Which </a:t>
            </a:r>
            <a:r>
              <a:rPr lang="en-GB" sz="3400" b="1" dirty="0" smtClean="0">
                <a:solidFill>
                  <a:srgbClr val="92D050"/>
                </a:solidFill>
              </a:rPr>
              <a:t>colours</a:t>
            </a:r>
            <a:r>
              <a:rPr lang="en-GB" sz="3400" dirty="0" smtClean="0"/>
              <a:t> make you happy?</a:t>
            </a:r>
          </a:p>
          <a:p>
            <a:pPr marL="1657350" lvl="2" indent="-514350">
              <a:lnSpc>
                <a:spcPct val="160000"/>
              </a:lnSpc>
              <a:buAutoNum type="arabicPeriod"/>
            </a:pPr>
            <a:r>
              <a:rPr lang="en-GB" sz="3400" dirty="0"/>
              <a:t>Which </a:t>
            </a:r>
            <a:r>
              <a:rPr lang="en-GB" sz="3400" b="1" dirty="0">
                <a:solidFill>
                  <a:srgbClr val="00B050"/>
                </a:solidFill>
              </a:rPr>
              <a:t>activities</a:t>
            </a:r>
            <a:r>
              <a:rPr lang="en-GB" sz="3400" dirty="0">
                <a:solidFill>
                  <a:srgbClr val="00B050"/>
                </a:solidFill>
              </a:rPr>
              <a:t> </a:t>
            </a:r>
            <a:r>
              <a:rPr lang="en-GB" sz="3400" dirty="0"/>
              <a:t>make you happy?</a:t>
            </a:r>
          </a:p>
          <a:p>
            <a:pPr marL="1657350" lvl="2" indent="-514350">
              <a:lnSpc>
                <a:spcPct val="160000"/>
              </a:lnSpc>
              <a:buAutoNum type="arabicPeriod"/>
            </a:pPr>
            <a:r>
              <a:rPr lang="en-GB" sz="3400" dirty="0"/>
              <a:t>Which </a:t>
            </a:r>
            <a:r>
              <a:rPr lang="en-GB" sz="3400" b="1" dirty="0">
                <a:solidFill>
                  <a:srgbClr val="00B0F0"/>
                </a:solidFill>
              </a:rPr>
              <a:t>thoughts</a:t>
            </a:r>
            <a:r>
              <a:rPr lang="en-GB" sz="3400" dirty="0"/>
              <a:t> make you happy?</a:t>
            </a:r>
          </a:p>
          <a:p>
            <a:pPr marL="1657350" lvl="2" indent="-514350">
              <a:lnSpc>
                <a:spcPct val="160000"/>
              </a:lnSpc>
              <a:buAutoNum type="arabicPeriod"/>
            </a:pPr>
            <a:r>
              <a:rPr lang="en-GB" sz="3400" dirty="0" smtClean="0"/>
              <a:t>Which </a:t>
            </a:r>
            <a:r>
              <a:rPr lang="en-GB" sz="3400" b="1" dirty="0" smtClean="0">
                <a:solidFill>
                  <a:srgbClr val="C13FB8"/>
                </a:solidFill>
              </a:rPr>
              <a:t>foods</a:t>
            </a:r>
            <a:r>
              <a:rPr lang="en-GB" sz="3400" dirty="0" smtClean="0">
                <a:solidFill>
                  <a:srgbClr val="C13FB8"/>
                </a:solidFill>
              </a:rPr>
              <a:t> </a:t>
            </a:r>
            <a:r>
              <a:rPr lang="en-GB" sz="3400" dirty="0" smtClean="0"/>
              <a:t>make you happy?</a:t>
            </a:r>
            <a:endParaRPr lang="en-GB" sz="3400" dirty="0"/>
          </a:p>
          <a:p>
            <a:endParaRPr lang="en-GB" dirty="0"/>
          </a:p>
        </p:txBody>
      </p:sp>
    </p:spTree>
    <p:extLst>
      <p:ext uri="{BB962C8B-B14F-4D97-AF65-F5344CB8AC3E}">
        <p14:creationId xmlns:p14="http://schemas.microsoft.com/office/powerpoint/2010/main" val="250713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45" y="2286001"/>
            <a:ext cx="11337851" cy="2208582"/>
          </a:xfrm>
        </p:spPr>
        <p:txBody>
          <a:bodyPr/>
          <a:lstStyle/>
          <a:p>
            <a:r>
              <a:rPr lang="en-GB" dirty="0" smtClean="0"/>
              <a:t>Think about what to include on each postcard and how to represent each idea.</a:t>
            </a:r>
          </a:p>
          <a:p>
            <a:r>
              <a:rPr lang="en-GB" dirty="0" smtClean="0"/>
              <a:t>You might decide to draw a picture or write some words or create a design – whatever best shares your idea for that piece of happiness!</a:t>
            </a:r>
            <a:endParaRPr lang="en-GB" dirty="0"/>
          </a:p>
        </p:txBody>
      </p:sp>
    </p:spTree>
    <p:extLst>
      <p:ext uri="{BB962C8B-B14F-4D97-AF65-F5344CB8AC3E}">
        <p14:creationId xmlns:p14="http://schemas.microsoft.com/office/powerpoint/2010/main" val="131552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When you have finished, explore other people’s ideas and get to know what some of the things that make other people in your class feel happy.</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1" t="-2176" r="-141" b="14398"/>
          <a:stretch/>
        </p:blipFill>
        <p:spPr>
          <a:xfrm>
            <a:off x="4251878" y="3774677"/>
            <a:ext cx="7528995" cy="2572962"/>
          </a:xfrm>
          <a:prstGeom prst="rect">
            <a:avLst/>
          </a:prstGeom>
        </p:spPr>
      </p:pic>
    </p:spTree>
    <p:extLst>
      <p:ext uri="{BB962C8B-B14F-4D97-AF65-F5344CB8AC3E}">
        <p14:creationId xmlns:p14="http://schemas.microsoft.com/office/powerpoint/2010/main" val="3429552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05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32" y="314957"/>
            <a:ext cx="1437111" cy="576583"/>
          </a:xfrm>
          <a:prstGeom prst="rect">
            <a:avLst/>
          </a:prstGeom>
        </p:spPr>
      </p:pic>
      <p:sp>
        <p:nvSpPr>
          <p:cNvPr id="10" name="Oval 9"/>
          <p:cNvSpPr/>
          <p:nvPr/>
        </p:nvSpPr>
        <p:spPr>
          <a:xfrm>
            <a:off x="7132320" y="1859280"/>
            <a:ext cx="4629867" cy="4671060"/>
          </a:xfrm>
          <a:prstGeom prst="ellipse">
            <a:avLst/>
          </a:prstGeom>
          <a:solidFill>
            <a:schemeClr val="tx1">
              <a:alpha val="53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Light" panose="020F0302020204030204"/>
            </a:endParaRPr>
          </a:p>
        </p:txBody>
      </p:sp>
      <p:sp>
        <p:nvSpPr>
          <p:cNvPr id="11" name="Rectangle 10"/>
          <p:cNvSpPr/>
          <p:nvPr/>
        </p:nvSpPr>
        <p:spPr>
          <a:xfrm>
            <a:off x="8356802" y="5436166"/>
            <a:ext cx="2125774" cy="400110"/>
          </a:xfrm>
          <a:prstGeom prst="rect">
            <a:avLst/>
          </a:prstGeom>
          <a:noFill/>
        </p:spPr>
        <p:txBody>
          <a:bodyPr wrap="none">
            <a:spAutoFit/>
          </a:bodyPr>
          <a:lstStyle/>
          <a:p>
            <a:pPr algn="ctr"/>
            <a:r>
              <a:rPr lang="en-GB" sz="2000" dirty="0" smtClean="0">
                <a:solidFill>
                  <a:srgbClr val="FEE725"/>
                </a:solidFill>
              </a:rPr>
              <a:t>TOPIC: </a:t>
            </a:r>
            <a:r>
              <a:rPr lang="en-GB" sz="2000" b="1" dirty="0" smtClean="0">
                <a:solidFill>
                  <a:srgbClr val="FEE725"/>
                </a:solidFill>
              </a:rPr>
              <a:t>HAPPINESS</a:t>
            </a:r>
            <a:endParaRPr lang="en-GB" sz="1600" b="1" dirty="0" smtClean="0">
              <a:solidFill>
                <a:srgbClr val="FEE725"/>
              </a:solidFill>
            </a:endParaRPr>
          </a:p>
        </p:txBody>
      </p:sp>
      <p:sp>
        <p:nvSpPr>
          <p:cNvPr id="14" name="TextBox 13"/>
          <p:cNvSpPr txBox="1"/>
          <p:nvPr/>
        </p:nvSpPr>
        <p:spPr>
          <a:xfrm>
            <a:off x="6895503" y="3633909"/>
            <a:ext cx="5103500" cy="1446550"/>
          </a:xfrm>
          <a:prstGeom prst="rect">
            <a:avLst/>
          </a:prstGeom>
          <a:noFill/>
        </p:spPr>
        <p:txBody>
          <a:bodyPr wrap="square" rtlCol="0">
            <a:spAutoFit/>
          </a:bodyPr>
          <a:lstStyle/>
          <a:p>
            <a:pPr algn="ctr"/>
            <a:r>
              <a:rPr lang="en-GB" sz="4400" b="1" spc="300" dirty="0" smtClean="0">
                <a:solidFill>
                  <a:prstClr val="white"/>
                </a:solidFill>
              </a:rPr>
              <a:t>WHAT IS HAPPINESS?</a:t>
            </a:r>
            <a:endParaRPr lang="en-GB" sz="3200" b="1" spc="300" dirty="0" smtClean="0">
              <a:solidFill>
                <a:prstClr val="white"/>
              </a:solidFill>
            </a:endParaRPr>
          </a:p>
        </p:txBody>
      </p:sp>
      <p:sp>
        <p:nvSpPr>
          <p:cNvPr id="15" name="Rectangle 14"/>
          <p:cNvSpPr/>
          <p:nvPr/>
        </p:nvSpPr>
        <p:spPr>
          <a:xfrm>
            <a:off x="8709381" y="3297636"/>
            <a:ext cx="1420582" cy="461665"/>
          </a:xfrm>
          <a:prstGeom prst="rect">
            <a:avLst/>
          </a:prstGeom>
        </p:spPr>
        <p:txBody>
          <a:bodyPr wrap="none">
            <a:spAutoFit/>
          </a:bodyPr>
          <a:lstStyle/>
          <a:p>
            <a:pPr algn="ctr"/>
            <a:r>
              <a:rPr lang="en-GB" sz="2400" dirty="0">
                <a:solidFill>
                  <a:prstClr val="white"/>
                </a:solidFill>
              </a:rPr>
              <a:t>W E E K  </a:t>
            </a:r>
            <a:r>
              <a:rPr lang="en-GB" sz="2400" dirty="0" smtClean="0">
                <a:solidFill>
                  <a:prstClr val="white"/>
                </a:solidFill>
              </a:rPr>
              <a:t>1</a:t>
            </a:r>
            <a:endParaRPr lang="en-GB" sz="2400" dirty="0">
              <a:solidFill>
                <a:prstClr val="white"/>
              </a:solidFill>
            </a:endParaRPr>
          </a:p>
        </p:txBody>
      </p:sp>
    </p:spTree>
    <p:extLst>
      <p:ext uri="{BB962C8B-B14F-4D97-AF65-F5344CB8AC3E}">
        <p14:creationId xmlns:p14="http://schemas.microsoft.com/office/powerpoint/2010/main" val="17502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you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latin typeface="+mj-lt"/>
              </a:rPr>
              <a:t>Think about and discuss what happiness </a:t>
            </a:r>
            <a:r>
              <a:rPr lang="en-GB" dirty="0" smtClean="0">
                <a:latin typeface="+mj-lt"/>
              </a:rPr>
              <a:t>means and how happiness </a:t>
            </a:r>
            <a:r>
              <a:rPr lang="en-GB" smtClean="0">
                <a:latin typeface="+mj-lt"/>
              </a:rPr>
              <a:t>is different for us all </a:t>
            </a:r>
            <a:endParaRPr lang="en-GB" dirty="0" smtClean="0">
              <a:latin typeface="+mj-lt"/>
            </a:endParaRPr>
          </a:p>
          <a:p>
            <a:pPr marL="0" indent="0">
              <a:buNone/>
            </a:pPr>
            <a:endParaRPr lang="en-GB" dirty="0">
              <a:latin typeface="+mj-lt"/>
            </a:endParaRPr>
          </a:p>
          <a:p>
            <a:pPr marL="0" indent="0">
              <a:buNone/>
            </a:pPr>
            <a:r>
              <a:rPr lang="en-GB" dirty="0">
                <a:latin typeface="+mj-lt"/>
              </a:rPr>
              <a:t>Understand </a:t>
            </a:r>
            <a:r>
              <a:rPr lang="en-GB" dirty="0" smtClean="0"/>
              <a:t>how we feel when we are happy and where it shows up in our bodies</a:t>
            </a:r>
          </a:p>
          <a:p>
            <a:pPr marL="0" indent="0">
              <a:buNone/>
            </a:pPr>
            <a:endParaRPr lang="en-GB" dirty="0">
              <a:latin typeface="+mj-lt"/>
            </a:endParaRPr>
          </a:p>
          <a:p>
            <a:pPr marL="0" indent="0">
              <a:buNone/>
            </a:pPr>
            <a:r>
              <a:rPr lang="en-GB" dirty="0">
                <a:latin typeface="+mj-lt"/>
              </a:rPr>
              <a:t>Explore and unravel some of the ways that </a:t>
            </a:r>
            <a:r>
              <a:rPr lang="en-GB" dirty="0" smtClean="0">
                <a:latin typeface="+mj-lt"/>
              </a:rPr>
              <a:t>we find happiness and the things that make us all happy</a:t>
            </a:r>
            <a:endParaRPr lang="en-GB"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50" y="1541093"/>
            <a:ext cx="1231499" cy="4121253"/>
          </a:xfrm>
          <a:prstGeom prst="rect">
            <a:avLst/>
          </a:prstGeom>
        </p:spPr>
      </p:pic>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Oval 10"/>
          <p:cNvSpPr/>
          <p:nvPr/>
        </p:nvSpPr>
        <p:spPr>
          <a:xfrm>
            <a:off x="8195536" y="2661920"/>
            <a:ext cx="3721101" cy="3726180"/>
          </a:xfrm>
          <a:prstGeom prst="ellipse">
            <a:avLst/>
          </a:prstGeom>
          <a:solidFill>
            <a:schemeClr val="tx1">
              <a:alpha val="6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68206"/>
            <a:ext cx="3754810" cy="1661993"/>
          </a:xfrm>
          <a:prstGeom prst="rect">
            <a:avLst/>
          </a:prstGeom>
          <a:noFill/>
        </p:spPr>
        <p:txBody>
          <a:bodyPr wrap="square" rtlCol="0">
            <a:spAutoFit/>
          </a:bodyPr>
          <a:lstStyle/>
          <a:p>
            <a:pPr algn="ctr"/>
            <a:r>
              <a:rPr lang="en-GB" sz="2400" b="1" spc="300" dirty="0" smtClean="0">
                <a:solidFill>
                  <a:prstClr val="white"/>
                </a:solidFill>
              </a:rPr>
              <a:t>WHAT IS </a:t>
            </a:r>
          </a:p>
          <a:p>
            <a:pPr algn="ctr"/>
            <a:r>
              <a:rPr lang="en-GB" sz="2400" b="1" spc="300" dirty="0" smtClean="0">
                <a:solidFill>
                  <a:prstClr val="white"/>
                </a:solidFill>
              </a:rPr>
              <a:t>HAPPINESS?</a:t>
            </a:r>
            <a:endParaRPr lang="en-GB" sz="1100" b="1" spc="300" dirty="0" smtClean="0">
              <a:solidFill>
                <a:prstClr val="white"/>
              </a:solidFill>
            </a:endParaRPr>
          </a:p>
          <a:p>
            <a:pPr algn="ctr"/>
            <a:endParaRPr lang="en-GB" b="1" dirty="0" smtClean="0">
              <a:solidFill>
                <a:srgbClr val="35372F"/>
              </a:solidFill>
            </a:endParaRPr>
          </a:p>
          <a:p>
            <a:pPr algn="ctr"/>
            <a:endParaRPr lang="en-GB" b="1" dirty="0">
              <a:solidFill>
                <a:srgbClr val="FEE725"/>
              </a:solidFill>
            </a:endParaRPr>
          </a:p>
          <a:p>
            <a:pPr algn="ctr"/>
            <a:r>
              <a:rPr lang="en-GB" b="1" dirty="0" smtClean="0">
                <a:solidFill>
                  <a:srgbClr val="FEE725"/>
                </a:solidFill>
              </a:rPr>
              <a:t>1 0  M I N U T E S </a:t>
            </a:r>
            <a:r>
              <a:rPr lang="en-GB" dirty="0" smtClean="0">
                <a:solidFill>
                  <a:srgbClr val="FEE725"/>
                </a:solidFill>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539" y="352090"/>
            <a:ext cx="1430027" cy="573741"/>
          </a:xfrm>
          <a:prstGeom prst="rect">
            <a:avLst/>
          </a:prstGeom>
        </p:spPr>
      </p:pic>
    </p:spTree>
    <p:extLst>
      <p:ext uri="{BB962C8B-B14F-4D97-AF65-F5344CB8AC3E}">
        <p14:creationId xmlns:p14="http://schemas.microsoft.com/office/powerpoint/2010/main" val="352081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502118" y="1091132"/>
            <a:ext cx="110680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800" dirty="0" smtClean="0">
                <a:solidFill>
                  <a:srgbClr val="35372F"/>
                </a:solidFill>
                <a:latin typeface="+mj-lt"/>
              </a:rPr>
              <a:t>Write down on a piece of paper what you think of when you see the word below (</a:t>
            </a:r>
            <a:r>
              <a:rPr lang="en-GB" sz="2000" i="1" dirty="0" smtClean="0">
                <a:solidFill>
                  <a:srgbClr val="35372F"/>
                </a:solidFill>
                <a:latin typeface="+mj-lt"/>
              </a:rPr>
              <a:t>there </a:t>
            </a:r>
            <a:r>
              <a:rPr lang="en-GB" sz="2000" i="1" dirty="0">
                <a:solidFill>
                  <a:srgbClr val="35372F"/>
                </a:solidFill>
                <a:latin typeface="+mj-lt"/>
              </a:rPr>
              <a:t>is no “right answer” to this question, just write down whatever you think or </a:t>
            </a:r>
            <a:r>
              <a:rPr lang="en-GB" sz="2000" i="1" dirty="0" smtClean="0">
                <a:solidFill>
                  <a:srgbClr val="35372F"/>
                </a:solidFill>
                <a:latin typeface="+mj-lt"/>
              </a:rPr>
              <a:t>feel</a:t>
            </a:r>
            <a:r>
              <a:rPr lang="en-GB" sz="2800" dirty="0" smtClean="0">
                <a:solidFill>
                  <a:srgbClr val="35372F"/>
                </a:solidFill>
                <a:latin typeface="+mj-lt"/>
              </a:rPr>
              <a:t>):</a:t>
            </a:r>
          </a:p>
        </p:txBody>
      </p:sp>
      <p:sp>
        <p:nvSpPr>
          <p:cNvPr id="2" name="Rectangle 1"/>
          <p:cNvSpPr/>
          <p:nvPr/>
        </p:nvSpPr>
        <p:spPr>
          <a:xfrm>
            <a:off x="4439252" y="2749318"/>
            <a:ext cx="3193823" cy="1446550"/>
          </a:xfrm>
          <a:prstGeom prst="rect">
            <a:avLst/>
          </a:prstGeom>
        </p:spPr>
        <p:txBody>
          <a:bodyPr wrap="none">
            <a:spAutoFit/>
          </a:bodyPr>
          <a:lstStyle/>
          <a:p>
            <a:r>
              <a:rPr lang="en-GB" sz="8800" b="1" dirty="0" smtClean="0">
                <a:ln w="12700">
                  <a:solidFill>
                    <a:srgbClr val="00B050"/>
                  </a:solidFill>
                  <a:prstDash val="solid"/>
                </a:ln>
                <a:solidFill>
                  <a:srgbClr val="00B050"/>
                </a:solidFill>
                <a:effectLst>
                  <a:outerShdw dist="38100" dir="2640000" algn="bl" rotWithShape="0">
                    <a:schemeClr val="accent1"/>
                  </a:outerShdw>
                </a:effectLst>
              </a:rPr>
              <a:t>Happy</a:t>
            </a:r>
            <a:endParaRPr lang="en-GB" sz="8800" b="1" dirty="0">
              <a:ln w="12700">
                <a:solidFill>
                  <a:srgbClr val="00B050"/>
                </a:solidFill>
                <a:prstDash val="solid"/>
              </a:ln>
              <a:solidFill>
                <a:srgbClr val="00B050"/>
              </a:solidFill>
              <a:effectLst>
                <a:outerShdw dist="38100" dir="2640000" algn="bl" rotWithShape="0">
                  <a:schemeClr val="accent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153" t="12611" r="22168" b="29852"/>
          <a:stretch/>
        </p:blipFill>
        <p:spPr>
          <a:xfrm>
            <a:off x="9613900" y="4899948"/>
            <a:ext cx="2255520" cy="1483360"/>
          </a:xfrm>
          <a:prstGeom prst="rect">
            <a:avLst/>
          </a:prstGeom>
        </p:spPr>
      </p:pic>
    </p:spTree>
    <p:extLst>
      <p:ext uri="{BB962C8B-B14F-4D97-AF65-F5344CB8AC3E}">
        <p14:creationId xmlns:p14="http://schemas.microsoft.com/office/powerpoint/2010/main" val="23903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386081" y="1098467"/>
            <a:ext cx="1106424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sz="2800" b="1" dirty="0">
              <a:solidFill>
                <a:srgbClr val="35372F"/>
              </a:solidFill>
              <a:latin typeface="+mj-lt"/>
            </a:endParaRPr>
          </a:p>
          <a:p>
            <a:pPr eaLnBrk="0" fontAlgn="base" hangingPunct="0">
              <a:spcBef>
                <a:spcPct val="0"/>
              </a:spcBef>
              <a:spcAft>
                <a:spcPct val="0"/>
              </a:spcAft>
            </a:pPr>
            <a:r>
              <a:rPr lang="en-GB" sz="2800" dirty="0" smtClean="0">
                <a:solidFill>
                  <a:srgbClr val="35372F"/>
                </a:solidFill>
                <a:latin typeface="+mj-lt"/>
              </a:rPr>
              <a:t>Fold up the pieces of paper and put them into hat or box. </a:t>
            </a:r>
          </a:p>
          <a:p>
            <a:pPr eaLnBrk="0" fontAlgn="base" hangingPunct="0">
              <a:spcBef>
                <a:spcPct val="0"/>
              </a:spcBef>
              <a:spcAft>
                <a:spcPct val="0"/>
              </a:spcAft>
            </a:pPr>
            <a:endParaRPr lang="en-GB" sz="2800" dirty="0">
              <a:solidFill>
                <a:srgbClr val="35372F"/>
              </a:solidFill>
              <a:latin typeface="+mj-lt"/>
            </a:endParaRPr>
          </a:p>
          <a:p>
            <a:pPr eaLnBrk="0" fontAlgn="base" hangingPunct="0">
              <a:spcBef>
                <a:spcPct val="0"/>
              </a:spcBef>
              <a:spcAft>
                <a:spcPct val="0"/>
              </a:spcAft>
            </a:pPr>
            <a:r>
              <a:rPr lang="en-GB" sz="2800" dirty="0" smtClean="0">
                <a:solidFill>
                  <a:srgbClr val="35372F"/>
                </a:solidFill>
                <a:latin typeface="+mj-lt"/>
              </a:rPr>
              <a:t>Now your teacher will read these words or phrases or ideas out and share some of the things that makes your class happy.</a:t>
            </a:r>
          </a:p>
          <a:p>
            <a:pPr eaLnBrk="0" fontAlgn="base" hangingPunct="0">
              <a:spcBef>
                <a:spcPct val="0"/>
              </a:spcBef>
              <a:spcAft>
                <a:spcPct val="0"/>
              </a:spcAft>
            </a:pPr>
            <a:r>
              <a:rPr lang="en-GB" sz="2800" dirty="0">
                <a:solidFill>
                  <a:srgbClr val="35372F"/>
                </a:solidFill>
                <a:latin typeface="+mj-lt"/>
              </a:rPr>
              <a:t/>
            </a:r>
            <a:br>
              <a:rPr lang="en-GB" sz="2800" dirty="0">
                <a:solidFill>
                  <a:srgbClr val="35372F"/>
                </a:solidFill>
                <a:latin typeface="+mj-lt"/>
              </a:rPr>
            </a:br>
            <a:r>
              <a:rPr lang="en-GB" sz="2800" dirty="0" smtClean="0">
                <a:solidFill>
                  <a:srgbClr val="35372F"/>
                </a:solidFill>
                <a:latin typeface="+mj-lt"/>
              </a:rPr>
              <a:t>Listen to all of the ideas that come from the class and think about how each idea makes you feel.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0692" y="4637897"/>
            <a:ext cx="1800457" cy="1722437"/>
          </a:xfrm>
          <a:prstGeom prst="rect">
            <a:avLst/>
          </a:prstGeom>
        </p:spPr>
      </p:pic>
    </p:spTree>
    <p:extLst>
      <p:ext uri="{BB962C8B-B14F-4D97-AF65-F5344CB8AC3E}">
        <p14:creationId xmlns:p14="http://schemas.microsoft.com/office/powerpoint/2010/main" val="266840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Although there are some things that make all of us feel happy, we will all have very individual ideas about happiness.</a:t>
            </a:r>
          </a:p>
          <a:p>
            <a:r>
              <a:rPr lang="en-GB" dirty="0"/>
              <a:t/>
            </a:r>
            <a:br>
              <a:rPr lang="en-GB" dirty="0"/>
            </a:br>
            <a:r>
              <a:rPr lang="en-GB" dirty="0" smtClean="0"/>
              <a:t>For example, some of us might feel really happy seeing particular people or hearing music or going to places – things that don’t make others feel happy at all!</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739" y="4827740"/>
            <a:ext cx="1370112" cy="14779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410761" y="4763379"/>
            <a:ext cx="1370112" cy="1477945"/>
          </a:xfrm>
          <a:prstGeom prst="rect">
            <a:avLst/>
          </a:prstGeom>
        </p:spPr>
      </p:pic>
    </p:spTree>
    <p:extLst>
      <p:ext uri="{BB962C8B-B14F-4D97-AF65-F5344CB8AC3E}">
        <p14:creationId xmlns:p14="http://schemas.microsoft.com/office/powerpoint/2010/main" val="3509957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125" y="4252673"/>
            <a:ext cx="3142805" cy="2176683"/>
          </a:xfrm>
          <a:prstGeom prst="rect">
            <a:avLst/>
          </a:prstGeom>
        </p:spPr>
      </p:pic>
      <p:sp>
        <p:nvSpPr>
          <p:cNvPr id="3" name="Content Placeholder 2"/>
          <p:cNvSpPr>
            <a:spLocks noGrp="1"/>
          </p:cNvSpPr>
          <p:nvPr>
            <p:ph idx="1"/>
          </p:nvPr>
        </p:nvSpPr>
        <p:spPr>
          <a:xfrm>
            <a:off x="443022" y="1134509"/>
            <a:ext cx="11337851" cy="4351338"/>
          </a:xfrm>
        </p:spPr>
        <p:txBody>
          <a:bodyPr/>
          <a:lstStyle/>
          <a:p>
            <a:r>
              <a:rPr lang="en-GB" dirty="0" smtClean="0"/>
              <a:t>Music in general is something that makes many people happy. Although we might all like different sorts of music, there are often shared feelings that people have when music plays which makes them happy.</a:t>
            </a:r>
          </a:p>
          <a:p>
            <a:endParaRPr lang="en-GB" dirty="0"/>
          </a:p>
          <a:p>
            <a:r>
              <a:rPr lang="en-GB" b="1" dirty="0" smtClean="0"/>
              <a:t>What are some of the other things that make lots of people happy? </a:t>
            </a:r>
            <a:br>
              <a:rPr lang="en-GB" b="1" dirty="0" smtClean="0"/>
            </a:br>
            <a:r>
              <a:rPr lang="en-GB" b="1" dirty="0" smtClean="0"/>
              <a:t/>
            </a:r>
            <a:br>
              <a:rPr lang="en-GB" b="1" dirty="0" smtClean="0"/>
            </a:br>
            <a:r>
              <a:rPr lang="en-GB" dirty="0" smtClean="0"/>
              <a:t>Work with the person sitting next to you, or people on your table and try and write down a list of ideas.</a:t>
            </a:r>
            <a:endParaRPr lang="en-GB" dirty="0"/>
          </a:p>
        </p:txBody>
      </p:sp>
    </p:spTree>
    <p:extLst>
      <p:ext uri="{BB962C8B-B14F-4D97-AF65-F5344CB8AC3E}">
        <p14:creationId xmlns:p14="http://schemas.microsoft.com/office/powerpoint/2010/main" val="35214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3511</TotalTime>
  <Words>836</Words>
  <Application>Microsoft Office PowerPoint</Application>
  <PresentationFormat>Widescreen</PresentationFormat>
  <Paragraphs>145</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Foco</vt:lpstr>
      <vt:lpstr>Office Theme</vt:lpstr>
      <vt:lpstr>PowerPoint Presentation</vt:lpstr>
      <vt:lpstr>PowerPoint Presentation</vt:lpstr>
      <vt:lpstr>PowerPoint Presentation</vt:lpstr>
      <vt:lpstr>In this lesson, you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397</cp:revision>
  <dcterms:created xsi:type="dcterms:W3CDTF">2017-09-06T17:09:35Z</dcterms:created>
  <dcterms:modified xsi:type="dcterms:W3CDTF">2019-02-02T19:05:50Z</dcterms:modified>
</cp:coreProperties>
</file>