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4" r:id="rId2"/>
    <p:sldMasterId id="2147483741" r:id="rId3"/>
  </p:sldMasterIdLst>
  <p:notesMasterIdLst>
    <p:notesMasterId r:id="rId43"/>
  </p:notesMasterIdLst>
  <p:handoutMasterIdLst>
    <p:handoutMasterId r:id="rId44"/>
  </p:handoutMasterIdLst>
  <p:sldIdLst>
    <p:sldId id="894" r:id="rId4"/>
    <p:sldId id="895" r:id="rId5"/>
    <p:sldId id="460" r:id="rId6"/>
    <p:sldId id="896" r:id="rId7"/>
    <p:sldId id="911" r:id="rId8"/>
    <p:sldId id="912" r:id="rId9"/>
    <p:sldId id="901" r:id="rId10"/>
    <p:sldId id="902" r:id="rId11"/>
    <p:sldId id="916" r:id="rId12"/>
    <p:sldId id="917" r:id="rId13"/>
    <p:sldId id="918" r:id="rId14"/>
    <p:sldId id="919" r:id="rId15"/>
    <p:sldId id="920" r:id="rId16"/>
    <p:sldId id="937" r:id="rId17"/>
    <p:sldId id="938" r:id="rId18"/>
    <p:sldId id="936" r:id="rId19"/>
    <p:sldId id="922" r:id="rId20"/>
    <p:sldId id="923" r:id="rId21"/>
    <p:sldId id="939" r:id="rId22"/>
    <p:sldId id="940" r:id="rId23"/>
    <p:sldId id="925" r:id="rId24"/>
    <p:sldId id="927" r:id="rId25"/>
    <p:sldId id="928" r:id="rId26"/>
    <p:sldId id="926" r:id="rId27"/>
    <p:sldId id="929" r:id="rId28"/>
    <p:sldId id="930" r:id="rId29"/>
    <p:sldId id="931" r:id="rId30"/>
    <p:sldId id="932" r:id="rId31"/>
    <p:sldId id="933" r:id="rId32"/>
    <p:sldId id="941" r:id="rId33"/>
    <p:sldId id="934" r:id="rId34"/>
    <p:sldId id="942" r:id="rId35"/>
    <p:sldId id="943" r:id="rId36"/>
    <p:sldId id="935" r:id="rId37"/>
    <p:sldId id="944" r:id="rId38"/>
    <p:sldId id="877" r:id="rId39"/>
    <p:sldId id="889" r:id="rId40"/>
    <p:sldId id="885" r:id="rId41"/>
    <p:sldId id="94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3739"/>
    <a:srgbClr val="B31194"/>
    <a:srgbClr val="C13FB8"/>
    <a:srgbClr val="FEE725"/>
    <a:srgbClr val="35372F"/>
    <a:srgbClr val="850D6E"/>
    <a:srgbClr val="151612"/>
    <a:srgbClr val="3A45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095" autoAdjust="0"/>
  </p:normalViewPr>
  <p:slideViewPr>
    <p:cSldViewPr snapToGrid="0" showGuides="1">
      <p:cViewPr varScale="1">
        <p:scale>
          <a:sx n="67" d="100"/>
          <a:sy n="67" d="100"/>
        </p:scale>
        <p:origin x="564" y="48"/>
      </p:cViewPr>
      <p:guideLst/>
    </p:cSldViewPr>
  </p:slideViewPr>
  <p:notesTextViewPr>
    <p:cViewPr>
      <p:scale>
        <a:sx n="1" d="1"/>
        <a:sy n="1" d="1"/>
      </p:scale>
      <p:origin x="0" y="0"/>
    </p:cViewPr>
  </p:notesTextViewPr>
  <p:notesViewPr>
    <p:cSldViewPr snapToGrid="0" showGuides="1">
      <p:cViewPr varScale="1">
        <p:scale>
          <a:sx n="51" d="100"/>
          <a:sy n="51" d="100"/>
        </p:scale>
        <p:origin x="2624"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6FB16B-70F8-43A3-BB80-E0F6B9799F4F}" type="datetimeFigureOut">
              <a:rPr lang="en-GB" smtClean="0"/>
              <a:t>12/01/2019</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24D0F9-ED93-4CCE-8198-262F88F70885}" type="slidenum">
              <a:rPr lang="en-GB" smtClean="0"/>
              <a:t>‹#›</a:t>
            </a:fld>
            <a:endParaRPr lang="en-GB" dirty="0"/>
          </a:p>
        </p:txBody>
      </p:sp>
    </p:spTree>
    <p:extLst>
      <p:ext uri="{BB962C8B-B14F-4D97-AF65-F5344CB8AC3E}">
        <p14:creationId xmlns:p14="http://schemas.microsoft.com/office/powerpoint/2010/main" val="3801382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51B58-0D01-494A-95EE-28D2FF385CED}" type="datetimeFigureOut">
              <a:rPr lang="en-GB" smtClean="0"/>
              <a:t>12/01/2019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BB252E-798C-4DBA-9397-81E6123FBAF4}" type="slidenum">
              <a:rPr lang="en-GB" smtClean="0"/>
              <a:t>‹#›</a:t>
            </a:fld>
            <a:endParaRPr lang="en-GB" dirty="0"/>
          </a:p>
        </p:txBody>
      </p:sp>
    </p:spTree>
    <p:extLst>
      <p:ext uri="{BB962C8B-B14F-4D97-AF65-F5344CB8AC3E}">
        <p14:creationId xmlns:p14="http://schemas.microsoft.com/office/powerpoint/2010/main" val="1972910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solidFill>
                <a:prstClr val="black"/>
              </a:solidFill>
            </a:endParaRPr>
          </a:p>
        </p:txBody>
      </p:sp>
      <p:sp>
        <p:nvSpPr>
          <p:cNvPr id="5" name="Slide Number Placeholder 4"/>
          <p:cNvSpPr>
            <a:spLocks noGrp="1"/>
          </p:cNvSpPr>
          <p:nvPr>
            <p:ph type="sldNum" sz="quarter" idx="11"/>
          </p:nvPr>
        </p:nvSpPr>
        <p:spPr/>
        <p:txBody>
          <a:bodyPr/>
          <a:lstStyle/>
          <a:p>
            <a:fld id="{DA1C18C5-F3FA-4D0A-A9B9-2971BB5756E1}"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1289970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3280970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t>3</a:t>
            </a:fld>
            <a:endParaRPr lang="en-GB" dirty="0"/>
          </a:p>
        </p:txBody>
      </p:sp>
    </p:spTree>
    <p:extLst>
      <p:ext uri="{BB962C8B-B14F-4D97-AF65-F5344CB8AC3E}">
        <p14:creationId xmlns:p14="http://schemas.microsoft.com/office/powerpoint/2010/main" val="1147995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791262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t>23</a:t>
            </a:fld>
            <a:endParaRPr lang="en-GB" dirty="0"/>
          </a:p>
        </p:txBody>
      </p:sp>
    </p:spTree>
    <p:extLst>
      <p:ext uri="{BB962C8B-B14F-4D97-AF65-F5344CB8AC3E}">
        <p14:creationId xmlns:p14="http://schemas.microsoft.com/office/powerpoint/2010/main" val="214740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solidFill>
                  <a:prstClr val="black"/>
                </a:solidFill>
              </a:rPr>
              <a:pPr/>
              <a:t>36</a:t>
            </a:fld>
            <a:endParaRPr lang="en-GB" dirty="0">
              <a:solidFill>
                <a:prstClr val="black"/>
              </a:solidFill>
            </a:endParaRPr>
          </a:p>
        </p:txBody>
      </p:sp>
    </p:spTree>
    <p:extLst>
      <p:ext uri="{BB962C8B-B14F-4D97-AF65-F5344CB8AC3E}">
        <p14:creationId xmlns:p14="http://schemas.microsoft.com/office/powerpoint/2010/main" val="3117147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dirty="0" smtClean="0"/>
              <a:t>Click to edit Master title style</a:t>
            </a:r>
            <a:endParaRPr lang="en-GB" dirty="0"/>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5867111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12/01/2019</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3372157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12/01/2019</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8050409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0" y="6356350"/>
            <a:ext cx="2743200" cy="365125"/>
          </a:xfrm>
          <a:prstGeom prst="rect">
            <a:avLst/>
          </a:prstGeom>
        </p:spPr>
        <p:txBody>
          <a:bodyPr/>
          <a:lstStyle/>
          <a:p>
            <a:fld id="{1DA75472-A2B2-4D99-9D5D-B76258FC6896}" type="datetime1">
              <a:rPr lang="en-GB" smtClean="0"/>
              <a:t>12/01/2019</a:t>
            </a:fld>
            <a:endParaRPr lang="en-GB" dirty="0"/>
          </a:p>
        </p:txBody>
      </p:sp>
      <p:sp>
        <p:nvSpPr>
          <p:cNvPr id="9" name="Footer Placeholder 8"/>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10" name="Slide Number Placeholder 9"/>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955424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F0EC0FD-F6C7-44DD-B05F-9F722E41B7C8}" type="datetime1">
              <a:rPr lang="en-GB" smtClean="0"/>
              <a:t>12/01/2019</a:t>
            </a:fld>
            <a:endParaRPr lang="en-GB"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2495442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prstClr val="black">
                    <a:tint val="75000"/>
                  </a:prstClr>
                </a:solidFill>
              </a:rPr>
              <a:pPr/>
              <a:t>12/01/2019</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514773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prstClr val="black">
                    <a:tint val="75000"/>
                  </a:prstClr>
                </a:solidFill>
              </a:rPr>
              <a:pPr/>
              <a:t>12/01/2019</a:t>
            </a:fld>
            <a:endParaRPr lang="en-GB" dirty="0">
              <a:solidFill>
                <a:prstClr val="black">
                  <a:tint val="75000"/>
                </a:prstClr>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543300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dirty="0" smtClean="0"/>
              <a:t>Click to edit Master title style</a:t>
            </a:r>
            <a:endParaRPr lang="en-GB" dirty="0"/>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73976854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black">
                  <a:tint val="75000"/>
                </a:prstClr>
              </a:solidFill>
            </a:endParaRPr>
          </a:p>
        </p:txBody>
      </p:sp>
    </p:spTree>
    <p:extLst>
      <p:ext uri="{BB962C8B-B14F-4D97-AF65-F5344CB8AC3E}">
        <p14:creationId xmlns:p14="http://schemas.microsoft.com/office/powerpoint/2010/main" val="102804688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45888849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923407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56396765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4496975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11818414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8568756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9752349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10731685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12553003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48097227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0" y="6356350"/>
            <a:ext cx="2743200" cy="365125"/>
          </a:xfrm>
          <a:prstGeom prst="rect">
            <a:avLst/>
          </a:prstGeom>
        </p:spPr>
        <p:txBody>
          <a:bodyPr/>
          <a:lstStyle/>
          <a:p>
            <a:fld id="{1DA75472-A2B2-4D99-9D5D-B76258FC6896}" type="datetime1">
              <a:rPr lang="en-GB" smtClean="0">
                <a:solidFill>
                  <a:prstClr val="black"/>
                </a:solidFill>
              </a:rPr>
              <a:pPr/>
              <a:t>12/01/2019</a:t>
            </a:fld>
            <a:endParaRPr lang="en-GB" dirty="0">
              <a:solidFill>
                <a:prstClr val="black"/>
              </a:solidFill>
            </a:endParaRPr>
          </a:p>
        </p:txBody>
      </p:sp>
      <p:sp>
        <p:nvSpPr>
          <p:cNvPr id="9" name="Footer Placeholder 8"/>
          <p:cNvSpPr>
            <a:spLocks noGrp="1"/>
          </p:cNvSpPr>
          <p:nvPr>
            <p:ph type="ftr" sz="quarter" idx="11"/>
          </p:nvPr>
        </p:nvSpPr>
        <p:spPr>
          <a:xfrm>
            <a:off x="4038600" y="6356350"/>
            <a:ext cx="4114800" cy="365125"/>
          </a:xfrm>
          <a:prstGeom prst="rect">
            <a:avLst/>
          </a:prstGeom>
        </p:spPr>
        <p:txBody>
          <a:bodyPr/>
          <a:lstStyle/>
          <a:p>
            <a:endParaRPr lang="en-GB" dirty="0">
              <a:solidFill>
                <a:prstClr val="black"/>
              </a:solidFill>
            </a:endParaRPr>
          </a:p>
        </p:txBody>
      </p:sp>
      <p:sp>
        <p:nvSpPr>
          <p:cNvPr id="10" name="Slide Number Placeholder 9"/>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230253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F0EC0FD-F6C7-44DD-B05F-9F722E41B7C8}" type="datetime1">
              <a:rPr lang="en-GB" smtClean="0">
                <a:solidFill>
                  <a:prstClr val="black"/>
                </a:solidFill>
              </a:rPr>
              <a:pPr/>
              <a:t>12/01/2019</a:t>
            </a:fld>
            <a:endParaRPr lang="en-GB"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7246937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prstClr val="black">
                    <a:tint val="75000"/>
                  </a:prstClr>
                </a:solidFill>
              </a:rPr>
              <a:pPr/>
              <a:t>12/01/2019</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271643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12/01/2019</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17345573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prstClr val="black">
                    <a:tint val="75000"/>
                  </a:prstClr>
                </a:solidFill>
              </a:rPr>
              <a:pPr/>
              <a:t>12/01/2019</a:t>
            </a:fld>
            <a:endParaRPr lang="en-GB" dirty="0">
              <a:solidFill>
                <a:prstClr val="black">
                  <a:tint val="75000"/>
                </a:prstClr>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9407047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prstClr val="black"/>
                </a:solidFill>
              </a:rPr>
              <a:pPr/>
              <a:t>12/01/2019</a:t>
            </a:fld>
            <a:endParaRPr lang="en-GB">
              <a:solidFill>
                <a:prstClr val="black"/>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24197255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dirty="0" smtClean="0"/>
              <a:t>Click to edit Master title style</a:t>
            </a:r>
            <a:endParaRPr lang="en-GB" dirty="0"/>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42875054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black">
                  <a:tint val="75000"/>
                </a:prstClr>
              </a:solidFill>
            </a:endParaRPr>
          </a:p>
        </p:txBody>
      </p:sp>
    </p:spTree>
    <p:extLst>
      <p:ext uri="{BB962C8B-B14F-4D97-AF65-F5344CB8AC3E}">
        <p14:creationId xmlns:p14="http://schemas.microsoft.com/office/powerpoint/2010/main" val="417339232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832587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59019543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02337255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07181481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222649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2523742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12/01/2019</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60487310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9465897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63459470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12/01/2019</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11180616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0" y="6356350"/>
            <a:ext cx="2743200" cy="365125"/>
          </a:xfrm>
          <a:prstGeom prst="rect">
            <a:avLst/>
          </a:prstGeom>
        </p:spPr>
        <p:txBody>
          <a:bodyPr/>
          <a:lstStyle/>
          <a:p>
            <a:fld id="{1DA75472-A2B2-4D99-9D5D-B76258FC6896}" type="datetime1">
              <a:rPr lang="en-GB" smtClean="0">
                <a:solidFill>
                  <a:prstClr val="black"/>
                </a:solidFill>
              </a:rPr>
              <a:pPr/>
              <a:t>12/01/2019</a:t>
            </a:fld>
            <a:endParaRPr lang="en-GB" dirty="0">
              <a:solidFill>
                <a:prstClr val="black"/>
              </a:solidFill>
            </a:endParaRPr>
          </a:p>
        </p:txBody>
      </p:sp>
      <p:sp>
        <p:nvSpPr>
          <p:cNvPr id="9" name="Footer Placeholder 8"/>
          <p:cNvSpPr>
            <a:spLocks noGrp="1"/>
          </p:cNvSpPr>
          <p:nvPr>
            <p:ph type="ftr" sz="quarter" idx="11"/>
          </p:nvPr>
        </p:nvSpPr>
        <p:spPr>
          <a:xfrm>
            <a:off x="4038600" y="6356350"/>
            <a:ext cx="4114800" cy="365125"/>
          </a:xfrm>
          <a:prstGeom prst="rect">
            <a:avLst/>
          </a:prstGeom>
        </p:spPr>
        <p:txBody>
          <a:bodyPr/>
          <a:lstStyle/>
          <a:p>
            <a:endParaRPr lang="en-GB" dirty="0">
              <a:solidFill>
                <a:prstClr val="black"/>
              </a:solidFill>
            </a:endParaRPr>
          </a:p>
        </p:txBody>
      </p:sp>
      <p:sp>
        <p:nvSpPr>
          <p:cNvPr id="10" name="Slide Number Placeholder 9"/>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1044302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F0EC0FD-F6C7-44DD-B05F-9F722E41B7C8}" type="datetime1">
              <a:rPr lang="en-GB" smtClean="0">
                <a:solidFill>
                  <a:prstClr val="black"/>
                </a:solidFill>
              </a:rPr>
              <a:pPr/>
              <a:t>12/01/2019</a:t>
            </a:fld>
            <a:endParaRPr lang="en-GB"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963009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prstClr val="black">
                    <a:tint val="75000"/>
                  </a:prstClr>
                </a:solidFill>
              </a:rPr>
              <a:pPr/>
              <a:t>12/01/2019</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3536885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prstClr val="black">
                    <a:tint val="75000"/>
                  </a:prstClr>
                </a:solidFill>
              </a:rPr>
              <a:pPr/>
              <a:t>12/01/2019</a:t>
            </a:fld>
            <a:endParaRPr lang="en-GB" dirty="0">
              <a:solidFill>
                <a:prstClr val="black">
                  <a:tint val="75000"/>
                </a:prstClr>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753375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12/01/2019</a:t>
            </a:fld>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2092423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12/01/2019</a:t>
            </a:fld>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7099839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12/01/2019</a:t>
            </a:fld>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7062120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12/01/2019</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522294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12/01/2019</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2007527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image" Target="../media/image1.png"/><Relationship Id="rId2" Type="http://schemas.openxmlformats.org/officeDocument/2006/relationships/slideLayout" Target="../slideLayouts/slideLayout33.xml"/><Relationship Id="rId16" Type="http://schemas.openxmlformats.org/officeDocument/2006/relationships/theme" Target="../theme/theme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0205"/>
            <a:ext cx="11349908" cy="119095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1037" y="1825625"/>
            <a:ext cx="11327496"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Box 8"/>
          <p:cNvSpPr txBox="1"/>
          <p:nvPr userDrawn="1"/>
        </p:nvSpPr>
        <p:spPr>
          <a:xfrm>
            <a:off x="345374" y="68744"/>
            <a:ext cx="2962734" cy="276999"/>
          </a:xfrm>
          <a:prstGeom prst="rect">
            <a:avLst/>
          </a:prstGeom>
          <a:noFill/>
        </p:spPr>
        <p:txBody>
          <a:bodyPr wrap="none" rtlCol="0">
            <a:spAutoFit/>
          </a:bodyPr>
          <a:lstStyle/>
          <a:p>
            <a:r>
              <a:rPr lang="en-US" sz="1200" b="1" i="0" dirty="0" smtClean="0">
                <a:solidFill>
                  <a:srgbClr val="252823"/>
                </a:solidFill>
                <a:latin typeface="Foco"/>
                <a:cs typeface="Foco"/>
              </a:rPr>
              <a:t>EXPLORING</a:t>
            </a:r>
            <a:r>
              <a:rPr lang="en-US" sz="1200" b="1" i="0" baseline="0" dirty="0" smtClean="0">
                <a:solidFill>
                  <a:srgbClr val="252823"/>
                </a:solidFill>
                <a:latin typeface="Foco"/>
                <a:cs typeface="Foco"/>
              </a:rPr>
              <a:t> IDENTITIES </a:t>
            </a:r>
            <a:r>
              <a:rPr lang="en-US" sz="1200" b="0" i="0" dirty="0" smtClean="0">
                <a:solidFill>
                  <a:srgbClr val="252823"/>
                </a:solidFill>
                <a:latin typeface="Foco"/>
                <a:cs typeface="Foco"/>
              </a:rPr>
              <a:t>| IDENTITY </a:t>
            </a:r>
            <a:r>
              <a:rPr lang="en-US" sz="1200" b="0" i="0" baseline="0" dirty="0" smtClean="0">
                <a:solidFill>
                  <a:srgbClr val="252823"/>
                </a:solidFill>
                <a:latin typeface="Foco"/>
                <a:cs typeface="Foco"/>
              </a:rPr>
              <a:t>| Week 1</a:t>
            </a:r>
            <a:endParaRPr lang="en-US" sz="1200" b="0"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COPYRIGHT@2019</a:t>
            </a:r>
            <a:r>
              <a:rPr lang="en-US" sz="1200" baseline="0" dirty="0" smtClean="0">
                <a:solidFill>
                  <a:srgbClr val="252823"/>
                </a:solidFill>
              </a:rPr>
              <a:t> 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69498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0205"/>
            <a:ext cx="11349908" cy="119095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1037" y="1825625"/>
            <a:ext cx="11327496"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Box 8"/>
          <p:cNvSpPr txBox="1"/>
          <p:nvPr userDrawn="1"/>
        </p:nvSpPr>
        <p:spPr>
          <a:xfrm>
            <a:off x="345374" y="68744"/>
            <a:ext cx="2952540" cy="276999"/>
          </a:xfrm>
          <a:prstGeom prst="rect">
            <a:avLst/>
          </a:prstGeom>
          <a:noFill/>
        </p:spPr>
        <p:txBody>
          <a:bodyPr wrap="none" rtlCol="0">
            <a:spAutoFit/>
          </a:bodyPr>
          <a:lstStyle/>
          <a:p>
            <a:r>
              <a:rPr lang="en-US" sz="1200" b="1" dirty="0" smtClean="0">
                <a:solidFill>
                  <a:srgbClr val="252823"/>
                </a:solidFill>
                <a:latin typeface="Foco"/>
                <a:cs typeface="Foco"/>
              </a:rPr>
              <a:t>EXPLORING IDENTITIES</a:t>
            </a:r>
            <a:r>
              <a:rPr lang="en-US" sz="1200" dirty="0" smtClean="0">
                <a:solidFill>
                  <a:srgbClr val="252823"/>
                </a:solidFill>
                <a:latin typeface="Foco"/>
                <a:cs typeface="Foco"/>
              </a:rPr>
              <a:t>:</a:t>
            </a:r>
            <a:r>
              <a:rPr lang="en-US" sz="1200" b="1" dirty="0" smtClean="0">
                <a:solidFill>
                  <a:srgbClr val="252823"/>
                </a:solidFill>
                <a:latin typeface="Foco"/>
                <a:cs typeface="Foco"/>
              </a:rPr>
              <a:t> </a:t>
            </a:r>
            <a:r>
              <a:rPr lang="en-US" sz="1200" dirty="0" smtClean="0">
                <a:solidFill>
                  <a:srgbClr val="252823"/>
                </a:solidFill>
                <a:latin typeface="Foco"/>
                <a:cs typeface="Foco"/>
              </a:rPr>
              <a:t>IDENTITY | Week 1</a:t>
            </a:r>
            <a:endParaRPr lang="en-US" sz="1200"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COPYRIGHT@2019 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79632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0205"/>
            <a:ext cx="11349908" cy="119095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1037" y="1825625"/>
            <a:ext cx="11327496"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Box 8"/>
          <p:cNvSpPr txBox="1"/>
          <p:nvPr userDrawn="1"/>
        </p:nvSpPr>
        <p:spPr>
          <a:xfrm>
            <a:off x="345374" y="68744"/>
            <a:ext cx="1715150" cy="276999"/>
          </a:xfrm>
          <a:prstGeom prst="rect">
            <a:avLst/>
          </a:prstGeom>
          <a:noFill/>
        </p:spPr>
        <p:txBody>
          <a:bodyPr wrap="none" rtlCol="0">
            <a:spAutoFit/>
          </a:bodyPr>
          <a:lstStyle/>
          <a:p>
            <a:r>
              <a:rPr lang="en-US" sz="1200" dirty="0" smtClean="0">
                <a:solidFill>
                  <a:srgbClr val="252823"/>
                </a:solidFill>
                <a:latin typeface="Foco"/>
                <a:cs typeface="Foco"/>
              </a:rPr>
              <a:t>TOPIC: </a:t>
            </a:r>
            <a:r>
              <a:rPr lang="en-US" sz="1200" b="1" dirty="0" smtClean="0">
                <a:solidFill>
                  <a:srgbClr val="252823"/>
                </a:solidFill>
                <a:latin typeface="Foco"/>
                <a:cs typeface="Foco"/>
              </a:rPr>
              <a:t>HOMELESSNESS</a:t>
            </a:r>
            <a:endParaRPr lang="en-US" sz="1200" b="1"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COPYRIGHT@2018 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206816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xScA3OoX26Y" TargetMode="External"/><Relationship Id="rId2" Type="http://schemas.openxmlformats.org/officeDocument/2006/relationships/hyperlink" Target="https://www.youtube.com/channel/UC3LeOpWTLFDIYz4_sgAGgkQ"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5178" y="222187"/>
            <a:ext cx="1430027" cy="573741"/>
          </a:xfrm>
          <a:prstGeom prst="rect">
            <a:avLst/>
          </a:prstGeom>
        </p:spPr>
      </p:pic>
      <p:sp>
        <p:nvSpPr>
          <p:cNvPr id="6" name="Oval 5"/>
          <p:cNvSpPr/>
          <p:nvPr/>
        </p:nvSpPr>
        <p:spPr>
          <a:xfrm>
            <a:off x="3534280" y="870257"/>
            <a:ext cx="5123435" cy="5168286"/>
          </a:xfrm>
          <a:prstGeom prst="ellipse">
            <a:avLst/>
          </a:prstGeom>
          <a:solidFill>
            <a:schemeClr val="bg2">
              <a:lumMod val="10000"/>
              <a:alpha val="34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extBox 6"/>
          <p:cNvSpPr txBox="1"/>
          <p:nvPr/>
        </p:nvSpPr>
        <p:spPr>
          <a:xfrm>
            <a:off x="3766181" y="2494124"/>
            <a:ext cx="4659631" cy="1384995"/>
          </a:xfrm>
          <a:prstGeom prst="rect">
            <a:avLst/>
          </a:prstGeom>
          <a:noFill/>
        </p:spPr>
        <p:txBody>
          <a:bodyPr wrap="square" rtlCol="0">
            <a:spAutoFit/>
          </a:bodyPr>
          <a:lstStyle/>
          <a:p>
            <a:pPr algn="ctr"/>
            <a:r>
              <a:rPr lang="en-GB" sz="6000" b="1" dirty="0" smtClean="0">
                <a:solidFill>
                  <a:prstClr val="white"/>
                </a:solidFill>
              </a:rPr>
              <a:t>IDENTITY</a:t>
            </a:r>
            <a:endParaRPr lang="en-GB" sz="3200" b="1" dirty="0" smtClean="0">
              <a:solidFill>
                <a:prstClr val="white"/>
              </a:solidFill>
            </a:endParaRPr>
          </a:p>
          <a:p>
            <a:pPr algn="ctr"/>
            <a:r>
              <a:rPr lang="en-GB" sz="2400" b="1" dirty="0" smtClean="0">
                <a:solidFill>
                  <a:srgbClr val="FEE725"/>
                </a:solidFill>
              </a:rPr>
              <a:t>EXPLORING</a:t>
            </a:r>
            <a:r>
              <a:rPr lang="en-GB" sz="2400" dirty="0" smtClean="0">
                <a:solidFill>
                  <a:srgbClr val="FEE725"/>
                </a:solidFill>
              </a:rPr>
              <a:t> IDENTITY</a:t>
            </a:r>
          </a:p>
        </p:txBody>
      </p:sp>
      <p:sp>
        <p:nvSpPr>
          <p:cNvPr id="8" name="TextBox 7"/>
          <p:cNvSpPr txBox="1"/>
          <p:nvPr/>
        </p:nvSpPr>
        <p:spPr>
          <a:xfrm>
            <a:off x="4321588" y="4697221"/>
            <a:ext cx="3718051" cy="461665"/>
          </a:xfrm>
          <a:prstGeom prst="rect">
            <a:avLst/>
          </a:prstGeom>
          <a:noFill/>
        </p:spPr>
        <p:txBody>
          <a:bodyPr wrap="square" rtlCol="0">
            <a:spAutoFit/>
          </a:bodyPr>
          <a:lstStyle/>
          <a:p>
            <a:pPr lvl="0" algn="ctr"/>
            <a:r>
              <a:rPr lang="en-GB" sz="2400" b="1" dirty="0" smtClean="0">
                <a:solidFill>
                  <a:prstClr val="white"/>
                </a:solidFill>
                <a:ea typeface="Times New Roman" panose="02020603050405020304" pitchFamily="18" charset="0"/>
                <a:cs typeface="Times New Roman" panose="02020603050405020304" pitchFamily="18" charset="0"/>
              </a:rPr>
              <a:t>Y7&amp;8 </a:t>
            </a:r>
            <a:r>
              <a:rPr lang="en-GB" sz="2400" b="1" dirty="0">
                <a:solidFill>
                  <a:prstClr val="white"/>
                </a:solidFill>
                <a:ea typeface="Times New Roman" panose="02020603050405020304" pitchFamily="18" charset="0"/>
                <a:cs typeface="Times New Roman" panose="02020603050405020304" pitchFamily="18" charset="0"/>
              </a:rPr>
              <a:t>| </a:t>
            </a:r>
            <a:r>
              <a:rPr lang="en-GB" sz="2400" b="1" dirty="0" smtClean="0">
                <a:solidFill>
                  <a:prstClr val="white"/>
                </a:solidFill>
                <a:ea typeface="Times New Roman" panose="02020603050405020304" pitchFamily="18" charset="0"/>
                <a:cs typeface="Times New Roman" panose="02020603050405020304" pitchFamily="18" charset="0"/>
              </a:rPr>
              <a:t>11-13 </a:t>
            </a:r>
            <a:r>
              <a:rPr lang="en-GB" sz="2400" b="1" dirty="0">
                <a:solidFill>
                  <a:prstClr val="white"/>
                </a:solidFill>
                <a:ea typeface="Times New Roman" panose="02020603050405020304" pitchFamily="18" charset="0"/>
                <a:cs typeface="Times New Roman" panose="02020603050405020304" pitchFamily="18" charset="0"/>
              </a:rPr>
              <a:t>years</a:t>
            </a:r>
            <a:endParaRPr lang="en-GB" sz="2400" b="1" dirty="0">
              <a:solidFill>
                <a:prstClr val="white"/>
              </a:solidFill>
              <a:ea typeface="Times New Roman" panose="02020603050405020304" pitchFamily="18" charset="0"/>
            </a:endParaRPr>
          </a:p>
        </p:txBody>
      </p:sp>
    </p:spTree>
    <p:extLst>
      <p:ext uri="{BB962C8B-B14F-4D97-AF65-F5344CB8AC3E}">
        <p14:creationId xmlns:p14="http://schemas.microsoft.com/office/powerpoint/2010/main" val="2899081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4001" y="379582"/>
            <a:ext cx="8083997" cy="6346486"/>
          </a:xfrm>
          <a:prstGeom prst="rect">
            <a:avLst/>
          </a:prstGeom>
        </p:spPr>
      </p:pic>
    </p:spTree>
    <p:extLst>
      <p:ext uri="{BB962C8B-B14F-4D97-AF65-F5344CB8AC3E}">
        <p14:creationId xmlns:p14="http://schemas.microsoft.com/office/powerpoint/2010/main" val="2247491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9604" y="0"/>
            <a:ext cx="6950042" cy="6456224"/>
          </a:xfrm>
          <a:prstGeom prst="rect">
            <a:avLst/>
          </a:prstGeom>
        </p:spPr>
      </p:pic>
    </p:spTree>
    <p:extLst>
      <p:ext uri="{BB962C8B-B14F-4D97-AF65-F5344CB8AC3E}">
        <p14:creationId xmlns:p14="http://schemas.microsoft.com/office/powerpoint/2010/main" val="2313267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4163" y="410525"/>
            <a:ext cx="6196077" cy="6076000"/>
          </a:xfrm>
        </p:spPr>
      </p:pic>
    </p:spTree>
    <p:extLst>
      <p:ext uri="{BB962C8B-B14F-4D97-AF65-F5344CB8AC3E}">
        <p14:creationId xmlns:p14="http://schemas.microsoft.com/office/powerpoint/2010/main" val="3190304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smtClean="0"/>
              <a:t>Your story will always have some key characters, settings, actions and culture in it, but over time many parts will change (just like in a series).  You will also change the way you tell your story as you grow up – some bits which seem really important now will not be important at all (you might not even mention them!) in ten years time.</a:t>
            </a:r>
          </a:p>
          <a:p>
            <a:pPr marL="0" indent="0">
              <a:buNone/>
            </a:pPr>
            <a:r>
              <a:rPr lang="en-GB" dirty="0"/>
              <a:t/>
            </a:r>
            <a:br>
              <a:rPr lang="en-GB" dirty="0"/>
            </a:br>
            <a:endParaRPr lang="en-GB" dirty="0"/>
          </a:p>
        </p:txBody>
      </p:sp>
    </p:spTree>
    <p:extLst>
      <p:ext uri="{BB962C8B-B14F-4D97-AF65-F5344CB8AC3E}">
        <p14:creationId xmlns:p14="http://schemas.microsoft.com/office/powerpoint/2010/main" val="97748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Oval 10"/>
          <p:cNvSpPr/>
          <p:nvPr/>
        </p:nvSpPr>
        <p:spPr>
          <a:xfrm>
            <a:off x="8093581" y="2559357"/>
            <a:ext cx="3958720" cy="3930343"/>
          </a:xfrm>
          <a:prstGeom prst="ellipse">
            <a:avLst/>
          </a:prstGeom>
          <a:solidFill>
            <a:schemeClr val="tx1">
              <a:alpha val="74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95536" y="4005072"/>
            <a:ext cx="3754810" cy="1015663"/>
          </a:xfrm>
          <a:prstGeom prst="rect">
            <a:avLst/>
          </a:prstGeom>
          <a:noFill/>
        </p:spPr>
        <p:txBody>
          <a:bodyPr wrap="square" rtlCol="0">
            <a:spAutoFit/>
          </a:bodyPr>
          <a:lstStyle/>
          <a:p>
            <a:pPr algn="ctr"/>
            <a:r>
              <a:rPr lang="en-GB" sz="2400" b="1" spc="300" dirty="0" smtClean="0">
                <a:solidFill>
                  <a:prstClr val="white"/>
                </a:solidFill>
              </a:rPr>
              <a:t>THE STORY OF ME</a:t>
            </a:r>
            <a:endParaRPr lang="en-GB" b="1" spc="300" dirty="0" smtClean="0">
              <a:solidFill>
                <a:srgbClr val="FEE725"/>
              </a:solidFill>
            </a:endParaRPr>
          </a:p>
          <a:p>
            <a:pPr algn="ctr"/>
            <a:endParaRPr lang="en-GB" b="1" dirty="0">
              <a:solidFill>
                <a:srgbClr val="FEE725"/>
              </a:solidFill>
            </a:endParaRPr>
          </a:p>
          <a:p>
            <a:pPr algn="ctr"/>
            <a:r>
              <a:rPr lang="en-GB" b="1" dirty="0" smtClean="0">
                <a:solidFill>
                  <a:srgbClr val="FEE725"/>
                </a:solidFill>
              </a:rPr>
              <a:t>2 0  M I N U T E S </a:t>
            </a:r>
            <a:r>
              <a:rPr lang="en-GB" dirty="0" smtClean="0">
                <a:solidFill>
                  <a:srgbClr val="FEE725"/>
                </a:solidFill>
              </a:rPr>
              <a: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513" y="213543"/>
            <a:ext cx="1107448" cy="444319"/>
          </a:xfrm>
          <a:prstGeom prst="rect">
            <a:avLst/>
          </a:prstGeom>
        </p:spPr>
      </p:pic>
    </p:spTree>
    <p:extLst>
      <p:ext uri="{BB962C8B-B14F-4D97-AF65-F5344CB8AC3E}">
        <p14:creationId xmlns:p14="http://schemas.microsoft.com/office/powerpoint/2010/main" val="34702541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a:t>Let’s imagine you were going to write “The Story of Me” today. Who would be your characters? Where would it be set? What would be happening? What cultural elements would it include?</a:t>
            </a:r>
          </a:p>
          <a:p>
            <a:pPr marL="0" indent="0">
              <a:buNone/>
            </a:pPr>
            <a:endParaRPr lang="en-GB" dirty="0"/>
          </a:p>
        </p:txBody>
      </p:sp>
    </p:spTree>
    <p:extLst>
      <p:ext uri="{BB962C8B-B14F-4D97-AF65-F5344CB8AC3E}">
        <p14:creationId xmlns:p14="http://schemas.microsoft.com/office/powerpoint/2010/main" val="639214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117" y="620395"/>
            <a:ext cx="11337851" cy="4351338"/>
          </a:xfrm>
        </p:spPr>
        <p:txBody>
          <a:bodyPr/>
          <a:lstStyle/>
          <a:p>
            <a:pPr marL="0" indent="0">
              <a:buNone/>
            </a:pPr>
            <a:r>
              <a:rPr lang="en-GB" dirty="0" smtClean="0"/>
              <a:t>Take a large piece of paper (or a page in your exercise books) and write the title:</a:t>
            </a:r>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a:p>
        </p:txBody>
      </p:sp>
      <p:sp>
        <p:nvSpPr>
          <p:cNvPr id="4" name="Rectangle 3"/>
          <p:cNvSpPr/>
          <p:nvPr/>
        </p:nvSpPr>
        <p:spPr>
          <a:xfrm>
            <a:off x="441117" y="1485687"/>
            <a:ext cx="2710999" cy="923330"/>
          </a:xfrm>
          <a:prstGeom prst="rect">
            <a:avLst/>
          </a:prstGeom>
        </p:spPr>
        <p:txBody>
          <a:bodyPr wrap="none">
            <a:spAutoFit/>
          </a:bodyPr>
          <a:lstStyle/>
          <a:p>
            <a:r>
              <a:rPr lang="en-GB" sz="5400" dirty="0">
                <a:solidFill>
                  <a:prstClr val="black"/>
                </a:solidFill>
                <a:latin typeface="Just Another Hand" panose="02000506000000020003" pitchFamily="2" charset="0"/>
              </a:rPr>
              <a:t>The </a:t>
            </a:r>
            <a:r>
              <a:rPr lang="en-GB" sz="5400" dirty="0" smtClean="0">
                <a:solidFill>
                  <a:prstClr val="black"/>
                </a:solidFill>
                <a:latin typeface="Just Another Hand" panose="02000506000000020003" pitchFamily="2" charset="0"/>
              </a:rPr>
              <a:t>Story of Me</a:t>
            </a:r>
            <a:endParaRPr lang="en-GB" sz="5400"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198834646"/>
              </p:ext>
            </p:extLst>
          </p:nvPr>
        </p:nvGraphicFramePr>
        <p:xfrm>
          <a:off x="5708650" y="2524919"/>
          <a:ext cx="5626100" cy="3657496"/>
        </p:xfrm>
        <a:graphic>
          <a:graphicData uri="http://schemas.openxmlformats.org/drawingml/2006/table">
            <a:tbl>
              <a:tblPr firstRow="1" bandRow="1">
                <a:tableStyleId>{5C22544A-7EE6-4342-B048-85BDC9FD1C3A}</a:tableStyleId>
              </a:tblPr>
              <a:tblGrid>
                <a:gridCol w="2751105"/>
                <a:gridCol w="2874995"/>
              </a:tblGrid>
              <a:tr h="1787603">
                <a:tc>
                  <a:txBody>
                    <a:bodyPr/>
                    <a:lstStyle/>
                    <a:p>
                      <a:pPr algn="ctr"/>
                      <a:r>
                        <a:rPr lang="en-GB" sz="2800" b="1" u="sng" dirty="0" smtClean="0">
                          <a:solidFill>
                            <a:schemeClr val="accent1">
                              <a:lumMod val="50000"/>
                            </a:schemeClr>
                          </a:solidFill>
                          <a:latin typeface="+mj-lt"/>
                        </a:rPr>
                        <a:t>CHARACTERS</a:t>
                      </a:r>
                      <a:endParaRPr lang="en-GB" sz="2800" b="1" u="sng" dirty="0">
                        <a:solidFill>
                          <a:schemeClr val="accent1">
                            <a:lumMod val="50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u="sng" dirty="0" smtClean="0">
                          <a:solidFill>
                            <a:schemeClr val="accent2"/>
                          </a:solidFill>
                          <a:latin typeface="+mj-lt"/>
                        </a:rPr>
                        <a:t>SETTING</a:t>
                      </a:r>
                      <a:endParaRPr lang="en-GB" sz="2800" b="1" u="sng" dirty="0">
                        <a:solidFill>
                          <a:schemeClr val="accent2"/>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9893">
                <a:tc>
                  <a:txBody>
                    <a:bodyPr/>
                    <a:lstStyle/>
                    <a:p>
                      <a:pPr algn="ctr"/>
                      <a:r>
                        <a:rPr lang="en-GB" sz="2800" b="1" u="sng" dirty="0" smtClean="0">
                          <a:solidFill>
                            <a:srgbClr val="B31194"/>
                          </a:solidFill>
                          <a:latin typeface="+mj-lt"/>
                        </a:rPr>
                        <a:t>ACTION</a:t>
                      </a:r>
                      <a:endParaRPr lang="en-GB" sz="2800" b="1" u="sng" dirty="0">
                        <a:solidFill>
                          <a:srgbClr val="B31194"/>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u="sng" dirty="0" smtClean="0">
                          <a:solidFill>
                            <a:srgbClr val="00B050"/>
                          </a:solidFill>
                          <a:latin typeface="+mj-lt"/>
                        </a:rPr>
                        <a:t>CULTURE</a:t>
                      </a:r>
                      <a:endParaRPr lang="en-GB" sz="2800" b="1" u="sng" dirty="0">
                        <a:solidFill>
                          <a:srgbClr val="00B05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 name="Rectangle 1"/>
          <p:cNvSpPr/>
          <p:nvPr/>
        </p:nvSpPr>
        <p:spPr>
          <a:xfrm>
            <a:off x="441117" y="3047442"/>
            <a:ext cx="4391025" cy="1815882"/>
          </a:xfrm>
          <a:prstGeom prst="rect">
            <a:avLst/>
          </a:prstGeom>
        </p:spPr>
        <p:txBody>
          <a:bodyPr wrap="square">
            <a:spAutoFit/>
          </a:bodyPr>
          <a:lstStyle/>
          <a:p>
            <a:r>
              <a:rPr lang="en-GB" sz="2800" dirty="0">
                <a:latin typeface="+mj-lt"/>
              </a:rPr>
              <a:t>Now split the page into four sections. At the top of the sections write these four titles:</a:t>
            </a:r>
          </a:p>
        </p:txBody>
      </p:sp>
    </p:spTree>
    <p:extLst>
      <p:ext uri="{BB962C8B-B14F-4D97-AF65-F5344CB8AC3E}">
        <p14:creationId xmlns:p14="http://schemas.microsoft.com/office/powerpoint/2010/main" val="139283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939800"/>
            <a:ext cx="11337851" cy="4351338"/>
          </a:xfrm>
        </p:spPr>
        <p:txBody>
          <a:bodyPr/>
          <a:lstStyle/>
          <a:p>
            <a:pPr marL="0" indent="0">
              <a:buNone/>
            </a:pPr>
            <a:r>
              <a:rPr lang="en-GB" dirty="0" smtClean="0"/>
              <a:t>You are going to spend about 10 minutes noting down the different ideas that you would include in each part of your story, if you were to tell it today.</a:t>
            </a:r>
          </a:p>
          <a:p>
            <a:pPr marL="0" indent="0">
              <a:buNone/>
            </a:pPr>
            <a:r>
              <a:rPr lang="en-GB" dirty="0" smtClean="0"/>
              <a:t>Look again at the meaning of each section to help you:</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507" y="2845252"/>
            <a:ext cx="3029808" cy="219842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184" y="2845252"/>
            <a:ext cx="3214019" cy="252322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1253" y="2429009"/>
            <a:ext cx="2763186" cy="256685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17066" y="2775185"/>
            <a:ext cx="2663807" cy="2515952"/>
          </a:xfrm>
          <a:prstGeom prst="rect">
            <a:avLst/>
          </a:prstGeom>
        </p:spPr>
      </p:pic>
    </p:spTree>
    <p:extLst>
      <p:ext uri="{BB962C8B-B14F-4D97-AF65-F5344CB8AC3E}">
        <p14:creationId xmlns:p14="http://schemas.microsoft.com/office/powerpoint/2010/main" val="3600160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597" y="1387475"/>
            <a:ext cx="11337851" cy="4351338"/>
          </a:xfrm>
        </p:spPr>
        <p:txBody>
          <a:bodyPr/>
          <a:lstStyle/>
          <a:p>
            <a:pPr marL="0" indent="0">
              <a:buNone/>
            </a:pPr>
            <a:r>
              <a:rPr lang="en-GB" dirty="0" smtClean="0"/>
              <a:t>Now you are going to write the beginning of your story – don’t worry, it will just be a few lines this time! </a:t>
            </a:r>
          </a:p>
          <a:p>
            <a:pPr marL="0" indent="0">
              <a:buNone/>
            </a:pPr>
            <a:r>
              <a:rPr lang="en-GB" dirty="0" smtClean="0"/>
              <a:t/>
            </a:r>
            <a:br>
              <a:rPr lang="en-GB" dirty="0" smtClean="0"/>
            </a:br>
            <a:r>
              <a:rPr lang="en-GB" dirty="0" smtClean="0"/>
              <a:t>You might start with “Once Upon a Time” or you might like to start in the middle of an adventure – whatever you choose is great!</a:t>
            </a:r>
            <a:br>
              <a:rPr lang="en-GB" dirty="0" smtClean="0"/>
            </a:br>
            <a:r>
              <a:rPr lang="en-GB" dirty="0" smtClean="0"/>
              <a:t/>
            </a:r>
            <a:br>
              <a:rPr lang="en-GB" dirty="0" smtClean="0"/>
            </a:br>
            <a:r>
              <a:rPr lang="en-GB" dirty="0" smtClean="0"/>
              <a:t>Spend  a few minutes thinking of how to start and then write the </a:t>
            </a:r>
            <a:r>
              <a:rPr lang="en-GB" b="1" dirty="0" smtClean="0"/>
              <a:t>FIRST PARAGRAPH</a:t>
            </a:r>
            <a:r>
              <a:rPr lang="en-GB" dirty="0" smtClean="0"/>
              <a:t> of your story: </a:t>
            </a:r>
            <a:endParaRPr lang="en-GB" dirty="0"/>
          </a:p>
        </p:txBody>
      </p:sp>
      <p:sp>
        <p:nvSpPr>
          <p:cNvPr id="4" name="Rectangle 3"/>
          <p:cNvSpPr/>
          <p:nvPr/>
        </p:nvSpPr>
        <p:spPr>
          <a:xfrm>
            <a:off x="4403517" y="4181262"/>
            <a:ext cx="2710999" cy="923330"/>
          </a:xfrm>
          <a:prstGeom prst="rect">
            <a:avLst/>
          </a:prstGeom>
        </p:spPr>
        <p:txBody>
          <a:bodyPr wrap="none">
            <a:spAutoFit/>
          </a:bodyPr>
          <a:lstStyle/>
          <a:p>
            <a:r>
              <a:rPr lang="en-GB" sz="5400" dirty="0">
                <a:solidFill>
                  <a:prstClr val="black"/>
                </a:solidFill>
                <a:latin typeface="Just Another Hand" panose="02000506000000020003" pitchFamily="2" charset="0"/>
              </a:rPr>
              <a:t>The </a:t>
            </a:r>
            <a:r>
              <a:rPr lang="en-GB" sz="5400" dirty="0" smtClean="0">
                <a:solidFill>
                  <a:prstClr val="black"/>
                </a:solidFill>
                <a:latin typeface="Just Another Hand" panose="02000506000000020003" pitchFamily="2" charset="0"/>
              </a:rPr>
              <a:t>Story of Me</a:t>
            </a:r>
            <a:endParaRPr lang="en-GB" sz="5400" dirty="0">
              <a:solidFill>
                <a:prstClr val="black"/>
              </a:solidFill>
            </a:endParaRPr>
          </a:p>
        </p:txBody>
      </p:sp>
    </p:spTree>
    <p:extLst>
      <p:ext uri="{BB962C8B-B14F-4D97-AF65-F5344CB8AC3E}">
        <p14:creationId xmlns:p14="http://schemas.microsoft.com/office/powerpoint/2010/main" val="24877690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smtClean="0"/>
              <a:t>If time and interest allows, some of you can read out your story beginnings – it is always interesting to see how different people’s stories are by the time they get going, but many of your beginnings are probably quite similar.</a:t>
            </a:r>
          </a:p>
          <a:p>
            <a:pPr marL="0" indent="0">
              <a:buNone/>
            </a:pPr>
            <a:endParaRPr lang="en-GB" dirty="0"/>
          </a:p>
          <a:p>
            <a:pPr marL="0" indent="0">
              <a:buNone/>
            </a:pPr>
            <a:r>
              <a:rPr lang="en-GB" dirty="0" smtClean="0"/>
              <a:t>As you listen to your classmates tell their stories, think of all of the ways that you are all connected (what you have in common) and all of the ways that you are all so wonderfully unique!</a:t>
            </a:r>
            <a:endParaRPr lang="en-GB" dirty="0"/>
          </a:p>
        </p:txBody>
      </p:sp>
    </p:spTree>
    <p:extLst>
      <p:ext uri="{BB962C8B-B14F-4D97-AF65-F5344CB8AC3E}">
        <p14:creationId xmlns:p14="http://schemas.microsoft.com/office/powerpoint/2010/main" val="1775673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Oval 5"/>
          <p:cNvSpPr/>
          <p:nvPr/>
        </p:nvSpPr>
        <p:spPr>
          <a:xfrm>
            <a:off x="7357821" y="2052320"/>
            <a:ext cx="4364987" cy="4443422"/>
          </a:xfrm>
          <a:prstGeom prst="ellipse">
            <a:avLst/>
          </a:prstGeom>
          <a:solidFill>
            <a:schemeClr val="tx1">
              <a:alpha val="61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extBox 6"/>
          <p:cNvSpPr txBox="1"/>
          <p:nvPr/>
        </p:nvSpPr>
        <p:spPr>
          <a:xfrm>
            <a:off x="7217411" y="3827755"/>
            <a:ext cx="4505395" cy="892552"/>
          </a:xfrm>
          <a:prstGeom prst="rect">
            <a:avLst/>
          </a:prstGeom>
          <a:noFill/>
        </p:spPr>
        <p:txBody>
          <a:bodyPr wrap="square" rtlCol="0">
            <a:spAutoFit/>
          </a:bodyPr>
          <a:lstStyle/>
          <a:p>
            <a:pPr algn="ctr"/>
            <a:r>
              <a:rPr lang="en-GB" sz="2800" b="1" spc="300" dirty="0" smtClean="0">
                <a:solidFill>
                  <a:prstClr val="white"/>
                </a:solidFill>
              </a:rPr>
              <a:t>WHO AM I?</a:t>
            </a:r>
            <a:endParaRPr lang="en-GB" sz="1200" b="1" spc="300" dirty="0" smtClean="0">
              <a:solidFill>
                <a:prstClr val="white"/>
              </a:solidFill>
            </a:endParaRPr>
          </a:p>
          <a:p>
            <a:pPr algn="ctr"/>
            <a:r>
              <a:rPr lang="en-GB" sz="2400" b="1" dirty="0" smtClean="0">
                <a:solidFill>
                  <a:srgbClr val="FEE725"/>
                </a:solidFill>
                <a:latin typeface="Foco" panose="020B0504050202020203" pitchFamily="34" charset="0"/>
              </a:rPr>
              <a:t>W E E K  1 </a:t>
            </a:r>
          </a:p>
        </p:txBody>
      </p:sp>
      <p:sp>
        <p:nvSpPr>
          <p:cNvPr id="9" name="TextBox 8"/>
          <p:cNvSpPr txBox="1"/>
          <p:nvPr/>
        </p:nvSpPr>
        <p:spPr>
          <a:xfrm>
            <a:off x="7799605" y="5406856"/>
            <a:ext cx="3341009" cy="400110"/>
          </a:xfrm>
          <a:prstGeom prst="rect">
            <a:avLst/>
          </a:prstGeom>
          <a:noFill/>
        </p:spPr>
        <p:txBody>
          <a:bodyPr wrap="square" rtlCol="0">
            <a:spAutoFit/>
          </a:bodyPr>
          <a:lstStyle/>
          <a:p>
            <a:pPr algn="ctr"/>
            <a:r>
              <a:rPr lang="en-GB" sz="2000" b="1" dirty="0" smtClean="0">
                <a:solidFill>
                  <a:prstClr val="white"/>
                </a:solidFill>
                <a:ea typeface="Times New Roman" panose="02020603050405020304" pitchFamily="18" charset="0"/>
                <a:cs typeface="Times New Roman" panose="02020603050405020304" pitchFamily="18" charset="0"/>
              </a:rPr>
              <a:t>6 0   M I N U T E S </a:t>
            </a:r>
            <a:endParaRPr lang="en-GB" sz="2000" dirty="0">
              <a:solidFill>
                <a:prstClr val="white"/>
              </a:solidFill>
              <a:ea typeface="Times New Roman" panose="02020603050405020304"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13" y="213543"/>
            <a:ext cx="1107448" cy="444319"/>
          </a:xfrm>
          <a:prstGeom prst="rect">
            <a:avLst/>
          </a:prstGeom>
        </p:spPr>
      </p:pic>
    </p:spTree>
    <p:extLst>
      <p:ext uri="{BB962C8B-B14F-4D97-AF65-F5344CB8AC3E}">
        <p14:creationId xmlns:p14="http://schemas.microsoft.com/office/powerpoint/2010/main" val="981075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Oval 10"/>
          <p:cNvSpPr/>
          <p:nvPr/>
        </p:nvSpPr>
        <p:spPr>
          <a:xfrm>
            <a:off x="8093581" y="2559357"/>
            <a:ext cx="3958720" cy="3930343"/>
          </a:xfrm>
          <a:prstGeom prst="ellipse">
            <a:avLst/>
          </a:prstGeom>
          <a:solidFill>
            <a:schemeClr val="tx1">
              <a:alpha val="74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95536" y="4005072"/>
            <a:ext cx="3754810" cy="1384995"/>
          </a:xfrm>
          <a:prstGeom prst="rect">
            <a:avLst/>
          </a:prstGeom>
          <a:noFill/>
        </p:spPr>
        <p:txBody>
          <a:bodyPr wrap="square" rtlCol="0">
            <a:spAutoFit/>
          </a:bodyPr>
          <a:lstStyle/>
          <a:p>
            <a:pPr algn="ctr"/>
            <a:r>
              <a:rPr lang="en-GB" sz="2400" b="1" spc="300" dirty="0" smtClean="0">
                <a:solidFill>
                  <a:prstClr val="white"/>
                </a:solidFill>
              </a:rPr>
              <a:t>WHERE ARE YOU FROM?</a:t>
            </a:r>
            <a:endParaRPr lang="en-GB" b="1" spc="300" dirty="0" smtClean="0">
              <a:solidFill>
                <a:srgbClr val="FEE725"/>
              </a:solidFill>
            </a:endParaRPr>
          </a:p>
          <a:p>
            <a:pPr algn="ctr"/>
            <a:endParaRPr lang="en-GB" b="1" dirty="0">
              <a:solidFill>
                <a:srgbClr val="FEE725"/>
              </a:solidFill>
            </a:endParaRPr>
          </a:p>
          <a:p>
            <a:pPr algn="ctr"/>
            <a:r>
              <a:rPr lang="en-GB" b="1" dirty="0" smtClean="0">
                <a:solidFill>
                  <a:srgbClr val="FEE725"/>
                </a:solidFill>
              </a:rPr>
              <a:t>2 0  M I N U T E S </a:t>
            </a:r>
            <a:r>
              <a:rPr lang="en-GB" dirty="0" smtClean="0">
                <a:solidFill>
                  <a:srgbClr val="FEE725"/>
                </a:solidFill>
              </a:rPr>
              <a: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513" y="213543"/>
            <a:ext cx="1107448" cy="444319"/>
          </a:xfrm>
          <a:prstGeom prst="rect">
            <a:avLst/>
          </a:prstGeom>
        </p:spPr>
      </p:pic>
    </p:spTree>
    <p:extLst>
      <p:ext uri="{BB962C8B-B14F-4D97-AF65-F5344CB8AC3E}">
        <p14:creationId xmlns:p14="http://schemas.microsoft.com/office/powerpoint/2010/main" val="20847595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7034" y="1491743"/>
            <a:ext cx="10482070" cy="4864608"/>
          </a:xfrm>
        </p:spPr>
        <p:txBody>
          <a:bodyPr>
            <a:normAutofit/>
          </a:bodyPr>
          <a:lstStyle/>
          <a:p>
            <a:pPr marL="0" indent="0">
              <a:buNone/>
            </a:pPr>
            <a:r>
              <a:rPr lang="en-GB" dirty="0" smtClean="0"/>
              <a:t>Watch this short video (1.50mins) made by </a:t>
            </a:r>
            <a:r>
              <a:rPr lang="en-GB" dirty="0" smtClean="0">
                <a:hlinkClick r:id="rId2"/>
              </a:rPr>
              <a:t>Positive Revolution </a:t>
            </a:r>
            <a:r>
              <a:rPr lang="en-GB" dirty="0" smtClean="0"/>
              <a:t>entitled:</a:t>
            </a:r>
          </a:p>
          <a:p>
            <a:pPr marL="0" indent="0">
              <a:buNone/>
            </a:pPr>
            <a:endParaRPr lang="en-GB" sz="2400" dirty="0" smtClean="0"/>
          </a:p>
          <a:p>
            <a:pPr marL="0" indent="0" defTabSz="914400" eaLnBrk="0" fontAlgn="base" hangingPunct="0">
              <a:lnSpc>
                <a:spcPct val="100000"/>
              </a:lnSpc>
              <a:spcBef>
                <a:spcPct val="0"/>
              </a:spcBef>
              <a:spcAft>
                <a:spcPct val="0"/>
              </a:spcAft>
              <a:buNone/>
            </a:pPr>
            <a:r>
              <a:rPr lang="en-GB" altLang="en-US" sz="3600" b="1" dirty="0" smtClean="0">
                <a:ea typeface="Calibri" panose="020F0502020204030204" pitchFamily="34" charset="0"/>
                <a:cs typeface="Tahoma" panose="020B0604030504040204" pitchFamily="34" charset="0"/>
                <a:hlinkClick r:id="rId3"/>
              </a:rPr>
              <a:t>Cultural Diversity </a:t>
            </a:r>
            <a:r>
              <a:rPr lang="en-GB" altLang="en-US" sz="1400" b="1" dirty="0" smtClean="0">
                <a:ea typeface="Calibri" panose="020F0502020204030204" pitchFamily="34" charset="0"/>
                <a:cs typeface="Tahoma" panose="020B0604030504040204" pitchFamily="34" charset="0"/>
              </a:rPr>
              <a:t>(click </a:t>
            </a:r>
            <a:r>
              <a:rPr lang="en-GB" altLang="en-US" sz="1400" b="1" dirty="0">
                <a:ea typeface="Calibri" panose="020F0502020204030204" pitchFamily="34" charset="0"/>
                <a:cs typeface="Tahoma" panose="020B0604030504040204" pitchFamily="34" charset="0"/>
              </a:rPr>
              <a:t>on the </a:t>
            </a:r>
            <a:r>
              <a:rPr lang="en-GB" altLang="en-US" sz="1400" b="1" dirty="0" smtClean="0">
                <a:ea typeface="Calibri" panose="020F0502020204030204" pitchFamily="34" charset="0"/>
                <a:cs typeface="Tahoma" panose="020B0604030504040204" pitchFamily="34" charset="0"/>
              </a:rPr>
              <a:t>link)</a:t>
            </a:r>
          </a:p>
          <a:p>
            <a:pPr marL="0" indent="0" defTabSz="914400" eaLnBrk="0" fontAlgn="base" hangingPunct="0">
              <a:lnSpc>
                <a:spcPct val="100000"/>
              </a:lnSpc>
              <a:spcBef>
                <a:spcPct val="0"/>
              </a:spcBef>
              <a:spcAft>
                <a:spcPct val="0"/>
              </a:spcAft>
              <a:buNone/>
            </a:pPr>
            <a:endParaRPr lang="en-GB" sz="1400" b="1" dirty="0">
              <a:cs typeface="Tahoma" panose="020B0604030504040204" pitchFamily="34" charset="0"/>
            </a:endParaRPr>
          </a:p>
          <a:p>
            <a:pPr marL="0" lvl="0" indent="0" defTabSz="914400" eaLnBrk="0" fontAlgn="base" hangingPunct="0">
              <a:lnSpc>
                <a:spcPct val="100000"/>
              </a:lnSpc>
              <a:spcBef>
                <a:spcPct val="0"/>
              </a:spcBef>
              <a:spcAft>
                <a:spcPct val="0"/>
              </a:spcAft>
              <a:buNone/>
            </a:pPr>
            <a:r>
              <a:rPr lang="en-GB" altLang="en-US" dirty="0" smtClean="0">
                <a:ea typeface="Calibri" panose="020F0502020204030204" pitchFamily="34" charset="0"/>
                <a:cs typeface="Tahoma" panose="020B0604030504040204" pitchFamily="34" charset="0"/>
              </a:rPr>
              <a:t>After </a:t>
            </a:r>
            <a:r>
              <a:rPr lang="en-GB" altLang="en-US" dirty="0">
                <a:ea typeface="Calibri" panose="020F0502020204030204" pitchFamily="34" charset="0"/>
                <a:cs typeface="Tahoma" panose="020B0604030504040204" pitchFamily="34" charset="0"/>
              </a:rPr>
              <a:t>sharing </a:t>
            </a:r>
            <a:r>
              <a:rPr lang="en-GB" altLang="en-US" dirty="0" smtClean="0">
                <a:ea typeface="Calibri" panose="020F0502020204030204" pitchFamily="34" charset="0"/>
                <a:cs typeface="Tahoma" panose="020B0604030504040204" pitchFamily="34" charset="0"/>
              </a:rPr>
              <a:t>initial </a:t>
            </a:r>
            <a:r>
              <a:rPr lang="en-GB" altLang="en-US" dirty="0">
                <a:ea typeface="Calibri" panose="020F0502020204030204" pitchFamily="34" charset="0"/>
                <a:cs typeface="Tahoma" panose="020B0604030504040204" pitchFamily="34" charset="0"/>
              </a:rPr>
              <a:t>responses, </a:t>
            </a:r>
            <a:br>
              <a:rPr lang="en-GB" altLang="en-US" dirty="0">
                <a:ea typeface="Calibri" panose="020F0502020204030204" pitchFamily="34" charset="0"/>
                <a:cs typeface="Tahoma" panose="020B0604030504040204" pitchFamily="34" charset="0"/>
              </a:rPr>
            </a:br>
            <a:r>
              <a:rPr lang="en-GB" altLang="en-US" dirty="0" smtClean="0">
                <a:ea typeface="Calibri" panose="020F0502020204030204" pitchFamily="34" charset="0"/>
                <a:cs typeface="Tahoma" panose="020B0604030504040204" pitchFamily="34" charset="0"/>
              </a:rPr>
              <a:t>consider </a:t>
            </a:r>
            <a:r>
              <a:rPr lang="en-GB" altLang="en-US" dirty="0">
                <a:ea typeface="Calibri" panose="020F0502020204030204" pitchFamily="34" charset="0"/>
                <a:cs typeface="Tahoma" panose="020B0604030504040204" pitchFamily="34" charset="0"/>
              </a:rPr>
              <a:t>the following </a:t>
            </a:r>
            <a:r>
              <a:rPr lang="en-GB" altLang="en-US" dirty="0" smtClean="0">
                <a:ea typeface="Calibri" panose="020F0502020204030204" pitchFamily="34" charset="0"/>
                <a:cs typeface="Tahoma" panose="020B0604030504040204" pitchFamily="34" charset="0"/>
              </a:rPr>
              <a:t>questions:</a:t>
            </a:r>
          </a:p>
          <a:p>
            <a:pPr marL="0" indent="0" defTabSz="914400" eaLnBrk="0" fontAlgn="base" hangingPunct="0">
              <a:lnSpc>
                <a:spcPct val="100000"/>
              </a:lnSpc>
              <a:spcBef>
                <a:spcPct val="0"/>
              </a:spcBef>
              <a:spcAft>
                <a:spcPct val="0"/>
              </a:spcAft>
              <a:buNone/>
            </a:pPr>
            <a:endParaRPr lang="en-GB" sz="2400" dirty="0" smtClean="0"/>
          </a:p>
          <a:p>
            <a:endParaRPr lang="en-GB" dirty="0"/>
          </a:p>
        </p:txBody>
      </p:sp>
      <p:sp>
        <p:nvSpPr>
          <p:cNvPr id="4" name="Footer Placeholder 3"/>
          <p:cNvSpPr>
            <a:spLocks noGrp="1"/>
          </p:cNvSpPr>
          <p:nvPr>
            <p:ph type="ftr" sz="quarter" idx="4294967295"/>
          </p:nvPr>
        </p:nvSpPr>
        <p:spPr>
          <a:xfrm>
            <a:off x="4038602" y="6356351"/>
            <a:ext cx="4114800" cy="365125"/>
          </a:xfrm>
          <a:prstGeom prst="rect">
            <a:avLst/>
          </a:prstGeom>
        </p:spPr>
        <p:txBody>
          <a:bodyPr/>
          <a:lstStyle/>
          <a:p>
            <a:endParaRPr lang="en-GB" dirty="0">
              <a:solidFill>
                <a:prstClr val="black"/>
              </a:solidFill>
              <a:latin typeface="+mj-lt"/>
            </a:endParaRPr>
          </a:p>
        </p:txBody>
      </p:sp>
      <p:pic>
        <p:nvPicPr>
          <p:cNvPr id="1026" name="Picture 2" descr="https://media.licdn.com/mpr/mpr/AAEAAQAAAAAAAAfsAAAAJDkyYTA2MzM5LTM3NjgtNGMzYy1hODQzLTU2ZDVjYjY5NDE1NA.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101"/>
          <a:stretch/>
        </p:blipFill>
        <p:spPr bwMode="auto">
          <a:xfrm>
            <a:off x="6513079" y="2489200"/>
            <a:ext cx="5301985" cy="298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598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823" y="879666"/>
            <a:ext cx="11262358" cy="5219382"/>
          </a:xfrm>
        </p:spPr>
        <p:txBody>
          <a:bodyPr>
            <a:normAutofit/>
          </a:bodyPr>
          <a:lstStyle/>
          <a:p>
            <a:pPr marL="0" indent="0">
              <a:buNone/>
            </a:pPr>
            <a:r>
              <a:rPr lang="en-GB" sz="2400" dirty="0" smtClean="0"/>
              <a:t>One of the first questions we like to ask new people when we meet them is:</a:t>
            </a:r>
          </a:p>
          <a:p>
            <a:pPr marL="0" indent="0">
              <a:buNone/>
            </a:pPr>
            <a:endParaRPr lang="en-GB" sz="1100" dirty="0"/>
          </a:p>
          <a:p>
            <a:pPr marL="0" indent="0" algn="ctr">
              <a:buNone/>
            </a:pPr>
            <a:r>
              <a:rPr lang="en-GB" sz="5400" dirty="0" smtClean="0">
                <a:latin typeface="Just Another Hand" panose="02000506000000020003" pitchFamily="2" charset="0"/>
              </a:rPr>
              <a:t>Where are you from?</a:t>
            </a:r>
          </a:p>
          <a:p>
            <a:pPr marL="0" indent="0">
              <a:buNone/>
            </a:pPr>
            <a:endParaRPr lang="en-GB" dirty="0"/>
          </a:p>
          <a:p>
            <a:pPr marL="0" indent="0">
              <a:buNone/>
            </a:pPr>
            <a:endParaRPr lang="en-GB" dirty="0" smtClean="0"/>
          </a:p>
          <a:p>
            <a:pPr marL="0" indent="0">
              <a:buNone/>
            </a:pPr>
            <a:endParaRPr lang="en-GB" dirty="0" smtClean="0"/>
          </a:p>
          <a:p>
            <a:pPr marL="0" indent="0">
              <a:buNone/>
            </a:pPr>
            <a:r>
              <a:rPr lang="en-GB" dirty="0" smtClean="0"/>
              <a:t/>
            </a:r>
            <a:br>
              <a:rPr lang="en-GB" dirty="0" smtClean="0"/>
            </a:br>
            <a:endParaRPr lang="en-GB" dirty="0"/>
          </a:p>
        </p:txBody>
      </p:sp>
      <p:sp>
        <p:nvSpPr>
          <p:cNvPr id="4" name="Footer Placeholder 3"/>
          <p:cNvSpPr>
            <a:spLocks noGrp="1"/>
          </p:cNvSpPr>
          <p:nvPr>
            <p:ph type="ftr" sz="quarter" idx="4294967295"/>
          </p:nvPr>
        </p:nvSpPr>
        <p:spPr>
          <a:xfrm>
            <a:off x="4038602" y="6356351"/>
            <a:ext cx="4114800" cy="365125"/>
          </a:xfrm>
          <a:prstGeom prst="rect">
            <a:avLst/>
          </a:prstGeom>
        </p:spPr>
        <p:txBody>
          <a:bodyPr/>
          <a:lstStyle/>
          <a:p>
            <a:endParaRPr lang="en-GB" dirty="0">
              <a:solidFill>
                <a:prstClr val="black"/>
              </a:solidFill>
            </a:endParaRPr>
          </a:p>
        </p:txBody>
      </p:sp>
      <p:pic>
        <p:nvPicPr>
          <p:cNvPr id="7"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77539" y="2954661"/>
            <a:ext cx="2514222" cy="2514222"/>
          </a:xfrm>
          <a:prstGeom prst="rect">
            <a:avLst/>
          </a:prstGeom>
        </p:spPr>
      </p:pic>
      <p:sp>
        <p:nvSpPr>
          <p:cNvPr id="8" name="TextBox 7"/>
          <p:cNvSpPr txBox="1"/>
          <p:nvPr/>
        </p:nvSpPr>
        <p:spPr>
          <a:xfrm>
            <a:off x="2913459" y="3611607"/>
            <a:ext cx="2042382" cy="1200329"/>
          </a:xfrm>
          <a:prstGeom prst="rect">
            <a:avLst/>
          </a:prstGeom>
          <a:noFill/>
        </p:spPr>
        <p:txBody>
          <a:bodyPr wrap="square" rtlCol="0">
            <a:spAutoFit/>
          </a:bodyPr>
          <a:lstStyle/>
          <a:p>
            <a:pPr algn="ctr" eaLnBrk="0" fontAlgn="base" hangingPunct="0">
              <a:spcBef>
                <a:spcPct val="0"/>
              </a:spcBef>
              <a:spcAft>
                <a:spcPct val="0"/>
              </a:spcAft>
            </a:pPr>
            <a:r>
              <a:rPr lang="en-GB" sz="2400" dirty="0" smtClean="0">
                <a:latin typeface="+mj-lt"/>
              </a:rPr>
              <a:t>Why do you think we ask this question? </a:t>
            </a:r>
            <a:endParaRPr lang="en-GB" sz="2400" dirty="0">
              <a:latin typeface="+mj-lt"/>
            </a:endParaRPr>
          </a:p>
        </p:txBody>
      </p:sp>
      <p:pic>
        <p:nvPicPr>
          <p:cNvPr id="9"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55837" y="2911596"/>
            <a:ext cx="2838963" cy="2838963"/>
          </a:xfrm>
          <a:prstGeom prst="rect">
            <a:avLst/>
          </a:prstGeom>
        </p:spPr>
      </p:pic>
      <p:sp>
        <p:nvSpPr>
          <p:cNvPr id="10" name="TextBox 9"/>
          <p:cNvSpPr txBox="1"/>
          <p:nvPr/>
        </p:nvSpPr>
        <p:spPr>
          <a:xfrm>
            <a:off x="6774542" y="3342895"/>
            <a:ext cx="2029099" cy="1938992"/>
          </a:xfrm>
          <a:prstGeom prst="rect">
            <a:avLst/>
          </a:prstGeom>
          <a:noFill/>
        </p:spPr>
        <p:txBody>
          <a:bodyPr wrap="square" rtlCol="0">
            <a:spAutoFit/>
          </a:bodyPr>
          <a:lstStyle/>
          <a:p>
            <a:pPr algn="ctr" eaLnBrk="0" fontAlgn="base" hangingPunct="0">
              <a:spcBef>
                <a:spcPct val="0"/>
              </a:spcBef>
              <a:spcAft>
                <a:spcPct val="0"/>
              </a:spcAft>
            </a:pPr>
            <a:r>
              <a:rPr lang="en-GB" sz="2400" dirty="0" smtClean="0">
                <a:latin typeface="+mj-lt"/>
              </a:rPr>
              <a:t>What might someone’s nationality or heritage tell us about them?</a:t>
            </a:r>
            <a:endParaRPr lang="en-GB" sz="2400" dirty="0">
              <a:latin typeface="+mj-lt"/>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2261" y="3634150"/>
            <a:ext cx="1390761" cy="2862331"/>
          </a:xfrm>
          <a:prstGeom prst="rect">
            <a:avLst/>
          </a:prstGeom>
        </p:spPr>
      </p:pic>
    </p:spTree>
    <p:extLst>
      <p:ext uri="{BB962C8B-B14F-4D97-AF65-F5344CB8AC3E}">
        <p14:creationId xmlns:p14="http://schemas.microsoft.com/office/powerpoint/2010/main" val="27851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841248"/>
            <a:ext cx="10515600" cy="5678424"/>
          </a:xfrm>
        </p:spPr>
        <p:txBody>
          <a:bodyPr>
            <a:normAutofit/>
          </a:bodyPr>
          <a:lstStyle/>
          <a:p>
            <a:pPr marL="0" indent="0">
              <a:buNone/>
            </a:pPr>
            <a:r>
              <a:rPr lang="en-GB" dirty="0" smtClean="0"/>
              <a:t>Let’s imagine that the only thing we know about these four people is where they are from and what they look like.</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a:p>
          <a:p>
            <a:pPr marL="0" indent="0" defTabSz="914400" eaLnBrk="0" fontAlgn="base" hangingPunct="0">
              <a:lnSpc>
                <a:spcPct val="100000"/>
              </a:lnSpc>
              <a:spcBef>
                <a:spcPct val="0"/>
              </a:spcBef>
              <a:spcAft>
                <a:spcPct val="0"/>
              </a:spcAft>
              <a:buNone/>
            </a:pPr>
            <a:endParaRPr lang="en-GB" b="1" dirty="0" smtClean="0"/>
          </a:p>
          <a:p>
            <a:pPr marL="514350" indent="-514350" defTabSz="914400" eaLnBrk="0" fontAlgn="base" hangingPunct="0">
              <a:lnSpc>
                <a:spcPct val="100000"/>
              </a:lnSpc>
              <a:spcBef>
                <a:spcPct val="0"/>
              </a:spcBef>
              <a:spcAft>
                <a:spcPct val="0"/>
              </a:spcAft>
              <a:buFont typeface="+mj-lt"/>
              <a:buAutoNum type="arabicPeriod"/>
            </a:pPr>
            <a:r>
              <a:rPr lang="en-GB" sz="2400" dirty="0" smtClean="0"/>
              <a:t>What stereotypes or assumptions might we start making about them?</a:t>
            </a:r>
          </a:p>
          <a:p>
            <a:pPr marL="514350" indent="-514350" defTabSz="914400" eaLnBrk="0" fontAlgn="base" hangingPunct="0">
              <a:lnSpc>
                <a:spcPct val="100000"/>
              </a:lnSpc>
              <a:spcBef>
                <a:spcPct val="0"/>
              </a:spcBef>
              <a:spcAft>
                <a:spcPct val="0"/>
              </a:spcAft>
              <a:buFont typeface="+mj-lt"/>
              <a:buAutoNum type="arabicPeriod"/>
            </a:pPr>
            <a:r>
              <a:rPr lang="en-GB" sz="2400" dirty="0" smtClean="0"/>
              <a:t>How much do we </a:t>
            </a:r>
            <a:r>
              <a:rPr lang="en-GB" sz="2400" i="1" dirty="0" smtClean="0"/>
              <a:t>actually</a:t>
            </a:r>
            <a:r>
              <a:rPr lang="en-GB" sz="2400" dirty="0" smtClean="0"/>
              <a:t> know about them?</a:t>
            </a:r>
          </a:p>
          <a:p>
            <a:pPr marL="0" lvl="0" indent="0">
              <a:buNone/>
            </a:pPr>
            <a:endParaRPr lang="en-GB" dirty="0"/>
          </a:p>
          <a:p>
            <a:pPr marL="914411" lvl="2" indent="0">
              <a:buNone/>
            </a:pPr>
            <a:endParaRPr lang="en-GB" dirty="0" smtClean="0"/>
          </a:p>
          <a:p>
            <a:endParaRPr lang="en-GB" dirty="0"/>
          </a:p>
        </p:txBody>
      </p:sp>
      <p:sp>
        <p:nvSpPr>
          <p:cNvPr id="4" name="Footer Placeholder 3"/>
          <p:cNvSpPr>
            <a:spLocks noGrp="1"/>
          </p:cNvSpPr>
          <p:nvPr>
            <p:ph type="ftr" sz="quarter" idx="4294967295"/>
          </p:nvPr>
        </p:nvSpPr>
        <p:spPr>
          <a:xfrm>
            <a:off x="4038602" y="6356351"/>
            <a:ext cx="4114800" cy="365125"/>
          </a:xfrm>
          <a:prstGeom prst="rect">
            <a:avLst/>
          </a:prstGeom>
        </p:spPr>
        <p:txBody>
          <a:bodyPr/>
          <a:lstStyle/>
          <a:p>
            <a:endParaRPr lang="en-GB" dirty="0">
              <a:solidFill>
                <a:prstClr val="black"/>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962" y="1847971"/>
            <a:ext cx="10058400" cy="2927140"/>
          </a:xfrm>
          <a:prstGeom prst="rect">
            <a:avLst/>
          </a:prstGeom>
        </p:spPr>
      </p:pic>
    </p:spTree>
    <p:extLst>
      <p:ext uri="{BB962C8B-B14F-4D97-AF65-F5344CB8AC3E}">
        <p14:creationId xmlns:p14="http://schemas.microsoft.com/office/powerpoint/2010/main" val="131847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barn(inVertical)">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barn(inVertical)">
                                      <p:cBhvr>
                                        <p:cTn id="1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28258" y="1825625"/>
            <a:ext cx="3154713" cy="3154713"/>
          </a:xfrm>
          <a:prstGeom prst="rect">
            <a:avLst/>
          </a:prstGeom>
        </p:spPr>
      </p:pic>
      <p:sp>
        <p:nvSpPr>
          <p:cNvPr id="5" name="TextBox 4"/>
          <p:cNvSpPr txBox="1"/>
          <p:nvPr/>
        </p:nvSpPr>
        <p:spPr>
          <a:xfrm>
            <a:off x="4686302" y="2495040"/>
            <a:ext cx="3038623" cy="1815882"/>
          </a:xfrm>
          <a:prstGeom prst="rect">
            <a:avLst/>
          </a:prstGeom>
          <a:noFill/>
        </p:spPr>
        <p:txBody>
          <a:bodyPr wrap="square" rtlCol="0">
            <a:spAutoFit/>
          </a:bodyPr>
          <a:lstStyle/>
          <a:p>
            <a:pPr algn="ctr" eaLnBrk="0" fontAlgn="base" hangingPunct="0">
              <a:spcBef>
                <a:spcPct val="0"/>
              </a:spcBef>
              <a:spcAft>
                <a:spcPct val="0"/>
              </a:spcAft>
            </a:pPr>
            <a:r>
              <a:rPr lang="en-GB" sz="2800" dirty="0">
                <a:latin typeface="+mj-lt"/>
              </a:rPr>
              <a:t>What are cultural stereotypes and why do you think we use them?</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2261" y="3634150"/>
            <a:ext cx="1390761" cy="2862331"/>
          </a:xfrm>
          <a:prstGeom prst="rect">
            <a:avLst/>
          </a:prstGeom>
        </p:spPr>
      </p:pic>
    </p:spTree>
    <p:extLst>
      <p:ext uri="{BB962C8B-B14F-4D97-AF65-F5344CB8AC3E}">
        <p14:creationId xmlns:p14="http://schemas.microsoft.com/office/powerpoint/2010/main" val="156367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15236" y="1835785"/>
            <a:ext cx="3630295" cy="3630295"/>
          </a:xfrm>
          <a:prstGeom prst="rect">
            <a:avLst/>
          </a:prstGeom>
        </p:spPr>
      </p:pic>
      <p:sp>
        <p:nvSpPr>
          <p:cNvPr id="5" name="TextBox 4"/>
          <p:cNvSpPr txBox="1"/>
          <p:nvPr/>
        </p:nvSpPr>
        <p:spPr>
          <a:xfrm>
            <a:off x="4696161" y="2496770"/>
            <a:ext cx="2868443" cy="2554545"/>
          </a:xfrm>
          <a:prstGeom prst="rect">
            <a:avLst/>
          </a:prstGeom>
          <a:noFill/>
        </p:spPr>
        <p:txBody>
          <a:bodyPr wrap="square" rtlCol="0">
            <a:spAutoFit/>
          </a:bodyPr>
          <a:lstStyle/>
          <a:p>
            <a:pPr algn="ctr"/>
            <a:r>
              <a:rPr lang="en-GB" sz="2400" dirty="0">
                <a:latin typeface="+mj-lt"/>
              </a:rPr>
              <a:t>What are some of the </a:t>
            </a:r>
            <a:r>
              <a:rPr lang="en-GB" sz="2400" dirty="0" smtClean="0">
                <a:latin typeface="+mj-lt"/>
              </a:rPr>
              <a:t>negatives that might come </a:t>
            </a:r>
            <a:r>
              <a:rPr lang="en-GB" sz="2400" dirty="0">
                <a:latin typeface="+mj-lt"/>
              </a:rPr>
              <a:t>with </a:t>
            </a:r>
            <a:r>
              <a:rPr lang="en-GB" sz="2400" dirty="0" smtClean="0">
                <a:latin typeface="+mj-lt"/>
              </a:rPr>
              <a:t>cultural stereotyping?</a:t>
            </a:r>
          </a:p>
          <a:p>
            <a:pPr algn="ctr"/>
            <a:r>
              <a:rPr lang="en-GB" sz="2000" dirty="0">
                <a:latin typeface="+mj-lt"/>
              </a:rPr>
              <a:t>(</a:t>
            </a:r>
            <a:r>
              <a:rPr lang="en-GB" sz="2000" dirty="0" smtClean="0">
                <a:latin typeface="+mj-lt"/>
              </a:rPr>
              <a:t>or </a:t>
            </a:r>
            <a:r>
              <a:rPr lang="en-GB" sz="2000" dirty="0">
                <a:latin typeface="+mj-lt"/>
              </a:rPr>
              <a:t>assuming to know) someone because of their nationality</a:t>
            </a:r>
            <a:r>
              <a:rPr lang="en-GB" sz="2000" dirty="0" smtClean="0">
                <a:latin typeface="+mj-lt"/>
              </a:rPr>
              <a:t>?)</a:t>
            </a:r>
            <a:endParaRPr lang="en-GB" sz="2000" dirty="0">
              <a:latin typeface="+mj-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2261" y="3634150"/>
            <a:ext cx="1390761" cy="2862331"/>
          </a:xfrm>
          <a:prstGeom prst="rect">
            <a:avLst/>
          </a:prstGeom>
        </p:spPr>
      </p:pic>
    </p:spTree>
    <p:extLst>
      <p:ext uri="{BB962C8B-B14F-4D97-AF65-F5344CB8AC3E}">
        <p14:creationId xmlns:p14="http://schemas.microsoft.com/office/powerpoint/2010/main" val="364033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62" y="1229360"/>
            <a:ext cx="10998198" cy="4356402"/>
          </a:xfrm>
        </p:spPr>
        <p:txBody>
          <a:bodyPr>
            <a:normAutofit/>
          </a:bodyPr>
          <a:lstStyle/>
          <a:p>
            <a:pPr marL="0" lvl="0" indent="0">
              <a:buNone/>
            </a:pPr>
            <a:r>
              <a:rPr lang="en-GB" sz="2400" dirty="0" smtClean="0"/>
              <a:t>Often when we meet new people, we tend to meet them from the outside in, rather than from the inside out. In other words, we find out about their outer shell first (using what we assume from the way they look, dress, sound or act etc.) and then get to know their inner self second.</a:t>
            </a:r>
          </a:p>
          <a:p>
            <a:pPr marL="457200" indent="-457200">
              <a:buFont typeface="+mj-lt"/>
              <a:buAutoNum type="arabicPeriod"/>
            </a:pPr>
            <a:endParaRPr lang="en-GB" sz="2400" dirty="0" smtClean="0"/>
          </a:p>
          <a:p>
            <a:pPr marL="0" indent="0">
              <a:buNone/>
            </a:pPr>
            <a:r>
              <a:rPr lang="en-GB" sz="2400" dirty="0" smtClean="0"/>
              <a:t>Just imagine what might change if you started to ask different questions when meeting people for the first time…</a:t>
            </a:r>
          </a:p>
          <a:p>
            <a:pPr marL="457200" indent="-457200">
              <a:buFont typeface="+mj-lt"/>
              <a:buAutoNum type="arabicPeriod"/>
            </a:pPr>
            <a:endParaRPr lang="en-GB" sz="2400" b="1" dirty="0" smtClean="0"/>
          </a:p>
          <a:p>
            <a:pPr marL="0" indent="0">
              <a:buNone/>
            </a:pPr>
            <a:endParaRPr lang="en-GB" sz="2400" dirty="0"/>
          </a:p>
        </p:txBody>
      </p:sp>
      <p:sp>
        <p:nvSpPr>
          <p:cNvPr id="4" name="Footer Placeholder 3"/>
          <p:cNvSpPr>
            <a:spLocks noGrp="1"/>
          </p:cNvSpPr>
          <p:nvPr>
            <p:ph type="ftr" sz="quarter" idx="4294967295"/>
          </p:nvPr>
        </p:nvSpPr>
        <p:spPr>
          <a:xfrm>
            <a:off x="4038602" y="6356351"/>
            <a:ext cx="4114800" cy="365125"/>
          </a:xfrm>
          <a:prstGeom prst="rect">
            <a:avLst/>
          </a:prstGeom>
        </p:spPr>
        <p:txBody>
          <a:bodyPr/>
          <a:lstStyle/>
          <a:p>
            <a:r>
              <a:rPr lang="en-GB" dirty="0" smtClean="0">
                <a:solidFill>
                  <a:prstClr val="black"/>
                </a:solidFill>
              </a:rPr>
              <a:t> </a:t>
            </a:r>
          </a:p>
        </p:txBody>
      </p:sp>
      <p:pic>
        <p:nvPicPr>
          <p:cNvPr id="1026" name="Picture 2" descr="https://upload.wikimedia.org/wikipedia/commons/thumb/4/41/Floral_matryoshka_set_2_smallest_doll_nested.JPG/1024px-Floral_matryoshka_set_2_smallest_doll_nested.JPG"/>
          <p:cNvPicPr>
            <a:picLocks noChangeAspect="1" noChangeArrowheads="1"/>
          </p:cNvPicPr>
          <p:nvPr/>
        </p:nvPicPr>
        <p:blipFill rotWithShape="1">
          <a:blip r:embed="rId2">
            <a:extLst>
              <a:ext uri="{28A0092B-C50C-407E-A947-70E740481C1C}">
                <a14:useLocalDpi xmlns:a14="http://schemas.microsoft.com/office/drawing/2010/main" val="0"/>
              </a:ext>
            </a:extLst>
          </a:blip>
          <a:srcRect l="24829" t="10505" r="19100" b="11641"/>
          <a:stretch/>
        </p:blipFill>
        <p:spPr bwMode="auto">
          <a:xfrm>
            <a:off x="9255760" y="3875213"/>
            <a:ext cx="2499360" cy="2602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7759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2"/>
          <p:cNvSpPr>
            <a:spLocks noGrp="1"/>
          </p:cNvSpPr>
          <p:nvPr>
            <p:ph idx="1"/>
          </p:nvPr>
        </p:nvSpPr>
        <p:spPr/>
        <p:txBody>
          <a:bodyPr>
            <a:normAutofit/>
          </a:bodyPr>
          <a:lstStyle/>
          <a:p>
            <a:pPr marL="0" lvl="0" indent="0">
              <a:buNone/>
            </a:pPr>
            <a:r>
              <a:rPr lang="en-GB" sz="2400" dirty="0" smtClean="0">
                <a:solidFill>
                  <a:srgbClr val="353739"/>
                </a:solidFill>
              </a:rPr>
              <a:t>Often, the first questions we ask people when we meet them are </a:t>
            </a:r>
            <a:r>
              <a:rPr lang="en-GB" sz="2400" b="1" dirty="0" smtClean="0">
                <a:solidFill>
                  <a:srgbClr val="00B050"/>
                </a:solidFill>
              </a:rPr>
              <a:t>OUTSIDE IN</a:t>
            </a:r>
            <a:r>
              <a:rPr lang="en-GB" sz="2400" dirty="0" smtClean="0">
                <a:solidFill>
                  <a:srgbClr val="353739"/>
                </a:solidFill>
              </a:rPr>
              <a:t> questions.</a:t>
            </a:r>
          </a:p>
          <a:p>
            <a:pPr marL="0" lvl="0" indent="0">
              <a:buNone/>
            </a:pPr>
            <a:r>
              <a:rPr lang="en-GB" sz="2400" dirty="0" smtClean="0">
                <a:solidFill>
                  <a:srgbClr val="353739"/>
                </a:solidFill>
              </a:rPr>
              <a:t>This means that we ask simple questions to get to know a person based on what we can see and understand.</a:t>
            </a:r>
          </a:p>
          <a:p>
            <a:pPr marL="0" lvl="0" indent="0">
              <a:buNone/>
            </a:pPr>
            <a:r>
              <a:rPr lang="en-GB" sz="2400" dirty="0">
                <a:solidFill>
                  <a:srgbClr val="353739"/>
                </a:solidFill>
              </a:rPr>
              <a:t/>
            </a:r>
            <a:br>
              <a:rPr lang="en-GB" sz="2400" dirty="0">
                <a:solidFill>
                  <a:srgbClr val="353739"/>
                </a:solidFill>
              </a:rPr>
            </a:br>
            <a:r>
              <a:rPr lang="en-GB" sz="2400" dirty="0" smtClean="0">
                <a:solidFill>
                  <a:srgbClr val="353739"/>
                </a:solidFill>
              </a:rPr>
              <a:t>When we get to know them better we might start asking </a:t>
            </a:r>
            <a:r>
              <a:rPr lang="en-GB" sz="2400" b="1" dirty="0" smtClean="0">
                <a:solidFill>
                  <a:srgbClr val="B31194"/>
                </a:solidFill>
              </a:rPr>
              <a:t>INSIDE OUT </a:t>
            </a:r>
            <a:r>
              <a:rPr lang="en-GB" sz="2400" dirty="0" smtClean="0">
                <a:solidFill>
                  <a:srgbClr val="353739"/>
                </a:solidFill>
              </a:rPr>
              <a:t>questions. These tend to be questions about the person’s thoughts and opinions, their beliefs and emotions.</a:t>
            </a:r>
          </a:p>
          <a:p>
            <a:pPr marL="0" lvl="0" indent="0">
              <a:buNone/>
            </a:pPr>
            <a:endParaRPr lang="en-GB" sz="2400" dirty="0">
              <a:solidFill>
                <a:srgbClr val="353739"/>
              </a:solidFill>
            </a:endParaRPr>
          </a:p>
          <a:p>
            <a:pPr marL="0" lvl="0" indent="0">
              <a:buNone/>
            </a:pPr>
            <a:r>
              <a:rPr lang="en-GB" sz="2400" dirty="0" smtClean="0">
                <a:solidFill>
                  <a:srgbClr val="353739"/>
                </a:solidFill>
              </a:rPr>
              <a:t>Some examples can be found on the following slides:</a:t>
            </a:r>
          </a:p>
          <a:p>
            <a:pPr marL="0" lvl="0" indent="0">
              <a:buNone/>
            </a:pPr>
            <a:endParaRPr lang="en-GB" sz="2400" dirty="0">
              <a:solidFill>
                <a:srgbClr val="353739"/>
              </a:solidFill>
            </a:endParaRPr>
          </a:p>
          <a:p>
            <a:pPr marL="0" indent="0">
              <a:buNone/>
            </a:pPr>
            <a:endParaRPr lang="en-GB" dirty="0">
              <a:solidFill>
                <a:srgbClr val="353739"/>
              </a:solidFill>
            </a:endParaRPr>
          </a:p>
          <a:p>
            <a:endParaRPr lang="en-GB" dirty="0">
              <a:solidFill>
                <a:srgbClr val="353739"/>
              </a:solidFill>
            </a:endParaRPr>
          </a:p>
        </p:txBody>
      </p:sp>
    </p:spTree>
    <p:extLst>
      <p:ext uri="{BB962C8B-B14F-4D97-AF65-F5344CB8AC3E}">
        <p14:creationId xmlns:p14="http://schemas.microsoft.com/office/powerpoint/2010/main" val="1011230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Callout 13"/>
          <p:cNvSpPr/>
          <p:nvPr/>
        </p:nvSpPr>
        <p:spPr>
          <a:xfrm>
            <a:off x="3015235" y="1035934"/>
            <a:ext cx="2378535" cy="2099228"/>
          </a:xfrm>
          <a:prstGeom prst="wedgeEllipseCallo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800" b="1" dirty="0" smtClean="0">
                <a:solidFill>
                  <a:prstClr val="white"/>
                </a:solidFill>
                <a:latin typeface="+mj-lt"/>
                <a:ea typeface="Calibri" panose="020F0502020204030204" pitchFamily="34" charset="0"/>
                <a:cs typeface="Times New Roman" panose="02020603050405020304" pitchFamily="18" charset="0"/>
              </a:rPr>
              <a:t>Where are you from?</a:t>
            </a:r>
            <a:endParaRPr lang="en-GB" sz="2400" dirty="0">
              <a:solidFill>
                <a:prstClr val="white"/>
              </a:solidFill>
              <a:latin typeface="+mj-lt"/>
              <a:ea typeface="Calibri" panose="020F0502020204030204" pitchFamily="34" charset="0"/>
              <a:cs typeface="Times New Roman" panose="02020603050405020304" pitchFamily="18" charset="0"/>
            </a:endParaRPr>
          </a:p>
        </p:txBody>
      </p:sp>
      <p:sp>
        <p:nvSpPr>
          <p:cNvPr id="15" name="Oval Callout 14"/>
          <p:cNvSpPr/>
          <p:nvPr/>
        </p:nvSpPr>
        <p:spPr>
          <a:xfrm>
            <a:off x="9183157" y="3490996"/>
            <a:ext cx="2378535" cy="2099228"/>
          </a:xfrm>
          <a:prstGeom prst="wedgeEllipseCallou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800" b="1" dirty="0" smtClean="0">
                <a:solidFill>
                  <a:prstClr val="white"/>
                </a:solidFill>
                <a:latin typeface="+mj-lt"/>
                <a:ea typeface="Calibri" panose="020F0502020204030204" pitchFamily="34" charset="0"/>
                <a:cs typeface="Times New Roman" panose="02020603050405020304" pitchFamily="18" charset="0"/>
              </a:rPr>
              <a:t>Who is in your family?</a:t>
            </a:r>
            <a:endParaRPr lang="en-GB" sz="2400" dirty="0">
              <a:solidFill>
                <a:prstClr val="white"/>
              </a:solidFill>
              <a:latin typeface="+mj-lt"/>
              <a:ea typeface="Calibri" panose="020F0502020204030204" pitchFamily="34" charset="0"/>
              <a:cs typeface="Times New Roman" panose="02020603050405020304" pitchFamily="18" charset="0"/>
            </a:endParaRPr>
          </a:p>
        </p:txBody>
      </p:sp>
      <p:sp>
        <p:nvSpPr>
          <p:cNvPr id="16" name="Oval Callout 15"/>
          <p:cNvSpPr/>
          <p:nvPr/>
        </p:nvSpPr>
        <p:spPr>
          <a:xfrm>
            <a:off x="6964134" y="1109478"/>
            <a:ext cx="2378535" cy="2099228"/>
          </a:xfrm>
          <a:prstGeom prst="wedgeEllipseCallo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800" b="1" dirty="0" smtClean="0">
                <a:solidFill>
                  <a:prstClr val="white"/>
                </a:solidFill>
                <a:latin typeface="+mj-lt"/>
                <a:ea typeface="Calibri" panose="020F0502020204030204" pitchFamily="34" charset="0"/>
                <a:cs typeface="Times New Roman" panose="02020603050405020304" pitchFamily="18" charset="0"/>
              </a:rPr>
              <a:t>What are your hobbies?</a:t>
            </a:r>
            <a:endParaRPr lang="en-GB" sz="2400" dirty="0">
              <a:solidFill>
                <a:prstClr val="white"/>
              </a:solidFill>
              <a:latin typeface="+mj-lt"/>
              <a:ea typeface="Calibri" panose="020F0502020204030204" pitchFamily="34" charset="0"/>
              <a:cs typeface="Times New Roman" panose="02020603050405020304" pitchFamily="18" charset="0"/>
            </a:endParaRPr>
          </a:p>
        </p:txBody>
      </p:sp>
      <p:sp>
        <p:nvSpPr>
          <p:cNvPr id="18" name="Oval Callout 17"/>
          <p:cNvSpPr/>
          <p:nvPr/>
        </p:nvSpPr>
        <p:spPr>
          <a:xfrm>
            <a:off x="1235757" y="3467101"/>
            <a:ext cx="2378535" cy="2099228"/>
          </a:xfrm>
          <a:prstGeom prst="wedgeEllipse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800" b="1" dirty="0" smtClean="0">
                <a:solidFill>
                  <a:prstClr val="white"/>
                </a:solidFill>
                <a:latin typeface="+mj-lt"/>
                <a:ea typeface="Calibri" panose="020F0502020204030204" pitchFamily="34" charset="0"/>
                <a:cs typeface="Times New Roman" panose="02020603050405020304" pitchFamily="18" charset="0"/>
              </a:rPr>
              <a:t>Do you have a religion?</a:t>
            </a:r>
            <a:endParaRPr lang="en-GB" sz="2400" dirty="0">
              <a:solidFill>
                <a:prstClr val="white"/>
              </a:solidFill>
              <a:latin typeface="+mj-lt"/>
              <a:ea typeface="Calibri" panose="020F0502020204030204" pitchFamily="34" charset="0"/>
              <a:cs typeface="Times New Roman" panose="02020603050405020304" pitchFamily="18" charset="0"/>
            </a:endParaRPr>
          </a:p>
        </p:txBody>
      </p:sp>
      <p:sp>
        <p:nvSpPr>
          <p:cNvPr id="21" name="Footer Placeholder 3"/>
          <p:cNvSpPr>
            <a:spLocks noGrp="1"/>
          </p:cNvSpPr>
          <p:nvPr>
            <p:ph type="ftr" sz="quarter" idx="4294967295"/>
          </p:nvPr>
        </p:nvSpPr>
        <p:spPr>
          <a:xfrm>
            <a:off x="4038602" y="6304665"/>
            <a:ext cx="4114800" cy="416812"/>
          </a:xfrm>
          <a:prstGeom prst="wedgeEllipseCallout">
            <a:avLst/>
          </a:prstGeom>
        </p:spPr>
        <p:txBody>
          <a:bodyPr/>
          <a:lstStyle/>
          <a:p>
            <a:r>
              <a:rPr lang="en-GB" dirty="0" smtClean="0">
                <a:solidFill>
                  <a:prstClr val="black"/>
                </a:solidFill>
                <a:latin typeface="+mj-lt"/>
              </a:rPr>
              <a:t> </a:t>
            </a:r>
          </a:p>
        </p:txBody>
      </p:sp>
      <p:sp>
        <p:nvSpPr>
          <p:cNvPr id="9" name="Oval Callout 8"/>
          <p:cNvSpPr/>
          <p:nvPr/>
        </p:nvSpPr>
        <p:spPr>
          <a:xfrm>
            <a:off x="5014419" y="3467100"/>
            <a:ext cx="2378535" cy="2099228"/>
          </a:xfrm>
          <a:prstGeom prst="wedgeEllipseCallou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800" b="1" dirty="0" smtClean="0">
                <a:solidFill>
                  <a:prstClr val="white"/>
                </a:solidFill>
                <a:latin typeface="+mj-lt"/>
                <a:ea typeface="Calibri" panose="020F0502020204030204" pitchFamily="34" charset="0"/>
                <a:cs typeface="Times New Roman" panose="02020603050405020304" pitchFamily="18" charset="0"/>
              </a:rPr>
              <a:t>What are you good at in school?</a:t>
            </a:r>
            <a:endParaRPr lang="en-GB" sz="2400" dirty="0">
              <a:solidFill>
                <a:prstClr val="white"/>
              </a:solidFill>
              <a:latin typeface="+mj-lt"/>
              <a:ea typeface="Calibri" panose="020F0502020204030204" pitchFamily="34" charset="0"/>
              <a:cs typeface="Times New Roman" panose="02020603050405020304" pitchFamily="18" charset="0"/>
            </a:endParaRPr>
          </a:p>
        </p:txBody>
      </p:sp>
      <p:sp>
        <p:nvSpPr>
          <p:cNvPr id="2" name="Rectangle 1"/>
          <p:cNvSpPr/>
          <p:nvPr/>
        </p:nvSpPr>
        <p:spPr>
          <a:xfrm>
            <a:off x="312765" y="577334"/>
            <a:ext cx="3250057" cy="523220"/>
          </a:xfrm>
          <a:prstGeom prst="rect">
            <a:avLst/>
          </a:prstGeom>
        </p:spPr>
        <p:txBody>
          <a:bodyPr wrap="none">
            <a:spAutoFit/>
          </a:bodyPr>
          <a:lstStyle/>
          <a:p>
            <a:pPr lvl="0"/>
            <a:r>
              <a:rPr lang="en-GB" sz="2800" b="1" dirty="0">
                <a:latin typeface="+mj-lt"/>
              </a:rPr>
              <a:t>Outside in </a:t>
            </a:r>
            <a:r>
              <a:rPr lang="en-GB" sz="2800" b="1" dirty="0" smtClean="0">
                <a:latin typeface="+mj-lt"/>
              </a:rPr>
              <a:t>questions: </a:t>
            </a:r>
            <a:endParaRPr lang="en-GB" sz="2800" b="1" dirty="0">
              <a:latin typeface="+mj-lt"/>
            </a:endParaRPr>
          </a:p>
        </p:txBody>
      </p:sp>
    </p:spTree>
    <p:extLst>
      <p:ext uri="{BB962C8B-B14F-4D97-AF65-F5344CB8AC3E}">
        <p14:creationId xmlns:p14="http://schemas.microsoft.com/office/powerpoint/2010/main" val="57108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636085" y="6215099"/>
            <a:ext cx="5077925" cy="506378"/>
          </a:xfrm>
          <a:prstGeom prst="wedgeEllipseCallout">
            <a:avLst/>
          </a:prstGeom>
        </p:spPr>
        <p:txBody>
          <a:bodyPr/>
          <a:lstStyle/>
          <a:p>
            <a:endParaRPr lang="en-GB" dirty="0">
              <a:solidFill>
                <a:prstClr val="black"/>
              </a:solidFill>
              <a:latin typeface="+mj-lt"/>
            </a:endParaRPr>
          </a:p>
        </p:txBody>
      </p:sp>
      <p:sp>
        <p:nvSpPr>
          <p:cNvPr id="5" name="Oval Callout 4"/>
          <p:cNvSpPr/>
          <p:nvPr/>
        </p:nvSpPr>
        <p:spPr>
          <a:xfrm>
            <a:off x="5071841" y="3520029"/>
            <a:ext cx="2318577" cy="2160852"/>
          </a:xfrm>
          <a:prstGeom prst="wedgeEllipseCallou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400" b="1" dirty="0">
                <a:solidFill>
                  <a:prstClr val="white"/>
                </a:solidFill>
                <a:latin typeface="+mj-lt"/>
                <a:ea typeface="Calibri" panose="020F0502020204030204" pitchFamily="34" charset="0"/>
                <a:cs typeface="Times New Roman" panose="02020603050405020304" pitchFamily="18" charset="0"/>
              </a:rPr>
              <a:t>Could you describe yourself in three words</a:t>
            </a:r>
            <a:r>
              <a:rPr lang="en-GB" sz="2400" b="1" dirty="0" smtClean="0">
                <a:solidFill>
                  <a:prstClr val="white"/>
                </a:solidFill>
                <a:latin typeface="+mj-lt"/>
                <a:ea typeface="Calibri" panose="020F0502020204030204" pitchFamily="34" charset="0"/>
                <a:cs typeface="Times New Roman" panose="02020603050405020304" pitchFamily="18" charset="0"/>
              </a:rPr>
              <a:t>?</a:t>
            </a:r>
            <a:endParaRPr lang="en-GB" sz="2000" dirty="0">
              <a:solidFill>
                <a:prstClr val="white"/>
              </a:solidFill>
              <a:latin typeface="+mj-lt"/>
              <a:ea typeface="Calibri" panose="020F0502020204030204" pitchFamily="34" charset="0"/>
              <a:cs typeface="Times New Roman" panose="02020603050405020304" pitchFamily="18" charset="0"/>
            </a:endParaRPr>
          </a:p>
        </p:txBody>
      </p:sp>
      <p:sp>
        <p:nvSpPr>
          <p:cNvPr id="8" name="Oval Callout 7"/>
          <p:cNvSpPr/>
          <p:nvPr/>
        </p:nvSpPr>
        <p:spPr>
          <a:xfrm>
            <a:off x="6738546" y="666750"/>
            <a:ext cx="2861026" cy="2720389"/>
          </a:xfrm>
          <a:prstGeom prst="wedgeEllipseCallout">
            <a:avLst/>
          </a:prstGeom>
          <a:solidFill>
            <a:srgbClr val="3F88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400" b="1" dirty="0">
                <a:solidFill>
                  <a:prstClr val="white"/>
                </a:solidFill>
                <a:latin typeface="+mj-lt"/>
                <a:ea typeface="Calibri" panose="020F0502020204030204" pitchFamily="34" charset="0"/>
                <a:cs typeface="Times New Roman" panose="02020603050405020304" pitchFamily="18" charset="0"/>
              </a:rPr>
              <a:t>Does your identity change when you are around different people?</a:t>
            </a:r>
            <a:endParaRPr lang="en-GB" sz="2000" dirty="0">
              <a:solidFill>
                <a:prstClr val="white"/>
              </a:solidFill>
              <a:latin typeface="+mj-lt"/>
              <a:ea typeface="Calibri" panose="020F0502020204030204" pitchFamily="34" charset="0"/>
              <a:cs typeface="Times New Roman" panose="02020603050405020304" pitchFamily="18" charset="0"/>
            </a:endParaRPr>
          </a:p>
          <a:p>
            <a:pPr algn="ctr"/>
            <a:r>
              <a:rPr lang="en-GB" sz="1400" b="1" dirty="0">
                <a:solidFill>
                  <a:prstClr val="white"/>
                </a:solidFill>
                <a:latin typeface="+mj-lt"/>
                <a:ea typeface="Calibri" panose="020F0502020204030204" pitchFamily="34" charset="0"/>
                <a:cs typeface="Times New Roman" panose="02020603050405020304" pitchFamily="18" charset="0"/>
              </a:rPr>
              <a:t> </a:t>
            </a:r>
            <a:endParaRPr lang="en-GB" sz="1100" dirty="0">
              <a:solidFill>
                <a:prstClr val="white"/>
              </a:solidFill>
              <a:latin typeface="+mj-lt"/>
              <a:ea typeface="Calibri" panose="020F0502020204030204" pitchFamily="34" charset="0"/>
              <a:cs typeface="Times New Roman" panose="02020603050405020304" pitchFamily="18" charset="0"/>
            </a:endParaRPr>
          </a:p>
        </p:txBody>
      </p:sp>
      <p:sp>
        <p:nvSpPr>
          <p:cNvPr id="10" name="Oval Callout 9"/>
          <p:cNvSpPr/>
          <p:nvPr/>
        </p:nvSpPr>
        <p:spPr>
          <a:xfrm>
            <a:off x="3277779" y="1050051"/>
            <a:ext cx="2614188" cy="2602646"/>
          </a:xfrm>
          <a:prstGeom prst="wedgeEllipseCallo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400" b="1" dirty="0" smtClean="0">
                <a:solidFill>
                  <a:prstClr val="white"/>
                </a:solidFill>
                <a:latin typeface="+mj-lt"/>
                <a:ea typeface="Calibri" panose="020F0502020204030204" pitchFamily="34" charset="0"/>
                <a:cs typeface="Times New Roman" panose="02020603050405020304" pitchFamily="18" charset="0"/>
              </a:rPr>
              <a:t>What are you most proud of about yourself?</a:t>
            </a:r>
            <a:endParaRPr lang="en-GB" sz="2000" dirty="0">
              <a:solidFill>
                <a:prstClr val="white"/>
              </a:solidFill>
              <a:latin typeface="+mj-lt"/>
              <a:ea typeface="Calibri" panose="020F0502020204030204" pitchFamily="34" charset="0"/>
              <a:cs typeface="Times New Roman" panose="02020603050405020304" pitchFamily="18" charset="0"/>
            </a:endParaRPr>
          </a:p>
        </p:txBody>
      </p:sp>
      <p:sp>
        <p:nvSpPr>
          <p:cNvPr id="11" name="Oval Callout 10"/>
          <p:cNvSpPr/>
          <p:nvPr/>
        </p:nvSpPr>
        <p:spPr>
          <a:xfrm>
            <a:off x="775317" y="2667000"/>
            <a:ext cx="2567958" cy="2404355"/>
          </a:xfrm>
          <a:prstGeom prst="wedgeEllipse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400" b="1" dirty="0">
                <a:solidFill>
                  <a:prstClr val="white"/>
                </a:solidFill>
                <a:latin typeface="+mj-lt"/>
                <a:ea typeface="Calibri" panose="020F0502020204030204" pitchFamily="34" charset="0"/>
                <a:cs typeface="Times New Roman" panose="02020603050405020304" pitchFamily="18" charset="0"/>
              </a:rPr>
              <a:t>What has been the biggest influence upon your identity?</a:t>
            </a:r>
            <a:endParaRPr lang="en-GB" sz="2000" dirty="0">
              <a:solidFill>
                <a:prstClr val="white"/>
              </a:solidFill>
              <a:latin typeface="+mj-lt"/>
              <a:ea typeface="Calibri" panose="020F0502020204030204" pitchFamily="34" charset="0"/>
              <a:cs typeface="Times New Roman" panose="02020603050405020304" pitchFamily="18" charset="0"/>
            </a:endParaRPr>
          </a:p>
        </p:txBody>
      </p:sp>
      <p:sp>
        <p:nvSpPr>
          <p:cNvPr id="12" name="Oval Callout 11"/>
          <p:cNvSpPr/>
          <p:nvPr/>
        </p:nvSpPr>
        <p:spPr>
          <a:xfrm>
            <a:off x="8856981" y="3057525"/>
            <a:ext cx="3079897" cy="2947205"/>
          </a:xfrm>
          <a:prstGeom prst="wedgeEllipseCallou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400" b="1" dirty="0">
                <a:solidFill>
                  <a:prstClr val="white"/>
                </a:solidFill>
                <a:latin typeface="+mj-lt"/>
                <a:ea typeface="Calibri" panose="020F0502020204030204" pitchFamily="34" charset="0"/>
                <a:cs typeface="Times New Roman" panose="02020603050405020304" pitchFamily="18" charset="0"/>
              </a:rPr>
              <a:t>How influenced are you (and in what ways) by particular cultures and traditions?</a:t>
            </a:r>
            <a:endParaRPr lang="en-GB" sz="2000" dirty="0">
              <a:solidFill>
                <a:prstClr val="white"/>
              </a:solidFill>
              <a:latin typeface="+mj-lt"/>
              <a:ea typeface="Calibri" panose="020F0502020204030204" pitchFamily="34" charset="0"/>
              <a:cs typeface="Times New Roman" panose="02020603050405020304" pitchFamily="18" charset="0"/>
            </a:endParaRPr>
          </a:p>
        </p:txBody>
      </p:sp>
      <p:sp>
        <p:nvSpPr>
          <p:cNvPr id="9" name="Rectangle 8"/>
          <p:cNvSpPr/>
          <p:nvPr/>
        </p:nvSpPr>
        <p:spPr>
          <a:xfrm>
            <a:off x="312765" y="577334"/>
            <a:ext cx="3211585" cy="523220"/>
          </a:xfrm>
          <a:prstGeom prst="rect">
            <a:avLst/>
          </a:prstGeom>
        </p:spPr>
        <p:txBody>
          <a:bodyPr wrap="none">
            <a:spAutoFit/>
          </a:bodyPr>
          <a:lstStyle/>
          <a:p>
            <a:pPr lvl="0"/>
            <a:r>
              <a:rPr lang="en-GB" sz="2800" b="1" dirty="0" smtClean="0">
                <a:latin typeface="+mj-lt"/>
              </a:rPr>
              <a:t>Inside out questions: </a:t>
            </a:r>
            <a:endParaRPr lang="en-GB" sz="2800" b="1" dirty="0">
              <a:latin typeface="+mj-lt"/>
            </a:endParaRPr>
          </a:p>
        </p:txBody>
      </p:sp>
    </p:spTree>
    <p:extLst>
      <p:ext uri="{BB962C8B-B14F-4D97-AF65-F5344CB8AC3E}">
        <p14:creationId xmlns:p14="http://schemas.microsoft.com/office/powerpoint/2010/main" val="23341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69" y="292939"/>
            <a:ext cx="10515600" cy="1325563"/>
          </a:xfrm>
        </p:spPr>
        <p:txBody>
          <a:bodyPr>
            <a:normAutofit/>
          </a:bodyPr>
          <a:lstStyle/>
          <a:p>
            <a:r>
              <a:rPr lang="en-GB" sz="4000" dirty="0" smtClean="0"/>
              <a:t>In this lesson, students will:</a:t>
            </a:r>
            <a:endParaRPr lang="en-GB" sz="4000" dirty="0"/>
          </a:p>
        </p:txBody>
      </p:sp>
      <p:sp>
        <p:nvSpPr>
          <p:cNvPr id="3" name="Content Placeholder 2"/>
          <p:cNvSpPr>
            <a:spLocks noGrp="1"/>
          </p:cNvSpPr>
          <p:nvPr>
            <p:ph idx="1"/>
          </p:nvPr>
        </p:nvSpPr>
        <p:spPr>
          <a:xfrm>
            <a:off x="1839433" y="1750813"/>
            <a:ext cx="9976928" cy="4351338"/>
          </a:xfrm>
        </p:spPr>
        <p:txBody>
          <a:bodyPr>
            <a:normAutofit/>
          </a:bodyPr>
          <a:lstStyle/>
          <a:p>
            <a:pPr marL="0" indent="0">
              <a:buNone/>
            </a:pPr>
            <a:r>
              <a:rPr lang="en-GB" dirty="0"/>
              <a:t>Think about </a:t>
            </a:r>
            <a:r>
              <a:rPr lang="en-GB" dirty="0" smtClean="0"/>
              <a:t>what our different ingredients are and what makes us all unique in the world</a:t>
            </a:r>
            <a:endParaRPr lang="en-GB" dirty="0"/>
          </a:p>
          <a:p>
            <a:pPr marL="0" indent="0">
              <a:buNone/>
            </a:pPr>
            <a:endParaRPr lang="en-GB" dirty="0"/>
          </a:p>
          <a:p>
            <a:pPr marL="0" indent="0">
              <a:buNone/>
            </a:pPr>
            <a:r>
              <a:rPr lang="en-GB" dirty="0"/>
              <a:t>Understand and explore </a:t>
            </a:r>
            <a:r>
              <a:rPr lang="en-GB" dirty="0" smtClean="0"/>
              <a:t>how differences are to be celebrated and that diversity is a really positive part of the human population</a:t>
            </a:r>
            <a:endParaRPr lang="en-GB" dirty="0"/>
          </a:p>
          <a:p>
            <a:pPr marL="0" indent="0">
              <a:buNone/>
            </a:pPr>
            <a:endParaRPr lang="en-GB" dirty="0"/>
          </a:p>
          <a:p>
            <a:pPr marL="0" indent="0">
              <a:buNone/>
            </a:pPr>
            <a:r>
              <a:rPr lang="en-GB" dirty="0" smtClean="0"/>
              <a:t>Connect up some of our understanding of our own unique selves to how we can feel empowered and beautiful in our own skin</a:t>
            </a:r>
            <a:endParaRPr lang="en-GB" dirty="0"/>
          </a:p>
        </p:txBody>
      </p:sp>
      <p:sp>
        <p:nvSpPr>
          <p:cNvPr id="26" name="Oval 25"/>
          <p:cNvSpPr/>
          <p:nvPr/>
        </p:nvSpPr>
        <p:spPr>
          <a:xfrm>
            <a:off x="370369" y="1618502"/>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mj-lt"/>
              </a:rPr>
              <a:t>THINK!</a:t>
            </a:r>
            <a:endParaRPr lang="en-GB" sz="1600" b="1" dirty="0">
              <a:solidFill>
                <a:srgbClr val="FEE725"/>
              </a:solidFill>
              <a:latin typeface="+mj-lt"/>
            </a:endParaRPr>
          </a:p>
        </p:txBody>
      </p:sp>
      <p:sp>
        <p:nvSpPr>
          <p:cNvPr id="27" name="Oval 26"/>
          <p:cNvSpPr/>
          <p:nvPr/>
        </p:nvSpPr>
        <p:spPr>
          <a:xfrm>
            <a:off x="370369" y="3078706"/>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mj-lt"/>
              </a:rPr>
              <a:t>FEEL!</a:t>
            </a:r>
            <a:endParaRPr lang="en-GB" sz="1600" b="1" dirty="0">
              <a:solidFill>
                <a:srgbClr val="FEE725"/>
              </a:solidFill>
              <a:latin typeface="+mj-lt"/>
            </a:endParaRPr>
          </a:p>
        </p:txBody>
      </p:sp>
      <p:sp>
        <p:nvSpPr>
          <p:cNvPr id="28" name="Oval 27"/>
          <p:cNvSpPr/>
          <p:nvPr/>
        </p:nvSpPr>
        <p:spPr>
          <a:xfrm>
            <a:off x="370369" y="4538910"/>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endParaRPr lang="en-GB" b="1" dirty="0">
              <a:solidFill>
                <a:srgbClr val="FEE725"/>
              </a:solidFill>
            </a:endParaRPr>
          </a:p>
        </p:txBody>
      </p:sp>
      <p:sp>
        <p:nvSpPr>
          <p:cNvPr id="4" name="TextBox 3"/>
          <p:cNvSpPr txBox="1"/>
          <p:nvPr/>
        </p:nvSpPr>
        <p:spPr>
          <a:xfrm>
            <a:off x="410541" y="4971927"/>
            <a:ext cx="1096923" cy="335332"/>
          </a:xfrm>
          <a:prstGeom prst="rect">
            <a:avLst/>
          </a:prstGeom>
          <a:noFill/>
        </p:spPr>
        <p:txBody>
          <a:bodyPr wrap="square" rtlCol="0">
            <a:spAutoFit/>
          </a:bodyPr>
          <a:lstStyle/>
          <a:p>
            <a:r>
              <a:rPr lang="en-GB" sz="1600" b="1" dirty="0" smtClean="0">
                <a:solidFill>
                  <a:srgbClr val="FEE725"/>
                </a:solidFill>
                <a:latin typeface="+mj-lt"/>
              </a:rPr>
              <a:t>CONNECT!</a:t>
            </a:r>
            <a:endParaRPr lang="en-GB" sz="1600" b="1" dirty="0">
              <a:solidFill>
                <a:srgbClr val="FEE725"/>
              </a:solidFill>
              <a:latin typeface="+mj-lt"/>
            </a:endParaRPr>
          </a:p>
        </p:txBody>
      </p:sp>
    </p:spTree>
    <p:extLst>
      <p:ext uri="{BB962C8B-B14F-4D97-AF65-F5344CB8AC3E}">
        <p14:creationId xmlns:p14="http://schemas.microsoft.com/office/powerpoint/2010/main" val="4236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2" end="2"/>
                                            </p:txEl>
                                          </p:spTgt>
                                        </p:tgtEl>
                                      </p:cBhvr>
                                    </p:animEffect>
                                    <p:animScale>
                                      <p:cBhvr>
                                        <p:cTn id="12" dur="250" autoRev="1" fill="hold"/>
                                        <p:tgtEl>
                                          <p:spTgt spid="3">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4" end="4"/>
                                            </p:txEl>
                                          </p:spTgt>
                                        </p:tgtEl>
                                      </p:cBhvr>
                                    </p:animEffect>
                                    <p:animScale>
                                      <p:cBhvr>
                                        <p:cTn id="17"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2"/>
          <p:cNvSpPr>
            <a:spLocks noGrp="1"/>
          </p:cNvSpPr>
          <p:nvPr>
            <p:ph idx="1"/>
          </p:nvPr>
        </p:nvSpPr>
        <p:spPr/>
        <p:txBody>
          <a:bodyPr>
            <a:normAutofit/>
          </a:bodyPr>
          <a:lstStyle/>
          <a:p>
            <a:pPr marL="0" lvl="0" indent="0">
              <a:buNone/>
            </a:pPr>
            <a:r>
              <a:rPr lang="en-GB" dirty="0" smtClean="0"/>
              <a:t>Working in pairs or small groups, you are going to “meet each other” or interview each other using the </a:t>
            </a:r>
            <a:r>
              <a:rPr lang="en-GB" b="1" dirty="0" smtClean="0">
                <a:solidFill>
                  <a:srgbClr val="00B050"/>
                </a:solidFill>
              </a:rPr>
              <a:t>OUTSIDE IN </a:t>
            </a:r>
            <a:r>
              <a:rPr lang="en-GB" dirty="0" smtClean="0"/>
              <a:t>and the </a:t>
            </a:r>
            <a:r>
              <a:rPr lang="en-GB" b="1" dirty="0" smtClean="0">
                <a:solidFill>
                  <a:srgbClr val="C13FB8"/>
                </a:solidFill>
              </a:rPr>
              <a:t>INSIDE OUT </a:t>
            </a:r>
            <a:r>
              <a:rPr lang="en-GB" dirty="0" smtClean="0"/>
              <a:t>methods. </a:t>
            </a:r>
          </a:p>
          <a:p>
            <a:pPr marL="0" lvl="0" indent="0">
              <a:buNone/>
            </a:pPr>
            <a:endParaRPr lang="en-GB" dirty="0"/>
          </a:p>
          <a:p>
            <a:pPr marL="0" lvl="0" indent="0">
              <a:buNone/>
            </a:pPr>
            <a:r>
              <a:rPr lang="en-GB" dirty="0" smtClean="0"/>
              <a:t>Each method will give you information about that person from a very different perspective. </a:t>
            </a:r>
          </a:p>
          <a:p>
            <a:pPr marL="0" lvl="0" indent="0">
              <a:buNone/>
            </a:pPr>
            <a:r>
              <a:rPr lang="en-GB" dirty="0" smtClean="0"/>
              <a:t>Use the questions you just looked at to help you in your interviews – printed again on the following slides:</a:t>
            </a:r>
            <a:endParaRPr lang="en-GB" dirty="0"/>
          </a:p>
          <a:p>
            <a:pPr marL="0" indent="0">
              <a:buNone/>
            </a:pPr>
            <a:endParaRPr lang="en-GB" dirty="0"/>
          </a:p>
          <a:p>
            <a:endParaRPr lang="en-GB" dirty="0"/>
          </a:p>
        </p:txBody>
      </p:sp>
    </p:spTree>
    <p:extLst>
      <p:ext uri="{BB962C8B-B14F-4D97-AF65-F5344CB8AC3E}">
        <p14:creationId xmlns:p14="http://schemas.microsoft.com/office/powerpoint/2010/main" val="27667227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647" y="1073150"/>
            <a:ext cx="11337851" cy="4351338"/>
          </a:xfrm>
        </p:spPr>
        <p:txBody>
          <a:bodyPr>
            <a:normAutofit/>
          </a:bodyPr>
          <a:lstStyle/>
          <a:p>
            <a:pPr marL="0" indent="0">
              <a:buNone/>
            </a:pPr>
            <a:r>
              <a:rPr lang="en-GB" dirty="0" smtClean="0"/>
              <a:t>As you are interviewing your partner, think about how the </a:t>
            </a:r>
            <a:r>
              <a:rPr lang="en-GB" b="1" dirty="0" smtClean="0">
                <a:solidFill>
                  <a:srgbClr val="C13FB8"/>
                </a:solidFill>
              </a:rPr>
              <a:t>INSIDE OUT </a:t>
            </a:r>
            <a:r>
              <a:rPr lang="en-GB" dirty="0" smtClean="0"/>
              <a:t>questions might be encouraging them to answer in a different way. </a:t>
            </a:r>
            <a:br>
              <a:rPr lang="en-GB" dirty="0" smtClean="0"/>
            </a:br>
            <a:endParaRPr lang="en-GB" dirty="0" smtClean="0"/>
          </a:p>
          <a:p>
            <a:pPr marL="0" indent="0">
              <a:buNone/>
            </a:pPr>
            <a:r>
              <a:rPr lang="en-GB" dirty="0" smtClean="0"/>
              <a:t>For example their answers might take longer, they might think about them more, they may find they want to talk about them more than they do the </a:t>
            </a:r>
            <a:r>
              <a:rPr lang="en-GB" b="1" dirty="0" smtClean="0">
                <a:solidFill>
                  <a:srgbClr val="00B050"/>
                </a:solidFill>
              </a:rPr>
              <a:t>OUTSIDE IN </a:t>
            </a:r>
            <a:r>
              <a:rPr lang="en-GB" dirty="0" smtClean="0"/>
              <a:t>answers. </a:t>
            </a:r>
          </a:p>
          <a:p>
            <a:pPr marL="0" indent="0">
              <a:buNone/>
            </a:pPr>
            <a:endParaRPr lang="en-GB" dirty="0" smtClean="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062" t="3000" r="3500" b="4750"/>
          <a:stretch/>
        </p:blipFill>
        <p:spPr>
          <a:xfrm>
            <a:off x="8601075" y="4181927"/>
            <a:ext cx="2905126" cy="2174424"/>
          </a:xfrm>
          <a:prstGeom prst="rect">
            <a:avLst/>
          </a:prstGeom>
        </p:spPr>
      </p:pic>
      <p:sp>
        <p:nvSpPr>
          <p:cNvPr id="5" name="Rectangle 4"/>
          <p:cNvSpPr/>
          <p:nvPr/>
        </p:nvSpPr>
        <p:spPr>
          <a:xfrm>
            <a:off x="490647" y="4048810"/>
            <a:ext cx="7977078" cy="954107"/>
          </a:xfrm>
          <a:prstGeom prst="rect">
            <a:avLst/>
          </a:prstGeom>
        </p:spPr>
        <p:txBody>
          <a:bodyPr wrap="square">
            <a:spAutoFit/>
          </a:bodyPr>
          <a:lstStyle/>
          <a:p>
            <a:r>
              <a:rPr lang="en-GB" sz="2800" dirty="0">
                <a:latin typeface="+mj-lt"/>
              </a:rPr>
              <a:t>Spend about 5 minutes talking to each other – take it in turns to ask questions.</a:t>
            </a:r>
          </a:p>
        </p:txBody>
      </p:sp>
    </p:spTree>
    <p:extLst>
      <p:ext uri="{BB962C8B-B14F-4D97-AF65-F5344CB8AC3E}">
        <p14:creationId xmlns:p14="http://schemas.microsoft.com/office/powerpoint/2010/main" val="29023949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Callout 13"/>
          <p:cNvSpPr/>
          <p:nvPr/>
        </p:nvSpPr>
        <p:spPr>
          <a:xfrm>
            <a:off x="3015235" y="1035934"/>
            <a:ext cx="2378535" cy="2099228"/>
          </a:xfrm>
          <a:prstGeom prst="wedgeEllipseCallo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800" b="1" dirty="0" smtClean="0">
                <a:solidFill>
                  <a:prstClr val="white"/>
                </a:solidFill>
                <a:latin typeface="Calibri Light" panose="020F0302020204030204"/>
                <a:ea typeface="Calibri" panose="020F0502020204030204" pitchFamily="34" charset="0"/>
                <a:cs typeface="Times New Roman" panose="02020603050405020304" pitchFamily="18" charset="0"/>
              </a:rPr>
              <a:t>Where are you from?</a:t>
            </a:r>
            <a:endParaRPr lang="en-GB" sz="2400" dirty="0">
              <a:solidFill>
                <a:prstClr val="white"/>
              </a:solidFill>
              <a:latin typeface="Calibri Light" panose="020F0302020204030204"/>
              <a:ea typeface="Calibri" panose="020F0502020204030204" pitchFamily="34" charset="0"/>
              <a:cs typeface="Times New Roman" panose="02020603050405020304" pitchFamily="18" charset="0"/>
            </a:endParaRPr>
          </a:p>
        </p:txBody>
      </p:sp>
      <p:sp>
        <p:nvSpPr>
          <p:cNvPr id="15" name="Oval Callout 14"/>
          <p:cNvSpPr/>
          <p:nvPr/>
        </p:nvSpPr>
        <p:spPr>
          <a:xfrm>
            <a:off x="9183157" y="3490996"/>
            <a:ext cx="2378535" cy="2099228"/>
          </a:xfrm>
          <a:prstGeom prst="wedgeEllipseCallou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800" b="1" dirty="0" smtClean="0">
                <a:solidFill>
                  <a:prstClr val="white"/>
                </a:solidFill>
                <a:latin typeface="Calibri Light" panose="020F0302020204030204"/>
                <a:ea typeface="Calibri" panose="020F0502020204030204" pitchFamily="34" charset="0"/>
                <a:cs typeface="Times New Roman" panose="02020603050405020304" pitchFamily="18" charset="0"/>
              </a:rPr>
              <a:t>Who is in your family?</a:t>
            </a:r>
            <a:endParaRPr lang="en-GB" sz="2400" dirty="0">
              <a:solidFill>
                <a:prstClr val="white"/>
              </a:solidFill>
              <a:latin typeface="Calibri Light" panose="020F0302020204030204"/>
              <a:ea typeface="Calibri" panose="020F0502020204030204" pitchFamily="34" charset="0"/>
              <a:cs typeface="Times New Roman" panose="02020603050405020304" pitchFamily="18" charset="0"/>
            </a:endParaRPr>
          </a:p>
        </p:txBody>
      </p:sp>
      <p:sp>
        <p:nvSpPr>
          <p:cNvPr id="16" name="Oval Callout 15"/>
          <p:cNvSpPr/>
          <p:nvPr/>
        </p:nvSpPr>
        <p:spPr>
          <a:xfrm>
            <a:off x="6964134" y="1109478"/>
            <a:ext cx="2378535" cy="2099228"/>
          </a:xfrm>
          <a:prstGeom prst="wedgeEllipseCallo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800" b="1" dirty="0" smtClean="0">
                <a:solidFill>
                  <a:prstClr val="white"/>
                </a:solidFill>
                <a:latin typeface="Calibri Light" panose="020F0302020204030204"/>
                <a:ea typeface="Calibri" panose="020F0502020204030204" pitchFamily="34" charset="0"/>
                <a:cs typeface="Times New Roman" panose="02020603050405020304" pitchFamily="18" charset="0"/>
              </a:rPr>
              <a:t>What are your hobbies?</a:t>
            </a:r>
            <a:endParaRPr lang="en-GB" sz="2400" dirty="0">
              <a:solidFill>
                <a:prstClr val="white"/>
              </a:solidFill>
              <a:latin typeface="Calibri Light" panose="020F0302020204030204"/>
              <a:ea typeface="Calibri" panose="020F0502020204030204" pitchFamily="34" charset="0"/>
              <a:cs typeface="Times New Roman" panose="02020603050405020304" pitchFamily="18" charset="0"/>
            </a:endParaRPr>
          </a:p>
        </p:txBody>
      </p:sp>
      <p:sp>
        <p:nvSpPr>
          <p:cNvPr id="18" name="Oval Callout 17"/>
          <p:cNvSpPr/>
          <p:nvPr/>
        </p:nvSpPr>
        <p:spPr>
          <a:xfrm>
            <a:off x="1235757" y="3467101"/>
            <a:ext cx="2378535" cy="2099228"/>
          </a:xfrm>
          <a:prstGeom prst="wedgeEllipse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800" b="1" dirty="0" smtClean="0">
                <a:solidFill>
                  <a:prstClr val="white"/>
                </a:solidFill>
                <a:latin typeface="Calibri Light" panose="020F0302020204030204"/>
                <a:ea typeface="Calibri" panose="020F0502020204030204" pitchFamily="34" charset="0"/>
                <a:cs typeface="Times New Roman" panose="02020603050405020304" pitchFamily="18" charset="0"/>
              </a:rPr>
              <a:t>Do you have a religion?</a:t>
            </a:r>
            <a:endParaRPr lang="en-GB" sz="2400" dirty="0">
              <a:solidFill>
                <a:prstClr val="white"/>
              </a:solidFill>
              <a:latin typeface="Calibri Light" panose="020F0302020204030204"/>
              <a:ea typeface="Calibri" panose="020F0502020204030204" pitchFamily="34" charset="0"/>
              <a:cs typeface="Times New Roman" panose="02020603050405020304" pitchFamily="18" charset="0"/>
            </a:endParaRPr>
          </a:p>
        </p:txBody>
      </p:sp>
      <p:sp>
        <p:nvSpPr>
          <p:cNvPr id="21" name="Footer Placeholder 3"/>
          <p:cNvSpPr>
            <a:spLocks noGrp="1"/>
          </p:cNvSpPr>
          <p:nvPr>
            <p:ph type="ftr" sz="quarter" idx="4294967295"/>
          </p:nvPr>
        </p:nvSpPr>
        <p:spPr>
          <a:xfrm>
            <a:off x="4038602" y="6304665"/>
            <a:ext cx="4114800" cy="416812"/>
          </a:xfrm>
          <a:prstGeom prst="wedgeEllipseCallout">
            <a:avLst/>
          </a:prstGeom>
        </p:spPr>
        <p:txBody>
          <a:bodyPr/>
          <a:lstStyle/>
          <a:p>
            <a:r>
              <a:rPr lang="en-GB" dirty="0" smtClean="0">
                <a:solidFill>
                  <a:prstClr val="black"/>
                </a:solidFill>
                <a:latin typeface="Calibri Light" panose="020F0302020204030204"/>
              </a:rPr>
              <a:t> </a:t>
            </a:r>
          </a:p>
        </p:txBody>
      </p:sp>
      <p:sp>
        <p:nvSpPr>
          <p:cNvPr id="9" name="Oval Callout 8"/>
          <p:cNvSpPr/>
          <p:nvPr/>
        </p:nvSpPr>
        <p:spPr>
          <a:xfrm>
            <a:off x="5014419" y="3467100"/>
            <a:ext cx="2378535" cy="2099228"/>
          </a:xfrm>
          <a:prstGeom prst="wedgeEllipseCallou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800" b="1" dirty="0" smtClean="0">
                <a:solidFill>
                  <a:prstClr val="white"/>
                </a:solidFill>
                <a:latin typeface="Calibri Light" panose="020F0302020204030204"/>
                <a:ea typeface="Calibri" panose="020F0502020204030204" pitchFamily="34" charset="0"/>
                <a:cs typeface="Times New Roman" panose="02020603050405020304" pitchFamily="18" charset="0"/>
              </a:rPr>
              <a:t>What are you good at in school?</a:t>
            </a:r>
            <a:endParaRPr lang="en-GB" sz="2400" dirty="0">
              <a:solidFill>
                <a:prstClr val="white"/>
              </a:solidFill>
              <a:latin typeface="Calibri Light" panose="020F0302020204030204"/>
              <a:ea typeface="Calibri" panose="020F0502020204030204" pitchFamily="34" charset="0"/>
              <a:cs typeface="Times New Roman" panose="02020603050405020304" pitchFamily="18" charset="0"/>
            </a:endParaRPr>
          </a:p>
        </p:txBody>
      </p:sp>
      <p:sp>
        <p:nvSpPr>
          <p:cNvPr id="2" name="Rectangle 1"/>
          <p:cNvSpPr/>
          <p:nvPr/>
        </p:nvSpPr>
        <p:spPr>
          <a:xfrm>
            <a:off x="312765" y="577334"/>
            <a:ext cx="3250057" cy="523220"/>
          </a:xfrm>
          <a:prstGeom prst="rect">
            <a:avLst/>
          </a:prstGeom>
        </p:spPr>
        <p:txBody>
          <a:bodyPr wrap="none">
            <a:spAutoFit/>
          </a:bodyPr>
          <a:lstStyle/>
          <a:p>
            <a:r>
              <a:rPr lang="en-GB" sz="2800" b="1" dirty="0">
                <a:solidFill>
                  <a:prstClr val="black"/>
                </a:solidFill>
                <a:latin typeface="Calibri Light" panose="020F0302020204030204"/>
              </a:rPr>
              <a:t>Outside in </a:t>
            </a:r>
            <a:r>
              <a:rPr lang="en-GB" sz="2800" b="1" dirty="0" smtClean="0">
                <a:solidFill>
                  <a:prstClr val="black"/>
                </a:solidFill>
                <a:latin typeface="Calibri Light" panose="020F0302020204030204"/>
              </a:rPr>
              <a:t>questions: </a:t>
            </a:r>
            <a:endParaRPr lang="en-GB" sz="2800" b="1" dirty="0">
              <a:solidFill>
                <a:prstClr val="black"/>
              </a:solidFill>
              <a:latin typeface="Calibri Light" panose="020F0302020204030204"/>
            </a:endParaRPr>
          </a:p>
        </p:txBody>
      </p:sp>
    </p:spTree>
    <p:extLst>
      <p:ext uri="{BB962C8B-B14F-4D97-AF65-F5344CB8AC3E}">
        <p14:creationId xmlns:p14="http://schemas.microsoft.com/office/powerpoint/2010/main" val="1104718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5071841" y="3520029"/>
            <a:ext cx="2318577" cy="2160852"/>
          </a:xfrm>
          <a:prstGeom prst="wedgeEllipseCallou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400" b="1" dirty="0">
                <a:solidFill>
                  <a:prstClr val="white"/>
                </a:solidFill>
                <a:latin typeface="Calibri Light" panose="020F0302020204030204"/>
                <a:ea typeface="Calibri" panose="020F0502020204030204" pitchFamily="34" charset="0"/>
                <a:cs typeface="Times New Roman" panose="02020603050405020304" pitchFamily="18" charset="0"/>
              </a:rPr>
              <a:t>Could you describe yourself in three words</a:t>
            </a:r>
            <a:r>
              <a:rPr lang="en-GB" sz="2400" b="1" dirty="0" smtClean="0">
                <a:solidFill>
                  <a:prstClr val="white"/>
                </a:solidFill>
                <a:latin typeface="Calibri Light" panose="020F0302020204030204"/>
                <a:ea typeface="Calibri" panose="020F0502020204030204" pitchFamily="34" charset="0"/>
                <a:cs typeface="Times New Roman" panose="02020603050405020304" pitchFamily="18" charset="0"/>
              </a:rPr>
              <a:t>?</a:t>
            </a:r>
            <a:endParaRPr lang="en-GB" sz="2000" dirty="0">
              <a:solidFill>
                <a:prstClr val="white"/>
              </a:solidFill>
              <a:latin typeface="Calibri Light" panose="020F0302020204030204"/>
              <a:ea typeface="Calibri" panose="020F0502020204030204" pitchFamily="34" charset="0"/>
              <a:cs typeface="Times New Roman" panose="02020603050405020304" pitchFamily="18" charset="0"/>
            </a:endParaRPr>
          </a:p>
        </p:txBody>
      </p:sp>
      <p:sp>
        <p:nvSpPr>
          <p:cNvPr id="8" name="Oval Callout 7"/>
          <p:cNvSpPr/>
          <p:nvPr/>
        </p:nvSpPr>
        <p:spPr>
          <a:xfrm>
            <a:off x="6738546" y="666750"/>
            <a:ext cx="2861026" cy="2720389"/>
          </a:xfrm>
          <a:prstGeom prst="wedgeEllipseCallout">
            <a:avLst/>
          </a:prstGeom>
          <a:solidFill>
            <a:srgbClr val="3F88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400" b="1" dirty="0">
                <a:solidFill>
                  <a:prstClr val="white"/>
                </a:solidFill>
                <a:latin typeface="Calibri Light" panose="020F0302020204030204"/>
                <a:ea typeface="Calibri" panose="020F0502020204030204" pitchFamily="34" charset="0"/>
                <a:cs typeface="Times New Roman" panose="02020603050405020304" pitchFamily="18" charset="0"/>
              </a:rPr>
              <a:t>Does your identity change when you are around different people?</a:t>
            </a:r>
            <a:endParaRPr lang="en-GB" sz="2000" dirty="0">
              <a:solidFill>
                <a:prstClr val="white"/>
              </a:solidFill>
              <a:latin typeface="Calibri Light" panose="020F0302020204030204"/>
              <a:ea typeface="Calibri" panose="020F0502020204030204" pitchFamily="34" charset="0"/>
              <a:cs typeface="Times New Roman" panose="02020603050405020304" pitchFamily="18" charset="0"/>
            </a:endParaRPr>
          </a:p>
          <a:p>
            <a:pPr algn="ctr"/>
            <a:r>
              <a:rPr lang="en-GB" sz="1400" b="1" dirty="0">
                <a:solidFill>
                  <a:prstClr val="white"/>
                </a:solidFill>
                <a:latin typeface="Calibri Light" panose="020F0302020204030204"/>
                <a:ea typeface="Calibri" panose="020F0502020204030204" pitchFamily="34" charset="0"/>
                <a:cs typeface="Times New Roman" panose="02020603050405020304" pitchFamily="18" charset="0"/>
              </a:rPr>
              <a:t> </a:t>
            </a:r>
            <a:endParaRPr lang="en-GB" sz="1100" dirty="0">
              <a:solidFill>
                <a:prstClr val="white"/>
              </a:solidFill>
              <a:latin typeface="Calibri Light" panose="020F0302020204030204"/>
              <a:ea typeface="Calibri" panose="020F0502020204030204" pitchFamily="34" charset="0"/>
              <a:cs typeface="Times New Roman" panose="02020603050405020304" pitchFamily="18" charset="0"/>
            </a:endParaRPr>
          </a:p>
        </p:txBody>
      </p:sp>
      <p:sp>
        <p:nvSpPr>
          <p:cNvPr id="10" name="Oval Callout 9"/>
          <p:cNvSpPr/>
          <p:nvPr/>
        </p:nvSpPr>
        <p:spPr>
          <a:xfrm>
            <a:off x="3277779" y="1050051"/>
            <a:ext cx="2614188" cy="2602646"/>
          </a:xfrm>
          <a:prstGeom prst="wedgeEllipseCallo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400" b="1" dirty="0" smtClean="0">
                <a:solidFill>
                  <a:prstClr val="white"/>
                </a:solidFill>
                <a:latin typeface="Calibri Light" panose="020F0302020204030204"/>
                <a:ea typeface="Calibri" panose="020F0502020204030204" pitchFamily="34" charset="0"/>
                <a:cs typeface="Times New Roman" panose="02020603050405020304" pitchFamily="18" charset="0"/>
              </a:rPr>
              <a:t>What are you most proud of about yourself?</a:t>
            </a:r>
            <a:endParaRPr lang="en-GB" sz="2000" dirty="0">
              <a:solidFill>
                <a:prstClr val="white"/>
              </a:solidFill>
              <a:latin typeface="Calibri Light" panose="020F0302020204030204"/>
              <a:ea typeface="Calibri" panose="020F0502020204030204" pitchFamily="34" charset="0"/>
              <a:cs typeface="Times New Roman" panose="02020603050405020304" pitchFamily="18" charset="0"/>
            </a:endParaRPr>
          </a:p>
        </p:txBody>
      </p:sp>
      <p:sp>
        <p:nvSpPr>
          <p:cNvPr id="11" name="Oval Callout 10"/>
          <p:cNvSpPr/>
          <p:nvPr/>
        </p:nvSpPr>
        <p:spPr>
          <a:xfrm>
            <a:off x="775317" y="2667000"/>
            <a:ext cx="2567958" cy="2404355"/>
          </a:xfrm>
          <a:prstGeom prst="wedgeEllipse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400" b="1" dirty="0">
                <a:solidFill>
                  <a:prstClr val="white"/>
                </a:solidFill>
                <a:latin typeface="Calibri Light" panose="020F0302020204030204"/>
                <a:ea typeface="Calibri" panose="020F0502020204030204" pitchFamily="34" charset="0"/>
                <a:cs typeface="Times New Roman" panose="02020603050405020304" pitchFamily="18" charset="0"/>
              </a:rPr>
              <a:t>What has been the biggest influence upon your identity?</a:t>
            </a:r>
            <a:endParaRPr lang="en-GB" sz="2000" dirty="0">
              <a:solidFill>
                <a:prstClr val="white"/>
              </a:solidFill>
              <a:latin typeface="Calibri Light" panose="020F0302020204030204"/>
              <a:ea typeface="Calibri" panose="020F0502020204030204" pitchFamily="34" charset="0"/>
              <a:cs typeface="Times New Roman" panose="02020603050405020304" pitchFamily="18" charset="0"/>
            </a:endParaRPr>
          </a:p>
        </p:txBody>
      </p:sp>
      <p:sp>
        <p:nvSpPr>
          <p:cNvPr id="12" name="Oval Callout 11"/>
          <p:cNvSpPr/>
          <p:nvPr/>
        </p:nvSpPr>
        <p:spPr>
          <a:xfrm>
            <a:off x="8856981" y="3057525"/>
            <a:ext cx="3079897" cy="2947205"/>
          </a:xfrm>
          <a:prstGeom prst="wedgeEllipseCallou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400" b="1" dirty="0">
                <a:solidFill>
                  <a:prstClr val="white"/>
                </a:solidFill>
                <a:latin typeface="Calibri Light" panose="020F0302020204030204"/>
                <a:ea typeface="Calibri" panose="020F0502020204030204" pitchFamily="34" charset="0"/>
                <a:cs typeface="Times New Roman" panose="02020603050405020304" pitchFamily="18" charset="0"/>
              </a:rPr>
              <a:t>How influenced are you (and in what ways) by particular cultures and traditions?</a:t>
            </a:r>
            <a:endParaRPr lang="en-GB" sz="2000" dirty="0">
              <a:solidFill>
                <a:prstClr val="white"/>
              </a:solidFill>
              <a:latin typeface="Calibri Light" panose="020F0302020204030204"/>
              <a:ea typeface="Calibri" panose="020F0502020204030204" pitchFamily="34" charset="0"/>
              <a:cs typeface="Times New Roman" panose="02020603050405020304" pitchFamily="18" charset="0"/>
            </a:endParaRPr>
          </a:p>
        </p:txBody>
      </p:sp>
      <p:sp>
        <p:nvSpPr>
          <p:cNvPr id="9" name="Rectangle 8"/>
          <p:cNvSpPr/>
          <p:nvPr/>
        </p:nvSpPr>
        <p:spPr>
          <a:xfrm>
            <a:off x="312765" y="577334"/>
            <a:ext cx="3211585" cy="523220"/>
          </a:xfrm>
          <a:prstGeom prst="rect">
            <a:avLst/>
          </a:prstGeom>
        </p:spPr>
        <p:txBody>
          <a:bodyPr wrap="none">
            <a:spAutoFit/>
          </a:bodyPr>
          <a:lstStyle/>
          <a:p>
            <a:r>
              <a:rPr lang="en-GB" sz="2800" b="1" dirty="0" smtClean="0">
                <a:solidFill>
                  <a:prstClr val="black"/>
                </a:solidFill>
                <a:latin typeface="Calibri Light" panose="020F0302020204030204"/>
              </a:rPr>
              <a:t>Inside out questions: </a:t>
            </a:r>
            <a:endParaRPr lang="en-GB" sz="2800" b="1" dirty="0">
              <a:solidFill>
                <a:prstClr val="black"/>
              </a:solidFill>
              <a:latin typeface="Calibri Light" panose="020F0302020204030204"/>
            </a:endParaRPr>
          </a:p>
        </p:txBody>
      </p:sp>
    </p:spTree>
    <p:extLst>
      <p:ext uri="{BB962C8B-B14F-4D97-AF65-F5344CB8AC3E}">
        <p14:creationId xmlns:p14="http://schemas.microsoft.com/office/powerpoint/2010/main" val="34204596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9575" y="1799952"/>
            <a:ext cx="3852321" cy="3852321"/>
          </a:xfrm>
          <a:prstGeom prst="rect">
            <a:avLst/>
          </a:prstGeom>
        </p:spPr>
      </p:pic>
      <p:sp>
        <p:nvSpPr>
          <p:cNvPr id="5" name="TextBox 4"/>
          <p:cNvSpPr txBox="1"/>
          <p:nvPr/>
        </p:nvSpPr>
        <p:spPr>
          <a:xfrm>
            <a:off x="4584400" y="2340754"/>
            <a:ext cx="3149900" cy="2677656"/>
          </a:xfrm>
          <a:prstGeom prst="rect">
            <a:avLst/>
          </a:prstGeom>
          <a:noFill/>
        </p:spPr>
        <p:txBody>
          <a:bodyPr wrap="square" rtlCol="0">
            <a:spAutoFit/>
          </a:bodyPr>
          <a:lstStyle/>
          <a:p>
            <a:pPr algn="ctr"/>
            <a:r>
              <a:rPr lang="en-GB" sz="2800" dirty="0" smtClean="0">
                <a:latin typeface="+mj-lt"/>
              </a:rPr>
              <a:t>How might using ‘inside out’ questions help us to feel more connected to people when we meet them?</a:t>
            </a:r>
            <a:endParaRPr lang="en-GB" sz="2800" dirty="0">
              <a:latin typeface="+mj-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2261" y="3634150"/>
            <a:ext cx="1390761" cy="2862331"/>
          </a:xfrm>
          <a:prstGeom prst="rect">
            <a:avLst/>
          </a:prstGeom>
        </p:spPr>
      </p:pic>
      <p:sp>
        <p:nvSpPr>
          <p:cNvPr id="7" name="Content Placeholder 2"/>
          <p:cNvSpPr>
            <a:spLocks noGrp="1"/>
          </p:cNvSpPr>
          <p:nvPr>
            <p:ph idx="1"/>
          </p:nvPr>
        </p:nvSpPr>
        <p:spPr>
          <a:xfrm>
            <a:off x="349697" y="713977"/>
            <a:ext cx="11337851" cy="4351338"/>
          </a:xfrm>
        </p:spPr>
        <p:txBody>
          <a:bodyPr/>
          <a:lstStyle/>
          <a:p>
            <a:pPr marL="0" indent="0">
              <a:buNone/>
            </a:pPr>
            <a:r>
              <a:rPr lang="en-GB" dirty="0" smtClean="0"/>
              <a:t>When you have finished, share </a:t>
            </a:r>
            <a:r>
              <a:rPr lang="en-GB" dirty="0"/>
              <a:t>some of your thoughts with the rest of the class when you finish and then think about and discuss the following question together:</a:t>
            </a:r>
          </a:p>
          <a:p>
            <a:pPr marL="0" indent="0">
              <a:buNone/>
            </a:pPr>
            <a:endParaRPr lang="en-GB" dirty="0"/>
          </a:p>
        </p:txBody>
      </p:sp>
    </p:spTree>
    <p:extLst>
      <p:ext uri="{BB962C8B-B14F-4D97-AF65-F5344CB8AC3E}">
        <p14:creationId xmlns:p14="http://schemas.microsoft.com/office/powerpoint/2010/main" val="276333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Oval 10"/>
          <p:cNvSpPr/>
          <p:nvPr/>
        </p:nvSpPr>
        <p:spPr>
          <a:xfrm>
            <a:off x="8093581" y="2559357"/>
            <a:ext cx="3958720" cy="3930343"/>
          </a:xfrm>
          <a:prstGeom prst="ellipse">
            <a:avLst/>
          </a:prstGeom>
          <a:solidFill>
            <a:schemeClr val="tx1">
              <a:alpha val="74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95536" y="4005072"/>
            <a:ext cx="3754810" cy="1384995"/>
          </a:xfrm>
          <a:prstGeom prst="rect">
            <a:avLst/>
          </a:prstGeom>
          <a:noFill/>
        </p:spPr>
        <p:txBody>
          <a:bodyPr wrap="square" rtlCol="0">
            <a:spAutoFit/>
          </a:bodyPr>
          <a:lstStyle/>
          <a:p>
            <a:pPr algn="ctr"/>
            <a:r>
              <a:rPr lang="en-GB" sz="2400" b="1" spc="300" dirty="0" smtClean="0">
                <a:solidFill>
                  <a:prstClr val="white"/>
                </a:solidFill>
              </a:rPr>
              <a:t>WE ARE ALL CONNECTED</a:t>
            </a:r>
            <a:endParaRPr lang="en-GB" b="1" spc="300" dirty="0" smtClean="0">
              <a:solidFill>
                <a:srgbClr val="FEE725"/>
              </a:solidFill>
            </a:endParaRPr>
          </a:p>
          <a:p>
            <a:pPr algn="ctr"/>
            <a:endParaRPr lang="en-GB" b="1" dirty="0">
              <a:solidFill>
                <a:srgbClr val="FEE725"/>
              </a:solidFill>
            </a:endParaRPr>
          </a:p>
          <a:p>
            <a:pPr algn="ctr"/>
            <a:r>
              <a:rPr lang="en-GB" b="1" dirty="0" smtClean="0">
                <a:solidFill>
                  <a:srgbClr val="FEE725"/>
                </a:solidFill>
              </a:rPr>
              <a:t>1 0  M I N U T E S </a:t>
            </a:r>
            <a:r>
              <a:rPr lang="en-GB" dirty="0" smtClean="0">
                <a:solidFill>
                  <a:srgbClr val="FEE725"/>
                </a:solidFill>
              </a:rPr>
              <a: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513" y="213543"/>
            <a:ext cx="1107448" cy="444319"/>
          </a:xfrm>
          <a:prstGeom prst="rect">
            <a:avLst/>
          </a:prstGeom>
        </p:spPr>
      </p:pic>
    </p:spTree>
    <p:extLst>
      <p:ext uri="{BB962C8B-B14F-4D97-AF65-F5344CB8AC3E}">
        <p14:creationId xmlns:p14="http://schemas.microsoft.com/office/powerpoint/2010/main" val="7557253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702" y="1165225"/>
            <a:ext cx="11337851" cy="4351338"/>
          </a:xfrm>
        </p:spPr>
        <p:txBody>
          <a:bodyPr>
            <a:normAutofit/>
          </a:bodyPr>
          <a:lstStyle/>
          <a:p>
            <a:pPr marL="0" indent="0">
              <a:buNone/>
            </a:pPr>
            <a:r>
              <a:rPr lang="en-GB" dirty="0" smtClean="0"/>
              <a:t>For this exercise, you will need a ball of wool or string</a:t>
            </a:r>
            <a:endParaRPr lang="en-GB" dirty="0"/>
          </a:p>
          <a:p>
            <a:pPr marL="0" indent="0">
              <a:buNone/>
            </a:pPr>
            <a:r>
              <a:rPr lang="en-GB" dirty="0" smtClean="0"/>
              <a:t>We have explored some of our unique gifts, qualities and ingredients in this lesson, and perhaps learned a few things about ourselves as well as other people.</a:t>
            </a:r>
            <a:br>
              <a:rPr lang="en-GB" dirty="0" smtClean="0"/>
            </a:br>
            <a:r>
              <a:rPr lang="en-GB" dirty="0" smtClean="0"/>
              <a:t>It is now time to see how we are all connected, perhaps in ways that we didn’t ever think about.</a:t>
            </a:r>
          </a:p>
          <a:p>
            <a:pPr marL="0" indent="0">
              <a:buNone/>
            </a:pPr>
            <a:r>
              <a:rPr lang="en-GB" dirty="0" smtClean="0"/>
              <a:t>Let’s play </a:t>
            </a:r>
            <a:r>
              <a:rPr lang="en-GB" sz="6000" dirty="0" smtClean="0">
                <a:solidFill>
                  <a:srgbClr val="353739"/>
                </a:solidFill>
                <a:latin typeface="Just Another Hand" panose="02000506000000020003" pitchFamily="2" charset="0"/>
              </a:rPr>
              <a:t>The Connection Game!</a:t>
            </a:r>
          </a:p>
          <a:p>
            <a:pPr marL="0" indent="0">
              <a:buNone/>
            </a:pPr>
            <a:endParaRPr lang="en-GB" sz="4000" b="1" dirty="0">
              <a:solidFill>
                <a:srgbClr val="B31194"/>
              </a:solidFill>
              <a:latin typeface="Just Another Hand" panose="02000506000000020003" pitchFamily="2" charset="0"/>
            </a:endParaRPr>
          </a:p>
          <a:p>
            <a:pPr marL="0" indent="0">
              <a:buNone/>
            </a:pPr>
            <a:endParaRPr lang="en-GB" sz="4000" b="1" dirty="0">
              <a:solidFill>
                <a:srgbClr val="B31194"/>
              </a:solidFill>
              <a:latin typeface="Just Another Hand" panose="02000506000000020003" pitchFamily="2" charset="0"/>
            </a:endParaRPr>
          </a:p>
        </p:txBody>
      </p:sp>
      <p:pic>
        <p:nvPicPr>
          <p:cNvPr id="2050" name="Picture 2" descr="Image result for ball of wool cartoon"/>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259608" y="3962400"/>
            <a:ext cx="2183092"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4701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530" y="445754"/>
            <a:ext cx="11357344" cy="1190958"/>
          </a:xfrm>
        </p:spPr>
        <p:txBody>
          <a:bodyPr>
            <a:normAutofit/>
          </a:bodyPr>
          <a:lstStyle/>
          <a:p>
            <a:r>
              <a:rPr lang="en-GB" dirty="0">
                <a:solidFill>
                  <a:srgbClr val="353739"/>
                </a:solidFill>
                <a:latin typeface="Just Another Hand" panose="02000506000000020003" pitchFamily="2" charset="0"/>
              </a:rPr>
              <a:t>The Connection </a:t>
            </a:r>
            <a:r>
              <a:rPr lang="en-GB" dirty="0" smtClean="0">
                <a:solidFill>
                  <a:srgbClr val="353739"/>
                </a:solidFill>
                <a:latin typeface="Just Another Hand" panose="02000506000000020003" pitchFamily="2" charset="0"/>
              </a:rPr>
              <a:t>Game: How to play</a:t>
            </a:r>
            <a:endParaRPr lang="en-GB" dirty="0">
              <a:solidFill>
                <a:srgbClr val="353739"/>
              </a:solidFill>
            </a:endParaRPr>
          </a:p>
        </p:txBody>
      </p:sp>
      <p:sp>
        <p:nvSpPr>
          <p:cNvPr id="3" name="Content Placeholder 2"/>
          <p:cNvSpPr>
            <a:spLocks noGrp="1"/>
          </p:cNvSpPr>
          <p:nvPr>
            <p:ph idx="1"/>
          </p:nvPr>
        </p:nvSpPr>
        <p:spPr>
          <a:xfrm>
            <a:off x="418435" y="1501775"/>
            <a:ext cx="11554490" cy="4775200"/>
          </a:xfrm>
        </p:spPr>
        <p:txBody>
          <a:bodyPr>
            <a:normAutofit fontScale="92500" lnSpcReduction="10000"/>
          </a:bodyPr>
          <a:lstStyle/>
          <a:p>
            <a:pPr marL="514350" indent="-514350">
              <a:buFont typeface="+mj-lt"/>
              <a:buAutoNum type="arabicPeriod"/>
            </a:pPr>
            <a:r>
              <a:rPr lang="en-GB" dirty="0" smtClean="0"/>
              <a:t>Everybody stands in a circle or a group space. </a:t>
            </a:r>
          </a:p>
          <a:p>
            <a:pPr marL="514350" indent="-514350">
              <a:buFont typeface="+mj-lt"/>
              <a:buAutoNum type="arabicPeriod"/>
            </a:pPr>
            <a:r>
              <a:rPr lang="en-GB" dirty="0" smtClean="0"/>
              <a:t>One person holds the ball of wool. They will unwind some of the thread and hold onto the end, and then throw the ball of wool to someone else in the that they share something in common with</a:t>
            </a:r>
          </a:p>
          <a:p>
            <a:pPr marL="514350" indent="-514350">
              <a:buFont typeface="+mj-lt"/>
              <a:buAutoNum type="arabicPeriod"/>
            </a:pPr>
            <a:r>
              <a:rPr lang="en-GB" dirty="0"/>
              <a:t>F</a:t>
            </a:r>
            <a:r>
              <a:rPr lang="en-GB" dirty="0" smtClean="0"/>
              <a:t>or example, they will choose someone with the same eye colour, or family size, or hobby, or interest in something, or height or hairstyle etc.</a:t>
            </a:r>
          </a:p>
          <a:p>
            <a:pPr marL="514350" indent="-514350">
              <a:buFont typeface="+mj-lt"/>
              <a:buAutoNum type="arabicPeriod"/>
            </a:pPr>
            <a:r>
              <a:rPr lang="en-GB" dirty="0" smtClean="0"/>
              <a:t>As they throw the ball, they will say the name of the person and what they both share. </a:t>
            </a:r>
          </a:p>
          <a:p>
            <a:pPr marL="514350" indent="-514350">
              <a:buFont typeface="+mj-lt"/>
              <a:buAutoNum type="arabicPeriod"/>
            </a:pPr>
            <a:r>
              <a:rPr lang="en-GB" dirty="0" smtClean="0"/>
              <a:t>The new person will then unravel some more wool and throw the ball to someone different in the class, saying their name and choosing one thing they both have in common.</a:t>
            </a:r>
          </a:p>
          <a:p>
            <a:pPr marL="0" indent="0" algn="ctr">
              <a:buNone/>
            </a:pPr>
            <a:r>
              <a:rPr lang="en-GB" sz="2600" b="1" dirty="0" smtClean="0"/>
              <a:t>See how long it takes you to get the whole class connected and back to the first person!</a:t>
            </a:r>
          </a:p>
        </p:txBody>
      </p:sp>
    </p:spTree>
    <p:extLst>
      <p:ext uri="{BB962C8B-B14F-4D97-AF65-F5344CB8AC3E}">
        <p14:creationId xmlns:p14="http://schemas.microsoft.com/office/powerpoint/2010/main" val="108571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098" y="717618"/>
            <a:ext cx="6043802" cy="5632311"/>
          </a:xfrm>
          <a:prstGeom prst="rect">
            <a:avLst/>
          </a:prstGeom>
        </p:spPr>
        <p:txBody>
          <a:bodyPr wrap="square">
            <a:spAutoFit/>
          </a:bodyPr>
          <a:lstStyle/>
          <a:p>
            <a:r>
              <a:rPr lang="en-GB" sz="2400" dirty="0" smtClean="0">
                <a:solidFill>
                  <a:prstClr val="black"/>
                </a:solidFill>
                <a:latin typeface="Calibri Light" panose="020F0302020204030204"/>
              </a:rPr>
              <a:t>Remember:</a:t>
            </a:r>
          </a:p>
          <a:p>
            <a:endParaRPr lang="en-GB" sz="2400" dirty="0">
              <a:solidFill>
                <a:prstClr val="black"/>
              </a:solidFill>
              <a:latin typeface="Calibri Light" panose="020F0302020204030204"/>
            </a:endParaRPr>
          </a:p>
          <a:p>
            <a:r>
              <a:rPr lang="en-GB" sz="2400" dirty="0" smtClean="0">
                <a:solidFill>
                  <a:prstClr val="black"/>
                </a:solidFill>
                <a:latin typeface="Calibri Light" panose="020F0302020204030204"/>
              </a:rPr>
              <a:t>We are all beautifully unique and individual human beings who have many parts that people know and many parts that they don’t.</a:t>
            </a:r>
          </a:p>
          <a:p>
            <a:r>
              <a:rPr lang="en-GB" sz="2400" dirty="0">
                <a:solidFill>
                  <a:prstClr val="black"/>
                </a:solidFill>
                <a:latin typeface="Calibri Light" panose="020F0302020204030204"/>
              </a:rPr>
              <a:t/>
            </a:r>
            <a:br>
              <a:rPr lang="en-GB" sz="2400" dirty="0">
                <a:solidFill>
                  <a:prstClr val="black"/>
                </a:solidFill>
                <a:latin typeface="Calibri Light" panose="020F0302020204030204"/>
              </a:rPr>
            </a:br>
            <a:r>
              <a:rPr lang="en-GB" sz="2400" dirty="0" smtClean="0">
                <a:solidFill>
                  <a:prstClr val="black"/>
                </a:solidFill>
                <a:latin typeface="Calibri Light" panose="020F0302020204030204"/>
              </a:rPr>
              <a:t>We are also all wonderfully connected and have so much in common with other people, even people we don’t really know.</a:t>
            </a:r>
          </a:p>
          <a:p>
            <a:endParaRPr lang="en-GB" sz="2400" dirty="0">
              <a:solidFill>
                <a:prstClr val="black"/>
              </a:solidFill>
              <a:latin typeface="Calibri Light" panose="020F0302020204030204"/>
            </a:endParaRPr>
          </a:p>
          <a:p>
            <a:r>
              <a:rPr lang="en-GB" sz="2400" dirty="0" smtClean="0">
                <a:solidFill>
                  <a:prstClr val="black"/>
                </a:solidFill>
                <a:latin typeface="Calibri Light" panose="020F0302020204030204"/>
              </a:rPr>
              <a:t>It is when we start to look for the connections (rather than the differences) that we realise just how wonderfull</a:t>
            </a:r>
            <a:r>
              <a:rPr lang="en-GB" sz="2400" dirty="0">
                <a:solidFill>
                  <a:prstClr val="black"/>
                </a:solidFill>
                <a:latin typeface="Calibri Light" panose="020F0302020204030204"/>
              </a:rPr>
              <a:t>y</a:t>
            </a:r>
            <a:r>
              <a:rPr lang="en-GB" sz="2400" dirty="0" smtClean="0">
                <a:solidFill>
                  <a:prstClr val="black"/>
                </a:solidFill>
                <a:latin typeface="Calibri Light" panose="020F0302020204030204"/>
              </a:rPr>
              <a:t> connected we all are!</a:t>
            </a:r>
          </a:p>
          <a:p>
            <a:endParaRPr lang="en-GB" sz="2400" dirty="0">
              <a:solidFill>
                <a:prstClr val="black"/>
              </a:solidFill>
              <a:latin typeface="Calibri Light" panose="020F0302020204030204"/>
            </a:endParaRPr>
          </a:p>
          <a:p>
            <a:endParaRPr lang="en-GB" sz="2400" dirty="0">
              <a:solidFill>
                <a:prstClr val="black"/>
              </a:solidFill>
              <a:latin typeface="Calibri Light" panose="020F0302020204030204"/>
            </a:endParaRPr>
          </a:p>
        </p:txBody>
      </p:sp>
      <p:pic>
        <p:nvPicPr>
          <p:cNvPr id="1028" name="Picture 4" descr="Image result for connected to people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l="8643" t="8690" r="6801" b="14671"/>
          <a:stretch/>
        </p:blipFill>
        <p:spPr bwMode="auto">
          <a:xfrm>
            <a:off x="6569070" y="1419225"/>
            <a:ext cx="5420803" cy="4229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8012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620" y="6166559"/>
            <a:ext cx="1430027" cy="573741"/>
          </a:xfrm>
          <a:prstGeom prst="rect">
            <a:avLst/>
          </a:prstGeom>
        </p:spPr>
      </p:pic>
      <p:sp>
        <p:nvSpPr>
          <p:cNvPr id="14" name="Oval 13"/>
          <p:cNvSpPr/>
          <p:nvPr/>
        </p:nvSpPr>
        <p:spPr>
          <a:xfrm>
            <a:off x="3534280" y="899133"/>
            <a:ext cx="5123435" cy="5168286"/>
          </a:xfrm>
          <a:prstGeom prst="ellipse">
            <a:avLst/>
          </a:prstGeom>
          <a:solidFill>
            <a:schemeClr val="bg2">
              <a:lumMod val="10000"/>
              <a:alpha val="34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Box 9"/>
          <p:cNvSpPr txBox="1"/>
          <p:nvPr/>
        </p:nvSpPr>
        <p:spPr>
          <a:xfrm>
            <a:off x="3534280" y="2719992"/>
            <a:ext cx="5013841" cy="1754326"/>
          </a:xfrm>
          <a:prstGeom prst="rect">
            <a:avLst/>
          </a:prstGeom>
          <a:noFill/>
        </p:spPr>
        <p:txBody>
          <a:bodyPr wrap="square" rtlCol="0">
            <a:spAutoFit/>
          </a:bodyPr>
          <a:lstStyle/>
          <a:p>
            <a:pPr algn="ctr"/>
            <a:r>
              <a:rPr lang="en-GB" sz="5400" b="1" dirty="0" smtClean="0">
                <a:solidFill>
                  <a:prstClr val="white"/>
                </a:solidFill>
              </a:rPr>
              <a:t>IDENTITY</a:t>
            </a:r>
          </a:p>
          <a:p>
            <a:pPr algn="ctr"/>
            <a:endParaRPr lang="en-GB" sz="1400" b="1" dirty="0" smtClean="0">
              <a:solidFill>
                <a:prstClr val="white"/>
              </a:solidFill>
            </a:endParaRPr>
          </a:p>
          <a:p>
            <a:pPr algn="ctr"/>
            <a:r>
              <a:rPr lang="en-GB" sz="2000" b="1" dirty="0" smtClean="0">
                <a:solidFill>
                  <a:srgbClr val="FEE725"/>
                </a:solidFill>
              </a:rPr>
              <a:t>T H I S </a:t>
            </a:r>
            <a:r>
              <a:rPr lang="en-GB" sz="2000" b="1" dirty="0">
                <a:solidFill>
                  <a:srgbClr val="FEE725"/>
                </a:solidFill>
              </a:rPr>
              <a:t> </a:t>
            </a:r>
            <a:r>
              <a:rPr lang="en-GB" sz="2000" b="1" dirty="0" smtClean="0">
                <a:solidFill>
                  <a:srgbClr val="FEE725"/>
                </a:solidFill>
              </a:rPr>
              <a:t>S O R T  O F  L E A R N I N G  </a:t>
            </a:r>
          </a:p>
          <a:p>
            <a:pPr algn="ctr"/>
            <a:r>
              <a:rPr lang="en-GB" sz="2000" b="1" dirty="0" smtClean="0">
                <a:solidFill>
                  <a:srgbClr val="FEE725"/>
                </a:solidFill>
              </a:rPr>
              <a:t>C A N</a:t>
            </a:r>
            <a:r>
              <a:rPr lang="en-GB" sz="2000" dirty="0" smtClean="0">
                <a:solidFill>
                  <a:srgbClr val="FEE725"/>
                </a:solidFill>
              </a:rPr>
              <a:t> ’ </a:t>
            </a:r>
            <a:r>
              <a:rPr lang="en-GB" sz="2000" b="1" dirty="0" smtClean="0">
                <a:solidFill>
                  <a:srgbClr val="FEE725"/>
                </a:solidFill>
              </a:rPr>
              <a:t>T  W A I T </a:t>
            </a:r>
          </a:p>
        </p:txBody>
      </p:sp>
    </p:spTree>
    <p:extLst>
      <p:ext uri="{BB962C8B-B14F-4D97-AF65-F5344CB8AC3E}">
        <p14:creationId xmlns:p14="http://schemas.microsoft.com/office/powerpoint/2010/main" val="3511055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Oval 10"/>
          <p:cNvSpPr/>
          <p:nvPr/>
        </p:nvSpPr>
        <p:spPr>
          <a:xfrm>
            <a:off x="8093581" y="2559357"/>
            <a:ext cx="3958720" cy="3930343"/>
          </a:xfrm>
          <a:prstGeom prst="ellipse">
            <a:avLst/>
          </a:prstGeom>
          <a:solidFill>
            <a:schemeClr val="tx1">
              <a:alpha val="74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95536" y="4005072"/>
            <a:ext cx="3754810" cy="1384995"/>
          </a:xfrm>
          <a:prstGeom prst="rect">
            <a:avLst/>
          </a:prstGeom>
          <a:noFill/>
        </p:spPr>
        <p:txBody>
          <a:bodyPr wrap="square" rtlCol="0">
            <a:spAutoFit/>
          </a:bodyPr>
          <a:lstStyle/>
          <a:p>
            <a:pPr algn="ctr"/>
            <a:r>
              <a:rPr lang="en-GB" sz="2400" b="1" spc="300" dirty="0" smtClean="0">
                <a:solidFill>
                  <a:prstClr val="white"/>
                </a:solidFill>
              </a:rPr>
              <a:t>WHAT AM I MADE FROM?</a:t>
            </a:r>
            <a:endParaRPr lang="en-GB" b="1" spc="300" dirty="0" smtClean="0">
              <a:solidFill>
                <a:srgbClr val="FEE725"/>
              </a:solidFill>
            </a:endParaRPr>
          </a:p>
          <a:p>
            <a:pPr algn="ctr"/>
            <a:endParaRPr lang="en-GB" b="1" dirty="0">
              <a:solidFill>
                <a:srgbClr val="FEE725"/>
              </a:solidFill>
            </a:endParaRPr>
          </a:p>
          <a:p>
            <a:pPr algn="ctr"/>
            <a:r>
              <a:rPr lang="en-GB" b="1" dirty="0" smtClean="0">
                <a:solidFill>
                  <a:srgbClr val="FEE725"/>
                </a:solidFill>
              </a:rPr>
              <a:t>1 0  M I N U T E S </a:t>
            </a:r>
            <a:r>
              <a:rPr lang="en-GB" dirty="0" smtClean="0">
                <a:solidFill>
                  <a:srgbClr val="FEE725"/>
                </a:solidFill>
              </a:rPr>
              <a: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513" y="213543"/>
            <a:ext cx="1107448" cy="444319"/>
          </a:xfrm>
          <a:prstGeom prst="rect">
            <a:avLst/>
          </a:prstGeom>
        </p:spPr>
      </p:pic>
    </p:spTree>
    <p:extLst>
      <p:ext uri="{BB962C8B-B14F-4D97-AF65-F5344CB8AC3E}">
        <p14:creationId xmlns:p14="http://schemas.microsoft.com/office/powerpoint/2010/main" val="149785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702" y="1165225"/>
            <a:ext cx="11337851" cy="4351338"/>
          </a:xfrm>
        </p:spPr>
        <p:txBody>
          <a:bodyPr>
            <a:normAutofit/>
          </a:bodyPr>
          <a:lstStyle/>
          <a:p>
            <a:pPr marL="0" indent="0">
              <a:buNone/>
            </a:pPr>
            <a:r>
              <a:rPr lang="en-GB" dirty="0" smtClean="0"/>
              <a:t>What makes you </a:t>
            </a:r>
            <a:r>
              <a:rPr lang="en-GB" b="1" i="1" dirty="0" smtClean="0"/>
              <a:t>you</a:t>
            </a:r>
            <a:r>
              <a:rPr lang="en-GB" dirty="0" smtClean="0"/>
              <a:t>? What are your ingredients? What has gone into making you and what about </a:t>
            </a:r>
            <a:r>
              <a:rPr lang="en-GB" i="1" dirty="0" smtClean="0"/>
              <a:t>you</a:t>
            </a:r>
            <a:r>
              <a:rPr lang="en-GB" dirty="0" smtClean="0"/>
              <a:t> is so unique? </a:t>
            </a:r>
          </a:p>
          <a:p>
            <a:pPr marL="0" indent="0">
              <a:buNone/>
            </a:pPr>
            <a:endParaRPr lang="en-GB" dirty="0"/>
          </a:p>
          <a:p>
            <a:pPr marL="0" indent="0">
              <a:buNone/>
            </a:pPr>
            <a:r>
              <a:rPr lang="en-GB" dirty="0" smtClean="0"/>
              <a:t>There will be many parts of us that we share with others – maybe our gender, our religion, our ethnicity, even our eye colour. But there will be many parts that are totally unique, only found in ourselves.  </a:t>
            </a:r>
          </a:p>
        </p:txBody>
      </p:sp>
    </p:spTree>
    <p:extLst>
      <p:ext uri="{BB962C8B-B14F-4D97-AF65-F5344CB8AC3E}">
        <p14:creationId xmlns:p14="http://schemas.microsoft.com/office/powerpoint/2010/main" val="4021930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262" y="790920"/>
            <a:ext cx="11337851" cy="4635789"/>
          </a:xfrm>
        </p:spPr>
        <p:txBody>
          <a:bodyPr>
            <a:normAutofit lnSpcReduction="10000"/>
          </a:bodyPr>
          <a:lstStyle/>
          <a:p>
            <a:pPr marL="0" indent="0">
              <a:buNone/>
            </a:pPr>
            <a:r>
              <a:rPr lang="en-GB" dirty="0" smtClean="0"/>
              <a:t>There are over seven billion people living in the world, and we are all connected in so many ways. </a:t>
            </a:r>
            <a:r>
              <a:rPr lang="en-GB" dirty="0"/>
              <a:t>We </a:t>
            </a:r>
            <a:r>
              <a:rPr lang="en-GB" dirty="0" smtClean="0"/>
              <a:t>all </a:t>
            </a:r>
            <a:r>
              <a:rPr lang="en-GB" dirty="0"/>
              <a:t>share the same basic needs (the need to eat, drink, breathe, sleep etc</a:t>
            </a:r>
            <a:r>
              <a:rPr lang="en-GB" dirty="0" smtClean="0"/>
              <a:t>.), we have bodies that contain the same organs and </a:t>
            </a:r>
            <a:r>
              <a:rPr lang="en-GB" dirty="0"/>
              <a:t>cells (for the most </a:t>
            </a:r>
            <a:r>
              <a:rPr lang="en-GB" dirty="0" smtClean="0"/>
              <a:t>part) and we all share the same home – Planet Earth.</a:t>
            </a:r>
          </a:p>
          <a:p>
            <a:pPr marL="0" indent="0">
              <a:buNone/>
            </a:pPr>
            <a:endParaRPr lang="en-GB" dirty="0" smtClean="0"/>
          </a:p>
          <a:p>
            <a:pPr marL="0" indent="0">
              <a:buNone/>
            </a:pPr>
            <a:endParaRPr lang="en-GB" dirty="0"/>
          </a:p>
          <a:p>
            <a:pPr marL="0" indent="0">
              <a:buNone/>
            </a:pPr>
            <a:r>
              <a:rPr lang="en-GB" dirty="0" smtClean="0"/>
              <a:t/>
            </a:r>
            <a:br>
              <a:rPr lang="en-GB" dirty="0" smtClean="0"/>
            </a:br>
            <a:endParaRPr lang="en-GB" dirty="0" smtClean="0"/>
          </a:p>
          <a:p>
            <a:r>
              <a:rPr lang="en-GB" dirty="0" smtClean="0"/>
              <a:t>We are unique because of how we look</a:t>
            </a:r>
          </a:p>
          <a:p>
            <a:r>
              <a:rPr lang="en-GB" dirty="0" smtClean="0"/>
              <a:t>We are unique because of how we act</a:t>
            </a:r>
          </a:p>
          <a:p>
            <a:r>
              <a:rPr lang="en-GB" dirty="0" smtClean="0"/>
              <a:t>We are unique because of who we are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7075" y="2740818"/>
            <a:ext cx="4448175" cy="3336131"/>
          </a:xfrm>
          <a:prstGeom prst="rect">
            <a:avLst/>
          </a:prstGeom>
        </p:spPr>
      </p:pic>
      <p:sp>
        <p:nvSpPr>
          <p:cNvPr id="6" name="Rectangle 5"/>
          <p:cNvSpPr/>
          <p:nvPr/>
        </p:nvSpPr>
        <p:spPr>
          <a:xfrm>
            <a:off x="331262" y="2416316"/>
            <a:ext cx="6096000" cy="1384995"/>
          </a:xfrm>
          <a:prstGeom prst="rect">
            <a:avLst/>
          </a:prstGeom>
        </p:spPr>
        <p:txBody>
          <a:bodyPr>
            <a:spAutoFit/>
          </a:bodyPr>
          <a:lstStyle/>
          <a:p>
            <a:r>
              <a:rPr lang="en-GB" sz="2800" dirty="0">
                <a:solidFill>
                  <a:prstClr val="black"/>
                </a:solidFill>
                <a:latin typeface="Calibri Light" panose="020F0302020204030204"/>
              </a:rPr>
              <a:t>Yet each and every single one of us, all seven billion people on this planet, is a completely unique being. </a:t>
            </a:r>
          </a:p>
        </p:txBody>
      </p:sp>
    </p:spTree>
    <p:extLst>
      <p:ext uri="{BB962C8B-B14F-4D97-AF65-F5344CB8AC3E}">
        <p14:creationId xmlns:p14="http://schemas.microsoft.com/office/powerpoint/2010/main" val="373748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1151731"/>
            <a:ext cx="11337851" cy="4351338"/>
          </a:xfrm>
        </p:spPr>
        <p:txBody>
          <a:bodyPr/>
          <a:lstStyle/>
          <a:p>
            <a:pPr marL="0" indent="0">
              <a:buNone/>
            </a:pPr>
            <a:r>
              <a:rPr lang="en-GB" dirty="0" smtClean="0"/>
              <a:t>Over the course of your life, you will spend a lot of time telling people about “who you are” - you will be telling your story. All of us have a story hidden inside us – it is the story of us! Our stories are full of the lives we have lived so far, the things we have done, the people we have met along the way, the places we’ve been, the experiences we’ve had. </a:t>
            </a:r>
          </a:p>
          <a:p>
            <a:pPr marL="0" indent="0">
              <a:buNone/>
            </a:pPr>
            <a:r>
              <a:rPr lang="en-GB" dirty="0" smtClean="0"/>
              <a:t/>
            </a:r>
            <a:br>
              <a:rPr lang="en-GB" dirty="0" smtClean="0"/>
            </a:br>
            <a:endParaRPr lang="en-GB" dirty="0"/>
          </a:p>
          <a:p>
            <a:pPr marL="0" indent="0">
              <a:buNone/>
            </a:pP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2500" y="3449950"/>
            <a:ext cx="4013200" cy="2988949"/>
          </a:xfrm>
          <a:prstGeom prst="rect">
            <a:avLst/>
          </a:prstGeom>
        </p:spPr>
      </p:pic>
      <p:sp>
        <p:nvSpPr>
          <p:cNvPr id="4" name="Rectangle 3"/>
          <p:cNvSpPr/>
          <p:nvPr/>
        </p:nvSpPr>
        <p:spPr>
          <a:xfrm>
            <a:off x="533399" y="3610660"/>
            <a:ext cx="6303927" cy="954107"/>
          </a:xfrm>
          <a:prstGeom prst="rect">
            <a:avLst/>
          </a:prstGeom>
        </p:spPr>
        <p:txBody>
          <a:bodyPr wrap="square">
            <a:spAutoFit/>
          </a:bodyPr>
          <a:lstStyle/>
          <a:p>
            <a:r>
              <a:rPr lang="en-GB" sz="2800" dirty="0">
                <a:latin typeface="+mj-lt"/>
              </a:rPr>
              <a:t>Our stories are full of experiences, people and reflections that make us who we are.</a:t>
            </a:r>
          </a:p>
        </p:txBody>
      </p:sp>
    </p:spTree>
    <p:extLst>
      <p:ext uri="{BB962C8B-B14F-4D97-AF65-F5344CB8AC3E}">
        <p14:creationId xmlns:p14="http://schemas.microsoft.com/office/powerpoint/2010/main" val="291105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0573" y="3924300"/>
            <a:ext cx="1265209" cy="2603932"/>
          </a:xfrm>
          <a:prstGeom prst="rect">
            <a:avLst/>
          </a:prstGeom>
        </p:spPr>
      </p:pic>
      <p:sp>
        <p:nvSpPr>
          <p:cNvPr id="7" name="Content Placeholder 2"/>
          <p:cNvSpPr>
            <a:spLocks noGrp="1"/>
          </p:cNvSpPr>
          <p:nvPr>
            <p:ph idx="1"/>
          </p:nvPr>
        </p:nvSpPr>
        <p:spPr>
          <a:xfrm>
            <a:off x="376347" y="1138022"/>
            <a:ext cx="11337851" cy="623887"/>
          </a:xfrm>
        </p:spPr>
        <p:txBody>
          <a:bodyPr>
            <a:noAutofit/>
          </a:bodyPr>
          <a:lstStyle/>
          <a:p>
            <a:pPr marL="0" indent="0">
              <a:buNone/>
            </a:pPr>
            <a:r>
              <a:rPr lang="en-GB" dirty="0" smtClean="0"/>
              <a:t>A good story has many elements to it, and your story will have all of these elements also.</a:t>
            </a:r>
          </a:p>
          <a:p>
            <a:pPr marL="0" indent="0">
              <a:buNone/>
            </a:pPr>
            <a:endParaRPr lang="en-GB" dirty="0"/>
          </a:p>
          <a:p>
            <a:pPr marL="0" indent="0">
              <a:buNone/>
            </a:pPr>
            <a:r>
              <a:rPr lang="en-GB" dirty="0">
                <a:solidFill>
                  <a:prstClr val="black"/>
                </a:solidFill>
              </a:rPr>
              <a:t>Thinking about </a:t>
            </a:r>
            <a:r>
              <a:rPr lang="en-GB" dirty="0" smtClean="0">
                <a:solidFill>
                  <a:prstClr val="black"/>
                </a:solidFill>
              </a:rPr>
              <a:t>some of the crucial ingredients that make a good story, </a:t>
            </a:r>
            <a:r>
              <a:rPr lang="en-GB" b="1" dirty="0" smtClean="0">
                <a:solidFill>
                  <a:prstClr val="black"/>
                </a:solidFill>
              </a:rPr>
              <a:t>what do you think some of </a:t>
            </a:r>
            <a:r>
              <a:rPr lang="en-GB" b="1" dirty="0">
                <a:solidFill>
                  <a:prstClr val="black"/>
                </a:solidFill>
              </a:rPr>
              <a:t>the most important pieces of </a:t>
            </a:r>
            <a:r>
              <a:rPr lang="en-GB" b="1" dirty="0" smtClean="0">
                <a:solidFill>
                  <a:prstClr val="black"/>
                </a:solidFill>
              </a:rPr>
              <a:t>your stories might be?</a:t>
            </a:r>
            <a:endParaRPr lang="en-GB" b="1" dirty="0" smtClean="0"/>
          </a:p>
          <a:p>
            <a:pPr marL="0" indent="0">
              <a:buNone/>
            </a:pPr>
            <a:endParaRPr lang="en-GB" dirty="0"/>
          </a:p>
          <a:p>
            <a:pPr marL="0" indent="0">
              <a:buNone/>
            </a:pPr>
            <a:r>
              <a:rPr lang="en-GB" dirty="0" smtClean="0"/>
              <a:t>Have a chat with the person next to you and share ideas with the class. Then take a look at the following slides for some ideas to help you…</a:t>
            </a:r>
            <a:endParaRPr lang="en-GB" dirty="0"/>
          </a:p>
        </p:txBody>
      </p:sp>
    </p:spTree>
    <p:extLst>
      <p:ext uri="{BB962C8B-B14F-4D97-AF65-F5344CB8AC3E}">
        <p14:creationId xmlns:p14="http://schemas.microsoft.com/office/powerpoint/2010/main" val="201923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670" y="664224"/>
            <a:ext cx="7620660" cy="5529551"/>
          </a:xfrm>
          <a:prstGeom prst="rect">
            <a:avLst/>
          </a:prstGeom>
        </p:spPr>
      </p:pic>
    </p:spTree>
    <p:extLst>
      <p:ext uri="{BB962C8B-B14F-4D97-AF65-F5344CB8AC3E}">
        <p14:creationId xmlns:p14="http://schemas.microsoft.com/office/powerpoint/2010/main" val="1272480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2992</TotalTime>
  <Words>1694</Words>
  <Application>Microsoft Office PowerPoint</Application>
  <PresentationFormat>Widescreen</PresentationFormat>
  <Paragraphs>167</Paragraphs>
  <Slides>39</Slides>
  <Notes>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39</vt:i4>
      </vt:variant>
    </vt:vector>
  </HeadingPairs>
  <TitlesOfParts>
    <vt:vector size="49" baseType="lpstr">
      <vt:lpstr>Arial</vt:lpstr>
      <vt:lpstr>Calibri</vt:lpstr>
      <vt:lpstr>Calibri Light</vt:lpstr>
      <vt:lpstr>Foco</vt:lpstr>
      <vt:lpstr>Just Another Hand</vt:lpstr>
      <vt:lpstr>Tahoma</vt:lpstr>
      <vt:lpstr>Times New Roman</vt:lpstr>
      <vt:lpstr>2_Office Theme</vt:lpstr>
      <vt:lpstr>1_Office Theme</vt:lpstr>
      <vt:lpstr>3_Office Theme</vt:lpstr>
      <vt:lpstr>PowerPoint Presentation</vt:lpstr>
      <vt:lpstr>PowerPoint Presentation</vt:lpstr>
      <vt:lpstr>In this lesson, students will: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Connection Game: How to play</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397</cp:revision>
  <dcterms:created xsi:type="dcterms:W3CDTF">2017-09-06T17:09:35Z</dcterms:created>
  <dcterms:modified xsi:type="dcterms:W3CDTF">2019-01-12T09:26:54Z</dcterms:modified>
</cp:coreProperties>
</file>