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4" r:id="rId2"/>
    <p:sldMasterId id="2147483740" r:id="rId3"/>
    <p:sldMasterId id="2147483768" r:id="rId4"/>
  </p:sldMasterIdLst>
  <p:notesMasterIdLst>
    <p:notesMasterId r:id="rId26"/>
  </p:notesMasterIdLst>
  <p:handoutMasterIdLst>
    <p:handoutMasterId r:id="rId27"/>
  </p:handoutMasterIdLst>
  <p:sldIdLst>
    <p:sldId id="916" r:id="rId5"/>
    <p:sldId id="917" r:id="rId6"/>
    <p:sldId id="863" r:id="rId7"/>
    <p:sldId id="918" r:id="rId8"/>
    <p:sldId id="919" r:id="rId9"/>
    <p:sldId id="870" r:id="rId10"/>
    <p:sldId id="910" r:id="rId11"/>
    <p:sldId id="872" r:id="rId12"/>
    <p:sldId id="885" r:id="rId13"/>
    <p:sldId id="874" r:id="rId14"/>
    <p:sldId id="871" r:id="rId15"/>
    <p:sldId id="886" r:id="rId16"/>
    <p:sldId id="875" r:id="rId17"/>
    <p:sldId id="887" r:id="rId18"/>
    <p:sldId id="857" r:id="rId19"/>
    <p:sldId id="930" r:id="rId20"/>
    <p:sldId id="878" r:id="rId21"/>
    <p:sldId id="880" r:id="rId22"/>
    <p:sldId id="883" r:id="rId23"/>
    <p:sldId id="893" r:id="rId24"/>
    <p:sldId id="94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3FB8"/>
    <a:srgbClr val="353739"/>
    <a:srgbClr val="FEE725"/>
    <a:srgbClr val="B31194"/>
    <a:srgbClr val="35372F"/>
    <a:srgbClr val="850D6E"/>
    <a:srgbClr val="151612"/>
    <a:srgbClr val="3A4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095" autoAdjust="0"/>
  </p:normalViewPr>
  <p:slideViewPr>
    <p:cSldViewPr snapToGrid="0" showGuides="1">
      <p:cViewPr varScale="1">
        <p:scale>
          <a:sx n="63" d="100"/>
          <a:sy n="63" d="100"/>
        </p:scale>
        <p:origin x="724" y="48"/>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12/01/2019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12/01/2019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414223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23050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49655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6</a:t>
            </a:fld>
            <a:endParaRPr lang="en-GB" dirty="0"/>
          </a:p>
        </p:txBody>
      </p:sp>
    </p:spTree>
    <p:extLst>
      <p:ext uri="{BB962C8B-B14F-4D97-AF65-F5344CB8AC3E}">
        <p14:creationId xmlns:p14="http://schemas.microsoft.com/office/powerpoint/2010/main" val="351860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7</a:t>
            </a:fld>
            <a:endParaRPr lang="en-GB" dirty="0"/>
          </a:p>
        </p:txBody>
      </p:sp>
    </p:spTree>
    <p:extLst>
      <p:ext uri="{BB962C8B-B14F-4D97-AF65-F5344CB8AC3E}">
        <p14:creationId xmlns:p14="http://schemas.microsoft.com/office/powerpoint/2010/main" val="171941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8</a:t>
            </a:fld>
            <a:endParaRPr lang="en-GB" dirty="0"/>
          </a:p>
        </p:txBody>
      </p:sp>
    </p:spTree>
    <p:extLst>
      <p:ext uri="{BB962C8B-B14F-4D97-AF65-F5344CB8AC3E}">
        <p14:creationId xmlns:p14="http://schemas.microsoft.com/office/powerpoint/2010/main" val="321771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9</a:t>
            </a:fld>
            <a:endParaRPr lang="en-GB" dirty="0"/>
          </a:p>
        </p:txBody>
      </p:sp>
    </p:spTree>
    <p:extLst>
      <p:ext uri="{BB962C8B-B14F-4D97-AF65-F5344CB8AC3E}">
        <p14:creationId xmlns:p14="http://schemas.microsoft.com/office/powerpoint/2010/main" val="125323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14</a:t>
            </a:fld>
            <a:endParaRPr lang="en-GB" dirty="0"/>
          </a:p>
        </p:txBody>
      </p:sp>
    </p:spTree>
    <p:extLst>
      <p:ext uri="{BB962C8B-B14F-4D97-AF65-F5344CB8AC3E}">
        <p14:creationId xmlns:p14="http://schemas.microsoft.com/office/powerpoint/2010/main" val="291605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5867111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3372157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050409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t>12/01/2019</a:t>
            </a:fld>
            <a:endParaRPr lang="en-GB"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95542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t>12/01/2019</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49544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12/01/2019</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1477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12/01/2019</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4330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498940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5906413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791119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745079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639676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786048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947755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704370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629499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263340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51957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910116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solidFill>
                  <a:prstClr val="black"/>
                </a:solidFill>
              </a:rPr>
              <a:pPr/>
              <a:t>12/01/2019</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94547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solidFill>
                  <a:prstClr val="black"/>
                </a:solidFill>
              </a:rPr>
              <a:pPr/>
              <a:t>12/01/2019</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60446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12/01/2019</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032453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734557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12/01/2019</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3562601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23587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273917900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1293833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83772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634991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4520856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9637133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3020180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785323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0487310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4611780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824182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solidFill>
                  <a:prstClr val="black"/>
                </a:solidFill>
              </a:rPr>
              <a:pPr/>
              <a:t>12/01/2019</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56271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solidFill>
                  <a:prstClr val="black"/>
                </a:solidFill>
              </a:rPr>
              <a:pPr/>
              <a:t>12/01/2019</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44478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12/01/2019</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1799504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12/01/2019</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018202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519165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194079771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8531573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57531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0924230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6009563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30859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1430358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5873859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1688900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074220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860049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solidFill>
                  <a:prstClr val="black"/>
                </a:solidFill>
              </a:rPr>
              <a:pPr/>
              <a:t>12/01/2019</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11770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solidFill>
                  <a:prstClr val="black"/>
                </a:solidFill>
              </a:rPr>
              <a:pPr/>
              <a:t>12/01/2019</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21502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12/01/2019</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87105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998399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12/01/2019</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9965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62120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2294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00752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2957926" cy="276999"/>
          </a:xfrm>
          <a:prstGeom prst="rect">
            <a:avLst/>
          </a:prstGeom>
          <a:noFill/>
        </p:spPr>
        <p:txBody>
          <a:bodyPr wrap="none" rtlCol="0">
            <a:spAutoFit/>
          </a:bodyPr>
          <a:lstStyle/>
          <a:p>
            <a:r>
              <a:rPr lang="en-US" sz="1200" b="1" i="0" dirty="0" smtClean="0">
                <a:solidFill>
                  <a:srgbClr val="252823"/>
                </a:solidFill>
                <a:latin typeface="Foco"/>
                <a:cs typeface="Foco"/>
              </a:rPr>
              <a:t>EXPLORING IDENTITIES</a:t>
            </a:r>
            <a:r>
              <a:rPr lang="en-US" sz="1200" b="0" i="0" dirty="0" smtClean="0">
                <a:solidFill>
                  <a:srgbClr val="252823"/>
                </a:solidFill>
                <a:latin typeface="Foco"/>
                <a:cs typeface="Foco"/>
              </a:rPr>
              <a:t> | IDENTITY </a:t>
            </a:r>
            <a:r>
              <a:rPr lang="en-US" sz="1200" b="0" i="0" baseline="0" dirty="0" smtClean="0">
                <a:solidFill>
                  <a:srgbClr val="252823"/>
                </a:solidFill>
                <a:latin typeface="Foco"/>
                <a:cs typeface="Foco"/>
              </a:rPr>
              <a:t>| Week 3</a:t>
            </a:r>
            <a:endParaRPr lang="en-US" sz="1200" b="0"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COPYRIGHT@2019</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9498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2962734" cy="276999"/>
          </a:xfrm>
          <a:prstGeom prst="rect">
            <a:avLst/>
          </a:prstGeom>
          <a:noFill/>
        </p:spPr>
        <p:txBody>
          <a:bodyPr wrap="none" rtlCol="0">
            <a:spAutoFit/>
          </a:bodyPr>
          <a:lstStyle/>
          <a:p>
            <a:r>
              <a:rPr lang="en-US" sz="1200" b="1" dirty="0" smtClean="0">
                <a:solidFill>
                  <a:srgbClr val="252823"/>
                </a:solidFill>
                <a:latin typeface="Foco"/>
                <a:cs typeface="Foco"/>
              </a:rPr>
              <a:t>EXPLORING IDENTITIES </a:t>
            </a:r>
            <a:r>
              <a:rPr lang="en-US" sz="1200" dirty="0" smtClean="0">
                <a:solidFill>
                  <a:srgbClr val="252823"/>
                </a:solidFill>
                <a:latin typeface="Foco"/>
                <a:cs typeface="Foco"/>
              </a:rPr>
              <a:t>| IDENTITY | Week 1</a:t>
            </a:r>
            <a:endParaRPr lang="en-US" sz="1200"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COPYRIGHT@2019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40940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2863348" cy="276999"/>
          </a:xfrm>
          <a:prstGeom prst="rect">
            <a:avLst/>
          </a:prstGeom>
          <a:noFill/>
        </p:spPr>
        <p:txBody>
          <a:bodyPr wrap="none" rtlCol="0">
            <a:spAutoFit/>
          </a:bodyPr>
          <a:lstStyle/>
          <a:p>
            <a:r>
              <a:rPr lang="en-US" sz="1200" b="1" dirty="0" smtClean="0">
                <a:solidFill>
                  <a:srgbClr val="252823"/>
                </a:solidFill>
                <a:latin typeface="Foco"/>
                <a:cs typeface="Foco"/>
              </a:rPr>
              <a:t>EXPLORING IDENTITIES </a:t>
            </a:r>
            <a:r>
              <a:rPr lang="en-US" sz="1200" dirty="0" smtClean="0">
                <a:solidFill>
                  <a:srgbClr val="252823"/>
                </a:solidFill>
                <a:latin typeface="Foco"/>
                <a:cs typeface="Foco"/>
              </a:rPr>
              <a:t>| Identity | Week 2</a:t>
            </a:r>
            <a:endParaRPr lang="en-US" sz="1200"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COPYRIGHT@2019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71728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715150"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HOMELESSNESS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6750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178" y="222187"/>
            <a:ext cx="1430027" cy="573741"/>
          </a:xfrm>
          <a:prstGeom prst="rect">
            <a:avLst/>
          </a:prstGeom>
        </p:spPr>
      </p:pic>
      <p:sp>
        <p:nvSpPr>
          <p:cNvPr id="6" name="Oval 5"/>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766181" y="2494124"/>
            <a:ext cx="4659631" cy="1384995"/>
          </a:xfrm>
          <a:prstGeom prst="rect">
            <a:avLst/>
          </a:prstGeom>
          <a:noFill/>
        </p:spPr>
        <p:txBody>
          <a:bodyPr wrap="square" rtlCol="0">
            <a:spAutoFit/>
          </a:bodyPr>
          <a:lstStyle/>
          <a:p>
            <a:pPr algn="ctr"/>
            <a:r>
              <a:rPr lang="en-GB" sz="6000" b="1" dirty="0" smtClean="0">
                <a:solidFill>
                  <a:prstClr val="white"/>
                </a:solidFill>
              </a:rPr>
              <a:t>IDENTITY</a:t>
            </a:r>
            <a:endParaRPr lang="en-GB" sz="3200" b="1" dirty="0" smtClean="0">
              <a:solidFill>
                <a:prstClr val="white"/>
              </a:solidFill>
            </a:endParaRPr>
          </a:p>
          <a:p>
            <a:pPr algn="ctr"/>
            <a:r>
              <a:rPr lang="en-GB" sz="2400" b="1" dirty="0" smtClean="0">
                <a:solidFill>
                  <a:srgbClr val="FEE725"/>
                </a:solidFill>
              </a:rPr>
              <a:t>EXPLORING</a:t>
            </a:r>
            <a:r>
              <a:rPr lang="en-GB" sz="2400" dirty="0" smtClean="0">
                <a:solidFill>
                  <a:srgbClr val="FEE725"/>
                </a:solidFill>
              </a:rPr>
              <a:t> IDENTITY</a:t>
            </a:r>
          </a:p>
        </p:txBody>
      </p:sp>
      <p:sp>
        <p:nvSpPr>
          <p:cNvPr id="8" name="TextBox 7"/>
          <p:cNvSpPr txBox="1"/>
          <p:nvPr/>
        </p:nvSpPr>
        <p:spPr>
          <a:xfrm>
            <a:off x="4321588" y="4697221"/>
            <a:ext cx="3718051" cy="461665"/>
          </a:xfrm>
          <a:prstGeom prst="rect">
            <a:avLst/>
          </a:prstGeom>
          <a:noFill/>
        </p:spPr>
        <p:txBody>
          <a:bodyPr wrap="square" rtlCol="0">
            <a:spAutoFit/>
          </a:bodyPr>
          <a:lstStyle/>
          <a:p>
            <a:pPr lvl="0" algn="ctr"/>
            <a:r>
              <a:rPr lang="en-GB" sz="2400" b="1" dirty="0" smtClean="0">
                <a:solidFill>
                  <a:prstClr val="white"/>
                </a:solidFill>
                <a:ea typeface="Times New Roman" panose="02020603050405020304" pitchFamily="18" charset="0"/>
                <a:cs typeface="Times New Roman" panose="02020603050405020304" pitchFamily="18" charset="0"/>
              </a:rPr>
              <a:t>Y7&amp;8 </a:t>
            </a:r>
            <a:r>
              <a:rPr lang="en-GB" sz="2400" b="1" dirty="0">
                <a:solidFill>
                  <a:prstClr val="white"/>
                </a:solidFill>
                <a:ea typeface="Times New Roman" panose="02020603050405020304" pitchFamily="18" charset="0"/>
                <a:cs typeface="Times New Roman" panose="02020603050405020304" pitchFamily="18" charset="0"/>
              </a:rPr>
              <a:t>| </a:t>
            </a:r>
            <a:r>
              <a:rPr lang="en-GB" sz="2400" b="1" dirty="0" smtClean="0">
                <a:solidFill>
                  <a:prstClr val="white"/>
                </a:solidFill>
                <a:ea typeface="Times New Roman" panose="02020603050405020304" pitchFamily="18" charset="0"/>
                <a:cs typeface="Times New Roman" panose="02020603050405020304" pitchFamily="18" charset="0"/>
              </a:rPr>
              <a:t>11-13 </a:t>
            </a:r>
            <a:r>
              <a:rPr lang="en-GB" sz="2400" b="1" dirty="0">
                <a:solidFill>
                  <a:prstClr val="white"/>
                </a:solidFill>
                <a:ea typeface="Times New Roman" panose="02020603050405020304" pitchFamily="18" charset="0"/>
                <a:cs typeface="Times New Roman" panose="02020603050405020304" pitchFamily="18" charset="0"/>
              </a:rPr>
              <a:t>years</a:t>
            </a:r>
            <a:endParaRPr lang="en-GB" sz="24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2732019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78681" y="1312723"/>
            <a:ext cx="3685159" cy="3685159"/>
          </a:xfrm>
        </p:spPr>
      </p:pic>
      <p:sp>
        <p:nvSpPr>
          <p:cNvPr id="5" name="TextBox 4"/>
          <p:cNvSpPr txBox="1"/>
          <p:nvPr/>
        </p:nvSpPr>
        <p:spPr>
          <a:xfrm>
            <a:off x="4512500" y="2031917"/>
            <a:ext cx="3017520" cy="2246769"/>
          </a:xfrm>
          <a:prstGeom prst="rect">
            <a:avLst/>
          </a:prstGeom>
          <a:noFill/>
        </p:spPr>
        <p:txBody>
          <a:bodyPr wrap="square" rtlCol="0">
            <a:spAutoFit/>
          </a:bodyPr>
          <a:lstStyle/>
          <a:p>
            <a:pPr algn="ctr"/>
            <a:r>
              <a:rPr lang="en-GB" sz="2800" dirty="0">
                <a:latin typeface="+mj-lt"/>
              </a:rPr>
              <a:t>Have you ever been made to think that you should worry about the way you look?</a:t>
            </a:r>
          </a:p>
        </p:txBody>
      </p:sp>
      <p:sp>
        <p:nvSpPr>
          <p:cNvPr id="2" name="Rectangle 1"/>
          <p:cNvSpPr/>
          <p:nvPr/>
        </p:nvSpPr>
        <p:spPr>
          <a:xfrm>
            <a:off x="508604" y="5243857"/>
            <a:ext cx="11166574" cy="523220"/>
          </a:xfrm>
          <a:prstGeom prst="rect">
            <a:avLst/>
          </a:prstGeom>
        </p:spPr>
        <p:txBody>
          <a:bodyPr wrap="square">
            <a:spAutoFit/>
          </a:bodyPr>
          <a:lstStyle/>
          <a:p>
            <a:r>
              <a:rPr lang="en-GB" sz="2800" dirty="0" smtClean="0">
                <a:latin typeface="+mj-lt"/>
              </a:rPr>
              <a:t>Share thoughts as a class or think about this idea in your own head. </a:t>
            </a:r>
            <a:endParaRPr lang="en-GB" sz="28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593" y="4071812"/>
            <a:ext cx="1138956" cy="2344090"/>
          </a:xfrm>
          <a:prstGeom prst="rect">
            <a:avLst/>
          </a:prstGeom>
        </p:spPr>
      </p:pic>
    </p:spTree>
    <p:extLst>
      <p:ext uri="{BB962C8B-B14F-4D97-AF65-F5344CB8AC3E}">
        <p14:creationId xmlns:p14="http://schemas.microsoft.com/office/powerpoint/2010/main" val="28622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428" y="655263"/>
            <a:ext cx="11337851" cy="5022215"/>
          </a:xfrm>
        </p:spPr>
        <p:txBody>
          <a:bodyPr>
            <a:noAutofit/>
          </a:bodyPr>
          <a:lstStyle/>
          <a:p>
            <a:pPr marL="0" indent="0">
              <a:buNone/>
            </a:pPr>
            <a:r>
              <a:rPr lang="en-GB" dirty="0" smtClean="0"/>
              <a:t>It is less common for people with, for example, larger </a:t>
            </a:r>
            <a:r>
              <a:rPr lang="en-GB" dirty="0"/>
              <a:t>body </a:t>
            </a:r>
            <a:r>
              <a:rPr lang="en-GB" dirty="0" smtClean="0"/>
              <a:t>types or non-perfect skin to be </a:t>
            </a:r>
            <a:r>
              <a:rPr lang="en-GB" dirty="0"/>
              <a:t>portrayed </a:t>
            </a:r>
            <a:r>
              <a:rPr lang="en-GB" dirty="0" smtClean="0"/>
              <a:t>in mainstream </a:t>
            </a:r>
            <a:r>
              <a:rPr lang="en-GB" dirty="0"/>
              <a:t>movies in romantic </a:t>
            </a:r>
            <a:r>
              <a:rPr lang="en-GB" dirty="0" smtClean="0"/>
              <a:t>situations, </a:t>
            </a:r>
            <a:r>
              <a:rPr lang="en-GB" dirty="0"/>
              <a:t>compared to </a:t>
            </a:r>
            <a:r>
              <a:rPr lang="en-GB" dirty="0" smtClean="0"/>
              <a:t>thin or flawless characters. And yet how many people do you know in ‘real life’ who look this completely perfect? Probably very few indeed.</a:t>
            </a:r>
          </a:p>
          <a:p>
            <a:pPr marL="0" indent="0">
              <a:buNone/>
            </a:pPr>
            <a:endParaRPr lang="en-GB" dirty="0"/>
          </a:p>
          <a:p>
            <a:pPr marL="0" indent="0">
              <a:buNone/>
            </a:pPr>
            <a:r>
              <a:rPr lang="en-GB" dirty="0" smtClean="0"/>
              <a:t>As well as stereotyping ‘perfection’, the media uses a huge array of editing skills to make people seem perfect. </a:t>
            </a:r>
            <a:r>
              <a:rPr lang="en-GB" b="1" dirty="0" smtClean="0"/>
              <a:t>This is both a clever and a dangerous tool</a:t>
            </a:r>
            <a:r>
              <a:rPr lang="en-GB" dirty="0" smtClean="0"/>
              <a:t>, as many of us (young and old) </a:t>
            </a:r>
            <a:r>
              <a:rPr lang="en-GB" dirty="0"/>
              <a:t>may compare </a:t>
            </a:r>
            <a:r>
              <a:rPr lang="en-GB" dirty="0" smtClean="0"/>
              <a:t>our own </a:t>
            </a:r>
            <a:r>
              <a:rPr lang="en-GB" dirty="0"/>
              <a:t>appearances to those of celebrities, models, animated TV characters, or toys </a:t>
            </a:r>
            <a:r>
              <a:rPr lang="en-GB" dirty="0" smtClean="0"/>
              <a:t>- body </a:t>
            </a:r>
            <a:r>
              <a:rPr lang="en-GB" dirty="0"/>
              <a:t>shapes that may be </a:t>
            </a:r>
            <a:r>
              <a:rPr lang="en-GB" dirty="0" smtClean="0"/>
              <a:t>completely </a:t>
            </a:r>
            <a:r>
              <a:rPr lang="en-GB" dirty="0"/>
              <a:t>unrealistic. </a:t>
            </a:r>
            <a:endParaRPr lang="en-GB" dirty="0" smtClean="0"/>
          </a:p>
          <a:p>
            <a:pPr marL="0" indent="0">
              <a:buNone/>
            </a:pPr>
            <a:endParaRPr lang="en-GB" dirty="0"/>
          </a:p>
          <a:p>
            <a:pPr marL="0" indent="0">
              <a:buNone/>
            </a:pPr>
            <a:r>
              <a:rPr lang="en-GB" dirty="0" smtClean="0"/>
              <a:t>This </a:t>
            </a:r>
            <a:r>
              <a:rPr lang="en-GB" dirty="0"/>
              <a:t>kind of comparison can lead to body shame and low body esteem. </a:t>
            </a:r>
          </a:p>
        </p:txBody>
      </p:sp>
    </p:spTree>
    <p:extLst>
      <p:ext uri="{BB962C8B-B14F-4D97-AF65-F5344CB8AC3E}">
        <p14:creationId xmlns:p14="http://schemas.microsoft.com/office/powerpoint/2010/main" val="7521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arbie do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3440" y="2477783"/>
            <a:ext cx="3240519" cy="39326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6108" y="807663"/>
            <a:ext cx="11337851" cy="5022215"/>
          </a:xfrm>
        </p:spPr>
        <p:txBody>
          <a:bodyPr>
            <a:normAutofit/>
          </a:bodyPr>
          <a:lstStyle/>
          <a:p>
            <a:pPr marL="0" indent="0">
              <a:buNone/>
            </a:pPr>
            <a:r>
              <a:rPr lang="en-GB" dirty="0" smtClean="0"/>
              <a:t>Here’s the truth.</a:t>
            </a:r>
            <a:br>
              <a:rPr lang="en-GB" dirty="0" smtClean="0"/>
            </a:br>
            <a:r>
              <a:rPr lang="en-GB" dirty="0" smtClean="0"/>
              <a:t>Very few people in the world are beautiful in the ways that we are told to see beauty, as they are for the most part impossible to achieve in ‘real life’.</a:t>
            </a:r>
            <a:endParaRPr lang="en-GB" dirty="0"/>
          </a:p>
          <a:p>
            <a:pPr marL="0" indent="0">
              <a:buNone/>
            </a:pPr>
            <a:r>
              <a:rPr lang="en-GB" dirty="0" smtClean="0"/>
              <a:t/>
            </a:r>
            <a:br>
              <a:rPr lang="en-GB" dirty="0" smtClean="0"/>
            </a:br>
            <a:r>
              <a:rPr lang="en-GB" dirty="0" smtClean="0"/>
              <a:t>Take Barbie as an example…</a:t>
            </a:r>
          </a:p>
          <a:p>
            <a:pPr marL="0" indent="0">
              <a:buNone/>
            </a:pPr>
            <a:endParaRPr lang="en-GB" dirty="0"/>
          </a:p>
          <a:p>
            <a:pPr marL="0" indent="0">
              <a:buNone/>
            </a:pPr>
            <a:endParaRPr lang="en-GB" dirty="0" smtClean="0"/>
          </a:p>
        </p:txBody>
      </p:sp>
      <p:sp>
        <p:nvSpPr>
          <p:cNvPr id="4" name="Rectangle 3"/>
          <p:cNvSpPr/>
          <p:nvPr/>
        </p:nvSpPr>
        <p:spPr>
          <a:xfrm>
            <a:off x="376108" y="3105289"/>
            <a:ext cx="7518212" cy="2677656"/>
          </a:xfrm>
          <a:prstGeom prst="rect">
            <a:avLst/>
          </a:prstGeom>
        </p:spPr>
        <p:txBody>
          <a:bodyPr wrap="square">
            <a:spAutoFit/>
          </a:bodyPr>
          <a:lstStyle/>
          <a:p>
            <a:r>
              <a:rPr lang="en-GB" sz="2800" dirty="0">
                <a:latin typeface="+mj-lt"/>
              </a:rPr>
              <a:t>Barbie has been shaped and edited in such a way that if she was real, she would be so tall and so thin, she would not be able to walk </a:t>
            </a:r>
            <a:r>
              <a:rPr lang="en-GB" sz="2800" dirty="0" smtClean="0">
                <a:latin typeface="+mj-lt"/>
              </a:rPr>
              <a:t>as her body would not be strong enough. </a:t>
            </a:r>
            <a:br>
              <a:rPr lang="en-GB" sz="2800" dirty="0" smtClean="0">
                <a:latin typeface="+mj-lt"/>
              </a:rPr>
            </a:br>
            <a:r>
              <a:rPr lang="en-GB" sz="2800" dirty="0" smtClean="0">
                <a:latin typeface="+mj-lt"/>
              </a:rPr>
              <a:t>She would </a:t>
            </a:r>
            <a:r>
              <a:rPr lang="en-GB" sz="2800" dirty="0">
                <a:latin typeface="+mj-lt"/>
              </a:rPr>
              <a:t>have to move around on all fours or </a:t>
            </a:r>
            <a:r>
              <a:rPr lang="en-GB" sz="2800" dirty="0" smtClean="0">
                <a:latin typeface="+mj-lt"/>
              </a:rPr>
              <a:t>use a wheelchair…(take a look at the next slide.)</a:t>
            </a:r>
            <a:endParaRPr lang="en-GB" sz="2800" dirty="0">
              <a:latin typeface="+mj-lt"/>
            </a:endParaRPr>
          </a:p>
        </p:txBody>
      </p:sp>
    </p:spTree>
    <p:extLst>
      <p:ext uri="{BB962C8B-B14F-4D97-AF65-F5344CB8AC3E}">
        <p14:creationId xmlns:p14="http://schemas.microsoft.com/office/powerpoint/2010/main" val="17452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rbie and real 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37" y="364834"/>
            <a:ext cx="7110583" cy="617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211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036" y="280763"/>
            <a:ext cx="11267204" cy="5892800"/>
          </a:xfrm>
        </p:spPr>
        <p:txBody>
          <a:bodyPr>
            <a:noAutofit/>
          </a:bodyPr>
          <a:lstStyle/>
          <a:p>
            <a:pPr marL="0" indent="0">
              <a:buNone/>
            </a:pPr>
            <a:endParaRPr lang="en-GB" dirty="0"/>
          </a:p>
          <a:p>
            <a:pPr marL="0" indent="0">
              <a:buNone/>
            </a:pPr>
            <a:r>
              <a:rPr lang="en-GB" dirty="0" smtClean="0"/>
              <a:t>Barbie is often a symbol of beauty and perfection for children, much like the range of Disney characters</a:t>
            </a:r>
            <a:r>
              <a:rPr lang="en-GB" dirty="0"/>
              <a:t>.</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
        <p:nvSpPr>
          <p:cNvPr id="2" name="Rectangle 1"/>
          <p:cNvSpPr/>
          <p:nvPr/>
        </p:nvSpPr>
        <p:spPr>
          <a:xfrm>
            <a:off x="305036" y="1686729"/>
            <a:ext cx="11267204" cy="1815882"/>
          </a:xfrm>
          <a:prstGeom prst="rect">
            <a:avLst/>
          </a:prstGeom>
        </p:spPr>
        <p:txBody>
          <a:bodyPr wrap="square">
            <a:spAutoFit/>
          </a:bodyPr>
          <a:lstStyle/>
          <a:p>
            <a:r>
              <a:rPr lang="en-GB" sz="2800" dirty="0">
                <a:latin typeface="+mj-lt"/>
              </a:rPr>
              <a:t>For many of us, Disney is our first ‘exposure’ to images of perceived beauty. Even though the Disney stories have started to include princesses </a:t>
            </a:r>
            <a:r>
              <a:rPr lang="en-GB" sz="2800" dirty="0" smtClean="0">
                <a:latin typeface="+mj-lt"/>
              </a:rPr>
              <a:t>with </a:t>
            </a:r>
            <a:r>
              <a:rPr lang="en-GB" sz="2800" dirty="0">
                <a:latin typeface="+mj-lt"/>
              </a:rPr>
              <a:t>a huge range of skills and </a:t>
            </a:r>
            <a:r>
              <a:rPr lang="en-GB" sz="2800" dirty="0" smtClean="0">
                <a:latin typeface="+mj-lt"/>
              </a:rPr>
              <a:t>talent and Prince’s who are a bit less ‘perfect’, </a:t>
            </a:r>
            <a:r>
              <a:rPr lang="en-GB" sz="2800" dirty="0">
                <a:latin typeface="+mj-lt"/>
              </a:rPr>
              <a:t>they are still shaped and edited to have unrealistic styles of beauty.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454" y="3708400"/>
            <a:ext cx="4321184" cy="2244855"/>
          </a:xfrm>
          <a:prstGeom prst="rect">
            <a:avLst/>
          </a:prstGeom>
        </p:spPr>
      </p:pic>
      <p:pic>
        <p:nvPicPr>
          <p:cNvPr id="4" name="Picture 2" descr="Image result for disney princes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8638" y="3875568"/>
            <a:ext cx="4367536" cy="207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28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4586373"/>
            <a:ext cx="10357058" cy="1938954"/>
          </a:xfrm>
        </p:spPr>
        <p:txBody>
          <a:bodyPr>
            <a:noAutofit/>
          </a:bodyPr>
          <a:lstStyle/>
          <a:p>
            <a:pPr marL="0" indent="0">
              <a:buNone/>
            </a:pPr>
            <a:r>
              <a:rPr lang="en-GB" dirty="0"/>
              <a:t>M</a:t>
            </a:r>
            <a:r>
              <a:rPr lang="en-GB" dirty="0" smtClean="0"/>
              <a:t>any of us feel pressured sometimes to look a particular way, or to wear certain things or to act in a particular way. But where do these pressures come from? </a:t>
            </a:r>
            <a:endParaRPr lang="en-GB" dirty="0"/>
          </a:p>
        </p:txBody>
      </p:sp>
      <p:sp>
        <p:nvSpPr>
          <p:cNvPr id="5" name="Content Placeholder 2"/>
          <p:cNvSpPr txBox="1">
            <a:spLocks/>
          </p:cNvSpPr>
          <p:nvPr/>
        </p:nvSpPr>
        <p:spPr>
          <a:xfrm>
            <a:off x="443022" y="1825625"/>
            <a:ext cx="113378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0776" y="3759200"/>
            <a:ext cx="1290849" cy="2656702"/>
          </a:xfrm>
          <a:prstGeom prst="rect">
            <a:avLst/>
          </a:prstGeom>
        </p:spPr>
      </p:pic>
      <p:pic>
        <p:nvPicPr>
          <p:cNvPr id="11"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0121" y="983185"/>
            <a:ext cx="3244780" cy="3364249"/>
          </a:xfrm>
          <a:prstGeom prst="rect">
            <a:avLst/>
          </a:prstGeom>
        </p:spPr>
      </p:pic>
      <p:sp>
        <p:nvSpPr>
          <p:cNvPr id="12" name="TextBox 11"/>
          <p:cNvSpPr txBox="1"/>
          <p:nvPr/>
        </p:nvSpPr>
        <p:spPr>
          <a:xfrm>
            <a:off x="4432213" y="1586686"/>
            <a:ext cx="2892107" cy="2246769"/>
          </a:xfrm>
          <a:prstGeom prst="rect">
            <a:avLst/>
          </a:prstGeom>
          <a:noFill/>
        </p:spPr>
        <p:txBody>
          <a:bodyPr wrap="square" rtlCol="0">
            <a:spAutoFit/>
          </a:bodyPr>
          <a:lstStyle/>
          <a:p>
            <a:pPr algn="ctr"/>
            <a:r>
              <a:rPr lang="en-GB" sz="2800" dirty="0" smtClean="0">
                <a:latin typeface="+mj-lt"/>
              </a:rPr>
              <a:t>Do you think that Disney is giving children an unrealistic idea of perfection?</a:t>
            </a:r>
            <a:endParaRPr lang="en-GB" sz="2000" dirty="0">
              <a:latin typeface="+mj-lt"/>
            </a:endParaRPr>
          </a:p>
        </p:txBody>
      </p:sp>
    </p:spTree>
    <p:extLst>
      <p:ext uri="{BB962C8B-B14F-4D97-AF65-F5344CB8AC3E}">
        <p14:creationId xmlns:p14="http://schemas.microsoft.com/office/powerpoint/2010/main" val="11035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542" y="2192794"/>
            <a:ext cx="10357058" cy="1938954"/>
          </a:xfrm>
        </p:spPr>
        <p:txBody>
          <a:bodyPr>
            <a:noAutofit/>
          </a:bodyPr>
          <a:lstStyle/>
          <a:p>
            <a:pPr marL="0" indent="0">
              <a:buNone/>
            </a:pPr>
            <a:r>
              <a:rPr lang="en-GB" dirty="0" smtClean="0"/>
              <a:t>Working in small groups, brainstorm as many ideas as you can think of about where pressure comes from to be or act in a particular way that other people have decided is “the right way”. The following slide will help you with some ideas. . </a:t>
            </a:r>
            <a:endParaRPr lang="en-GB" dirty="0"/>
          </a:p>
        </p:txBody>
      </p:sp>
      <p:sp>
        <p:nvSpPr>
          <p:cNvPr id="5" name="Content Placeholder 2"/>
          <p:cNvSpPr txBox="1">
            <a:spLocks/>
          </p:cNvSpPr>
          <p:nvPr/>
        </p:nvSpPr>
        <p:spPr>
          <a:xfrm>
            <a:off x="443022" y="1825625"/>
            <a:ext cx="113378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5277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400" b="1" dirty="0">
              <a:solidFill>
                <a:srgbClr val="000000"/>
              </a:solidFill>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600" i="1" dirty="0">
              <a:solidFill>
                <a:srgbClr val="7030A0"/>
              </a:solidFill>
            </a:endParaRPr>
          </a:p>
          <a:p>
            <a:pPr marL="457205" lvl="1" indent="0">
              <a:buNone/>
            </a:pPr>
            <a:endParaRPr lang="en-GB" sz="2800" dirty="0"/>
          </a:p>
          <a:p>
            <a:endParaRPr lang="en-GB" sz="3200" dirty="0"/>
          </a:p>
        </p:txBody>
      </p:sp>
      <p:sp>
        <p:nvSpPr>
          <p:cNvPr id="6" name="Rectangle 5"/>
          <p:cNvSpPr>
            <a:spLocks noChangeArrowheads="1"/>
          </p:cNvSpPr>
          <p:nvPr/>
        </p:nvSpPr>
        <p:spPr bwMode="auto">
          <a:xfrm>
            <a:off x="0" y="28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000" dirty="0">
              <a:solidFill>
                <a:prstClr val="black"/>
              </a:solidFill>
              <a:latin typeface="Calibri Light" panose="020F0302020204030204"/>
            </a:endParaRPr>
          </a:p>
        </p:txBody>
      </p:sp>
      <p:sp>
        <p:nvSpPr>
          <p:cNvPr id="7" name="Rectangle 5"/>
          <p:cNvSpPr>
            <a:spLocks noChangeArrowheads="1"/>
          </p:cNvSpPr>
          <p:nvPr/>
        </p:nvSpPr>
        <p:spPr bwMode="auto">
          <a:xfrm>
            <a:off x="0" y="28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000" dirty="0">
              <a:solidFill>
                <a:prstClr val="black"/>
              </a:solidFill>
              <a:latin typeface="Calibri Light" panose="020F0302020204030204"/>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sz="2000" dirty="0">
              <a:solidFill>
                <a:prstClr val="black">
                  <a:tint val="75000"/>
                </a:prstClr>
              </a:solidFill>
              <a:latin typeface="Calibri Light" panose="020F0302020204030204"/>
            </a:endParaRPr>
          </a:p>
        </p:txBody>
      </p:sp>
      <p:sp>
        <p:nvSpPr>
          <p:cNvPr id="4" name="Oval 3"/>
          <p:cNvSpPr/>
          <p:nvPr/>
        </p:nvSpPr>
        <p:spPr>
          <a:xfrm>
            <a:off x="4535052" y="2000763"/>
            <a:ext cx="2797529" cy="275018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latin typeface="Calibri Light" panose="020F0302020204030204"/>
              </a:rPr>
              <a:t>The pressure to BE a certain way comes from…</a:t>
            </a:r>
            <a:endParaRPr lang="en-GB" sz="2800" b="1" dirty="0">
              <a:solidFill>
                <a:prstClr val="black"/>
              </a:solidFill>
              <a:latin typeface="Calibri Light" panose="020F0302020204030204"/>
            </a:endParaRPr>
          </a:p>
        </p:txBody>
      </p:sp>
      <p:sp>
        <p:nvSpPr>
          <p:cNvPr id="10" name="Oval 9"/>
          <p:cNvSpPr/>
          <p:nvPr/>
        </p:nvSpPr>
        <p:spPr>
          <a:xfrm>
            <a:off x="7348674" y="983589"/>
            <a:ext cx="1564640" cy="16154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FFFF00"/>
              </a:solidFill>
              <a:latin typeface="Calibri Light" panose="020F0302020204030204"/>
            </a:endParaRPr>
          </a:p>
        </p:txBody>
      </p:sp>
      <p:sp>
        <p:nvSpPr>
          <p:cNvPr id="13" name="Oval 12"/>
          <p:cNvSpPr/>
          <p:nvPr/>
        </p:nvSpPr>
        <p:spPr>
          <a:xfrm>
            <a:off x="7587982" y="2913354"/>
            <a:ext cx="1610882" cy="1590098"/>
          </a:xfrm>
          <a:prstGeom prst="ellipse">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prstClr val="white"/>
              </a:solidFill>
              <a:latin typeface="Calibri Light" panose="020F0302020204030204"/>
            </a:endParaRPr>
          </a:p>
        </p:txBody>
      </p:sp>
      <p:sp>
        <p:nvSpPr>
          <p:cNvPr id="14" name="Oval 13"/>
          <p:cNvSpPr/>
          <p:nvPr/>
        </p:nvSpPr>
        <p:spPr>
          <a:xfrm>
            <a:off x="5313680" y="155325"/>
            <a:ext cx="1564640" cy="1615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0000"/>
                </a:solidFill>
                <a:latin typeface="Calibri Light" panose="020F0302020204030204"/>
              </a:rPr>
              <a:t>Social media</a:t>
            </a:r>
            <a:endParaRPr lang="en-GB" sz="2000" b="1" dirty="0">
              <a:solidFill>
                <a:srgbClr val="FF0000"/>
              </a:solidFill>
              <a:latin typeface="Calibri Light" panose="020F0302020204030204"/>
            </a:endParaRPr>
          </a:p>
        </p:txBody>
      </p:sp>
      <p:sp>
        <p:nvSpPr>
          <p:cNvPr id="15" name="Oval 14"/>
          <p:cNvSpPr/>
          <p:nvPr/>
        </p:nvSpPr>
        <p:spPr>
          <a:xfrm>
            <a:off x="6909707" y="4750948"/>
            <a:ext cx="1625461" cy="15210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002060"/>
                </a:solidFill>
                <a:latin typeface="Calibri Light" panose="020F0302020204030204"/>
              </a:rPr>
              <a:t>Peer Pressure</a:t>
            </a:r>
            <a:endParaRPr lang="en-GB" sz="2000" b="1" dirty="0">
              <a:solidFill>
                <a:srgbClr val="002060"/>
              </a:solidFill>
              <a:latin typeface="Calibri Light" panose="020F0302020204030204"/>
            </a:endParaRPr>
          </a:p>
        </p:txBody>
      </p:sp>
      <p:sp>
        <p:nvSpPr>
          <p:cNvPr id="16" name="Oval 15"/>
          <p:cNvSpPr/>
          <p:nvPr/>
        </p:nvSpPr>
        <p:spPr>
          <a:xfrm>
            <a:off x="2417748" y="2443480"/>
            <a:ext cx="1564640" cy="1615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white"/>
                </a:solidFill>
                <a:latin typeface="Calibri Light" panose="020F0302020204030204"/>
              </a:rPr>
              <a:t>Bullying</a:t>
            </a:r>
            <a:endParaRPr lang="en-GB" sz="2000" dirty="0">
              <a:solidFill>
                <a:prstClr val="white"/>
              </a:solidFill>
              <a:latin typeface="Calibri Light" panose="020F0302020204030204"/>
            </a:endParaRPr>
          </a:p>
        </p:txBody>
      </p:sp>
      <p:sp>
        <p:nvSpPr>
          <p:cNvPr id="17" name="Oval 16"/>
          <p:cNvSpPr/>
          <p:nvPr/>
        </p:nvSpPr>
        <p:spPr>
          <a:xfrm>
            <a:off x="3200015" y="4109720"/>
            <a:ext cx="1564640" cy="1615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white"/>
                </a:solidFill>
                <a:latin typeface="Calibri Light" panose="020F0302020204030204"/>
              </a:rPr>
              <a:t>Pop stars</a:t>
            </a:r>
            <a:endParaRPr lang="en-GB" sz="2000" dirty="0">
              <a:solidFill>
                <a:prstClr val="white"/>
              </a:solidFill>
              <a:latin typeface="Calibri Light" panose="020F0302020204030204"/>
            </a:endParaRPr>
          </a:p>
        </p:txBody>
      </p:sp>
      <p:sp>
        <p:nvSpPr>
          <p:cNvPr id="18" name="Oval 17"/>
          <p:cNvSpPr/>
          <p:nvPr/>
        </p:nvSpPr>
        <p:spPr>
          <a:xfrm>
            <a:off x="5032402" y="5106036"/>
            <a:ext cx="1564640" cy="1615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prstClr val="white"/>
                </a:solidFill>
                <a:latin typeface="Calibri Light" panose="020F0302020204030204"/>
              </a:rPr>
              <a:t>Friends</a:t>
            </a:r>
            <a:endParaRPr lang="en-GB" sz="2400" dirty="0">
              <a:solidFill>
                <a:prstClr val="white"/>
              </a:solidFill>
              <a:latin typeface="Calibri Light" panose="020F0302020204030204"/>
            </a:endParaRPr>
          </a:p>
        </p:txBody>
      </p:sp>
      <p:sp>
        <p:nvSpPr>
          <p:cNvPr id="19" name="Oval 18"/>
          <p:cNvSpPr/>
          <p:nvPr/>
        </p:nvSpPr>
        <p:spPr>
          <a:xfrm>
            <a:off x="3332464" y="828040"/>
            <a:ext cx="1564640" cy="161544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alibri Light" panose="020F0302020204030204"/>
              </a:rPr>
              <a:t>?</a:t>
            </a:r>
            <a:endParaRPr lang="en-GB" sz="2000" dirty="0">
              <a:solidFill>
                <a:prstClr val="white"/>
              </a:solidFill>
              <a:latin typeface="Calibri Light" panose="020F0302020204030204"/>
            </a:endParaRPr>
          </a:p>
        </p:txBody>
      </p:sp>
    </p:spTree>
    <p:extLst>
      <p:ext uri="{BB962C8B-B14F-4D97-AF65-F5344CB8AC3E}">
        <p14:creationId xmlns:p14="http://schemas.microsoft.com/office/powerpoint/2010/main" val="135520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circle(in)">
                                      <p:cBhvr>
                                        <p:cTn id="79" dur="2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circle(in)">
                                      <p:cBhvr>
                                        <p:cTn id="84" dur="20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circle(in)">
                                      <p:cBhvr>
                                        <p:cTn id="89" dur="20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circle(in)">
                                      <p:cBhvr>
                                        <p:cTn id="9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518" y="860827"/>
            <a:ext cx="10911322" cy="4987080"/>
          </a:xfrm>
        </p:spPr>
        <p:txBody>
          <a:bodyPr>
            <a:noAutofit/>
          </a:bodyPr>
          <a:lstStyle/>
          <a:p>
            <a:pPr marL="0" indent="0">
              <a:buNone/>
            </a:pPr>
            <a:r>
              <a:rPr lang="en-GB" dirty="0" smtClean="0"/>
              <a:t>Disney represent </a:t>
            </a:r>
            <a:r>
              <a:rPr lang="en-GB" dirty="0"/>
              <a:t>some of the first examples </a:t>
            </a:r>
            <a:r>
              <a:rPr lang="en-GB" dirty="0" smtClean="0"/>
              <a:t>of young people’s </a:t>
            </a:r>
            <a:r>
              <a:rPr lang="en-GB" dirty="0"/>
              <a:t>exposure to the </a:t>
            </a:r>
            <a:r>
              <a:rPr lang="en-GB" dirty="0" smtClean="0"/>
              <a:t>idea of ‘perfection, whether it is the prince, princess or ‘ugly sister’ opposites highlighting the beauty of their heroes and heroines. </a:t>
            </a:r>
          </a:p>
          <a:p>
            <a:pPr marL="0" indent="0">
              <a:buNone/>
            </a:pPr>
            <a:r>
              <a:rPr lang="en-GB" dirty="0" smtClean="0"/>
              <a:t>The exposure starts at a very young age, for many children even as young as two, </a:t>
            </a:r>
            <a:r>
              <a:rPr lang="en-GB" dirty="0"/>
              <a:t>three and four</a:t>
            </a:r>
            <a:r>
              <a:rPr lang="en-GB" dirty="0" smtClean="0"/>
              <a:t>.</a:t>
            </a:r>
          </a:p>
          <a:p>
            <a:pPr marL="0" indent="0">
              <a:buNone/>
            </a:pPr>
            <a:endParaRPr lang="en-GB" dirty="0"/>
          </a:p>
          <a:p>
            <a:pPr marL="0" indent="0">
              <a:buNone/>
            </a:pPr>
            <a:endParaRPr lang="en-GB" sz="2400" dirty="0"/>
          </a:p>
        </p:txBody>
      </p:sp>
      <p:pic>
        <p:nvPicPr>
          <p:cNvPr id="5" name="Picture 2" descr="Image result for disney princes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200" y="3598935"/>
            <a:ext cx="5771949" cy="27457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2418" y="3414269"/>
            <a:ext cx="5331022" cy="1815882"/>
          </a:xfrm>
          <a:prstGeom prst="rect">
            <a:avLst/>
          </a:prstGeom>
        </p:spPr>
        <p:txBody>
          <a:bodyPr wrap="square">
            <a:spAutoFit/>
          </a:bodyPr>
          <a:lstStyle/>
          <a:p>
            <a:r>
              <a:rPr lang="en-GB" sz="2800" dirty="0">
                <a:latin typeface="+mj-lt"/>
              </a:rPr>
              <a:t>If we are being taught from early childhood </a:t>
            </a:r>
            <a:r>
              <a:rPr lang="en-GB" sz="2800" dirty="0" smtClean="0">
                <a:latin typeface="+mj-lt"/>
              </a:rPr>
              <a:t>to see beauty in this way, what might that do to our perceptions as we grow up?</a:t>
            </a:r>
            <a:endParaRPr lang="en-GB" sz="2800" dirty="0">
              <a:latin typeface="+mj-lt"/>
            </a:endParaRPr>
          </a:p>
        </p:txBody>
      </p:sp>
    </p:spTree>
    <p:extLst>
      <p:ext uri="{BB962C8B-B14F-4D97-AF65-F5344CB8AC3E}">
        <p14:creationId xmlns:p14="http://schemas.microsoft.com/office/powerpoint/2010/main" val="3725669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9593" y="4071812"/>
            <a:ext cx="1138956" cy="2344090"/>
          </a:xfrm>
          <a:prstGeom prst="rect">
            <a:avLst/>
          </a:prstGeom>
        </p:spPr>
      </p:pic>
      <p:pic>
        <p:nvPicPr>
          <p:cNvPr id="7"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1207" y="1625600"/>
            <a:ext cx="3327038" cy="3327038"/>
          </a:xfrm>
          <a:prstGeom prst="rect">
            <a:avLst/>
          </a:prstGeom>
        </p:spPr>
      </p:pic>
      <p:sp>
        <p:nvSpPr>
          <p:cNvPr id="8" name="TextBox 7"/>
          <p:cNvSpPr txBox="1"/>
          <p:nvPr/>
        </p:nvSpPr>
        <p:spPr>
          <a:xfrm>
            <a:off x="4480560" y="2255930"/>
            <a:ext cx="2641601" cy="1815882"/>
          </a:xfrm>
          <a:prstGeom prst="rect">
            <a:avLst/>
          </a:prstGeom>
          <a:noFill/>
        </p:spPr>
        <p:txBody>
          <a:bodyPr wrap="square" rtlCol="0">
            <a:spAutoFit/>
          </a:bodyPr>
          <a:lstStyle/>
          <a:p>
            <a:pPr algn="ctr"/>
            <a:r>
              <a:rPr lang="en-GB" sz="2800" dirty="0">
                <a:latin typeface="+mj-lt"/>
              </a:rPr>
              <a:t>Are </a:t>
            </a:r>
            <a:r>
              <a:rPr lang="en-GB" sz="2800" dirty="0" smtClean="0">
                <a:latin typeface="+mj-lt"/>
              </a:rPr>
              <a:t>we under </a:t>
            </a:r>
            <a:r>
              <a:rPr lang="en-GB" sz="2800" dirty="0">
                <a:latin typeface="+mj-lt"/>
              </a:rPr>
              <a:t>too much pressure to be perfect?</a:t>
            </a:r>
          </a:p>
        </p:txBody>
      </p:sp>
    </p:spTree>
    <p:extLst>
      <p:ext uri="{BB962C8B-B14F-4D97-AF65-F5344CB8AC3E}">
        <p14:creationId xmlns:p14="http://schemas.microsoft.com/office/powerpoint/2010/main" val="838798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Oval 5"/>
          <p:cNvSpPr/>
          <p:nvPr/>
        </p:nvSpPr>
        <p:spPr>
          <a:xfrm>
            <a:off x="7357819" y="2072640"/>
            <a:ext cx="4364987" cy="4443422"/>
          </a:xfrm>
          <a:prstGeom prst="ellipse">
            <a:avLst/>
          </a:prstGeom>
          <a:solidFill>
            <a:schemeClr val="tx1">
              <a:alpha val="61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7287614" y="3634715"/>
            <a:ext cx="4505395" cy="1446550"/>
          </a:xfrm>
          <a:prstGeom prst="rect">
            <a:avLst/>
          </a:prstGeom>
          <a:noFill/>
        </p:spPr>
        <p:txBody>
          <a:bodyPr wrap="square" rtlCol="0">
            <a:spAutoFit/>
          </a:bodyPr>
          <a:lstStyle/>
          <a:p>
            <a:pPr algn="ctr"/>
            <a:r>
              <a:rPr lang="en-GB" sz="2800" b="1" spc="300" dirty="0" smtClean="0">
                <a:solidFill>
                  <a:prstClr val="white"/>
                </a:solidFill>
              </a:rPr>
              <a:t>MY BEST SELF</a:t>
            </a:r>
          </a:p>
          <a:p>
            <a:pPr algn="ctr"/>
            <a:endParaRPr lang="en-GB" sz="1200" b="1" spc="300" dirty="0" smtClean="0">
              <a:solidFill>
                <a:prstClr val="white"/>
              </a:solidFill>
            </a:endParaRPr>
          </a:p>
          <a:p>
            <a:pPr algn="ctr"/>
            <a:endParaRPr lang="en-GB" sz="2400" b="1" dirty="0" smtClean="0">
              <a:solidFill>
                <a:srgbClr val="FEE725"/>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3</a:t>
            </a:r>
          </a:p>
        </p:txBody>
      </p:sp>
      <p:sp>
        <p:nvSpPr>
          <p:cNvPr id="9" name="TextBox 8"/>
          <p:cNvSpPr txBox="1"/>
          <p:nvPr/>
        </p:nvSpPr>
        <p:spPr>
          <a:xfrm>
            <a:off x="7869806" y="5081265"/>
            <a:ext cx="3341009"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6 0   M I N U T E S </a:t>
            </a:r>
            <a:endParaRPr lang="en-GB" sz="2000" dirty="0">
              <a:solidFill>
                <a:prstClr val="white"/>
              </a:solidFill>
              <a:ea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13" y="213543"/>
            <a:ext cx="1107448" cy="444319"/>
          </a:xfrm>
          <a:prstGeom prst="rect">
            <a:avLst/>
          </a:prstGeom>
        </p:spPr>
      </p:pic>
    </p:spTree>
    <p:extLst>
      <p:ext uri="{BB962C8B-B14F-4D97-AF65-F5344CB8AC3E}">
        <p14:creationId xmlns:p14="http://schemas.microsoft.com/office/powerpoint/2010/main" val="2436021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946298"/>
            <a:ext cx="11337851" cy="5230665"/>
          </a:xfrm>
        </p:spPr>
        <p:txBody>
          <a:bodyPr/>
          <a:lstStyle/>
          <a:p>
            <a:pPr marL="0" indent="0">
              <a:buNone/>
            </a:pPr>
            <a:endParaRPr lang="en-GB" dirty="0"/>
          </a:p>
          <a:p>
            <a:pPr marL="0" indent="0" algn="ctr">
              <a:buNone/>
            </a:pPr>
            <a:r>
              <a:rPr lang="en-GB" sz="4800" dirty="0" smtClean="0">
                <a:latin typeface="Just Another Hand" panose="02000506000000020003" pitchFamily="2" charset="0"/>
              </a:rPr>
              <a:t>“Beauty is not a matter of cosmetics or money, or about race or </a:t>
            </a:r>
            <a:br>
              <a:rPr lang="en-GB" sz="4800" dirty="0" smtClean="0">
                <a:latin typeface="Just Another Hand" panose="02000506000000020003" pitchFamily="2" charset="0"/>
              </a:rPr>
            </a:br>
            <a:r>
              <a:rPr lang="en-GB" sz="4800" dirty="0" smtClean="0">
                <a:latin typeface="Just Another Hand" panose="02000506000000020003" pitchFamily="2" charset="0"/>
              </a:rPr>
              <a:t>social status. But more about just being yourself.”</a:t>
            </a:r>
          </a:p>
          <a:p>
            <a:pPr marL="0" indent="0">
              <a:buNone/>
            </a:pPr>
            <a:endParaRPr lang="en-GB" dirty="0"/>
          </a:p>
          <a:p>
            <a:pPr marL="0" indent="0">
              <a:buNone/>
            </a:pPr>
            <a:endParaRPr lang="en-GB" dirty="0" smtClean="0"/>
          </a:p>
          <a:p>
            <a:pPr marL="0" indent="0">
              <a:buNone/>
            </a:pPr>
            <a:endParaRPr lang="en-GB"/>
          </a:p>
          <a:p>
            <a:pPr marL="0" indent="0">
              <a:buNone/>
            </a:pPr>
            <a:r>
              <a:rPr lang="en-GB" smtClean="0"/>
              <a:t>Do </a:t>
            </a:r>
            <a:r>
              <a:rPr lang="en-GB" dirty="0" smtClean="0"/>
              <a:t>you agree? Share your thoughts with the class.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5906" y="3090582"/>
            <a:ext cx="1615720" cy="3325320"/>
          </a:xfrm>
          <a:prstGeom prst="rect">
            <a:avLst/>
          </a:prstGeom>
        </p:spPr>
      </p:pic>
    </p:spTree>
    <p:extLst>
      <p:ext uri="{BB962C8B-B14F-4D97-AF65-F5344CB8AC3E}">
        <p14:creationId xmlns:p14="http://schemas.microsoft.com/office/powerpoint/2010/main" val="2552567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34280" y="2719992"/>
            <a:ext cx="5013841" cy="1754326"/>
          </a:xfrm>
          <a:prstGeom prst="rect">
            <a:avLst/>
          </a:prstGeom>
          <a:noFill/>
        </p:spPr>
        <p:txBody>
          <a:bodyPr wrap="square" rtlCol="0">
            <a:spAutoFit/>
          </a:bodyPr>
          <a:lstStyle/>
          <a:p>
            <a:pPr algn="ctr"/>
            <a:r>
              <a:rPr lang="en-GB" sz="5400" b="1" dirty="0" smtClean="0">
                <a:solidFill>
                  <a:prstClr val="white"/>
                </a:solidFill>
              </a:rPr>
              <a:t>IDENTITY</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3169231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737833" y="1771133"/>
            <a:ext cx="9976928" cy="4351338"/>
          </a:xfrm>
        </p:spPr>
        <p:txBody>
          <a:bodyPr>
            <a:normAutofit/>
          </a:bodyPr>
          <a:lstStyle/>
          <a:p>
            <a:pPr marL="0" indent="0">
              <a:buNone/>
            </a:pPr>
            <a:r>
              <a:rPr lang="en-GB" dirty="0"/>
              <a:t>Think </a:t>
            </a:r>
            <a:r>
              <a:rPr lang="en-GB" dirty="0" smtClean="0"/>
              <a:t>about what perfection means to us and how we are often shown (or told) what beauty should be</a:t>
            </a:r>
          </a:p>
          <a:p>
            <a:pPr marL="0" indent="0">
              <a:buNone/>
            </a:pPr>
            <a:endParaRPr lang="en-GB" dirty="0"/>
          </a:p>
          <a:p>
            <a:pPr marL="0" indent="0">
              <a:buNone/>
            </a:pPr>
            <a:r>
              <a:rPr lang="en-GB" dirty="0"/>
              <a:t>Understand and explore </a:t>
            </a:r>
            <a:r>
              <a:rPr lang="en-GB" dirty="0" smtClean="0"/>
              <a:t>how beauty is perceived in cultures and traditions across the world</a:t>
            </a:r>
            <a:br>
              <a:rPr lang="en-GB" dirty="0" smtClean="0"/>
            </a:br>
            <a:r>
              <a:rPr lang="en-GB" dirty="0" smtClean="0"/>
              <a:t/>
            </a:r>
            <a:br>
              <a:rPr lang="en-GB" dirty="0" smtClean="0"/>
            </a:br>
            <a:endParaRPr lang="en-GB" dirty="0" smtClean="0"/>
          </a:p>
          <a:p>
            <a:pPr marL="0" indent="0">
              <a:buNone/>
            </a:pPr>
            <a:r>
              <a:rPr lang="en-GB" dirty="0" smtClean="0"/>
              <a:t>Connect with some of our own ideas about beauty and think about how we can learn to find beauty in our imperfections</a:t>
            </a:r>
            <a:endParaRPr lang="en-GB" dirty="0"/>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Calibri Light" panose="020F0302020204030204"/>
              </a:rPr>
              <a:t>THINK!</a:t>
            </a:r>
            <a:endParaRPr lang="en-GB" sz="1600" b="1" dirty="0">
              <a:solidFill>
                <a:srgbClr val="FEE725"/>
              </a:solidFill>
              <a:latin typeface="Calibri Light" panose="020F0302020204030204"/>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Calibri Light" panose="020F0302020204030204"/>
              </a:rPr>
              <a:t>FEEL!</a:t>
            </a:r>
            <a:endParaRPr lang="en-GB" sz="1600" b="1" dirty="0">
              <a:solidFill>
                <a:srgbClr val="FEE725"/>
              </a:solidFill>
              <a:latin typeface="Calibri Light" panose="020F0302020204030204"/>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Calibri Light" panose="020F0302020204030204"/>
              </a:rPr>
              <a:t>CONNECT!</a:t>
            </a:r>
            <a:endParaRPr lang="en-GB" sz="1600" b="1" dirty="0">
              <a:solidFill>
                <a:srgbClr val="FEE725"/>
              </a:solidFill>
              <a:latin typeface="Calibri Light" panose="020F0302020204030204"/>
            </a:endParaRPr>
          </a:p>
        </p:txBody>
      </p:sp>
    </p:spTree>
    <p:extLst>
      <p:ext uri="{BB962C8B-B14F-4D97-AF65-F5344CB8AC3E}">
        <p14:creationId xmlns:p14="http://schemas.microsoft.com/office/powerpoint/2010/main" val="9070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908" y="605987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spc="300" dirty="0" smtClean="0">
                <a:solidFill>
                  <a:prstClr val="white"/>
                </a:solidFill>
                <a:latin typeface="Foco" panose="020B0504050202020203" pitchFamily="34" charset="0"/>
              </a:rPr>
              <a:t>FEELING THE PRESSURE</a:t>
            </a:r>
            <a:endParaRPr lang="en-GB" sz="1100" b="1" spc="300"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84175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7027" y="1825625"/>
            <a:ext cx="6333846" cy="4351338"/>
          </a:xfrm>
        </p:spPr>
        <p:txBody>
          <a:bodyPr/>
          <a:lstStyle/>
          <a:p>
            <a:pPr marL="0" indent="0">
              <a:buNone/>
            </a:pPr>
            <a:endParaRPr lang="en-GB" dirty="0"/>
          </a:p>
          <a:p>
            <a:pPr marL="0" indent="0">
              <a:buNone/>
            </a:pPr>
            <a:r>
              <a:rPr lang="en-GB" dirty="0" smtClean="0"/>
              <a:t>Spend a minute talking with the person next to you and share your thoughts.</a:t>
            </a:r>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1001" y="1411371"/>
            <a:ext cx="3993749" cy="3993749"/>
          </a:xfrm>
          <a:prstGeom prst="rect">
            <a:avLst/>
          </a:prstGeom>
        </p:spPr>
      </p:pic>
      <p:sp>
        <p:nvSpPr>
          <p:cNvPr id="5" name="TextBox 4"/>
          <p:cNvSpPr txBox="1"/>
          <p:nvPr/>
        </p:nvSpPr>
        <p:spPr>
          <a:xfrm>
            <a:off x="1436748" y="2227669"/>
            <a:ext cx="3307972" cy="2677656"/>
          </a:xfrm>
          <a:prstGeom prst="rect">
            <a:avLst/>
          </a:prstGeom>
          <a:noFill/>
        </p:spPr>
        <p:txBody>
          <a:bodyPr wrap="square" rtlCol="0">
            <a:spAutoFit/>
          </a:bodyPr>
          <a:lstStyle/>
          <a:p>
            <a:pPr algn="ctr"/>
            <a:r>
              <a:rPr lang="en-GB" sz="2800" dirty="0">
                <a:latin typeface="+mj-lt"/>
              </a:rPr>
              <a:t>If you think of the word BEAUTY, what do you imagine?  What </a:t>
            </a:r>
            <a:r>
              <a:rPr lang="en-GB" sz="2800" dirty="0" smtClean="0">
                <a:latin typeface="+mj-lt"/>
              </a:rPr>
              <a:t>words or images </a:t>
            </a:r>
            <a:r>
              <a:rPr lang="en-GB" sz="2800" dirty="0">
                <a:latin typeface="+mj-lt"/>
              </a:rPr>
              <a:t>come to mind?</a:t>
            </a:r>
          </a:p>
        </p:txBody>
      </p:sp>
    </p:spTree>
    <p:extLst>
      <p:ext uri="{BB962C8B-B14F-4D97-AF65-F5344CB8AC3E}">
        <p14:creationId xmlns:p14="http://schemas.microsoft.com/office/powerpoint/2010/main" val="62200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229" y="762000"/>
            <a:ext cx="11337851" cy="5575005"/>
          </a:xfrm>
        </p:spPr>
        <p:txBody>
          <a:bodyPr>
            <a:noAutofit/>
          </a:bodyPr>
          <a:lstStyle/>
          <a:p>
            <a:pPr marL="0" indent="0">
              <a:buNone/>
            </a:pPr>
            <a:r>
              <a:rPr lang="en-GB" dirty="0" smtClean="0"/>
              <a:t>All of us will have an idea of what </a:t>
            </a:r>
            <a:r>
              <a:rPr lang="en-GB" b="1" dirty="0" smtClean="0"/>
              <a:t>beauty </a:t>
            </a:r>
            <a:r>
              <a:rPr lang="en-GB" dirty="0" smtClean="0"/>
              <a:t>means. This may be because of what we have been shown or told, or it may be because of our own preferences and ideas, or may be because of what we are looking for in ourselves.</a:t>
            </a:r>
          </a:p>
          <a:p>
            <a:pPr marL="0" indent="0">
              <a:buNone/>
            </a:pPr>
            <a:r>
              <a:rPr lang="en-GB" dirty="0" smtClean="0"/>
              <a:t/>
            </a:r>
            <a:br>
              <a:rPr lang="en-GB" dirty="0" smtClean="0"/>
            </a:br>
            <a:r>
              <a:rPr lang="en-GB" dirty="0" smtClean="0"/>
              <a:t>Whether it is through films and TV programmes, social media, the news or just images of the world around us that we see in advertising, we are all being shown different ideas of what it means to be beautiful, successful and seemingly ‘perfect’ as human beings.</a:t>
            </a:r>
            <a:br>
              <a:rPr lang="en-GB" dirty="0" smtClean="0"/>
            </a:br>
            <a:endParaRPr lang="en-GB" dirty="0"/>
          </a:p>
          <a:p>
            <a:pPr marL="0" indent="0">
              <a:buNone/>
            </a:pPr>
            <a:r>
              <a:rPr lang="en-GB" dirty="0"/>
              <a:t>Even if you are someone who doesn’t watch much television or use the computer very often, </a:t>
            </a:r>
            <a:r>
              <a:rPr lang="en-GB" dirty="0" smtClean="0"/>
              <a:t>you will be exposed </a:t>
            </a:r>
            <a:r>
              <a:rPr lang="en-GB" dirty="0"/>
              <a:t>to, and influenced by, </a:t>
            </a:r>
            <a:r>
              <a:rPr lang="en-GB" dirty="0" smtClean="0"/>
              <a:t>your </a:t>
            </a:r>
            <a:r>
              <a:rPr lang="en-GB" dirty="0"/>
              <a:t>culture’s perception </a:t>
            </a:r>
            <a:r>
              <a:rPr lang="en-GB" dirty="0" smtClean="0"/>
              <a:t>of beauty. </a:t>
            </a:r>
            <a:endParaRPr lang="en-GB" dirty="0"/>
          </a:p>
          <a:p>
            <a:pPr marL="0" indent="0">
              <a:buNone/>
            </a:pPr>
            <a:endParaRPr lang="en-GB" dirty="0" smtClean="0"/>
          </a:p>
        </p:txBody>
      </p:sp>
    </p:spTree>
    <p:extLst>
      <p:ext uri="{BB962C8B-B14F-4D97-AF65-F5344CB8AC3E}">
        <p14:creationId xmlns:p14="http://schemas.microsoft.com/office/powerpoint/2010/main" val="2619518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423" y="1130359"/>
            <a:ext cx="11337851" cy="5089843"/>
          </a:xfrm>
        </p:spPr>
        <p:txBody>
          <a:bodyPr>
            <a:normAutofit/>
          </a:bodyPr>
          <a:lstStyle/>
          <a:p>
            <a:pPr marL="0" indent="0">
              <a:buNone/>
            </a:pPr>
            <a:r>
              <a:rPr lang="en-GB" dirty="0" smtClean="0"/>
              <a:t>The media uses lots of stereotypes to show what is generally classified as a beautiful person.</a:t>
            </a:r>
          </a:p>
          <a:p>
            <a:pPr marL="0" indent="0">
              <a:buNone/>
            </a:pPr>
            <a:endParaRPr lang="en-GB" dirty="0" smtClean="0"/>
          </a:p>
        </p:txBody>
      </p:sp>
      <p:pic>
        <p:nvPicPr>
          <p:cNvPr id="4" name="Picture 4" descr="Image result for beautiful people cartoon"/>
          <p:cNvPicPr>
            <a:picLocks noChangeAspect="1" noChangeArrowheads="1"/>
          </p:cNvPicPr>
          <p:nvPr/>
        </p:nvPicPr>
        <p:blipFill rotWithShape="1">
          <a:blip r:embed="rId3">
            <a:extLst>
              <a:ext uri="{28A0092B-C50C-407E-A947-70E740481C1C}">
                <a14:useLocalDpi xmlns:a14="http://schemas.microsoft.com/office/drawing/2010/main" val="0"/>
              </a:ext>
            </a:extLst>
          </a:blip>
          <a:srcRect l="5516" r="63613" b="6080"/>
          <a:stretch/>
        </p:blipFill>
        <p:spPr bwMode="auto">
          <a:xfrm flipH="1">
            <a:off x="10005236" y="1583362"/>
            <a:ext cx="1856915" cy="49698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1423" y="2100688"/>
            <a:ext cx="7187138" cy="2677656"/>
          </a:xfrm>
          <a:prstGeom prst="rect">
            <a:avLst/>
          </a:prstGeom>
        </p:spPr>
        <p:txBody>
          <a:bodyPr wrap="square">
            <a:spAutoFit/>
          </a:bodyPr>
          <a:lstStyle/>
          <a:p>
            <a:r>
              <a:rPr lang="en-GB" sz="2800" dirty="0">
                <a:latin typeface="+mj-lt"/>
              </a:rPr>
              <a:t>Working in small groups, come up with some of the </a:t>
            </a:r>
            <a:r>
              <a:rPr lang="en-GB" sz="2800" b="1" dirty="0">
                <a:latin typeface="+mj-lt"/>
              </a:rPr>
              <a:t>characteristics of people </a:t>
            </a:r>
            <a:r>
              <a:rPr lang="en-GB" sz="2800" dirty="0">
                <a:latin typeface="+mj-lt"/>
              </a:rPr>
              <a:t>that you would normally associate with these sorts of qualities in films, TV and advertisements </a:t>
            </a:r>
            <a:endParaRPr lang="en-GB" sz="2800" dirty="0" smtClean="0">
              <a:latin typeface="+mj-lt"/>
            </a:endParaRPr>
          </a:p>
          <a:p>
            <a:r>
              <a:rPr lang="en-GB" sz="2800" i="1" dirty="0">
                <a:latin typeface="+mj-lt"/>
              </a:rPr>
              <a:t/>
            </a:r>
            <a:br>
              <a:rPr lang="en-GB" sz="2800" i="1" dirty="0">
                <a:latin typeface="+mj-lt"/>
              </a:rPr>
            </a:br>
            <a:r>
              <a:rPr lang="en-GB" sz="2800" i="1" dirty="0">
                <a:latin typeface="+mj-lt"/>
              </a:rPr>
              <a:t>(e.g. happy, successful, attractive, confident etc.)</a:t>
            </a:r>
          </a:p>
        </p:txBody>
      </p:sp>
    </p:spTree>
    <p:extLst>
      <p:ext uri="{BB962C8B-B14F-4D97-AF65-F5344CB8AC3E}">
        <p14:creationId xmlns:p14="http://schemas.microsoft.com/office/powerpoint/2010/main" val="2431064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83" y="1180781"/>
            <a:ext cx="11337851" cy="5029784"/>
          </a:xfrm>
        </p:spPr>
        <p:txBody>
          <a:bodyPr>
            <a:normAutofit lnSpcReduction="10000"/>
          </a:bodyPr>
          <a:lstStyle/>
          <a:p>
            <a:pPr marL="0" indent="0">
              <a:buNone/>
            </a:pPr>
            <a:r>
              <a:rPr lang="en-GB" dirty="0" smtClean="0"/>
              <a:t>You probably had words or phrases such as:</a:t>
            </a:r>
          </a:p>
          <a:p>
            <a:pPr marL="0" indent="0" algn="ctr">
              <a:buNone/>
            </a:pPr>
            <a:endParaRPr lang="en-GB" b="1" dirty="0" smtClean="0">
              <a:solidFill>
                <a:srgbClr val="C13FB8"/>
              </a:solidFill>
            </a:endParaRPr>
          </a:p>
          <a:p>
            <a:pPr marL="0" indent="0" algn="ctr">
              <a:buNone/>
            </a:pPr>
            <a:r>
              <a:rPr lang="en-GB" b="1" dirty="0">
                <a:solidFill>
                  <a:srgbClr val="C13FB8"/>
                </a:solidFill>
              </a:rPr>
              <a:t>Popular</a:t>
            </a:r>
          </a:p>
          <a:p>
            <a:pPr marL="0" indent="0" algn="ctr">
              <a:buNone/>
            </a:pPr>
            <a:r>
              <a:rPr lang="en-GB" b="1" dirty="0" smtClean="0">
                <a:solidFill>
                  <a:schemeClr val="accent1">
                    <a:lumMod val="50000"/>
                  </a:schemeClr>
                </a:solidFill>
              </a:rPr>
              <a:t>Rich</a:t>
            </a:r>
            <a:endParaRPr lang="en-GB" b="1" dirty="0">
              <a:solidFill>
                <a:schemeClr val="accent1">
                  <a:lumMod val="50000"/>
                </a:schemeClr>
              </a:solidFill>
            </a:endParaRPr>
          </a:p>
          <a:p>
            <a:pPr marL="0" indent="0" algn="ctr">
              <a:buNone/>
            </a:pPr>
            <a:r>
              <a:rPr lang="en-GB" b="1" dirty="0" smtClean="0">
                <a:solidFill>
                  <a:srgbClr val="C13FB8"/>
                </a:solidFill>
              </a:rPr>
              <a:t>Skinny</a:t>
            </a:r>
          </a:p>
          <a:p>
            <a:pPr marL="0" indent="0" algn="ctr">
              <a:buNone/>
            </a:pPr>
            <a:r>
              <a:rPr lang="en-GB" b="1" dirty="0" smtClean="0">
                <a:solidFill>
                  <a:schemeClr val="accent1">
                    <a:lumMod val="50000"/>
                  </a:schemeClr>
                </a:solidFill>
              </a:rPr>
              <a:t>Sporty</a:t>
            </a:r>
          </a:p>
          <a:p>
            <a:pPr marL="0" indent="0" algn="ctr">
              <a:buNone/>
            </a:pPr>
            <a:r>
              <a:rPr lang="en-GB" b="1" dirty="0" smtClean="0">
                <a:solidFill>
                  <a:srgbClr val="C13FB8"/>
                </a:solidFill>
              </a:rPr>
              <a:t>Pretty or handsome</a:t>
            </a:r>
          </a:p>
          <a:p>
            <a:pPr marL="0" indent="0" algn="ctr">
              <a:buNone/>
            </a:pPr>
            <a:r>
              <a:rPr lang="en-GB" b="1" dirty="0" smtClean="0">
                <a:solidFill>
                  <a:schemeClr val="accent1">
                    <a:lumMod val="50000"/>
                  </a:schemeClr>
                </a:solidFill>
              </a:rPr>
              <a:t>Powerful</a:t>
            </a:r>
          </a:p>
          <a:p>
            <a:pPr marL="0" indent="0" algn="ctr">
              <a:buNone/>
            </a:pPr>
            <a:r>
              <a:rPr lang="en-GB" b="1" dirty="0" smtClean="0">
                <a:solidFill>
                  <a:srgbClr val="C13FB8"/>
                </a:solidFill>
              </a:rPr>
              <a:t>Perfect skin</a:t>
            </a:r>
          </a:p>
          <a:p>
            <a:pPr marL="0" indent="0" algn="ctr">
              <a:buNone/>
            </a:pPr>
            <a:r>
              <a:rPr lang="en-GB" b="1" dirty="0" smtClean="0">
                <a:solidFill>
                  <a:schemeClr val="accent1">
                    <a:lumMod val="50000"/>
                  </a:schemeClr>
                </a:solidFill>
              </a:rPr>
              <a:t>Cool</a:t>
            </a:r>
            <a:endParaRPr lang="en-GB" b="1" dirty="0">
              <a:solidFill>
                <a:schemeClr val="accent1">
                  <a:lumMod val="50000"/>
                </a:schemeClr>
              </a:solidFill>
            </a:endParaRPr>
          </a:p>
          <a:p>
            <a:pPr marL="0" indent="0" algn="ctr">
              <a:buNone/>
            </a:pPr>
            <a:endParaRPr lang="en-GB" b="1" dirty="0">
              <a:solidFill>
                <a:srgbClr val="C13FB8"/>
              </a:solidFill>
            </a:endParaRPr>
          </a:p>
          <a:p>
            <a:pPr marL="0" indent="0" algn="ctr">
              <a:buNone/>
            </a:pPr>
            <a:endParaRPr lang="en-GB" b="1" dirty="0" smtClean="0">
              <a:solidFill>
                <a:schemeClr val="accent1">
                  <a:lumMod val="50000"/>
                </a:schemeClr>
              </a:solidFill>
            </a:endParaRPr>
          </a:p>
          <a:p>
            <a:pPr marL="0" indent="0">
              <a:buNone/>
            </a:pPr>
            <a:endParaRPr lang="en-GB" dirty="0"/>
          </a:p>
        </p:txBody>
      </p:sp>
      <p:pic>
        <p:nvPicPr>
          <p:cNvPr id="1026" name="Picture 2" descr="Image result for beautiful men cartoon"/>
          <p:cNvPicPr>
            <a:picLocks noChangeAspect="1" noChangeArrowheads="1"/>
          </p:cNvPicPr>
          <p:nvPr/>
        </p:nvPicPr>
        <p:blipFill rotWithShape="1">
          <a:blip r:embed="rId3">
            <a:extLst>
              <a:ext uri="{28A0092B-C50C-407E-A947-70E740481C1C}">
                <a14:useLocalDpi xmlns:a14="http://schemas.microsoft.com/office/drawing/2010/main" val="0"/>
              </a:ext>
            </a:extLst>
          </a:blip>
          <a:srcRect r="77804"/>
          <a:stretch/>
        </p:blipFill>
        <p:spPr bwMode="auto">
          <a:xfrm>
            <a:off x="8440597" y="2394108"/>
            <a:ext cx="1422399" cy="3816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autiful people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5" y="2273934"/>
            <a:ext cx="3258185" cy="32581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eautiful men cartoon"/>
          <p:cNvPicPr>
            <a:picLocks noChangeAspect="1" noChangeArrowheads="1"/>
          </p:cNvPicPr>
          <p:nvPr/>
        </p:nvPicPr>
        <p:blipFill rotWithShape="1">
          <a:blip r:embed="rId3">
            <a:extLst>
              <a:ext uri="{28A0092B-C50C-407E-A947-70E740481C1C}">
                <a14:useLocalDpi xmlns:a14="http://schemas.microsoft.com/office/drawing/2010/main" val="0"/>
              </a:ext>
            </a:extLst>
          </a:blip>
          <a:srcRect l="74663" t="-4179" r="3141" b="4179"/>
          <a:stretch/>
        </p:blipFill>
        <p:spPr bwMode="auto">
          <a:xfrm flipH="1">
            <a:off x="9862996" y="2273934"/>
            <a:ext cx="1480998" cy="381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73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783" y="1127760"/>
            <a:ext cx="11251138" cy="4673599"/>
          </a:xfrm>
        </p:spPr>
        <p:txBody>
          <a:bodyPr>
            <a:normAutofit/>
          </a:bodyPr>
          <a:lstStyle/>
          <a:p>
            <a:pPr marL="0" indent="0">
              <a:buNone/>
            </a:pPr>
            <a:r>
              <a:rPr lang="en-GB" dirty="0"/>
              <a:t>One of the pressures felt by many young people is the need to look a certain way, and this pressure is made much worse by the unrealistic standards that we are shown through media perfection. </a:t>
            </a:r>
            <a:endParaRPr lang="en-GB" dirty="0" smtClean="0"/>
          </a:p>
          <a:p>
            <a:pPr marL="0" indent="0">
              <a:buNone/>
            </a:pPr>
            <a:endParaRPr lang="en-GB" dirty="0"/>
          </a:p>
          <a:p>
            <a:pPr marL="0" indent="0">
              <a:buNone/>
            </a:pPr>
            <a:r>
              <a:rPr lang="en-GB" dirty="0" smtClean="0"/>
              <a:t>When </a:t>
            </a:r>
            <a:r>
              <a:rPr lang="en-GB" dirty="0"/>
              <a:t>the media celebrates certain types of </a:t>
            </a:r>
            <a:r>
              <a:rPr lang="en-GB" dirty="0" smtClean="0"/>
              <a:t>behaviours </a:t>
            </a:r>
            <a:r>
              <a:rPr lang="en-GB" dirty="0"/>
              <a:t>and appearances, it can leave a strong impression on </a:t>
            </a:r>
            <a:r>
              <a:rPr lang="en-GB" dirty="0" smtClean="0"/>
              <a:t>us, </a:t>
            </a:r>
            <a:r>
              <a:rPr lang="en-GB" dirty="0"/>
              <a:t>shaping </a:t>
            </a:r>
            <a:r>
              <a:rPr lang="en-GB" dirty="0" smtClean="0"/>
              <a:t>our ideas </a:t>
            </a:r>
            <a:r>
              <a:rPr lang="en-GB" dirty="0"/>
              <a:t>of what </a:t>
            </a:r>
            <a:r>
              <a:rPr lang="en-GB" dirty="0" smtClean="0"/>
              <a:t>it means to be popular</a:t>
            </a:r>
            <a:r>
              <a:rPr lang="en-GB" dirty="0"/>
              <a:t>, attractive, and </a:t>
            </a:r>
            <a:r>
              <a:rPr lang="en-GB" dirty="0" smtClean="0"/>
              <a:t>happy.</a:t>
            </a:r>
          </a:p>
          <a:p>
            <a:pPr marL="0" indent="0">
              <a:buNone/>
            </a:pPr>
            <a:endParaRPr lang="en-GB" dirty="0" smtClean="0"/>
          </a:p>
          <a:p>
            <a:pPr marL="0" indent="0">
              <a:buNone/>
            </a:pPr>
            <a:r>
              <a:rPr lang="en-GB" dirty="0" smtClean="0"/>
              <a:t>It can also influence us to have ideas of what it means to be the opposite e.g. </a:t>
            </a:r>
            <a:r>
              <a:rPr lang="en-GB" dirty="0"/>
              <a:t>unpopular, unattractive, and </a:t>
            </a:r>
            <a:r>
              <a:rPr lang="en-GB" dirty="0" smtClean="0"/>
              <a:t>unhappy. </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p:txBody>
      </p:sp>
      <p:sp>
        <p:nvSpPr>
          <p:cNvPr id="2" name="Rectangle 1"/>
          <p:cNvSpPr/>
          <p:nvPr/>
        </p:nvSpPr>
        <p:spPr>
          <a:xfrm>
            <a:off x="3915124" y="3249611"/>
            <a:ext cx="7748556" cy="830997"/>
          </a:xfrm>
          <a:prstGeom prst="rect">
            <a:avLst/>
          </a:prstGeom>
        </p:spPr>
        <p:txBody>
          <a:bodyPr wrap="square">
            <a:spAutoFit/>
          </a:bodyPr>
          <a:lstStyle/>
          <a:p>
            <a:r>
              <a:rPr lang="en-GB" sz="2400" dirty="0" smtClean="0">
                <a:latin typeface="+mj-lt"/>
              </a:rPr>
              <a:t/>
            </a:r>
            <a:br>
              <a:rPr lang="en-GB" sz="2400" dirty="0" smtClean="0">
                <a:latin typeface="+mj-lt"/>
              </a:rPr>
            </a:br>
            <a:endParaRPr lang="en-GB" sz="2400" dirty="0">
              <a:latin typeface="+mj-lt"/>
            </a:endParaRPr>
          </a:p>
        </p:txBody>
      </p:sp>
    </p:spTree>
    <p:extLst>
      <p:ext uri="{BB962C8B-B14F-4D97-AF65-F5344CB8AC3E}">
        <p14:creationId xmlns:p14="http://schemas.microsoft.com/office/powerpoint/2010/main" val="37932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3076</TotalTime>
  <Words>897</Words>
  <Application>Microsoft Office PowerPoint</Application>
  <PresentationFormat>Widescreen</PresentationFormat>
  <Paragraphs>102</Paragraphs>
  <Slides>21</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Arial</vt:lpstr>
      <vt:lpstr>Calibri</vt:lpstr>
      <vt:lpstr>Calibri Light</vt:lpstr>
      <vt:lpstr>Foco</vt:lpstr>
      <vt:lpstr>Just Another Hand</vt:lpstr>
      <vt:lpstr>Tahoma</vt:lpstr>
      <vt:lpstr>Times New Roman</vt:lpstr>
      <vt:lpstr>2_Office Theme</vt:lpstr>
      <vt:lpstr>4_Office Theme</vt:lpstr>
      <vt:lpstr>3_Office Theme</vt:lpstr>
      <vt:lpstr>5_Office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397</cp:revision>
  <dcterms:created xsi:type="dcterms:W3CDTF">2017-09-06T17:09:35Z</dcterms:created>
  <dcterms:modified xsi:type="dcterms:W3CDTF">2019-01-12T10:58:32Z</dcterms:modified>
</cp:coreProperties>
</file>