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43"/>
  </p:notesMasterIdLst>
  <p:handoutMasterIdLst>
    <p:handoutMasterId r:id="rId44"/>
  </p:handoutMasterIdLst>
  <p:sldIdLst>
    <p:sldId id="927" r:id="rId2"/>
    <p:sldId id="929" r:id="rId3"/>
    <p:sldId id="840" r:id="rId4"/>
    <p:sldId id="460" r:id="rId5"/>
    <p:sldId id="848" r:id="rId6"/>
    <p:sldId id="849" r:id="rId7"/>
    <p:sldId id="887" r:id="rId8"/>
    <p:sldId id="888" r:id="rId9"/>
    <p:sldId id="859" r:id="rId10"/>
    <p:sldId id="854" r:id="rId11"/>
    <p:sldId id="889" r:id="rId12"/>
    <p:sldId id="858" r:id="rId13"/>
    <p:sldId id="855" r:id="rId14"/>
    <p:sldId id="857" r:id="rId15"/>
    <p:sldId id="899" r:id="rId16"/>
    <p:sldId id="894" r:id="rId17"/>
    <p:sldId id="860" r:id="rId18"/>
    <p:sldId id="896" r:id="rId19"/>
    <p:sldId id="900" r:id="rId20"/>
    <p:sldId id="901" r:id="rId21"/>
    <p:sldId id="902" r:id="rId22"/>
    <p:sldId id="903" r:id="rId23"/>
    <p:sldId id="908" r:id="rId24"/>
    <p:sldId id="909" r:id="rId25"/>
    <p:sldId id="904" r:id="rId26"/>
    <p:sldId id="905" r:id="rId27"/>
    <p:sldId id="906" r:id="rId28"/>
    <p:sldId id="907" r:id="rId29"/>
    <p:sldId id="910" r:id="rId30"/>
    <p:sldId id="911" r:id="rId31"/>
    <p:sldId id="912" r:id="rId32"/>
    <p:sldId id="913" r:id="rId33"/>
    <p:sldId id="914" r:id="rId34"/>
    <p:sldId id="915" r:id="rId35"/>
    <p:sldId id="916" r:id="rId36"/>
    <p:sldId id="917" r:id="rId37"/>
    <p:sldId id="923" r:id="rId38"/>
    <p:sldId id="918" r:id="rId39"/>
    <p:sldId id="919" r:id="rId40"/>
    <p:sldId id="920" r:id="rId41"/>
    <p:sldId id="92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194"/>
    <a:srgbClr val="FEE725"/>
    <a:srgbClr val="353739"/>
    <a:srgbClr val="35372F"/>
    <a:srgbClr val="850D6E"/>
    <a:srgbClr val="151612"/>
    <a:srgbClr val="3A453A"/>
    <a:srgbClr val="C13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8" autoAdjust="0"/>
    <p:restoredTop sz="94095" autoAdjust="0"/>
  </p:normalViewPr>
  <p:slideViewPr>
    <p:cSldViewPr snapToGrid="0" showGuides="1">
      <p:cViewPr varScale="1">
        <p:scale>
          <a:sx n="63" d="100"/>
          <a:sy n="63" d="100"/>
        </p:scale>
        <p:origin x="176" y="48"/>
      </p:cViewPr>
      <p:guideLst/>
    </p:cSldViewPr>
  </p:slideViewPr>
  <p:notesTextViewPr>
    <p:cViewPr>
      <p:scale>
        <a:sx n="1" d="1"/>
        <a:sy n="1" d="1"/>
      </p:scale>
      <p:origin x="0" y="0"/>
    </p:cViewPr>
  </p:notesTextViewPr>
  <p:notesViewPr>
    <p:cSldViewPr snapToGrid="0" showGuides="1">
      <p:cViewPr varScale="1">
        <p:scale>
          <a:sx n="51" d="100"/>
          <a:sy n="51" d="100"/>
        </p:scale>
        <p:origin x="262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6FB16B-70F8-43A3-BB80-E0F6B9799F4F}" type="datetimeFigureOut">
              <a:rPr lang="en-GB" smtClean="0"/>
              <a:t>02/02/2019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24D0F9-ED93-4CCE-8198-262F88F70885}" type="slidenum">
              <a:rPr lang="en-GB" smtClean="0"/>
              <a:t>‹#›</a:t>
            </a:fld>
            <a:endParaRPr lang="en-GB" dirty="0"/>
          </a:p>
        </p:txBody>
      </p:sp>
    </p:spTree>
    <p:extLst>
      <p:ext uri="{BB962C8B-B14F-4D97-AF65-F5344CB8AC3E}">
        <p14:creationId xmlns:p14="http://schemas.microsoft.com/office/powerpoint/2010/main" val="380138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51B58-0D01-494A-95EE-28D2FF385CED}" type="datetimeFigureOut">
              <a:rPr lang="en-GB" smtClean="0"/>
              <a:t>02/02/2019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B252E-798C-4DBA-9397-81E6123FBAF4}" type="slidenum">
              <a:rPr lang="en-GB" smtClean="0"/>
              <a:t>‹#›</a:t>
            </a:fld>
            <a:endParaRPr lang="en-GB" dirty="0"/>
          </a:p>
        </p:txBody>
      </p:sp>
    </p:spTree>
    <p:extLst>
      <p:ext uri="{BB962C8B-B14F-4D97-AF65-F5344CB8AC3E}">
        <p14:creationId xmlns:p14="http://schemas.microsoft.com/office/powerpoint/2010/main" val="197291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213825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t>4</a:t>
            </a:fld>
            <a:endParaRPr lang="en-GB" dirty="0"/>
          </a:p>
        </p:txBody>
      </p:sp>
    </p:spTree>
    <p:extLst>
      <p:ext uri="{BB962C8B-B14F-4D97-AF65-F5344CB8AC3E}">
        <p14:creationId xmlns:p14="http://schemas.microsoft.com/office/powerpoint/2010/main" val="114799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t>9</a:t>
            </a:fld>
            <a:endParaRPr lang="en-GB" dirty="0"/>
          </a:p>
        </p:txBody>
      </p:sp>
    </p:spTree>
    <p:extLst>
      <p:ext uri="{BB962C8B-B14F-4D97-AF65-F5344CB8AC3E}">
        <p14:creationId xmlns:p14="http://schemas.microsoft.com/office/powerpoint/2010/main" val="40310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smtClean="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831449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45782960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19374881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6452478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5825325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41886956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12107328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34998122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11766611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29467188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t>02/02/2019</a:t>
            </a:fld>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t>‹#›</a:t>
            </a:fld>
            <a:endParaRPr lang="en-GB" dirty="0"/>
          </a:p>
        </p:txBody>
      </p:sp>
    </p:spTree>
    <p:extLst>
      <p:ext uri="{BB962C8B-B14F-4D97-AF65-F5344CB8AC3E}">
        <p14:creationId xmlns:p14="http://schemas.microsoft.com/office/powerpoint/2010/main" val="184881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endParaRPr lang="en-US" sz="1200" b="0" dirty="0">
              <a:solidFill>
                <a:srgbClr val="252823"/>
              </a:solidFill>
            </a:endParaRPr>
          </a:p>
        </p:txBody>
      </p:sp>
      <p:sp>
        <p:nvSpPr>
          <p:cNvPr id="9" name="TextBox 8"/>
          <p:cNvSpPr txBox="1"/>
          <p:nvPr userDrawn="1"/>
        </p:nvSpPr>
        <p:spPr>
          <a:xfrm>
            <a:off x="345374" y="68744"/>
            <a:ext cx="2908297" cy="276999"/>
          </a:xfrm>
          <a:prstGeom prst="rect">
            <a:avLst/>
          </a:prstGeom>
          <a:noFill/>
        </p:spPr>
        <p:txBody>
          <a:bodyPr wrap="none" rtlCol="0">
            <a:spAutoFit/>
          </a:bodyPr>
          <a:lstStyle/>
          <a:p>
            <a:r>
              <a:rPr lang="en-US" sz="1200" b="1" i="0" dirty="0" smtClean="0">
                <a:solidFill>
                  <a:srgbClr val="252823"/>
                </a:solidFill>
                <a:latin typeface="Foco"/>
                <a:cs typeface="Foco"/>
              </a:rPr>
              <a:t>EXPLORING SOCIETY </a:t>
            </a:r>
            <a:r>
              <a:rPr lang="en-US" sz="1200" b="0" i="0" baseline="0" dirty="0" smtClean="0">
                <a:solidFill>
                  <a:srgbClr val="252823"/>
                </a:solidFill>
                <a:latin typeface="Foco"/>
                <a:cs typeface="Foco"/>
              </a:rPr>
              <a:t>| </a:t>
            </a:r>
            <a:r>
              <a:rPr lang="en-US" sz="1200" b="0" i="0" dirty="0" smtClean="0">
                <a:solidFill>
                  <a:srgbClr val="252823"/>
                </a:solidFill>
                <a:latin typeface="Foco"/>
                <a:cs typeface="Foco"/>
              </a:rPr>
              <a:t>JOURNEYS |</a:t>
            </a:r>
            <a:r>
              <a:rPr lang="en-US" sz="1200" b="0" i="0" baseline="0" dirty="0" smtClean="0">
                <a:solidFill>
                  <a:srgbClr val="252823"/>
                </a:solidFill>
                <a:latin typeface="Foco"/>
                <a:cs typeface="Foco"/>
              </a:rPr>
              <a:t> Week 1</a:t>
            </a:r>
            <a:endParaRPr lang="en-US" sz="1200" b="0" dirty="0">
              <a:solidFill>
                <a:srgbClr val="252823"/>
              </a:solidFill>
            </a:endParaRPr>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COPYRIGHT@2019 </a:t>
            </a:r>
            <a:r>
              <a:rPr lang="en-US" sz="1200" baseline="0" dirty="0" smtClean="0">
                <a:solidFill>
                  <a:srgbClr val="252823"/>
                </a:solidFill>
              </a:rPr>
              <a:t>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2651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25bwiSikRsI" TargetMode="External"/><Relationship Id="rId2" Type="http://schemas.openxmlformats.org/officeDocument/2006/relationships/hyperlink" Target="https://ed.ted.com/"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E3xAyLl64H8" TargetMode="External"/><Relationship Id="rId2" Type="http://schemas.openxmlformats.org/officeDocument/2006/relationships/hyperlink" Target="http://www.ajplus.net/"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dium.com/uprooted/what-s-in-my-bag-758d435f6e62#.qionjbnza" TargetMode="External"/><Relationship Id="rId2" Type="http://schemas.openxmlformats.org/officeDocument/2006/relationships/hyperlink" Target="https://www.rescu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AmtkzghtdzY&amp;feature=youtu.be" TargetMode="External"/><Relationship Id="rId2" Type="http://schemas.openxmlformats.org/officeDocument/2006/relationships/hyperlink" Target="https://youtu.be/RBQ-IoHfimQ"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36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77360" y="1634255"/>
            <a:ext cx="3810000" cy="3586480"/>
          </a:xfrm>
          <a:prstGeom prst="rect">
            <a:avLst/>
          </a:prstGeom>
        </p:spPr>
      </p:pic>
      <p:sp>
        <p:nvSpPr>
          <p:cNvPr id="24" name="Rectangle 23"/>
          <p:cNvSpPr/>
          <p:nvPr/>
        </p:nvSpPr>
        <p:spPr>
          <a:xfrm>
            <a:off x="4641983" y="2304110"/>
            <a:ext cx="3080753" cy="2246769"/>
          </a:xfrm>
          <a:prstGeom prst="rect">
            <a:avLst/>
          </a:prstGeom>
        </p:spPr>
        <p:txBody>
          <a:bodyPr wrap="square">
            <a:spAutoFit/>
          </a:bodyPr>
          <a:lstStyle/>
          <a:p>
            <a:pPr algn="ctr"/>
            <a:r>
              <a:rPr lang="en-GB" sz="2800" dirty="0">
                <a:solidFill>
                  <a:prstClr val="black"/>
                </a:solidFill>
                <a:latin typeface="Calibri Light" panose="020F0302020204030204"/>
              </a:rPr>
              <a:t>What are some of the reasons </a:t>
            </a:r>
            <a:r>
              <a:rPr lang="en-GB" sz="2800" dirty="0" smtClean="0">
                <a:solidFill>
                  <a:prstClr val="black"/>
                </a:solidFill>
                <a:latin typeface="Calibri Light" panose="020F0302020204030204"/>
              </a:rPr>
              <a:t>that cause people to leave home without wanting to?</a:t>
            </a:r>
            <a:endParaRPr lang="en-GB" sz="2800" dirty="0">
              <a:solidFill>
                <a:prstClr val="black"/>
              </a:solidFill>
              <a:latin typeface="Calibri Light" panose="020F0302020204030204"/>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702" y="3220719"/>
            <a:ext cx="1560125" cy="3210899"/>
          </a:xfrm>
          <a:prstGeom prst="rect">
            <a:avLst/>
          </a:prstGeom>
        </p:spPr>
      </p:pic>
    </p:spTree>
    <p:extLst>
      <p:ext uri="{BB962C8B-B14F-4D97-AF65-F5344CB8AC3E}">
        <p14:creationId xmlns:p14="http://schemas.microsoft.com/office/powerpoint/2010/main" val="371754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662" y="1083912"/>
            <a:ext cx="11337851" cy="4351338"/>
          </a:xfrm>
        </p:spPr>
        <p:txBody>
          <a:bodyPr>
            <a:normAutofit/>
          </a:bodyPr>
          <a:lstStyle/>
          <a:p>
            <a:r>
              <a:rPr lang="en-GB" dirty="0" smtClean="0">
                <a:latin typeface="+mj-lt"/>
              </a:rPr>
              <a:t>There are many reasons why people flee their homes, but some of the most common reasons are:</a:t>
            </a:r>
            <a:br>
              <a:rPr lang="en-GB" dirty="0" smtClean="0">
                <a:latin typeface="+mj-lt"/>
              </a:rPr>
            </a:br>
            <a:endParaRPr lang="en-GB" dirty="0" smtClean="0">
              <a:latin typeface="+mj-lt"/>
            </a:endParaRPr>
          </a:p>
          <a:p>
            <a:pPr algn="ctr"/>
            <a:endParaRPr lang="en-GB" b="1" dirty="0">
              <a:latin typeface="+mj-lt"/>
            </a:endParaRPr>
          </a:p>
          <a:p>
            <a:pPr algn="ctr"/>
            <a:endParaRPr lang="en-GB" b="1" dirty="0" smtClean="0">
              <a:latin typeface="+mj-lt"/>
            </a:endParaRPr>
          </a:p>
          <a:p>
            <a:pPr algn="ctr"/>
            <a:endParaRPr lang="en-GB" b="1" dirty="0">
              <a:latin typeface="+mj-lt"/>
            </a:endParaRPr>
          </a:p>
          <a:p>
            <a:endParaRPr lang="en-GB" dirty="0"/>
          </a:p>
        </p:txBody>
      </p:sp>
      <p:sp>
        <p:nvSpPr>
          <p:cNvPr id="4" name="Rectangle 3"/>
          <p:cNvSpPr/>
          <p:nvPr/>
        </p:nvSpPr>
        <p:spPr>
          <a:xfrm>
            <a:off x="835595" y="2428207"/>
            <a:ext cx="2184400" cy="1656080"/>
          </a:xfrm>
          <a:prstGeom prst="rect">
            <a:avLst/>
          </a:prstGeom>
          <a:solidFill>
            <a:srgbClr val="B31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War</a:t>
            </a:r>
            <a:endParaRPr lang="en-GB" sz="5400" dirty="0"/>
          </a:p>
        </p:txBody>
      </p:sp>
      <p:sp>
        <p:nvSpPr>
          <p:cNvPr id="5" name="Rectangle 4"/>
          <p:cNvSpPr/>
          <p:nvPr/>
        </p:nvSpPr>
        <p:spPr>
          <a:xfrm>
            <a:off x="3314635" y="2428207"/>
            <a:ext cx="2184400" cy="16560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Violence</a:t>
            </a:r>
            <a:endParaRPr lang="en-GB" sz="5400" dirty="0"/>
          </a:p>
        </p:txBody>
      </p:sp>
      <p:sp>
        <p:nvSpPr>
          <p:cNvPr id="6" name="Rectangle 5"/>
          <p:cNvSpPr/>
          <p:nvPr/>
        </p:nvSpPr>
        <p:spPr>
          <a:xfrm>
            <a:off x="5793675" y="2428207"/>
            <a:ext cx="2387600" cy="1656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Discrimination</a:t>
            </a:r>
            <a:endParaRPr lang="en-GB" sz="5400" dirty="0"/>
          </a:p>
        </p:txBody>
      </p:sp>
      <p:sp>
        <p:nvSpPr>
          <p:cNvPr id="7" name="Rectangle 6"/>
          <p:cNvSpPr/>
          <p:nvPr/>
        </p:nvSpPr>
        <p:spPr>
          <a:xfrm>
            <a:off x="8475915" y="2431541"/>
            <a:ext cx="2621280" cy="16560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Climate Change </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367784" y="5140817"/>
            <a:ext cx="935419" cy="813412"/>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694632" y="5077417"/>
            <a:ext cx="935419" cy="82906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30051" y="5109117"/>
            <a:ext cx="935419" cy="829060"/>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549372" y="5125169"/>
            <a:ext cx="935419" cy="82906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835413" y="4988410"/>
            <a:ext cx="935419" cy="89368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05356" y="4996745"/>
            <a:ext cx="935419" cy="893680"/>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036838" y="5012797"/>
            <a:ext cx="935419" cy="893680"/>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976194" y="4996745"/>
            <a:ext cx="935419" cy="893680"/>
          </a:xfrm>
          <a:prstGeom prst="rect">
            <a:avLst/>
          </a:prstGeom>
        </p:spPr>
      </p:pic>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1079085" y="5140817"/>
            <a:ext cx="935419" cy="8134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464757" y="5109117"/>
            <a:ext cx="935419" cy="8134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9244467" y="5140817"/>
            <a:ext cx="935419" cy="813412"/>
          </a:xfrm>
          <a:prstGeom prst="rect">
            <a:avLst/>
          </a:prstGeom>
        </p:spPr>
      </p:pic>
      <p:pic>
        <p:nvPicPr>
          <p:cNvPr id="20" name="Picture 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0161776" y="5140817"/>
            <a:ext cx="935419" cy="813412"/>
          </a:xfrm>
          <a:prstGeom prst="rect">
            <a:avLst/>
          </a:prstGeom>
        </p:spPr>
      </p:pic>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243403" y="5140817"/>
            <a:ext cx="935419" cy="813412"/>
          </a:xfrm>
          <a:prstGeom prst="rect">
            <a:avLst/>
          </a:prstGeom>
        </p:spPr>
      </p:pic>
    </p:spTree>
    <p:extLst>
      <p:ext uri="{BB962C8B-B14F-4D97-AF65-F5344CB8AC3E}">
        <p14:creationId xmlns:p14="http://schemas.microsoft.com/office/powerpoint/2010/main" val="15463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6603" y="930956"/>
            <a:ext cx="11501877" cy="5107115"/>
          </a:xfrm>
        </p:spPr>
        <p:txBody>
          <a:bodyPr>
            <a:normAutofit/>
          </a:bodyPr>
          <a:lstStyle/>
          <a:p>
            <a:pPr marL="0" indent="0">
              <a:buNone/>
            </a:pPr>
            <a:r>
              <a:rPr lang="en-GB" dirty="0" smtClean="0">
                <a:latin typeface="+mj-lt"/>
              </a:rPr>
              <a:t>Over </a:t>
            </a:r>
            <a:r>
              <a:rPr lang="en-GB" b="1" u="sng" dirty="0" smtClean="0">
                <a:latin typeface="+mj-lt"/>
              </a:rPr>
              <a:t>65 </a:t>
            </a:r>
            <a:r>
              <a:rPr lang="en-GB" b="1" u="sng" dirty="0">
                <a:latin typeface="+mj-lt"/>
              </a:rPr>
              <a:t>million </a:t>
            </a:r>
            <a:r>
              <a:rPr lang="en-GB" dirty="0">
                <a:latin typeface="+mj-lt"/>
              </a:rPr>
              <a:t>people around the globe have been forced to leave their homes to escape war, violence and </a:t>
            </a:r>
            <a:r>
              <a:rPr lang="en-GB" dirty="0" smtClean="0">
                <a:latin typeface="+mj-lt"/>
              </a:rPr>
              <a:t>discrimination in recent years. </a:t>
            </a:r>
          </a:p>
          <a:p>
            <a:pPr marL="0" indent="0">
              <a:buNone/>
            </a:pPr>
            <a:endParaRPr lang="en-GB" dirty="0" smtClean="0">
              <a:latin typeface="+mj-lt"/>
            </a:endParaRPr>
          </a:p>
        </p:txBody>
      </p:sp>
      <p:sp>
        <p:nvSpPr>
          <p:cNvPr id="3" name="Rectangle 2"/>
          <p:cNvSpPr/>
          <p:nvPr/>
        </p:nvSpPr>
        <p:spPr>
          <a:xfrm>
            <a:off x="781563" y="2685186"/>
            <a:ext cx="5812277" cy="2431435"/>
          </a:xfrm>
          <a:prstGeom prst="rect">
            <a:avLst/>
          </a:prstGeom>
          <a:solidFill>
            <a:schemeClr val="accent2"/>
          </a:solidFill>
          <a:ln>
            <a:noFill/>
          </a:ln>
        </p:spPr>
        <p:txBody>
          <a:bodyPr wrap="square">
            <a:spAutoFit/>
          </a:bodyPr>
          <a:lstStyle/>
          <a:p>
            <a:pPr algn="ctr"/>
            <a:endParaRPr lang="en-GB" sz="2400" dirty="0" smtClean="0">
              <a:solidFill>
                <a:schemeClr val="bg1"/>
              </a:solidFill>
              <a:latin typeface="+mj-lt"/>
            </a:endParaRPr>
          </a:p>
          <a:p>
            <a:pPr algn="ctr"/>
            <a:r>
              <a:rPr lang="en-GB" sz="2400" dirty="0" smtClean="0">
                <a:solidFill>
                  <a:schemeClr val="bg1"/>
                </a:solidFill>
                <a:latin typeface="+mj-lt"/>
              </a:rPr>
              <a:t>Many </a:t>
            </a:r>
            <a:r>
              <a:rPr lang="en-GB" sz="2400" dirty="0">
                <a:solidFill>
                  <a:schemeClr val="bg1"/>
                </a:solidFill>
                <a:latin typeface="+mj-lt"/>
              </a:rPr>
              <a:t>of these people leave their homes but stay within their countries, trying to find safety in other areas. They become known as </a:t>
            </a:r>
            <a:r>
              <a:rPr lang="en-GB" sz="3200" b="1" dirty="0">
                <a:solidFill>
                  <a:schemeClr val="bg1"/>
                </a:solidFill>
                <a:latin typeface="+mj-lt"/>
              </a:rPr>
              <a:t>Internally Displaced Persons</a:t>
            </a:r>
            <a:r>
              <a:rPr lang="en-GB" sz="2400" b="1" dirty="0">
                <a:solidFill>
                  <a:schemeClr val="bg1"/>
                </a:solidFill>
                <a:latin typeface="+mj-lt"/>
              </a:rPr>
              <a:t>.</a:t>
            </a:r>
          </a:p>
          <a:p>
            <a:pPr algn="ctr"/>
            <a:endParaRPr lang="en-GB" sz="2400" dirty="0">
              <a:solidFill>
                <a:schemeClr val="bg1"/>
              </a:solidFill>
              <a:latin typeface="+mj-lt"/>
            </a:endParaRPr>
          </a:p>
        </p:txBody>
      </p:sp>
      <p:sp>
        <p:nvSpPr>
          <p:cNvPr id="4" name="Rectangle 3"/>
          <p:cNvSpPr/>
          <p:nvPr/>
        </p:nvSpPr>
        <p:spPr>
          <a:xfrm>
            <a:off x="7284720" y="2685186"/>
            <a:ext cx="4216400" cy="2800767"/>
          </a:xfrm>
          <a:prstGeom prst="rect">
            <a:avLst/>
          </a:prstGeom>
          <a:solidFill>
            <a:srgbClr val="FEE725"/>
          </a:solidFill>
        </p:spPr>
        <p:txBody>
          <a:bodyPr wrap="square">
            <a:spAutoFit/>
          </a:bodyPr>
          <a:lstStyle/>
          <a:p>
            <a:pPr algn="ctr"/>
            <a:endParaRPr lang="en-GB" sz="2400" dirty="0" smtClean="0">
              <a:latin typeface="+mj-lt"/>
            </a:endParaRPr>
          </a:p>
          <a:p>
            <a:pPr algn="ctr"/>
            <a:r>
              <a:rPr lang="en-GB" sz="2400" dirty="0" smtClean="0">
                <a:latin typeface="+mj-lt"/>
              </a:rPr>
              <a:t>Those </a:t>
            </a:r>
            <a:r>
              <a:rPr lang="en-GB" sz="2400" dirty="0">
                <a:latin typeface="+mj-lt"/>
              </a:rPr>
              <a:t>who have managed to leave their own country and tried to find shelter and safety in another land are called </a:t>
            </a:r>
            <a:r>
              <a:rPr lang="en-GB" sz="3200" b="1" dirty="0">
                <a:latin typeface="+mj-lt"/>
              </a:rPr>
              <a:t>Refugees</a:t>
            </a:r>
            <a:r>
              <a:rPr lang="en-GB" sz="3200" dirty="0" smtClean="0">
                <a:latin typeface="+mj-lt"/>
              </a:rPr>
              <a:t>.</a:t>
            </a:r>
            <a:endParaRPr lang="en-GB" sz="2400" dirty="0" smtClean="0">
              <a:latin typeface="+mj-lt"/>
            </a:endParaRPr>
          </a:p>
          <a:p>
            <a:pPr algn="ctr"/>
            <a:endParaRPr lang="en-GB" sz="2400" dirty="0">
              <a:latin typeface="+mj-lt"/>
            </a:endParaRPr>
          </a:p>
        </p:txBody>
      </p:sp>
    </p:spTree>
    <p:extLst>
      <p:ext uri="{BB962C8B-B14F-4D97-AF65-F5344CB8AC3E}">
        <p14:creationId xmlns:p14="http://schemas.microsoft.com/office/powerpoint/2010/main" val="10568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7" y="1198394"/>
            <a:ext cx="10783822" cy="1040258"/>
          </a:xfrm>
        </p:spPr>
        <p:txBody>
          <a:bodyPr>
            <a:normAutofit/>
          </a:bodyPr>
          <a:lstStyle/>
          <a:p>
            <a:pPr marL="0" indent="0">
              <a:buNone/>
            </a:pPr>
            <a:r>
              <a:rPr lang="en-GB" sz="2400" dirty="0">
                <a:latin typeface="+mj-lt"/>
              </a:rPr>
              <a:t>Watch the short video </a:t>
            </a:r>
            <a:r>
              <a:rPr lang="en-GB" sz="2400" dirty="0" smtClean="0">
                <a:latin typeface="+mj-lt"/>
              </a:rPr>
              <a:t>on the next slide(5.43 </a:t>
            </a:r>
            <a:r>
              <a:rPr lang="en-GB" sz="2400" dirty="0">
                <a:latin typeface="+mj-lt"/>
              </a:rPr>
              <a:t>mins) made by </a:t>
            </a:r>
            <a:r>
              <a:rPr lang="en-GB" sz="2400" b="1" dirty="0" smtClean="0">
                <a:latin typeface="+mj-lt"/>
                <a:hlinkClick r:id="rId2"/>
              </a:rPr>
              <a:t>Ted Education </a:t>
            </a:r>
            <a:r>
              <a:rPr lang="en-GB" sz="2400" dirty="0" smtClean="0">
                <a:latin typeface="+mj-lt"/>
              </a:rPr>
              <a:t>entitled:</a:t>
            </a:r>
            <a:endParaRPr lang="en-GB" sz="2400" dirty="0">
              <a:latin typeface="+mj-lt"/>
            </a:endParaRPr>
          </a:p>
        </p:txBody>
      </p:sp>
      <p:sp>
        <p:nvSpPr>
          <p:cNvPr id="6"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latin typeface="Calibri Light" panose="020F0302020204030204"/>
            </a:endParaRPr>
          </a:p>
        </p:txBody>
      </p:sp>
      <p:sp>
        <p:nvSpPr>
          <p:cNvPr id="7"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latin typeface="Calibri Light" panose="020F0302020204030204"/>
            </a:endParaRPr>
          </a:p>
        </p:txBody>
      </p:sp>
      <p:sp>
        <p:nvSpPr>
          <p:cNvPr id="8" name="Content Placeholder 2"/>
          <p:cNvSpPr txBox="1">
            <a:spLocks/>
          </p:cNvSpPr>
          <p:nvPr/>
        </p:nvSpPr>
        <p:spPr>
          <a:xfrm>
            <a:off x="538430" y="2065020"/>
            <a:ext cx="5151265" cy="4291331"/>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b="1" dirty="0" smtClean="0">
                <a:solidFill>
                  <a:prstClr val="black"/>
                </a:solidFill>
                <a:latin typeface="Calibri Light" panose="020F0302020204030204"/>
                <a:hlinkClick r:id="rId3"/>
              </a:rPr>
              <a:t>What does it mean to be a refugee?</a:t>
            </a:r>
            <a:endParaRPr lang="en-GB" sz="3200" b="1" dirty="0" smtClean="0">
              <a:solidFill>
                <a:prstClr val="black"/>
              </a:solidFill>
              <a:latin typeface="Calibri Light" panose="020F0302020204030204"/>
            </a:endParaRPr>
          </a:p>
          <a:p>
            <a:pPr marL="0" indent="0">
              <a:buFont typeface="Arial" panose="020B0604020202020204" pitchFamily="34" charset="0"/>
              <a:buNone/>
            </a:pPr>
            <a:r>
              <a:rPr lang="en-GB" altLang="en-US" sz="1400" b="1" dirty="0" smtClean="0">
                <a:solidFill>
                  <a:prstClr val="black"/>
                </a:solidFill>
                <a:latin typeface="Calibri Light" panose="020F0302020204030204"/>
                <a:ea typeface="Calibri" panose="020F0502020204030204" pitchFamily="34" charset="0"/>
                <a:cs typeface="Times New Roman" panose="02020603050405020304" pitchFamily="18" charset="0"/>
              </a:rPr>
              <a:t>(Click on the link above for the hyperlink)</a:t>
            </a:r>
            <a:endParaRPr lang="en-GB" altLang="en-US" sz="1200" dirty="0" smtClean="0">
              <a:solidFill>
                <a:prstClr val="black"/>
              </a:solidFill>
              <a:latin typeface="Calibri Light" panose="020F0302020204030204"/>
            </a:endParaRPr>
          </a:p>
          <a:p>
            <a:pPr marL="0" indent="0" defTabSz="914400" eaLnBrk="0" fontAlgn="base" hangingPunct="0">
              <a:lnSpc>
                <a:spcPct val="100000"/>
              </a:lnSpc>
              <a:spcBef>
                <a:spcPct val="0"/>
              </a:spcBef>
              <a:spcAft>
                <a:spcPct val="0"/>
              </a:spcAft>
              <a:buFont typeface="Arial" panose="020B0604020202020204" pitchFamily="34" charset="0"/>
              <a:buNone/>
            </a:pPr>
            <a:endParaRPr lang="en-GB" altLang="en-US" sz="2000" b="1" dirty="0" smtClean="0">
              <a:solidFill>
                <a:srgbClr val="000000"/>
              </a:solidFill>
              <a:latin typeface="Calibri Light" panose="020F0302020204030204"/>
              <a:ea typeface="Calibri" panose="020F0502020204030204" pitchFamily="34" charset="0"/>
              <a:cs typeface="Tahoma" panose="020B0604030504040204" pitchFamily="34" charset="0"/>
            </a:endParaRPr>
          </a:p>
          <a:p>
            <a:pPr marL="457205" lvl="1" indent="0">
              <a:buFont typeface="Arial" panose="020B0604020202020204" pitchFamily="34" charset="0"/>
              <a:buNone/>
            </a:pPr>
            <a:endParaRPr lang="en-GB" dirty="0" smtClean="0">
              <a:solidFill>
                <a:prstClr val="black"/>
              </a:solidFill>
              <a:latin typeface="Calibri Light" panose="020F0302020204030204"/>
            </a:endParaRPr>
          </a:p>
          <a:p>
            <a:endParaRPr lang="en-GB" dirty="0">
              <a:solidFill>
                <a:prstClr val="black"/>
              </a:solidFill>
              <a:latin typeface="Calibri Light" panose="020F0302020204030204"/>
            </a:endParaRPr>
          </a:p>
        </p:txBody>
      </p:sp>
      <p:pic>
        <p:nvPicPr>
          <p:cNvPr id="2050" name="Picture 2" descr="https://i.ytimg.com/vi/25bwiSikRsI/maxresdefaul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7518" y="2125898"/>
            <a:ext cx="6106288" cy="344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67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2181" y="1937053"/>
            <a:ext cx="3176608" cy="3176608"/>
          </a:xfrm>
          <a:prstGeom prst="rect">
            <a:avLst/>
          </a:prstGeom>
        </p:spPr>
      </p:pic>
      <p:sp>
        <p:nvSpPr>
          <p:cNvPr id="10" name="Rectangle 9"/>
          <p:cNvSpPr/>
          <p:nvPr/>
        </p:nvSpPr>
        <p:spPr>
          <a:xfrm>
            <a:off x="4573857" y="2689930"/>
            <a:ext cx="2633256" cy="1815882"/>
          </a:xfrm>
          <a:prstGeom prst="rect">
            <a:avLst/>
          </a:prstGeom>
        </p:spPr>
        <p:txBody>
          <a:bodyPr wrap="square">
            <a:spAutoFit/>
          </a:bodyPr>
          <a:lstStyle/>
          <a:p>
            <a:pPr algn="ctr"/>
            <a:r>
              <a:rPr lang="en-GB" sz="2800" dirty="0">
                <a:solidFill>
                  <a:prstClr val="black"/>
                </a:solidFill>
                <a:latin typeface="Calibri Light" panose="020F0302020204030204"/>
              </a:rPr>
              <a:t>What else have you learned about the term ‘refugee</a:t>
            </a:r>
            <a:r>
              <a:rPr lang="en-GB" sz="2800" dirty="0" smtClean="0">
                <a:solidFill>
                  <a:prstClr val="black"/>
                </a:solidFill>
                <a:latin typeface="Calibri Light" panose="020F0302020204030204"/>
              </a:rPr>
              <a:t>’?</a:t>
            </a:r>
            <a:endParaRPr lang="en-GB" sz="2800" dirty="0">
              <a:solidFill>
                <a:prstClr val="black"/>
              </a:solidFill>
              <a:latin typeface="Calibri Light" panose="020F030202020403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702" y="3220719"/>
            <a:ext cx="1560125" cy="3210899"/>
          </a:xfrm>
          <a:prstGeom prst="rect">
            <a:avLst/>
          </a:prstGeom>
        </p:spPr>
      </p:pic>
    </p:spTree>
    <p:extLst>
      <p:ext uri="{BB962C8B-B14F-4D97-AF65-F5344CB8AC3E}">
        <p14:creationId xmlns:p14="http://schemas.microsoft.com/office/powerpoint/2010/main" val="1900398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548" y="598875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4243779"/>
            <a:ext cx="3754810" cy="1384995"/>
          </a:xfrm>
          <a:prstGeom prst="rect">
            <a:avLst/>
          </a:prstGeom>
          <a:noFill/>
        </p:spPr>
        <p:txBody>
          <a:bodyPr wrap="square" rtlCol="0">
            <a:spAutoFit/>
          </a:bodyPr>
          <a:lstStyle/>
          <a:p>
            <a:pPr algn="ctr"/>
            <a:r>
              <a:rPr lang="en-GB" sz="2400" b="1" dirty="0" smtClean="0">
                <a:solidFill>
                  <a:prstClr val="white"/>
                </a:solidFill>
              </a:rPr>
              <a:t>W H A T  W O U L D  </a:t>
            </a:r>
          </a:p>
          <a:p>
            <a:pPr algn="ctr"/>
            <a:r>
              <a:rPr lang="en-GB" sz="2400" b="1" dirty="0" smtClean="0">
                <a:solidFill>
                  <a:prstClr val="white"/>
                </a:solidFill>
              </a:rPr>
              <a:t>Y O U  T A K E ?</a:t>
            </a:r>
            <a:endParaRPr lang="en-GB" b="1" dirty="0" smtClean="0">
              <a:solidFill>
                <a:srgbClr val="FEE725"/>
              </a:solidFill>
            </a:endParaRPr>
          </a:p>
          <a:p>
            <a:pPr algn="ctr"/>
            <a:endParaRPr lang="en-GB" b="1" dirty="0">
              <a:solidFill>
                <a:srgbClr val="FEE725"/>
              </a:solidFill>
            </a:endParaRPr>
          </a:p>
          <a:p>
            <a:pPr algn="ctr"/>
            <a:r>
              <a:rPr lang="en-GB" b="1" dirty="0" smtClean="0">
                <a:solidFill>
                  <a:srgbClr val="FEE725"/>
                </a:solidFill>
              </a:rPr>
              <a:t> 3 0  M I N U T E S </a:t>
            </a:r>
            <a:r>
              <a:rPr lang="en-GB" dirty="0" smtClean="0">
                <a:solidFill>
                  <a:srgbClr val="FEE725"/>
                </a:solidFill>
              </a:rPr>
              <a:t>+</a:t>
            </a:r>
          </a:p>
        </p:txBody>
      </p:sp>
    </p:spTree>
    <p:extLst>
      <p:ext uri="{BB962C8B-B14F-4D97-AF65-F5344CB8AC3E}">
        <p14:creationId xmlns:p14="http://schemas.microsoft.com/office/powerpoint/2010/main" val="1804097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21" y="779145"/>
            <a:ext cx="11651019" cy="4351338"/>
          </a:xfrm>
        </p:spPr>
        <p:txBody>
          <a:bodyPr>
            <a:normAutofit/>
          </a:bodyPr>
          <a:lstStyle/>
          <a:p>
            <a:pPr marL="0" indent="0">
              <a:buNone/>
            </a:pPr>
            <a:r>
              <a:rPr lang="en-GB" dirty="0" smtClean="0">
                <a:latin typeface="+mj-lt"/>
              </a:rPr>
              <a:t>For many of us, the refugee crisis feels like it is something happening a long way away and it is therefore very hard to feel connected.</a:t>
            </a:r>
          </a:p>
          <a:p>
            <a:pPr marL="0" indent="0">
              <a:buNone/>
            </a:pPr>
            <a:r>
              <a:rPr lang="en-GB" dirty="0" smtClean="0">
                <a:latin typeface="+mj-lt"/>
              </a:rPr>
              <a:t>However, it is something very real and very current for millions of children across the world.</a:t>
            </a:r>
          </a:p>
          <a:p>
            <a:r>
              <a:rPr lang="en-GB" dirty="0" smtClean="0">
                <a:latin typeface="+mj-lt"/>
              </a:rPr>
              <a:t/>
            </a:r>
            <a:br>
              <a:rPr lang="en-GB" dirty="0" smtClean="0">
                <a:latin typeface="+mj-lt"/>
              </a:rPr>
            </a:br>
            <a:r>
              <a:rPr lang="en-GB" dirty="0">
                <a:latin typeface="+mj-lt"/>
              </a:rPr>
              <a:t>Roughly </a:t>
            </a:r>
            <a:r>
              <a:rPr lang="en-GB" b="1" dirty="0">
                <a:latin typeface="+mj-lt"/>
              </a:rPr>
              <a:t>half</a:t>
            </a:r>
            <a:r>
              <a:rPr lang="en-GB" dirty="0">
                <a:latin typeface="+mj-lt"/>
              </a:rPr>
              <a:t> the world’s refugees are children, meaning that there are currently over </a:t>
            </a:r>
            <a:r>
              <a:rPr lang="en-GB" b="1" dirty="0">
                <a:latin typeface="+mj-lt"/>
              </a:rPr>
              <a:t>30 million children </a:t>
            </a:r>
            <a:r>
              <a:rPr lang="en-GB" dirty="0">
                <a:latin typeface="+mj-lt"/>
              </a:rPr>
              <a:t>without a home. </a:t>
            </a:r>
          </a:p>
        </p:txBody>
      </p:sp>
      <p:pic>
        <p:nvPicPr>
          <p:cNvPr id="4" name="Picture 2" descr="Slovenska_vojska_tudi_med_vikendom_v_velikem_številu_pri_podpori_Policiji_01_B.jpg (896×56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98080" y="3740902"/>
            <a:ext cx="4167392" cy="260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48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4922" y="445484"/>
            <a:ext cx="11477625" cy="3898202"/>
          </a:xfrm>
        </p:spPr>
        <p:txBody>
          <a:bodyPr>
            <a:normAutofit/>
          </a:bodyPr>
          <a:lstStyle/>
          <a:p>
            <a:pPr marL="0" indent="0">
              <a:buNone/>
            </a:pPr>
            <a:r>
              <a:rPr lang="en-GB" dirty="0" smtClean="0">
                <a:latin typeface="+mj-lt"/>
              </a:rPr>
              <a:t>It is very hard to imagine what it must be like to have to leave your home suddenly, through no choice of your own, and have no idea where you are going.</a:t>
            </a:r>
          </a:p>
          <a:p>
            <a:r>
              <a:rPr lang="en-GB" dirty="0">
                <a:latin typeface="+mj-lt"/>
              </a:rPr>
              <a:t>Thinking about the ideas raised </a:t>
            </a:r>
            <a:r>
              <a:rPr lang="en-GB" dirty="0" smtClean="0">
                <a:latin typeface="+mj-lt"/>
              </a:rPr>
              <a:t>so far in the lesson, turn to the person next </a:t>
            </a:r>
            <a:r>
              <a:rPr lang="en-GB" dirty="0">
                <a:latin typeface="+mj-lt"/>
              </a:rPr>
              <a:t>to you and share your thoughts on three questions:</a:t>
            </a:r>
          </a:p>
          <a:p>
            <a:pPr marL="0" indent="0">
              <a:buNone/>
            </a:pPr>
            <a:endParaRPr lang="en-GB" sz="2400" dirty="0" smtClean="0">
              <a:latin typeface="+mj-lt"/>
            </a:endParaRPr>
          </a:p>
          <a:p>
            <a:pPr marL="0" indent="0">
              <a:buNone/>
            </a:pPr>
            <a:endParaRPr lang="en-GB" sz="2400" dirty="0">
              <a:latin typeface="+mj-lt"/>
            </a:endParaRPr>
          </a:p>
          <a:p>
            <a:endParaRPr lang="en-GB" sz="2400" dirty="0">
              <a:latin typeface="+mj-lt"/>
            </a:endParaRPr>
          </a:p>
        </p:txBody>
      </p:sp>
      <p:sp>
        <p:nvSpPr>
          <p:cNvPr id="5" name="Rectangle 4"/>
          <p:cNvSpPr/>
          <p:nvPr/>
        </p:nvSpPr>
        <p:spPr>
          <a:xfrm>
            <a:off x="1071880" y="3214370"/>
            <a:ext cx="2720975" cy="2076450"/>
          </a:xfrm>
          <a:prstGeom prst="rect">
            <a:avLst/>
          </a:prstGeom>
          <a:solidFill>
            <a:srgbClr val="B31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do you imagine being the hardest part about leaving home?</a:t>
            </a:r>
          </a:p>
        </p:txBody>
      </p:sp>
      <p:sp>
        <p:nvSpPr>
          <p:cNvPr id="6" name="Rectangle 5"/>
          <p:cNvSpPr/>
          <p:nvPr/>
        </p:nvSpPr>
        <p:spPr>
          <a:xfrm>
            <a:off x="4401501" y="3214370"/>
            <a:ext cx="3004186" cy="20764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questions would you have if you were suddenly told to leave home?</a:t>
            </a:r>
          </a:p>
        </p:txBody>
      </p:sp>
      <p:sp>
        <p:nvSpPr>
          <p:cNvPr id="7" name="Rectangle 6"/>
          <p:cNvSpPr/>
          <p:nvPr/>
        </p:nvSpPr>
        <p:spPr>
          <a:xfrm>
            <a:off x="8014334" y="3214370"/>
            <a:ext cx="2944495" cy="2076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would you hope to find when you searched for a new home?</a:t>
            </a:r>
          </a:p>
        </p:txBody>
      </p:sp>
    </p:spTree>
    <p:extLst>
      <p:ext uri="{BB962C8B-B14F-4D97-AF65-F5344CB8AC3E}">
        <p14:creationId xmlns:p14="http://schemas.microsoft.com/office/powerpoint/2010/main" val="12427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422" y="1195705"/>
            <a:ext cx="11337851" cy="4351338"/>
          </a:xfrm>
        </p:spPr>
        <p:txBody>
          <a:bodyPr>
            <a:normAutofit/>
          </a:bodyPr>
          <a:lstStyle/>
          <a:p>
            <a:pPr marL="0" indent="0">
              <a:buNone/>
            </a:pPr>
            <a:r>
              <a:rPr lang="en-GB" dirty="0" smtClean="0">
                <a:latin typeface="+mj-lt"/>
              </a:rPr>
              <a:t>What do you think of when you hear the word </a:t>
            </a:r>
            <a:r>
              <a:rPr lang="en-GB" b="1" dirty="0" smtClean="0">
                <a:latin typeface="Arial" panose="020B0604020202020204" pitchFamily="34" charset="0"/>
                <a:cs typeface="Arial" panose="020B0604020202020204" pitchFamily="34" charset="0"/>
              </a:rPr>
              <a:t>HOME? </a:t>
            </a:r>
            <a:r>
              <a:rPr lang="en-GB" dirty="0" smtClean="0">
                <a:latin typeface="+mj-lt"/>
                <a:cs typeface="Arial" panose="020B0604020202020204" pitchFamily="34" charset="0"/>
              </a:rPr>
              <a:t>Your family? Your house? A feeling or atmosphere? A place?</a:t>
            </a:r>
          </a:p>
          <a:p>
            <a:r>
              <a:rPr lang="en-GB" dirty="0">
                <a:latin typeface="+mj-lt"/>
              </a:rPr>
              <a:t/>
            </a:r>
            <a:br>
              <a:rPr lang="en-GB" dirty="0">
                <a:latin typeface="+mj-lt"/>
              </a:rPr>
            </a:br>
            <a:r>
              <a:rPr lang="en-GB" dirty="0" smtClean="0">
                <a:latin typeface="+mj-lt"/>
              </a:rPr>
              <a:t>Write the word </a:t>
            </a:r>
            <a:r>
              <a:rPr lang="en-GB" b="1" dirty="0" smtClean="0">
                <a:latin typeface="+mj-lt"/>
              </a:rPr>
              <a:t>HOME</a:t>
            </a:r>
            <a:r>
              <a:rPr lang="en-GB" dirty="0" smtClean="0">
                <a:latin typeface="+mj-lt"/>
              </a:rPr>
              <a:t> down in the middle of a page and brainstorm all of the ideas that come to your mind. Try to </a:t>
            </a:r>
            <a:r>
              <a:rPr lang="en-GB" dirty="0">
                <a:latin typeface="+mj-lt"/>
              </a:rPr>
              <a:t>come up with as many words, phrases, feelings, objects, ideas as you can.</a:t>
            </a:r>
            <a:endParaRPr lang="en-GB" dirty="0" smtClean="0">
              <a:latin typeface="+mj-lt"/>
            </a:endParaRPr>
          </a:p>
          <a:p>
            <a:pPr marL="0" indent="0">
              <a:buNone/>
            </a:pPr>
            <a:r>
              <a:rPr lang="en-GB" dirty="0" smtClean="0">
                <a:latin typeface="+mj-lt"/>
              </a:rPr>
              <a:t/>
            </a:r>
            <a:br>
              <a:rPr lang="en-GB" dirty="0" smtClean="0">
                <a:latin typeface="+mj-lt"/>
              </a:rPr>
            </a:br>
            <a:r>
              <a:rPr lang="en-GB" dirty="0" smtClean="0">
                <a:latin typeface="+mj-lt"/>
              </a:rPr>
              <a:t>Share this with the person next to you and build up their ideas onto your mind map</a:t>
            </a:r>
            <a:r>
              <a:rPr lang="en-GB" dirty="0" smtClean="0">
                <a:latin typeface="+mj-lt"/>
              </a:rPr>
              <a:t>. Now </a:t>
            </a:r>
            <a:r>
              <a:rPr lang="en-GB" dirty="0" smtClean="0">
                <a:latin typeface="+mj-lt"/>
              </a:rPr>
              <a:t>share with the class and build a big idea of what HOME means to you all.</a:t>
            </a:r>
            <a:endParaRPr lang="en-GB"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1922" y="4947920"/>
            <a:ext cx="720905" cy="1483698"/>
          </a:xfrm>
          <a:prstGeom prst="rect">
            <a:avLst/>
          </a:prstGeom>
        </p:spPr>
      </p:pic>
    </p:spTree>
    <p:extLst>
      <p:ext uri="{BB962C8B-B14F-4D97-AF65-F5344CB8AC3E}">
        <p14:creationId xmlns:p14="http://schemas.microsoft.com/office/powerpoint/2010/main" val="323724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950" y="1532064"/>
            <a:ext cx="11420475" cy="5189411"/>
          </a:xfrm>
        </p:spPr>
        <p:txBody>
          <a:bodyPr>
            <a:normAutofit/>
          </a:bodyPr>
          <a:lstStyle/>
          <a:p>
            <a:pPr marL="0" indent="0">
              <a:buNone/>
            </a:pPr>
            <a:r>
              <a:rPr lang="en-GB" dirty="0" smtClean="0">
                <a:latin typeface="+mj-lt"/>
              </a:rPr>
              <a:t>For many of those who finding themselves as refugees, leaving home comes around quickly and there is often not much time to pack or prepare.</a:t>
            </a:r>
          </a:p>
          <a:p>
            <a:pPr marL="0" indent="0">
              <a:buNone/>
            </a:pPr>
            <a:endParaRPr lang="en-GB" dirty="0" smtClean="0">
              <a:latin typeface="+mj-lt"/>
            </a:endParaRPr>
          </a:p>
          <a:p>
            <a:pPr marL="0" indent="0">
              <a:buNone/>
            </a:pPr>
            <a:r>
              <a:rPr lang="en-GB" dirty="0" smtClean="0">
                <a:latin typeface="+mj-lt"/>
              </a:rPr>
              <a:t>For others, travelling light is often vital as there are long, uncertain journeys ahead and therefore it is difficult to take a lot of luggage.</a:t>
            </a:r>
          </a:p>
          <a:p>
            <a:pPr marL="0" indent="0">
              <a:buNone/>
            </a:pPr>
            <a:endParaRPr lang="en-GB" dirty="0" smtClean="0">
              <a:latin typeface="+mj-lt"/>
            </a:endParaRPr>
          </a:p>
          <a:p>
            <a:pPr marL="0" indent="0">
              <a:buNone/>
            </a:pPr>
            <a:r>
              <a:rPr lang="en-GB" dirty="0" smtClean="0">
                <a:latin typeface="+mj-lt"/>
              </a:rPr>
              <a:t>The few possessions that refugees do manage to take with them are often the only link they have to their old lives and the places they once called home. </a:t>
            </a:r>
            <a:endParaRPr lang="en-GB" dirty="0">
              <a:latin typeface="+mj-lt"/>
            </a:endParaRPr>
          </a:p>
        </p:txBody>
      </p:sp>
    </p:spTree>
    <p:extLst>
      <p:ext uri="{BB962C8B-B14F-4D97-AF65-F5344CB8AC3E}">
        <p14:creationId xmlns:p14="http://schemas.microsoft.com/office/powerpoint/2010/main" val="2682705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a:noFill/>
        </p:spPr>
        <p:txBody>
          <a:bodyPr>
            <a:normAutofit/>
          </a:bodyPr>
          <a:lstStyle/>
          <a:p>
            <a:pPr marL="0" indent="0">
              <a:buNone/>
            </a:pPr>
            <a:endParaRPr lang="en-GB" sz="3600" dirty="0">
              <a:solidFill>
                <a:srgbClr val="151612"/>
              </a:solidFill>
            </a:endParaRPr>
          </a:p>
          <a:p>
            <a:pPr marL="0" indent="0">
              <a:buNone/>
            </a:pPr>
            <a:endParaRPr lang="en-GB" sz="3600" dirty="0" smtClean="0">
              <a:solidFill>
                <a:srgbClr val="151612"/>
              </a:solidFill>
            </a:endParaRPr>
          </a:p>
          <a:p>
            <a:pPr marL="0" indent="0">
              <a:buNone/>
            </a:pPr>
            <a:endParaRPr lang="en-GB" sz="3600" dirty="0">
              <a:solidFill>
                <a:srgbClr val="151612"/>
              </a:solidFill>
              <a:latin typeface="+mj-lt"/>
            </a:endParaRPr>
          </a:p>
          <a:p>
            <a:pPr marL="971550" lvl="1" indent="-514350">
              <a:buFont typeface="+mj-lt"/>
              <a:buAutoNum type="arabicPeriod"/>
            </a:pPr>
            <a:r>
              <a:rPr lang="en-GB" sz="3200" dirty="0" smtClean="0">
                <a:solidFill>
                  <a:srgbClr val="151612"/>
                </a:solidFill>
                <a:latin typeface="+mj-lt"/>
              </a:rPr>
              <a:t>Internet access to play </a:t>
            </a:r>
            <a:r>
              <a:rPr lang="en-GB" sz="3200" dirty="0" smtClean="0">
                <a:solidFill>
                  <a:srgbClr val="151612"/>
                </a:solidFill>
                <a:latin typeface="+mj-lt"/>
              </a:rPr>
              <a:t>three short </a:t>
            </a:r>
            <a:r>
              <a:rPr lang="en-GB" sz="3200" dirty="0" smtClean="0">
                <a:solidFill>
                  <a:srgbClr val="151612"/>
                </a:solidFill>
                <a:latin typeface="+mj-lt"/>
              </a:rPr>
              <a:t>videos (or the videos can be embedded into the PowerPoint)</a:t>
            </a:r>
          </a:p>
          <a:p>
            <a:pPr marL="971550" lvl="1" indent="-514350">
              <a:buFont typeface="+mj-lt"/>
              <a:buAutoNum type="arabicPeriod"/>
            </a:pPr>
            <a:r>
              <a:rPr lang="en-GB" sz="3200" dirty="0" smtClean="0">
                <a:solidFill>
                  <a:srgbClr val="151612"/>
                </a:solidFill>
                <a:latin typeface="+mj-lt"/>
              </a:rPr>
              <a:t>Rough paper for making notes in groups</a:t>
            </a:r>
          </a:p>
          <a:p>
            <a:pPr marL="971550" lvl="1" indent="-514350">
              <a:buFont typeface="+mj-lt"/>
              <a:buAutoNum type="arabicPeriod"/>
            </a:pPr>
            <a:r>
              <a:rPr lang="en-GB" sz="3200" dirty="0" smtClean="0">
                <a:solidFill>
                  <a:srgbClr val="151612"/>
                </a:solidFill>
                <a:latin typeface="+mj-lt"/>
              </a:rPr>
              <a:t>Neat paper for drawing activity</a:t>
            </a:r>
            <a:endParaRPr lang="en-GB" sz="3200" dirty="0">
              <a:solidFill>
                <a:srgbClr val="151612"/>
              </a:solidFill>
              <a:latin typeface="+mj-lt"/>
            </a:endParaRPr>
          </a:p>
          <a:p>
            <a:pPr marL="971550" lvl="1" indent="-514350">
              <a:buFont typeface="+mj-lt"/>
              <a:buAutoNum type="arabicPeriod"/>
            </a:pPr>
            <a:r>
              <a:rPr lang="en-GB" sz="3200" dirty="0" smtClean="0">
                <a:solidFill>
                  <a:srgbClr val="151612"/>
                </a:solidFill>
                <a:latin typeface="+mj-lt"/>
              </a:rPr>
              <a:t>Coloured pens and / or pencils</a:t>
            </a:r>
          </a:p>
          <a:p>
            <a:pPr marL="971550" lvl="1" indent="-514350">
              <a:buFont typeface="+mj-lt"/>
              <a:buAutoNum type="arabicPeriod"/>
            </a:pPr>
            <a:endParaRPr lang="en-GB" sz="3200" dirty="0" smtClean="0">
              <a:solidFill>
                <a:srgbClr val="151612"/>
              </a:solidFill>
            </a:endParaRPr>
          </a:p>
          <a:p>
            <a:pPr marL="971550" lvl="1" indent="-514350">
              <a:buFont typeface="+mj-lt"/>
              <a:buAutoNum type="arabicPeriod"/>
            </a:pPr>
            <a:endParaRPr lang="en-GB" sz="3600" dirty="0">
              <a:solidFill>
                <a:srgbClr val="151612"/>
              </a:solidFill>
            </a:endParaRPr>
          </a:p>
        </p:txBody>
      </p:sp>
      <p:pic>
        <p:nvPicPr>
          <p:cNvPr id="1028" name="Picture 4" descr="Image result for checkli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0574" y="4395730"/>
            <a:ext cx="1776307" cy="19145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0999" y="724585"/>
            <a:ext cx="8943975" cy="830997"/>
          </a:xfrm>
          <a:prstGeom prst="rect">
            <a:avLst/>
          </a:prstGeom>
        </p:spPr>
        <p:txBody>
          <a:bodyPr wrap="square">
            <a:spAutoFit/>
          </a:bodyPr>
          <a:lstStyle/>
          <a:p>
            <a:r>
              <a:rPr lang="en-GB" sz="4800" b="1" dirty="0">
                <a:solidFill>
                  <a:srgbClr val="151612"/>
                </a:solidFill>
              </a:rPr>
              <a:t>In this lesson you will need:</a:t>
            </a:r>
          </a:p>
        </p:txBody>
      </p:sp>
    </p:spTree>
    <p:extLst>
      <p:ext uri="{BB962C8B-B14F-4D97-AF65-F5344CB8AC3E}">
        <p14:creationId xmlns:p14="http://schemas.microsoft.com/office/powerpoint/2010/main" val="1879301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807" y="1279674"/>
            <a:ext cx="10783822" cy="4546855"/>
          </a:xfrm>
        </p:spPr>
        <p:txBody>
          <a:bodyPr>
            <a:normAutofit/>
          </a:bodyPr>
          <a:lstStyle/>
          <a:p>
            <a:pPr marL="0" indent="0">
              <a:buNone/>
            </a:pPr>
            <a:r>
              <a:rPr lang="en-GB" sz="2400" dirty="0" smtClean="0">
                <a:latin typeface="+mj-lt"/>
              </a:rPr>
              <a:t>Watch the short film(1.50mins) made by </a:t>
            </a:r>
            <a:r>
              <a:rPr lang="en-GB" sz="2400" dirty="0" smtClean="0">
                <a:latin typeface="+mj-lt"/>
                <a:hlinkClick r:id="rId2"/>
              </a:rPr>
              <a:t>AJ+ </a:t>
            </a:r>
            <a:r>
              <a:rPr lang="en-GB" sz="2400" dirty="0" smtClean="0">
                <a:latin typeface="+mj-lt"/>
              </a:rPr>
              <a:t>entitled:</a:t>
            </a:r>
            <a:endParaRPr lang="en-GB" b="1" u="sng" dirty="0" smtClean="0">
              <a:latin typeface="+mj-lt"/>
            </a:endParaRPr>
          </a:p>
          <a:p>
            <a:pPr marL="0" indent="0">
              <a:buNone/>
            </a:pPr>
            <a:r>
              <a:rPr lang="en-GB" sz="3600" b="1" dirty="0" smtClean="0">
                <a:latin typeface="+mj-lt"/>
                <a:hlinkClick r:id="rId3"/>
              </a:rPr>
              <a:t>What’s in a refugee’s backpack?</a:t>
            </a:r>
            <a:endParaRPr lang="en-GB" sz="3200" b="1" dirty="0" smtClean="0">
              <a:latin typeface="+mj-lt"/>
            </a:endParaRPr>
          </a:p>
          <a:p>
            <a:pPr marL="0" indent="0">
              <a:buNone/>
            </a:pPr>
            <a:r>
              <a:rPr lang="en-GB" altLang="en-US" sz="1400" b="1" dirty="0" smtClean="0">
                <a:latin typeface="+mj-lt"/>
                <a:ea typeface="Calibri" panose="020F0502020204030204" pitchFamily="34" charset="0"/>
                <a:cs typeface="Times New Roman" panose="02020603050405020304" pitchFamily="18" charset="0"/>
              </a:rPr>
              <a:t>(Click </a:t>
            </a:r>
            <a:r>
              <a:rPr lang="en-GB" altLang="en-US" sz="1400" b="1" dirty="0">
                <a:latin typeface="+mj-lt"/>
                <a:ea typeface="Calibri" panose="020F0502020204030204" pitchFamily="34" charset="0"/>
                <a:cs typeface="Times New Roman" panose="02020603050405020304" pitchFamily="18" charset="0"/>
              </a:rPr>
              <a:t>on the link above for the </a:t>
            </a:r>
            <a:r>
              <a:rPr lang="en-GB" altLang="en-US" sz="1400" b="1" dirty="0" smtClean="0">
                <a:latin typeface="+mj-lt"/>
                <a:ea typeface="Calibri" panose="020F0502020204030204" pitchFamily="34" charset="0"/>
                <a:cs typeface="Times New Roman" panose="02020603050405020304" pitchFamily="18" charset="0"/>
              </a:rPr>
              <a:t>hyperlink)</a:t>
            </a:r>
            <a:endParaRPr lang="en-GB" altLang="en-US" sz="1200" dirty="0">
              <a:latin typeface="+mj-lt"/>
            </a:endParaRPr>
          </a:p>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mj-lt"/>
              <a:ea typeface="Calibri" panose="020F0502020204030204" pitchFamily="34" charset="0"/>
              <a:cs typeface="Tahoma" panose="020B0604030504040204" pitchFamily="34" charset="0"/>
            </a:endParaRPr>
          </a:p>
          <a:p>
            <a:pPr marL="457205" lvl="1" indent="0">
              <a:buNone/>
            </a:pPr>
            <a:endParaRPr lang="en-GB" dirty="0">
              <a:latin typeface="+mj-lt"/>
            </a:endParaRPr>
          </a:p>
          <a:p>
            <a:endParaRPr lang="en-GB" dirty="0">
              <a:latin typeface="+mj-lt"/>
            </a:endParaRPr>
          </a:p>
        </p:txBody>
      </p:sp>
      <p:sp>
        <p:nvSpPr>
          <p:cNvPr id="6"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latin typeface="+mj-lt"/>
            </a:endParaRPr>
          </a:p>
        </p:txBody>
      </p:sp>
      <p:sp>
        <p:nvSpPr>
          <p:cNvPr id="7"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latin typeface="+mj-lt"/>
            </a:endParaRPr>
          </a:p>
        </p:txBody>
      </p:sp>
      <p:pic>
        <p:nvPicPr>
          <p:cNvPr id="8194" name="Picture 2" descr="https://i.ytimg.com/vi/E3xAyLl64H8/maxresdefaul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772" y="2729484"/>
            <a:ext cx="5505857" cy="309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04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latin typeface="+mj-lt"/>
            </a:endParaRPr>
          </a:p>
        </p:txBody>
      </p:sp>
      <p:sp>
        <p:nvSpPr>
          <p:cNvPr id="7"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latin typeface="+mj-lt"/>
            </a:endParaRPr>
          </a:p>
        </p:txBody>
      </p:sp>
      <p:sp>
        <p:nvSpPr>
          <p:cNvPr id="10" name="TextBox 9"/>
          <p:cNvSpPr txBox="1"/>
          <p:nvPr/>
        </p:nvSpPr>
        <p:spPr>
          <a:xfrm>
            <a:off x="4452899" y="2000931"/>
            <a:ext cx="3210740" cy="2677656"/>
          </a:xfrm>
          <a:prstGeom prst="rect">
            <a:avLst/>
          </a:prstGeom>
          <a:noFill/>
        </p:spPr>
        <p:txBody>
          <a:bodyPr wrap="square" rtlCol="0">
            <a:spAutoFit/>
          </a:bodyPr>
          <a:lstStyle/>
          <a:p>
            <a:pPr algn="ctr"/>
            <a:r>
              <a:rPr lang="en-GB" sz="2800" dirty="0">
                <a:latin typeface="+mj-lt"/>
              </a:rPr>
              <a:t>Were </a:t>
            </a:r>
            <a:r>
              <a:rPr lang="en-GB" sz="2800" dirty="0" smtClean="0">
                <a:latin typeface="+mj-lt"/>
              </a:rPr>
              <a:t>you </a:t>
            </a:r>
            <a:r>
              <a:rPr lang="en-GB" sz="2800" dirty="0">
                <a:latin typeface="+mj-lt"/>
              </a:rPr>
              <a:t>surprised by any of the items that were in some of these refugees’ bags</a:t>
            </a:r>
            <a:r>
              <a:rPr lang="en-GB" sz="2800" dirty="0" smtClean="0">
                <a:latin typeface="+mj-lt"/>
              </a:rPr>
              <a:t>? If so, which and why?</a:t>
            </a:r>
            <a:endParaRPr lang="en-GB" sz="2800" dirty="0">
              <a:latin typeface="+mj-lt"/>
            </a:endParaRPr>
          </a:p>
        </p:txBody>
      </p:sp>
      <p:pic>
        <p:nvPicPr>
          <p:cNvPr id="12" name="Picture 11" descr="brown-spee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294" y="1298143"/>
            <a:ext cx="4210143" cy="3954577"/>
          </a:xfrm>
          <a:prstGeom prst="rect">
            <a:avLst/>
          </a:prstGeom>
        </p:spPr>
      </p:pic>
    </p:spTree>
    <p:extLst>
      <p:ext uri="{BB962C8B-B14F-4D97-AF65-F5344CB8AC3E}">
        <p14:creationId xmlns:p14="http://schemas.microsoft.com/office/powerpoint/2010/main" val="179730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9" name="Rectangle 6"/>
          <p:cNvSpPr>
            <a:spLocks noChangeArrowheads="1"/>
          </p:cNvSpPr>
          <p:nvPr/>
        </p:nvSpPr>
        <p:spPr bwMode="auto">
          <a:xfrm>
            <a:off x="371475" y="1002928"/>
            <a:ext cx="11689461"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Now take a look at some </a:t>
            </a:r>
            <a:r>
              <a:rPr kumimoji="0" lang="en-GB" altLang="en-US" sz="28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more examples of what people chos</a:t>
            </a:r>
            <a:r>
              <a:rPr lang="en-GB" altLang="en-US" sz="2800" dirty="0" smtClean="0">
                <a:latin typeface="+mj-lt"/>
                <a:ea typeface="Calibri" panose="020F0502020204030204" pitchFamily="34" charset="0"/>
                <a:cs typeface="Times New Roman" panose="02020603050405020304" pitchFamily="18" charset="0"/>
              </a:rPr>
              <a:t>e (or managed) to take with them as they were forced to flee their homes.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r>
            <a:br>
              <a:rPr kumimoji="0" lang="en-GB"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Each</a:t>
            </a:r>
            <a:r>
              <a:rPr kumimoji="0" lang="en-GB" altLang="en-US" sz="28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slide shows the contents of someone’s bag - </a:t>
            </a:r>
            <a:r>
              <a:rPr kumimoji="0" lang="en-GB" altLang="en-US" sz="2800" b="1"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the only possessions they have left</a:t>
            </a:r>
            <a:r>
              <a:rPr lang="en-GB" altLang="en-US" sz="2800" dirty="0">
                <a:latin typeface="+mj-lt"/>
                <a:ea typeface="Calibri" panose="020F0502020204030204" pitchFamily="34" charset="0"/>
                <a:cs typeface="Times New Roman" panose="02020603050405020304" pitchFamily="18" charset="0"/>
              </a:rPr>
              <a:t> </a:t>
            </a:r>
            <a:r>
              <a:rPr kumimoji="0" lang="en-GB" altLang="en-US" sz="28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after losing their home, their land and (in many cases) their identities.</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800" baseline="0" dirty="0">
                <a:latin typeface="+mj-lt"/>
                <a:ea typeface="Calibri" panose="020F0502020204030204" pitchFamily="34" charset="0"/>
                <a:cs typeface="Times New Roman" panose="02020603050405020304" pitchFamily="18" charset="0"/>
              </a:rPr>
              <a:t/>
            </a:r>
            <a:br>
              <a:rPr lang="en-GB" altLang="en-US" sz="2800" baseline="0" dirty="0">
                <a:latin typeface="+mj-lt"/>
                <a:ea typeface="Calibri" panose="020F0502020204030204" pitchFamily="34" charset="0"/>
                <a:cs typeface="Times New Roman" panose="02020603050405020304" pitchFamily="18" charset="0"/>
              </a:rPr>
            </a:br>
            <a:r>
              <a:rPr lang="en-GB" altLang="en-US" sz="2800" baseline="0" dirty="0" smtClean="0">
                <a:latin typeface="+mj-lt"/>
                <a:ea typeface="Calibri" panose="020F0502020204030204" pitchFamily="34" charset="0"/>
                <a:cs typeface="Times New Roman" panose="02020603050405020304" pitchFamily="18" charset="0"/>
              </a:rPr>
              <a:t>Afte</a:t>
            </a:r>
            <a:r>
              <a:rPr lang="en-GB" altLang="en-US" sz="2800" dirty="0" smtClean="0">
                <a:latin typeface="+mj-lt"/>
                <a:ea typeface="Calibri" panose="020F0502020204030204" pitchFamily="34" charset="0"/>
                <a:cs typeface="Times New Roman" panose="02020603050405020304" pitchFamily="18" charset="0"/>
              </a:rPr>
              <a:t>r each slide, discuss the items and share your thoughts about the meaning or significance of these items. Remember that these are the only possessions these people have taken from their homes.</a:t>
            </a:r>
            <a:endPar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800" dirty="0" smtClean="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0907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a:t>
            </a:r>
            <a:r>
              <a:rPr lang="en-GB" b="1" dirty="0" smtClean="0"/>
              <a:t>teenager</a:t>
            </a:r>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Name: Iqbal*</a:t>
            </a:r>
            <a:br>
              <a:rPr lang="en-GB" dirty="0">
                <a:solidFill>
                  <a:schemeClr val="bg2">
                    <a:lumMod val="10000"/>
                  </a:schemeClr>
                </a:solidFill>
              </a:rPr>
            </a:br>
            <a:r>
              <a:rPr lang="en-GB" dirty="0">
                <a:solidFill>
                  <a:schemeClr val="bg2">
                    <a:lumMod val="10000"/>
                  </a:schemeClr>
                </a:solidFill>
              </a:rPr>
              <a:t>Age: 17</a:t>
            </a:r>
            <a:br>
              <a:rPr lang="en-GB" dirty="0">
                <a:solidFill>
                  <a:schemeClr val="bg2">
                    <a:lumMod val="10000"/>
                  </a:schemeClr>
                </a:solidFill>
              </a:rPr>
            </a:br>
            <a:r>
              <a:rPr lang="en-GB" dirty="0">
                <a:solidFill>
                  <a:schemeClr val="bg2">
                    <a:lumMod val="10000"/>
                  </a:schemeClr>
                </a:solidFill>
              </a:rPr>
              <a:t>From: Kunduz, Afghanistan</a:t>
            </a:r>
          </a:p>
        </p:txBody>
      </p:sp>
      <p:pic>
        <p:nvPicPr>
          <p:cNvPr id="9218"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3647" y="1709738"/>
            <a:ext cx="62865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250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8153402" y="877633"/>
            <a:ext cx="3624070" cy="5543359"/>
          </a:xfrm>
          <a:prstGeom prst="rect">
            <a:avLst/>
          </a:prstGeom>
        </p:spPr>
        <p:txBody>
          <a:bodyPr>
            <a:normAutofit fontScale="850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1 pair of </a:t>
            </a:r>
            <a:r>
              <a:rPr lang="en-GB" dirty="0" smtClean="0"/>
              <a:t>pants</a:t>
            </a:r>
          </a:p>
          <a:p>
            <a:pPr marL="514350" indent="-514350">
              <a:buFont typeface="+mj-lt"/>
              <a:buAutoNum type="arabicPeriod"/>
            </a:pPr>
            <a:r>
              <a:rPr lang="en-GB" dirty="0" smtClean="0"/>
              <a:t>1 </a:t>
            </a:r>
            <a:r>
              <a:rPr lang="en-GB" dirty="0"/>
              <a:t>shirt, 1 pair of shoes and 1 pair of </a:t>
            </a:r>
            <a:r>
              <a:rPr lang="en-GB" dirty="0" smtClean="0"/>
              <a:t>socks</a:t>
            </a:r>
          </a:p>
          <a:p>
            <a:pPr marL="514350" indent="-514350">
              <a:buFont typeface="+mj-lt"/>
              <a:buAutoNum type="arabicPeriod"/>
            </a:pPr>
            <a:r>
              <a:rPr lang="en-GB" dirty="0" smtClean="0"/>
              <a:t>Shampoo </a:t>
            </a:r>
            <a:r>
              <a:rPr lang="en-GB" dirty="0"/>
              <a:t>and hair </a:t>
            </a:r>
            <a:r>
              <a:rPr lang="en-GB" dirty="0" smtClean="0"/>
              <a:t>gel</a:t>
            </a:r>
          </a:p>
          <a:p>
            <a:pPr marL="514350" indent="-514350">
              <a:buFont typeface="+mj-lt"/>
              <a:buAutoNum type="arabicPeriod"/>
            </a:pPr>
            <a:r>
              <a:rPr lang="en-GB" dirty="0" smtClean="0"/>
              <a:t>Toothbrush </a:t>
            </a:r>
            <a:r>
              <a:rPr lang="en-GB" dirty="0"/>
              <a:t>and toothpaste, face whitening </a:t>
            </a:r>
            <a:r>
              <a:rPr lang="en-GB" dirty="0" smtClean="0"/>
              <a:t>cream</a:t>
            </a:r>
          </a:p>
          <a:p>
            <a:pPr marL="514350" indent="-514350">
              <a:buFont typeface="+mj-lt"/>
              <a:buAutoNum type="arabicPeriod"/>
            </a:pPr>
            <a:r>
              <a:rPr lang="en-GB" dirty="0" smtClean="0"/>
              <a:t>Comb</a:t>
            </a:r>
            <a:r>
              <a:rPr lang="en-GB" dirty="0"/>
              <a:t>, nail </a:t>
            </a:r>
            <a:r>
              <a:rPr lang="en-GB" dirty="0" smtClean="0"/>
              <a:t>clipper</a:t>
            </a:r>
          </a:p>
          <a:p>
            <a:pPr marL="514350" indent="-514350">
              <a:buFont typeface="+mj-lt"/>
              <a:buAutoNum type="arabicPeriod"/>
            </a:pPr>
            <a:r>
              <a:rPr lang="en-GB" dirty="0" smtClean="0"/>
              <a:t>Bandages</a:t>
            </a:r>
          </a:p>
          <a:p>
            <a:pPr marL="514350" indent="-514350">
              <a:buFont typeface="+mj-lt"/>
              <a:buAutoNum type="arabicPeriod"/>
            </a:pPr>
            <a:r>
              <a:rPr lang="en-GB" dirty="0" smtClean="0"/>
              <a:t>100 </a:t>
            </a:r>
            <a:r>
              <a:rPr lang="en-GB" dirty="0"/>
              <a:t>U.S. dollars</a:t>
            </a:r>
            <a:br>
              <a:rPr lang="en-GB" dirty="0"/>
            </a:br>
            <a:r>
              <a:rPr lang="en-GB" dirty="0"/>
              <a:t>130 Turkish </a:t>
            </a:r>
            <a:r>
              <a:rPr lang="en-GB" dirty="0" smtClean="0"/>
              <a:t>liras</a:t>
            </a:r>
          </a:p>
          <a:p>
            <a:pPr marL="514350" indent="-514350">
              <a:buFont typeface="+mj-lt"/>
              <a:buAutoNum type="arabicPeriod"/>
            </a:pPr>
            <a:r>
              <a:rPr lang="en-GB" dirty="0" smtClean="0"/>
              <a:t>Smart </a:t>
            </a:r>
            <a:r>
              <a:rPr lang="en-GB" dirty="0"/>
              <a:t>phone and back-up cell </a:t>
            </a:r>
            <a:r>
              <a:rPr lang="en-GB" dirty="0" smtClean="0"/>
              <a:t>phone</a:t>
            </a:r>
          </a:p>
          <a:p>
            <a:pPr marL="514350" indent="-514350">
              <a:buFont typeface="+mj-lt"/>
              <a:buAutoNum type="arabicPeriod"/>
            </a:pPr>
            <a:r>
              <a:rPr lang="en-GB" dirty="0" smtClean="0"/>
              <a:t>SIM cards </a:t>
            </a:r>
            <a:r>
              <a:rPr lang="en-GB" dirty="0"/>
              <a:t>for Afghanistan, Iran and Turkey</a:t>
            </a:r>
            <a:endParaRPr lang="en-GB" dirty="0" smtClean="0"/>
          </a:p>
        </p:txBody>
      </p:sp>
      <p:pic>
        <p:nvPicPr>
          <p:cNvPr id="8194"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6115" y="877633"/>
            <a:ext cx="7397369" cy="493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mother</a:t>
            </a:r>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Name: Aboessa*</a:t>
            </a:r>
            <a:br>
              <a:rPr lang="en-GB" dirty="0">
                <a:solidFill>
                  <a:schemeClr val="bg2">
                    <a:lumMod val="10000"/>
                  </a:schemeClr>
                </a:solidFill>
              </a:rPr>
            </a:br>
            <a:r>
              <a:rPr lang="en-GB" dirty="0">
                <a:solidFill>
                  <a:schemeClr val="bg2">
                    <a:lumMod val="10000"/>
                  </a:schemeClr>
                </a:solidFill>
              </a:rPr>
              <a:t>Age: 20</a:t>
            </a:r>
            <a:br>
              <a:rPr lang="en-GB" dirty="0">
                <a:solidFill>
                  <a:schemeClr val="bg2">
                    <a:lumMod val="10000"/>
                  </a:schemeClr>
                </a:solidFill>
              </a:rPr>
            </a:br>
            <a:r>
              <a:rPr lang="en-GB" dirty="0">
                <a:solidFill>
                  <a:schemeClr val="bg2">
                    <a:lumMod val="10000"/>
                  </a:schemeClr>
                </a:solidFill>
              </a:rPr>
              <a:t>From: Damascus, Syria</a:t>
            </a:r>
          </a:p>
        </p:txBody>
      </p:sp>
      <p:pic>
        <p:nvPicPr>
          <p:cNvPr id="5122"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0952" y="1898650"/>
            <a:ext cx="62865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92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76263"/>
            <a:ext cx="7946611" cy="529774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p:cNvSpPr txBox="1">
            <a:spLocks/>
          </p:cNvSpPr>
          <p:nvPr/>
        </p:nvSpPr>
        <p:spPr>
          <a:xfrm>
            <a:off x="8134352" y="668083"/>
            <a:ext cx="3624070" cy="5543359"/>
          </a:xfrm>
          <a:prstGeom prst="rect">
            <a:avLst/>
          </a:prstGeom>
        </p:spPr>
        <p:txBody>
          <a:bodyPr>
            <a:normAutofit fontScale="700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t>Hat for the baby</a:t>
            </a:r>
          </a:p>
          <a:p>
            <a:pPr marL="514350" indent="-514350">
              <a:buFont typeface="+mj-lt"/>
              <a:buAutoNum type="arabicPeriod"/>
            </a:pPr>
            <a:r>
              <a:rPr lang="en-GB" dirty="0" smtClean="0"/>
              <a:t>An assortment of medication, a bottle of sterile water, and a jar of baby food</a:t>
            </a:r>
          </a:p>
          <a:p>
            <a:pPr marL="514350" indent="-514350">
              <a:buFont typeface="+mj-lt"/>
              <a:buAutoNum type="arabicPeriod"/>
            </a:pPr>
            <a:r>
              <a:rPr lang="en-GB" dirty="0" smtClean="0"/>
              <a:t>A small supply of napkins for diaper changes</a:t>
            </a:r>
          </a:p>
          <a:p>
            <a:pPr marL="514350" indent="-514350">
              <a:buFont typeface="+mj-lt"/>
              <a:buAutoNum type="arabicPeriod"/>
            </a:pPr>
            <a:r>
              <a:rPr lang="en-GB" dirty="0" smtClean="0"/>
              <a:t>A hat and a pair of socks for the baby</a:t>
            </a:r>
          </a:p>
          <a:p>
            <a:pPr marL="514350" indent="-514350">
              <a:buFont typeface="+mj-lt"/>
              <a:buAutoNum type="arabicPeriod"/>
            </a:pPr>
            <a:r>
              <a:rPr lang="en-GB" dirty="0" smtClean="0"/>
              <a:t>Assortment of pain relievers, sunscreen and sunburn ointment, toothpaste</a:t>
            </a:r>
          </a:p>
          <a:p>
            <a:pPr marL="514350" indent="-514350">
              <a:buFont typeface="+mj-lt"/>
              <a:buAutoNum type="arabicPeriod"/>
            </a:pPr>
            <a:r>
              <a:rPr lang="en-GB" dirty="0" smtClean="0"/>
              <a:t>Personal documents (including the baby’s vaccination history)</a:t>
            </a:r>
          </a:p>
          <a:p>
            <a:pPr marL="514350" indent="-514350">
              <a:buFont typeface="+mj-lt"/>
              <a:buAutoNum type="arabicPeriod"/>
            </a:pPr>
            <a:r>
              <a:rPr lang="en-GB" dirty="0" smtClean="0"/>
              <a:t>Wallet (with photo ID and money)</a:t>
            </a:r>
          </a:p>
          <a:p>
            <a:pPr marL="514350" indent="-514350">
              <a:buFont typeface="+mj-lt"/>
              <a:buAutoNum type="arabicPeriod"/>
            </a:pPr>
            <a:r>
              <a:rPr lang="en-GB" dirty="0" smtClean="0"/>
              <a:t>Cell phone charger</a:t>
            </a:r>
          </a:p>
          <a:p>
            <a:pPr marL="514350" indent="-514350">
              <a:buFont typeface="+mj-lt"/>
              <a:buAutoNum type="arabicPeriod"/>
            </a:pPr>
            <a:r>
              <a:rPr lang="en-GB" dirty="0" smtClean="0"/>
              <a:t>Yellow headband</a:t>
            </a:r>
            <a:endParaRPr lang="en-GB" dirty="0"/>
          </a:p>
        </p:txBody>
      </p:sp>
    </p:spTree>
    <p:extLst>
      <p:ext uri="{BB962C8B-B14F-4D97-AF65-F5344CB8AC3E}">
        <p14:creationId xmlns:p14="http://schemas.microsoft.com/office/powerpoint/2010/main" val="16943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a:t>
            </a:r>
            <a:r>
              <a:rPr lang="en-GB" b="1" dirty="0" smtClean="0"/>
              <a:t>child</a:t>
            </a:r>
            <a:r>
              <a:rPr lang="en-GB" dirty="0" smtClean="0"/>
              <a:t/>
            </a:r>
            <a:br>
              <a:rPr lang="en-GB" dirty="0" smtClean="0"/>
            </a:br>
            <a:r>
              <a:rPr lang="en-GB" dirty="0"/>
              <a:t/>
            </a:r>
            <a:br>
              <a:rPr lang="en-GB" dirty="0"/>
            </a:br>
            <a:endParaRPr lang="en-GB" dirty="0"/>
          </a:p>
        </p:txBody>
      </p:sp>
      <p:sp>
        <p:nvSpPr>
          <p:cNvPr id="3" name="Text Placeholder 2"/>
          <p:cNvSpPr>
            <a:spLocks noGrp="1"/>
          </p:cNvSpPr>
          <p:nvPr>
            <p:ph type="body" idx="1"/>
          </p:nvPr>
        </p:nvSpPr>
        <p:spPr/>
        <p:txBody>
          <a:bodyPr>
            <a:normAutofit/>
          </a:bodyPr>
          <a:lstStyle/>
          <a:p>
            <a:r>
              <a:rPr lang="en-GB" dirty="0" smtClean="0">
                <a:solidFill>
                  <a:schemeClr val="bg2">
                    <a:lumMod val="10000"/>
                  </a:schemeClr>
                </a:solidFill>
              </a:rPr>
              <a:t>Name</a:t>
            </a:r>
            <a:r>
              <a:rPr lang="en-GB" dirty="0">
                <a:solidFill>
                  <a:schemeClr val="bg2">
                    <a:lumMod val="10000"/>
                  </a:schemeClr>
                </a:solidFill>
              </a:rPr>
              <a:t>: Omran*</a:t>
            </a:r>
            <a:br>
              <a:rPr lang="en-GB" dirty="0">
                <a:solidFill>
                  <a:schemeClr val="bg2">
                    <a:lumMod val="10000"/>
                  </a:schemeClr>
                </a:solidFill>
              </a:rPr>
            </a:br>
            <a:r>
              <a:rPr lang="en-GB" dirty="0">
                <a:solidFill>
                  <a:schemeClr val="bg2">
                    <a:lumMod val="10000"/>
                  </a:schemeClr>
                </a:solidFill>
              </a:rPr>
              <a:t>Age: 6</a:t>
            </a:r>
            <a:br>
              <a:rPr lang="en-GB" dirty="0">
                <a:solidFill>
                  <a:schemeClr val="bg2">
                    <a:lumMod val="10000"/>
                  </a:schemeClr>
                </a:solidFill>
              </a:rPr>
            </a:br>
            <a:r>
              <a:rPr lang="en-GB" dirty="0">
                <a:solidFill>
                  <a:schemeClr val="bg2">
                    <a:lumMod val="10000"/>
                  </a:schemeClr>
                </a:solidFill>
              </a:rPr>
              <a:t>From: Damascus, Syria</a:t>
            </a:r>
          </a:p>
        </p:txBody>
      </p:sp>
      <p:pic>
        <p:nvPicPr>
          <p:cNvPr id="11266"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0952" y="1791335"/>
            <a:ext cx="6286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97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8153402" y="839533"/>
            <a:ext cx="3624070" cy="5543359"/>
          </a:xfrm>
          <a:prstGeom prst="rect">
            <a:avLst/>
          </a:prstGeom>
        </p:spPr>
        <p:txBody>
          <a:bodyPr>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1 pair of </a:t>
            </a:r>
            <a:r>
              <a:rPr lang="en-GB" dirty="0" smtClean="0"/>
              <a:t>pants</a:t>
            </a:r>
          </a:p>
          <a:p>
            <a:pPr marL="514350" indent="-514350">
              <a:buFont typeface="+mj-lt"/>
              <a:buAutoNum type="arabicPeriod"/>
            </a:pPr>
            <a:r>
              <a:rPr lang="en-GB" dirty="0" smtClean="0"/>
              <a:t>1 shirt</a:t>
            </a:r>
          </a:p>
          <a:p>
            <a:pPr marL="514350" indent="-514350">
              <a:buFont typeface="+mj-lt"/>
              <a:buAutoNum type="arabicPeriod"/>
            </a:pPr>
            <a:r>
              <a:rPr lang="en-GB" dirty="0" smtClean="0"/>
              <a:t>A </a:t>
            </a:r>
            <a:r>
              <a:rPr lang="en-GB" dirty="0"/>
              <a:t>syringe for </a:t>
            </a:r>
            <a:r>
              <a:rPr lang="en-GB" dirty="0" smtClean="0"/>
              <a:t>emergencies</a:t>
            </a:r>
          </a:p>
          <a:p>
            <a:pPr marL="514350" indent="-514350">
              <a:buFont typeface="+mj-lt"/>
              <a:buAutoNum type="arabicPeriod"/>
            </a:pPr>
            <a:r>
              <a:rPr lang="en-GB" dirty="0" smtClean="0"/>
              <a:t>Marshmallows </a:t>
            </a:r>
            <a:r>
              <a:rPr lang="en-GB" dirty="0"/>
              <a:t>and sweet cream </a:t>
            </a:r>
            <a:r>
              <a:rPr lang="en-GB" sz="1800" dirty="0"/>
              <a:t>(Omran’s favorite </a:t>
            </a:r>
            <a:r>
              <a:rPr lang="en-GB" sz="1800" dirty="0" smtClean="0"/>
              <a:t>snacks)</a:t>
            </a:r>
          </a:p>
          <a:p>
            <a:pPr marL="514350" indent="-514350">
              <a:buFont typeface="+mj-lt"/>
              <a:buAutoNum type="arabicPeriod"/>
            </a:pPr>
            <a:r>
              <a:rPr lang="en-GB" dirty="0" smtClean="0"/>
              <a:t>Soap</a:t>
            </a:r>
            <a:r>
              <a:rPr lang="en-GB" dirty="0"/>
              <a:t>, toothbrush and </a:t>
            </a:r>
            <a:r>
              <a:rPr lang="en-GB" dirty="0" smtClean="0"/>
              <a:t>toothpaste</a:t>
            </a:r>
          </a:p>
          <a:p>
            <a:pPr marL="514350" indent="-514350">
              <a:buFont typeface="+mj-lt"/>
              <a:buAutoNum type="arabicPeriod"/>
            </a:pPr>
            <a:r>
              <a:rPr lang="en-GB" dirty="0" smtClean="0"/>
              <a:t>Bandages</a:t>
            </a:r>
            <a:endParaRPr lang="en-GB" dirty="0"/>
          </a:p>
        </p:txBody>
      </p:sp>
      <p:pic>
        <p:nvPicPr>
          <p:cNvPr id="10242"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3255" y="839533"/>
            <a:ext cx="7443089" cy="496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27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a:t>
            </a:r>
            <a:r>
              <a:rPr lang="en-GB" b="1" dirty="0" smtClean="0"/>
              <a:t>pharmacist</a:t>
            </a:r>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Name: Anonymous</a:t>
            </a:r>
            <a:br>
              <a:rPr lang="en-GB" dirty="0">
                <a:solidFill>
                  <a:schemeClr val="bg2">
                    <a:lumMod val="10000"/>
                  </a:schemeClr>
                </a:solidFill>
              </a:rPr>
            </a:br>
            <a:r>
              <a:rPr lang="en-GB" dirty="0">
                <a:solidFill>
                  <a:schemeClr val="bg2">
                    <a:lumMod val="10000"/>
                  </a:schemeClr>
                </a:solidFill>
              </a:rPr>
              <a:t>Age: 34</a:t>
            </a:r>
            <a:br>
              <a:rPr lang="en-GB" dirty="0">
                <a:solidFill>
                  <a:schemeClr val="bg2">
                    <a:lumMod val="10000"/>
                  </a:schemeClr>
                </a:solidFill>
              </a:rPr>
            </a:br>
            <a:r>
              <a:rPr lang="en-GB" dirty="0">
                <a:solidFill>
                  <a:schemeClr val="bg2">
                    <a:lumMod val="10000"/>
                  </a:schemeClr>
                </a:solidFill>
              </a:rPr>
              <a:t>From: Syria</a:t>
            </a:r>
          </a:p>
        </p:txBody>
      </p:sp>
      <p:pic>
        <p:nvPicPr>
          <p:cNvPr id="7170" name="Picture 2" descr="What refugees bring when they run for their liv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1532" y="2196593"/>
            <a:ext cx="5661659" cy="377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375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72" y="5953757"/>
            <a:ext cx="1437111" cy="576583"/>
          </a:xfrm>
          <a:prstGeom prst="rect">
            <a:avLst/>
          </a:prstGeom>
        </p:spPr>
      </p:pic>
      <p:sp>
        <p:nvSpPr>
          <p:cNvPr id="12" name="Oval 11"/>
          <p:cNvSpPr/>
          <p:nvPr/>
        </p:nvSpPr>
        <p:spPr>
          <a:xfrm>
            <a:off x="6949440" y="1859280"/>
            <a:ext cx="4629867" cy="4671060"/>
          </a:xfrm>
          <a:prstGeom prst="ellipse">
            <a:avLst/>
          </a:prstGeom>
          <a:solidFill>
            <a:schemeClr val="tx1">
              <a:alpha val="53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Light" panose="020F0302020204030204"/>
            </a:endParaRPr>
          </a:p>
        </p:txBody>
      </p:sp>
      <p:sp>
        <p:nvSpPr>
          <p:cNvPr id="13" name="Rectangle 12"/>
          <p:cNvSpPr/>
          <p:nvPr/>
        </p:nvSpPr>
        <p:spPr>
          <a:xfrm>
            <a:off x="8213834" y="5436166"/>
            <a:ext cx="2045945" cy="400110"/>
          </a:xfrm>
          <a:prstGeom prst="rect">
            <a:avLst/>
          </a:prstGeom>
          <a:noFill/>
        </p:spPr>
        <p:txBody>
          <a:bodyPr wrap="none">
            <a:spAutoFit/>
          </a:bodyPr>
          <a:lstStyle/>
          <a:p>
            <a:pPr algn="ctr"/>
            <a:r>
              <a:rPr lang="en-GB" sz="2000" dirty="0" smtClean="0">
                <a:solidFill>
                  <a:srgbClr val="FEE725"/>
                </a:solidFill>
              </a:rPr>
              <a:t>TOPIC: </a:t>
            </a:r>
            <a:r>
              <a:rPr lang="en-GB" sz="2000" b="1" dirty="0" smtClean="0">
                <a:solidFill>
                  <a:srgbClr val="FEE725"/>
                </a:solidFill>
              </a:rPr>
              <a:t>JOURNEYS</a:t>
            </a:r>
            <a:endParaRPr lang="en-GB" sz="1600" b="1" dirty="0" smtClean="0">
              <a:solidFill>
                <a:srgbClr val="FEE725"/>
              </a:solidFill>
            </a:endParaRPr>
          </a:p>
        </p:txBody>
      </p:sp>
      <p:sp>
        <p:nvSpPr>
          <p:cNvPr id="14" name="TextBox 13"/>
          <p:cNvSpPr txBox="1"/>
          <p:nvPr/>
        </p:nvSpPr>
        <p:spPr>
          <a:xfrm>
            <a:off x="6712623" y="3633909"/>
            <a:ext cx="5103500" cy="1446550"/>
          </a:xfrm>
          <a:prstGeom prst="rect">
            <a:avLst/>
          </a:prstGeom>
          <a:noFill/>
        </p:spPr>
        <p:txBody>
          <a:bodyPr wrap="square" rtlCol="0">
            <a:spAutoFit/>
          </a:bodyPr>
          <a:lstStyle/>
          <a:p>
            <a:pPr algn="ctr"/>
            <a:r>
              <a:rPr lang="en-GB" sz="4400" b="1" spc="300" dirty="0" smtClean="0">
                <a:solidFill>
                  <a:prstClr val="white"/>
                </a:solidFill>
              </a:rPr>
              <a:t>SEEKING </a:t>
            </a:r>
          </a:p>
          <a:p>
            <a:pPr algn="ctr"/>
            <a:r>
              <a:rPr lang="en-GB" sz="4400" b="1" spc="300" dirty="0" smtClean="0">
                <a:solidFill>
                  <a:prstClr val="white"/>
                </a:solidFill>
              </a:rPr>
              <a:t>SAFETY</a:t>
            </a:r>
            <a:endParaRPr lang="en-GB" sz="3200" b="1" spc="300" dirty="0" smtClean="0">
              <a:solidFill>
                <a:prstClr val="white"/>
              </a:solidFill>
            </a:endParaRPr>
          </a:p>
        </p:txBody>
      </p:sp>
      <p:sp>
        <p:nvSpPr>
          <p:cNvPr id="15" name="Rectangle 14"/>
          <p:cNvSpPr/>
          <p:nvPr/>
        </p:nvSpPr>
        <p:spPr>
          <a:xfrm>
            <a:off x="8526501" y="3297636"/>
            <a:ext cx="1420582" cy="461665"/>
          </a:xfrm>
          <a:prstGeom prst="rect">
            <a:avLst/>
          </a:prstGeom>
        </p:spPr>
        <p:txBody>
          <a:bodyPr wrap="none">
            <a:spAutoFit/>
          </a:bodyPr>
          <a:lstStyle/>
          <a:p>
            <a:pPr algn="ctr"/>
            <a:r>
              <a:rPr lang="en-GB" sz="2400" dirty="0">
                <a:solidFill>
                  <a:prstClr val="white"/>
                </a:solidFill>
              </a:rPr>
              <a:t>W E E K  </a:t>
            </a:r>
            <a:r>
              <a:rPr lang="en-GB" sz="2400" dirty="0" smtClean="0">
                <a:solidFill>
                  <a:prstClr val="white"/>
                </a:solidFill>
              </a:rPr>
              <a:t>1</a:t>
            </a:r>
            <a:endParaRPr lang="en-GB" sz="2400" dirty="0">
              <a:solidFill>
                <a:prstClr val="white"/>
              </a:solidFill>
            </a:endParaRPr>
          </a:p>
        </p:txBody>
      </p:sp>
    </p:spTree>
    <p:extLst>
      <p:ext uri="{BB962C8B-B14F-4D97-AF65-F5344CB8AC3E}">
        <p14:creationId xmlns:p14="http://schemas.microsoft.com/office/powerpoint/2010/main" val="472812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8153402" y="1058608"/>
            <a:ext cx="3624070" cy="5543359"/>
          </a:xfrm>
          <a:prstGeom prst="rect">
            <a:avLst/>
          </a:prstGeom>
        </p:spPr>
        <p:txBody>
          <a:bodyPr>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sz="2400" dirty="0"/>
              <a:t>Money (wrapped to protect it from </a:t>
            </a:r>
            <a:r>
              <a:rPr lang="en-GB" sz="2400" dirty="0" smtClean="0"/>
              <a:t>water)</a:t>
            </a:r>
          </a:p>
          <a:p>
            <a:pPr marL="514350" indent="-514350">
              <a:buFont typeface="+mj-lt"/>
              <a:buAutoNum type="arabicPeriod"/>
            </a:pPr>
            <a:r>
              <a:rPr lang="en-GB" sz="2400" dirty="0" smtClean="0"/>
              <a:t>Old </a:t>
            </a:r>
            <a:r>
              <a:rPr lang="en-GB" sz="2400" dirty="0"/>
              <a:t>phone (wet and unusable) and new smart </a:t>
            </a:r>
            <a:r>
              <a:rPr lang="en-GB" sz="2400" dirty="0" smtClean="0"/>
              <a:t>phone</a:t>
            </a:r>
          </a:p>
          <a:p>
            <a:pPr marL="514350" indent="-514350">
              <a:buFont typeface="+mj-lt"/>
              <a:buAutoNum type="arabicPeriod"/>
            </a:pPr>
            <a:r>
              <a:rPr lang="en-GB" sz="2400" dirty="0" smtClean="0"/>
              <a:t>Phone </a:t>
            </a:r>
            <a:r>
              <a:rPr lang="en-GB" sz="2400" dirty="0"/>
              <a:t>chargers and headphones (plus extra battery </a:t>
            </a:r>
            <a:r>
              <a:rPr lang="en-GB" sz="2400" dirty="0" smtClean="0"/>
              <a:t>charger)</a:t>
            </a:r>
          </a:p>
          <a:p>
            <a:pPr marL="514350" indent="-514350">
              <a:buFont typeface="+mj-lt"/>
              <a:buAutoNum type="arabicPeriod"/>
            </a:pPr>
            <a:r>
              <a:rPr lang="en-GB" sz="2400" dirty="0" smtClean="0"/>
              <a:t>16GB </a:t>
            </a:r>
            <a:r>
              <a:rPr lang="en-GB" sz="2400" dirty="0"/>
              <a:t>flash drive (containing family photos)</a:t>
            </a:r>
          </a:p>
        </p:txBody>
      </p:sp>
      <p:pic>
        <p:nvPicPr>
          <p:cNvPr id="6148" name="Picture 4" descr="https://cdn-images-1.medium.com/max/1500/1*d8k3pfHQF72_dY3os_6W1A.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453" y="847431"/>
            <a:ext cx="7657158" cy="510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1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An artist</a:t>
            </a:r>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Name: Nour*</a:t>
            </a:r>
            <a:br>
              <a:rPr lang="en-GB" dirty="0">
                <a:solidFill>
                  <a:schemeClr val="bg2">
                    <a:lumMod val="10000"/>
                  </a:schemeClr>
                </a:solidFill>
              </a:rPr>
            </a:br>
            <a:r>
              <a:rPr lang="en-GB" dirty="0">
                <a:solidFill>
                  <a:schemeClr val="bg2">
                    <a:lumMod val="10000"/>
                  </a:schemeClr>
                </a:solidFill>
              </a:rPr>
              <a:t>Age: 20</a:t>
            </a:r>
            <a:br>
              <a:rPr lang="en-GB" dirty="0">
                <a:solidFill>
                  <a:schemeClr val="bg2">
                    <a:lumMod val="10000"/>
                  </a:schemeClr>
                </a:solidFill>
              </a:rPr>
            </a:br>
            <a:r>
              <a:rPr lang="en-GB" dirty="0">
                <a:solidFill>
                  <a:schemeClr val="bg2">
                    <a:lumMod val="10000"/>
                  </a:schemeClr>
                </a:solidFill>
              </a:rPr>
              <a:t>From: Syria</a:t>
            </a:r>
          </a:p>
        </p:txBody>
      </p:sp>
      <p:pic>
        <p:nvPicPr>
          <p:cNvPr id="13314"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21935" y="2040953"/>
            <a:ext cx="62865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460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8153402" y="1058608"/>
            <a:ext cx="3624070" cy="5543359"/>
          </a:xfrm>
          <a:prstGeom prst="rect">
            <a:avLst/>
          </a:prstGeom>
        </p:spPr>
        <p:txBody>
          <a:bodyPr>
            <a:normAutofit fontScale="700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Small bag of personal </a:t>
            </a:r>
            <a:r>
              <a:rPr lang="en-GB" dirty="0" smtClean="0"/>
              <a:t>documents</a:t>
            </a:r>
          </a:p>
          <a:p>
            <a:pPr marL="514350" indent="-514350">
              <a:buFont typeface="+mj-lt"/>
              <a:buAutoNum type="arabicPeriod"/>
            </a:pPr>
            <a:r>
              <a:rPr lang="en-GB" dirty="0" smtClean="0"/>
              <a:t>A </a:t>
            </a:r>
            <a:r>
              <a:rPr lang="en-GB" dirty="0"/>
              <a:t>rosary (gift from his friend; Nour doesn’t let it touch the </a:t>
            </a:r>
            <a:r>
              <a:rPr lang="en-GB" dirty="0" smtClean="0"/>
              <a:t>floor)</a:t>
            </a:r>
          </a:p>
          <a:p>
            <a:pPr marL="514350" indent="-514350">
              <a:buFont typeface="+mj-lt"/>
              <a:buAutoNum type="arabicPeriod"/>
            </a:pPr>
            <a:r>
              <a:rPr lang="en-GB" dirty="0" smtClean="0"/>
              <a:t>A </a:t>
            </a:r>
            <a:r>
              <a:rPr lang="en-GB" dirty="0"/>
              <a:t>watch (from his girlfriend; it broke during the </a:t>
            </a:r>
            <a:r>
              <a:rPr lang="en-GB" dirty="0" smtClean="0"/>
              <a:t>journey)</a:t>
            </a:r>
          </a:p>
          <a:p>
            <a:pPr marL="514350" indent="-514350">
              <a:buFont typeface="+mj-lt"/>
              <a:buAutoNum type="arabicPeriod"/>
            </a:pPr>
            <a:r>
              <a:rPr lang="en-GB" dirty="0" smtClean="0"/>
              <a:t>Syrian flag</a:t>
            </a:r>
          </a:p>
          <a:p>
            <a:pPr marL="514350" indent="-514350">
              <a:buFont typeface="+mj-lt"/>
              <a:buAutoNum type="arabicPeriod"/>
            </a:pPr>
            <a:r>
              <a:rPr lang="en-GB" dirty="0" smtClean="0"/>
              <a:t>Palestinian charm</a:t>
            </a:r>
          </a:p>
          <a:p>
            <a:pPr marL="514350" indent="-514350">
              <a:buFont typeface="+mj-lt"/>
              <a:buAutoNum type="arabicPeriod"/>
            </a:pPr>
            <a:r>
              <a:rPr lang="en-GB" dirty="0" smtClean="0"/>
              <a:t>Silver </a:t>
            </a:r>
            <a:r>
              <a:rPr lang="en-GB" dirty="0"/>
              <a:t>and wooden bracelets (gifts from </a:t>
            </a:r>
            <a:r>
              <a:rPr lang="en-GB" dirty="0" smtClean="0"/>
              <a:t>friends)</a:t>
            </a:r>
          </a:p>
          <a:p>
            <a:pPr marL="514350" indent="-514350">
              <a:buFont typeface="+mj-lt"/>
              <a:buAutoNum type="arabicPeriod"/>
            </a:pPr>
            <a:r>
              <a:rPr lang="en-GB" dirty="0" smtClean="0"/>
              <a:t>Guitar </a:t>
            </a:r>
            <a:r>
              <a:rPr lang="en-GB" dirty="0"/>
              <a:t>picks (one also a gift from a </a:t>
            </a:r>
            <a:r>
              <a:rPr lang="en-GB" dirty="0" smtClean="0"/>
              <a:t>friend)</a:t>
            </a:r>
          </a:p>
          <a:p>
            <a:pPr marL="514350" indent="-514350">
              <a:buFont typeface="+mj-lt"/>
              <a:buAutoNum type="arabicPeriod"/>
            </a:pPr>
            <a:r>
              <a:rPr lang="en-GB" dirty="0" smtClean="0"/>
              <a:t>Cell </a:t>
            </a:r>
            <a:r>
              <a:rPr lang="en-GB" dirty="0"/>
              <a:t>phone and Syrian SIM </a:t>
            </a:r>
            <a:r>
              <a:rPr lang="en-GB" dirty="0" smtClean="0"/>
              <a:t>card</a:t>
            </a:r>
          </a:p>
          <a:p>
            <a:pPr marL="514350" indent="-514350">
              <a:buFont typeface="+mj-lt"/>
              <a:buAutoNum type="arabicPeriod"/>
            </a:pPr>
            <a:r>
              <a:rPr lang="en-GB" dirty="0" smtClean="0"/>
              <a:t>Photo ID</a:t>
            </a:r>
          </a:p>
          <a:p>
            <a:pPr marL="514350" indent="-514350">
              <a:buFont typeface="+mj-lt"/>
              <a:buAutoNum type="arabicPeriod"/>
            </a:pPr>
            <a:r>
              <a:rPr lang="en-GB" dirty="0" smtClean="0"/>
              <a:t>1 </a:t>
            </a:r>
            <a:r>
              <a:rPr lang="en-GB" dirty="0"/>
              <a:t>shirt</a:t>
            </a:r>
          </a:p>
        </p:txBody>
      </p:sp>
      <p:pic>
        <p:nvPicPr>
          <p:cNvPr id="12290"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606" y="950649"/>
            <a:ext cx="7278497" cy="485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3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9" end="9"/>
                                            </p:txEl>
                                          </p:spTgt>
                                        </p:tgtEl>
                                        <p:attrNameLst>
                                          <p:attrName>style.visibility</p:attrName>
                                        </p:attrNameLst>
                                      </p:cBhvr>
                                      <p:to>
                                        <p:strVal val="visible"/>
                                      </p:to>
                                    </p:set>
                                    <p:animEffect transition="in" filter="fade">
                                      <p:cBhvr>
                                        <p:cTn id="70" dur="1000"/>
                                        <p:tgtEl>
                                          <p:spTgt spid="4">
                                            <p:txEl>
                                              <p:pRg st="9" end="9"/>
                                            </p:txEl>
                                          </p:spTgt>
                                        </p:tgtEl>
                                      </p:cBhvr>
                                    </p:animEffect>
                                    <p:anim calcmode="lin" valueType="num">
                                      <p:cBhvr>
                                        <p:cTn id="7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A family</a:t>
            </a:r>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From: Aleppo, Syria</a:t>
            </a:r>
          </a:p>
          <a:p>
            <a:r>
              <a:rPr lang="en-GB" dirty="0">
                <a:solidFill>
                  <a:schemeClr val="bg2">
                    <a:lumMod val="10000"/>
                  </a:schemeClr>
                </a:solidFill>
              </a:rPr>
              <a:t/>
            </a:r>
            <a:br>
              <a:rPr lang="en-GB" dirty="0">
                <a:solidFill>
                  <a:schemeClr val="bg2">
                    <a:lumMod val="10000"/>
                  </a:schemeClr>
                </a:solidFill>
              </a:rPr>
            </a:br>
            <a:endParaRPr lang="en-GB" dirty="0">
              <a:solidFill>
                <a:schemeClr val="bg2">
                  <a:lumMod val="10000"/>
                </a:schemeClr>
              </a:solidFill>
            </a:endParaRPr>
          </a:p>
        </p:txBody>
      </p:sp>
      <p:pic>
        <p:nvPicPr>
          <p:cNvPr id="17410"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9599" y="1898650"/>
            <a:ext cx="62865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926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8162927" y="812991"/>
            <a:ext cx="3624070" cy="5543359"/>
          </a:xfrm>
          <a:prstGeom prst="rect">
            <a:avLst/>
          </a:prstGeom>
        </p:spPr>
        <p:txBody>
          <a:bodyPr>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sz="2400" dirty="0"/>
              <a:t>1 </a:t>
            </a:r>
            <a:r>
              <a:rPr lang="en-GB" sz="2400" dirty="0" smtClean="0"/>
              <a:t>shirt</a:t>
            </a:r>
          </a:p>
          <a:p>
            <a:pPr marL="514350" indent="-514350">
              <a:buFont typeface="+mj-lt"/>
              <a:buAutoNum type="arabicPeriod"/>
            </a:pPr>
            <a:r>
              <a:rPr lang="en-GB" sz="2400" dirty="0" smtClean="0"/>
              <a:t>1 </a:t>
            </a:r>
            <a:r>
              <a:rPr lang="en-GB" sz="2400" dirty="0"/>
              <a:t>pair of </a:t>
            </a:r>
            <a:r>
              <a:rPr lang="en-GB" sz="2400" dirty="0" smtClean="0"/>
              <a:t>jeans,</a:t>
            </a:r>
          </a:p>
          <a:p>
            <a:pPr marL="514350" indent="-514350">
              <a:buFont typeface="+mj-lt"/>
              <a:buAutoNum type="arabicPeriod"/>
            </a:pPr>
            <a:r>
              <a:rPr lang="en-GB" sz="2400" dirty="0" smtClean="0"/>
              <a:t>1 </a:t>
            </a:r>
            <a:r>
              <a:rPr lang="en-GB" sz="2400" dirty="0"/>
              <a:t>pair of </a:t>
            </a:r>
            <a:r>
              <a:rPr lang="en-GB" sz="2400" dirty="0" smtClean="0"/>
              <a:t>shoes</a:t>
            </a:r>
          </a:p>
          <a:p>
            <a:pPr marL="514350" indent="-514350">
              <a:buFont typeface="+mj-lt"/>
              <a:buAutoNum type="arabicPeriod"/>
            </a:pPr>
            <a:r>
              <a:rPr lang="en-GB" sz="2400" dirty="0" smtClean="0"/>
              <a:t>Toiletries</a:t>
            </a:r>
          </a:p>
          <a:p>
            <a:pPr marL="514350" indent="-514350">
              <a:buFont typeface="+mj-lt"/>
              <a:buAutoNum type="arabicPeriod"/>
            </a:pPr>
            <a:r>
              <a:rPr lang="en-GB" sz="2400" dirty="0" smtClean="0"/>
              <a:t>1 diaper</a:t>
            </a:r>
          </a:p>
          <a:p>
            <a:pPr marL="514350" indent="-514350">
              <a:buFont typeface="+mj-lt"/>
              <a:buAutoNum type="arabicPeriod"/>
            </a:pPr>
            <a:r>
              <a:rPr lang="en-GB" sz="2400" dirty="0" smtClean="0"/>
              <a:t>2 </a:t>
            </a:r>
            <a:r>
              <a:rPr lang="en-GB" sz="2400" dirty="0"/>
              <a:t>small cartons of milk and some </a:t>
            </a:r>
            <a:r>
              <a:rPr lang="en-GB" sz="2400" dirty="0" smtClean="0"/>
              <a:t>biscuits</a:t>
            </a:r>
          </a:p>
          <a:p>
            <a:pPr marL="514350" indent="-514350">
              <a:buFont typeface="+mj-lt"/>
              <a:buAutoNum type="arabicPeriod"/>
            </a:pPr>
            <a:r>
              <a:rPr lang="en-GB" sz="2400" dirty="0" smtClean="0"/>
              <a:t>Personal </a:t>
            </a:r>
            <a:r>
              <a:rPr lang="en-GB" sz="2400" dirty="0"/>
              <a:t>documents and </a:t>
            </a:r>
            <a:r>
              <a:rPr lang="en-GB" sz="2400" dirty="0" smtClean="0"/>
              <a:t>money</a:t>
            </a:r>
          </a:p>
          <a:p>
            <a:pPr marL="514350" indent="-514350">
              <a:buFont typeface="+mj-lt"/>
              <a:buAutoNum type="arabicPeriod"/>
            </a:pPr>
            <a:r>
              <a:rPr lang="en-GB" sz="2400" dirty="0" smtClean="0"/>
              <a:t>Sanitary pads</a:t>
            </a:r>
          </a:p>
          <a:p>
            <a:pPr marL="514350" indent="-514350">
              <a:buFont typeface="+mj-lt"/>
              <a:buAutoNum type="arabicPeriod"/>
            </a:pPr>
            <a:r>
              <a:rPr lang="en-GB" sz="2400" dirty="0" smtClean="0"/>
              <a:t>A </a:t>
            </a:r>
            <a:r>
              <a:rPr lang="en-GB" sz="2400" dirty="0"/>
              <a:t>comb</a:t>
            </a:r>
          </a:p>
        </p:txBody>
      </p:sp>
      <p:pic>
        <p:nvPicPr>
          <p:cNvPr id="16386"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867" y="963358"/>
            <a:ext cx="7177913" cy="478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1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r>
            <a:br>
              <a:rPr lang="en-GB" dirty="0"/>
            </a:br>
            <a:r>
              <a:rPr lang="en-GB" dirty="0"/>
              <a:t/>
            </a:r>
            <a:br>
              <a:rPr lang="en-GB" dirty="0"/>
            </a:br>
            <a:endParaRPr lang="en-GB" dirty="0"/>
          </a:p>
        </p:txBody>
      </p:sp>
      <p:sp>
        <p:nvSpPr>
          <p:cNvPr id="3" name="Text Placeholder 2"/>
          <p:cNvSpPr>
            <a:spLocks noGrp="1"/>
          </p:cNvSpPr>
          <p:nvPr>
            <p:ph type="body" idx="1"/>
          </p:nvPr>
        </p:nvSpPr>
        <p:spPr/>
        <p:txBody>
          <a:bodyPr/>
          <a:lstStyle/>
          <a:p>
            <a:r>
              <a:rPr lang="en-GB" dirty="0">
                <a:solidFill>
                  <a:schemeClr val="bg2">
                    <a:lumMod val="10000"/>
                  </a:schemeClr>
                </a:solidFill>
              </a:rPr>
              <a:t>Name: Hassan*</a:t>
            </a:r>
            <a:br>
              <a:rPr lang="en-GB" dirty="0">
                <a:solidFill>
                  <a:schemeClr val="bg2">
                    <a:lumMod val="10000"/>
                  </a:schemeClr>
                </a:solidFill>
              </a:rPr>
            </a:br>
            <a:r>
              <a:rPr lang="en-GB" dirty="0">
                <a:solidFill>
                  <a:schemeClr val="bg2">
                    <a:lumMod val="10000"/>
                  </a:schemeClr>
                </a:solidFill>
              </a:rPr>
              <a:t>Age: 25</a:t>
            </a:r>
            <a:br>
              <a:rPr lang="en-GB" dirty="0">
                <a:solidFill>
                  <a:schemeClr val="bg2">
                    <a:lumMod val="10000"/>
                  </a:schemeClr>
                </a:solidFill>
              </a:rPr>
            </a:br>
            <a:r>
              <a:rPr lang="en-GB" dirty="0">
                <a:solidFill>
                  <a:schemeClr val="bg2">
                    <a:lumMod val="10000"/>
                  </a:schemeClr>
                </a:solidFill>
              </a:rPr>
              <a:t>From: Syria</a:t>
            </a:r>
          </a:p>
        </p:txBody>
      </p:sp>
      <p:pic>
        <p:nvPicPr>
          <p:cNvPr id="15362"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7152" y="1709738"/>
            <a:ext cx="6286500" cy="41910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49077" y="1843088"/>
            <a:ext cx="10898375" cy="2852737"/>
          </a:xfrm>
          <a:prstGeom prst="rect">
            <a:avLst/>
          </a:prstGeom>
        </p:spPr>
        <p:txBody>
          <a:bodyPr vert="horz" lIns="91440" tIns="45720" rIns="91440" bIns="45720" rtlCol="0" anchor="b">
            <a:normAutofit/>
          </a:bodyPr>
          <a:lstStyle>
            <a:lvl1pPr algn="l" defTabSz="914411"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smtClean="0"/>
              <a:t>A </a:t>
            </a:r>
            <a:r>
              <a:rPr lang="en-GB" b="1" dirty="0" smtClean="0"/>
              <a:t>teacher </a:t>
            </a:r>
            <a:endParaRPr lang="en-GB" b="1" dirty="0" smtClean="0"/>
          </a:p>
          <a:p>
            <a:r>
              <a:rPr lang="en-GB" dirty="0" smtClean="0"/>
              <a:t/>
            </a:r>
            <a:br>
              <a:rPr lang="en-GB" dirty="0" smtClean="0"/>
            </a:br>
            <a:endParaRPr lang="en-GB" dirty="0"/>
          </a:p>
        </p:txBody>
      </p:sp>
    </p:spTree>
    <p:extLst>
      <p:ext uri="{BB962C8B-B14F-4D97-AF65-F5344CB8AC3E}">
        <p14:creationId xmlns:p14="http://schemas.microsoft.com/office/powerpoint/2010/main" val="16089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7765544" y="2191035"/>
            <a:ext cx="3624070" cy="2923889"/>
          </a:xfrm>
          <a:prstGeom prst="rect">
            <a:avLst/>
          </a:prstGeom>
        </p:spPr>
        <p:txBody>
          <a:bodyPr>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t>“They told us we could only bring two things, one extra shirt and </a:t>
            </a:r>
            <a:r>
              <a:rPr lang="en-GB" sz="2400" dirty="0" smtClean="0"/>
              <a:t>pants.</a:t>
            </a:r>
          </a:p>
          <a:p>
            <a:pPr marL="0" indent="0" algn="ctr">
              <a:buNone/>
            </a:pPr>
            <a:endParaRPr lang="en-GB" sz="2400" dirty="0"/>
          </a:p>
          <a:p>
            <a:pPr marL="0" indent="0" algn="ctr">
              <a:buNone/>
            </a:pPr>
            <a:r>
              <a:rPr lang="en-GB" sz="2400" dirty="0" smtClean="0"/>
              <a:t>This </a:t>
            </a:r>
            <a:r>
              <a:rPr lang="en-GB" sz="2400" dirty="0"/>
              <a:t>is all I </a:t>
            </a:r>
            <a:r>
              <a:rPr lang="en-GB" sz="2400" dirty="0" smtClean="0"/>
              <a:t>have…”</a:t>
            </a:r>
          </a:p>
          <a:p>
            <a:pPr marL="0" indent="0" algn="ctr">
              <a:buNone/>
            </a:pPr>
            <a:endParaRPr lang="en-GB" sz="2400" dirty="0"/>
          </a:p>
        </p:txBody>
      </p:sp>
      <p:pic>
        <p:nvPicPr>
          <p:cNvPr id="5" name="Picture 2" descr="What refugees bring when they run for their li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1120" y="1340168"/>
            <a:ext cx="62865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5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prstClr val="black"/>
              </a:solidFill>
              <a:latin typeface="Calibri Light" panose="020F0302020204030204"/>
            </a:endParaRPr>
          </a:p>
        </p:txBody>
      </p:sp>
      <p:sp>
        <p:nvSpPr>
          <p:cNvPr id="7" name="Rectangle 5"/>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prstClr val="black"/>
              </a:solidFill>
              <a:latin typeface="Calibri Light" panose="020F0302020204030204"/>
            </a:endParaRPr>
          </a:p>
        </p:txBody>
      </p:sp>
      <p:sp>
        <p:nvSpPr>
          <p:cNvPr id="10" name="TextBox 9"/>
          <p:cNvSpPr txBox="1"/>
          <p:nvPr/>
        </p:nvSpPr>
        <p:spPr>
          <a:xfrm>
            <a:off x="4452899" y="2000931"/>
            <a:ext cx="3286202" cy="2246769"/>
          </a:xfrm>
          <a:prstGeom prst="rect">
            <a:avLst/>
          </a:prstGeom>
          <a:noFill/>
        </p:spPr>
        <p:txBody>
          <a:bodyPr wrap="square" rtlCol="0">
            <a:spAutoFit/>
          </a:bodyPr>
          <a:lstStyle/>
          <a:p>
            <a:pPr algn="ctr"/>
            <a:r>
              <a:rPr lang="en-GB" sz="2800" dirty="0">
                <a:solidFill>
                  <a:prstClr val="black"/>
                </a:solidFill>
                <a:latin typeface="Calibri Light" panose="020F0302020204030204"/>
              </a:rPr>
              <a:t>Were </a:t>
            </a:r>
            <a:r>
              <a:rPr lang="en-GB" sz="2800" dirty="0" smtClean="0">
                <a:solidFill>
                  <a:prstClr val="black"/>
                </a:solidFill>
                <a:latin typeface="Calibri Light" panose="020F0302020204030204"/>
              </a:rPr>
              <a:t>you </a:t>
            </a:r>
            <a:r>
              <a:rPr lang="en-GB" sz="2800" dirty="0">
                <a:solidFill>
                  <a:prstClr val="black"/>
                </a:solidFill>
                <a:latin typeface="Calibri Light" panose="020F0302020204030204"/>
              </a:rPr>
              <a:t>surprised by any of the items that were in some of these refugees’ bags</a:t>
            </a:r>
            <a:r>
              <a:rPr lang="en-GB" sz="2800" dirty="0" smtClean="0">
                <a:solidFill>
                  <a:prstClr val="black"/>
                </a:solidFill>
                <a:latin typeface="Calibri Light" panose="020F0302020204030204"/>
              </a:rPr>
              <a:t>? If so, which and why?</a:t>
            </a:r>
            <a:endParaRPr lang="en-GB" sz="2800" dirty="0">
              <a:solidFill>
                <a:prstClr val="black"/>
              </a:solidFill>
              <a:latin typeface="Calibri Light" panose="020F0302020204030204"/>
            </a:endParaRPr>
          </a:p>
        </p:txBody>
      </p:sp>
      <p:pic>
        <p:nvPicPr>
          <p:cNvPr id="12" name="Picture 11" descr="brown-spee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134" y="1165223"/>
            <a:ext cx="3843731" cy="3885242"/>
          </a:xfrm>
          <a:prstGeom prst="rect">
            <a:avLst/>
          </a:prstGeom>
        </p:spPr>
      </p:pic>
      <p:sp>
        <p:nvSpPr>
          <p:cNvPr id="2" name="Rectangle 1"/>
          <p:cNvSpPr/>
          <p:nvPr/>
        </p:nvSpPr>
        <p:spPr>
          <a:xfrm>
            <a:off x="387159" y="5050465"/>
            <a:ext cx="10893985" cy="954107"/>
          </a:xfrm>
          <a:prstGeom prst="rect">
            <a:avLst/>
          </a:prstGeom>
        </p:spPr>
        <p:txBody>
          <a:bodyPr wrap="square">
            <a:spAutoFit/>
          </a:bodyPr>
          <a:lstStyle/>
          <a:p>
            <a:r>
              <a:rPr lang="en-GB" sz="2800" dirty="0" smtClean="0">
                <a:latin typeface="+mj-lt"/>
              </a:rPr>
              <a:t>Share your thoughts and reactions to the contents of these bags with the person sitting </a:t>
            </a:r>
            <a:r>
              <a:rPr lang="en-GB" sz="2800" dirty="0" smtClean="0">
                <a:latin typeface="+mj-lt"/>
              </a:rPr>
              <a:t>next </a:t>
            </a:r>
            <a:r>
              <a:rPr lang="en-GB" sz="2800" dirty="0" smtClean="0">
                <a:latin typeface="+mj-lt"/>
              </a:rPr>
              <a:t>to you and then with the class.</a:t>
            </a:r>
            <a:endParaRPr lang="en-GB" sz="4000" dirty="0">
              <a:latin typeface="+mj-lt"/>
            </a:endParaRPr>
          </a:p>
        </p:txBody>
      </p:sp>
    </p:spTree>
    <p:extLst>
      <p:ext uri="{BB962C8B-B14F-4D97-AF65-F5344CB8AC3E}">
        <p14:creationId xmlns:p14="http://schemas.microsoft.com/office/powerpoint/2010/main" val="3243500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625" y="905256"/>
            <a:ext cx="11468100" cy="5271707"/>
          </a:xfrm>
        </p:spPr>
        <p:txBody>
          <a:bodyPr>
            <a:normAutofit/>
          </a:bodyPr>
          <a:lstStyle/>
          <a:p>
            <a:pPr marL="0" indent="0">
              <a:buNone/>
            </a:pPr>
            <a:r>
              <a:rPr lang="en-GB" b="1" dirty="0" smtClean="0">
                <a:latin typeface="+mj-lt"/>
              </a:rPr>
              <a:t>What would you take?</a:t>
            </a:r>
          </a:p>
          <a:p>
            <a:pPr marL="0" indent="0">
              <a:buNone/>
            </a:pPr>
            <a:endParaRPr lang="en-GB" b="1" dirty="0">
              <a:latin typeface="+mj-lt"/>
            </a:endParaRPr>
          </a:p>
          <a:p>
            <a:pPr marL="0" indent="0">
              <a:buNone/>
            </a:pPr>
            <a:r>
              <a:rPr lang="en-GB" dirty="0" smtClean="0">
                <a:latin typeface="+mj-lt"/>
              </a:rPr>
              <a:t>Imagine you were fleeing their home, like so many children across the world, and you only have a few moments to pack up a small bag before they have to leave the house.</a:t>
            </a:r>
          </a:p>
          <a:p>
            <a:pPr marL="0" indent="0">
              <a:buNone/>
            </a:pPr>
            <a:endParaRPr lang="en-GB" dirty="0">
              <a:latin typeface="+mj-lt"/>
            </a:endParaRPr>
          </a:p>
          <a:p>
            <a:pPr marL="0" indent="0">
              <a:buNone/>
            </a:pPr>
            <a:r>
              <a:rPr lang="en-GB" dirty="0" smtClean="0">
                <a:latin typeface="+mj-lt"/>
              </a:rPr>
              <a:t>On a blank piece of paper, draw the items that you would take with you and explain why you would take them (see the next slide for an example).</a:t>
            </a:r>
            <a:endParaRPr lang="en-GB" dirty="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3961" y="3820160"/>
            <a:ext cx="1268866" cy="2611458"/>
          </a:xfrm>
          <a:prstGeom prst="rect">
            <a:avLst/>
          </a:prstGeom>
        </p:spPr>
      </p:pic>
    </p:spTree>
    <p:extLst>
      <p:ext uri="{BB962C8B-B14F-4D97-AF65-F5344CB8AC3E}">
        <p14:creationId xmlns:p14="http://schemas.microsoft.com/office/powerpoint/2010/main" val="2529656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Backpack, Bag, Luggage, Travel, Trip, Hik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4728" y="2566028"/>
            <a:ext cx="2873827" cy="27662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res.freestockphotos.biz/pictures/14/14337-illustration-of-an-open-book-pv.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3402" y="466820"/>
            <a:ext cx="2884133" cy="148532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upload.wikimedia.org/wikipedia/commons/thumb/4/4f/Teddybeer.svg/2000px-Teddybeer.sv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0254" y="2469491"/>
            <a:ext cx="1773936" cy="177393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phone, Cellphone, Smartphone, Mobile, Cell, Scre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8101" y="521208"/>
            <a:ext cx="2332146" cy="237839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encrypted-tbn2.gstatic.com/images?q=tbn:ANd9GcTKqFTwnspfwZVTi12xzEgYCD6PFJs47d1JFz_RUF-QXVp9V8J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4024" y="4251325"/>
            <a:ext cx="217170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lothes, Clothing, Pullover, Shirt, Sweat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20512" y="4634693"/>
            <a:ext cx="2088897" cy="1943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8471" y="680664"/>
            <a:ext cx="3061717" cy="1569660"/>
          </a:xfrm>
          <a:prstGeom prst="rect">
            <a:avLst/>
          </a:prstGeom>
          <a:solidFill>
            <a:srgbClr val="3F8892"/>
          </a:solidFill>
        </p:spPr>
        <p:txBody>
          <a:bodyPr wrap="square" rtlCol="0">
            <a:spAutoFit/>
          </a:bodyPr>
          <a:lstStyle/>
          <a:p>
            <a:pPr algn="ctr"/>
            <a:r>
              <a:rPr lang="en-GB" sz="3200" b="1" dirty="0" smtClean="0">
                <a:solidFill>
                  <a:schemeClr val="bg1"/>
                </a:solidFill>
              </a:rPr>
              <a:t>What would you take with you?</a:t>
            </a:r>
            <a:endParaRPr lang="en-GB" sz="3200" b="1" dirty="0">
              <a:solidFill>
                <a:schemeClr val="bg1"/>
              </a:solidFill>
            </a:endParaRPr>
          </a:p>
        </p:txBody>
      </p:sp>
      <p:sp>
        <p:nvSpPr>
          <p:cNvPr id="6" name="Left Arrow 5"/>
          <p:cNvSpPr/>
          <p:nvPr/>
        </p:nvSpPr>
        <p:spPr>
          <a:xfrm rot="1586177">
            <a:off x="2907796" y="2589141"/>
            <a:ext cx="1929384" cy="364807"/>
          </a:xfrm>
          <a:prstGeom prst="leftArrow">
            <a:avLst>
              <a:gd name="adj1" fmla="val 50000"/>
              <a:gd name="adj2" fmla="val 47494"/>
            </a:avLst>
          </a:prstGeom>
          <a:solidFill>
            <a:srgbClr val="3F88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Left Arrow 12"/>
          <p:cNvSpPr/>
          <p:nvPr/>
        </p:nvSpPr>
        <p:spPr>
          <a:xfrm rot="19762109">
            <a:off x="3447434" y="5504622"/>
            <a:ext cx="1550780" cy="373352"/>
          </a:xfrm>
          <a:prstGeom prst="leftArrow">
            <a:avLst>
              <a:gd name="adj1" fmla="val 50000"/>
              <a:gd name="adj2" fmla="val 47494"/>
            </a:avLst>
          </a:prstGeom>
          <a:solidFill>
            <a:srgbClr val="3F88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Left Arrow 13"/>
          <p:cNvSpPr/>
          <p:nvPr/>
        </p:nvSpPr>
        <p:spPr>
          <a:xfrm rot="12715024">
            <a:off x="6621156" y="5319013"/>
            <a:ext cx="1550780" cy="373352"/>
          </a:xfrm>
          <a:prstGeom prst="leftArrow">
            <a:avLst>
              <a:gd name="adj1" fmla="val 50000"/>
              <a:gd name="adj2" fmla="val 47494"/>
            </a:avLst>
          </a:prstGeom>
          <a:solidFill>
            <a:srgbClr val="3F88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Left Arrow 14"/>
          <p:cNvSpPr/>
          <p:nvPr/>
        </p:nvSpPr>
        <p:spPr>
          <a:xfrm rot="10254490">
            <a:off x="7276928" y="3209859"/>
            <a:ext cx="1550780" cy="373352"/>
          </a:xfrm>
          <a:prstGeom prst="leftArrow">
            <a:avLst>
              <a:gd name="adj1" fmla="val 50000"/>
              <a:gd name="adj2" fmla="val 47494"/>
            </a:avLst>
          </a:prstGeom>
          <a:solidFill>
            <a:srgbClr val="3F88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Left Arrow 15"/>
          <p:cNvSpPr/>
          <p:nvPr/>
        </p:nvSpPr>
        <p:spPr>
          <a:xfrm rot="8370759">
            <a:off x="6896447" y="1935978"/>
            <a:ext cx="1550780" cy="373352"/>
          </a:xfrm>
          <a:prstGeom prst="leftArrow">
            <a:avLst>
              <a:gd name="adj1" fmla="val 50000"/>
              <a:gd name="adj2" fmla="val 47494"/>
            </a:avLst>
          </a:prstGeom>
          <a:solidFill>
            <a:srgbClr val="3F88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563315" y="2848148"/>
            <a:ext cx="3061717" cy="400110"/>
          </a:xfrm>
          <a:prstGeom prst="rect">
            <a:avLst/>
          </a:prstGeom>
          <a:noFill/>
        </p:spPr>
        <p:txBody>
          <a:bodyPr wrap="square" rtlCol="0">
            <a:spAutoFit/>
          </a:bodyPr>
          <a:lstStyle/>
          <a:p>
            <a:r>
              <a:rPr lang="en-GB" sz="2000" b="1" dirty="0" smtClean="0"/>
              <a:t>My phone because…</a:t>
            </a:r>
            <a:endParaRPr lang="en-GB" sz="2000" b="1" dirty="0"/>
          </a:p>
        </p:txBody>
      </p:sp>
      <p:sp>
        <p:nvSpPr>
          <p:cNvPr id="18" name="TextBox 17"/>
          <p:cNvSpPr txBox="1"/>
          <p:nvPr/>
        </p:nvSpPr>
        <p:spPr>
          <a:xfrm>
            <a:off x="248410" y="6283893"/>
            <a:ext cx="3790192" cy="400110"/>
          </a:xfrm>
          <a:prstGeom prst="rect">
            <a:avLst/>
          </a:prstGeom>
          <a:noFill/>
        </p:spPr>
        <p:txBody>
          <a:bodyPr wrap="square" rtlCol="0">
            <a:spAutoFit/>
          </a:bodyPr>
          <a:lstStyle/>
          <a:p>
            <a:r>
              <a:rPr lang="en-GB" sz="2000" b="1" dirty="0" smtClean="0"/>
              <a:t>My headphones because…</a:t>
            </a:r>
            <a:endParaRPr lang="en-GB" sz="2000" b="1" dirty="0"/>
          </a:p>
        </p:txBody>
      </p:sp>
      <p:sp>
        <p:nvSpPr>
          <p:cNvPr id="19" name="TextBox 18"/>
          <p:cNvSpPr txBox="1"/>
          <p:nvPr/>
        </p:nvSpPr>
        <p:spPr>
          <a:xfrm>
            <a:off x="9384227" y="6342174"/>
            <a:ext cx="3061717" cy="400110"/>
          </a:xfrm>
          <a:prstGeom prst="rect">
            <a:avLst/>
          </a:prstGeom>
          <a:noFill/>
        </p:spPr>
        <p:txBody>
          <a:bodyPr wrap="square" rtlCol="0">
            <a:spAutoFit/>
          </a:bodyPr>
          <a:lstStyle/>
          <a:p>
            <a:r>
              <a:rPr lang="en-GB" sz="2000" b="1" dirty="0" smtClean="0"/>
              <a:t>A jumper because…</a:t>
            </a:r>
            <a:endParaRPr lang="en-GB" sz="2000" b="1" dirty="0"/>
          </a:p>
        </p:txBody>
      </p:sp>
      <p:sp>
        <p:nvSpPr>
          <p:cNvPr id="20" name="TextBox 19"/>
          <p:cNvSpPr txBox="1"/>
          <p:nvPr/>
        </p:nvSpPr>
        <p:spPr>
          <a:xfrm>
            <a:off x="8680820" y="4070152"/>
            <a:ext cx="3511180" cy="400110"/>
          </a:xfrm>
          <a:prstGeom prst="rect">
            <a:avLst/>
          </a:prstGeom>
          <a:noFill/>
        </p:spPr>
        <p:txBody>
          <a:bodyPr wrap="square" rtlCol="0">
            <a:spAutoFit/>
          </a:bodyPr>
          <a:lstStyle/>
          <a:p>
            <a:r>
              <a:rPr lang="en-GB" sz="2000" b="1" dirty="0" smtClean="0"/>
              <a:t>My teddy bear because…</a:t>
            </a:r>
            <a:endParaRPr lang="en-GB" sz="2000" b="1" dirty="0"/>
          </a:p>
        </p:txBody>
      </p:sp>
      <p:sp>
        <p:nvSpPr>
          <p:cNvPr id="21" name="TextBox 20"/>
          <p:cNvSpPr txBox="1"/>
          <p:nvPr/>
        </p:nvSpPr>
        <p:spPr>
          <a:xfrm>
            <a:off x="8491767" y="1822057"/>
            <a:ext cx="3061717" cy="400110"/>
          </a:xfrm>
          <a:prstGeom prst="rect">
            <a:avLst/>
          </a:prstGeom>
          <a:noFill/>
        </p:spPr>
        <p:txBody>
          <a:bodyPr wrap="square" rtlCol="0">
            <a:spAutoFit/>
          </a:bodyPr>
          <a:lstStyle/>
          <a:p>
            <a:r>
              <a:rPr lang="en-GB" sz="2000" b="1" dirty="0" smtClean="0"/>
              <a:t>This book because…</a:t>
            </a:r>
            <a:endParaRPr lang="en-GB" sz="2000" b="1" dirty="0"/>
          </a:p>
        </p:txBody>
      </p:sp>
    </p:spTree>
    <p:extLst>
      <p:ext uri="{BB962C8B-B14F-4D97-AF65-F5344CB8AC3E}">
        <p14:creationId xmlns:p14="http://schemas.microsoft.com/office/powerpoint/2010/main" val="268186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292939"/>
            <a:ext cx="10515600" cy="1325563"/>
          </a:xfrm>
        </p:spPr>
        <p:txBody>
          <a:bodyPr/>
          <a:lstStyle/>
          <a:p>
            <a:r>
              <a:rPr lang="en-GB" dirty="0" smtClean="0"/>
              <a:t>In this lesson, you will:</a:t>
            </a:r>
            <a:endParaRPr lang="en-GB" dirty="0"/>
          </a:p>
        </p:txBody>
      </p:sp>
      <p:sp>
        <p:nvSpPr>
          <p:cNvPr id="3" name="Content Placeholder 2"/>
          <p:cNvSpPr>
            <a:spLocks noGrp="1"/>
          </p:cNvSpPr>
          <p:nvPr>
            <p:ph idx="1"/>
          </p:nvPr>
        </p:nvSpPr>
        <p:spPr>
          <a:xfrm>
            <a:off x="1839433" y="1750813"/>
            <a:ext cx="9976928" cy="4351338"/>
          </a:xfrm>
        </p:spPr>
        <p:txBody>
          <a:bodyPr>
            <a:normAutofit/>
          </a:bodyPr>
          <a:lstStyle/>
          <a:p>
            <a:r>
              <a:rPr lang="en-GB" dirty="0">
                <a:latin typeface="+mj-lt"/>
              </a:rPr>
              <a:t>Think about </a:t>
            </a:r>
            <a:r>
              <a:rPr lang="en-GB" dirty="0" smtClean="0">
                <a:latin typeface="+mj-lt"/>
              </a:rPr>
              <a:t>why some people have to leave their homes across the world and what their lives might be like</a:t>
            </a:r>
            <a:endParaRPr lang="en-GB" dirty="0">
              <a:latin typeface="+mj-lt"/>
            </a:endParaRPr>
          </a:p>
          <a:p>
            <a:endParaRPr lang="en-GB" sz="1050" dirty="0">
              <a:latin typeface="+mj-lt"/>
            </a:endParaRPr>
          </a:p>
          <a:p>
            <a:endParaRPr lang="en-GB" sz="1050" dirty="0">
              <a:latin typeface="+mj-lt"/>
            </a:endParaRPr>
          </a:p>
          <a:p>
            <a:r>
              <a:rPr lang="en-GB" dirty="0">
                <a:latin typeface="+mj-lt"/>
              </a:rPr>
              <a:t>Understand the meaning of the </a:t>
            </a:r>
            <a:r>
              <a:rPr lang="en-GB" dirty="0" smtClean="0">
                <a:latin typeface="+mj-lt"/>
              </a:rPr>
              <a:t>word ‘refugee</a:t>
            </a:r>
            <a:r>
              <a:rPr lang="en-GB" dirty="0">
                <a:latin typeface="+mj-lt"/>
              </a:rPr>
              <a:t>’ and </a:t>
            </a:r>
            <a:r>
              <a:rPr lang="en-GB" dirty="0" smtClean="0">
                <a:latin typeface="+mj-lt"/>
              </a:rPr>
              <a:t>try to think about how it might feel to be called this word</a:t>
            </a:r>
            <a:endParaRPr lang="en-GB" dirty="0">
              <a:latin typeface="+mj-lt"/>
            </a:endParaRPr>
          </a:p>
          <a:p>
            <a:endParaRPr lang="en-GB" sz="1200" dirty="0">
              <a:latin typeface="+mj-lt"/>
            </a:endParaRPr>
          </a:p>
          <a:p>
            <a:endParaRPr lang="en-GB" sz="1200" dirty="0">
              <a:latin typeface="+mj-lt"/>
            </a:endParaRPr>
          </a:p>
          <a:p>
            <a:r>
              <a:rPr lang="en-GB" dirty="0">
                <a:latin typeface="+mj-lt"/>
              </a:rPr>
              <a:t>Explore </a:t>
            </a:r>
            <a:r>
              <a:rPr lang="en-GB" dirty="0" smtClean="0">
                <a:latin typeface="+mj-lt"/>
              </a:rPr>
              <a:t>some </a:t>
            </a:r>
            <a:r>
              <a:rPr lang="en-GB" dirty="0">
                <a:latin typeface="+mj-lt"/>
              </a:rPr>
              <a:t>of </a:t>
            </a:r>
            <a:r>
              <a:rPr lang="en-GB" dirty="0" smtClean="0">
                <a:latin typeface="+mj-lt"/>
              </a:rPr>
              <a:t>ways that we respond to and connect with people who are refugees</a:t>
            </a:r>
            <a:endParaRPr lang="en-GB" dirty="0">
              <a:latin typeface="+mj-lt"/>
            </a:endParaRPr>
          </a:p>
        </p:txBody>
      </p:sp>
      <p:pic>
        <p:nvPicPr>
          <p:cNvPr id="8"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210" y="1544427"/>
            <a:ext cx="1231499" cy="4121253"/>
          </a:xfrm>
          <a:prstGeom prst="rect">
            <a:avLst/>
          </a:prstGeom>
        </p:spPr>
      </p:pic>
    </p:spTree>
    <p:extLst>
      <p:ext uri="{BB962C8B-B14F-4D97-AF65-F5344CB8AC3E}">
        <p14:creationId xmlns:p14="http://schemas.microsoft.com/office/powerpoint/2010/main" val="4236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3" end="3"/>
                                            </p:txEl>
                                          </p:spTgt>
                                        </p:tgtEl>
                                      </p:cBhvr>
                                    </p:animEffect>
                                    <p:animScale>
                                      <p:cBhvr>
                                        <p:cTn id="12" dur="250" autoRev="1" fill="hold"/>
                                        <p:tgtEl>
                                          <p:spTgt spid="3">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6" end="6"/>
                                            </p:txEl>
                                          </p:spTgt>
                                        </p:tgtEl>
                                      </p:cBhvr>
                                    </p:animEffect>
                                    <p:animScale>
                                      <p:cBhvr>
                                        <p:cTn id="17"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9" name="Rectangle 6"/>
          <p:cNvSpPr>
            <a:spLocks noChangeArrowheads="1"/>
          </p:cNvSpPr>
          <p:nvPr/>
        </p:nvSpPr>
        <p:spPr bwMode="auto">
          <a:xfrm>
            <a:off x="400050" y="997096"/>
            <a:ext cx="1162278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mj-lt"/>
            </a:endParaRPr>
          </a:p>
          <a:p>
            <a:pPr eaLnBrk="0" fontAlgn="base" hangingPunct="0">
              <a:spcBef>
                <a:spcPct val="0"/>
              </a:spcBef>
              <a:spcAft>
                <a:spcPct val="0"/>
              </a:spcAft>
            </a:pPr>
            <a:r>
              <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The images and stories about what people </a:t>
            </a:r>
            <a:r>
              <a:rPr lang="en-GB" altLang="en-US" sz="2800" dirty="0" smtClean="0">
                <a:latin typeface="+mj-lt"/>
                <a:ea typeface="Calibri" panose="020F0502020204030204" pitchFamily="34" charset="0"/>
                <a:cs typeface="Times New Roman" panose="02020603050405020304" pitchFamily="18" charset="0"/>
              </a:rPr>
              <a:t>carried with them in their</a:t>
            </a:r>
            <a:r>
              <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a:t>
            </a:r>
            <a:r>
              <a:rPr lang="en-GB" altLang="en-US" sz="2800" dirty="0" smtClean="0">
                <a:latin typeface="+mj-lt"/>
                <a:ea typeface="Calibri" panose="020F0502020204030204" pitchFamily="34" charset="0"/>
                <a:cs typeface="Times New Roman" panose="02020603050405020304" pitchFamily="18" charset="0"/>
              </a:rPr>
              <a:t>bags is taken from </a:t>
            </a:r>
            <a:r>
              <a:rPr kumimoji="0" lang="en-GB" altLang="en-US" sz="28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a series of </a:t>
            </a:r>
            <a:r>
              <a:rPr lang="en-GB" altLang="en-US" sz="2800" dirty="0" smtClean="0">
                <a:latin typeface="+mj-lt"/>
                <a:ea typeface="Calibri" panose="020F0502020204030204" pitchFamily="34" charset="0"/>
                <a:cs typeface="Times New Roman" panose="02020603050405020304" pitchFamily="18" charset="0"/>
              </a:rPr>
              <a:t>short interviews </a:t>
            </a:r>
            <a:r>
              <a:rPr lang="en-GB" altLang="en-US" sz="2800" dirty="0">
                <a:latin typeface="+mj-lt"/>
                <a:ea typeface="Calibri" panose="020F0502020204030204" pitchFamily="34" charset="0"/>
                <a:cs typeface="Times New Roman" panose="02020603050405020304" pitchFamily="18" charset="0"/>
              </a:rPr>
              <a:t>held by the </a:t>
            </a:r>
            <a:r>
              <a:rPr lang="en-GB" altLang="en-US" sz="2800" dirty="0">
                <a:latin typeface="+mj-lt"/>
                <a:ea typeface="Calibri" panose="020F0502020204030204" pitchFamily="34" charset="0"/>
                <a:cs typeface="Times New Roman" panose="02020603050405020304" pitchFamily="18" charset="0"/>
                <a:hlinkClick r:id="rId2"/>
              </a:rPr>
              <a:t>International Rescue </a:t>
            </a:r>
            <a:r>
              <a:rPr lang="en-GB" altLang="en-US" sz="2800" dirty="0" smtClean="0">
                <a:latin typeface="+mj-lt"/>
                <a:ea typeface="Calibri" panose="020F0502020204030204" pitchFamily="34" charset="0"/>
                <a:cs typeface="Times New Roman" panose="02020603050405020304" pitchFamily="18" charset="0"/>
                <a:hlinkClick r:id="rId2"/>
              </a:rPr>
              <a:t>Committee </a:t>
            </a:r>
            <a:r>
              <a:rPr lang="en-GB" altLang="en-US" sz="2800" dirty="0" smtClean="0">
                <a:latin typeface="+mj-lt"/>
                <a:ea typeface="Calibri" panose="020F0502020204030204" pitchFamily="34" charset="0"/>
                <a:cs typeface="Times New Roman" panose="02020603050405020304" pitchFamily="18" charset="0"/>
              </a:rPr>
              <a:t>published in an </a:t>
            </a:r>
            <a:r>
              <a:rPr kumimoji="0" lang="en-GB" altLang="en-US" sz="28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article entitled:</a:t>
            </a:r>
          </a:p>
          <a:p>
            <a:pPr eaLnBrk="0" fontAlgn="base" hangingPunct="0">
              <a:spcBef>
                <a:spcPct val="0"/>
              </a:spcBef>
              <a:spcAft>
                <a:spcPct val="0"/>
              </a:spcAft>
            </a:pPr>
            <a:endParaRPr lang="en-GB" altLang="en-US" sz="2800" dirty="0">
              <a:latin typeface="+mj-lt"/>
              <a:ea typeface="Calibri" panose="020F0502020204030204" pitchFamily="34" charset="0"/>
              <a:cs typeface="Times New Roman" panose="02020603050405020304" pitchFamily="18" charset="0"/>
              <a:hlinkClick r:id="rId3"/>
            </a:endParaRPr>
          </a:p>
          <a:p>
            <a:pPr eaLnBrk="0" fontAlgn="base" hangingPunct="0">
              <a:spcBef>
                <a:spcPct val="0"/>
              </a:spcBef>
              <a:spcAft>
                <a:spcPct val="0"/>
              </a:spcAft>
            </a:pPr>
            <a:r>
              <a:rPr kumimoji="0" lang="en-GB" altLang="en-US" sz="3600" b="1"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hlinkClick r:id="rId3"/>
              </a:rPr>
              <a:t>What’s in my bag? </a:t>
            </a:r>
            <a:endParaRPr kumimoji="0" lang="en-GB" altLang="en-US" sz="3600" b="1"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GB" altLang="en-US" sz="2800" dirty="0">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GB" altLang="en-US" sz="2800" dirty="0" smtClean="0">
                <a:latin typeface="+mj-lt"/>
                <a:ea typeface="Calibri" panose="020F0502020204030204" pitchFamily="34" charset="0"/>
                <a:cs typeface="Times New Roman" panose="02020603050405020304" pitchFamily="18" charset="0"/>
              </a:rPr>
              <a:t>If time allows, click on the link above to explore more of these people’s stories and motivations behind their choices. </a:t>
            </a:r>
            <a:endParaRPr kumimoji="0" lang="en-GB" altLang="en-US" sz="280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dirty="0" smtClean="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1290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24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028" y="583635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88509"/>
            <a:ext cx="3754810" cy="1384995"/>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W H A T  D O E S </a:t>
            </a:r>
          </a:p>
          <a:p>
            <a:pPr algn="ctr"/>
            <a:r>
              <a:rPr lang="en-GB" sz="2400" b="1" dirty="0" smtClean="0">
                <a:solidFill>
                  <a:prstClr val="white"/>
                </a:solidFill>
                <a:latin typeface="Foco" panose="020B0504050202020203" pitchFamily="34" charset="0"/>
              </a:rPr>
              <a:t>‘ R E F U G E E ’  M E A N ?&gt;</a:t>
            </a: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2 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1377558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7" y="1279652"/>
            <a:ext cx="10783822" cy="4291331"/>
          </a:xfrm>
        </p:spPr>
        <p:txBody>
          <a:bodyPr>
            <a:normAutofit/>
          </a:bodyPr>
          <a:lstStyle/>
          <a:p>
            <a:pPr marL="0" indent="0">
              <a:buNone/>
            </a:pPr>
            <a:r>
              <a:rPr lang="en-GB" dirty="0">
                <a:latin typeface="+mj-lt"/>
              </a:rPr>
              <a:t>Watch the short video </a:t>
            </a:r>
            <a:r>
              <a:rPr lang="en-GB" dirty="0" smtClean="0">
                <a:latin typeface="+mj-lt"/>
              </a:rPr>
              <a:t>(1.10 mins) made by the Save the Children entitled:</a:t>
            </a:r>
            <a:endParaRPr lang="en-GB" dirty="0">
              <a:latin typeface="+mj-lt"/>
            </a:endParaRPr>
          </a:p>
          <a:p>
            <a:pPr marL="0" indent="0">
              <a:buNone/>
            </a:pPr>
            <a:endParaRPr lang="en-GB" sz="3200" b="1" u="sng" dirty="0" smtClean="0">
              <a:latin typeface="+mj-lt"/>
              <a:hlinkClick r:id="rId2"/>
            </a:endParaRPr>
          </a:p>
          <a:p>
            <a:pPr marL="0" indent="0">
              <a:buNone/>
            </a:pPr>
            <a:r>
              <a:rPr lang="en-GB" sz="3600" b="1" u="sng" dirty="0" smtClean="0">
                <a:latin typeface="+mj-lt"/>
                <a:hlinkClick r:id="rId3"/>
              </a:rPr>
              <a:t>Refugee Child Experience</a:t>
            </a:r>
            <a:endParaRPr lang="en-GB" sz="3200" b="1" dirty="0" smtClean="0">
              <a:latin typeface="+mj-lt"/>
            </a:endParaRPr>
          </a:p>
          <a:p>
            <a:pPr marL="0" indent="0" defTabSz="914400" eaLnBrk="0" fontAlgn="base" hangingPunct="0">
              <a:lnSpc>
                <a:spcPct val="100000"/>
              </a:lnSpc>
              <a:spcBef>
                <a:spcPct val="0"/>
              </a:spcBef>
              <a:spcAft>
                <a:spcPct val="0"/>
              </a:spcAft>
              <a:buNone/>
            </a:pPr>
            <a:r>
              <a:rPr lang="en-GB" altLang="en-US" sz="1400" b="1" dirty="0" smtClean="0">
                <a:latin typeface="+mj-lt"/>
                <a:ea typeface="Calibri" panose="020F0502020204030204" pitchFamily="34" charset="0"/>
                <a:cs typeface="Times New Roman" panose="02020603050405020304" pitchFamily="18" charset="0"/>
              </a:rPr>
              <a:t>Click </a:t>
            </a:r>
            <a:r>
              <a:rPr lang="en-GB" altLang="en-US" sz="1400" b="1" dirty="0">
                <a:latin typeface="+mj-lt"/>
                <a:ea typeface="Calibri" panose="020F0502020204030204" pitchFamily="34" charset="0"/>
                <a:cs typeface="Times New Roman" panose="02020603050405020304" pitchFamily="18" charset="0"/>
              </a:rPr>
              <a:t>on the link above </a:t>
            </a:r>
            <a:r>
              <a:rPr lang="en-GB" altLang="en-US" sz="1400" b="1" dirty="0" smtClean="0">
                <a:latin typeface="+mj-lt"/>
                <a:ea typeface="Calibri" panose="020F0502020204030204" pitchFamily="34" charset="0"/>
                <a:cs typeface="Times New Roman" panose="02020603050405020304" pitchFamily="18" charset="0"/>
              </a:rPr>
              <a:t>to open the film</a:t>
            </a:r>
            <a:endParaRPr lang="en-GB" altLang="en-US" sz="2400" b="1" dirty="0">
              <a:solidFill>
                <a:srgbClr val="000000"/>
              </a:solidFill>
              <a:latin typeface="+mj-lt"/>
              <a:ea typeface="Calibri" panose="020F0502020204030204" pitchFamily="34" charset="0"/>
              <a:cs typeface="Tahoma" panose="020B0604030504040204" pitchFamily="34" charset="0"/>
            </a:endParaRPr>
          </a:p>
          <a:p>
            <a:pPr marL="457205" lvl="1" indent="0">
              <a:buNone/>
            </a:pPr>
            <a:endParaRPr lang="en-GB" dirty="0">
              <a:latin typeface="+mj-lt"/>
            </a:endParaRPr>
          </a:p>
          <a:p>
            <a:endParaRPr lang="en-GB" dirty="0">
              <a:latin typeface="+mj-lt"/>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pic>
        <p:nvPicPr>
          <p:cNvPr id="2" name="Picture 2" descr="Image result for refugee child experience save the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320" y="2699915"/>
            <a:ext cx="5341620" cy="301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5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822" y="829944"/>
            <a:ext cx="11759138" cy="5316856"/>
          </a:xfrm>
        </p:spPr>
        <p:txBody>
          <a:bodyPr>
            <a:noAutofit/>
          </a:bodyPr>
          <a:lstStyle/>
          <a:p>
            <a:r>
              <a:rPr lang="en-GB" dirty="0" smtClean="0">
                <a:latin typeface="+mj-lt"/>
              </a:rPr>
              <a:t>This short film gives a quick introduction to some children who are currently living as refugees. You get a little idea of some of what is happening in their lives right now. </a:t>
            </a:r>
          </a:p>
          <a:p>
            <a:endParaRPr lang="en-GB" dirty="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r>
              <a:rPr lang="en-GB" dirty="0" smtClean="0">
                <a:latin typeface="+mj-lt"/>
              </a:rPr>
              <a:t>Talking with the person next to you, see if you can come up with some ideas to this question and then share with the rest of the class:</a:t>
            </a:r>
            <a:endParaRPr lang="en-GB" dirty="0">
              <a:latin typeface="+mj-lt"/>
            </a:endParaRPr>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68529" y="1962791"/>
            <a:ext cx="3130963" cy="31309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722" y="3312830"/>
            <a:ext cx="1560125" cy="3210899"/>
          </a:xfrm>
          <a:prstGeom prst="rect">
            <a:avLst/>
          </a:prstGeom>
        </p:spPr>
      </p:pic>
      <p:sp>
        <p:nvSpPr>
          <p:cNvPr id="2" name="Rectangle 1"/>
          <p:cNvSpPr/>
          <p:nvPr/>
        </p:nvSpPr>
        <p:spPr>
          <a:xfrm>
            <a:off x="4790449" y="2620332"/>
            <a:ext cx="2484111" cy="1815882"/>
          </a:xfrm>
          <a:prstGeom prst="rect">
            <a:avLst/>
          </a:prstGeom>
        </p:spPr>
        <p:txBody>
          <a:bodyPr wrap="square">
            <a:spAutoFit/>
          </a:bodyPr>
          <a:lstStyle/>
          <a:p>
            <a:pPr marL="457205" lvl="1" algn="ctr"/>
            <a:r>
              <a:rPr lang="en-GB" sz="2800" dirty="0">
                <a:solidFill>
                  <a:prstClr val="black"/>
                </a:solidFill>
                <a:latin typeface="+mj-lt"/>
              </a:rPr>
              <a:t>What does it mean to be </a:t>
            </a:r>
            <a:r>
              <a:rPr lang="en-GB" sz="2800" dirty="0" smtClean="0">
                <a:solidFill>
                  <a:prstClr val="black"/>
                </a:solidFill>
                <a:latin typeface="+mj-lt"/>
              </a:rPr>
              <a:t>living as a ‘refugee</a:t>
            </a:r>
            <a:r>
              <a:rPr lang="en-GB" sz="2800" dirty="0">
                <a:solidFill>
                  <a:prstClr val="black"/>
                </a:solidFill>
                <a:latin typeface="+mj-lt"/>
              </a:rPr>
              <a:t>’?</a:t>
            </a:r>
          </a:p>
        </p:txBody>
      </p:sp>
    </p:spTree>
    <p:extLst>
      <p:ext uri="{BB962C8B-B14F-4D97-AF65-F5344CB8AC3E}">
        <p14:creationId xmlns:p14="http://schemas.microsoft.com/office/powerpoint/2010/main" val="4249202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182" y="1266825"/>
            <a:ext cx="11337851" cy="4351338"/>
          </a:xfrm>
        </p:spPr>
        <p:txBody>
          <a:bodyPr>
            <a:normAutofit/>
          </a:bodyPr>
          <a:lstStyle/>
          <a:p>
            <a:r>
              <a:rPr lang="en-GB" dirty="0" smtClean="0">
                <a:latin typeface="+mj-lt"/>
              </a:rPr>
              <a:t>The word </a:t>
            </a:r>
            <a:r>
              <a:rPr lang="en-GB" b="1" dirty="0" smtClean="0">
                <a:latin typeface="+mj-lt"/>
              </a:rPr>
              <a:t>refugee</a:t>
            </a:r>
            <a:r>
              <a:rPr lang="en-GB" dirty="0" smtClean="0">
                <a:latin typeface="+mj-lt"/>
              </a:rPr>
              <a:t> come from the word </a:t>
            </a:r>
            <a:r>
              <a:rPr lang="en-GB" b="1" dirty="0" smtClean="0">
                <a:latin typeface="+mj-lt"/>
              </a:rPr>
              <a:t>refuge</a:t>
            </a:r>
            <a:r>
              <a:rPr lang="en-GB" dirty="0" smtClean="0">
                <a:latin typeface="+mj-lt"/>
              </a:rPr>
              <a:t>, which means:</a:t>
            </a:r>
            <a:br>
              <a:rPr lang="en-GB" dirty="0" smtClean="0">
                <a:latin typeface="+mj-lt"/>
              </a:rPr>
            </a:br>
            <a:endParaRPr lang="en-GB" dirty="0" smtClean="0">
              <a:latin typeface="+mj-lt"/>
            </a:endParaRPr>
          </a:p>
          <a:p>
            <a:pPr algn="ctr"/>
            <a:r>
              <a:rPr lang="en-GB" sz="3200" b="1" dirty="0" smtClean="0">
                <a:solidFill>
                  <a:srgbClr val="B31194"/>
                </a:solidFill>
                <a:latin typeface="+mj-lt"/>
              </a:rPr>
              <a:t> “the state of being sheltered from pursuit, danger or difficulty”</a:t>
            </a:r>
            <a:r>
              <a:rPr lang="en-GB" sz="3200" b="1" baseline="30000" dirty="0" smtClean="0">
                <a:solidFill>
                  <a:srgbClr val="B31194"/>
                </a:solidFill>
                <a:latin typeface="+mj-lt"/>
              </a:rPr>
              <a:t>.</a:t>
            </a:r>
            <a:r>
              <a:rPr lang="en-GB" sz="3200" b="1" dirty="0" smtClean="0">
                <a:solidFill>
                  <a:srgbClr val="B31194"/>
                </a:solidFill>
                <a:latin typeface="+mj-lt"/>
              </a:rPr>
              <a:t> </a:t>
            </a:r>
          </a:p>
          <a:p>
            <a:endParaRPr lang="en-GB" dirty="0" smtClean="0">
              <a:latin typeface="+mj-lt"/>
            </a:endParaRPr>
          </a:p>
          <a:p>
            <a:r>
              <a:rPr lang="en-GB" dirty="0" smtClean="0">
                <a:latin typeface="+mj-lt"/>
              </a:rPr>
              <a:t>Refugees are people who are seeking a safe haven, and are forced to leave their homes in search of safety. </a:t>
            </a:r>
          </a:p>
          <a:p>
            <a:endParaRPr lang="en-GB" sz="3200" dirty="0">
              <a:latin typeface="+mj-lt"/>
            </a:endParaRPr>
          </a:p>
        </p:txBody>
      </p:sp>
    </p:spTree>
    <p:extLst>
      <p:ext uri="{BB962C8B-B14F-4D97-AF65-F5344CB8AC3E}">
        <p14:creationId xmlns:p14="http://schemas.microsoft.com/office/powerpoint/2010/main" val="4572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a:ext>
            </a:extLst>
          </a:blip>
          <a:stretch>
            <a:fillRect/>
          </a:stretch>
        </p:blipFill>
        <p:spPr>
          <a:xfrm flipH="1">
            <a:off x="7748644" y="2008385"/>
            <a:ext cx="4511573" cy="4310264"/>
          </a:xfrm>
          <a:prstGeom prst="rect">
            <a:avLst/>
          </a:prstGeom>
        </p:spPr>
      </p:pic>
      <p:pic>
        <p:nvPicPr>
          <p:cNvPr id="9" name="Picture 8"/>
          <p:cNvPicPr>
            <a:picLocks noChangeAspect="1"/>
          </p:cNvPicPr>
          <p:nvPr/>
        </p:nvPicPr>
        <p:blipFill>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4148062" y="1917444"/>
            <a:ext cx="4511573" cy="4310264"/>
          </a:xfrm>
          <a:prstGeom prst="rect">
            <a:avLst/>
          </a:prstGeom>
        </p:spPr>
      </p:pic>
      <p:sp>
        <p:nvSpPr>
          <p:cNvPr id="3" name="Title 2"/>
          <p:cNvSpPr>
            <a:spLocks noGrp="1"/>
          </p:cNvSpPr>
          <p:nvPr>
            <p:ph type="title"/>
          </p:nvPr>
        </p:nvSpPr>
        <p:spPr/>
        <p:txBody>
          <a:bodyPr>
            <a:normAutofit/>
          </a:bodyPr>
          <a:lstStyle/>
          <a:p>
            <a:r>
              <a:rPr lang="en-GB" sz="5400" b="1" dirty="0" smtClean="0"/>
              <a:t>A refugee is…</a:t>
            </a:r>
            <a:endParaRPr lang="en-GB" sz="5400" b="1" dirty="0"/>
          </a:p>
        </p:txBody>
      </p:sp>
      <p:sp>
        <p:nvSpPr>
          <p:cNvPr id="2" name="Content Placeholder 1"/>
          <p:cNvSpPr>
            <a:spLocks noGrp="1"/>
          </p:cNvSpPr>
          <p:nvPr>
            <p:ph idx="1"/>
          </p:nvPr>
        </p:nvSpPr>
        <p:spPr>
          <a:xfrm>
            <a:off x="8566042" y="2604216"/>
            <a:ext cx="3021704" cy="4351338"/>
          </a:xfrm>
        </p:spPr>
        <p:txBody>
          <a:bodyPr>
            <a:normAutofit/>
          </a:bodyPr>
          <a:lstStyle/>
          <a:p>
            <a:pPr algn="ctr"/>
            <a:r>
              <a:rPr lang="en-GB" b="1" dirty="0" smtClean="0">
                <a:latin typeface="+mj-lt"/>
              </a:rPr>
              <a:t>Often </a:t>
            </a:r>
            <a:r>
              <a:rPr lang="en-GB" b="1" dirty="0" smtClean="0">
                <a:solidFill>
                  <a:prstClr val="black"/>
                </a:solidFill>
                <a:latin typeface="Calibri Light" panose="020F0302020204030204"/>
              </a:rPr>
              <a:t>someone </a:t>
            </a:r>
            <a:r>
              <a:rPr lang="en-GB" b="1" dirty="0">
                <a:solidFill>
                  <a:prstClr val="black"/>
                </a:solidFill>
                <a:latin typeface="Calibri Light" panose="020F0302020204030204"/>
              </a:rPr>
              <a:t>who has been forced to leave their country because of their race, religion, nationality or political </a:t>
            </a:r>
            <a:r>
              <a:rPr lang="en-GB" b="1" dirty="0" smtClean="0">
                <a:solidFill>
                  <a:prstClr val="black"/>
                </a:solidFill>
                <a:latin typeface="Calibri Light" panose="020F0302020204030204"/>
              </a:rPr>
              <a:t>opinion.</a:t>
            </a:r>
            <a:endParaRPr lang="en-GB" b="1" dirty="0">
              <a:solidFill>
                <a:prstClr val="black"/>
              </a:solidFill>
              <a:latin typeface="Calibri Light" panose="020F0302020204030204"/>
            </a:endParaRPr>
          </a:p>
          <a:p>
            <a:pPr marL="0" indent="0" algn="ctr">
              <a:buNone/>
            </a:pPr>
            <a:endParaRPr lang="en-GB" dirty="0">
              <a:latin typeface="+mj-lt"/>
            </a:endParaRPr>
          </a:p>
        </p:txBody>
      </p:sp>
      <p:sp>
        <p:nvSpPr>
          <p:cNvPr id="6" name="TextBox 5"/>
          <p:cNvSpPr txBox="1"/>
          <p:nvPr/>
        </p:nvSpPr>
        <p:spPr>
          <a:xfrm>
            <a:off x="5218938" y="2748559"/>
            <a:ext cx="2369820" cy="2246769"/>
          </a:xfrm>
          <a:prstGeom prst="rect">
            <a:avLst/>
          </a:prstGeom>
          <a:noFill/>
        </p:spPr>
        <p:txBody>
          <a:bodyPr wrap="square" rtlCol="0">
            <a:spAutoFit/>
          </a:bodyPr>
          <a:lstStyle/>
          <a:p>
            <a:pPr algn="ctr"/>
            <a:r>
              <a:rPr lang="en-GB" sz="2800" b="1" dirty="0" smtClean="0">
                <a:solidFill>
                  <a:prstClr val="black"/>
                </a:solidFill>
                <a:latin typeface="Calibri Light" panose="020F0302020204030204"/>
              </a:rPr>
              <a:t>Often f</a:t>
            </a:r>
            <a:r>
              <a:rPr lang="en-GB" sz="2800" b="1" dirty="0" smtClean="0">
                <a:latin typeface="+mj-lt"/>
              </a:rPr>
              <a:t>leeing </a:t>
            </a:r>
            <a:r>
              <a:rPr lang="en-GB" sz="2800" b="1" dirty="0">
                <a:latin typeface="+mj-lt"/>
              </a:rPr>
              <a:t>their country because of conflict and violence</a:t>
            </a:r>
            <a:r>
              <a:rPr lang="en-GB" sz="2800" b="1" dirty="0" smtClean="0">
                <a:latin typeface="+mj-lt"/>
              </a:rPr>
              <a:t>.</a:t>
            </a:r>
            <a:endParaRPr lang="en-GB" sz="2800" b="1" dirty="0">
              <a:latin typeface="+mj-lt"/>
            </a:endParaRPr>
          </a:p>
        </p:txBody>
      </p:sp>
      <p:pic>
        <p:nvPicPr>
          <p:cNvPr id="8" name="Picture 7"/>
          <p:cNvPicPr>
            <a:picLocks noChangeAspect="1"/>
          </p:cNvPicPr>
          <p:nvPr/>
        </p:nvPicPr>
        <p:blipFill>
          <a:blip r:embed="rId3" cstate="email">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a:ext>
            </a:extLst>
          </a:blip>
          <a:stretch>
            <a:fillRect/>
          </a:stretch>
        </p:blipFill>
        <p:spPr>
          <a:xfrm flipH="1">
            <a:off x="453887" y="1818426"/>
            <a:ext cx="4511573" cy="4310264"/>
          </a:xfrm>
          <a:prstGeom prst="rect">
            <a:avLst/>
          </a:prstGeom>
        </p:spPr>
      </p:pic>
      <p:sp>
        <p:nvSpPr>
          <p:cNvPr id="7" name="TextBox 6"/>
          <p:cNvSpPr txBox="1"/>
          <p:nvPr/>
        </p:nvSpPr>
        <p:spPr>
          <a:xfrm>
            <a:off x="1219951" y="2533116"/>
            <a:ext cx="2858528" cy="2677656"/>
          </a:xfrm>
          <a:prstGeom prst="rect">
            <a:avLst/>
          </a:prstGeom>
          <a:noFill/>
        </p:spPr>
        <p:txBody>
          <a:bodyPr wrap="square" rtlCol="0">
            <a:spAutoFit/>
          </a:bodyPr>
          <a:lstStyle/>
          <a:p>
            <a:pPr algn="ctr"/>
            <a:r>
              <a:rPr lang="en-GB" sz="2800" b="1" dirty="0">
                <a:solidFill>
                  <a:prstClr val="black"/>
                </a:solidFill>
                <a:latin typeface="Calibri Light" panose="020F0302020204030204"/>
              </a:rPr>
              <a:t>Someone who </a:t>
            </a:r>
            <a:r>
              <a:rPr lang="en-GB" sz="2800" b="1" dirty="0" smtClean="0">
                <a:solidFill>
                  <a:prstClr val="black"/>
                </a:solidFill>
                <a:latin typeface="Calibri Light" panose="020F0302020204030204"/>
              </a:rPr>
              <a:t>has left their home country and s </a:t>
            </a:r>
            <a:r>
              <a:rPr lang="en-GB" sz="2800" b="1" dirty="0">
                <a:solidFill>
                  <a:prstClr val="black"/>
                </a:solidFill>
                <a:latin typeface="Calibri Light" panose="020F0302020204030204"/>
              </a:rPr>
              <a:t>unable to return to </a:t>
            </a:r>
            <a:r>
              <a:rPr lang="en-GB" sz="2800" b="1" dirty="0" smtClean="0">
                <a:solidFill>
                  <a:prstClr val="black"/>
                </a:solidFill>
                <a:latin typeface="Calibri Light" panose="020F0302020204030204"/>
              </a:rPr>
              <a:t>because they might be harmed.</a:t>
            </a:r>
            <a:endParaRPr lang="en-GB" sz="2800" b="1" dirty="0">
              <a:solidFill>
                <a:prstClr val="black"/>
              </a:solidFill>
              <a:latin typeface="Calibri Light" panose="020F0302020204030204"/>
            </a:endParaRPr>
          </a:p>
        </p:txBody>
      </p:sp>
    </p:spTree>
    <p:extLst>
      <p:ext uri="{BB962C8B-B14F-4D97-AF65-F5344CB8AC3E}">
        <p14:creationId xmlns:p14="http://schemas.microsoft.com/office/powerpoint/2010/main" val="126482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2694</TotalTime>
  <Words>1398</Words>
  <Application>Microsoft Office PowerPoint</Application>
  <PresentationFormat>Widescreen</PresentationFormat>
  <Paragraphs>182</Paragraphs>
  <Slides>41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Foco</vt:lpstr>
      <vt:lpstr>Tahoma</vt:lpstr>
      <vt:lpstr>Times New Roman</vt:lpstr>
      <vt:lpstr>1_Office Theme</vt:lpstr>
      <vt:lpstr>PowerPoint Presentation</vt:lpstr>
      <vt:lpstr>PowerPoint Presentation</vt:lpstr>
      <vt:lpstr>PowerPoint Presentation</vt:lpstr>
      <vt:lpstr>In this lesson, you will:</vt:lpstr>
      <vt:lpstr>PowerPoint Presentation</vt:lpstr>
      <vt:lpstr>PowerPoint Presentation</vt:lpstr>
      <vt:lpstr>PowerPoint Presentation</vt:lpstr>
      <vt:lpstr>PowerPoint Presentation</vt:lpstr>
      <vt:lpstr>A refugee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teenager  </vt:lpstr>
      <vt:lpstr>PowerPoint Presentation</vt:lpstr>
      <vt:lpstr>A mother  </vt:lpstr>
      <vt:lpstr>PowerPoint Presentation</vt:lpstr>
      <vt:lpstr>A child  </vt:lpstr>
      <vt:lpstr>PowerPoint Presentation</vt:lpstr>
      <vt:lpstr>A pharmacist  </vt:lpstr>
      <vt:lpstr>PowerPoint Presentation</vt:lpstr>
      <vt:lpstr>An artist  </vt:lpstr>
      <vt:lpstr>PowerPoint Presentation</vt:lpstr>
      <vt:lpstr>A family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Rachel Musson</cp:lastModifiedBy>
  <cp:revision>365</cp:revision>
  <dcterms:created xsi:type="dcterms:W3CDTF">2017-09-06T17:09:35Z</dcterms:created>
  <dcterms:modified xsi:type="dcterms:W3CDTF">2019-02-02T21:14:32Z</dcterms:modified>
</cp:coreProperties>
</file>