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786" r:id="rId2"/>
    <p:sldMasterId id="2147483798" r:id="rId3"/>
    <p:sldMasterId id="2147483810" r:id="rId4"/>
  </p:sldMasterIdLst>
  <p:notesMasterIdLst>
    <p:notesMasterId r:id="rId51"/>
  </p:notesMasterIdLst>
  <p:handoutMasterIdLst>
    <p:handoutMasterId r:id="rId52"/>
  </p:handoutMasterIdLst>
  <p:sldIdLst>
    <p:sldId id="903" r:id="rId5"/>
    <p:sldId id="929" r:id="rId6"/>
    <p:sldId id="899" r:id="rId7"/>
    <p:sldId id="905" r:id="rId8"/>
    <p:sldId id="931" r:id="rId9"/>
    <p:sldId id="953" r:id="rId10"/>
    <p:sldId id="954" r:id="rId11"/>
    <p:sldId id="972" r:id="rId12"/>
    <p:sldId id="973" r:id="rId13"/>
    <p:sldId id="974" r:id="rId14"/>
    <p:sldId id="975" r:id="rId15"/>
    <p:sldId id="976" r:id="rId16"/>
    <p:sldId id="977" r:id="rId17"/>
    <p:sldId id="978" r:id="rId18"/>
    <p:sldId id="979" r:id="rId19"/>
    <p:sldId id="980" r:id="rId20"/>
    <p:sldId id="981" r:id="rId21"/>
    <p:sldId id="982" r:id="rId22"/>
    <p:sldId id="983" r:id="rId23"/>
    <p:sldId id="984" r:id="rId24"/>
    <p:sldId id="985" r:id="rId25"/>
    <p:sldId id="986" r:id="rId26"/>
    <p:sldId id="987" r:id="rId27"/>
    <p:sldId id="988" r:id="rId28"/>
    <p:sldId id="990" r:id="rId29"/>
    <p:sldId id="848" r:id="rId30"/>
    <p:sldId id="956" r:id="rId31"/>
    <p:sldId id="957" r:id="rId32"/>
    <p:sldId id="958" r:id="rId33"/>
    <p:sldId id="959" r:id="rId34"/>
    <p:sldId id="949" r:id="rId35"/>
    <p:sldId id="930" r:id="rId36"/>
    <p:sldId id="962" r:id="rId37"/>
    <p:sldId id="963" r:id="rId38"/>
    <p:sldId id="964" r:id="rId39"/>
    <p:sldId id="961" r:id="rId40"/>
    <p:sldId id="966" r:id="rId41"/>
    <p:sldId id="965" r:id="rId42"/>
    <p:sldId id="960" r:id="rId43"/>
    <p:sldId id="951" r:id="rId44"/>
    <p:sldId id="967" r:id="rId45"/>
    <p:sldId id="968" r:id="rId46"/>
    <p:sldId id="969" r:id="rId47"/>
    <p:sldId id="970" r:id="rId48"/>
    <p:sldId id="971" r:id="rId49"/>
    <p:sldId id="90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6739"/>
    <a:srgbClr val="27A581"/>
    <a:srgbClr val="B31194"/>
    <a:srgbClr val="D6BBEB"/>
    <a:srgbClr val="F37DDD"/>
    <a:srgbClr val="353739"/>
    <a:srgbClr val="FEE725"/>
    <a:srgbClr val="35372F"/>
    <a:srgbClr val="850D6E"/>
    <a:srgbClr val="1516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095" autoAdjust="0"/>
  </p:normalViewPr>
  <p:slideViewPr>
    <p:cSldViewPr snapToGrid="0" showGuides="1">
      <p:cViewPr varScale="1">
        <p:scale>
          <a:sx n="67" d="100"/>
          <a:sy n="67" d="100"/>
        </p:scale>
        <p:origin x="572" y="48"/>
      </p:cViewPr>
      <p:guideLst/>
    </p:cSldViewPr>
  </p:slideViewPr>
  <p:notesTextViewPr>
    <p:cViewPr>
      <p:scale>
        <a:sx n="1" d="1"/>
        <a:sy n="1" d="1"/>
      </p:scale>
      <p:origin x="0" y="0"/>
    </p:cViewPr>
  </p:notesTextViewPr>
  <p:notesViewPr>
    <p:cSldViewPr snapToGrid="0" showGuides="1">
      <p:cViewPr varScale="1">
        <p:scale>
          <a:sx n="51" d="100"/>
          <a:sy n="51" d="100"/>
        </p:scale>
        <p:origin x="2624"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6FB16B-70F8-43A3-BB80-E0F6B9799F4F}" type="datetimeFigureOut">
              <a:rPr lang="en-GB" smtClean="0"/>
              <a:t>22/04/2019</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24D0F9-ED93-4CCE-8198-262F88F70885}" type="slidenum">
              <a:rPr lang="en-GB" smtClean="0"/>
              <a:t>‹#›</a:t>
            </a:fld>
            <a:endParaRPr lang="en-GB" dirty="0"/>
          </a:p>
        </p:txBody>
      </p:sp>
    </p:spTree>
    <p:extLst>
      <p:ext uri="{BB962C8B-B14F-4D97-AF65-F5344CB8AC3E}">
        <p14:creationId xmlns:p14="http://schemas.microsoft.com/office/powerpoint/2010/main" val="3801382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51B58-0D01-494A-95EE-28D2FF385CED}" type="datetimeFigureOut">
              <a:rPr lang="en-GB" smtClean="0"/>
              <a:t>22/04/2019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BB252E-798C-4DBA-9397-81E6123FBAF4}" type="slidenum">
              <a:rPr lang="en-GB" smtClean="0"/>
              <a:t>‹#›</a:t>
            </a:fld>
            <a:endParaRPr lang="en-GB" dirty="0"/>
          </a:p>
        </p:txBody>
      </p:sp>
    </p:spTree>
    <p:extLst>
      <p:ext uri="{BB962C8B-B14F-4D97-AF65-F5344CB8AC3E}">
        <p14:creationId xmlns:p14="http://schemas.microsoft.com/office/powerpoint/2010/main" val="1972910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1926271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8314496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22/04/2019</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4578296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22/04/2019</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9374881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0828619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tint val="75000"/>
                </a:prstClr>
              </a:solidFill>
            </a:endParaRPr>
          </a:p>
        </p:txBody>
      </p:sp>
    </p:spTree>
    <p:extLst>
      <p:ext uri="{BB962C8B-B14F-4D97-AF65-F5344CB8AC3E}">
        <p14:creationId xmlns:p14="http://schemas.microsoft.com/office/powerpoint/2010/main" val="184992655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22/04/2019</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052086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22/04/2019</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1261057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22/04/2019</a:t>
            </a:fld>
            <a:endParaRPr lang="en-GB"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6594817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22/04/2019</a:t>
            </a:fld>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4623534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22/04/2019</a:t>
            </a:fld>
            <a:endParaRPr lang="en-GB"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78886531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22/04/2019</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08244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364524786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22/04/2019</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90383411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22/04/2019</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5359626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22/04/2019</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71916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CB64E8E-F006-4571-94AE-EC6AE222C1EA}" type="datetimeFigureOut">
              <a:rPr lang="en-GB">
                <a:solidFill>
                  <a:prstClr val="black">
                    <a:tint val="75000"/>
                  </a:prstClr>
                </a:solidFill>
              </a:rPr>
              <a:pPr/>
              <a:t>22/04/2019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C551F2-6006-421A-9180-305F03F9325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70916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B64E8E-F006-4571-94AE-EC6AE222C1EA}" type="datetimeFigureOut">
              <a:rPr lang="en-GB">
                <a:solidFill>
                  <a:prstClr val="black">
                    <a:tint val="75000"/>
                  </a:prstClr>
                </a:solidFill>
              </a:rPr>
              <a:pPr/>
              <a:t>22/04/2019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C551F2-6006-421A-9180-305F03F9325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12096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B64E8E-F006-4571-94AE-EC6AE222C1EA}" type="datetimeFigureOut">
              <a:rPr lang="en-GB">
                <a:solidFill>
                  <a:prstClr val="black">
                    <a:tint val="75000"/>
                  </a:prstClr>
                </a:solidFill>
              </a:rPr>
              <a:pPr/>
              <a:t>22/04/2019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C551F2-6006-421A-9180-305F03F9325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3824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CB64E8E-F006-4571-94AE-EC6AE222C1EA}" type="datetimeFigureOut">
              <a:rPr lang="en-GB">
                <a:solidFill>
                  <a:prstClr val="black">
                    <a:tint val="75000"/>
                  </a:prstClr>
                </a:solidFill>
              </a:rPr>
              <a:pPr/>
              <a:t>22/04/2019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0C551F2-6006-421A-9180-305F03F9325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45777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CB64E8E-F006-4571-94AE-EC6AE222C1EA}" type="datetimeFigureOut">
              <a:rPr lang="en-GB">
                <a:solidFill>
                  <a:prstClr val="black">
                    <a:tint val="75000"/>
                  </a:prstClr>
                </a:solidFill>
              </a:rPr>
              <a:pPr/>
              <a:t>22/04/2019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0C551F2-6006-421A-9180-305F03F9325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36807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CB64E8E-F006-4571-94AE-EC6AE222C1EA}" type="datetimeFigureOut">
              <a:rPr lang="en-GB">
                <a:solidFill>
                  <a:prstClr val="black">
                    <a:tint val="75000"/>
                  </a:prstClr>
                </a:solidFill>
              </a:rPr>
              <a:pPr/>
              <a:t>22/04/2019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0C551F2-6006-421A-9180-305F03F9325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85615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B64E8E-F006-4571-94AE-EC6AE222C1EA}" type="datetimeFigureOut">
              <a:rPr lang="en-GB">
                <a:solidFill>
                  <a:prstClr val="black">
                    <a:tint val="75000"/>
                  </a:prstClr>
                </a:solidFill>
              </a:rPr>
              <a:pPr/>
              <a:t>22/04/2019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0C551F2-6006-421A-9180-305F03F9325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0869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22/04/2019</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58253257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B64E8E-F006-4571-94AE-EC6AE222C1EA}" type="datetimeFigureOut">
              <a:rPr lang="en-GB">
                <a:solidFill>
                  <a:prstClr val="black">
                    <a:tint val="75000"/>
                  </a:prstClr>
                </a:solidFill>
              </a:rPr>
              <a:pPr/>
              <a:t>22/04/2019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0C551F2-6006-421A-9180-305F03F9325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0608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B64E8E-F006-4571-94AE-EC6AE222C1EA}" type="datetimeFigureOut">
              <a:rPr lang="en-GB">
                <a:solidFill>
                  <a:prstClr val="black">
                    <a:tint val="75000"/>
                  </a:prstClr>
                </a:solidFill>
              </a:rPr>
              <a:pPr/>
              <a:t>22/04/2019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0C551F2-6006-421A-9180-305F03F9325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5826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B64E8E-F006-4571-94AE-EC6AE222C1EA}" type="datetimeFigureOut">
              <a:rPr lang="en-GB">
                <a:solidFill>
                  <a:prstClr val="black">
                    <a:tint val="75000"/>
                  </a:prstClr>
                </a:solidFill>
              </a:rPr>
              <a:pPr/>
              <a:t>22/04/2019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C551F2-6006-421A-9180-305F03F9325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83007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B64E8E-F006-4571-94AE-EC6AE222C1EA}" type="datetimeFigureOut">
              <a:rPr lang="en-GB">
                <a:solidFill>
                  <a:prstClr val="black">
                    <a:tint val="75000"/>
                  </a:prstClr>
                </a:solidFill>
              </a:rPr>
              <a:pPr/>
              <a:t>22/04/2019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C551F2-6006-421A-9180-305F03F9325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57669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5580917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43022" y="1825625"/>
            <a:ext cx="11337851" cy="4351338"/>
          </a:xfrm>
        </p:spPr>
        <p:txBody>
          <a:bodyPr/>
          <a:lstStyle>
            <a:lvl1pPr>
              <a:defRPr/>
            </a:lvl1pPr>
          </a:lstStyle>
          <a:p>
            <a:pPr lvl="0"/>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tint val="75000"/>
                </a:prstClr>
              </a:solidFill>
            </a:endParaRPr>
          </a:p>
        </p:txBody>
      </p:sp>
    </p:spTree>
    <p:extLst>
      <p:ext uri="{BB962C8B-B14F-4D97-AF65-F5344CB8AC3E}">
        <p14:creationId xmlns:p14="http://schemas.microsoft.com/office/powerpoint/2010/main" val="313545762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22/04/2019</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9820411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22/04/2019</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155720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22/04/2019</a:t>
            </a:fld>
            <a:endParaRPr lang="en-GB"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5953012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22/04/2019</a:t>
            </a:fld>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0493557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22/04/2019</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418869565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22/04/2019</a:t>
            </a:fld>
            <a:endParaRPr lang="en-GB"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855089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22/04/2019</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7848182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22/04/2019</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67478835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22/04/2019</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04889952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22/04/2019</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15833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22/04/2019</a:t>
            </a:fld>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2107328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22/04/2019</a:t>
            </a:fld>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4998122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22/04/2019</a:t>
            </a:fld>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1766611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22/04/2019</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94671880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22/04/2019</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8488188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endParaRPr lang="en-US" sz="1200" b="0"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COPYRIGHT@2019</a:t>
            </a:r>
            <a:r>
              <a:rPr lang="en-US" sz="1200" baseline="0" dirty="0" smtClean="0">
                <a:solidFill>
                  <a:srgbClr val="252823"/>
                </a:solidFill>
              </a:rPr>
              <a:t>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345374" y="68744"/>
            <a:ext cx="2908297" cy="276999"/>
          </a:xfrm>
          <a:prstGeom prst="rect">
            <a:avLst/>
          </a:prstGeom>
          <a:noFill/>
        </p:spPr>
        <p:txBody>
          <a:bodyPr wrap="none" rtlCol="0">
            <a:spAutoFit/>
          </a:bodyPr>
          <a:lstStyle/>
          <a:p>
            <a:r>
              <a:rPr lang="en-US" sz="1200" b="1" i="0" dirty="0" smtClean="0">
                <a:solidFill>
                  <a:srgbClr val="252823"/>
                </a:solidFill>
                <a:latin typeface="Foco"/>
                <a:cs typeface="Foco"/>
              </a:rPr>
              <a:t>EXPLORING SOCIETY </a:t>
            </a:r>
            <a:r>
              <a:rPr lang="en-US" sz="1200" b="0" i="0" baseline="0" dirty="0" smtClean="0">
                <a:solidFill>
                  <a:srgbClr val="252823"/>
                </a:solidFill>
                <a:latin typeface="Foco"/>
                <a:cs typeface="Foco"/>
              </a:rPr>
              <a:t>| </a:t>
            </a:r>
            <a:r>
              <a:rPr lang="en-US" sz="1200" b="0" i="0" dirty="0" smtClean="0">
                <a:solidFill>
                  <a:srgbClr val="252823"/>
                </a:solidFill>
                <a:latin typeface="Foco"/>
                <a:cs typeface="Foco"/>
              </a:rPr>
              <a:t>JOURNEYS |</a:t>
            </a:r>
            <a:r>
              <a:rPr lang="en-US" sz="1200" b="0" i="0" baseline="0" dirty="0" smtClean="0">
                <a:solidFill>
                  <a:srgbClr val="252823"/>
                </a:solidFill>
                <a:latin typeface="Foco"/>
                <a:cs typeface="Foco"/>
              </a:rPr>
              <a:t> Week 4</a:t>
            </a:r>
            <a:endParaRPr lang="en-US" sz="1200" b="0" dirty="0">
              <a:solidFill>
                <a:srgbClr val="252823"/>
              </a:solidFill>
            </a:endParaRPr>
          </a:p>
        </p:txBody>
      </p:sp>
    </p:spTree>
    <p:extLst>
      <p:ext uri="{BB962C8B-B14F-4D97-AF65-F5344CB8AC3E}">
        <p14:creationId xmlns:p14="http://schemas.microsoft.com/office/powerpoint/2010/main" val="350526515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endParaRPr lang="en-US" sz="1200" b="0" dirty="0">
              <a:solidFill>
                <a:srgbClr val="252823"/>
              </a:solidFill>
            </a:endParaRPr>
          </a:p>
        </p:txBody>
      </p:sp>
      <p:sp>
        <p:nvSpPr>
          <p:cNvPr id="9" name="TextBox 8"/>
          <p:cNvSpPr txBox="1"/>
          <p:nvPr userDrawn="1"/>
        </p:nvSpPr>
        <p:spPr>
          <a:xfrm>
            <a:off x="345374" y="68744"/>
            <a:ext cx="2908297" cy="276999"/>
          </a:xfrm>
          <a:prstGeom prst="rect">
            <a:avLst/>
          </a:prstGeom>
          <a:noFill/>
        </p:spPr>
        <p:txBody>
          <a:bodyPr wrap="none" rtlCol="0">
            <a:spAutoFit/>
          </a:bodyPr>
          <a:lstStyle/>
          <a:p>
            <a:r>
              <a:rPr lang="en-US" sz="1200" b="1" dirty="0" smtClean="0">
                <a:solidFill>
                  <a:srgbClr val="252823"/>
                </a:solidFill>
                <a:latin typeface="Foco"/>
                <a:cs typeface="Foco"/>
              </a:rPr>
              <a:t>EXPLORING SOCIETY </a:t>
            </a:r>
            <a:r>
              <a:rPr lang="en-US" sz="1200" dirty="0" smtClean="0">
                <a:solidFill>
                  <a:srgbClr val="252823"/>
                </a:solidFill>
                <a:latin typeface="Foco"/>
                <a:cs typeface="Foco"/>
              </a:rPr>
              <a:t>| JOURNEYS | Week 1</a:t>
            </a:r>
            <a:endParaRPr lang="en-US" sz="1200"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COPYRIGHT@2019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68316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B64E8E-F006-4571-94AE-EC6AE222C1EA}" type="datetimeFigureOut">
              <a:rPr lang="en-GB" smtClean="0">
                <a:solidFill>
                  <a:prstClr val="black">
                    <a:tint val="75000"/>
                  </a:prstClr>
                </a:solidFill>
              </a:rPr>
              <a:pPr/>
              <a:t>22/04/2019</a:t>
            </a:fld>
            <a:endParaRPr lang="en-GB" smtClean="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smtClean="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551F2-6006-421A-9180-305F03F9325A}" type="slidenum">
              <a:rPr lang="en-GB" smtClean="0">
                <a:solidFill>
                  <a:prstClr val="black">
                    <a:tint val="75000"/>
                  </a:prstClr>
                </a:solidFill>
              </a:rPr>
              <a:pPr/>
              <a:t>‹#›</a:t>
            </a:fld>
            <a:endParaRPr lang="en-GB" smtClean="0">
              <a:solidFill>
                <a:prstClr val="black">
                  <a:tint val="75000"/>
                </a:prstClr>
              </a:solidFill>
            </a:endParaRPr>
          </a:p>
        </p:txBody>
      </p:sp>
    </p:spTree>
    <p:extLst>
      <p:ext uri="{BB962C8B-B14F-4D97-AF65-F5344CB8AC3E}">
        <p14:creationId xmlns:p14="http://schemas.microsoft.com/office/powerpoint/2010/main" val="136897688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endParaRPr lang="en-US" sz="1200" b="0"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COPYRIGHT@2019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345374" y="68744"/>
            <a:ext cx="2908297" cy="276999"/>
          </a:xfrm>
          <a:prstGeom prst="rect">
            <a:avLst/>
          </a:prstGeom>
          <a:noFill/>
        </p:spPr>
        <p:txBody>
          <a:bodyPr wrap="none" rtlCol="0">
            <a:spAutoFit/>
          </a:bodyPr>
          <a:lstStyle/>
          <a:p>
            <a:r>
              <a:rPr lang="en-US" sz="1200" b="1" dirty="0" smtClean="0">
                <a:solidFill>
                  <a:srgbClr val="252823"/>
                </a:solidFill>
                <a:latin typeface="Foco"/>
                <a:cs typeface="Foco"/>
              </a:rPr>
              <a:t>EXPLORING SOCIETY </a:t>
            </a:r>
            <a:r>
              <a:rPr lang="en-US" sz="1200" dirty="0" smtClean="0">
                <a:solidFill>
                  <a:srgbClr val="252823"/>
                </a:solidFill>
                <a:latin typeface="Foco"/>
                <a:cs typeface="Foco"/>
              </a:rPr>
              <a:t>| JOURNEYS | Week 2</a:t>
            </a:r>
            <a:endParaRPr lang="en-US" sz="1200" dirty="0">
              <a:solidFill>
                <a:srgbClr val="252823"/>
              </a:solidFill>
            </a:endParaRPr>
          </a:p>
        </p:txBody>
      </p:sp>
    </p:spTree>
    <p:extLst>
      <p:ext uri="{BB962C8B-B14F-4D97-AF65-F5344CB8AC3E}">
        <p14:creationId xmlns:p14="http://schemas.microsoft.com/office/powerpoint/2010/main" val="1167930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5.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35.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hyperlink" Target="https://www.dropbox.com/s/pfrtyecbypypygu/Fox's%20Dancing%20Journey%20-%20Y1&amp;2%20story.pdf?dl=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35.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youtube.com/watch?v=JYTv64a4HJo&amp;t=6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JYTv64a4HJo&amp;t=6s"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7.png"/><Relationship Id="rId5" Type="http://schemas.openxmlformats.org/officeDocument/2006/relationships/hyperlink" Target="https://www.youtube.com/watch?v=ZbZSe6N_BXs" TargetMode="External"/><Relationship Id="rId4" Type="http://schemas.openxmlformats.org/officeDocument/2006/relationships/hyperlink" Target="https://www.youtube.com/watch?v=JYTv64a4HJo&amp;t=6s"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743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914400"/>
            <a:ext cx="11337851" cy="5262563"/>
          </a:xfrm>
        </p:spPr>
        <p:txBody>
          <a:bodyPr>
            <a:noAutofit/>
          </a:bodyPr>
          <a:lstStyle/>
          <a:p>
            <a:r>
              <a:rPr lang="en-GB" dirty="0" smtClean="0">
                <a:latin typeface="+mj-lt"/>
              </a:rPr>
              <a:t>Fox bounded into the middle of the dancefloor and joined the rest of her friends in five rounds of </a:t>
            </a:r>
            <a:r>
              <a:rPr lang="en-GB" i="1" dirty="0" smtClean="0">
                <a:latin typeface="+mj-lt"/>
              </a:rPr>
              <a:t>Jiving Paws </a:t>
            </a:r>
            <a:r>
              <a:rPr lang="en-GB" dirty="0" smtClean="0">
                <a:latin typeface="+mj-lt"/>
              </a:rPr>
              <a:t>without stopping! They danced and danced and danced all night long, everybody shaking their paws and grinning from ear to ear. </a:t>
            </a:r>
          </a:p>
          <a:p>
            <a:endParaRPr lang="en-GB" dirty="0">
              <a:latin typeface="+mj-lt"/>
            </a:endParaRPr>
          </a:p>
          <a:p>
            <a:r>
              <a:rPr lang="en-GB" dirty="0">
                <a:latin typeface="+mj-lt"/>
              </a:rPr>
              <a:t>Eventually it was time for bed. Exhausted from all of their dancing, the animals headed </a:t>
            </a:r>
            <a:r>
              <a:rPr lang="en-GB" dirty="0" smtClean="0">
                <a:latin typeface="+mj-lt"/>
              </a:rPr>
              <a:t>back home </a:t>
            </a:r>
            <a:r>
              <a:rPr lang="en-GB" dirty="0">
                <a:latin typeface="+mj-lt"/>
              </a:rPr>
              <a:t>to the hollow to get some sleep.  But as they got closer to home, they noticed a strange smell and started to see clouds of black smoke billowing up into the air. </a:t>
            </a:r>
          </a:p>
          <a:p>
            <a:endParaRPr lang="en-GB" dirty="0">
              <a:latin typeface="+mj-lt"/>
            </a:endParaRPr>
          </a:p>
        </p:txBody>
      </p:sp>
      <p:pic>
        <p:nvPicPr>
          <p:cNvPr id="4"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5829300"/>
            <a:ext cx="12192000" cy="10144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15605" y="4935557"/>
            <a:ext cx="2654987" cy="1922443"/>
          </a:xfrm>
          <a:prstGeom prst="rect">
            <a:avLst/>
          </a:prstGeom>
        </p:spPr>
      </p:pic>
    </p:spTree>
    <p:extLst>
      <p:ext uri="{BB962C8B-B14F-4D97-AF65-F5344CB8AC3E}">
        <p14:creationId xmlns:p14="http://schemas.microsoft.com/office/powerpoint/2010/main" val="211237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738130"/>
            <a:ext cx="11337851" cy="5438833"/>
          </a:xfrm>
        </p:spPr>
        <p:txBody>
          <a:bodyPr/>
          <a:lstStyle/>
          <a:p>
            <a:endParaRPr lang="en-GB" dirty="0">
              <a:latin typeface="+mj-lt"/>
            </a:endParaRPr>
          </a:p>
          <a:p>
            <a:r>
              <a:rPr lang="en-GB" dirty="0" smtClean="0">
                <a:latin typeface="+mj-lt"/>
              </a:rPr>
              <a:t>They hurried back </a:t>
            </a:r>
            <a:r>
              <a:rPr lang="en-GB" dirty="0">
                <a:latin typeface="+mj-lt"/>
              </a:rPr>
              <a:t>to their neighbourhood as fast as they could and couldn’t quite believe what they saw when they arrived. Instead of the cosy copse of trees where they all used to live, there was just a bare, empty space. </a:t>
            </a:r>
            <a:endParaRPr lang="en-GB" dirty="0" smtClean="0">
              <a:latin typeface="+mj-lt"/>
            </a:endParaRPr>
          </a:p>
          <a:p>
            <a:endParaRPr lang="en-GB" dirty="0">
              <a:latin typeface="+mj-lt"/>
            </a:endParaRPr>
          </a:p>
          <a:p>
            <a:r>
              <a:rPr lang="en-GB" dirty="0" smtClean="0">
                <a:latin typeface="+mj-lt"/>
              </a:rPr>
              <a:t>All </a:t>
            </a:r>
            <a:r>
              <a:rPr lang="en-GB" dirty="0">
                <a:latin typeface="+mj-lt"/>
              </a:rPr>
              <a:t>of the trees had disappeared and all that remained in the hollow were smouldering piles of ash.  Every single tree and every single home had been burned to a cinder.  </a:t>
            </a:r>
            <a:r>
              <a:rPr lang="en-GB" dirty="0" smtClean="0">
                <a:latin typeface="+mj-lt"/>
              </a:rPr>
              <a:t/>
            </a:r>
            <a:br>
              <a:rPr lang="en-GB" dirty="0" smtClean="0">
                <a:latin typeface="+mj-lt"/>
              </a:rPr>
            </a:br>
            <a:r>
              <a:rPr lang="en-GB" dirty="0" smtClean="0">
                <a:latin typeface="+mj-lt"/>
              </a:rPr>
              <a:t/>
            </a:r>
            <a:br>
              <a:rPr lang="en-GB" dirty="0" smtClean="0">
                <a:latin typeface="+mj-lt"/>
              </a:rPr>
            </a:br>
            <a:r>
              <a:rPr lang="en-GB" dirty="0" smtClean="0">
                <a:latin typeface="+mj-lt"/>
              </a:rPr>
              <a:t>The </a:t>
            </a:r>
            <a:r>
              <a:rPr lang="en-GB" dirty="0">
                <a:latin typeface="+mj-lt"/>
              </a:rPr>
              <a:t>creatures stood in shock and disbelief. Everything had gone and their homes and their belongings </a:t>
            </a:r>
            <a:r>
              <a:rPr lang="en-GB" dirty="0" smtClean="0">
                <a:latin typeface="+mj-lt"/>
              </a:rPr>
              <a:t>had all </a:t>
            </a:r>
            <a:r>
              <a:rPr lang="en-GB" dirty="0">
                <a:latin typeface="+mj-lt"/>
              </a:rPr>
              <a:t>burned to the ground.</a:t>
            </a:r>
          </a:p>
          <a:p>
            <a:endParaRPr lang="en-GB" dirty="0">
              <a:latin typeface="+mj-lt"/>
            </a:endParaRPr>
          </a:p>
        </p:txBody>
      </p:sp>
      <p:pic>
        <p:nvPicPr>
          <p:cNvPr id="4"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5829300"/>
            <a:ext cx="12192000" cy="101441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14293" y="4892678"/>
            <a:ext cx="2477707" cy="1991360"/>
          </a:xfrm>
          <a:prstGeom prst="rect">
            <a:avLst/>
          </a:prstGeom>
        </p:spPr>
      </p:pic>
    </p:spTree>
    <p:extLst>
      <p:ext uri="{BB962C8B-B14F-4D97-AF65-F5344CB8AC3E}">
        <p14:creationId xmlns:p14="http://schemas.microsoft.com/office/powerpoint/2010/main" val="275992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1134737"/>
            <a:ext cx="11337851" cy="5042226"/>
          </a:xfrm>
        </p:spPr>
        <p:txBody>
          <a:bodyPr/>
          <a:lstStyle/>
          <a:p>
            <a:r>
              <a:rPr lang="en-GB" dirty="0">
                <a:latin typeface="+mj-lt"/>
              </a:rPr>
              <a:t>Fox raced across the hollow to her home and quickly burrowed back into her den.  Its contents had been destroyed, just like the rest of the hollow but as she was turning to leave, she caught sight of a few treasures lying in the charred remains - a picture of her family and her lucky pebble. That was all that was left of home.  She quickly put them into a bag and headed back out to the hollow where the rest of the creatures were gathered.</a:t>
            </a:r>
            <a:br>
              <a:rPr lang="en-GB" dirty="0">
                <a:latin typeface="+mj-lt"/>
              </a:rPr>
            </a:br>
            <a:endParaRPr lang="en-GB" dirty="0" smtClean="0">
              <a:latin typeface="+mj-lt"/>
            </a:endParaRPr>
          </a:p>
          <a:p>
            <a:r>
              <a:rPr lang="en-GB" dirty="0" smtClean="0">
                <a:latin typeface="+mj-lt"/>
              </a:rPr>
              <a:t>Fox noticed </a:t>
            </a:r>
            <a:r>
              <a:rPr lang="en-GB" dirty="0">
                <a:latin typeface="+mj-lt"/>
              </a:rPr>
              <a:t>that the fire was still burning nearby and seemed to be spreading - it was not safe for them to stay, and </a:t>
            </a:r>
            <a:r>
              <a:rPr lang="en-GB" dirty="0" smtClean="0">
                <a:latin typeface="+mj-lt"/>
              </a:rPr>
              <a:t>so they agreed to leave quickly </a:t>
            </a:r>
            <a:r>
              <a:rPr lang="en-GB" dirty="0">
                <a:latin typeface="+mj-lt"/>
              </a:rPr>
              <a:t>and head off to find somewhere safe to rest and a new place to call home.  </a:t>
            </a:r>
          </a:p>
        </p:txBody>
      </p:sp>
      <p:pic>
        <p:nvPicPr>
          <p:cNvPr id="4"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5829300"/>
            <a:ext cx="12192000" cy="10144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55685" y="5016837"/>
            <a:ext cx="2654987" cy="1922443"/>
          </a:xfrm>
          <a:prstGeom prst="rect">
            <a:avLst/>
          </a:prstGeom>
        </p:spPr>
      </p:pic>
    </p:spTree>
    <p:extLst>
      <p:ext uri="{BB962C8B-B14F-4D97-AF65-F5344CB8AC3E}">
        <p14:creationId xmlns:p14="http://schemas.microsoft.com/office/powerpoint/2010/main" val="410474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1983036"/>
            <a:ext cx="11337851" cy="4193927"/>
          </a:xfrm>
        </p:spPr>
        <p:txBody>
          <a:bodyPr/>
          <a:lstStyle/>
          <a:p>
            <a:r>
              <a:rPr lang="en-GB" dirty="0" smtClean="0">
                <a:latin typeface="+mj-lt"/>
              </a:rPr>
              <a:t>All </a:t>
            </a:r>
            <a:r>
              <a:rPr lang="en-GB" dirty="0">
                <a:latin typeface="+mj-lt"/>
              </a:rPr>
              <a:t>of the creatures hurriedly packed up anything that they could find in the smoky remains and prepared themselves for a long journey to find somewhere new to live.  They said one final goodbye to the hollow and headed swiftly off out of the forest in search of a new home.</a:t>
            </a:r>
          </a:p>
          <a:p>
            <a:endParaRPr lang="en-GB" dirty="0">
              <a:latin typeface="+mj-lt"/>
            </a:endParaRPr>
          </a:p>
        </p:txBody>
      </p:sp>
      <p:pic>
        <p:nvPicPr>
          <p:cNvPr id="4"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5829300"/>
            <a:ext cx="12192000" cy="10144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71971" y="4686737"/>
            <a:ext cx="2998621" cy="2171264"/>
          </a:xfrm>
          <a:prstGeom prst="rect">
            <a:avLst/>
          </a:prstGeom>
        </p:spPr>
      </p:pic>
    </p:spTree>
    <p:extLst>
      <p:ext uri="{BB962C8B-B14F-4D97-AF65-F5344CB8AC3E}">
        <p14:creationId xmlns:p14="http://schemas.microsoft.com/office/powerpoint/2010/main" val="775400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903383"/>
            <a:ext cx="11337851" cy="5273580"/>
          </a:xfrm>
        </p:spPr>
        <p:txBody>
          <a:bodyPr>
            <a:normAutofit/>
          </a:bodyPr>
          <a:lstStyle/>
          <a:p>
            <a:pPr>
              <a:lnSpc>
                <a:spcPct val="107000"/>
              </a:lnSpc>
              <a:spcAft>
                <a:spcPts val="800"/>
              </a:spcAft>
            </a:pPr>
            <a:r>
              <a:rPr lang="en-GB" dirty="0">
                <a:solidFill>
                  <a:srgbClr val="000000"/>
                </a:solidFill>
                <a:latin typeface="+mj-lt"/>
                <a:ea typeface="Calibri" panose="020F0502020204030204" pitchFamily="34" charset="0"/>
                <a:cs typeface="Times New Roman" panose="02020603050405020304" pitchFamily="18" charset="0"/>
              </a:rPr>
              <a:t>The Hollow-folk walked for hours and hours, trying to get far enough away from the raging fire until it was safe for them to stop. Eventually they heard a noise in the distance, it sounded like the sound of singing and laughter and made them feel hopeful – maybe this was a safe place to rest?  </a:t>
            </a:r>
            <a:endParaRPr lang="en-GB" dirty="0" smtClean="0">
              <a:solidFill>
                <a:srgbClr val="000000"/>
              </a:solidFill>
              <a:latin typeface="+mj-lt"/>
              <a:ea typeface="Calibri" panose="020F0502020204030204" pitchFamily="34" charset="0"/>
              <a:cs typeface="Times New Roman" panose="02020603050405020304" pitchFamily="18" charset="0"/>
            </a:endParaRPr>
          </a:p>
          <a:p>
            <a:pPr>
              <a:lnSpc>
                <a:spcPct val="107000"/>
              </a:lnSpc>
              <a:spcAft>
                <a:spcPts val="800"/>
              </a:spcAft>
            </a:pPr>
            <a:r>
              <a:rPr lang="en-GB" dirty="0" smtClean="0">
                <a:solidFill>
                  <a:srgbClr val="000000"/>
                </a:solidFill>
                <a:latin typeface="+mj-lt"/>
                <a:ea typeface="Calibri" panose="020F0502020204030204" pitchFamily="34" charset="0"/>
                <a:cs typeface="Times New Roman" panose="02020603050405020304" pitchFamily="18" charset="0"/>
              </a:rPr>
              <a:t>Fox </a:t>
            </a:r>
            <a:r>
              <a:rPr lang="en-GB" dirty="0">
                <a:solidFill>
                  <a:srgbClr val="000000"/>
                </a:solidFill>
                <a:latin typeface="+mj-lt"/>
                <a:ea typeface="Calibri" panose="020F0502020204030204" pitchFamily="34" charset="0"/>
                <a:cs typeface="Times New Roman" panose="02020603050405020304" pitchFamily="18" charset="0"/>
              </a:rPr>
              <a:t>and her best friend Badger ran on ahead to take a look, but as they got closer they noticed a large sign hanging on a tree:</a:t>
            </a:r>
            <a:endParaRPr lang="en-GB" dirty="0">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en-GB" dirty="0">
                <a:solidFill>
                  <a:srgbClr val="000000"/>
                </a:solidFill>
                <a:latin typeface="+mj-lt"/>
                <a:ea typeface="Calibri" panose="020F0502020204030204" pitchFamily="34" charset="0"/>
                <a:cs typeface="Times New Roman" panose="02020603050405020304" pitchFamily="18" charset="0"/>
              </a:rPr>
              <a:t> </a:t>
            </a:r>
            <a:endParaRPr lang="en-GB" dirty="0">
              <a:latin typeface="+mj-lt"/>
            </a:endParaRPr>
          </a:p>
        </p:txBody>
      </p:sp>
      <p:pic>
        <p:nvPicPr>
          <p:cNvPr id="4"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5829300"/>
            <a:ext cx="12192000" cy="10144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429761" y="4484365"/>
            <a:ext cx="5892800" cy="2359350"/>
          </a:xfrm>
          <a:prstGeom prst="rect">
            <a:avLst/>
          </a:prstGeom>
        </p:spPr>
      </p:pic>
    </p:spTree>
    <p:extLst>
      <p:ext uri="{BB962C8B-B14F-4D97-AF65-F5344CB8AC3E}">
        <p14:creationId xmlns:p14="http://schemas.microsoft.com/office/powerpoint/2010/main" val="169306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74" y="963344"/>
            <a:ext cx="11337851" cy="4865956"/>
          </a:xfrm>
        </p:spPr>
        <p:txBody>
          <a:bodyPr>
            <a:normAutofit/>
          </a:bodyPr>
          <a:lstStyle/>
          <a:p>
            <a:r>
              <a:rPr lang="en-GB" dirty="0">
                <a:latin typeface="+mj-lt"/>
              </a:rPr>
              <a:t>Fox and Badger looked at each other, feeling anxious. They were so very tired and so very hungry and desperately wanted to stop, but they both agreed that they would not be welcome in that place. And so they returned to the rest of the group and carried on walking</a:t>
            </a:r>
            <a:r>
              <a:rPr lang="en-GB" dirty="0" smtClean="0">
                <a:latin typeface="+mj-lt"/>
              </a:rPr>
              <a:t>.</a:t>
            </a:r>
            <a:br>
              <a:rPr lang="en-GB" dirty="0" smtClean="0">
                <a:latin typeface="+mj-lt"/>
              </a:rPr>
            </a:br>
            <a:endParaRPr lang="en-GB" dirty="0">
              <a:latin typeface="+mj-lt"/>
            </a:endParaRPr>
          </a:p>
          <a:p>
            <a:r>
              <a:rPr lang="en-GB" dirty="0">
                <a:latin typeface="+mj-lt"/>
              </a:rPr>
              <a:t>One whole night and one whole day passed before they reached a beautiful looking copse. It seemed very familiar as it reminded them of their old home.  As they got closer and closer, feeling hopeful that they might have finally found somewhere safe to live, a figure appeared in the distance, its large eyes shining in the twilight.  </a:t>
            </a:r>
          </a:p>
        </p:txBody>
      </p:sp>
      <p:pic>
        <p:nvPicPr>
          <p:cNvPr id="4"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5829300"/>
            <a:ext cx="12192000" cy="101441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6830" y="5060118"/>
            <a:ext cx="2988095" cy="2163642"/>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6197600" y="4900308"/>
            <a:ext cx="2712720" cy="1957691"/>
          </a:xfrm>
          <a:prstGeom prst="rect">
            <a:avLst/>
          </a:prstGeom>
        </p:spPr>
      </p:pic>
    </p:spTree>
    <p:extLst>
      <p:ext uri="{BB962C8B-B14F-4D97-AF65-F5344CB8AC3E}">
        <p14:creationId xmlns:p14="http://schemas.microsoft.com/office/powerpoint/2010/main" val="378337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528810"/>
            <a:ext cx="11337851" cy="5648153"/>
          </a:xfrm>
        </p:spPr>
        <p:txBody>
          <a:bodyPr>
            <a:normAutofit/>
          </a:bodyPr>
          <a:lstStyle/>
          <a:p>
            <a:r>
              <a:rPr lang="en-GB" dirty="0" smtClean="0">
                <a:latin typeface="+mj-lt"/>
              </a:rPr>
              <a:t>As </a:t>
            </a:r>
            <a:r>
              <a:rPr lang="en-GB" dirty="0">
                <a:latin typeface="+mj-lt"/>
              </a:rPr>
              <a:t>the figure got closer and closer, they started to make out its long muscular legs, its large strong body and its two majestic-looking antlers: it was a stag.  As he approached the band of weary travellers, he stood up very tall, stuck out his jaw and grunted loudly at the </a:t>
            </a:r>
            <a:r>
              <a:rPr lang="en-GB" dirty="0" smtClean="0">
                <a:latin typeface="+mj-lt"/>
              </a:rPr>
              <a:t>group:</a:t>
            </a:r>
            <a:br>
              <a:rPr lang="en-GB" dirty="0" smtClean="0">
                <a:latin typeface="+mj-lt"/>
              </a:rPr>
            </a:br>
            <a:endParaRPr lang="en-GB" dirty="0" smtClean="0">
              <a:latin typeface="+mj-lt"/>
            </a:endParaRPr>
          </a:p>
          <a:p>
            <a:r>
              <a:rPr lang="en-GB" i="1" dirty="0">
                <a:latin typeface="+mj-lt"/>
              </a:rPr>
              <a:t>“Keep walking, keep walking- we don’t have room for newcomers to stay here. Keep walking, you’re not welcome here.”</a:t>
            </a:r>
          </a:p>
          <a:p>
            <a:endParaRPr lang="en-GB" dirty="0">
              <a:latin typeface="+mj-lt"/>
            </a:endParaRPr>
          </a:p>
          <a:p>
            <a:r>
              <a:rPr lang="en-GB" dirty="0">
                <a:latin typeface="+mj-lt"/>
              </a:rPr>
              <a:t>Fox’s eyes fill with tears when she realised that, once again, they were not welcome and they were still not safe.  Resigned and rejected, she lowered her head and joined the rest of the weary group as they turned the other way and kept on walking.</a:t>
            </a:r>
          </a:p>
          <a:p>
            <a:endParaRPr lang="en-GB" dirty="0">
              <a:latin typeface="+mj-lt"/>
            </a:endParaRPr>
          </a:p>
        </p:txBody>
      </p:sp>
      <p:pic>
        <p:nvPicPr>
          <p:cNvPr id="4"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5829300"/>
            <a:ext cx="12192000" cy="10144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artoon stag"/>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10603497" y="5120593"/>
            <a:ext cx="1588503" cy="1723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33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1167788"/>
            <a:ext cx="11337851" cy="5009175"/>
          </a:xfrm>
        </p:spPr>
        <p:txBody>
          <a:bodyPr>
            <a:normAutofit/>
          </a:bodyPr>
          <a:lstStyle/>
          <a:p>
            <a:r>
              <a:rPr lang="en-GB" dirty="0" smtClean="0">
                <a:latin typeface="+mj-lt"/>
              </a:rPr>
              <a:t>After </a:t>
            </a:r>
            <a:r>
              <a:rPr lang="en-GB" dirty="0">
                <a:latin typeface="+mj-lt"/>
              </a:rPr>
              <a:t>several more hours of exhausted walking, the Hollow-folk climbed a really, really steep hill. When they eventually got to the top, they noticed a tiny little light shining in the distance. </a:t>
            </a:r>
            <a:endParaRPr lang="en-GB" dirty="0" smtClean="0">
              <a:latin typeface="+mj-lt"/>
            </a:endParaRPr>
          </a:p>
          <a:p>
            <a:r>
              <a:rPr lang="en-GB" dirty="0" smtClean="0">
                <a:latin typeface="+mj-lt"/>
              </a:rPr>
              <a:t>As </a:t>
            </a:r>
            <a:r>
              <a:rPr lang="en-GB" dirty="0">
                <a:latin typeface="+mj-lt"/>
              </a:rPr>
              <a:t>they got closer they started to hear the sound of music and singing – there was a party happening in a clearing in the middle of the woods!  The creatures hesitated for a moment, uncertain as to whether to keep going as they didn’t want to feel unwelcome again. </a:t>
            </a:r>
            <a:endParaRPr lang="en-GB" dirty="0" smtClean="0">
              <a:latin typeface="+mj-lt"/>
            </a:endParaRPr>
          </a:p>
          <a:p>
            <a:r>
              <a:rPr lang="en-GB" dirty="0">
                <a:latin typeface="+mj-lt"/>
              </a:rPr>
              <a:t>Suddenly a figure popped out from behind a bush.  It was Hare. “</a:t>
            </a:r>
            <a:r>
              <a:rPr lang="en-GB" dirty="0" smtClean="0">
                <a:latin typeface="+mj-lt"/>
              </a:rPr>
              <a:t>Greetings </a:t>
            </a:r>
            <a:r>
              <a:rPr lang="en-GB" dirty="0">
                <a:latin typeface="+mj-lt"/>
              </a:rPr>
              <a:t>friends,” said Hare, </a:t>
            </a:r>
            <a:r>
              <a:rPr lang="en-GB" dirty="0" err="1">
                <a:latin typeface="+mj-lt"/>
              </a:rPr>
              <a:t>hoppily</a:t>
            </a:r>
            <a:r>
              <a:rPr lang="en-GB" dirty="0">
                <a:latin typeface="+mj-lt"/>
              </a:rPr>
              <a:t>, “you must be here for the party! Come and join us, the dancing is just about to start.”</a:t>
            </a:r>
          </a:p>
          <a:p>
            <a:endParaRPr lang="en-GB" dirty="0">
              <a:latin typeface="+mj-lt"/>
            </a:endParaRPr>
          </a:p>
        </p:txBody>
      </p:sp>
      <p:pic>
        <p:nvPicPr>
          <p:cNvPr id="4"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5829300"/>
            <a:ext cx="12192000" cy="10144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hare carto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71100" y="5212460"/>
            <a:ext cx="1357496" cy="1597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4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1057619"/>
            <a:ext cx="11337851" cy="5119344"/>
          </a:xfrm>
        </p:spPr>
        <p:txBody>
          <a:bodyPr>
            <a:normAutofit/>
          </a:bodyPr>
          <a:lstStyle/>
          <a:p>
            <a:r>
              <a:rPr lang="en-GB" dirty="0" smtClean="0">
                <a:latin typeface="+mj-lt"/>
              </a:rPr>
              <a:t>Fox </a:t>
            </a:r>
            <a:r>
              <a:rPr lang="en-GB" dirty="0">
                <a:latin typeface="+mj-lt"/>
              </a:rPr>
              <a:t>stepped forward nervously and said, “Actually, we don’t live here, we’ve come from far away. Are you sure we are welcome here?”</a:t>
            </a:r>
          </a:p>
          <a:p>
            <a:r>
              <a:rPr lang="en-GB" dirty="0">
                <a:latin typeface="+mj-lt"/>
              </a:rPr>
              <a:t>“Of course, we love welcoming new people into our home.  Where are you all from?”</a:t>
            </a:r>
          </a:p>
          <a:p>
            <a:r>
              <a:rPr lang="en-GB" dirty="0">
                <a:latin typeface="+mj-lt"/>
              </a:rPr>
              <a:t>“We used to live far and away, down in the hollow. However, we don’t have a home any more, our houses were destroyed in a great fire and we are searching for a new place to live,” said Fox, feeling tears well up in her eyes as she remembered the homes that they </a:t>
            </a:r>
            <a:r>
              <a:rPr lang="en-GB" dirty="0" smtClean="0">
                <a:latin typeface="+mj-lt"/>
              </a:rPr>
              <a:t>had all </a:t>
            </a:r>
            <a:r>
              <a:rPr lang="en-GB" dirty="0">
                <a:latin typeface="+mj-lt"/>
              </a:rPr>
              <a:t>lost.</a:t>
            </a:r>
            <a:br>
              <a:rPr lang="en-GB" dirty="0">
                <a:latin typeface="+mj-lt"/>
              </a:rPr>
            </a:br>
            <a:r>
              <a:rPr lang="en-GB" dirty="0">
                <a:latin typeface="+mj-lt"/>
              </a:rPr>
              <a:t/>
            </a:r>
            <a:br>
              <a:rPr lang="en-GB" dirty="0">
                <a:latin typeface="+mj-lt"/>
              </a:rPr>
            </a:br>
            <a:r>
              <a:rPr lang="en-GB" dirty="0">
                <a:latin typeface="+mj-lt"/>
              </a:rPr>
              <a:t>“That is so awful,” said Hare, looking kindly at the group, “I couldn’t bear to lose my home, it would make me feel so sad.”</a:t>
            </a:r>
            <a:br>
              <a:rPr lang="en-GB" dirty="0">
                <a:latin typeface="+mj-lt"/>
              </a:rPr>
            </a:br>
            <a:endParaRPr lang="en-GB" dirty="0">
              <a:latin typeface="+mj-lt"/>
            </a:endParaRPr>
          </a:p>
        </p:txBody>
      </p:sp>
      <p:pic>
        <p:nvPicPr>
          <p:cNvPr id="4"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5829300"/>
            <a:ext cx="12192000" cy="10144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hare carto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71100" y="5199760"/>
            <a:ext cx="1357496" cy="1597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84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870333"/>
            <a:ext cx="11337851" cy="5306630"/>
          </a:xfrm>
        </p:spPr>
        <p:txBody>
          <a:bodyPr/>
          <a:lstStyle/>
          <a:p>
            <a:r>
              <a:rPr lang="en-GB" dirty="0">
                <a:latin typeface="+mj-lt"/>
              </a:rPr>
              <a:t>And then Hare thought for a moment, her whiskers twitching.  “Maybe you could live here with us?” she said with a smile, looking around the group of weary travellers, “we’d love to welcome you to join our hilltop community…”</a:t>
            </a:r>
          </a:p>
          <a:p>
            <a:r>
              <a:rPr lang="en-GB" dirty="0">
                <a:latin typeface="+mj-lt"/>
              </a:rPr>
              <a:t>Fox couldn’t quite believe what she was hearing.  After all of the unwelcoming encounters they had had, it was hard to believe that they might have </a:t>
            </a:r>
            <a:r>
              <a:rPr lang="en-GB" i="1" dirty="0">
                <a:latin typeface="+mj-lt"/>
              </a:rPr>
              <a:t>finally</a:t>
            </a:r>
            <a:r>
              <a:rPr lang="en-GB" dirty="0">
                <a:latin typeface="+mj-lt"/>
              </a:rPr>
              <a:t> found somewhere safe to stay.  She looked around the group and saw smiles on everyone’s faces! </a:t>
            </a:r>
          </a:p>
          <a:p>
            <a:r>
              <a:rPr lang="en-GB" dirty="0">
                <a:latin typeface="+mj-lt"/>
              </a:rPr>
              <a:t>“Come and have some food before the dancing starts, you must be hungry and there’s plenty for us all to share,” said Hare, hopping her way to the top of the hill to join the rest of the Hilltop folk. </a:t>
            </a:r>
            <a:br>
              <a:rPr lang="en-GB" dirty="0">
                <a:latin typeface="+mj-lt"/>
              </a:rPr>
            </a:br>
            <a:r>
              <a:rPr lang="en-GB" dirty="0">
                <a:latin typeface="+mj-lt"/>
              </a:rPr>
              <a:t/>
            </a:r>
            <a:br>
              <a:rPr lang="en-GB" dirty="0">
                <a:latin typeface="+mj-lt"/>
              </a:rPr>
            </a:br>
            <a:endParaRPr lang="en-GB" dirty="0">
              <a:latin typeface="+mj-lt"/>
            </a:endParaRPr>
          </a:p>
        </p:txBody>
      </p:sp>
      <p:pic>
        <p:nvPicPr>
          <p:cNvPr id="4"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5843585"/>
            <a:ext cx="12192000" cy="10144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82252" y="4743668"/>
            <a:ext cx="2998621" cy="2171264"/>
          </a:xfrm>
          <a:prstGeom prst="rect">
            <a:avLst/>
          </a:prstGeom>
        </p:spPr>
      </p:pic>
    </p:spTree>
    <p:extLst>
      <p:ext uri="{BB962C8B-B14F-4D97-AF65-F5344CB8AC3E}">
        <p14:creationId xmlns:p14="http://schemas.microsoft.com/office/powerpoint/2010/main" val="82504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7999"/>
          </a:xfrm>
          <a:noFill/>
        </p:spPr>
        <p:txBody>
          <a:bodyPr>
            <a:normAutofit/>
          </a:bodyPr>
          <a:lstStyle/>
          <a:p>
            <a:pPr marL="0" indent="0">
              <a:buNone/>
            </a:pPr>
            <a:endParaRPr lang="en-GB" sz="3600" dirty="0">
              <a:latin typeface="+mj-lt"/>
            </a:endParaRPr>
          </a:p>
          <a:p>
            <a:pPr marL="0" indent="0">
              <a:buNone/>
            </a:pPr>
            <a:endParaRPr lang="en-GB" sz="3600" dirty="0" smtClean="0">
              <a:latin typeface="+mj-lt"/>
            </a:endParaRPr>
          </a:p>
          <a:p>
            <a:pPr marL="457200" lvl="1" indent="0">
              <a:buNone/>
            </a:pPr>
            <a:endParaRPr lang="en-GB" sz="3200" dirty="0" smtClean="0">
              <a:latin typeface="+mj-lt"/>
            </a:endParaRPr>
          </a:p>
          <a:p>
            <a:pPr marL="971550" lvl="1" indent="-514350">
              <a:buFont typeface="+mj-lt"/>
              <a:buAutoNum type="arabicPeriod"/>
            </a:pPr>
            <a:r>
              <a:rPr lang="en-GB" sz="3200" dirty="0">
                <a:latin typeface="+mj-lt"/>
              </a:rPr>
              <a:t>This topic’s </a:t>
            </a:r>
            <a:r>
              <a:rPr lang="en-GB" sz="3200" b="1" dirty="0">
                <a:latin typeface="+mj-lt"/>
              </a:rPr>
              <a:t>ThoughtBox Story </a:t>
            </a:r>
            <a:r>
              <a:rPr lang="en-GB" sz="3200" dirty="0">
                <a:latin typeface="+mj-lt"/>
              </a:rPr>
              <a:t>(available to download and print by clicking </a:t>
            </a:r>
            <a:r>
              <a:rPr lang="en-GB" sz="3200" dirty="0">
                <a:latin typeface="+mj-lt"/>
                <a:hlinkClick r:id="rId3"/>
              </a:rPr>
              <a:t>here</a:t>
            </a:r>
            <a:r>
              <a:rPr lang="en-GB" sz="3200" dirty="0">
                <a:latin typeface="+mj-lt"/>
              </a:rPr>
              <a:t>. The story is also printed on the first section of slides within this lesson plan)</a:t>
            </a:r>
          </a:p>
          <a:p>
            <a:pPr marL="971550" lvl="1" indent="-514350">
              <a:buFont typeface="+mj-lt"/>
              <a:buAutoNum type="arabicPeriod"/>
            </a:pPr>
            <a:r>
              <a:rPr lang="en-GB" sz="3200" dirty="0" smtClean="0">
                <a:latin typeface="+mj-lt"/>
              </a:rPr>
              <a:t>Internet access for playing a short video (or video can be embedded into the </a:t>
            </a:r>
            <a:r>
              <a:rPr lang="en-GB" sz="3200" dirty="0" err="1" smtClean="0">
                <a:latin typeface="+mj-lt"/>
              </a:rPr>
              <a:t>Powerpoint</a:t>
            </a:r>
            <a:r>
              <a:rPr lang="en-GB" sz="3200" dirty="0" smtClean="0">
                <a:latin typeface="+mj-lt"/>
              </a:rPr>
              <a:t>)</a:t>
            </a:r>
          </a:p>
          <a:p>
            <a:pPr marL="971550" lvl="1" indent="-514350">
              <a:buFont typeface="+mj-lt"/>
              <a:buAutoNum type="arabicPeriod"/>
            </a:pPr>
            <a:r>
              <a:rPr lang="en-GB" sz="3200" dirty="0" smtClean="0">
                <a:latin typeface="+mj-lt"/>
              </a:rPr>
              <a:t>Speakers to be playing music</a:t>
            </a:r>
          </a:p>
          <a:p>
            <a:pPr marL="971550" lvl="1" indent="-514350">
              <a:buFont typeface="+mj-lt"/>
              <a:buAutoNum type="arabicPeriod"/>
            </a:pPr>
            <a:r>
              <a:rPr lang="en-GB" sz="3200" dirty="0" smtClean="0">
                <a:latin typeface="+mj-lt"/>
              </a:rPr>
              <a:t>Space to be able to do some dancing</a:t>
            </a:r>
            <a:endParaRPr lang="en-GB" sz="3200" dirty="0" smtClean="0">
              <a:latin typeface="+mj-lt"/>
            </a:endParaRPr>
          </a:p>
          <a:p>
            <a:pPr marL="971550" lvl="1" indent="-514350">
              <a:buFont typeface="+mj-lt"/>
              <a:buAutoNum type="arabicPeriod"/>
            </a:pPr>
            <a:endParaRPr lang="en-GB" sz="3200" dirty="0" smtClean="0">
              <a:latin typeface="+mj-lt"/>
            </a:endParaRPr>
          </a:p>
          <a:p>
            <a:pPr marL="971550" lvl="1" indent="-514350">
              <a:buFont typeface="+mj-lt"/>
              <a:buAutoNum type="arabicPeriod"/>
            </a:pPr>
            <a:endParaRPr lang="en-GB" sz="3600" dirty="0">
              <a:latin typeface="+mj-lt"/>
            </a:endParaRPr>
          </a:p>
        </p:txBody>
      </p:sp>
      <p:pic>
        <p:nvPicPr>
          <p:cNvPr id="1028" name="Picture 4" descr="Image result for checklis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10574" y="4395730"/>
            <a:ext cx="1776307" cy="19145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0999" y="724585"/>
            <a:ext cx="8943975" cy="830997"/>
          </a:xfrm>
          <a:prstGeom prst="rect">
            <a:avLst/>
          </a:prstGeom>
        </p:spPr>
        <p:txBody>
          <a:bodyPr wrap="square">
            <a:spAutoFit/>
          </a:bodyPr>
          <a:lstStyle/>
          <a:p>
            <a:r>
              <a:rPr lang="en-GB" sz="4800" b="1" dirty="0">
                <a:solidFill>
                  <a:srgbClr val="151612"/>
                </a:solidFill>
              </a:rPr>
              <a:t>In this lesson you will need:</a:t>
            </a:r>
          </a:p>
        </p:txBody>
      </p:sp>
    </p:spTree>
    <p:extLst>
      <p:ext uri="{BB962C8B-B14F-4D97-AF65-F5344CB8AC3E}">
        <p14:creationId xmlns:p14="http://schemas.microsoft.com/office/powerpoint/2010/main" val="523607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903383"/>
            <a:ext cx="11337851" cy="5273580"/>
          </a:xfrm>
        </p:spPr>
        <p:txBody>
          <a:bodyPr>
            <a:normAutofit/>
          </a:bodyPr>
          <a:lstStyle/>
          <a:p>
            <a:r>
              <a:rPr lang="en-GB" dirty="0">
                <a:latin typeface="+mj-lt"/>
              </a:rPr>
              <a:t>The weary group </a:t>
            </a:r>
            <a:r>
              <a:rPr lang="en-GB" dirty="0" smtClean="0">
                <a:latin typeface="+mj-lt"/>
              </a:rPr>
              <a:t>followed </a:t>
            </a:r>
            <a:r>
              <a:rPr lang="en-GB" dirty="0">
                <a:latin typeface="+mj-lt"/>
              </a:rPr>
              <a:t>Hare into the clearing and were so surprised by what they </a:t>
            </a:r>
            <a:r>
              <a:rPr lang="en-GB" dirty="0" smtClean="0">
                <a:latin typeface="+mj-lt"/>
              </a:rPr>
              <a:t>saw – </a:t>
            </a:r>
            <a:r>
              <a:rPr lang="en-GB" dirty="0">
                <a:latin typeface="+mj-lt"/>
              </a:rPr>
              <a:t>it was a copse just like where they used to live! Yet </a:t>
            </a:r>
            <a:r>
              <a:rPr lang="en-GB" dirty="0" smtClean="0">
                <a:latin typeface="+mj-lt"/>
              </a:rPr>
              <a:t>when they looked more </a:t>
            </a:r>
            <a:r>
              <a:rPr lang="en-GB" dirty="0">
                <a:latin typeface="+mj-lt"/>
              </a:rPr>
              <a:t>closely, they realised that everything was somehow slightly different to what they were used to.  The food </a:t>
            </a:r>
            <a:r>
              <a:rPr lang="en-GB" dirty="0" smtClean="0">
                <a:latin typeface="+mj-lt"/>
              </a:rPr>
              <a:t>looked rather </a:t>
            </a:r>
            <a:r>
              <a:rPr lang="en-GB" dirty="0">
                <a:latin typeface="+mj-lt"/>
              </a:rPr>
              <a:t>strange, the drinks were very unusual and the music just </a:t>
            </a:r>
            <a:r>
              <a:rPr lang="en-GB" dirty="0" smtClean="0">
                <a:latin typeface="+mj-lt"/>
              </a:rPr>
              <a:t>didn’t sound </a:t>
            </a:r>
            <a:r>
              <a:rPr lang="en-GB" dirty="0">
                <a:latin typeface="+mj-lt"/>
              </a:rPr>
              <a:t>like anything they’d ever heard before.  Fox started to wonder whether it was a good idea to stay – maybe they didn’t belong here after all…</a:t>
            </a:r>
            <a:br>
              <a:rPr lang="en-GB" dirty="0">
                <a:latin typeface="+mj-lt"/>
              </a:rPr>
            </a:br>
            <a:endParaRPr lang="en-GB" dirty="0">
              <a:latin typeface="+mj-lt"/>
            </a:endParaRPr>
          </a:p>
          <a:p>
            <a:r>
              <a:rPr lang="en-GB" dirty="0">
                <a:latin typeface="+mj-lt"/>
              </a:rPr>
              <a:t>Whilst the tired animals were eating and drinking, Hare hopped over to some of her friends that also </a:t>
            </a:r>
            <a:r>
              <a:rPr lang="en-GB" dirty="0" smtClean="0">
                <a:latin typeface="+mj-lt"/>
              </a:rPr>
              <a:t>lived </a:t>
            </a:r>
            <a:r>
              <a:rPr lang="en-GB" dirty="0">
                <a:latin typeface="+mj-lt"/>
              </a:rPr>
              <a:t>in the clearing to tell them about the new visitors and to ask if it was OK for them to stay. </a:t>
            </a:r>
          </a:p>
        </p:txBody>
      </p:sp>
      <p:pic>
        <p:nvPicPr>
          <p:cNvPr id="4"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5843585"/>
            <a:ext cx="12192000" cy="10144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hare carto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71100" y="5199760"/>
            <a:ext cx="1357496" cy="1597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15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74" y="266700"/>
            <a:ext cx="11337851" cy="5872163"/>
          </a:xfrm>
        </p:spPr>
        <p:txBody>
          <a:bodyPr>
            <a:normAutofit lnSpcReduction="10000"/>
          </a:bodyPr>
          <a:lstStyle/>
          <a:p>
            <a:r>
              <a:rPr lang="en-GB" dirty="0">
                <a:latin typeface="+mj-lt"/>
              </a:rPr>
              <a:t>The animals all looked at each other. Was there enough space for them to stay? Would there be enough food to share around? Would there be enough places for them to build their homes? </a:t>
            </a:r>
            <a:r>
              <a:rPr lang="en-GB" dirty="0" smtClean="0">
                <a:latin typeface="+mj-lt"/>
              </a:rPr>
              <a:t>They </a:t>
            </a:r>
            <a:r>
              <a:rPr lang="en-GB" dirty="0">
                <a:latin typeface="+mj-lt"/>
              </a:rPr>
              <a:t>talked quietly together, some of the animals muttering quietly to one another other.  Suddenly, three of them stepped forward:</a:t>
            </a:r>
          </a:p>
          <a:p>
            <a:r>
              <a:rPr lang="en-GB" dirty="0" smtClean="0">
                <a:latin typeface="+mj-lt"/>
              </a:rPr>
              <a:t>“</a:t>
            </a:r>
            <a:r>
              <a:rPr lang="en-GB" dirty="0">
                <a:latin typeface="+mj-lt"/>
              </a:rPr>
              <a:t>I am happy to let them stay,” said Squirrel, “but I am a little unsure because they don’t look like us</a:t>
            </a:r>
            <a:r>
              <a:rPr lang="en-GB" dirty="0" smtClean="0">
                <a:latin typeface="+mj-lt"/>
              </a:rPr>
              <a:t>.”</a:t>
            </a:r>
            <a:br>
              <a:rPr lang="en-GB" dirty="0" smtClean="0">
                <a:latin typeface="+mj-lt"/>
              </a:rPr>
            </a:br>
            <a:r>
              <a:rPr lang="en-GB" dirty="0">
                <a:latin typeface="+mj-lt"/>
              </a:rPr>
              <a:t/>
            </a:r>
            <a:br>
              <a:rPr lang="en-GB" dirty="0">
                <a:latin typeface="+mj-lt"/>
              </a:rPr>
            </a:br>
            <a:r>
              <a:rPr lang="en-GB" dirty="0">
                <a:latin typeface="+mj-lt"/>
              </a:rPr>
              <a:t>“They don’t sound like us either,” said Woodpecker, also looking a little anxious.</a:t>
            </a:r>
            <a:br>
              <a:rPr lang="en-GB" dirty="0">
                <a:latin typeface="+mj-lt"/>
              </a:rPr>
            </a:br>
            <a:r>
              <a:rPr lang="en-GB" dirty="0">
                <a:latin typeface="+mj-lt"/>
              </a:rPr>
              <a:t>“And I bet they don’t move like us,” hissed Snake, uncoiling his long body from around the tree</a:t>
            </a:r>
            <a:r>
              <a:rPr lang="en-GB" dirty="0" smtClean="0">
                <a:latin typeface="+mj-lt"/>
              </a:rPr>
              <a:t>.</a:t>
            </a:r>
            <a:br>
              <a:rPr lang="en-GB" dirty="0" smtClean="0">
                <a:latin typeface="+mj-lt"/>
              </a:rPr>
            </a:br>
            <a:endParaRPr lang="en-GB" dirty="0">
              <a:latin typeface="+mj-lt"/>
            </a:endParaRPr>
          </a:p>
          <a:p>
            <a:r>
              <a:rPr lang="en-GB" dirty="0">
                <a:latin typeface="+mj-lt"/>
              </a:rPr>
              <a:t>“That’s ok,” said Hare, “we don’t all need to be the same! I don’t look like you, Squirrel, and I don’t sound like you Woodpecker and I don’t move like you, Snake, but we all live well together, don’t we?”</a:t>
            </a:r>
          </a:p>
          <a:p>
            <a:endParaRPr lang="en-GB" dirty="0">
              <a:latin typeface="+mj-lt"/>
            </a:endParaRPr>
          </a:p>
        </p:txBody>
      </p:sp>
      <p:pic>
        <p:nvPicPr>
          <p:cNvPr id="4"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5843585"/>
            <a:ext cx="12192000" cy="10144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hare carto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168001" y="5661931"/>
            <a:ext cx="810462" cy="953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53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74" y="431800"/>
            <a:ext cx="11337851" cy="5516563"/>
          </a:xfrm>
        </p:spPr>
        <p:txBody>
          <a:bodyPr>
            <a:normAutofit lnSpcReduction="10000"/>
          </a:bodyPr>
          <a:lstStyle/>
          <a:p>
            <a:r>
              <a:rPr lang="en-GB" dirty="0">
                <a:latin typeface="+mj-lt"/>
              </a:rPr>
              <a:t>And with that, Hare hopped towards the dancefloor and signalled for the music to start and the dancing to </a:t>
            </a:r>
            <a:r>
              <a:rPr lang="en-GB" dirty="0" smtClean="0">
                <a:latin typeface="+mj-lt"/>
              </a:rPr>
              <a:t>begin.</a:t>
            </a:r>
            <a:br>
              <a:rPr lang="en-GB" dirty="0" smtClean="0">
                <a:latin typeface="+mj-lt"/>
              </a:rPr>
            </a:br>
            <a:r>
              <a:rPr lang="en-GB" dirty="0" smtClean="0">
                <a:latin typeface="+mj-lt"/>
              </a:rPr>
              <a:t/>
            </a:r>
            <a:br>
              <a:rPr lang="en-GB" dirty="0" smtClean="0">
                <a:latin typeface="+mj-lt"/>
              </a:rPr>
            </a:br>
            <a:r>
              <a:rPr lang="en-GB" dirty="0" smtClean="0">
                <a:latin typeface="+mj-lt"/>
              </a:rPr>
              <a:t>As </a:t>
            </a:r>
            <a:r>
              <a:rPr lang="en-GB" dirty="0">
                <a:latin typeface="+mj-lt"/>
              </a:rPr>
              <a:t>soon as the music started playing, Fox’s feet start tapping and her paws started twitching.  She just couldn’t resist – dancing was her very favourite thing no matter where she was! </a:t>
            </a:r>
            <a:r>
              <a:rPr lang="en-GB" dirty="0" smtClean="0">
                <a:latin typeface="+mj-lt"/>
              </a:rPr>
              <a:t/>
            </a:r>
            <a:br>
              <a:rPr lang="en-GB" dirty="0" smtClean="0">
                <a:latin typeface="+mj-lt"/>
              </a:rPr>
            </a:br>
            <a:endParaRPr lang="en-GB" dirty="0">
              <a:latin typeface="+mj-lt"/>
            </a:endParaRPr>
          </a:p>
          <a:p>
            <a:r>
              <a:rPr lang="en-GB" dirty="0" smtClean="0">
                <a:latin typeface="+mj-lt"/>
              </a:rPr>
              <a:t>Pretty </a:t>
            </a:r>
            <a:r>
              <a:rPr lang="en-GB" dirty="0">
                <a:latin typeface="+mj-lt"/>
              </a:rPr>
              <a:t>soon the dancefloor was buzzing.  The Hollow-folk started waving their paws in the air, dancing in unison to the </a:t>
            </a:r>
            <a:r>
              <a:rPr lang="en-GB" i="1" dirty="0">
                <a:latin typeface="+mj-lt"/>
              </a:rPr>
              <a:t>Jiving Paws</a:t>
            </a:r>
            <a:r>
              <a:rPr lang="en-GB" dirty="0">
                <a:latin typeface="+mj-lt"/>
              </a:rPr>
              <a:t> routine that they all knew and loved. As Fox looked around the dancefloor, she noticed that the Hilltop-Folk were all happily stomping their feet on the ground in unison but not moving their paws at all.  </a:t>
            </a:r>
            <a:r>
              <a:rPr lang="en-GB" dirty="0" smtClean="0">
                <a:latin typeface="+mj-lt"/>
              </a:rPr>
              <a:t/>
            </a:r>
            <a:br>
              <a:rPr lang="en-GB" dirty="0" smtClean="0">
                <a:latin typeface="+mj-lt"/>
              </a:rPr>
            </a:br>
            <a:r>
              <a:rPr lang="en-GB" dirty="0" smtClean="0">
                <a:latin typeface="+mj-lt"/>
              </a:rPr>
              <a:t>Fox </a:t>
            </a:r>
            <a:r>
              <a:rPr lang="en-GB" dirty="0">
                <a:latin typeface="+mj-lt"/>
              </a:rPr>
              <a:t>looked at Hare and said, “I’ve never seen anyone dance like you before…that looks fun!” At the same time, Hare looked at Fox and said, “And I’ve </a:t>
            </a:r>
            <a:r>
              <a:rPr lang="en-GB" dirty="0" smtClean="0">
                <a:latin typeface="+mj-lt"/>
              </a:rPr>
              <a:t>never </a:t>
            </a:r>
            <a:r>
              <a:rPr lang="en-GB" dirty="0">
                <a:latin typeface="+mj-lt"/>
              </a:rPr>
              <a:t>seen anyone dance like you before…that looks fun</a:t>
            </a:r>
            <a:r>
              <a:rPr lang="en-GB" dirty="0" smtClean="0">
                <a:latin typeface="+mj-lt"/>
              </a:rPr>
              <a:t>!”</a:t>
            </a:r>
          </a:p>
          <a:p>
            <a:endParaRPr lang="en-GB" dirty="0">
              <a:latin typeface="+mj-lt"/>
            </a:endParaRPr>
          </a:p>
          <a:p>
            <a:endParaRPr lang="en-GB" dirty="0">
              <a:latin typeface="+mj-lt"/>
            </a:endParaRPr>
          </a:p>
        </p:txBody>
      </p:sp>
      <p:pic>
        <p:nvPicPr>
          <p:cNvPr id="4"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5843585"/>
            <a:ext cx="12192000" cy="101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93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74" y="774700"/>
            <a:ext cx="11337851" cy="4906963"/>
          </a:xfrm>
        </p:spPr>
        <p:txBody>
          <a:bodyPr>
            <a:normAutofit/>
          </a:bodyPr>
          <a:lstStyle/>
          <a:p>
            <a:r>
              <a:rPr lang="en-GB" dirty="0">
                <a:latin typeface="+mj-lt"/>
              </a:rPr>
              <a:t>And so Fox started stomping her feet to the music just like the Hilltop-folk, and Hare started waving her paws to the beat like the Hollow-folk.  Pretty soon all of the Hollow-folk had joined Fox in the stomping dance, and all of the Hilltop-Folk had joined Hare in the </a:t>
            </a:r>
            <a:r>
              <a:rPr lang="en-GB" i="1" dirty="0" smtClean="0">
                <a:latin typeface="+mj-lt"/>
              </a:rPr>
              <a:t>Jiving Paws </a:t>
            </a:r>
            <a:r>
              <a:rPr lang="en-GB" dirty="0" smtClean="0">
                <a:latin typeface="+mj-lt"/>
              </a:rPr>
              <a:t>and </a:t>
            </a:r>
            <a:r>
              <a:rPr lang="en-GB" dirty="0">
                <a:latin typeface="+mj-lt"/>
              </a:rPr>
              <a:t>everyone was grinning from ear to ear</a:t>
            </a:r>
            <a:r>
              <a:rPr lang="en-GB" dirty="0" smtClean="0">
                <a:latin typeface="+mj-lt"/>
              </a:rPr>
              <a:t>.“</a:t>
            </a:r>
            <a:br>
              <a:rPr lang="en-GB" dirty="0" smtClean="0">
                <a:latin typeface="+mj-lt"/>
              </a:rPr>
            </a:br>
            <a:r>
              <a:rPr lang="en-GB" dirty="0" smtClean="0">
                <a:latin typeface="+mj-lt"/>
              </a:rPr>
              <a:t/>
            </a:r>
            <a:br>
              <a:rPr lang="en-GB" dirty="0" smtClean="0">
                <a:latin typeface="+mj-lt"/>
              </a:rPr>
            </a:br>
            <a:r>
              <a:rPr lang="en-GB" dirty="0" smtClean="0">
                <a:latin typeface="+mj-lt"/>
              </a:rPr>
              <a:t>This </a:t>
            </a:r>
            <a:r>
              <a:rPr lang="en-GB" dirty="0">
                <a:latin typeface="+mj-lt"/>
              </a:rPr>
              <a:t>is great!” hissed Snake, swirling his coils around and around!  </a:t>
            </a:r>
            <a:r>
              <a:rPr lang="en-GB" dirty="0" smtClean="0">
                <a:latin typeface="+mj-lt"/>
              </a:rPr>
              <a:t/>
            </a:r>
            <a:br>
              <a:rPr lang="en-GB" dirty="0" smtClean="0">
                <a:latin typeface="+mj-lt"/>
              </a:rPr>
            </a:br>
            <a:r>
              <a:rPr lang="en-GB" dirty="0" smtClean="0">
                <a:latin typeface="+mj-lt"/>
              </a:rPr>
              <a:t/>
            </a:r>
            <a:br>
              <a:rPr lang="en-GB" dirty="0" smtClean="0">
                <a:latin typeface="+mj-lt"/>
              </a:rPr>
            </a:br>
            <a:r>
              <a:rPr lang="en-GB" dirty="0" smtClean="0">
                <a:latin typeface="+mj-lt"/>
              </a:rPr>
              <a:t>“</a:t>
            </a:r>
            <a:r>
              <a:rPr lang="en-GB" dirty="0">
                <a:latin typeface="+mj-lt"/>
              </a:rPr>
              <a:t>What a dance!” chirped Woodpecker, flapping his wings to the beat!  </a:t>
            </a:r>
            <a:r>
              <a:rPr lang="en-GB" dirty="0" smtClean="0">
                <a:latin typeface="+mj-lt"/>
              </a:rPr>
              <a:t/>
            </a:r>
            <a:br>
              <a:rPr lang="en-GB" dirty="0" smtClean="0">
                <a:latin typeface="+mj-lt"/>
              </a:rPr>
            </a:br>
            <a:r>
              <a:rPr lang="en-GB" dirty="0" smtClean="0">
                <a:latin typeface="+mj-lt"/>
              </a:rPr>
              <a:t/>
            </a:r>
            <a:br>
              <a:rPr lang="en-GB" dirty="0" smtClean="0">
                <a:latin typeface="+mj-lt"/>
              </a:rPr>
            </a:br>
            <a:r>
              <a:rPr lang="en-GB" dirty="0" smtClean="0">
                <a:latin typeface="+mj-lt"/>
              </a:rPr>
              <a:t>“</a:t>
            </a:r>
            <a:r>
              <a:rPr lang="en-GB" dirty="0">
                <a:latin typeface="+mj-lt"/>
              </a:rPr>
              <a:t>What funky moves!” squealed Squirrel, jiving happily to the music. </a:t>
            </a:r>
            <a:endParaRPr lang="en-GB" dirty="0" smtClean="0">
              <a:latin typeface="+mj-lt"/>
            </a:endParaRPr>
          </a:p>
        </p:txBody>
      </p:sp>
      <p:pic>
        <p:nvPicPr>
          <p:cNvPr id="4"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5843585"/>
            <a:ext cx="12192000" cy="101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79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74" y="838955"/>
            <a:ext cx="11337851" cy="4351338"/>
          </a:xfrm>
        </p:spPr>
        <p:txBody>
          <a:bodyPr/>
          <a:lstStyle/>
          <a:p>
            <a:r>
              <a:rPr lang="en-GB" dirty="0" smtClean="0">
                <a:latin typeface="+mj-lt"/>
              </a:rPr>
              <a:t>Nowadays </a:t>
            </a:r>
            <a:r>
              <a:rPr lang="en-GB" dirty="0">
                <a:latin typeface="+mj-lt"/>
              </a:rPr>
              <a:t>Saturdays on the </a:t>
            </a:r>
            <a:r>
              <a:rPr lang="en-GB" dirty="0" smtClean="0">
                <a:latin typeface="+mj-lt"/>
              </a:rPr>
              <a:t>Hilltop </a:t>
            </a:r>
            <a:r>
              <a:rPr lang="en-GB" dirty="0">
                <a:latin typeface="+mj-lt"/>
              </a:rPr>
              <a:t>are the most exciting </a:t>
            </a:r>
            <a:r>
              <a:rPr lang="en-GB" dirty="0" smtClean="0">
                <a:latin typeface="+mj-lt"/>
              </a:rPr>
              <a:t>days </a:t>
            </a:r>
            <a:r>
              <a:rPr lang="en-GB" dirty="0">
                <a:latin typeface="+mj-lt"/>
              </a:rPr>
              <a:t>of the week because it is the day that everyone comes together to dance! </a:t>
            </a:r>
            <a:r>
              <a:rPr lang="en-GB" dirty="0" smtClean="0">
                <a:latin typeface="+mj-lt"/>
              </a:rPr>
              <a:t/>
            </a:r>
            <a:br>
              <a:rPr lang="en-GB" dirty="0" smtClean="0">
                <a:latin typeface="+mj-lt"/>
              </a:rPr>
            </a:br>
            <a:r>
              <a:rPr lang="en-GB" dirty="0" smtClean="0">
                <a:latin typeface="+mj-lt"/>
              </a:rPr>
              <a:t/>
            </a:r>
            <a:br>
              <a:rPr lang="en-GB" dirty="0" smtClean="0">
                <a:latin typeface="+mj-lt"/>
              </a:rPr>
            </a:br>
            <a:r>
              <a:rPr lang="en-GB" dirty="0" smtClean="0">
                <a:latin typeface="+mj-lt"/>
              </a:rPr>
              <a:t>The </a:t>
            </a:r>
            <a:r>
              <a:rPr lang="en-GB" dirty="0">
                <a:latin typeface="+mj-lt"/>
              </a:rPr>
              <a:t>dancing always begins with the </a:t>
            </a:r>
            <a:r>
              <a:rPr lang="en-GB" i="1" dirty="0">
                <a:latin typeface="+mj-lt"/>
              </a:rPr>
              <a:t>Stomping Strut</a:t>
            </a:r>
            <a:r>
              <a:rPr lang="en-GB" dirty="0">
                <a:latin typeface="+mj-lt"/>
              </a:rPr>
              <a:t> – the local dance of the Hilltop-folk, and then moves onto the </a:t>
            </a:r>
            <a:r>
              <a:rPr lang="en-GB" i="1" dirty="0">
                <a:latin typeface="+mj-lt"/>
              </a:rPr>
              <a:t>Jiving Paws</a:t>
            </a:r>
            <a:r>
              <a:rPr lang="en-GB" dirty="0">
                <a:latin typeface="+mj-lt"/>
              </a:rPr>
              <a:t>, which the Hollow-folk soon taught to all of the locals.  And then everyone comes together for their very favourite dance, which is when they all stomp their feet and wave their paws at the same time, with everyone dancing together! </a:t>
            </a:r>
          </a:p>
          <a:p>
            <a:r>
              <a:rPr lang="en-GB" dirty="0">
                <a:latin typeface="+mj-lt"/>
              </a:rPr>
              <a:t> </a:t>
            </a:r>
          </a:p>
          <a:p>
            <a:endParaRPr lang="en-GB" dirty="0">
              <a:latin typeface="+mj-lt"/>
            </a:endParaRPr>
          </a:p>
          <a:p>
            <a:endParaRPr lang="en-GB" dirty="0">
              <a:latin typeface="+mj-lt"/>
            </a:endParaRPr>
          </a:p>
        </p:txBody>
      </p:sp>
      <p:pic>
        <p:nvPicPr>
          <p:cNvPr id="4"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5843585"/>
            <a:ext cx="12192000" cy="10144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hare carto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78063" y="5661931"/>
            <a:ext cx="810462" cy="9538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163" y="5057042"/>
            <a:ext cx="2988095" cy="2163642"/>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5143500" y="4900309"/>
            <a:ext cx="2712720" cy="1957691"/>
          </a:xfrm>
          <a:prstGeom prst="rect">
            <a:avLst/>
          </a:prstGeom>
        </p:spPr>
      </p:pic>
      <p:sp>
        <p:nvSpPr>
          <p:cNvPr id="2" name="Rectangle 1"/>
          <p:cNvSpPr/>
          <p:nvPr/>
        </p:nvSpPr>
        <p:spPr>
          <a:xfrm>
            <a:off x="5589667" y="4247017"/>
            <a:ext cx="1459054" cy="523220"/>
          </a:xfrm>
          <a:prstGeom prst="rect">
            <a:avLst/>
          </a:prstGeom>
        </p:spPr>
        <p:txBody>
          <a:bodyPr wrap="none">
            <a:spAutoFit/>
          </a:bodyPr>
          <a:lstStyle/>
          <a:p>
            <a:r>
              <a:rPr lang="en-GB" sz="2800" dirty="0" smtClean="0">
                <a:solidFill>
                  <a:prstClr val="black"/>
                </a:solidFill>
                <a:latin typeface="Calibri Light" panose="020F0302020204030204"/>
              </a:rPr>
              <a:t>THE END</a:t>
            </a:r>
            <a:endParaRPr lang="en-GB" sz="4000" dirty="0">
              <a:solidFill>
                <a:prstClr val="black"/>
              </a:solidFill>
              <a:latin typeface="Calibri Light" panose="020F0302020204030204"/>
            </a:endParaRPr>
          </a:p>
        </p:txBody>
      </p:sp>
    </p:spTree>
    <p:extLst>
      <p:ext uri="{BB962C8B-B14F-4D97-AF65-F5344CB8AC3E}">
        <p14:creationId xmlns:p14="http://schemas.microsoft.com/office/powerpoint/2010/main" val="259797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43022" y="2842053"/>
            <a:ext cx="11337851" cy="33349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mtClean="0">
                <a:latin typeface="+mj-lt"/>
              </a:rPr>
              <a:t>Let’s now learn more about some of the ideas that were explored in </a:t>
            </a:r>
            <a:br>
              <a:rPr lang="en-GB" smtClean="0">
                <a:latin typeface="+mj-lt"/>
              </a:rPr>
            </a:br>
            <a:r>
              <a:rPr lang="en-GB" smtClean="0">
                <a:latin typeface="+mj-lt"/>
              </a:rPr>
              <a:t>Fox’s story…</a:t>
            </a:r>
            <a:endParaRPr lang="en-GB" dirty="0">
              <a:latin typeface="+mj-lt"/>
            </a:endParaRPr>
          </a:p>
        </p:txBody>
      </p:sp>
      <p:pic>
        <p:nvPicPr>
          <p:cNvPr id="5"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5843585"/>
            <a:ext cx="12192000" cy="101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3764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823" y="18485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95536" y="4217109"/>
            <a:ext cx="3754810" cy="1015663"/>
          </a:xfrm>
          <a:prstGeom prst="rect">
            <a:avLst/>
          </a:prstGeom>
          <a:noFill/>
        </p:spPr>
        <p:txBody>
          <a:bodyPr wrap="square" rtlCol="0">
            <a:spAutoFit/>
          </a:bodyPr>
          <a:lstStyle/>
          <a:p>
            <a:pPr algn="ctr"/>
            <a:r>
              <a:rPr lang="en-GB" sz="2400" b="1" spc="300" dirty="0" smtClean="0">
                <a:solidFill>
                  <a:prstClr val="white"/>
                </a:solidFill>
                <a:latin typeface="Foco" panose="020B0504050202020203" pitchFamily="34" charset="0"/>
              </a:rPr>
              <a:t>DANCING MATT</a:t>
            </a:r>
            <a:endParaRPr lang="en-GB" sz="2400" b="1" spc="300" dirty="0" smtClean="0">
              <a:solidFill>
                <a:prstClr val="white"/>
              </a:solidFill>
              <a:latin typeface="Foco" panose="020B0504050202020203" pitchFamily="34" charset="0"/>
            </a:endParaRPr>
          </a:p>
          <a:p>
            <a:pPr algn="ctr"/>
            <a:endParaRPr lang="en-GB" b="1" spc="300"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2  </a:t>
            </a:r>
            <a:r>
              <a:rPr lang="en-GB" b="1" dirty="0" smtClean="0">
                <a:solidFill>
                  <a:srgbClr val="FEE725"/>
                </a:solidFill>
                <a:latin typeface="Foco" panose="020B0504050202020203" pitchFamily="34" charset="0"/>
              </a:rPr>
              <a:t>0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1251446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822" y="835025"/>
            <a:ext cx="11337851" cy="4351338"/>
          </a:xfrm>
        </p:spPr>
        <p:txBody>
          <a:bodyPr/>
          <a:lstStyle/>
          <a:p>
            <a:r>
              <a:rPr lang="en-GB" dirty="0" smtClean="0">
                <a:latin typeface="+mj-lt"/>
              </a:rPr>
              <a:t>Who here likes to dance?</a:t>
            </a:r>
          </a:p>
          <a:p>
            <a:r>
              <a:rPr lang="en-GB" dirty="0">
                <a:latin typeface="+mj-lt"/>
              </a:rPr>
              <a:t/>
            </a:r>
            <a:br>
              <a:rPr lang="en-GB" dirty="0">
                <a:latin typeface="+mj-lt"/>
              </a:rPr>
            </a:br>
            <a:r>
              <a:rPr lang="en-GB" dirty="0" smtClean="0">
                <a:latin typeface="+mj-lt"/>
              </a:rPr>
              <a:t>Most of us love dancing and wiggling and jiggling around to music! Dancing is one of the things that people from all over the world love to do.  Did you know that every single country in the world has its own unique music and unique ways of dancing?</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58429" y="3978415"/>
            <a:ext cx="3634146" cy="2631440"/>
          </a:xfrm>
          <a:prstGeom prst="rect">
            <a:avLst/>
          </a:prstGeom>
        </p:spPr>
      </p:pic>
      <p:sp>
        <p:nvSpPr>
          <p:cNvPr id="5" name="Oval Callout 4"/>
          <p:cNvSpPr/>
          <p:nvPr/>
        </p:nvSpPr>
        <p:spPr>
          <a:xfrm>
            <a:off x="4438722" y="3219450"/>
            <a:ext cx="2924103" cy="2755666"/>
          </a:xfrm>
          <a:prstGeom prst="wedgeEllipseCallout">
            <a:avLst>
              <a:gd name="adj1" fmla="val 60897"/>
              <a:gd name="adj2" fmla="val 21027"/>
            </a:avLst>
          </a:prstGeom>
          <a:solidFill>
            <a:srgbClr val="F2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mj-lt"/>
              </a:rPr>
              <a:t>Does </a:t>
            </a:r>
            <a:r>
              <a:rPr lang="en-GB" sz="2400" dirty="0">
                <a:latin typeface="+mj-lt"/>
              </a:rPr>
              <a:t>anyone in this class know any dances from other countries?</a:t>
            </a:r>
          </a:p>
        </p:txBody>
      </p:sp>
    </p:spTree>
    <p:extLst>
      <p:ext uri="{BB962C8B-B14F-4D97-AF65-F5344CB8AC3E}">
        <p14:creationId xmlns:p14="http://schemas.microsoft.com/office/powerpoint/2010/main" val="317607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872" y="644525"/>
            <a:ext cx="11337851" cy="4351338"/>
          </a:xfrm>
        </p:spPr>
        <p:txBody>
          <a:bodyPr/>
          <a:lstStyle/>
          <a:p>
            <a:r>
              <a:rPr lang="en-GB" dirty="0" smtClean="0">
                <a:latin typeface="+mj-lt"/>
              </a:rPr>
              <a:t>Let’s have a look at some dancing from other countries.  </a:t>
            </a:r>
            <a:br>
              <a:rPr lang="en-GB" dirty="0" smtClean="0">
                <a:latin typeface="+mj-lt"/>
              </a:rPr>
            </a:br>
            <a:r>
              <a:rPr lang="en-GB" dirty="0" smtClean="0">
                <a:latin typeface="+mj-lt"/>
              </a:rPr>
              <a:t/>
            </a:r>
            <a:br>
              <a:rPr lang="en-GB" dirty="0" smtClean="0">
                <a:latin typeface="+mj-lt"/>
              </a:rPr>
            </a:br>
            <a:r>
              <a:rPr lang="en-GB" dirty="0" smtClean="0">
                <a:latin typeface="+mj-lt"/>
              </a:rPr>
              <a:t>We’re going to watch a short (4.52 mins) video made by a man called Dancing Matt! In this video, Matt travels to lots of different countries and learns some of their wonderful dances. He also teaches other people some of his dance moves too!</a:t>
            </a:r>
            <a:br>
              <a:rPr lang="en-GB" dirty="0" smtClean="0">
                <a:latin typeface="+mj-lt"/>
              </a:rPr>
            </a:br>
            <a:r>
              <a:rPr lang="en-GB" dirty="0" smtClean="0">
                <a:latin typeface="+mj-lt"/>
              </a:rPr>
              <a:t/>
            </a:r>
            <a:br>
              <a:rPr lang="en-GB" dirty="0" smtClean="0">
                <a:latin typeface="+mj-lt"/>
              </a:rPr>
            </a:br>
            <a:r>
              <a:rPr lang="en-GB" sz="4000" dirty="0" smtClean="0">
                <a:latin typeface="+mj-lt"/>
                <a:hlinkClick r:id="rId2"/>
              </a:rPr>
              <a:t>Dancing the World </a:t>
            </a:r>
            <a:r>
              <a:rPr lang="en-GB" dirty="0" smtClean="0">
                <a:latin typeface="+mj-lt"/>
              </a:rPr>
              <a:t/>
            </a:r>
            <a:br>
              <a:rPr lang="en-GB" dirty="0" smtClean="0">
                <a:latin typeface="+mj-lt"/>
              </a:rPr>
            </a:br>
            <a:r>
              <a:rPr lang="en-GB" sz="1800" dirty="0" smtClean="0">
                <a:latin typeface="+mj-lt"/>
              </a:rPr>
              <a:t>(click on the link to open)</a:t>
            </a:r>
            <a:endParaRPr lang="en-GB" sz="1800" dirty="0">
              <a:latin typeface="+mj-lt"/>
            </a:endParaRPr>
          </a:p>
        </p:txBody>
      </p:sp>
      <p:pic>
        <p:nvPicPr>
          <p:cNvPr id="1026" name="Picture 2" descr="Image result for dancing mat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86624" y="3225006"/>
            <a:ext cx="4117975" cy="3088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4776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497" y="1189901"/>
            <a:ext cx="11337851" cy="4351338"/>
          </a:xfrm>
        </p:spPr>
        <p:txBody>
          <a:bodyPr/>
          <a:lstStyle/>
          <a:p>
            <a:r>
              <a:rPr lang="en-GB" dirty="0" smtClean="0">
                <a:latin typeface="+mj-lt"/>
              </a:rPr>
              <a:t>Matt travelled to many different countries on his dancing journey and learned lots of dances!</a:t>
            </a:r>
            <a:br>
              <a:rPr lang="en-GB" dirty="0" smtClean="0">
                <a:latin typeface="+mj-lt"/>
              </a:rPr>
            </a:br>
            <a:r>
              <a:rPr lang="en-GB" dirty="0" smtClean="0">
                <a:latin typeface="+mj-lt"/>
              </a:rPr>
              <a:t/>
            </a:r>
            <a:br>
              <a:rPr lang="en-GB" dirty="0" smtClean="0">
                <a:latin typeface="+mj-lt"/>
              </a:rPr>
            </a:br>
            <a:endParaRPr lang="en-GB" dirty="0">
              <a:latin typeface="+mj-l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58429" y="3978415"/>
            <a:ext cx="3634146" cy="2631440"/>
          </a:xfrm>
          <a:prstGeom prst="rect">
            <a:avLst/>
          </a:prstGeom>
        </p:spPr>
      </p:pic>
      <p:sp>
        <p:nvSpPr>
          <p:cNvPr id="5" name="Oval Callout 4"/>
          <p:cNvSpPr/>
          <p:nvPr/>
        </p:nvSpPr>
        <p:spPr>
          <a:xfrm>
            <a:off x="4334326" y="2114550"/>
            <a:ext cx="2924103" cy="2755666"/>
          </a:xfrm>
          <a:prstGeom prst="wedgeEllipseCallout">
            <a:avLst>
              <a:gd name="adj1" fmla="val 55034"/>
              <a:gd name="adj2" fmla="val 40729"/>
            </a:avLst>
          </a:prstGeom>
          <a:solidFill>
            <a:srgbClr val="F2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mj-lt"/>
              </a:rPr>
              <a:t>Can you remember the names of some of the countries that he visited?</a:t>
            </a:r>
            <a:endParaRPr lang="en-GB" sz="2400" dirty="0">
              <a:latin typeface="+mj-lt"/>
            </a:endParaRPr>
          </a:p>
        </p:txBody>
      </p:sp>
    </p:spTree>
    <p:extLst>
      <p:ext uri="{BB962C8B-B14F-4D97-AF65-F5344CB8AC3E}">
        <p14:creationId xmlns:p14="http://schemas.microsoft.com/office/powerpoint/2010/main" val="9463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652" y="345437"/>
            <a:ext cx="1437111" cy="576583"/>
          </a:xfrm>
          <a:prstGeom prst="rect">
            <a:avLst/>
          </a:prstGeom>
        </p:spPr>
      </p:pic>
      <p:sp>
        <p:nvSpPr>
          <p:cNvPr id="12" name="Oval 11"/>
          <p:cNvSpPr/>
          <p:nvPr/>
        </p:nvSpPr>
        <p:spPr>
          <a:xfrm>
            <a:off x="6949440" y="1859280"/>
            <a:ext cx="4629867" cy="4671060"/>
          </a:xfrm>
          <a:prstGeom prst="ellipse">
            <a:avLst/>
          </a:prstGeom>
          <a:solidFill>
            <a:schemeClr val="tx1">
              <a:alpha val="53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Light" panose="020F0302020204030204"/>
            </a:endParaRPr>
          </a:p>
        </p:txBody>
      </p:sp>
      <p:sp>
        <p:nvSpPr>
          <p:cNvPr id="13" name="Rectangle 12"/>
          <p:cNvSpPr/>
          <p:nvPr/>
        </p:nvSpPr>
        <p:spPr>
          <a:xfrm>
            <a:off x="8250191" y="5212646"/>
            <a:ext cx="2135777" cy="400110"/>
          </a:xfrm>
          <a:prstGeom prst="rect">
            <a:avLst/>
          </a:prstGeom>
          <a:noFill/>
        </p:spPr>
        <p:txBody>
          <a:bodyPr wrap="none">
            <a:spAutoFit/>
          </a:bodyPr>
          <a:lstStyle/>
          <a:p>
            <a:pPr algn="ctr"/>
            <a:r>
              <a:rPr lang="en-GB" sz="2000" b="1" dirty="0" smtClean="0">
                <a:solidFill>
                  <a:srgbClr val="FEE725"/>
                </a:solidFill>
              </a:rPr>
              <a:t>TOPIC: </a:t>
            </a:r>
            <a:r>
              <a:rPr lang="en-GB" sz="2000" dirty="0" smtClean="0">
                <a:solidFill>
                  <a:srgbClr val="FEE725"/>
                </a:solidFill>
              </a:rPr>
              <a:t>JOURNEYS </a:t>
            </a:r>
            <a:r>
              <a:rPr lang="en-GB" sz="2000" b="1" dirty="0" smtClean="0">
                <a:solidFill>
                  <a:srgbClr val="FEE725"/>
                </a:solidFill>
              </a:rPr>
              <a:t> </a:t>
            </a:r>
            <a:endParaRPr lang="en-GB" sz="1600" b="1" dirty="0" smtClean="0">
              <a:solidFill>
                <a:srgbClr val="FEE725"/>
              </a:solidFill>
            </a:endParaRPr>
          </a:p>
        </p:txBody>
      </p:sp>
      <p:sp>
        <p:nvSpPr>
          <p:cNvPr id="14" name="TextBox 13"/>
          <p:cNvSpPr txBox="1"/>
          <p:nvPr/>
        </p:nvSpPr>
        <p:spPr>
          <a:xfrm>
            <a:off x="6793903" y="3410389"/>
            <a:ext cx="5103500" cy="1446550"/>
          </a:xfrm>
          <a:prstGeom prst="rect">
            <a:avLst/>
          </a:prstGeom>
          <a:noFill/>
        </p:spPr>
        <p:txBody>
          <a:bodyPr wrap="square" rtlCol="0">
            <a:spAutoFit/>
          </a:bodyPr>
          <a:lstStyle/>
          <a:p>
            <a:pPr algn="ctr"/>
            <a:r>
              <a:rPr lang="en-GB" sz="4400" b="1" dirty="0" smtClean="0">
                <a:solidFill>
                  <a:prstClr val="white"/>
                </a:solidFill>
              </a:rPr>
              <a:t>N E W  </a:t>
            </a:r>
          </a:p>
          <a:p>
            <a:pPr algn="ctr"/>
            <a:r>
              <a:rPr lang="en-GB" sz="4400" b="1" dirty="0" smtClean="0">
                <a:solidFill>
                  <a:prstClr val="white"/>
                </a:solidFill>
              </a:rPr>
              <a:t>B E G I N </a:t>
            </a:r>
            <a:r>
              <a:rPr lang="en-GB" sz="4400" b="1" dirty="0" err="1" smtClean="0">
                <a:solidFill>
                  <a:prstClr val="white"/>
                </a:solidFill>
              </a:rPr>
              <a:t>N</a:t>
            </a:r>
            <a:r>
              <a:rPr lang="en-GB" sz="4400" b="1" dirty="0" smtClean="0">
                <a:solidFill>
                  <a:prstClr val="white"/>
                </a:solidFill>
              </a:rPr>
              <a:t> I N G S</a:t>
            </a:r>
            <a:endParaRPr lang="en-GB" sz="3200" b="1" dirty="0" smtClean="0">
              <a:solidFill>
                <a:prstClr val="white"/>
              </a:solidFill>
            </a:endParaRPr>
          </a:p>
        </p:txBody>
      </p:sp>
      <p:sp>
        <p:nvSpPr>
          <p:cNvPr id="15" name="Rectangle 14"/>
          <p:cNvSpPr/>
          <p:nvPr/>
        </p:nvSpPr>
        <p:spPr>
          <a:xfrm>
            <a:off x="8607783" y="3074116"/>
            <a:ext cx="1420581" cy="461665"/>
          </a:xfrm>
          <a:prstGeom prst="rect">
            <a:avLst/>
          </a:prstGeom>
        </p:spPr>
        <p:txBody>
          <a:bodyPr wrap="none">
            <a:spAutoFit/>
          </a:bodyPr>
          <a:lstStyle/>
          <a:p>
            <a:pPr algn="ctr"/>
            <a:r>
              <a:rPr lang="en-GB" sz="2400" dirty="0">
                <a:solidFill>
                  <a:prstClr val="white"/>
                </a:solidFill>
              </a:rPr>
              <a:t>W E E K  </a:t>
            </a:r>
            <a:r>
              <a:rPr lang="en-GB" sz="2400" dirty="0" smtClean="0">
                <a:solidFill>
                  <a:prstClr val="white"/>
                </a:solidFill>
              </a:rPr>
              <a:t>4</a:t>
            </a:r>
            <a:endParaRPr lang="en-GB" sz="2400" dirty="0">
              <a:solidFill>
                <a:prstClr val="white"/>
              </a:solidFill>
            </a:endParaRPr>
          </a:p>
        </p:txBody>
      </p:sp>
    </p:spTree>
    <p:extLst>
      <p:ext uri="{BB962C8B-B14F-4D97-AF65-F5344CB8AC3E}">
        <p14:creationId xmlns:p14="http://schemas.microsoft.com/office/powerpoint/2010/main" val="12439336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972" y="939800"/>
            <a:ext cx="11337851" cy="4351338"/>
          </a:xfrm>
        </p:spPr>
        <p:txBody>
          <a:bodyPr>
            <a:normAutofit/>
          </a:bodyPr>
          <a:lstStyle/>
          <a:p>
            <a:r>
              <a:rPr lang="en-GB" dirty="0" smtClean="0">
                <a:latin typeface="+mj-lt"/>
              </a:rPr>
              <a:t>Lots of the dances involved jiving hands and lots involved stomping feet – just like the Hollow-folk and the Hilltop-folk!</a:t>
            </a:r>
          </a:p>
          <a:p>
            <a:r>
              <a:rPr lang="en-GB" dirty="0">
                <a:latin typeface="+mj-lt"/>
              </a:rPr>
              <a:t/>
            </a:r>
            <a:br>
              <a:rPr lang="en-GB" dirty="0">
                <a:latin typeface="+mj-lt"/>
              </a:rPr>
            </a:br>
            <a:r>
              <a:rPr lang="en-GB" dirty="0" smtClean="0">
                <a:latin typeface="+mj-lt"/>
              </a:rPr>
              <a:t>Let’s watch Dancing Matt again (or just watch a part of the video) and this time we are going to join in with the hand-jives that he does with each country.</a:t>
            </a:r>
          </a:p>
          <a:p>
            <a:r>
              <a:rPr lang="en-GB" dirty="0">
                <a:latin typeface="+mj-lt"/>
              </a:rPr>
              <a:t/>
            </a:r>
            <a:br>
              <a:rPr lang="en-GB" dirty="0">
                <a:latin typeface="+mj-lt"/>
              </a:rPr>
            </a:br>
            <a:r>
              <a:rPr lang="en-GB" dirty="0">
                <a:latin typeface="+mj-lt"/>
              </a:rPr>
              <a:t/>
            </a:r>
            <a:br>
              <a:rPr lang="en-GB" dirty="0">
                <a:latin typeface="+mj-lt"/>
              </a:rPr>
            </a:br>
            <a:endParaRPr lang="en-GB" dirty="0">
              <a:latin typeface="+mj-lt"/>
            </a:endParaRPr>
          </a:p>
        </p:txBody>
      </p:sp>
      <p:sp>
        <p:nvSpPr>
          <p:cNvPr id="4" name="Oval Callout 3"/>
          <p:cNvSpPr/>
          <p:nvPr/>
        </p:nvSpPr>
        <p:spPr>
          <a:xfrm>
            <a:off x="4735620" y="3295650"/>
            <a:ext cx="2924103" cy="2755666"/>
          </a:xfrm>
          <a:prstGeom prst="wedgeEllipseCallout">
            <a:avLst>
              <a:gd name="adj1" fmla="val 66109"/>
              <a:gd name="adj2" fmla="val 15151"/>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mj-lt"/>
              </a:rPr>
              <a:t>Make sure you have some room around you so that you can move your arms freely!</a:t>
            </a:r>
          </a:p>
        </p:txBody>
      </p:sp>
      <p:pic>
        <p:nvPicPr>
          <p:cNvPr id="2050" name="Picture 2" descr="Image result for cartoon snak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175660" y="4299016"/>
            <a:ext cx="3070225" cy="21747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3972" y="4401502"/>
            <a:ext cx="6096000" cy="984885"/>
          </a:xfrm>
          <a:prstGeom prst="rect">
            <a:avLst/>
          </a:prstGeom>
        </p:spPr>
        <p:txBody>
          <a:bodyPr>
            <a:spAutoFit/>
          </a:bodyPr>
          <a:lstStyle/>
          <a:p>
            <a:r>
              <a:rPr lang="en-GB" sz="4000" dirty="0">
                <a:latin typeface="+mj-lt"/>
                <a:hlinkClick r:id="rId3"/>
              </a:rPr>
              <a:t>Dancing the World </a:t>
            </a:r>
            <a:r>
              <a:rPr lang="en-GB" dirty="0">
                <a:latin typeface="+mj-lt"/>
              </a:rPr>
              <a:t/>
            </a:r>
            <a:br>
              <a:rPr lang="en-GB" dirty="0">
                <a:latin typeface="+mj-lt"/>
              </a:rPr>
            </a:br>
            <a:r>
              <a:rPr lang="en-GB" dirty="0">
                <a:latin typeface="+mj-lt"/>
              </a:rPr>
              <a:t>(click on the link to open)</a:t>
            </a:r>
          </a:p>
        </p:txBody>
      </p:sp>
    </p:spTree>
    <p:extLst>
      <p:ext uri="{BB962C8B-B14F-4D97-AF65-F5344CB8AC3E}">
        <p14:creationId xmlns:p14="http://schemas.microsoft.com/office/powerpoint/2010/main" val="195956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823" y="18485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95536" y="4217109"/>
            <a:ext cx="3754810" cy="1384995"/>
          </a:xfrm>
          <a:prstGeom prst="rect">
            <a:avLst/>
          </a:prstGeom>
          <a:noFill/>
        </p:spPr>
        <p:txBody>
          <a:bodyPr wrap="square" rtlCol="0">
            <a:spAutoFit/>
          </a:bodyPr>
          <a:lstStyle/>
          <a:p>
            <a:pPr algn="ctr"/>
            <a:r>
              <a:rPr lang="en-GB" sz="2400" b="1" spc="300" dirty="0" smtClean="0">
                <a:solidFill>
                  <a:prstClr val="white"/>
                </a:solidFill>
                <a:latin typeface="Foco" panose="020B0504050202020203" pitchFamily="34" charset="0"/>
              </a:rPr>
              <a:t>JIVING PAWS AND STOMPING FEET</a:t>
            </a:r>
            <a:endParaRPr lang="en-GB" sz="2400" b="1" spc="300" dirty="0" smtClean="0">
              <a:solidFill>
                <a:prstClr val="white"/>
              </a:solidFill>
              <a:latin typeface="Foco" panose="020B0504050202020203" pitchFamily="34" charset="0"/>
            </a:endParaRPr>
          </a:p>
          <a:p>
            <a:pPr algn="ctr"/>
            <a:endParaRPr lang="en-GB" b="1" spc="300"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1 5  M </a:t>
            </a:r>
            <a:r>
              <a:rPr lang="en-GB" b="1" dirty="0" smtClean="0">
                <a:solidFill>
                  <a:srgbClr val="FEE725"/>
                </a:solidFill>
                <a:latin typeface="Foco" panose="020B0504050202020203" pitchFamily="34" charset="0"/>
              </a:rPr>
              <a:t>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29512837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1104899"/>
            <a:ext cx="11337851" cy="5072063"/>
          </a:xfrm>
        </p:spPr>
        <p:txBody>
          <a:bodyPr>
            <a:normAutofit/>
          </a:bodyPr>
          <a:lstStyle/>
          <a:p>
            <a:r>
              <a:rPr lang="en-GB" dirty="0" smtClean="0">
                <a:latin typeface="+mj-lt"/>
              </a:rPr>
              <a:t>In the story, one of Fox’s favourite things to do is dance and she loves Saturday nights because it is the time that everyone comes together to dance!</a:t>
            </a:r>
          </a:p>
          <a:p>
            <a:endParaRPr lang="en-GB" dirty="0">
              <a:latin typeface="+mj-lt"/>
            </a:endParaRPr>
          </a:p>
          <a:p>
            <a:endParaRPr lang="en-GB" dirty="0">
              <a:latin typeface="+mj-l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58429" y="3978415"/>
            <a:ext cx="3634146" cy="2631440"/>
          </a:xfrm>
          <a:prstGeom prst="rect">
            <a:avLst/>
          </a:prstGeom>
        </p:spPr>
      </p:pic>
      <p:sp>
        <p:nvSpPr>
          <p:cNvPr id="5" name="Oval Callout 4"/>
          <p:cNvSpPr/>
          <p:nvPr/>
        </p:nvSpPr>
        <p:spPr>
          <a:xfrm>
            <a:off x="4334326" y="2114550"/>
            <a:ext cx="2924103" cy="2755666"/>
          </a:xfrm>
          <a:prstGeom prst="wedgeEllipseCallout">
            <a:avLst>
              <a:gd name="adj1" fmla="val 55034"/>
              <a:gd name="adj2" fmla="val 40729"/>
            </a:avLst>
          </a:prstGeom>
          <a:solidFill>
            <a:srgbClr val="F2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mj-lt"/>
              </a:rPr>
              <a:t>Can you remember the names of my favourite dance?</a:t>
            </a:r>
            <a:endParaRPr lang="en-GB" sz="2400" dirty="0">
              <a:latin typeface="+mj-lt"/>
            </a:endParaRPr>
          </a:p>
        </p:txBody>
      </p:sp>
    </p:spTree>
    <p:extLst>
      <p:ext uri="{BB962C8B-B14F-4D97-AF65-F5344CB8AC3E}">
        <p14:creationId xmlns:p14="http://schemas.microsoft.com/office/powerpoint/2010/main" val="47341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497" y="1235075"/>
            <a:ext cx="11337851" cy="4351338"/>
          </a:xfrm>
        </p:spPr>
        <p:txBody>
          <a:bodyPr/>
          <a:lstStyle/>
          <a:p>
            <a:r>
              <a:rPr lang="en-GB" dirty="0" smtClean="0">
                <a:latin typeface="+mj-lt"/>
              </a:rPr>
              <a:t>When Fox and her friends arrive in the Hilltop community, one of the first things that they notice is that the Hilltop folk dance in a very different way.</a:t>
            </a:r>
            <a:endParaRPr lang="en-GB" dirty="0">
              <a:latin typeface="+mj-lt"/>
            </a:endParaRPr>
          </a:p>
        </p:txBody>
      </p:sp>
      <p:sp>
        <p:nvSpPr>
          <p:cNvPr id="4" name="Oval Callout 3"/>
          <p:cNvSpPr/>
          <p:nvPr/>
        </p:nvSpPr>
        <p:spPr>
          <a:xfrm>
            <a:off x="4640370" y="2630721"/>
            <a:ext cx="2924103" cy="2755666"/>
          </a:xfrm>
          <a:prstGeom prst="wedgeEllipseCallout">
            <a:avLst>
              <a:gd name="adj1" fmla="val 61223"/>
              <a:gd name="adj2" fmla="val 35544"/>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mj-lt"/>
              </a:rPr>
              <a:t>Can you remember the name of the dance that the Hilltop folk like to do?</a:t>
            </a:r>
            <a:endParaRPr lang="en-GB" sz="2400" dirty="0">
              <a:latin typeface="+mj-lt"/>
            </a:endParaRPr>
          </a:p>
        </p:txBody>
      </p:sp>
      <p:pic>
        <p:nvPicPr>
          <p:cNvPr id="5" name="Picture 2" descr="Image result for cartoon snak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175660" y="4299016"/>
            <a:ext cx="3070225" cy="2174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81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87704" y="4947861"/>
            <a:ext cx="2202692" cy="1594942"/>
          </a:xfrm>
          <a:prstGeom prst="rect">
            <a:avLst/>
          </a:prstGeom>
        </p:spPr>
      </p:pic>
      <p:sp>
        <p:nvSpPr>
          <p:cNvPr id="3" name="Content Placeholder 2"/>
          <p:cNvSpPr>
            <a:spLocks noGrp="1"/>
          </p:cNvSpPr>
          <p:nvPr>
            <p:ph idx="1"/>
          </p:nvPr>
        </p:nvSpPr>
        <p:spPr>
          <a:xfrm>
            <a:off x="452547" y="663575"/>
            <a:ext cx="11337851" cy="4351338"/>
          </a:xfrm>
        </p:spPr>
        <p:txBody>
          <a:bodyPr/>
          <a:lstStyle/>
          <a:p>
            <a:r>
              <a:rPr lang="en-GB" dirty="0" smtClean="0">
                <a:latin typeface="+mj-lt"/>
              </a:rPr>
              <a:t>At the end of the story, the two different communities teach each other how they love to dance and then they all enjoy dancing together! Let’s read that part of the story again:</a:t>
            </a:r>
            <a:endParaRPr lang="en-GB" dirty="0">
              <a:latin typeface="+mj-lt"/>
            </a:endParaRPr>
          </a:p>
        </p:txBody>
      </p:sp>
      <p:sp>
        <p:nvSpPr>
          <p:cNvPr id="4" name="Rectangle 3"/>
          <p:cNvSpPr/>
          <p:nvPr/>
        </p:nvSpPr>
        <p:spPr>
          <a:xfrm>
            <a:off x="1754259" y="2191465"/>
            <a:ext cx="8734425" cy="3416320"/>
          </a:xfrm>
          <a:prstGeom prst="rect">
            <a:avLst/>
          </a:prstGeom>
          <a:ln>
            <a:solidFill>
              <a:schemeClr val="tx1"/>
            </a:solidFill>
          </a:ln>
        </p:spPr>
        <p:txBody>
          <a:bodyPr wrap="square">
            <a:spAutoFit/>
          </a:bodyPr>
          <a:lstStyle/>
          <a:p>
            <a:r>
              <a:rPr lang="en-GB" sz="2400" dirty="0" smtClean="0">
                <a:latin typeface="+mj-lt"/>
              </a:rPr>
              <a:t>Nowadays </a:t>
            </a:r>
            <a:r>
              <a:rPr lang="en-GB" sz="2400" dirty="0">
                <a:latin typeface="+mj-lt"/>
              </a:rPr>
              <a:t>Saturdays on the </a:t>
            </a:r>
            <a:r>
              <a:rPr lang="en-GB" sz="2400" dirty="0" err="1">
                <a:latin typeface="+mj-lt"/>
              </a:rPr>
              <a:t>Hillltop</a:t>
            </a:r>
            <a:r>
              <a:rPr lang="en-GB" sz="2400" dirty="0">
                <a:latin typeface="+mj-lt"/>
              </a:rPr>
              <a:t> are the most exciting days of the week because it is the day that everyone comes together to dance! </a:t>
            </a:r>
            <a:br>
              <a:rPr lang="en-GB" sz="2400" dirty="0">
                <a:latin typeface="+mj-lt"/>
              </a:rPr>
            </a:br>
            <a:r>
              <a:rPr lang="en-GB" sz="2400" dirty="0">
                <a:latin typeface="+mj-lt"/>
              </a:rPr>
              <a:t/>
            </a:r>
            <a:br>
              <a:rPr lang="en-GB" sz="2400" dirty="0">
                <a:latin typeface="+mj-lt"/>
              </a:rPr>
            </a:br>
            <a:r>
              <a:rPr lang="en-GB" sz="2400" dirty="0">
                <a:latin typeface="+mj-lt"/>
              </a:rPr>
              <a:t>The dancing always begins with the </a:t>
            </a:r>
            <a:r>
              <a:rPr lang="en-GB" sz="2400" i="1" dirty="0">
                <a:latin typeface="+mj-lt"/>
              </a:rPr>
              <a:t>Stomping Strut</a:t>
            </a:r>
            <a:r>
              <a:rPr lang="en-GB" sz="2400" dirty="0">
                <a:latin typeface="+mj-lt"/>
              </a:rPr>
              <a:t> – the local dance of the Hilltop-folk, and then moves onto the </a:t>
            </a:r>
            <a:r>
              <a:rPr lang="en-GB" sz="2400" i="1" dirty="0">
                <a:latin typeface="+mj-lt"/>
              </a:rPr>
              <a:t>Jiving Paws</a:t>
            </a:r>
            <a:r>
              <a:rPr lang="en-GB" sz="2400" dirty="0">
                <a:latin typeface="+mj-lt"/>
              </a:rPr>
              <a:t>, which the Hollow-folk soon taught to all of the locals.  And then everyone comes together for their very favourite dance, which is when they all stomp their feet and wave their paws at the same time, with everyone dancing together! </a:t>
            </a:r>
          </a:p>
        </p:txBody>
      </p:sp>
      <p:pic>
        <p:nvPicPr>
          <p:cNvPr id="5" name="Picture 2" descr="Image result for cartoon snak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08590" y="5155394"/>
            <a:ext cx="1958695" cy="1387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8095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74" y="844550"/>
            <a:ext cx="11337851" cy="4351338"/>
          </a:xfrm>
        </p:spPr>
        <p:txBody>
          <a:bodyPr/>
          <a:lstStyle/>
          <a:p>
            <a:r>
              <a:rPr lang="en-GB" dirty="0" smtClean="0">
                <a:latin typeface="+mj-lt"/>
              </a:rPr>
              <a:t>We’re now going to learn to do the </a:t>
            </a:r>
            <a:r>
              <a:rPr lang="en-GB" b="1" dirty="0">
                <a:latin typeface="+mj-lt"/>
              </a:rPr>
              <a:t>Jiving </a:t>
            </a:r>
            <a:r>
              <a:rPr lang="en-GB" b="1" dirty="0" smtClean="0">
                <a:latin typeface="+mj-lt"/>
              </a:rPr>
              <a:t>Hands </a:t>
            </a:r>
            <a:r>
              <a:rPr lang="en-GB" dirty="0" smtClean="0">
                <a:latin typeface="+mj-lt"/>
              </a:rPr>
              <a:t>and the </a:t>
            </a:r>
            <a:r>
              <a:rPr lang="en-GB" b="1" dirty="0" smtClean="0">
                <a:latin typeface="+mj-lt"/>
              </a:rPr>
              <a:t>Stomping Strut</a:t>
            </a:r>
            <a:r>
              <a:rPr lang="en-GB" dirty="0" smtClean="0">
                <a:latin typeface="+mj-lt"/>
              </a:rPr>
              <a:t>!</a:t>
            </a:r>
          </a:p>
          <a:p>
            <a:endParaRPr lang="en-GB" dirty="0">
              <a:latin typeface="+mj-lt"/>
            </a:endParaRPr>
          </a:p>
          <a:p>
            <a:r>
              <a:rPr lang="en-GB" dirty="0" smtClean="0">
                <a:latin typeface="+mj-lt"/>
              </a:rPr>
              <a:t>Firstly we’re going to split up into four groups.</a:t>
            </a:r>
          </a:p>
          <a:p>
            <a:r>
              <a:rPr lang="en-GB" dirty="0" smtClean="0">
                <a:latin typeface="+mj-lt"/>
              </a:rPr>
              <a:t>  </a:t>
            </a:r>
          </a:p>
        </p:txBody>
      </p:sp>
      <p:sp>
        <p:nvSpPr>
          <p:cNvPr id="5" name="Oval Callout 4"/>
          <p:cNvSpPr/>
          <p:nvPr/>
        </p:nvSpPr>
        <p:spPr>
          <a:xfrm>
            <a:off x="775115" y="2751658"/>
            <a:ext cx="2924103" cy="2755666"/>
          </a:xfrm>
          <a:prstGeom prst="wedgeEllipseCallout">
            <a:avLst>
              <a:gd name="adj1" fmla="val 61223"/>
              <a:gd name="adj2" fmla="val 35544"/>
            </a:avLst>
          </a:prstGeom>
          <a:solidFill>
            <a:srgbClr val="F2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mj-lt"/>
              </a:rPr>
              <a:t>Groups 1 and 2 are going to design two different short routines for Jiving Hands </a:t>
            </a:r>
            <a:endParaRPr lang="en-GB" sz="2400" dirty="0">
              <a:latin typeface="+mj-lt"/>
            </a:endParaRPr>
          </a:p>
        </p:txBody>
      </p:sp>
      <p:pic>
        <p:nvPicPr>
          <p:cNvPr id="6" name="Picture 2" descr="Image result for cartoon snak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00825" y="4577367"/>
            <a:ext cx="2625760" cy="1859914"/>
          </a:xfrm>
          <a:prstGeom prst="rect">
            <a:avLst/>
          </a:prstGeom>
          <a:noFill/>
          <a:extLst>
            <a:ext uri="{909E8E84-426E-40DD-AFC4-6F175D3DCCD1}">
              <a14:hiddenFill xmlns:a14="http://schemas.microsoft.com/office/drawing/2010/main">
                <a:solidFill>
                  <a:srgbClr val="FFFFFF"/>
                </a:solidFill>
              </a14:hiddenFill>
            </a:ext>
          </a:extLst>
        </p:spPr>
      </p:pic>
      <p:sp>
        <p:nvSpPr>
          <p:cNvPr id="7" name="Oval Callout 6"/>
          <p:cNvSpPr/>
          <p:nvPr/>
        </p:nvSpPr>
        <p:spPr>
          <a:xfrm>
            <a:off x="7383570" y="1832477"/>
            <a:ext cx="3106594" cy="3008379"/>
          </a:xfrm>
          <a:prstGeom prst="wedgeEllipseCallout">
            <a:avLst>
              <a:gd name="adj1" fmla="val -37197"/>
              <a:gd name="adj2" fmla="val 49158"/>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mj-lt"/>
              </a:rPr>
              <a:t>Groups 3 and 4 are going to design two different short routines for Stomping Strut.</a:t>
            </a:r>
            <a:endParaRPr lang="en-GB" sz="2400" dirty="0">
              <a:latin typeface="+mj-lt"/>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7258" y="4840856"/>
            <a:ext cx="2198162" cy="1591662"/>
          </a:xfrm>
          <a:prstGeom prst="rect">
            <a:avLst/>
          </a:prstGeom>
        </p:spPr>
      </p:pic>
    </p:spTree>
    <p:extLst>
      <p:ext uri="{BB962C8B-B14F-4D97-AF65-F5344CB8AC3E}">
        <p14:creationId xmlns:p14="http://schemas.microsoft.com/office/powerpoint/2010/main" val="44157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80">
                                          <p:stCondLst>
                                            <p:cond delay="0"/>
                                          </p:stCondLst>
                                        </p:cTn>
                                        <p:tgtEl>
                                          <p:spTgt spid="6"/>
                                        </p:tgtEl>
                                      </p:cBhvr>
                                    </p:animEffect>
                                    <p:anim calcmode="lin" valueType="num">
                                      <p:cBhvr>
                                        <p:cTn id="4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gtEl>
                                      </p:cBhvr>
                                      <p:to x="100000" y="60000"/>
                                    </p:animScale>
                                    <p:animScale>
                                      <p:cBhvr>
                                        <p:cTn id="48" dur="166" decel="50000">
                                          <p:stCondLst>
                                            <p:cond delay="676"/>
                                          </p:stCondLst>
                                        </p:cTn>
                                        <p:tgtEl>
                                          <p:spTgt spid="6"/>
                                        </p:tgtEl>
                                      </p:cBhvr>
                                      <p:to x="100000" y="100000"/>
                                    </p:animScale>
                                    <p:animScale>
                                      <p:cBhvr>
                                        <p:cTn id="49" dur="26">
                                          <p:stCondLst>
                                            <p:cond delay="1312"/>
                                          </p:stCondLst>
                                        </p:cTn>
                                        <p:tgtEl>
                                          <p:spTgt spid="6"/>
                                        </p:tgtEl>
                                      </p:cBhvr>
                                      <p:to x="100000" y="80000"/>
                                    </p:animScale>
                                    <p:animScale>
                                      <p:cBhvr>
                                        <p:cTn id="50" dur="166" decel="50000">
                                          <p:stCondLst>
                                            <p:cond delay="1338"/>
                                          </p:stCondLst>
                                        </p:cTn>
                                        <p:tgtEl>
                                          <p:spTgt spid="6"/>
                                        </p:tgtEl>
                                      </p:cBhvr>
                                      <p:to x="100000" y="100000"/>
                                    </p:animScale>
                                    <p:animScale>
                                      <p:cBhvr>
                                        <p:cTn id="51" dur="26">
                                          <p:stCondLst>
                                            <p:cond delay="1642"/>
                                          </p:stCondLst>
                                        </p:cTn>
                                        <p:tgtEl>
                                          <p:spTgt spid="6"/>
                                        </p:tgtEl>
                                      </p:cBhvr>
                                      <p:to x="100000" y="90000"/>
                                    </p:animScale>
                                    <p:animScale>
                                      <p:cBhvr>
                                        <p:cTn id="52" dur="166" decel="50000">
                                          <p:stCondLst>
                                            <p:cond delay="1668"/>
                                          </p:stCondLst>
                                        </p:cTn>
                                        <p:tgtEl>
                                          <p:spTgt spid="6"/>
                                        </p:tgtEl>
                                      </p:cBhvr>
                                      <p:to x="100000" y="100000"/>
                                    </p:animScale>
                                    <p:animScale>
                                      <p:cBhvr>
                                        <p:cTn id="53" dur="26">
                                          <p:stCondLst>
                                            <p:cond delay="1808"/>
                                          </p:stCondLst>
                                        </p:cTn>
                                        <p:tgtEl>
                                          <p:spTgt spid="6"/>
                                        </p:tgtEl>
                                      </p:cBhvr>
                                      <p:to x="100000" y="95000"/>
                                    </p:animScale>
                                    <p:animScale>
                                      <p:cBhvr>
                                        <p:cTn id="54" dur="166" decel="50000">
                                          <p:stCondLst>
                                            <p:cond delay="1834"/>
                                          </p:stCondLst>
                                        </p:cTn>
                                        <p:tgtEl>
                                          <p:spTgt spid="6"/>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80">
                                          <p:stCondLst>
                                            <p:cond delay="0"/>
                                          </p:stCondLst>
                                        </p:cTn>
                                        <p:tgtEl>
                                          <p:spTgt spid="7"/>
                                        </p:tgtEl>
                                      </p:cBhvr>
                                    </p:animEffect>
                                    <p:anim calcmode="lin" valueType="num">
                                      <p:cBhvr>
                                        <p:cTn id="5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3" dur="26">
                                          <p:stCondLst>
                                            <p:cond delay="650"/>
                                          </p:stCondLst>
                                        </p:cTn>
                                        <p:tgtEl>
                                          <p:spTgt spid="7"/>
                                        </p:tgtEl>
                                      </p:cBhvr>
                                      <p:to x="100000" y="60000"/>
                                    </p:animScale>
                                    <p:animScale>
                                      <p:cBhvr>
                                        <p:cTn id="64" dur="166" decel="50000">
                                          <p:stCondLst>
                                            <p:cond delay="676"/>
                                          </p:stCondLst>
                                        </p:cTn>
                                        <p:tgtEl>
                                          <p:spTgt spid="7"/>
                                        </p:tgtEl>
                                      </p:cBhvr>
                                      <p:to x="100000" y="100000"/>
                                    </p:animScale>
                                    <p:animScale>
                                      <p:cBhvr>
                                        <p:cTn id="65" dur="26">
                                          <p:stCondLst>
                                            <p:cond delay="1312"/>
                                          </p:stCondLst>
                                        </p:cTn>
                                        <p:tgtEl>
                                          <p:spTgt spid="7"/>
                                        </p:tgtEl>
                                      </p:cBhvr>
                                      <p:to x="100000" y="80000"/>
                                    </p:animScale>
                                    <p:animScale>
                                      <p:cBhvr>
                                        <p:cTn id="66" dur="166" decel="50000">
                                          <p:stCondLst>
                                            <p:cond delay="1338"/>
                                          </p:stCondLst>
                                        </p:cTn>
                                        <p:tgtEl>
                                          <p:spTgt spid="7"/>
                                        </p:tgtEl>
                                      </p:cBhvr>
                                      <p:to x="100000" y="100000"/>
                                    </p:animScale>
                                    <p:animScale>
                                      <p:cBhvr>
                                        <p:cTn id="67" dur="26">
                                          <p:stCondLst>
                                            <p:cond delay="1642"/>
                                          </p:stCondLst>
                                        </p:cTn>
                                        <p:tgtEl>
                                          <p:spTgt spid="7"/>
                                        </p:tgtEl>
                                      </p:cBhvr>
                                      <p:to x="100000" y="90000"/>
                                    </p:animScale>
                                    <p:animScale>
                                      <p:cBhvr>
                                        <p:cTn id="68" dur="166" decel="50000">
                                          <p:stCondLst>
                                            <p:cond delay="1668"/>
                                          </p:stCondLst>
                                        </p:cTn>
                                        <p:tgtEl>
                                          <p:spTgt spid="7"/>
                                        </p:tgtEl>
                                      </p:cBhvr>
                                      <p:to x="100000" y="100000"/>
                                    </p:animScale>
                                    <p:animScale>
                                      <p:cBhvr>
                                        <p:cTn id="69" dur="26">
                                          <p:stCondLst>
                                            <p:cond delay="1808"/>
                                          </p:stCondLst>
                                        </p:cTn>
                                        <p:tgtEl>
                                          <p:spTgt spid="7"/>
                                        </p:tgtEl>
                                      </p:cBhvr>
                                      <p:to x="100000" y="95000"/>
                                    </p:animScale>
                                    <p:animScale>
                                      <p:cBhvr>
                                        <p:cTn id="7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895350"/>
            <a:ext cx="11337851" cy="4602161"/>
          </a:xfrm>
        </p:spPr>
        <p:txBody>
          <a:bodyPr>
            <a:noAutofit/>
          </a:bodyPr>
          <a:lstStyle/>
          <a:p>
            <a:r>
              <a:rPr lang="en-GB" dirty="0" smtClean="0">
                <a:latin typeface="+mj-lt"/>
              </a:rPr>
              <a:t>In your group, try to come up with some really simple steps or hand jives that everyone else can copy – because you are going to be teaching the rest of the class to do these later!</a:t>
            </a:r>
          </a:p>
          <a:p>
            <a:endParaRPr lang="en-GB" dirty="0">
              <a:latin typeface="+mj-lt"/>
            </a:endParaRPr>
          </a:p>
          <a:p>
            <a:r>
              <a:rPr lang="en-GB" dirty="0" smtClean="0">
                <a:latin typeface="+mj-lt"/>
              </a:rPr>
              <a:t>Choose one simple move that you can do for four beats.</a:t>
            </a:r>
          </a:p>
          <a:p>
            <a:pPr algn="ctr"/>
            <a:r>
              <a:rPr lang="en-GB" dirty="0">
                <a:latin typeface="+mj-lt"/>
              </a:rPr>
              <a:t/>
            </a:r>
            <a:br>
              <a:rPr lang="en-GB" dirty="0">
                <a:latin typeface="+mj-lt"/>
              </a:rPr>
            </a:br>
            <a:r>
              <a:rPr lang="en-GB" b="1" dirty="0" smtClean="0">
                <a:latin typeface="+mj-lt"/>
              </a:rPr>
              <a:t>“one – two – three – four”</a:t>
            </a:r>
            <a:endParaRPr lang="en-GB" b="1" dirty="0">
              <a:latin typeface="+mj-lt"/>
            </a:endParaRPr>
          </a:p>
          <a:p>
            <a:r>
              <a:rPr lang="en-GB" dirty="0" smtClean="0">
                <a:latin typeface="+mj-lt"/>
              </a:rPr>
              <a:t>and then repeat the move:</a:t>
            </a:r>
          </a:p>
          <a:p>
            <a:pPr algn="ctr"/>
            <a:r>
              <a:rPr lang="en-GB" dirty="0" smtClean="0">
                <a:latin typeface="+mj-lt"/>
              </a:rPr>
              <a:t/>
            </a:r>
            <a:br>
              <a:rPr lang="en-GB" dirty="0" smtClean="0">
                <a:latin typeface="+mj-lt"/>
              </a:rPr>
            </a:br>
            <a:r>
              <a:rPr lang="en-GB" b="1" dirty="0" smtClean="0">
                <a:latin typeface="+mj-lt"/>
              </a:rPr>
              <a:t>“one – two – three – four”</a:t>
            </a:r>
            <a:r>
              <a:rPr lang="en-GB" dirty="0" smtClean="0">
                <a:latin typeface="+mj-lt"/>
              </a:rPr>
              <a:t/>
            </a:r>
            <a:br>
              <a:rPr lang="en-GB" dirty="0" smtClean="0">
                <a:latin typeface="+mj-lt"/>
              </a:rPr>
            </a:br>
            <a:endParaRPr lang="en-GB" b="1" dirty="0">
              <a:latin typeface="+mj-lt"/>
            </a:endParaRPr>
          </a:p>
        </p:txBody>
      </p:sp>
      <p:pic>
        <p:nvPicPr>
          <p:cNvPr id="10" name="Picture 9"/>
          <p:cNvPicPr>
            <a:picLocks noChangeAspect="1"/>
          </p:cNvPicPr>
          <p:nvPr/>
        </p:nvPicPr>
        <p:blipFill>
          <a:blip r:embed="rId2"/>
          <a:stretch>
            <a:fillRect/>
          </a:stretch>
        </p:blipFill>
        <p:spPr>
          <a:xfrm>
            <a:off x="9252471" y="3949341"/>
            <a:ext cx="2621507" cy="2426418"/>
          </a:xfrm>
          <a:prstGeom prst="rect">
            <a:avLst/>
          </a:prstGeom>
        </p:spPr>
      </p:pic>
    </p:spTree>
    <p:extLst>
      <p:ext uri="{BB962C8B-B14F-4D97-AF65-F5344CB8AC3E}">
        <p14:creationId xmlns:p14="http://schemas.microsoft.com/office/powerpoint/2010/main" val="26234858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895350"/>
            <a:ext cx="11337851" cy="4602161"/>
          </a:xfrm>
        </p:spPr>
        <p:txBody>
          <a:bodyPr>
            <a:normAutofit/>
          </a:bodyPr>
          <a:lstStyle/>
          <a:p>
            <a:r>
              <a:rPr lang="en-GB" dirty="0" smtClean="0">
                <a:latin typeface="+mj-lt"/>
              </a:rPr>
              <a:t>Now </a:t>
            </a:r>
            <a:r>
              <a:rPr lang="en-GB" dirty="0" smtClean="0">
                <a:latin typeface="+mj-lt"/>
              </a:rPr>
              <a:t>let’s put them to music.</a:t>
            </a:r>
          </a:p>
          <a:p>
            <a:endParaRPr lang="en-GB" dirty="0">
              <a:latin typeface="+mj-lt"/>
            </a:endParaRPr>
          </a:p>
          <a:p>
            <a:r>
              <a:rPr lang="en-GB" dirty="0" smtClean="0">
                <a:latin typeface="+mj-lt"/>
              </a:rPr>
              <a:t>You might hav</a:t>
            </a:r>
            <a:r>
              <a:rPr lang="en-GB" dirty="0" smtClean="0">
                <a:latin typeface="+mj-lt"/>
              </a:rPr>
              <a:t>e your own tune to dance along to, or you might like to dance to </a:t>
            </a:r>
            <a:r>
              <a:rPr lang="en-GB" dirty="0" smtClean="0">
                <a:latin typeface="+mj-lt"/>
                <a:hlinkClick r:id="rId4"/>
              </a:rPr>
              <a:t>Dancing Matt’s song </a:t>
            </a:r>
            <a:r>
              <a:rPr lang="en-GB" dirty="0" smtClean="0">
                <a:latin typeface="+mj-lt"/>
              </a:rPr>
              <a:t>or Pharrell Williams’ </a:t>
            </a:r>
            <a:r>
              <a:rPr lang="en-GB" dirty="0" smtClean="0">
                <a:latin typeface="+mj-lt"/>
                <a:hlinkClick r:id="rId5"/>
              </a:rPr>
              <a:t>Happy Song.</a:t>
            </a:r>
            <a:r>
              <a:rPr lang="en-GB" dirty="0" smtClean="0">
                <a:latin typeface="+mj-lt"/>
              </a:rPr>
              <a:t/>
            </a:r>
            <a:br>
              <a:rPr lang="en-GB" dirty="0" smtClean="0">
                <a:latin typeface="+mj-lt"/>
              </a:rPr>
            </a:br>
            <a:r>
              <a:rPr lang="en-GB" dirty="0" smtClean="0">
                <a:latin typeface="+mj-lt"/>
              </a:rPr>
              <a:t/>
            </a:r>
            <a:br>
              <a:rPr lang="en-GB" dirty="0" smtClean="0">
                <a:latin typeface="+mj-lt"/>
              </a:rPr>
            </a:br>
            <a:r>
              <a:rPr lang="en-GB" dirty="0" smtClean="0">
                <a:latin typeface="+mj-lt"/>
              </a:rPr>
              <a:t>Or you can use this special song as your class dance song. It’s called </a:t>
            </a:r>
            <a:r>
              <a:rPr lang="en-GB" b="1" dirty="0" smtClean="0">
                <a:latin typeface="+mj-lt"/>
              </a:rPr>
              <a:t>Boogie-Woogie. </a:t>
            </a:r>
            <a:r>
              <a:rPr lang="en-GB" dirty="0" smtClean="0">
                <a:latin typeface="+mj-lt"/>
              </a:rPr>
              <a:t>Click on the speaker symbol to play the song</a:t>
            </a:r>
            <a:r>
              <a:rPr lang="en-GB" b="1" dirty="0" smtClean="0">
                <a:latin typeface="+mj-lt"/>
              </a:rPr>
              <a:t>.</a:t>
            </a:r>
            <a:endParaRPr lang="en-GB" b="1" dirty="0">
              <a:latin typeface="+mj-lt"/>
            </a:endParaRPr>
          </a:p>
        </p:txBody>
      </p:sp>
      <p:pic>
        <p:nvPicPr>
          <p:cNvPr id="2" name="49 - Boogie Woogi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995176" y="4160909"/>
            <a:ext cx="2290691" cy="2290691"/>
          </a:xfrm>
          <a:prstGeom prst="rect">
            <a:avLst/>
          </a:prstGeom>
        </p:spPr>
      </p:pic>
    </p:spTree>
    <p:extLst>
      <p:ext uri="{BB962C8B-B14F-4D97-AF65-F5344CB8AC3E}">
        <p14:creationId xmlns:p14="http://schemas.microsoft.com/office/powerpoint/2010/main" val="281374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58876" fill="hold"/>
                                        <p:tgtEl>
                                          <p:spTgt spid="2"/>
                                        </p:tgtEl>
                                      </p:cBhvr>
                                    </p:cmd>
                                  </p:childTnLst>
                                </p:cTn>
                              </p:par>
                            </p:childTnLst>
                          </p:cTn>
                        </p:par>
                      </p:childTnLst>
                    </p:cTn>
                  </p:par>
                </p:childTnLst>
              </p:cTn>
              <p:nextCondLst>
                <p:cond evt="onClick" delay="0">
                  <p:tgtEl>
                    <p:spTgt spid="2"/>
                  </p:tgtEl>
                </p:cond>
              </p:nextCondLst>
            </p:seq>
            <p:audio>
              <p:cMediaNode vol="80000">
                <p:cTn id="20" fill="hold" display="0">
                  <p:stCondLst>
                    <p:cond delay="indefinite"/>
                  </p:stCondLst>
                  <p:endCondLst>
                    <p:cond evt="onStopAudio" delay="0">
                      <p:tgtEl>
                        <p:sldTgt/>
                      </p:tgtEl>
                    </p:cond>
                  </p:endCondLst>
                </p:cTn>
                <p:tgtEl>
                  <p:spTgt spid="2"/>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172" y="1285349"/>
            <a:ext cx="11337851" cy="4351338"/>
          </a:xfrm>
        </p:spPr>
        <p:txBody>
          <a:bodyPr/>
          <a:lstStyle/>
          <a:p>
            <a:r>
              <a:rPr lang="en-GB" dirty="0" smtClean="0">
                <a:latin typeface="+mj-lt"/>
              </a:rPr>
              <a:t>Keep practicing your moves to the music until everyone in your group knows the routine.</a:t>
            </a:r>
          </a:p>
        </p:txBody>
      </p:sp>
      <p:sp>
        <p:nvSpPr>
          <p:cNvPr id="4" name="Oval Callout 3"/>
          <p:cNvSpPr/>
          <p:nvPr/>
        </p:nvSpPr>
        <p:spPr>
          <a:xfrm>
            <a:off x="3832640" y="2314575"/>
            <a:ext cx="3168235" cy="3107024"/>
          </a:xfrm>
          <a:prstGeom prst="wedgeEllipseCallout">
            <a:avLst>
              <a:gd name="adj1" fmla="val 61223"/>
              <a:gd name="adj2" fmla="val 35544"/>
            </a:avLst>
          </a:prstGeom>
          <a:solidFill>
            <a:srgbClr val="F2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mj-lt"/>
              </a:rPr>
              <a:t>Make sure you all know what to do as you are going to then teach the rest of the group.</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21287" y="4840856"/>
            <a:ext cx="2198162" cy="1591662"/>
          </a:xfrm>
          <a:prstGeom prst="rect">
            <a:avLst/>
          </a:prstGeom>
        </p:spPr>
      </p:pic>
    </p:spTree>
    <p:extLst>
      <p:ext uri="{BB962C8B-B14F-4D97-AF65-F5344CB8AC3E}">
        <p14:creationId xmlns:p14="http://schemas.microsoft.com/office/powerpoint/2010/main" val="38053159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823" y="18485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95536" y="4217109"/>
            <a:ext cx="3754810" cy="1384995"/>
          </a:xfrm>
          <a:prstGeom prst="rect">
            <a:avLst/>
          </a:prstGeom>
          <a:noFill/>
        </p:spPr>
        <p:txBody>
          <a:bodyPr wrap="square" rtlCol="0">
            <a:spAutoFit/>
          </a:bodyPr>
          <a:lstStyle/>
          <a:p>
            <a:pPr algn="ctr"/>
            <a:r>
              <a:rPr lang="en-GB" sz="2400" b="1" spc="300" dirty="0" smtClean="0">
                <a:solidFill>
                  <a:prstClr val="white"/>
                </a:solidFill>
                <a:latin typeface="Foco" panose="020B0504050202020203" pitchFamily="34" charset="0"/>
              </a:rPr>
              <a:t>DANCING </a:t>
            </a:r>
            <a:br>
              <a:rPr lang="en-GB" sz="2400" b="1" spc="300" dirty="0" smtClean="0">
                <a:solidFill>
                  <a:prstClr val="white"/>
                </a:solidFill>
                <a:latin typeface="Foco" panose="020B0504050202020203" pitchFamily="34" charset="0"/>
              </a:rPr>
            </a:br>
            <a:r>
              <a:rPr lang="en-GB" sz="2400" b="1" spc="300" dirty="0" smtClean="0">
                <a:solidFill>
                  <a:prstClr val="white"/>
                </a:solidFill>
                <a:latin typeface="Foco" panose="020B0504050202020203" pitchFamily="34" charset="0"/>
              </a:rPr>
              <a:t>TOGETHER</a:t>
            </a:r>
            <a:endParaRPr lang="en-GB" sz="2400" b="1" spc="300" dirty="0" smtClean="0">
              <a:solidFill>
                <a:prstClr val="white"/>
              </a:solidFill>
              <a:latin typeface="Foco" panose="020B0504050202020203" pitchFamily="34" charset="0"/>
            </a:endParaRPr>
          </a:p>
          <a:p>
            <a:pPr algn="ctr"/>
            <a:endParaRPr lang="en-GB" b="1" spc="300"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1 0  M </a:t>
            </a:r>
            <a:r>
              <a:rPr lang="en-GB" b="1" dirty="0" smtClean="0">
                <a:solidFill>
                  <a:srgbClr val="FEE725"/>
                </a:solidFill>
                <a:latin typeface="Foco" panose="020B0504050202020203" pitchFamily="34" charset="0"/>
              </a:rPr>
              <a:t>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1410037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69" y="370312"/>
            <a:ext cx="11357344" cy="1190958"/>
          </a:xfrm>
        </p:spPr>
        <p:txBody>
          <a:bodyPr/>
          <a:lstStyle/>
          <a:p>
            <a:r>
              <a:rPr lang="en-GB" dirty="0"/>
              <a:t>In this lesson, </a:t>
            </a:r>
            <a:r>
              <a:rPr lang="en-GB" dirty="0" smtClean="0"/>
              <a:t>pupils will</a:t>
            </a:r>
            <a:r>
              <a:rPr lang="en-GB" dirty="0"/>
              <a:t>:</a:t>
            </a:r>
          </a:p>
        </p:txBody>
      </p:sp>
      <p:sp>
        <p:nvSpPr>
          <p:cNvPr id="3" name="Content Placeholder 2"/>
          <p:cNvSpPr>
            <a:spLocks noGrp="1"/>
          </p:cNvSpPr>
          <p:nvPr>
            <p:ph idx="1"/>
          </p:nvPr>
        </p:nvSpPr>
        <p:spPr>
          <a:xfrm>
            <a:off x="1666953" y="1882585"/>
            <a:ext cx="10095857" cy="4591240"/>
          </a:xfrm>
        </p:spPr>
        <p:txBody>
          <a:bodyPr>
            <a:normAutofit/>
          </a:bodyPr>
          <a:lstStyle/>
          <a:p>
            <a:pPr marL="0" indent="0">
              <a:buNone/>
            </a:pPr>
            <a:r>
              <a:rPr lang="en-GB" dirty="0" smtClean="0">
                <a:latin typeface="+mj-lt"/>
              </a:rPr>
              <a:t>Think about and discuss </a:t>
            </a:r>
            <a:r>
              <a:rPr lang="en-GB" dirty="0" smtClean="0">
                <a:latin typeface="+mj-lt"/>
              </a:rPr>
              <a:t>different ways that we like to do things such as dancing</a:t>
            </a:r>
            <a:br>
              <a:rPr lang="en-GB" dirty="0" smtClean="0">
                <a:latin typeface="+mj-lt"/>
              </a:rPr>
            </a:br>
            <a:endParaRPr lang="en-GB" dirty="0" smtClean="0">
              <a:latin typeface="+mj-lt"/>
            </a:endParaRPr>
          </a:p>
          <a:p>
            <a:pPr marL="0" indent="0">
              <a:buNone/>
            </a:pPr>
            <a:r>
              <a:rPr lang="en-GB" dirty="0" smtClean="0">
                <a:latin typeface="+mj-lt"/>
              </a:rPr>
              <a:t>Understand </a:t>
            </a:r>
            <a:r>
              <a:rPr lang="en-GB" dirty="0" smtClean="0">
                <a:latin typeface="+mj-lt"/>
              </a:rPr>
              <a:t>how it feels to move our bodies in different ways and to combine different moves</a:t>
            </a:r>
          </a:p>
          <a:p>
            <a:pPr marL="0" indent="0">
              <a:buNone/>
            </a:pPr>
            <a:endParaRPr lang="en-GB" dirty="0" smtClean="0">
              <a:latin typeface="+mj-lt"/>
            </a:endParaRPr>
          </a:p>
          <a:p>
            <a:pPr marL="0" indent="0">
              <a:buNone/>
            </a:pPr>
            <a:r>
              <a:rPr lang="en-GB" dirty="0" smtClean="0">
                <a:latin typeface="+mj-lt"/>
              </a:rPr>
              <a:t>Connect up some of our different ways of dancing and celebrate our differences and diversity </a:t>
            </a:r>
            <a:endParaRPr lang="en-GB" dirty="0">
              <a:latin typeface="+mj-lt"/>
            </a:endParaRPr>
          </a:p>
        </p:txBody>
      </p:sp>
      <p:pic>
        <p:nvPicPr>
          <p:cNvPr id="12"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0369" y="1561270"/>
            <a:ext cx="1231499" cy="4121253"/>
          </a:xfrm>
          <a:prstGeom prst="rect">
            <a:avLst/>
          </a:prstGeom>
        </p:spPr>
      </p:pic>
    </p:spTree>
    <p:extLst>
      <p:ext uri="{BB962C8B-B14F-4D97-AF65-F5344CB8AC3E}">
        <p14:creationId xmlns:p14="http://schemas.microsoft.com/office/powerpoint/2010/main" val="218691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3" end="3"/>
                                            </p:txEl>
                                          </p:spTgt>
                                        </p:tgtEl>
                                      </p:cBhvr>
                                    </p:animEffect>
                                    <p:animScale>
                                      <p:cBhvr>
                                        <p:cTn id="17" dur="2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072" y="550270"/>
            <a:ext cx="11337851" cy="5560018"/>
          </a:xfrm>
        </p:spPr>
        <p:txBody>
          <a:bodyPr>
            <a:normAutofit/>
          </a:bodyPr>
          <a:lstStyle/>
          <a:p>
            <a:endParaRPr lang="en-GB" dirty="0" smtClean="0">
              <a:latin typeface="+mj-lt"/>
            </a:endParaRPr>
          </a:p>
          <a:p>
            <a:r>
              <a:rPr lang="en-GB" dirty="0" smtClean="0">
                <a:latin typeface="+mj-lt"/>
              </a:rPr>
              <a:t>Now let’s add in another </a:t>
            </a:r>
            <a:r>
              <a:rPr lang="en-GB" b="1" dirty="0" smtClean="0">
                <a:latin typeface="+mj-lt"/>
              </a:rPr>
              <a:t>Jiving Hands </a:t>
            </a:r>
            <a:r>
              <a:rPr lang="en-GB" dirty="0" smtClean="0">
                <a:latin typeface="+mj-lt"/>
              </a:rPr>
              <a:t>move.</a:t>
            </a:r>
            <a:br>
              <a:rPr lang="en-GB" dirty="0" smtClean="0">
                <a:latin typeface="+mj-lt"/>
              </a:rPr>
            </a:br>
            <a:r>
              <a:rPr lang="en-GB" dirty="0" smtClean="0">
                <a:latin typeface="+mj-lt"/>
              </a:rPr>
              <a:t>Group 2 come and teach the rest of the class your move – remember to do the move for four beats:</a:t>
            </a:r>
          </a:p>
          <a:p>
            <a:endParaRPr lang="en-GB" dirty="0">
              <a:latin typeface="+mj-lt"/>
            </a:endParaRPr>
          </a:p>
          <a:p>
            <a:pPr algn="ctr"/>
            <a:r>
              <a:rPr lang="en-GB" b="1" dirty="0" smtClean="0">
                <a:latin typeface="+mj-lt"/>
              </a:rPr>
              <a:t>“One – two – three – four” </a:t>
            </a:r>
          </a:p>
          <a:p>
            <a:r>
              <a:rPr lang="en-GB" dirty="0">
                <a:latin typeface="+mj-lt"/>
              </a:rPr>
              <a:t/>
            </a:r>
            <a:br>
              <a:rPr lang="en-GB" dirty="0">
                <a:latin typeface="+mj-lt"/>
              </a:rPr>
            </a:br>
            <a:r>
              <a:rPr lang="en-GB" dirty="0" smtClean="0">
                <a:latin typeface="+mj-lt"/>
              </a:rPr>
              <a:t>Now let’s add in another </a:t>
            </a:r>
            <a:r>
              <a:rPr lang="en-GB" b="1" dirty="0" smtClean="0">
                <a:latin typeface="+mj-lt"/>
              </a:rPr>
              <a:t>Stomping Feed </a:t>
            </a:r>
            <a:r>
              <a:rPr lang="en-GB" dirty="0" smtClean="0">
                <a:latin typeface="+mj-lt"/>
              </a:rPr>
              <a:t>move. Group 4 come and teach the class your move – remember to do the move for four beats: </a:t>
            </a:r>
          </a:p>
          <a:p>
            <a:endParaRPr lang="en-GB" dirty="0">
              <a:latin typeface="+mj-lt"/>
            </a:endParaRPr>
          </a:p>
          <a:p>
            <a:pPr algn="ctr"/>
            <a:r>
              <a:rPr lang="en-GB" b="1" dirty="0" smtClean="0">
                <a:latin typeface="+mj-lt"/>
              </a:rPr>
              <a:t>“One </a:t>
            </a:r>
            <a:r>
              <a:rPr lang="en-GB" b="1" dirty="0">
                <a:latin typeface="+mj-lt"/>
              </a:rPr>
              <a:t>– two – three – </a:t>
            </a:r>
            <a:r>
              <a:rPr lang="en-GB" b="1" dirty="0" smtClean="0">
                <a:latin typeface="+mj-lt"/>
              </a:rPr>
              <a:t>four”</a:t>
            </a:r>
            <a:endParaRPr lang="en-GB" b="1" dirty="0">
              <a:latin typeface="+mj-lt"/>
            </a:endParaRPr>
          </a:p>
          <a:p>
            <a:endParaRPr lang="en-GB" dirty="0">
              <a:latin typeface="+mj-lt"/>
            </a:endParaRPr>
          </a:p>
        </p:txBody>
      </p:sp>
      <p:pic>
        <p:nvPicPr>
          <p:cNvPr id="4" name="Picture 3"/>
          <p:cNvPicPr>
            <a:picLocks noChangeAspect="1"/>
          </p:cNvPicPr>
          <p:nvPr/>
        </p:nvPicPr>
        <p:blipFill>
          <a:blip r:embed="rId2"/>
          <a:stretch>
            <a:fillRect/>
          </a:stretch>
        </p:blipFill>
        <p:spPr>
          <a:xfrm>
            <a:off x="9570493" y="4054116"/>
            <a:ext cx="2621507" cy="2426418"/>
          </a:xfrm>
          <a:prstGeom prst="rect">
            <a:avLst/>
          </a:prstGeom>
        </p:spPr>
      </p:pic>
    </p:spTree>
    <p:extLst>
      <p:ext uri="{BB962C8B-B14F-4D97-AF65-F5344CB8AC3E}">
        <p14:creationId xmlns:p14="http://schemas.microsoft.com/office/powerpoint/2010/main" val="155976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cartoon snak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48175" y="4188093"/>
            <a:ext cx="2625760" cy="1859914"/>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5047528" y="1050758"/>
            <a:ext cx="3106594" cy="3008379"/>
          </a:xfrm>
          <a:prstGeom prst="wedgeEllipseCallout">
            <a:avLst>
              <a:gd name="adj1" fmla="val -37197"/>
              <a:gd name="adj2" fmla="val 49158"/>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mj-lt"/>
              </a:rPr>
              <a:t>Can you do the two moves at the same time?!</a:t>
            </a:r>
            <a:endParaRPr lang="en-GB" sz="2400" dirty="0">
              <a:latin typeface="+mj-lt"/>
            </a:endParaRPr>
          </a:p>
        </p:txBody>
      </p:sp>
    </p:spTree>
    <p:extLst>
      <p:ext uri="{BB962C8B-B14F-4D97-AF65-F5344CB8AC3E}">
        <p14:creationId xmlns:p14="http://schemas.microsoft.com/office/powerpoint/2010/main" val="9505903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072" y="550270"/>
            <a:ext cx="11337851" cy="5560018"/>
          </a:xfrm>
        </p:spPr>
        <p:txBody>
          <a:bodyPr>
            <a:normAutofit/>
          </a:bodyPr>
          <a:lstStyle/>
          <a:p>
            <a:r>
              <a:rPr lang="en-GB" dirty="0" smtClean="0">
                <a:latin typeface="+mj-lt"/>
              </a:rPr>
              <a:t>Now it’s time to teach the others in the class your moves.</a:t>
            </a:r>
          </a:p>
          <a:p>
            <a:r>
              <a:rPr lang="en-GB" dirty="0">
                <a:latin typeface="+mj-lt"/>
              </a:rPr>
              <a:t/>
            </a:r>
            <a:br>
              <a:rPr lang="en-GB" dirty="0">
                <a:latin typeface="+mj-lt"/>
              </a:rPr>
            </a:br>
            <a:r>
              <a:rPr lang="en-GB" dirty="0" smtClean="0">
                <a:latin typeface="+mj-lt"/>
              </a:rPr>
              <a:t>All of you stand up ready to go.  First let’s do a </a:t>
            </a:r>
            <a:r>
              <a:rPr lang="en-GB" b="1" dirty="0" smtClean="0">
                <a:latin typeface="+mj-lt"/>
              </a:rPr>
              <a:t>Jiving Hands </a:t>
            </a:r>
            <a:r>
              <a:rPr lang="en-GB" dirty="0" smtClean="0">
                <a:latin typeface="+mj-lt"/>
              </a:rPr>
              <a:t>move.</a:t>
            </a:r>
            <a:br>
              <a:rPr lang="en-GB" dirty="0" smtClean="0">
                <a:latin typeface="+mj-lt"/>
              </a:rPr>
            </a:br>
            <a:r>
              <a:rPr lang="en-GB" dirty="0" smtClean="0">
                <a:latin typeface="+mj-lt"/>
              </a:rPr>
              <a:t>Group 1 come and teach the rest of the class your move – remember to do the move for four beats:</a:t>
            </a:r>
          </a:p>
          <a:p>
            <a:endParaRPr lang="en-GB" dirty="0">
              <a:latin typeface="+mj-lt"/>
            </a:endParaRPr>
          </a:p>
          <a:p>
            <a:pPr algn="ctr"/>
            <a:r>
              <a:rPr lang="en-GB" b="1" dirty="0" smtClean="0">
                <a:latin typeface="+mj-lt"/>
              </a:rPr>
              <a:t>“One – two – three – four” </a:t>
            </a:r>
          </a:p>
          <a:p>
            <a:r>
              <a:rPr lang="en-GB" dirty="0">
                <a:latin typeface="+mj-lt"/>
              </a:rPr>
              <a:t/>
            </a:r>
            <a:br>
              <a:rPr lang="en-GB" dirty="0">
                <a:latin typeface="+mj-lt"/>
              </a:rPr>
            </a:br>
            <a:r>
              <a:rPr lang="en-GB" dirty="0" smtClean="0">
                <a:latin typeface="+mj-lt"/>
              </a:rPr>
              <a:t>Now let’s add in a </a:t>
            </a:r>
            <a:r>
              <a:rPr lang="en-GB" b="1" dirty="0" smtClean="0">
                <a:latin typeface="+mj-lt"/>
              </a:rPr>
              <a:t>Stomping Feed </a:t>
            </a:r>
            <a:r>
              <a:rPr lang="en-GB" dirty="0" smtClean="0">
                <a:latin typeface="+mj-lt"/>
              </a:rPr>
              <a:t>move. Group 3 come and teach the class your move – remember to do the move for four beats: </a:t>
            </a:r>
          </a:p>
          <a:p>
            <a:endParaRPr lang="en-GB" dirty="0">
              <a:latin typeface="+mj-lt"/>
            </a:endParaRPr>
          </a:p>
          <a:p>
            <a:pPr algn="ctr"/>
            <a:r>
              <a:rPr lang="en-GB" b="1" dirty="0" smtClean="0">
                <a:latin typeface="+mj-lt"/>
              </a:rPr>
              <a:t>“One </a:t>
            </a:r>
            <a:r>
              <a:rPr lang="en-GB" b="1" dirty="0">
                <a:latin typeface="+mj-lt"/>
              </a:rPr>
              <a:t>– two – three – </a:t>
            </a:r>
            <a:r>
              <a:rPr lang="en-GB" b="1" dirty="0" smtClean="0">
                <a:latin typeface="+mj-lt"/>
              </a:rPr>
              <a:t>four” </a:t>
            </a:r>
            <a:endParaRPr lang="en-GB" b="1" dirty="0">
              <a:latin typeface="+mj-lt"/>
            </a:endParaRPr>
          </a:p>
          <a:p>
            <a:endParaRPr lang="en-GB" dirty="0">
              <a:latin typeface="+mj-lt"/>
            </a:endParaRPr>
          </a:p>
        </p:txBody>
      </p:sp>
      <p:pic>
        <p:nvPicPr>
          <p:cNvPr id="4" name="Picture 3"/>
          <p:cNvPicPr>
            <a:picLocks noChangeAspect="1"/>
          </p:cNvPicPr>
          <p:nvPr/>
        </p:nvPicPr>
        <p:blipFill>
          <a:blip r:embed="rId2"/>
          <a:stretch>
            <a:fillRect/>
          </a:stretch>
        </p:blipFill>
        <p:spPr>
          <a:xfrm>
            <a:off x="9966846" y="4852964"/>
            <a:ext cx="1758429" cy="1627569"/>
          </a:xfrm>
          <a:prstGeom prst="rect">
            <a:avLst/>
          </a:prstGeom>
        </p:spPr>
      </p:pic>
    </p:spTree>
    <p:extLst>
      <p:ext uri="{BB962C8B-B14F-4D97-AF65-F5344CB8AC3E}">
        <p14:creationId xmlns:p14="http://schemas.microsoft.com/office/powerpoint/2010/main" val="264716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cartoon snak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48175" y="4188093"/>
            <a:ext cx="2625760" cy="1859914"/>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5047528" y="1050758"/>
            <a:ext cx="3106594" cy="3008379"/>
          </a:xfrm>
          <a:prstGeom prst="wedgeEllipseCallout">
            <a:avLst>
              <a:gd name="adj1" fmla="val -37197"/>
              <a:gd name="adj2" fmla="val 49158"/>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mj-lt"/>
              </a:rPr>
              <a:t>You now have 2 jiving hands and 2 stomping legs moves…can you do them all?</a:t>
            </a:r>
            <a:endParaRPr lang="en-GB" sz="2400" dirty="0">
              <a:latin typeface="+mj-lt"/>
            </a:endParaRPr>
          </a:p>
        </p:txBody>
      </p:sp>
    </p:spTree>
    <p:extLst>
      <p:ext uri="{BB962C8B-B14F-4D97-AF65-F5344CB8AC3E}">
        <p14:creationId xmlns:p14="http://schemas.microsoft.com/office/powerpoint/2010/main" val="1014516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latin typeface="+mj-lt"/>
              </a:rPr>
              <a:t>Let’s all now dance together to our song and do some Jiving Hands and Stomping feet!</a:t>
            </a:r>
            <a:endParaRPr lang="en-GB" dirty="0">
              <a:latin typeface="+mj-lt"/>
            </a:endParaRPr>
          </a:p>
        </p:txBody>
      </p:sp>
      <p:pic>
        <p:nvPicPr>
          <p:cNvPr id="4" name="49 - Boogie Woogi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147576" y="3494159"/>
            <a:ext cx="2290691" cy="2290691"/>
          </a:xfrm>
          <a:prstGeom prst="rect">
            <a:avLst/>
          </a:prstGeom>
        </p:spPr>
      </p:pic>
    </p:spTree>
    <p:extLst>
      <p:ext uri="{BB962C8B-B14F-4D97-AF65-F5344CB8AC3E}">
        <p14:creationId xmlns:p14="http://schemas.microsoft.com/office/powerpoint/2010/main" val="10762192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87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latin typeface="+mj-lt"/>
              </a:rPr>
              <a:t>To finish, let’s all </a:t>
            </a:r>
            <a:r>
              <a:rPr lang="en-GB" b="1" dirty="0" smtClean="0">
                <a:latin typeface="+mj-lt"/>
              </a:rPr>
              <a:t>take it in turns to share </a:t>
            </a:r>
            <a:r>
              <a:rPr lang="en-GB" b="1" dirty="0" smtClean="0">
                <a:latin typeface="+mj-lt"/>
              </a:rPr>
              <a:t>one thing </a:t>
            </a:r>
            <a:r>
              <a:rPr lang="en-GB" dirty="0" smtClean="0">
                <a:latin typeface="+mj-lt"/>
              </a:rPr>
              <a:t>that we have learned in this topic on Journeys.</a:t>
            </a:r>
            <a:endParaRPr lang="en-GB" dirty="0">
              <a:latin typeface="+mj-lt"/>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15025" y="4046372"/>
            <a:ext cx="2942449" cy="2130591"/>
          </a:xfrm>
          <a:prstGeom prst="rect">
            <a:avLst/>
          </a:prstGeom>
        </p:spPr>
      </p:pic>
    </p:spTree>
    <p:extLst>
      <p:ext uri="{BB962C8B-B14F-4D97-AF65-F5344CB8AC3E}">
        <p14:creationId xmlns:p14="http://schemas.microsoft.com/office/powerpoint/2010/main" val="8175988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8774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925" y="371224"/>
            <a:ext cx="1430027" cy="573741"/>
          </a:xfrm>
          <a:prstGeom prst="rect">
            <a:avLst/>
          </a:prstGeom>
        </p:spPr>
      </p:pic>
      <p:sp>
        <p:nvSpPr>
          <p:cNvPr id="11" name="Oval 10"/>
          <p:cNvSpPr/>
          <p:nvPr/>
        </p:nvSpPr>
        <p:spPr>
          <a:xfrm>
            <a:off x="7991626" y="2601888"/>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093581" y="4211793"/>
            <a:ext cx="3754810" cy="1384995"/>
          </a:xfrm>
          <a:prstGeom prst="rect">
            <a:avLst/>
          </a:prstGeom>
          <a:noFill/>
        </p:spPr>
        <p:txBody>
          <a:bodyPr wrap="square" rtlCol="0">
            <a:spAutoFit/>
          </a:bodyPr>
          <a:lstStyle/>
          <a:p>
            <a:pPr algn="ctr"/>
            <a:r>
              <a:rPr lang="en-GB" sz="2400" b="1" spc="300" dirty="0" smtClean="0">
                <a:solidFill>
                  <a:prstClr val="white"/>
                </a:solidFill>
              </a:rPr>
              <a:t>FOX’S DANCING JOURNEY</a:t>
            </a:r>
            <a:endParaRPr lang="en-GB" b="1" spc="300" dirty="0" smtClean="0">
              <a:solidFill>
                <a:srgbClr val="FEE725"/>
              </a:solidFill>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1 </a:t>
            </a:r>
            <a:r>
              <a:rPr lang="en-GB" b="1" dirty="0" smtClean="0">
                <a:solidFill>
                  <a:srgbClr val="FEE725"/>
                </a:solidFill>
                <a:latin typeface="Foco" panose="020B0504050202020203" pitchFamily="34" charset="0"/>
              </a:rPr>
              <a:t>5  </a:t>
            </a:r>
            <a:r>
              <a:rPr lang="en-GB" b="1" dirty="0" smtClean="0">
                <a:solidFill>
                  <a:srgbClr val="FEE725"/>
                </a:solidFill>
                <a:latin typeface="Foco" panose="020B0504050202020203" pitchFamily="34" charset="0"/>
              </a:rPr>
              <a:t>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3156459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422" y="973168"/>
            <a:ext cx="11337851" cy="3576003"/>
          </a:xfrm>
        </p:spPr>
        <p:txBody>
          <a:bodyPr>
            <a:normAutofit/>
          </a:bodyPr>
          <a:lstStyle/>
          <a:p>
            <a:pPr marL="0" indent="0">
              <a:buNone/>
            </a:pPr>
            <a:r>
              <a:rPr lang="en-GB" dirty="0" smtClean="0">
                <a:latin typeface="+mj-lt"/>
              </a:rPr>
              <a:t>In the last lesson we were </a:t>
            </a:r>
            <a:r>
              <a:rPr lang="en-GB" dirty="0" smtClean="0">
                <a:latin typeface="+mj-lt"/>
              </a:rPr>
              <a:t>learning about passports and some of the wonderful differences that we can learn about from each other.</a:t>
            </a:r>
            <a:r>
              <a:rPr lang="en-GB" dirty="0" smtClean="0">
                <a:latin typeface="+mj-lt"/>
              </a:rPr>
              <a:t/>
            </a:r>
            <a:br>
              <a:rPr lang="en-GB" dirty="0" smtClean="0">
                <a:latin typeface="+mj-lt"/>
              </a:rPr>
            </a:br>
            <a:endParaRPr lang="en-GB" dirty="0" smtClean="0">
              <a:latin typeface="+mj-lt"/>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58429" y="3978415"/>
            <a:ext cx="3634146" cy="2631440"/>
          </a:xfrm>
          <a:prstGeom prst="rect">
            <a:avLst/>
          </a:prstGeom>
        </p:spPr>
      </p:pic>
      <p:sp>
        <p:nvSpPr>
          <p:cNvPr id="7" name="Oval Callout 6"/>
          <p:cNvSpPr/>
          <p:nvPr/>
        </p:nvSpPr>
        <p:spPr>
          <a:xfrm>
            <a:off x="3371922" y="2229521"/>
            <a:ext cx="3251200" cy="3135995"/>
          </a:xfrm>
          <a:prstGeom prst="wedgeEllipseCallout">
            <a:avLst>
              <a:gd name="adj1" fmla="val 72624"/>
              <a:gd name="adj2" fmla="val 36581"/>
            </a:avLst>
          </a:prstGeom>
          <a:solidFill>
            <a:srgbClr val="F2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prstClr val="white"/>
                </a:solidFill>
                <a:latin typeface="+mj-lt"/>
              </a:rPr>
              <a:t>Can you remember what goes inside your passport?</a:t>
            </a:r>
            <a:endParaRPr lang="en-GB" sz="2800" dirty="0">
              <a:solidFill>
                <a:prstClr val="white"/>
              </a:solidFill>
              <a:latin typeface="+mj-lt"/>
            </a:endParaRPr>
          </a:p>
        </p:txBody>
      </p:sp>
    </p:spTree>
    <p:extLst>
      <p:ext uri="{BB962C8B-B14F-4D97-AF65-F5344CB8AC3E}">
        <p14:creationId xmlns:p14="http://schemas.microsoft.com/office/powerpoint/2010/main" val="702148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172" y="834073"/>
            <a:ext cx="11337851" cy="4216083"/>
          </a:xfrm>
        </p:spPr>
        <p:txBody>
          <a:bodyPr>
            <a:normAutofit/>
          </a:bodyPr>
          <a:lstStyle/>
          <a:p>
            <a:pPr marL="0" indent="0">
              <a:buNone/>
            </a:pPr>
            <a:r>
              <a:rPr lang="en-GB" dirty="0" smtClean="0">
                <a:latin typeface="+mj-lt"/>
              </a:rPr>
              <a:t>Today we’re </a:t>
            </a:r>
            <a:r>
              <a:rPr lang="en-GB" dirty="0" smtClean="0">
                <a:latin typeface="+mj-lt"/>
              </a:rPr>
              <a:t>going to celebrate our differences and do some dancing!</a:t>
            </a:r>
          </a:p>
          <a:p>
            <a:pPr marL="0" indent="0">
              <a:buNone/>
            </a:pPr>
            <a:r>
              <a:rPr lang="en-GB" dirty="0" smtClean="0">
                <a:latin typeface="+mj-lt"/>
              </a:rPr>
              <a:t>Let’s </a:t>
            </a:r>
            <a:r>
              <a:rPr lang="en-GB" dirty="0" smtClean="0">
                <a:latin typeface="+mj-lt"/>
              </a:rPr>
              <a:t>start by either re-reading the whole of the ThoughtBox story </a:t>
            </a:r>
            <a:r>
              <a:rPr lang="en-GB" b="1" dirty="0" smtClean="0">
                <a:latin typeface="+mj-lt"/>
              </a:rPr>
              <a:t>Fox’s Dancing Journey</a:t>
            </a:r>
            <a:r>
              <a:rPr lang="en-GB" dirty="0">
                <a:latin typeface="+mj-lt"/>
              </a:rPr>
              <a:t> </a:t>
            </a:r>
            <a:r>
              <a:rPr lang="en-GB" dirty="0" smtClean="0">
                <a:latin typeface="+mj-lt"/>
              </a:rPr>
              <a:t>or just the end of the story (from slide </a:t>
            </a:r>
            <a:r>
              <a:rPr lang="en-GB" dirty="0" smtClean="0">
                <a:latin typeface="+mj-lt"/>
              </a:rPr>
              <a:t>21 </a:t>
            </a:r>
            <a:r>
              <a:rPr lang="en-GB" dirty="0" smtClean="0">
                <a:latin typeface="+mj-lt"/>
              </a:rPr>
              <a:t>until the end).</a:t>
            </a:r>
            <a:r>
              <a:rPr lang="en-GB" dirty="0" smtClean="0"/>
              <a:t/>
            </a:r>
            <a:br>
              <a:rPr lang="en-GB" dirty="0" smtClean="0"/>
            </a:br>
            <a:endParaRPr lang="en-GB" dirty="0" smtClean="0"/>
          </a:p>
          <a:p>
            <a:pPr marL="0" indent="0">
              <a:buNone/>
            </a:pPr>
            <a:endParaRPr lang="en-GB" dirty="0"/>
          </a:p>
          <a:p>
            <a:pPr marL="514350" indent="-514350">
              <a:buFont typeface="+mj-lt"/>
              <a:buAutoNum type="arabicPeriod"/>
            </a:pPr>
            <a:endParaRPr lang="en-GB" dirty="0"/>
          </a:p>
        </p:txBody>
      </p:sp>
      <p:sp>
        <p:nvSpPr>
          <p:cNvPr id="4" name="Oval Callout 3"/>
          <p:cNvSpPr/>
          <p:nvPr/>
        </p:nvSpPr>
        <p:spPr>
          <a:xfrm>
            <a:off x="4695824" y="2771775"/>
            <a:ext cx="3076575" cy="2969806"/>
          </a:xfrm>
          <a:prstGeom prst="wedgeEllipseCallout">
            <a:avLst>
              <a:gd name="adj1" fmla="val 47897"/>
              <a:gd name="adj2" fmla="val 44169"/>
            </a:avLst>
          </a:prstGeom>
          <a:solidFill>
            <a:srgbClr val="28A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prstClr val="white"/>
                </a:solidFill>
              </a:rPr>
              <a:t>Listen carefully for </a:t>
            </a:r>
            <a:r>
              <a:rPr lang="en-GB" sz="2400" dirty="0" smtClean="0">
                <a:solidFill>
                  <a:prstClr val="white"/>
                </a:solidFill>
              </a:rPr>
              <a:t>how the two different groups of animals like to dance!</a:t>
            </a:r>
            <a:endParaRPr lang="en-GB" sz="2400" dirty="0">
              <a:solidFill>
                <a:prstClr val="white"/>
              </a:solidFill>
            </a:endParaRPr>
          </a:p>
        </p:txBody>
      </p:sp>
      <p:pic>
        <p:nvPicPr>
          <p:cNvPr id="9" name="Picture 2" descr="Image result for hare carto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72400" y="4899991"/>
            <a:ext cx="1357496" cy="1597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322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24800" y="3950872"/>
            <a:ext cx="4069585" cy="2796937"/>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723" y="179067"/>
            <a:ext cx="1179204" cy="473108"/>
          </a:xfrm>
          <a:prstGeom prst="rect">
            <a:avLst/>
          </a:prstGeom>
        </p:spPr>
      </p:pic>
      <p:sp>
        <p:nvSpPr>
          <p:cNvPr id="6" name="TextBox 5"/>
          <p:cNvSpPr txBox="1"/>
          <p:nvPr/>
        </p:nvSpPr>
        <p:spPr>
          <a:xfrm>
            <a:off x="1381127" y="2638666"/>
            <a:ext cx="9067800" cy="1200329"/>
          </a:xfrm>
          <a:prstGeom prst="rect">
            <a:avLst/>
          </a:prstGeom>
          <a:noFill/>
        </p:spPr>
        <p:txBody>
          <a:bodyPr wrap="square" rtlCol="0">
            <a:spAutoFit/>
          </a:bodyPr>
          <a:lstStyle/>
          <a:p>
            <a:pPr algn="ctr"/>
            <a:r>
              <a:rPr lang="en-GB" sz="7200" dirty="0" smtClean="0">
                <a:solidFill>
                  <a:srgbClr val="37352F"/>
                </a:solidFill>
              </a:rPr>
              <a:t>Fox’s Dancing Journey</a:t>
            </a:r>
          </a:p>
        </p:txBody>
      </p:sp>
      <p:sp>
        <p:nvSpPr>
          <p:cNvPr id="7" name="Rectangle 6"/>
          <p:cNvSpPr/>
          <p:nvPr/>
        </p:nvSpPr>
        <p:spPr>
          <a:xfrm>
            <a:off x="4480357" y="3766206"/>
            <a:ext cx="3060903" cy="369332"/>
          </a:xfrm>
          <a:prstGeom prst="rect">
            <a:avLst/>
          </a:prstGeom>
        </p:spPr>
        <p:txBody>
          <a:bodyPr wrap="none">
            <a:spAutoFit/>
          </a:bodyPr>
          <a:lstStyle/>
          <a:p>
            <a:r>
              <a:rPr lang="en-GB" spc="300" dirty="0" smtClean="0">
                <a:solidFill>
                  <a:srgbClr val="37352F"/>
                </a:solidFill>
              </a:rPr>
              <a:t>A THOUGHTBOX STORY</a:t>
            </a:r>
            <a:endParaRPr lang="en-GB" spc="300" dirty="0" smtClean="0">
              <a:solidFill>
                <a:prstClr val="black"/>
              </a:solidFill>
            </a:endParaRPr>
          </a:p>
        </p:txBody>
      </p:sp>
    </p:spTree>
    <p:extLst>
      <p:ext uri="{BB962C8B-B14F-4D97-AF65-F5344CB8AC3E}">
        <p14:creationId xmlns:p14="http://schemas.microsoft.com/office/powerpoint/2010/main" val="2145057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914400"/>
            <a:ext cx="11337851" cy="5262563"/>
          </a:xfrm>
        </p:spPr>
        <p:txBody>
          <a:bodyPr>
            <a:noAutofit/>
          </a:bodyPr>
          <a:lstStyle/>
          <a:p>
            <a:r>
              <a:rPr lang="en-GB" dirty="0">
                <a:latin typeface="+mj-lt"/>
              </a:rPr>
              <a:t>It was Saturday night and time for the weekly woodland dance.  Fox always looked forward to Saturdays as she just loved to dance!  Her very favourite dance was one that all the folk from the Hollow </a:t>
            </a:r>
            <a:r>
              <a:rPr lang="en-GB" dirty="0" smtClean="0">
                <a:latin typeface="+mj-lt"/>
              </a:rPr>
              <a:t>knew</a:t>
            </a:r>
            <a:r>
              <a:rPr lang="en-GB" dirty="0">
                <a:latin typeface="+mj-lt"/>
              </a:rPr>
              <a:t> </a:t>
            </a:r>
            <a:r>
              <a:rPr lang="en-GB" dirty="0" smtClean="0">
                <a:latin typeface="+mj-lt"/>
              </a:rPr>
              <a:t>– it was </a:t>
            </a:r>
            <a:r>
              <a:rPr lang="en-GB" dirty="0">
                <a:latin typeface="+mj-lt"/>
              </a:rPr>
              <a:t>called </a:t>
            </a:r>
            <a:r>
              <a:rPr lang="en-GB" i="1" dirty="0">
                <a:latin typeface="+mj-lt"/>
              </a:rPr>
              <a:t>Jiving </a:t>
            </a:r>
            <a:r>
              <a:rPr lang="en-GB" i="1" dirty="0" smtClean="0">
                <a:latin typeface="+mj-lt"/>
              </a:rPr>
              <a:t>Paws. </a:t>
            </a:r>
            <a:r>
              <a:rPr lang="en-GB" dirty="0" smtClean="0">
                <a:latin typeface="+mj-lt"/>
              </a:rPr>
              <a:t>Fox knew </a:t>
            </a:r>
            <a:r>
              <a:rPr lang="en-GB" dirty="0">
                <a:latin typeface="+mj-lt"/>
              </a:rPr>
              <a:t>that </a:t>
            </a:r>
            <a:r>
              <a:rPr lang="en-GB" dirty="0" smtClean="0">
                <a:latin typeface="+mj-lt"/>
              </a:rPr>
              <a:t>everybody would be </a:t>
            </a:r>
            <a:r>
              <a:rPr lang="en-GB" dirty="0">
                <a:latin typeface="+mj-lt"/>
              </a:rPr>
              <a:t>dancing the </a:t>
            </a:r>
            <a:r>
              <a:rPr lang="en-GB" i="1" dirty="0">
                <a:latin typeface="+mj-lt"/>
              </a:rPr>
              <a:t>Jiving Paws</a:t>
            </a:r>
            <a:r>
              <a:rPr lang="en-GB" dirty="0">
                <a:latin typeface="+mj-lt"/>
              </a:rPr>
              <a:t> dance this evening as it was everybody’s </a:t>
            </a:r>
            <a:r>
              <a:rPr lang="en-GB" dirty="0" smtClean="0">
                <a:latin typeface="+mj-lt"/>
              </a:rPr>
              <a:t>favourite dance!</a:t>
            </a:r>
            <a:r>
              <a:rPr lang="en-GB" dirty="0">
                <a:latin typeface="+mj-lt"/>
              </a:rPr>
              <a:t/>
            </a:r>
            <a:br>
              <a:rPr lang="en-GB" dirty="0">
                <a:latin typeface="+mj-lt"/>
              </a:rPr>
            </a:br>
            <a:endParaRPr lang="en-GB" dirty="0">
              <a:latin typeface="+mj-lt"/>
            </a:endParaRPr>
          </a:p>
          <a:p>
            <a:r>
              <a:rPr lang="en-GB" dirty="0">
                <a:latin typeface="+mj-lt"/>
              </a:rPr>
              <a:t>When Fox arrived into the clearing, </a:t>
            </a:r>
            <a:r>
              <a:rPr lang="en-GB" dirty="0" smtClean="0">
                <a:latin typeface="+mj-lt"/>
              </a:rPr>
              <a:t>all of her friends from </a:t>
            </a:r>
            <a:r>
              <a:rPr lang="en-GB" dirty="0">
                <a:latin typeface="+mj-lt"/>
              </a:rPr>
              <a:t>the hollow </a:t>
            </a:r>
            <a:r>
              <a:rPr lang="en-GB" dirty="0" smtClean="0">
                <a:latin typeface="+mj-lt"/>
              </a:rPr>
              <a:t>were there, </a:t>
            </a:r>
            <a:r>
              <a:rPr lang="en-GB" dirty="0">
                <a:latin typeface="+mj-lt"/>
              </a:rPr>
              <a:t>dancing happily to their favourite tunes.  The full moon was shining down like a disco ball and the music was turned up really loudly. </a:t>
            </a:r>
          </a:p>
        </p:txBody>
      </p:sp>
      <p:pic>
        <p:nvPicPr>
          <p:cNvPr id="4"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5829300"/>
            <a:ext cx="12192000" cy="101441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15605" y="4935557"/>
            <a:ext cx="2654987" cy="1922443"/>
          </a:xfrm>
          <a:prstGeom prst="rect">
            <a:avLst/>
          </a:prstGeom>
        </p:spPr>
      </p:pic>
    </p:spTree>
    <p:extLst>
      <p:ext uri="{BB962C8B-B14F-4D97-AF65-F5344CB8AC3E}">
        <p14:creationId xmlns:p14="http://schemas.microsoft.com/office/powerpoint/2010/main" val="31928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2770</TotalTime>
  <Words>2049</Words>
  <Application>Microsoft Office PowerPoint</Application>
  <PresentationFormat>Widescreen</PresentationFormat>
  <Paragraphs>131</Paragraphs>
  <Slides>46</Slides>
  <Notes>1</Notes>
  <HiddenSlides>0</HiddenSlides>
  <MMClips>2</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46</vt:i4>
      </vt:variant>
    </vt:vector>
  </HeadingPairs>
  <TitlesOfParts>
    <vt:vector size="55" baseType="lpstr">
      <vt:lpstr>Arial</vt:lpstr>
      <vt:lpstr>Calibri</vt:lpstr>
      <vt:lpstr>Calibri Light</vt:lpstr>
      <vt:lpstr>Foco</vt:lpstr>
      <vt:lpstr>Times New Roman</vt:lpstr>
      <vt:lpstr>1_Office Theme</vt:lpstr>
      <vt:lpstr>2_Office Theme</vt:lpstr>
      <vt:lpstr>Office Theme</vt:lpstr>
      <vt:lpstr>3_Office Theme</vt:lpstr>
      <vt:lpstr>PowerPoint Presentation</vt:lpstr>
      <vt:lpstr>PowerPoint Presentation</vt:lpstr>
      <vt:lpstr>PowerPoint Presentation</vt:lpstr>
      <vt:lpstr>In this lesson, pupils will: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387</cp:revision>
  <dcterms:created xsi:type="dcterms:W3CDTF">2017-09-06T17:09:35Z</dcterms:created>
  <dcterms:modified xsi:type="dcterms:W3CDTF">2019-04-22T11:26:17Z</dcterms:modified>
</cp:coreProperties>
</file>