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  <p:sldMasterId id="2147483673" r:id="rId2"/>
  </p:sldMasterIdLst>
  <p:notesMasterIdLst>
    <p:notesMasterId r:id="rId52"/>
  </p:notesMasterIdLst>
  <p:handoutMasterIdLst>
    <p:handoutMasterId r:id="rId53"/>
  </p:handoutMasterIdLst>
  <p:sldIdLst>
    <p:sldId id="390" r:id="rId3"/>
    <p:sldId id="391" r:id="rId4"/>
    <p:sldId id="392" r:id="rId5"/>
    <p:sldId id="263" r:id="rId6"/>
    <p:sldId id="299" r:id="rId7"/>
    <p:sldId id="318" r:id="rId8"/>
    <p:sldId id="320" r:id="rId9"/>
    <p:sldId id="393" r:id="rId10"/>
    <p:sldId id="354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06" r:id="rId23"/>
    <p:sldId id="407" r:id="rId24"/>
    <p:sldId id="409" r:id="rId25"/>
    <p:sldId id="410" r:id="rId26"/>
    <p:sldId id="411" r:id="rId27"/>
    <p:sldId id="376" r:id="rId28"/>
    <p:sldId id="424" r:id="rId29"/>
    <p:sldId id="425" r:id="rId30"/>
    <p:sldId id="426" r:id="rId31"/>
    <p:sldId id="416" r:id="rId32"/>
    <p:sldId id="417" r:id="rId33"/>
    <p:sldId id="418" r:id="rId34"/>
    <p:sldId id="419" r:id="rId35"/>
    <p:sldId id="420" r:id="rId36"/>
    <p:sldId id="421" r:id="rId37"/>
    <p:sldId id="422" r:id="rId38"/>
    <p:sldId id="423" r:id="rId39"/>
    <p:sldId id="427" r:id="rId40"/>
    <p:sldId id="379" r:id="rId41"/>
    <p:sldId id="378" r:id="rId42"/>
    <p:sldId id="381" r:id="rId43"/>
    <p:sldId id="382" r:id="rId44"/>
    <p:sldId id="383" r:id="rId45"/>
    <p:sldId id="380" r:id="rId46"/>
    <p:sldId id="384" r:id="rId47"/>
    <p:sldId id="385" r:id="rId48"/>
    <p:sldId id="414" r:id="rId49"/>
    <p:sldId id="428" r:id="rId50"/>
    <p:sldId id="38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23C2"/>
    <a:srgbClr val="B482DA"/>
    <a:srgbClr val="3F8892"/>
    <a:srgbClr val="F9FCD0"/>
    <a:srgbClr val="006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11939-E9DC-4B76-AA6C-2F50C6A2849D}" type="datetimeFigureOut">
              <a:rPr lang="en-GB" smtClean="0"/>
              <a:t>26/10/2017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6A184-380F-4DA2-A48B-89D28F86972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3847" cy="6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66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E1E27-8D30-46C7-8C62-681E48BE9B1E}" type="datetimeFigureOut">
              <a:rPr lang="en-GB" smtClean="0"/>
              <a:t>26/10/2017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C18C5-F3FA-4D0A-A9B9-2971BB5756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3520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0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Take a look at the following advert for TV2</a:t>
            </a:r>
            <a:r>
              <a:rPr lang="en-GB" baseline="0" dirty="0" smtClean="0"/>
              <a:t> in Denmark.</a:t>
            </a:r>
            <a:br>
              <a:rPr lang="en-GB" baseline="0" dirty="0" smtClean="0"/>
            </a:br>
            <a:r>
              <a:rPr lang="en-GB" dirty="0" smtClean="0"/>
              <a:t>Focus on what we share and how we connect, rather than fear how we are different.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>
                <a:solidFill>
                  <a:prstClr val="black"/>
                </a:solidFill>
              </a:rPr>
              <a:pPr/>
              <a:t>33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33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Take a look at the following advert for TV2</a:t>
            </a:r>
            <a:r>
              <a:rPr lang="en-GB" baseline="0" dirty="0" smtClean="0"/>
              <a:t> in Denmark.</a:t>
            </a:r>
            <a:br>
              <a:rPr lang="en-GB" baseline="0" dirty="0" smtClean="0"/>
            </a:br>
            <a:r>
              <a:rPr lang="en-GB" dirty="0" smtClean="0"/>
              <a:t>Focus on what we share and how we connect, rather than fear how we are different.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>
                <a:solidFill>
                  <a:prstClr val="black"/>
                </a:solidFill>
              </a:rPr>
              <a:pPr/>
              <a:t>34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94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>
                <a:solidFill>
                  <a:prstClr val="black"/>
                </a:solidFill>
              </a:rPr>
              <a:pPr/>
              <a:t>37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32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>
                <a:solidFill>
                  <a:prstClr val="black"/>
                </a:solidFill>
              </a:rPr>
              <a:pPr/>
              <a:t>49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31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30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Spend</a:t>
            </a:r>
            <a:r>
              <a:rPr lang="en-GB" baseline="0" dirty="0" smtClean="0"/>
              <a:t> 20 seconds getting an idea or an image in your mind and keep these safe for later.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308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421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Century Gothic" panose="020B0502020202020204" pitchFamily="34" charset="0"/>
              </a:rPr>
              <a:t>HOW ARE LABELS INFLUENCING US? DO WE</a:t>
            </a:r>
            <a:r>
              <a:rPr lang="en-GB" sz="1200" baseline="0" dirty="0" smtClean="0">
                <a:latin typeface="Century Gothic" panose="020B0502020202020204" pitchFamily="34" charset="0"/>
              </a:rPr>
              <a:t> KNOW WHAT THESE LABELS ACTUALLY MEAN??</a:t>
            </a:r>
            <a:endParaRPr lang="en-GB" sz="1200" dirty="0" smtClean="0"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373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463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732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After all, many refugees</a:t>
            </a:r>
            <a:r>
              <a:rPr lang="en-GB" baseline="0" dirty="0" smtClean="0"/>
              <a:t> and immigrants are highly skilled workers in their own countries – doctors, lawyers, accountants, teachers etc. but are unable to get professional work in other countries, often because of limitations to documents, contracts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088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Edward Wilson Ecologist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76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833" y="1122363"/>
            <a:ext cx="1129177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833" y="3602038"/>
            <a:ext cx="1129177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26/10/2017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www.thoughtboxeducation.com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44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26/10/2017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680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26/10/2017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2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/>
              <a:t>26/10/2017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020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/>
              <a:t>26/10/2017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7696" cy="8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53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/>
              <a:t>26/10/2017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366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/>
              <a:t>26/10/2017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7696" cy="8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3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/>
              <a:t>26/10/2017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834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/>
              <a:t>26/10/2017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7696" cy="8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49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833" y="1122363"/>
            <a:ext cx="1129177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833" y="3602038"/>
            <a:ext cx="1129177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26/10/2017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www.thoughtboxeducation.com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7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30" y="455279"/>
            <a:ext cx="11357344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22" y="1825625"/>
            <a:ext cx="113378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30" y="455279"/>
            <a:ext cx="11357344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22" y="1825625"/>
            <a:ext cx="113378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514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77" y="667486"/>
            <a:ext cx="11342429" cy="29061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077" y="3572541"/>
            <a:ext cx="11342429" cy="152828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26/10/2017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5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94" y="489098"/>
            <a:ext cx="11313981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794" y="1814993"/>
            <a:ext cx="557500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3770" y="1814993"/>
            <a:ext cx="557500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26/10/2017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08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26/10/2017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8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37" y="499730"/>
            <a:ext cx="11355572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26/10/2017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79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26/10/2017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8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51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755" y="58338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7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26/10/2017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88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26/10/2017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06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26/10/2017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9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26/10/2017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36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32CA82B-98FB-4A9E-A77A-C73DE09450EC}" type="datetime1">
              <a:rPr lang="en-US" smtClean="0">
                <a:solidFill>
                  <a:prstClr val="black"/>
                </a:solidFill>
              </a:rPr>
              <a:pPr/>
              <a:t>10/26/2017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Copyright © 2017 ThoughtBox Education.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1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77" y="667486"/>
            <a:ext cx="11342429" cy="29061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077" y="3572541"/>
            <a:ext cx="11342429" cy="152828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26/10/2017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867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94" y="489098"/>
            <a:ext cx="11313981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794" y="1814993"/>
            <a:ext cx="557500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3770" y="1814993"/>
            <a:ext cx="557500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26/10/2017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229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26/10/2017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411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37" y="499730"/>
            <a:ext cx="11355572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26/10/2017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40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26/10/2017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7704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51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755" y="58338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7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26/10/2017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174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26/10/2017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35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E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99730"/>
            <a:ext cx="10515600" cy="1190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345374" y="68744"/>
            <a:ext cx="2461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 smtClean="0">
                <a:solidFill>
                  <a:srgbClr val="252823"/>
                </a:solidFill>
                <a:latin typeface="Foco"/>
                <a:cs typeface="Foco"/>
              </a:rPr>
              <a:t>TOPIC: </a:t>
            </a:r>
            <a:r>
              <a:rPr lang="en-US" sz="1200" b="1" i="0" dirty="0" smtClean="0">
                <a:solidFill>
                  <a:srgbClr val="252823"/>
                </a:solidFill>
                <a:latin typeface="Foco"/>
                <a:cs typeface="Foco"/>
              </a:rPr>
              <a:t>IMMIGRATION </a:t>
            </a:r>
            <a:r>
              <a:rPr lang="en-US" sz="1200" b="0" i="0" dirty="0" smtClean="0">
                <a:solidFill>
                  <a:srgbClr val="252823"/>
                </a:solidFill>
                <a:latin typeface="Foco"/>
                <a:cs typeface="Foco"/>
              </a:rPr>
              <a:t>&amp;</a:t>
            </a:r>
            <a:r>
              <a:rPr lang="en-US" sz="1200" b="1" i="0" dirty="0" smtClean="0">
                <a:solidFill>
                  <a:srgbClr val="252823"/>
                </a:solidFill>
                <a:latin typeface="Foco"/>
                <a:cs typeface="Foco"/>
              </a:rPr>
              <a:t> REFUGEES</a:t>
            </a:r>
            <a:endParaRPr lang="en-US" sz="1200" b="1" dirty="0">
              <a:solidFill>
                <a:srgbClr val="252823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28625" y="315675"/>
            <a:ext cx="11349908" cy="1638"/>
          </a:xfrm>
          <a:prstGeom prst="line">
            <a:avLst/>
          </a:prstGeom>
          <a:ln>
            <a:solidFill>
              <a:srgbClr val="252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B_Logo_v1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8" y="6109816"/>
            <a:ext cx="1440364" cy="55069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779705" y="6541834"/>
            <a:ext cx="3113445" cy="28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252823"/>
                </a:solidFill>
              </a:rPr>
              <a:t>COPYRIGHT@2017</a:t>
            </a:r>
            <a:r>
              <a:rPr lang="en-US" sz="1200" baseline="0" dirty="0" smtClean="0">
                <a:solidFill>
                  <a:srgbClr val="252823"/>
                </a:solidFill>
              </a:rPr>
              <a:t> THOUGHTBOX EDUCATION</a:t>
            </a:r>
            <a:endParaRPr lang="en-US" sz="1200" dirty="0">
              <a:solidFill>
                <a:srgbClr val="252823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754372" y="6534030"/>
            <a:ext cx="10024161" cy="7804"/>
          </a:xfrm>
          <a:prstGeom prst="line">
            <a:avLst/>
          </a:prstGeom>
          <a:ln>
            <a:solidFill>
              <a:srgbClr val="252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9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650" r:id="rId16"/>
    <p:sldLayoutId id="2147483660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99730"/>
            <a:ext cx="10515600" cy="1190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345374" y="68744"/>
            <a:ext cx="2461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252823"/>
                </a:solidFill>
                <a:latin typeface="Foco"/>
                <a:cs typeface="Foco"/>
              </a:rPr>
              <a:t>TOPIC: </a:t>
            </a:r>
            <a:r>
              <a:rPr lang="en-US" sz="1200" b="1" dirty="0" smtClean="0">
                <a:solidFill>
                  <a:srgbClr val="252823"/>
                </a:solidFill>
                <a:latin typeface="Foco"/>
                <a:cs typeface="Foco"/>
              </a:rPr>
              <a:t>IMMIGRATION &amp; REFUGEES</a:t>
            </a:r>
            <a:endParaRPr lang="en-US" sz="1200" b="1" dirty="0">
              <a:solidFill>
                <a:srgbClr val="252823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28625" y="315675"/>
            <a:ext cx="11349908" cy="1638"/>
          </a:xfrm>
          <a:prstGeom prst="line">
            <a:avLst/>
          </a:prstGeom>
          <a:ln>
            <a:solidFill>
              <a:srgbClr val="252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B_Logo_v1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8" y="6109816"/>
            <a:ext cx="1440364" cy="55069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779705" y="6541834"/>
            <a:ext cx="3113445" cy="28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252823"/>
                </a:solidFill>
              </a:rPr>
              <a:t>COPYRIGHT@2017 THOUGHTBOX EDUCATION</a:t>
            </a:r>
            <a:endParaRPr lang="en-US" sz="1200" dirty="0">
              <a:solidFill>
                <a:srgbClr val="252823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754372" y="6534030"/>
            <a:ext cx="10024161" cy="7804"/>
          </a:xfrm>
          <a:prstGeom prst="line">
            <a:avLst/>
          </a:prstGeom>
          <a:ln>
            <a:solidFill>
              <a:srgbClr val="252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69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Rp9e4wWrRy8" TargetMode="Externa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gr8uk.org/" TargetMode="Externa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fugeecouncil.org.uk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youtube.com/watch?v=Dqbg65emFDU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qMLmNqPuIQ" TargetMode="External"/><Relationship Id="rId2" Type="http://schemas.openxmlformats.org/officeDocument/2006/relationships/hyperlink" Target="https://youtu.be/RBQ-IoHfim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390618"/>
            <a:ext cx="12192000" cy="1467382"/>
          </a:xfrm>
          <a:prstGeom prst="rect">
            <a:avLst/>
          </a:prstGeom>
          <a:solidFill>
            <a:srgbClr val="353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Immigration &amp; Refugees</a:t>
            </a:r>
            <a:endParaRPr lang="en-GB" b="1" dirty="0" smtClean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r>
              <a:rPr lang="en-GB" sz="36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Week 1</a:t>
            </a:r>
            <a:r>
              <a:rPr lang="en-GB" sz="3600" dirty="0" smtClean="0">
                <a:solidFill>
                  <a:prstClr val="white"/>
                </a:solidFill>
                <a:latin typeface="Foco" panose="020B0504050202020203" pitchFamily="34" charset="0"/>
              </a:rPr>
              <a:t> </a:t>
            </a:r>
            <a:r>
              <a:rPr lang="en-GB" sz="3600" smtClean="0">
                <a:solidFill>
                  <a:prstClr val="white"/>
                </a:solidFill>
                <a:latin typeface="Foco" panose="020B0504050202020203" pitchFamily="34" charset="0"/>
              </a:rPr>
              <a:t>–</a:t>
            </a:r>
            <a:r>
              <a:rPr lang="en-GB" sz="3600" b="1" smtClean="0">
                <a:solidFill>
                  <a:prstClr val="white"/>
                </a:solidFill>
                <a:latin typeface="Foco" panose="020B0504050202020203" pitchFamily="34" charset="0"/>
              </a:rPr>
              <a:t> </a:t>
            </a:r>
            <a:r>
              <a:rPr lang="en-GB" sz="3600" b="1">
                <a:solidFill>
                  <a:prstClr val="white"/>
                </a:solidFill>
                <a:latin typeface="Foco" panose="020B0504050202020203" pitchFamily="34" charset="0"/>
              </a:rPr>
              <a:t>The Language of Fear</a:t>
            </a:r>
            <a:endParaRPr lang="en-GB" sz="3600" dirty="0">
              <a:solidFill>
                <a:prstClr val="white"/>
              </a:solidFill>
              <a:latin typeface="Foco" panose="020B0504050202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769" y="5411972"/>
            <a:ext cx="26425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EE725"/>
                </a:solidFill>
                <a:latin typeface="Foco" panose="020B0504050202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Y11</a:t>
            </a:r>
            <a:r>
              <a:rPr lang="en-GB" sz="2800" dirty="0" smtClean="0">
                <a:solidFill>
                  <a:srgbClr val="FEE725"/>
                </a:solidFill>
                <a:latin typeface="Foco" panose="020B0504050202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800" b="1" dirty="0" smtClean="0">
                <a:solidFill>
                  <a:srgbClr val="FEE725"/>
                </a:solidFill>
                <a:latin typeface="Foco" panose="020B0504050202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endParaRPr lang="en-GB" sz="2800" b="1" dirty="0">
              <a:solidFill>
                <a:srgbClr val="FEE725"/>
              </a:solidFill>
              <a:latin typeface="Foco" panose="020B0504050202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 smtClean="0">
                <a:solidFill>
                  <a:prstClr val="white">
                    <a:lumMod val="50000"/>
                  </a:prstClr>
                </a:solidFill>
                <a:latin typeface="Foco" panose="020B0504050202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GB" sz="1600" dirty="0" smtClean="0">
                <a:solidFill>
                  <a:prstClr val="white">
                    <a:lumMod val="50000"/>
                  </a:prstClr>
                </a:solidFill>
                <a:latin typeface="Foco" panose="020B0504050202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600" b="1" dirty="0" smtClean="0">
                <a:solidFill>
                  <a:prstClr val="white">
                    <a:lumMod val="50000"/>
                  </a:prstClr>
                </a:solidFill>
                <a:latin typeface="Foco" panose="020B0504050202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years</a:t>
            </a:r>
            <a:endParaRPr lang="en-GB" sz="1100" dirty="0">
              <a:solidFill>
                <a:prstClr val="white">
                  <a:lumMod val="50000"/>
                </a:prstClr>
              </a:solidFill>
              <a:latin typeface="Foco" panose="020B0504050202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752462" y="146304"/>
            <a:ext cx="1311007" cy="1333611"/>
          </a:xfrm>
          <a:prstGeom prst="ellipse">
            <a:avLst/>
          </a:prstGeom>
          <a:solidFill>
            <a:srgbClr val="FEE7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solidFill>
                  <a:srgbClr val="35372F"/>
                </a:solidFill>
              </a:rPr>
              <a:t>1 hour+</a:t>
            </a:r>
          </a:p>
        </p:txBody>
      </p:sp>
    </p:spTree>
    <p:extLst>
      <p:ext uri="{BB962C8B-B14F-4D97-AF65-F5344CB8AC3E}">
        <p14:creationId xmlns:p14="http://schemas.microsoft.com/office/powerpoint/2010/main" val="344014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33506" y="1189823"/>
            <a:ext cx="3118251" cy="3249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What are the first </a:t>
            </a:r>
            <a:r>
              <a:rPr lang="en-GB" sz="2400" b="1" dirty="0" smtClean="0">
                <a:solidFill>
                  <a:srgbClr val="B31194"/>
                </a:solidFill>
              </a:rPr>
              <a:t>three words </a:t>
            </a:r>
            <a:r>
              <a:rPr lang="en-GB" sz="2400" b="1" dirty="0" smtClean="0">
                <a:solidFill>
                  <a:schemeClr val="tx1"/>
                </a:solidFill>
              </a:rPr>
              <a:t>that come to your mind when you see this picture?</a:t>
            </a:r>
            <a:endParaRPr lang="en-GB" sz="1000" dirty="0">
              <a:solidFill>
                <a:schemeClr val="tx1"/>
              </a:solidFill>
            </a:endParaRPr>
          </a:p>
        </p:txBody>
      </p:sp>
      <p:pic>
        <p:nvPicPr>
          <p:cNvPr id="9" name="Picture 8" descr="brown-spee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407" y="1150443"/>
            <a:ext cx="3328448" cy="332844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76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8" name="Picture 4" descr="https://worldrenew.net/sites/default/files/refugees%20mai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" b="-2539"/>
          <a:stretch/>
        </p:blipFill>
        <p:spPr bwMode="auto">
          <a:xfrm>
            <a:off x="-88900" y="0"/>
            <a:ext cx="12280900" cy="708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84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239" y="1828490"/>
            <a:ext cx="10898388" cy="2941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We often use labels to </a:t>
            </a:r>
            <a:r>
              <a:rPr lang="en-GB" b="1" dirty="0" smtClean="0">
                <a:solidFill>
                  <a:srgbClr val="C13FB8"/>
                </a:solidFill>
              </a:rPr>
              <a:t>connect</a:t>
            </a:r>
            <a:r>
              <a:rPr lang="en-GB" dirty="0" smtClean="0">
                <a:solidFill>
                  <a:srgbClr val="C13FB8"/>
                </a:solidFill>
              </a:rPr>
              <a:t> </a:t>
            </a:r>
            <a:r>
              <a:rPr lang="en-GB" dirty="0" smtClean="0"/>
              <a:t>to other people, but we also use them to </a:t>
            </a:r>
            <a:r>
              <a:rPr lang="en-GB" b="1" dirty="0" smtClean="0">
                <a:solidFill>
                  <a:srgbClr val="C13FB8"/>
                </a:solidFill>
              </a:rPr>
              <a:t>distance</a:t>
            </a:r>
            <a:r>
              <a:rPr lang="en-GB" dirty="0" smtClean="0">
                <a:solidFill>
                  <a:srgbClr val="C13FB8"/>
                </a:solidFill>
              </a:rPr>
              <a:t> </a:t>
            </a:r>
            <a:r>
              <a:rPr lang="en-GB" dirty="0" smtClean="0"/>
              <a:t>ourselves.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By labelling people – “refugee”, “immigrant”, “asylum seeker” - we are able to disassociate and see them as </a:t>
            </a:r>
            <a:r>
              <a:rPr lang="en-GB" b="1" i="1" dirty="0" smtClean="0">
                <a:solidFill>
                  <a:srgbClr val="C13FB8"/>
                </a:solidFill>
              </a:rPr>
              <a:t>other</a:t>
            </a:r>
            <a:r>
              <a:rPr lang="en-GB" i="1" dirty="0" smtClean="0"/>
              <a:t>,</a:t>
            </a:r>
            <a:r>
              <a:rPr lang="en-GB" b="1" i="1" dirty="0" smtClean="0">
                <a:solidFill>
                  <a:srgbClr val="C13FB8"/>
                </a:solidFill>
              </a:rPr>
              <a:t> </a:t>
            </a:r>
            <a:r>
              <a:rPr lang="en-GB" dirty="0" smtClean="0"/>
              <a:t>rather </a:t>
            </a:r>
            <a:r>
              <a:rPr lang="en-GB" dirty="0"/>
              <a:t>than </a:t>
            </a:r>
            <a:r>
              <a:rPr lang="en-GB" dirty="0" smtClean="0"/>
              <a:t>as someone with a life just like ours. </a:t>
            </a:r>
          </a:p>
        </p:txBody>
      </p:sp>
    </p:spTree>
    <p:extLst>
      <p:ext uri="{BB962C8B-B14F-4D97-AF65-F5344CB8AC3E}">
        <p14:creationId xmlns:p14="http://schemas.microsoft.com/office/powerpoint/2010/main" val="183125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892" y="1765597"/>
            <a:ext cx="3797342" cy="2779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100" b="1" dirty="0" smtClean="0">
                <a:solidFill>
                  <a:srgbClr val="C13FB8"/>
                </a:solidFill>
              </a:rPr>
              <a:t>Fear? </a:t>
            </a:r>
          </a:p>
          <a:p>
            <a:pPr marL="0" indent="0">
              <a:buNone/>
            </a:pPr>
            <a:r>
              <a:rPr lang="en-GB" sz="3100" b="1" dirty="0" smtClean="0">
                <a:solidFill>
                  <a:srgbClr val="C13FB8"/>
                </a:solidFill>
              </a:rPr>
              <a:t>Distrust? </a:t>
            </a:r>
          </a:p>
          <a:p>
            <a:pPr marL="0" indent="0">
              <a:buNone/>
            </a:pPr>
            <a:r>
              <a:rPr lang="en-GB" sz="3100" b="1" dirty="0" smtClean="0">
                <a:solidFill>
                  <a:srgbClr val="C13FB8"/>
                </a:solidFill>
              </a:rPr>
              <a:t>Ignorance?</a:t>
            </a:r>
          </a:p>
          <a:p>
            <a:pPr marL="0" indent="0">
              <a:buNone/>
            </a:pPr>
            <a:r>
              <a:rPr lang="en-GB" sz="3100" b="1" dirty="0" smtClean="0">
                <a:solidFill>
                  <a:srgbClr val="C13FB8"/>
                </a:solidFill>
              </a:rPr>
              <a:t>Overwhelm? </a:t>
            </a:r>
          </a:p>
          <a:p>
            <a:pPr marL="0" indent="0">
              <a:buNone/>
            </a:pPr>
            <a:r>
              <a:rPr lang="en-GB" sz="3100" b="1" dirty="0" smtClean="0">
                <a:solidFill>
                  <a:srgbClr val="C13FB8"/>
                </a:solidFill>
              </a:rPr>
              <a:t>Indoctrination?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36206" y="1403432"/>
            <a:ext cx="2678857" cy="19831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Why do we distance ourselves from people with  our labels? </a:t>
            </a:r>
            <a:endParaRPr lang="en-GB" sz="1050" dirty="0">
              <a:solidFill>
                <a:schemeClr val="tx1"/>
              </a:solidFill>
            </a:endParaRPr>
          </a:p>
        </p:txBody>
      </p:sp>
      <p:pic>
        <p:nvPicPr>
          <p:cNvPr id="8" name="Picture 7" descr="brown-spee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2" y="829955"/>
            <a:ext cx="3328448" cy="3328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626" y="4544942"/>
            <a:ext cx="980558" cy="201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0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606" y="928392"/>
            <a:ext cx="11352823" cy="6227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1800" dirty="0" smtClean="0">
              <a:solidFill>
                <a:srgbClr val="FFC000"/>
              </a:solidFill>
              <a:latin typeface="Foco Bold" panose="020B0804050202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00B050"/>
                </a:solidFill>
                <a:latin typeface="Foco Bold" panose="020B0804050202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“We must stop the migrant invasion”</a:t>
            </a:r>
          </a:p>
          <a:p>
            <a:pPr marL="0" indent="0" algn="ctr">
              <a:buNone/>
            </a:pPr>
            <a:endParaRPr lang="en-GB" sz="2000" dirty="0" smtClean="0">
              <a:solidFill>
                <a:srgbClr val="00B050"/>
              </a:solidFill>
              <a:latin typeface="Foco Bold" panose="020B0804050202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00B0F0"/>
                </a:solidFill>
                <a:latin typeface="Foco Bold" panose="020B0804050202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“Halt the asylum tide”</a:t>
            </a:r>
          </a:p>
          <a:p>
            <a:pPr marL="0" indent="0" algn="ctr">
              <a:buNone/>
            </a:pPr>
            <a:endParaRPr lang="en-GB" sz="2000" dirty="0" smtClean="0">
              <a:solidFill>
                <a:srgbClr val="00B0F0"/>
              </a:solidFill>
              <a:latin typeface="Foco Bold" panose="020B0804050202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002060"/>
                </a:solidFill>
                <a:latin typeface="Foco Bold" panose="020B0804050202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“Immigrants bring more crime”</a:t>
            </a:r>
          </a:p>
          <a:p>
            <a:pPr marL="0" indent="0" algn="ctr">
              <a:buNone/>
            </a:pPr>
            <a:endParaRPr lang="en-GB" sz="2000" dirty="0" smtClean="0">
              <a:solidFill>
                <a:srgbClr val="002060"/>
              </a:solidFill>
              <a:latin typeface="Foco Bold" panose="020B0804050202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C00000"/>
                </a:solidFill>
                <a:latin typeface="Foco Bold" panose="020B0804050202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“Migrants shun the English language”</a:t>
            </a:r>
          </a:p>
          <a:p>
            <a:endParaRPr lang="en-GB" sz="2000" dirty="0" smtClean="0">
              <a:latin typeface="Foco Bold" panose="020B0804050202020203" pitchFamily="34" charset="0"/>
            </a:endParaRPr>
          </a:p>
          <a:p>
            <a:pPr marL="0" indent="0">
              <a:buNone/>
            </a:pPr>
            <a:endParaRPr lang="en-GB" sz="2000" dirty="0">
              <a:latin typeface="Foco Bold" panose="020B08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5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630" y="414775"/>
            <a:ext cx="8293344" cy="57750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4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GB" sz="2400" i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408" y="1609566"/>
            <a:ext cx="27651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Are you using the right words for each person or circumstance?</a:t>
            </a:r>
            <a:endParaRPr lang="en-GB" sz="2800" dirty="0"/>
          </a:p>
        </p:txBody>
      </p:sp>
      <p:sp>
        <p:nvSpPr>
          <p:cNvPr id="8" name="Oval Callout 7"/>
          <p:cNvSpPr/>
          <p:nvPr/>
        </p:nvSpPr>
        <p:spPr>
          <a:xfrm>
            <a:off x="4256384" y="911627"/>
            <a:ext cx="2630793" cy="2443423"/>
          </a:xfrm>
          <a:prstGeom prst="wedgeEllipseCallo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EE725"/>
                </a:solidFill>
              </a:rPr>
              <a:t>Migrant?</a:t>
            </a:r>
            <a:endParaRPr lang="en-GB" sz="16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367320" y="3527583"/>
            <a:ext cx="2630793" cy="2443423"/>
          </a:xfrm>
          <a:prstGeom prst="wedgeEllipseCallo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EE725"/>
                </a:solidFill>
              </a:rPr>
              <a:t>Immigrant?</a:t>
            </a:r>
            <a:endParaRPr lang="en-GB" sz="16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8341868" y="3746359"/>
            <a:ext cx="2630793" cy="2443423"/>
          </a:xfrm>
          <a:prstGeom prst="wedgeEllipseCallo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EE725"/>
                </a:solidFill>
              </a:rPr>
              <a:t>Asylum Seeker?</a:t>
            </a:r>
            <a:endParaRPr lang="en-GB" sz="16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7818656" y="746864"/>
            <a:ext cx="2630793" cy="2443423"/>
          </a:xfrm>
          <a:prstGeom prst="wedgeEllipseCallo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EE725"/>
                </a:solidFill>
              </a:rPr>
              <a:t>Refugee?</a:t>
            </a:r>
            <a:endParaRPr lang="en-GB" sz="16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4" name="Picture 13" descr="brown-spee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65" y="746864"/>
            <a:ext cx="3328448" cy="33284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038" y="4541177"/>
            <a:ext cx="980558" cy="201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9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8551" y="1995328"/>
            <a:ext cx="7298557" cy="3626069"/>
          </a:xfrm>
        </p:spPr>
        <p:txBody>
          <a:bodyPr>
            <a:normAutofit/>
          </a:bodyPr>
          <a:lstStyle/>
          <a:p>
            <a:pPr marL="0" indent="0">
              <a:lnSpc>
                <a:spcPts val="2530"/>
              </a:lnSpc>
              <a:spcAft>
                <a:spcPts val="1200"/>
              </a:spcAft>
              <a:buNone/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A </a:t>
            </a:r>
            <a:r>
              <a:rPr lang="en-GB" sz="4000" b="1" dirty="0">
                <a:solidFill>
                  <a:srgbClr val="C13FB8"/>
                </a:solidFill>
                <a:ea typeface="Times New Roman" panose="02020603050405020304" pitchFamily="18" charset="0"/>
              </a:rPr>
              <a:t>migrant</a:t>
            </a:r>
            <a:r>
              <a:rPr lang="en-GB" sz="4000" dirty="0">
                <a:solidFill>
                  <a:srgbClr val="C13FB8"/>
                </a:solidFill>
                <a:ea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is someone who moves from one place to another, in order to live in another country for a </a:t>
            </a: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while. This tends to be on more of a </a:t>
            </a:r>
            <a:r>
              <a:rPr lang="en-GB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temporary</a:t>
            </a: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basis. </a:t>
            </a:r>
            <a:endParaRPr lang="en-GB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7263" y="2015932"/>
            <a:ext cx="24489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B31194"/>
                </a:solidFill>
              </a:rPr>
              <a:t>Migrant</a:t>
            </a:r>
            <a:r>
              <a:rPr lang="en-GB" sz="2400" b="1" dirty="0" smtClean="0"/>
              <a:t>, immigrant</a:t>
            </a:r>
            <a:r>
              <a:rPr lang="en-GB" sz="2400" b="1" dirty="0"/>
              <a:t>, refugee </a:t>
            </a:r>
            <a:r>
              <a:rPr lang="en-GB" sz="2400" b="1" dirty="0" smtClean="0"/>
              <a:t>or asylum seeker?</a:t>
            </a:r>
            <a:endParaRPr lang="en-GB" sz="2400" b="1" dirty="0"/>
          </a:p>
        </p:txBody>
      </p:sp>
      <p:pic>
        <p:nvPicPr>
          <p:cNvPr id="9" name="Picture 8" descr="brown-spee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4" y="1123722"/>
            <a:ext cx="3328448" cy="3328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038" y="4541177"/>
            <a:ext cx="980558" cy="201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5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91" y="2016086"/>
            <a:ext cx="7298557" cy="3848685"/>
          </a:xfrm>
        </p:spPr>
        <p:txBody>
          <a:bodyPr>
            <a:normAutofit/>
          </a:bodyPr>
          <a:lstStyle/>
          <a:p>
            <a:pPr marL="0" indent="0">
              <a:lnSpc>
                <a:spcPts val="2530"/>
              </a:lnSpc>
              <a:spcAft>
                <a:spcPts val="1200"/>
              </a:spcAft>
              <a:buNone/>
            </a:pPr>
            <a:r>
              <a:rPr lang="en-GB" sz="28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An </a:t>
            </a:r>
            <a:r>
              <a:rPr lang="en-GB" sz="4000" b="1" dirty="0" smtClean="0">
                <a:solidFill>
                  <a:srgbClr val="C13FB8"/>
                </a:solidFill>
                <a:effectLst/>
                <a:ea typeface="Times New Roman" panose="02020603050405020304" pitchFamily="18" charset="0"/>
              </a:rPr>
              <a:t>immigrant</a:t>
            </a:r>
            <a:r>
              <a:rPr lang="en-GB" sz="4000" dirty="0" smtClean="0">
                <a:solidFill>
                  <a:srgbClr val="C13FB8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is someone who arrives into a country and intends to settle there more permanently.</a:t>
            </a:r>
          </a:p>
          <a:p>
            <a:pPr marL="0" indent="0">
              <a:lnSpc>
                <a:spcPts val="2530"/>
              </a:lnSpc>
              <a:spcAft>
                <a:spcPts val="1200"/>
              </a:spcAft>
              <a:buNone/>
            </a:pPr>
            <a:r>
              <a:rPr lang="en-GB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They have a desire or plan to make the new </a:t>
            </a: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country </a:t>
            </a:r>
            <a:r>
              <a:rPr lang="en-GB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 permanent place of residence for work and living.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54" y="2001436"/>
            <a:ext cx="2641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Migrant</a:t>
            </a:r>
            <a:r>
              <a:rPr lang="en-GB" sz="3200" b="1" dirty="0" smtClean="0"/>
              <a:t>, </a:t>
            </a:r>
            <a:r>
              <a:rPr lang="en-GB" sz="4000" b="1" dirty="0" smtClean="0">
                <a:solidFill>
                  <a:srgbClr val="B31194"/>
                </a:solidFill>
              </a:rPr>
              <a:t>Immigrant</a:t>
            </a:r>
            <a:r>
              <a:rPr lang="en-GB" sz="2400" b="1" dirty="0" smtClean="0"/>
              <a:t>, refugee or asylum seeker?</a:t>
            </a:r>
            <a:endParaRPr lang="en-GB" sz="2400" b="1" dirty="0"/>
          </a:p>
        </p:txBody>
      </p:sp>
      <p:pic>
        <p:nvPicPr>
          <p:cNvPr id="9" name="Picture 8" descr="brown-spee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50" y="1306708"/>
            <a:ext cx="3328448" cy="3328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038" y="4541177"/>
            <a:ext cx="980558" cy="201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3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652" y="1926445"/>
            <a:ext cx="7298557" cy="3626069"/>
          </a:xfrm>
        </p:spPr>
        <p:txBody>
          <a:bodyPr>
            <a:normAutofit/>
          </a:bodyPr>
          <a:lstStyle/>
          <a:p>
            <a:pPr marL="0" indent="0">
              <a:lnSpc>
                <a:spcPts val="2530"/>
              </a:lnSpc>
              <a:spcAft>
                <a:spcPts val="1200"/>
              </a:spcAft>
              <a:buNone/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A </a:t>
            </a:r>
            <a:r>
              <a:rPr lang="en-GB" sz="5400" b="1" dirty="0">
                <a:solidFill>
                  <a:srgbClr val="C13FB8"/>
                </a:solidFill>
                <a:ea typeface="Times New Roman" panose="02020603050405020304" pitchFamily="18" charset="0"/>
              </a:rPr>
              <a:t>refugee</a:t>
            </a:r>
            <a:r>
              <a:rPr lang="en-GB" sz="5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is a person who has fled armed conflict or persecution.</a:t>
            </a:r>
          </a:p>
          <a:p>
            <a:pPr marL="0" indent="0">
              <a:lnSpc>
                <a:spcPts val="2530"/>
              </a:lnSpc>
              <a:spcAft>
                <a:spcPts val="1200"/>
              </a:spcAft>
              <a:buNone/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They </a:t>
            </a: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need international 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protection because it is too dangerous for them to return </a:t>
            </a: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home. </a:t>
            </a:r>
          </a:p>
          <a:p>
            <a:pPr marL="0" indent="0">
              <a:lnSpc>
                <a:spcPts val="2530"/>
              </a:lnSpc>
              <a:spcAft>
                <a:spcPts val="1200"/>
              </a:spcAft>
              <a:buNone/>
            </a:pP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They may be housed somewhere temporarily until the conflict has ended </a:t>
            </a:r>
            <a:r>
              <a:rPr lang="en-GB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or</a:t>
            </a: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may 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apply for asylum in a new country.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1024" y="2046709"/>
            <a:ext cx="24489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Migrant, immigrant, </a:t>
            </a:r>
            <a:r>
              <a:rPr lang="en-GB" sz="3200" b="1" dirty="0" smtClean="0">
                <a:solidFill>
                  <a:srgbClr val="B31194"/>
                </a:solidFill>
              </a:rPr>
              <a:t>refugee</a:t>
            </a:r>
            <a:r>
              <a:rPr lang="en-GB" sz="3200" b="1" dirty="0" smtClean="0"/>
              <a:t> </a:t>
            </a:r>
            <a:r>
              <a:rPr lang="en-GB" sz="2400" b="1" dirty="0" smtClean="0"/>
              <a:t>or asylum seeker?</a:t>
            </a:r>
            <a:endParaRPr lang="en-GB" sz="2400" b="1" dirty="0"/>
          </a:p>
        </p:txBody>
      </p:sp>
      <p:pic>
        <p:nvPicPr>
          <p:cNvPr id="9" name="Picture 8" descr="brown-spee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5" y="1228870"/>
            <a:ext cx="3328448" cy="3328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038" y="4541177"/>
            <a:ext cx="980558" cy="201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4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8551" y="1995328"/>
            <a:ext cx="7298557" cy="3626069"/>
          </a:xfrm>
        </p:spPr>
        <p:txBody>
          <a:bodyPr>
            <a:normAutofit/>
          </a:bodyPr>
          <a:lstStyle/>
          <a:p>
            <a:pPr marL="0" indent="0">
              <a:lnSpc>
                <a:spcPts val="2530"/>
              </a:lnSpc>
              <a:spcAft>
                <a:spcPts val="1200"/>
              </a:spcAft>
              <a:buNone/>
            </a:pPr>
            <a:r>
              <a:rPr lang="en-GB" sz="3600" dirty="0">
                <a:solidFill>
                  <a:srgbClr val="000000"/>
                </a:solidFill>
                <a:ea typeface="Times New Roman" panose="02020603050405020304" pitchFamily="18" charset="0"/>
              </a:rPr>
              <a:t>An </a:t>
            </a:r>
            <a:r>
              <a:rPr lang="en-GB" sz="4400" b="1" dirty="0">
                <a:solidFill>
                  <a:srgbClr val="C13FB8"/>
                </a:solidFill>
                <a:ea typeface="Times New Roman" panose="02020603050405020304" pitchFamily="18" charset="0"/>
              </a:rPr>
              <a:t>Asylum Seeker 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</a:rPr>
              <a:t>is someone who </a:t>
            </a: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is unable to live safely in their own country for fear</a:t>
            </a:r>
            <a:r>
              <a:rPr lang="en-GB" dirty="0" smtClean="0"/>
              <a:t> </a:t>
            </a:r>
            <a:r>
              <a:rPr lang="en-GB" dirty="0"/>
              <a:t>of being persecuted </a:t>
            </a:r>
            <a:r>
              <a:rPr lang="en-GB" dirty="0" smtClean="0"/>
              <a:t>because of their race</a:t>
            </a:r>
            <a:r>
              <a:rPr lang="en-GB" dirty="0"/>
              <a:t>, religion, nationality, membership of a particular social group or political </a:t>
            </a:r>
            <a:r>
              <a:rPr lang="en-GB" dirty="0" smtClean="0"/>
              <a:t>opinion.</a:t>
            </a:r>
          </a:p>
          <a:p>
            <a:pPr marL="0" indent="0">
              <a:lnSpc>
                <a:spcPts val="2530"/>
              </a:lnSpc>
              <a:spcAft>
                <a:spcPts val="1200"/>
              </a:spcAft>
              <a:buNone/>
            </a:pPr>
            <a:r>
              <a:rPr lang="en-GB" dirty="0" smtClean="0"/>
              <a:t>They are therefore seeking safety by coming to another country.</a:t>
            </a:r>
            <a:endParaRPr lang="en-GB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1024" y="1738933"/>
            <a:ext cx="24489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Migrant, Immigrant, refugee or </a:t>
            </a:r>
            <a:r>
              <a:rPr lang="en-GB" sz="3600" b="1" dirty="0" smtClean="0">
                <a:solidFill>
                  <a:srgbClr val="B31194"/>
                </a:solidFill>
              </a:rPr>
              <a:t>asylum seeker</a:t>
            </a:r>
            <a:r>
              <a:rPr lang="en-GB" sz="2400" b="1" dirty="0" smtClean="0"/>
              <a:t>?</a:t>
            </a:r>
            <a:endParaRPr lang="en-GB" sz="2400" b="1" dirty="0"/>
          </a:p>
        </p:txBody>
      </p:sp>
      <p:pic>
        <p:nvPicPr>
          <p:cNvPr id="9" name="Picture 8" descr="brown-spee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55" y="1228871"/>
            <a:ext cx="3328448" cy="3328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038" y="4541177"/>
            <a:ext cx="980558" cy="201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9" y="292939"/>
            <a:ext cx="10515600" cy="1325563"/>
          </a:xfrm>
        </p:spPr>
        <p:txBody>
          <a:bodyPr/>
          <a:lstStyle/>
          <a:p>
            <a:r>
              <a:rPr lang="en-GB" dirty="0" smtClean="0"/>
              <a:t>In this lesson, students will: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9433" y="1750813"/>
            <a:ext cx="997692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Think about some of the </a:t>
            </a:r>
            <a:r>
              <a:rPr lang="en-GB" dirty="0" smtClean="0"/>
              <a:t>words and phrases that are associated with refugees and think about where they may come from and why</a:t>
            </a:r>
            <a:endParaRPr lang="en-GB" dirty="0"/>
          </a:p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r>
              <a:rPr lang="en-GB" dirty="0"/>
              <a:t>Understand </a:t>
            </a:r>
            <a:r>
              <a:rPr lang="en-GB" dirty="0" smtClean="0"/>
              <a:t>the meaning of the term ‘refugee’ and explore some of the emotions behind its label</a:t>
            </a:r>
            <a:endParaRPr lang="en-GB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dirty="0"/>
              <a:t>Explore and unravel some of the stereotypes and perceptions that the media and language encourage when discussing refugees</a:t>
            </a:r>
          </a:p>
        </p:txBody>
      </p:sp>
      <p:sp>
        <p:nvSpPr>
          <p:cNvPr id="26" name="Oval 25"/>
          <p:cNvSpPr/>
          <p:nvPr/>
        </p:nvSpPr>
        <p:spPr>
          <a:xfrm>
            <a:off x="370369" y="1618502"/>
            <a:ext cx="1177268" cy="1201367"/>
          </a:xfrm>
          <a:prstGeom prst="ellipse">
            <a:avLst/>
          </a:prstGeom>
          <a:solidFill>
            <a:srgbClr val="3537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 smtClean="0">
                <a:solidFill>
                  <a:srgbClr val="FEE725"/>
                </a:solidFill>
                <a:latin typeface="Foco"/>
              </a:rPr>
              <a:t>THINK!</a:t>
            </a:r>
            <a:endParaRPr lang="en-GB" sz="1600" b="1" dirty="0">
              <a:solidFill>
                <a:srgbClr val="FEE725"/>
              </a:solidFill>
              <a:latin typeface="Foco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70369" y="3078706"/>
            <a:ext cx="1177268" cy="1201367"/>
          </a:xfrm>
          <a:prstGeom prst="ellipse">
            <a:avLst/>
          </a:prstGeom>
          <a:solidFill>
            <a:srgbClr val="3537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 smtClean="0">
                <a:solidFill>
                  <a:srgbClr val="FEE725"/>
                </a:solidFill>
                <a:latin typeface="Foco"/>
              </a:rPr>
              <a:t>FEEL!</a:t>
            </a:r>
            <a:endParaRPr lang="en-GB" sz="1600" b="1" dirty="0">
              <a:solidFill>
                <a:srgbClr val="FEE725"/>
              </a:solidFill>
              <a:latin typeface="Foco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0369" y="4538910"/>
            <a:ext cx="1177268" cy="1201367"/>
          </a:xfrm>
          <a:prstGeom prst="ellipse">
            <a:avLst/>
          </a:prstGeom>
          <a:solidFill>
            <a:srgbClr val="3537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b="1" dirty="0">
              <a:solidFill>
                <a:srgbClr val="FEE72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541" y="4971927"/>
            <a:ext cx="1096923" cy="33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EE725"/>
                </a:solidFill>
                <a:latin typeface="Foco"/>
              </a:rPr>
              <a:t>UNLEARN!</a:t>
            </a:r>
            <a:endParaRPr lang="en-GB" sz="1600" b="1" dirty="0">
              <a:solidFill>
                <a:srgbClr val="FEE725"/>
              </a:solidFill>
              <a:latin typeface="Foco"/>
            </a:endParaRPr>
          </a:p>
        </p:txBody>
      </p:sp>
    </p:spTree>
    <p:extLst>
      <p:ext uri="{BB962C8B-B14F-4D97-AF65-F5344CB8AC3E}">
        <p14:creationId xmlns:p14="http://schemas.microsoft.com/office/powerpoint/2010/main" val="114115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01" y="106500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All of these labels come with stereotypes. Whether we like it or not, we are </a:t>
            </a:r>
            <a:r>
              <a:rPr lang="en-GB" b="1" dirty="0" smtClean="0">
                <a:solidFill>
                  <a:srgbClr val="B31194"/>
                </a:solidFill>
              </a:rPr>
              <a:t>being programmed </a:t>
            </a:r>
            <a:r>
              <a:rPr lang="en-GB" dirty="0" smtClean="0"/>
              <a:t>to react in a certain way when we hear a particular word, see an image or make associations.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740262" y="2969824"/>
            <a:ext cx="28235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Does </a:t>
            </a:r>
            <a:r>
              <a:rPr lang="en-GB" sz="2400" dirty="0"/>
              <a:t>the language that we use influence our response to immigrants and </a:t>
            </a:r>
            <a:r>
              <a:rPr lang="en-GB" sz="2400" dirty="0" smtClean="0"/>
              <a:t>refugees?</a:t>
            </a:r>
            <a:endParaRPr lang="en-GB" sz="2400" dirty="0"/>
          </a:p>
        </p:txBody>
      </p:sp>
      <p:pic>
        <p:nvPicPr>
          <p:cNvPr id="11" name="Picture 10" descr="brown-spee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880" y="2476378"/>
            <a:ext cx="3328448" cy="3328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038" y="4541177"/>
            <a:ext cx="980558" cy="201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2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3135" y="1801823"/>
            <a:ext cx="7298557" cy="3626069"/>
          </a:xfrm>
        </p:spPr>
        <p:txBody>
          <a:bodyPr>
            <a:normAutofit/>
          </a:bodyPr>
          <a:lstStyle/>
          <a:p>
            <a:pPr marL="0" indent="0">
              <a:lnSpc>
                <a:spcPts val="2530"/>
              </a:lnSpc>
              <a:spcAft>
                <a:spcPts val="1200"/>
              </a:spcAft>
              <a:buNone/>
            </a:pPr>
            <a:r>
              <a:rPr lang="en-GB" sz="4000" dirty="0" smtClean="0">
                <a:ea typeface="Times New Roman" panose="02020603050405020304" pitchFamily="18" charset="0"/>
              </a:rPr>
              <a:t>An</a:t>
            </a:r>
            <a:r>
              <a:rPr lang="en-GB" sz="2400" b="1" dirty="0" smtClean="0">
                <a:ea typeface="Times New Roman" panose="02020603050405020304" pitchFamily="18" charset="0"/>
              </a:rPr>
              <a:t> </a:t>
            </a:r>
            <a:r>
              <a:rPr lang="en-GB" sz="3600" b="1" dirty="0" smtClean="0">
                <a:solidFill>
                  <a:srgbClr val="C13FB8"/>
                </a:solidFill>
                <a:ea typeface="Times New Roman" panose="02020603050405020304" pitchFamily="18" charset="0"/>
              </a:rPr>
              <a:t>Expatriate </a:t>
            </a:r>
            <a:r>
              <a:rPr lang="en-GB" sz="3300" dirty="0" smtClean="0">
                <a:ea typeface="Times New Roman" panose="02020603050405020304" pitchFamily="18" charset="0"/>
              </a:rPr>
              <a:t>is someone </a:t>
            </a:r>
            <a:r>
              <a:rPr lang="en-GB" sz="3300" dirty="0">
                <a:solidFill>
                  <a:srgbClr val="000000"/>
                </a:solidFill>
                <a:ea typeface="Times New Roman" panose="02020603050405020304" pitchFamily="18" charset="0"/>
              </a:rPr>
              <a:t>living in a foreign land who </a:t>
            </a:r>
            <a:r>
              <a:rPr lang="en-GB" sz="33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has</a:t>
            </a:r>
            <a:r>
              <a:rPr lang="en-GB" sz="3300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chosen </a:t>
            </a:r>
            <a:r>
              <a:rPr lang="en-GB" sz="33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to make it their home.</a:t>
            </a:r>
            <a:endParaRPr lang="en-GB" sz="33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indent="0">
              <a:lnSpc>
                <a:spcPts val="2530"/>
              </a:lnSpc>
              <a:spcAft>
                <a:spcPts val="1200"/>
              </a:spcAft>
              <a:buNone/>
            </a:pPr>
            <a:r>
              <a:rPr lang="en-GB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There is </a:t>
            </a:r>
            <a:r>
              <a:rPr lang="en-GB" i="1" dirty="0">
                <a:solidFill>
                  <a:srgbClr val="000000"/>
                </a:solidFill>
                <a:ea typeface="Times New Roman" panose="02020603050405020304" pitchFamily="18" charset="0"/>
              </a:rPr>
              <a:t>controversy behind why some migrants are termed “immigrant” whilst others are termed “expats” or “expatriates” and whether the definition is related to skin colour, wealth and/or </a:t>
            </a:r>
            <a:r>
              <a:rPr lang="en-GB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ethnicity. </a:t>
            </a:r>
          </a:p>
          <a:p>
            <a:pPr marL="0" indent="0">
              <a:lnSpc>
                <a:spcPts val="2530"/>
              </a:lnSpc>
              <a:spcAft>
                <a:spcPts val="1200"/>
              </a:spcAft>
              <a:buNone/>
            </a:pP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What do </a:t>
            </a:r>
            <a:r>
              <a:rPr lang="en-GB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you</a:t>
            </a:r>
            <a:r>
              <a:rPr lang="en-GB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think?</a:t>
            </a:r>
            <a:endParaRPr lang="en-GB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804" y="2249758"/>
            <a:ext cx="24489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What about an </a:t>
            </a:r>
            <a:r>
              <a:rPr lang="en-GB" sz="3600" dirty="0" smtClean="0">
                <a:solidFill>
                  <a:srgbClr val="B31194"/>
                </a:solidFill>
              </a:rPr>
              <a:t>Expat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pic>
        <p:nvPicPr>
          <p:cNvPr id="9" name="Picture 8" descr="brown-spee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9" y="1304162"/>
            <a:ext cx="3105160" cy="3105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038" y="4541177"/>
            <a:ext cx="980558" cy="201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3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762" y="1384950"/>
            <a:ext cx="1142433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These labels have become synonymous in many people’s opinions with </a:t>
            </a:r>
            <a:r>
              <a:rPr lang="en-GB" u="sng" dirty="0" smtClean="0"/>
              <a:t>negativity</a:t>
            </a:r>
            <a:r>
              <a:rPr lang="en-GB" dirty="0" smtClean="0"/>
              <a:t>. </a:t>
            </a:r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>
                <a:latin typeface="+mj-lt"/>
              </a:rPr>
              <a:t>Why?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One of the reasons is how they are used by the press. </a:t>
            </a:r>
          </a:p>
          <a:p>
            <a:pPr marL="0" indent="0">
              <a:buNone/>
            </a:pPr>
            <a:r>
              <a:rPr lang="en-GB" dirty="0" smtClean="0"/>
              <a:t>For example, </a:t>
            </a:r>
            <a:r>
              <a:rPr lang="en-GB" b="1" dirty="0" smtClean="0">
                <a:solidFill>
                  <a:srgbClr val="C13FB8"/>
                </a:solidFill>
              </a:rPr>
              <a:t>immigrant</a:t>
            </a:r>
            <a:r>
              <a:rPr lang="en-GB" dirty="0" smtClean="0">
                <a:solidFill>
                  <a:srgbClr val="C13FB8"/>
                </a:solidFill>
              </a:rPr>
              <a:t> </a:t>
            </a:r>
            <a:r>
              <a:rPr lang="en-GB" dirty="0"/>
              <a:t>and </a:t>
            </a:r>
            <a:r>
              <a:rPr lang="en-GB" b="1" dirty="0">
                <a:solidFill>
                  <a:srgbClr val="C13FB8"/>
                </a:solidFill>
              </a:rPr>
              <a:t>refugee</a:t>
            </a:r>
            <a:r>
              <a:rPr lang="en-GB" dirty="0">
                <a:solidFill>
                  <a:srgbClr val="C13FB8"/>
                </a:solidFill>
              </a:rPr>
              <a:t> </a:t>
            </a:r>
            <a:r>
              <a:rPr lang="en-GB" dirty="0"/>
              <a:t>are frequently used in the media in a </a:t>
            </a:r>
            <a:r>
              <a:rPr lang="en-GB" u="sng" dirty="0"/>
              <a:t>fearful </a:t>
            </a:r>
            <a:r>
              <a:rPr lang="en-GB" dirty="0"/>
              <a:t>or </a:t>
            </a:r>
            <a:r>
              <a:rPr lang="en-GB" u="sng" dirty="0"/>
              <a:t>derogatory</a:t>
            </a:r>
            <a:r>
              <a:rPr lang="en-GB" dirty="0"/>
              <a:t> </a:t>
            </a:r>
            <a:r>
              <a:rPr lang="en-GB" dirty="0" smtClean="0"/>
              <a:t>manner, with the aim to provoke: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07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501">
            <a:off x="341702" y="2719504"/>
            <a:ext cx="2888427" cy="3867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53344">
            <a:off x="459802" y="220393"/>
            <a:ext cx="2638832" cy="3171825"/>
          </a:xfrm>
          <a:prstGeom prst="rect">
            <a:avLst/>
          </a:prstGeom>
        </p:spPr>
      </p:pic>
      <p:pic>
        <p:nvPicPr>
          <p:cNvPr id="1028" name="Picture 4" descr="http://www.libdemvoice.org/wp-content/uploads/2015/08/Daily-Express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834" y="853706"/>
            <a:ext cx="4878534" cy="590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.vox-cdn.com/uploads/chorus_asset/file/4025382/o-SUN-FRONT-PAGE-red-line-20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7" y="369952"/>
            <a:ext cx="2252327" cy="287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320" y="3106663"/>
            <a:ext cx="2867025" cy="36489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134">
            <a:off x="8329868" y="206887"/>
            <a:ext cx="3143251" cy="4012661"/>
          </a:xfrm>
          <a:prstGeom prst="rect">
            <a:avLst/>
          </a:prstGeom>
        </p:spPr>
      </p:pic>
      <p:pic>
        <p:nvPicPr>
          <p:cNvPr id="1026" name="Picture 2" descr="https://cdn.vox-cdn.com/uploads/chorus_asset/file/4025576/the%20sun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47616" y="1967154"/>
            <a:ext cx="3587375" cy="296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02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959" y="640807"/>
            <a:ext cx="11215869" cy="792893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+mn-lt"/>
              </a:rPr>
              <a:t>Using such words and phrases like these when discussing migrants creates powerful repercussions in people’s minds and perceptions.</a:t>
            </a:r>
            <a:endParaRPr lang="en-GB" sz="2800" dirty="0">
              <a:latin typeface="+mn-lt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28960" y="2991976"/>
            <a:ext cx="2630793" cy="2443423"/>
          </a:xfrm>
          <a:prstGeom prst="wedgeEllipseCallo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EE725"/>
                </a:solidFill>
              </a:rPr>
              <a:t>“Foreign”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6554143" y="2044556"/>
            <a:ext cx="2788290" cy="2443423"/>
          </a:xfrm>
          <a:prstGeom prst="wedgeEllipseCallo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EE725"/>
                </a:solidFill>
              </a:rPr>
              <a:t>“Invasion”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9342433" y="3266267"/>
            <a:ext cx="2630793" cy="2443423"/>
          </a:xfrm>
          <a:prstGeom prst="wedgeEllipseCallo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EE725"/>
                </a:solidFill>
              </a:rPr>
              <a:t>“</a:t>
            </a:r>
            <a:r>
              <a:rPr lang="en-GB" sz="3200" dirty="0">
                <a:solidFill>
                  <a:srgbClr val="FEE725"/>
                </a:solidFill>
              </a:rPr>
              <a:t>Swarm”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3459497" y="1770264"/>
            <a:ext cx="2630793" cy="2443423"/>
          </a:xfrm>
          <a:prstGeom prst="wedgeEllipseCallo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EE725"/>
                </a:solidFill>
              </a:rPr>
              <a:t>“Asylum tide”</a:t>
            </a:r>
          </a:p>
        </p:txBody>
      </p:sp>
    </p:spTree>
    <p:extLst>
      <p:ext uri="{BB962C8B-B14F-4D97-AF65-F5344CB8AC3E}">
        <p14:creationId xmlns:p14="http://schemas.microsoft.com/office/powerpoint/2010/main" val="34154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810" y="1470812"/>
            <a:ext cx="715736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We </a:t>
            </a:r>
            <a:r>
              <a:rPr lang="en-GB" dirty="0"/>
              <a:t>are constantly surrounded by </a:t>
            </a:r>
            <a:r>
              <a:rPr lang="en-GB" dirty="0" smtClean="0"/>
              <a:t>ideas, opinions and ways to see the world, but </a:t>
            </a:r>
            <a:r>
              <a:rPr lang="en-GB" dirty="0"/>
              <a:t>how </a:t>
            </a:r>
            <a:r>
              <a:rPr lang="en-GB" dirty="0" smtClean="0"/>
              <a:t>often do </a:t>
            </a:r>
            <a:r>
              <a:rPr lang="en-GB" dirty="0"/>
              <a:t>we </a:t>
            </a:r>
            <a:r>
              <a:rPr lang="en-GB" dirty="0" smtClean="0"/>
              <a:t>question what we are being told and how much do we just </a:t>
            </a:r>
            <a:r>
              <a:rPr lang="en-GB" b="1" dirty="0" smtClean="0"/>
              <a:t>simply accept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8" name="Oval Callout 7"/>
          <p:cNvSpPr/>
          <p:nvPr/>
        </p:nvSpPr>
        <p:spPr>
          <a:xfrm>
            <a:off x="7778157" y="1995292"/>
            <a:ext cx="3479390" cy="3302378"/>
          </a:xfrm>
          <a:prstGeom prst="wedgeEllipseCallout">
            <a:avLst>
              <a:gd name="adj1" fmla="val -11077"/>
              <a:gd name="adj2" fmla="val 49196"/>
            </a:avLst>
          </a:prstGeom>
          <a:solidFill>
            <a:srgbClr val="C13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FF00"/>
                </a:solidFill>
              </a:rPr>
              <a:t>“We are drowning in information </a:t>
            </a:r>
            <a:r>
              <a:rPr lang="en-GB" sz="2800" b="1" dirty="0" smtClean="0">
                <a:solidFill>
                  <a:srgbClr val="FFFF00"/>
                </a:solidFill>
              </a:rPr>
              <a:t>whilst starving </a:t>
            </a:r>
            <a:r>
              <a:rPr lang="en-GB" sz="2800" b="1" dirty="0">
                <a:solidFill>
                  <a:srgbClr val="FFFF00"/>
                </a:solidFill>
              </a:rPr>
              <a:t>for wisdom”</a:t>
            </a:r>
          </a:p>
        </p:txBody>
      </p:sp>
    </p:spTree>
    <p:extLst>
      <p:ext uri="{BB962C8B-B14F-4D97-AF65-F5344CB8AC3E}">
        <p14:creationId xmlns:p14="http://schemas.microsoft.com/office/powerpoint/2010/main" val="119233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38" y="2727653"/>
            <a:ext cx="10515600" cy="1845096"/>
          </a:xfrm>
        </p:spPr>
        <p:txBody>
          <a:bodyPr>
            <a:normAutofit/>
          </a:bodyPr>
          <a:lstStyle/>
          <a:p>
            <a:r>
              <a:rPr lang="en-GB" sz="5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Tell it like it is</a:t>
            </a:r>
            <a:r>
              <a:rPr lang="en-GB" sz="4800" b="1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4800" b="1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600" b="1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 minutes+</a:t>
            </a:r>
            <a:endParaRPr lang="en-GB" sz="3600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80150" y="6356350"/>
            <a:ext cx="591185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80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425" y="2011237"/>
            <a:ext cx="5105947" cy="284720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B31194"/>
                </a:solidFill>
              </a:rPr>
              <a:t>Parents?</a:t>
            </a:r>
          </a:p>
          <a:p>
            <a:r>
              <a:rPr lang="en-GB" sz="3200" b="1" dirty="0" smtClean="0">
                <a:solidFill>
                  <a:srgbClr val="B31194"/>
                </a:solidFill>
              </a:rPr>
              <a:t>Teachers</a:t>
            </a:r>
            <a:r>
              <a:rPr lang="en-GB" sz="3200" b="1" dirty="0">
                <a:solidFill>
                  <a:srgbClr val="B31194"/>
                </a:solidFill>
              </a:rPr>
              <a:t>?</a:t>
            </a:r>
          </a:p>
          <a:p>
            <a:r>
              <a:rPr lang="en-GB" sz="3200" b="1" dirty="0" smtClean="0">
                <a:solidFill>
                  <a:srgbClr val="B31194"/>
                </a:solidFill>
              </a:rPr>
              <a:t>Friends?</a:t>
            </a:r>
          </a:p>
          <a:p>
            <a:r>
              <a:rPr lang="en-GB" sz="3200" b="1" dirty="0">
                <a:solidFill>
                  <a:srgbClr val="B31194"/>
                </a:solidFill>
              </a:rPr>
              <a:t>News channels?</a:t>
            </a:r>
          </a:p>
          <a:p>
            <a:r>
              <a:rPr lang="en-GB" sz="3200" b="1" dirty="0" smtClean="0">
                <a:solidFill>
                  <a:srgbClr val="B31194"/>
                </a:solidFill>
              </a:rPr>
              <a:t>Social Media?</a:t>
            </a:r>
            <a:endParaRPr lang="en-GB" sz="3200" b="1" dirty="0">
              <a:solidFill>
                <a:srgbClr val="B31194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79169" y="1613085"/>
            <a:ext cx="26015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Where do you get most of your ideas from to help form your opinions?</a:t>
            </a:r>
            <a:endParaRPr lang="en-GB" sz="2800" dirty="0"/>
          </a:p>
        </p:txBody>
      </p:sp>
      <p:pic>
        <p:nvPicPr>
          <p:cNvPr id="8" name="Picture 7" descr="brown-spee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4" y="1072245"/>
            <a:ext cx="3328448" cy="3328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038" y="4541177"/>
            <a:ext cx="980558" cy="201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0746" y="1831719"/>
            <a:ext cx="33000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Do you often take time to question information that you are given to make sure it is “true” and based on factual information? Why? Why not?</a:t>
            </a:r>
            <a:endParaRPr lang="en-GB" sz="2400" dirty="0"/>
          </a:p>
        </p:txBody>
      </p:sp>
      <p:pic>
        <p:nvPicPr>
          <p:cNvPr id="5" name="Picture 4" descr="brown-spee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54" y="1120628"/>
            <a:ext cx="4099837" cy="4099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038" y="4541177"/>
            <a:ext cx="980558" cy="201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4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5734" y="1168400"/>
            <a:ext cx="1133785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media is very good at pushing negative stereotypes when it comes to immigration and refugees. </a:t>
            </a:r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media is not so good at encouraging us to empathise with immigration and refugees.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80150" y="6356350"/>
            <a:ext cx="591185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979361" y="3568741"/>
            <a:ext cx="26015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Why is “sensationalism” and “fear-tactics” more common in our media channels than empathy and understanding?</a:t>
            </a:r>
            <a:endParaRPr lang="en-GB" sz="2000" dirty="0"/>
          </a:p>
        </p:txBody>
      </p:sp>
      <p:pic>
        <p:nvPicPr>
          <p:cNvPr id="8" name="Picture 7" descr="brown-spee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26" y="3027902"/>
            <a:ext cx="3328448" cy="332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Pre-lesson 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reflection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minutes+</a:t>
            </a:r>
            <a:endParaRPr lang="en-GB" sz="3600" b="1" dirty="0"/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0454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9356" y="1155954"/>
            <a:ext cx="10515600" cy="465905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Watch at this short video (1.08mins) made by AJ+ for some more inspiration:</a:t>
            </a:r>
          </a:p>
          <a:p>
            <a:pPr marL="0" indent="0">
              <a:buNone/>
            </a:pPr>
            <a:r>
              <a:rPr lang="en-GB" sz="3200" b="1" dirty="0" smtClean="0">
                <a:hlinkClick r:id="rId2"/>
              </a:rPr>
              <a:t>What is the meaning of </a:t>
            </a:r>
          </a:p>
          <a:p>
            <a:pPr marL="0" indent="0">
              <a:buNone/>
            </a:pPr>
            <a:r>
              <a:rPr lang="en-GB" sz="3200" b="1" dirty="0" smtClean="0">
                <a:hlinkClick r:id="rId2"/>
              </a:rPr>
              <a:t>the word Refugee?</a:t>
            </a:r>
            <a:endParaRPr lang="en-GB" sz="3200" b="1" dirty="0" smtClean="0"/>
          </a:p>
          <a:p>
            <a:pPr marL="0" indent="0">
              <a:buNone/>
            </a:pPr>
            <a:r>
              <a:rPr lang="en-GB" alt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Click on the link above for the hyperlink</a:t>
            </a:r>
            <a:endParaRPr lang="en-GB" alt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s://i.ytimg.com/vi/Rp9e4wWrRy8/maxresdefaul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470" y="2679191"/>
            <a:ext cx="5337332" cy="300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41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790" y="965770"/>
            <a:ext cx="11003278" cy="5002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For most people, refugee status comes as a consequence of a tragedy, an uprooting and / or a sudden departure. It is very rarely ever a choice. </a:t>
            </a:r>
          </a:p>
          <a:p>
            <a:pPr marL="0" indent="0">
              <a:buNone/>
            </a:pPr>
            <a:r>
              <a:rPr lang="en-GB" dirty="0" smtClean="0"/>
              <a:t>For most refugees, the ultimate desire is to go home, but for most home is not safe.</a:t>
            </a:r>
          </a:p>
          <a:p>
            <a:pPr marL="0" indent="0">
              <a:buNone/>
            </a:pPr>
            <a:r>
              <a:rPr lang="en-GB" dirty="0" smtClean="0"/>
              <a:t>The word ‘refugee’ for many has become synonymous with negativity. The word ‘refugee’ for those who it describes feels often even more bitter as it is a reminder of their displacement and loss.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Read the following thought from recent asylum seeker and now UK citizen Saif Ali.  Saif is founder of </a:t>
            </a:r>
            <a:r>
              <a:rPr lang="en-GB" b="1" dirty="0" smtClean="0">
                <a:hlinkClick r:id="rId2"/>
              </a:rPr>
              <a:t>Integr8UK</a:t>
            </a:r>
            <a:r>
              <a:rPr lang="en-GB" dirty="0" smtClean="0"/>
              <a:t> – an organisation working to support refugees and asylum seekers to find their identity whilst they are in ‘limbo’: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40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00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62393" y="1267457"/>
            <a:ext cx="3233407" cy="32029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prstClr val="black"/>
                </a:solidFill>
              </a:rPr>
              <a:t>What do you think this might mean? </a:t>
            </a:r>
            <a:endParaRPr lang="en-GB" sz="2800" dirty="0">
              <a:solidFill>
                <a:prstClr val="black"/>
              </a:solidFill>
            </a:endParaRPr>
          </a:p>
        </p:txBody>
      </p:sp>
      <p:pic>
        <p:nvPicPr>
          <p:cNvPr id="6" name="Picture 5" descr="brown-spee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72" y="1204704"/>
            <a:ext cx="3328448" cy="3328448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7733841" y="980501"/>
            <a:ext cx="3955055" cy="3503364"/>
          </a:xfrm>
          <a:prstGeom prst="wedgeEllipseCallout">
            <a:avLst>
              <a:gd name="adj1" fmla="val -13869"/>
              <a:gd name="adj2" fmla="val 470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C000">
                  <a:lumMod val="20000"/>
                  <a:lumOff val="80000"/>
                </a:srgbClr>
              </a:solidFill>
              <a:latin typeface="Mistral" panose="03090702030407020403" pitchFamily="66" charset="0"/>
            </a:endParaRPr>
          </a:p>
          <a:p>
            <a:pPr algn="ctr"/>
            <a:r>
              <a:rPr lang="en-GB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Foco" panose="020B0504050202020203" pitchFamily="34" charset="0"/>
              </a:rPr>
              <a:t>Refugee is </a:t>
            </a:r>
            <a:r>
              <a:rPr lang="en-GB" sz="3200" b="1" u="sng" dirty="0">
                <a:solidFill>
                  <a:srgbClr val="FFC000">
                    <a:lumMod val="20000"/>
                    <a:lumOff val="80000"/>
                  </a:srgbClr>
                </a:solidFill>
                <a:latin typeface="Foco" panose="020B0504050202020203" pitchFamily="34" charset="0"/>
              </a:rPr>
              <a:t>not</a:t>
            </a:r>
            <a:r>
              <a:rPr lang="en-GB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Foco" panose="020B0504050202020203" pitchFamily="34" charset="0"/>
              </a:rPr>
              <a:t> an </a:t>
            </a:r>
            <a:r>
              <a:rPr lang="en-GB" sz="3200" b="1" i="1" dirty="0">
                <a:solidFill>
                  <a:srgbClr val="FFC000">
                    <a:lumMod val="20000"/>
                    <a:lumOff val="80000"/>
                  </a:srgbClr>
                </a:solidFill>
                <a:latin typeface="Foco" panose="020B0504050202020203" pitchFamily="34" charset="0"/>
              </a:rPr>
              <a:t>identity</a:t>
            </a:r>
            <a:r>
              <a:rPr lang="en-GB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Foco" panose="020B0504050202020203" pitchFamily="34" charset="0"/>
              </a:rPr>
              <a:t>, </a:t>
            </a:r>
          </a:p>
          <a:p>
            <a:pPr algn="ctr"/>
            <a:r>
              <a:rPr lang="en-GB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Foco" panose="020B0504050202020203" pitchFamily="34" charset="0"/>
              </a:rPr>
              <a:t>It is a </a:t>
            </a:r>
            <a:r>
              <a:rPr lang="en-GB" sz="3200" b="1" dirty="0">
                <a:solidFill>
                  <a:srgbClr val="FEE725"/>
                </a:solidFill>
                <a:latin typeface="Foco" panose="020B0504050202020203" pitchFamily="34" charset="0"/>
              </a:rPr>
              <a:t>life experience</a:t>
            </a:r>
            <a:r>
              <a:rPr lang="en-GB" sz="3200" b="1" dirty="0">
                <a:solidFill>
                  <a:srgbClr val="FFC000">
                    <a:lumMod val="20000"/>
                    <a:lumOff val="80000"/>
                  </a:srgbClr>
                </a:solidFill>
                <a:latin typeface="Mistral" panose="03090702030407020403" pitchFamily="66" charset="0"/>
              </a:rPr>
              <a:t>.</a:t>
            </a:r>
          </a:p>
          <a:p>
            <a:pPr algn="ctr"/>
            <a:endParaRPr lang="en-GB" sz="2400" dirty="0">
              <a:solidFill>
                <a:srgbClr val="FFC000">
                  <a:lumMod val="20000"/>
                  <a:lumOff val="80000"/>
                </a:srgbClr>
              </a:solidFill>
              <a:latin typeface="Foco" panose="020B0504050202020203" pitchFamily="34" charset="0"/>
            </a:endParaRPr>
          </a:p>
          <a:p>
            <a:pPr algn="ctr"/>
            <a:endParaRPr lang="en-GB" sz="1100" dirty="0">
              <a:solidFill>
                <a:srgbClr val="FFC000">
                  <a:lumMod val="20000"/>
                  <a:lumOff val="80000"/>
                </a:srgbClr>
              </a:solidFill>
              <a:latin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4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609690" y="1977481"/>
            <a:ext cx="6201309" cy="32029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prstClr val="black"/>
                </a:solidFill>
              </a:rPr>
              <a:t>Think about what Saif is saying here in relation to the way that we often label people and see them as only that. For example, calling someone a “refugee” stops them from being anything other – they are no longer the teacher, doctor, entrepreneur, artist, father, mother, daughter etc. that they actually are.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98643" y="764430"/>
            <a:ext cx="4620275" cy="4415994"/>
          </a:xfrm>
          <a:prstGeom prst="wedgeEllipseCallout">
            <a:avLst>
              <a:gd name="adj1" fmla="val -13869"/>
              <a:gd name="adj2" fmla="val 470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rgbClr val="FFC000">
                  <a:lumMod val="20000"/>
                  <a:lumOff val="80000"/>
                </a:srgbClr>
              </a:solidFill>
              <a:latin typeface="Mistral" panose="03090702030407020403" pitchFamily="66" charset="0"/>
            </a:endParaRPr>
          </a:p>
          <a:p>
            <a:pPr algn="ctr"/>
            <a:r>
              <a:rPr lang="en-GB" sz="28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Foco" panose="020B0504050202020203" pitchFamily="34" charset="0"/>
              </a:rPr>
              <a:t>“</a:t>
            </a:r>
            <a:r>
              <a:rPr lang="en-GB" sz="28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Foco" panose="020B0504050202020203" pitchFamily="34" charset="0"/>
              </a:rPr>
              <a:t>Each time we define people by their suffering, we deprive them from who they can become beyond it</a:t>
            </a:r>
            <a:r>
              <a:rPr lang="en-GB" sz="2800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Foco" panose="020B0504050202020203" pitchFamily="34" charset="0"/>
              </a:rPr>
              <a:t>” </a:t>
            </a:r>
            <a:endParaRPr lang="en-GB" sz="2800" dirty="0">
              <a:solidFill>
                <a:srgbClr val="FFC000">
                  <a:lumMod val="20000"/>
                  <a:lumOff val="80000"/>
                </a:srgbClr>
              </a:solidFill>
              <a:latin typeface="Mistral" panose="03090702030407020403" pitchFamily="66" charset="0"/>
            </a:endParaRPr>
          </a:p>
          <a:p>
            <a:pPr algn="ctr"/>
            <a:endParaRPr lang="en-GB" sz="2000" dirty="0">
              <a:solidFill>
                <a:srgbClr val="FFC000">
                  <a:lumMod val="20000"/>
                  <a:lumOff val="80000"/>
                </a:srgbClr>
              </a:solidFill>
              <a:latin typeface="Foco" panose="020B0504050202020203" pitchFamily="34" charset="0"/>
            </a:endParaRPr>
          </a:p>
          <a:p>
            <a:pPr algn="ctr"/>
            <a:endParaRPr lang="en-GB" sz="1050" dirty="0">
              <a:solidFill>
                <a:srgbClr val="FFC000">
                  <a:lumMod val="20000"/>
                  <a:lumOff val="80000"/>
                </a:srgbClr>
              </a:solidFill>
              <a:latin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53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1627" y="923115"/>
            <a:ext cx="10585301" cy="4826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When talking about the problem of refugees, we use </a:t>
            </a:r>
            <a:r>
              <a:rPr lang="en-GB" b="1" u="sng" dirty="0"/>
              <a:t>dehumanised language,</a:t>
            </a:r>
            <a:r>
              <a:rPr lang="en-GB" dirty="0"/>
              <a:t> which reduces human tragedy to numbers and statistics.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suffering of refugees and many immigrants concerns </a:t>
            </a:r>
            <a:r>
              <a:rPr lang="en-GB" dirty="0"/>
              <a:t>real people, who – just like us - have families, </a:t>
            </a:r>
            <a:r>
              <a:rPr lang="en-GB" dirty="0" smtClean="0"/>
              <a:t>loved </a:t>
            </a:r>
            <a:r>
              <a:rPr lang="en-GB" dirty="0"/>
              <a:t>ones, friends; their own stories, dreams, goals...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It is only when you start to see the human, and no </a:t>
            </a:r>
            <a:r>
              <a:rPr lang="en-GB" dirty="0"/>
              <a:t>longer see an anonymous </a:t>
            </a:r>
            <a:r>
              <a:rPr lang="en-GB" dirty="0" smtClean="0"/>
              <a:t>refugee, that you notice the person before you is human, just </a:t>
            </a:r>
            <a:r>
              <a:rPr lang="en-GB" dirty="0"/>
              <a:t>like you…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70099" y="4142353"/>
            <a:ext cx="8033269" cy="2095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2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09593"/>
            <a:ext cx="12171895" cy="455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7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09593"/>
            <a:ext cx="12171895" cy="455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6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297" y="1186846"/>
            <a:ext cx="11363327" cy="491509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Take a look at the following statistics and ideas, collated by the </a:t>
            </a:r>
            <a:r>
              <a:rPr lang="en-GB" dirty="0" smtClean="0">
                <a:hlinkClick r:id="rId2"/>
              </a:rPr>
              <a:t>Refugee Council </a:t>
            </a:r>
            <a:r>
              <a:rPr lang="en-GB" dirty="0" smtClean="0"/>
              <a:t>who, through these images, are trying to spread the reality of life for millions of people fleeing their homes.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Discuss any shocking statistics or ideas that stand out.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80150" y="6356350"/>
            <a:ext cx="591185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79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280150" y="6356350"/>
            <a:ext cx="591185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7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60" y="1021970"/>
            <a:ext cx="10889510" cy="4988243"/>
          </a:xfrm>
        </p:spPr>
        <p:txBody>
          <a:bodyPr>
            <a:normAutofit/>
          </a:bodyPr>
          <a:lstStyle/>
          <a:p>
            <a:pPr marL="228597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ntroduce the following REFLECTIVE QUESTIONS for students to consider during the lesson:</a:t>
            </a:r>
          </a:p>
          <a:p>
            <a:pPr marL="228597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sz="12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5" lvl="1" indent="-514350">
              <a:buFont typeface="+mj-lt"/>
              <a:buAutoNum type="arabicPeriod"/>
            </a:pPr>
            <a:r>
              <a:rPr lang="en-GB" dirty="0" smtClean="0">
                <a:latin typeface="+mj-lt"/>
              </a:rPr>
              <a:t>What does the term ‘refugee’ actually mean?</a:t>
            </a:r>
          </a:p>
          <a:p>
            <a:pPr marL="971555" lvl="1" indent="-514350">
              <a:buFont typeface="+mj-lt"/>
              <a:buAutoNum type="arabicPeriod"/>
            </a:pPr>
            <a:r>
              <a:rPr lang="en-GB" dirty="0" smtClean="0">
                <a:latin typeface="+mj-lt"/>
              </a:rPr>
              <a:t>How influenced are you by the media response to immigration and refugees?</a:t>
            </a:r>
          </a:p>
          <a:p>
            <a:pPr marL="971555" lvl="1" indent="-514350">
              <a:buFont typeface="+mj-lt"/>
              <a:buAutoNum type="arabicPeriod"/>
            </a:pPr>
            <a:r>
              <a:rPr lang="en-GB" dirty="0" smtClean="0">
                <a:latin typeface="+mj-lt"/>
              </a:rPr>
              <a:t>How conscious are you of the influences on your language and your responses? </a:t>
            </a:r>
            <a:endParaRPr lang="en-GB" dirty="0">
              <a:latin typeface="+mj-lt"/>
            </a:endParaRPr>
          </a:p>
          <a:p>
            <a:pPr marL="457205" lvl="1" indent="0">
              <a:buNone/>
            </a:pPr>
            <a:endParaRPr lang="en-GB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80150" y="6356350"/>
            <a:ext cx="591185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15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280150" y="6356350"/>
            <a:ext cx="591185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40"/>
          <a:stretch/>
        </p:blipFill>
        <p:spPr>
          <a:xfrm>
            <a:off x="3048000" y="-35896"/>
            <a:ext cx="5819775" cy="702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0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280150" y="6356350"/>
            <a:ext cx="591185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1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280150" y="6356350"/>
            <a:ext cx="591185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0"/>
            <a:ext cx="9886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280150" y="6356350"/>
            <a:ext cx="591185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4662"/>
            <a:ext cx="9124950" cy="685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0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280150" y="6356350"/>
            <a:ext cx="591185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8952" y="0"/>
            <a:ext cx="6837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9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280150" y="6356350"/>
            <a:ext cx="591185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290" y="0"/>
            <a:ext cx="9143834" cy="686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280150" y="6356350"/>
            <a:ext cx="591185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88" y="0"/>
            <a:ext cx="9131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4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0746" y="1831719"/>
            <a:ext cx="33000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Do you feel you understand the “immigration crisis” and have good sources of information to form your opinions?</a:t>
            </a:r>
            <a:endParaRPr lang="en-GB" sz="2400" dirty="0"/>
          </a:p>
        </p:txBody>
      </p:sp>
      <p:pic>
        <p:nvPicPr>
          <p:cNvPr id="5" name="Picture 4" descr="brown-spee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54" y="1110980"/>
            <a:ext cx="4099837" cy="40998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078" y="4551451"/>
            <a:ext cx="980558" cy="201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72" y="1016000"/>
            <a:ext cx="1133785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If time allows, watch some or all of Saif Ali’s inspiring Ted Talk (16.42 mins) in which he shares his own story of being a refugee for most of his life, an asylum seeker and finally being granted a home just two years ago.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>
                <a:hlinkClick r:id="rId2"/>
              </a:rPr>
              <a:t>From seeking asylum to seeking purpose</a:t>
            </a:r>
            <a:endParaRPr lang="en-GB" b="1" dirty="0"/>
          </a:p>
        </p:txBody>
      </p:sp>
      <p:pic>
        <p:nvPicPr>
          <p:cNvPr id="1026" name="Picture 2" descr="https://i.ytimg.com/vi/Dqbg65emFDU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292735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3972" y="3191669"/>
            <a:ext cx="30671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Click on the link above for the hyperlink</a:t>
            </a:r>
            <a:endParaRPr lang="en-GB" alt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91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76907" y="348235"/>
            <a:ext cx="438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  <a:latin typeface="Foco"/>
              </a:rPr>
              <a:t>ThoughtBox</a:t>
            </a:r>
            <a:r>
              <a:rPr lang="en-GB" dirty="0" smtClean="0">
                <a:solidFill>
                  <a:prstClr val="black"/>
                </a:solidFill>
                <a:latin typeface="Foco"/>
              </a:rPr>
              <a:t>: This sort of learning can’t wait</a:t>
            </a:r>
            <a:endParaRPr lang="en-GB" dirty="0">
              <a:solidFill>
                <a:prstClr val="black"/>
              </a:solidFill>
              <a:latin typeface="Foco"/>
            </a:endParaRPr>
          </a:p>
        </p:txBody>
      </p:sp>
    </p:spTree>
    <p:extLst>
      <p:ext uri="{BB962C8B-B14F-4D97-AF65-F5344CB8AC3E}">
        <p14:creationId xmlns:p14="http://schemas.microsoft.com/office/powerpoint/2010/main" val="22054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448" y="2648456"/>
            <a:ext cx="10515600" cy="1845096"/>
          </a:xfrm>
        </p:spPr>
        <p:txBody>
          <a:bodyPr>
            <a:normAutofit/>
          </a:bodyPr>
          <a:lstStyle/>
          <a:p>
            <a:r>
              <a:rPr lang="en-GB" sz="5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 am a human</a:t>
            </a:r>
            <a:br>
              <a:rPr lang="en-GB" sz="54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600" b="1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 minutes+</a:t>
            </a:r>
            <a:endParaRPr lang="en-GB" sz="3600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684248" y="6325527"/>
            <a:ext cx="591185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latin typeface="+mj-lt"/>
              </a:rPr>
              <a:t> 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399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107" y="1279652"/>
            <a:ext cx="10783822" cy="4291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Watch the short video </a:t>
            </a:r>
            <a:r>
              <a:rPr lang="en-GB" dirty="0" smtClean="0"/>
              <a:t>(1.33mins) made by the British Red Cross entitled:</a:t>
            </a:r>
            <a:endParaRPr lang="en-GB" dirty="0"/>
          </a:p>
          <a:p>
            <a:pPr marL="0" indent="0">
              <a:buNone/>
            </a:pPr>
            <a:endParaRPr lang="en-GB" sz="3200" b="1" u="sng" dirty="0" smtClean="0">
              <a:hlinkClick r:id="rId2"/>
            </a:endParaRPr>
          </a:p>
          <a:p>
            <a:pPr marL="0" indent="0">
              <a:buNone/>
            </a:pPr>
            <a:r>
              <a:rPr lang="en-GB" sz="3600" b="1" u="sng" dirty="0" smtClean="0">
                <a:hlinkClick r:id="rId3"/>
              </a:rPr>
              <a:t>I am a human</a:t>
            </a:r>
            <a:endParaRPr lang="en-GB" sz="3200" b="1" dirty="0" smtClean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Click </a:t>
            </a:r>
            <a:r>
              <a:rPr lang="en-GB" alt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on the link above </a:t>
            </a:r>
            <a:r>
              <a:rPr lang="en-GB" altLang="en-US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to open the film</a:t>
            </a:r>
            <a:endParaRPr lang="en-GB" altLang="en-US" sz="2400" b="1" dirty="0">
              <a:solidFill>
                <a:srgbClr val="000000"/>
              </a:solidFill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5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80150" y="6356350"/>
            <a:ext cx="591185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1026" name="Picture 2" descr="http://medioto.com/wp-content/uploads/clients/tddWebsite/RedCross-IamAHuma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619" y="2181225"/>
            <a:ext cx="6337606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22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80150" y="6356350"/>
            <a:ext cx="591185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153275" y="2067947"/>
            <a:ext cx="471792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Allow students a few minutes to respond to the film with people sitting near to them.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After sharing their initial responses, ask them to consider the following questions:</a:t>
            </a:r>
            <a:endParaRPr kumimoji="0" lang="en-GB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" name="Picture 2" descr="http://medioto.com/wp-content/uploads/clients/tddWebsite/RedCross-IamAHum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69" y="1630362"/>
            <a:ext cx="6337606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00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02" y="943197"/>
            <a:ext cx="3571653" cy="3571653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197" y="2276867"/>
            <a:ext cx="2976911" cy="29769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40629" y="2853121"/>
            <a:ext cx="2448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How do you think these ideas are spread? Where do they come from?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2853259" y="1514293"/>
            <a:ext cx="28975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5" lvl="1" indent="0" algn="ctr">
              <a:buNone/>
            </a:pPr>
            <a:r>
              <a:rPr lang="en-GB" sz="2400" dirty="0" smtClean="0"/>
              <a:t>Have you heard or seen any of these derogatory phrases being used before to discuss refugees?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0309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65" y="2687882"/>
            <a:ext cx="10515600" cy="1845096"/>
          </a:xfrm>
        </p:spPr>
        <p:txBody>
          <a:bodyPr>
            <a:normAutofit/>
          </a:bodyPr>
          <a:lstStyle/>
          <a:p>
            <a:r>
              <a:rPr lang="en-GB" sz="5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 Power of Persuasion</a:t>
            </a:r>
            <a:br>
              <a:rPr lang="en-GB" sz="54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600" b="1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25 minutes+</a:t>
            </a:r>
            <a:endParaRPr lang="en-GB" sz="3600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80150" y="6356350"/>
            <a:ext cx="591185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57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oughtBox">
      <a:majorFont>
        <a:latin typeface="Foco"/>
        <a:ea typeface=""/>
        <a:cs typeface=""/>
      </a:majorFont>
      <a:minorFont>
        <a:latin typeface="Foc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oughtBox">
      <a:majorFont>
        <a:latin typeface="Foco"/>
        <a:ea typeface=""/>
        <a:cs typeface=""/>
      </a:majorFont>
      <a:minorFont>
        <a:latin typeface="Foc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1450</TotalTime>
  <Words>1532</Words>
  <Application>Microsoft Office PowerPoint</Application>
  <PresentationFormat>Widescreen</PresentationFormat>
  <Paragraphs>166</Paragraphs>
  <Slides>49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Arial</vt:lpstr>
      <vt:lpstr>Calibri</vt:lpstr>
      <vt:lpstr>Century Gothic</vt:lpstr>
      <vt:lpstr>Foco</vt:lpstr>
      <vt:lpstr>Foco Bold</vt:lpstr>
      <vt:lpstr>Foco Light</vt:lpstr>
      <vt:lpstr>Mistral</vt:lpstr>
      <vt:lpstr>Segoe UI Black</vt:lpstr>
      <vt:lpstr>Tahoma</vt:lpstr>
      <vt:lpstr>Times New Roman</vt:lpstr>
      <vt:lpstr>1_Office Theme</vt:lpstr>
      <vt:lpstr>2_Office Theme</vt:lpstr>
      <vt:lpstr>PowerPoint Presentation</vt:lpstr>
      <vt:lpstr>In this lesson, students will:</vt:lpstr>
      <vt:lpstr>Pre-lesson reflection</vt:lpstr>
      <vt:lpstr>PowerPoint Presentation</vt:lpstr>
      <vt:lpstr>I am a human 5 minutes+</vt:lpstr>
      <vt:lpstr>PowerPoint Presentation</vt:lpstr>
      <vt:lpstr>PowerPoint Presentation</vt:lpstr>
      <vt:lpstr>PowerPoint Presentation</vt:lpstr>
      <vt:lpstr>The Power of Persuasion 25 minutes+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such words and phrases like these when discussing migrants creates powerful repercussions in people’s minds and perceptions.</vt:lpstr>
      <vt:lpstr>PowerPoint Presentation</vt:lpstr>
      <vt:lpstr>Tell it like it is 20 minutes+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Musson</dc:creator>
  <cp:lastModifiedBy>Rachel Musson</cp:lastModifiedBy>
  <cp:revision>213</cp:revision>
  <dcterms:created xsi:type="dcterms:W3CDTF">2016-10-17T21:56:29Z</dcterms:created>
  <dcterms:modified xsi:type="dcterms:W3CDTF">2017-10-26T15:32:56Z</dcterms:modified>
</cp:coreProperties>
</file>