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661" r:id="rId2"/>
  </p:sldMasterIdLst>
  <p:notesMasterIdLst>
    <p:notesMasterId r:id="rId60"/>
  </p:notesMasterIdLst>
  <p:handoutMasterIdLst>
    <p:handoutMasterId r:id="rId61"/>
  </p:handoutMasterIdLst>
  <p:sldIdLst>
    <p:sldId id="256" r:id="rId3"/>
    <p:sldId id="304" r:id="rId4"/>
    <p:sldId id="298" r:id="rId5"/>
    <p:sldId id="263" r:id="rId6"/>
    <p:sldId id="299" r:id="rId7"/>
    <p:sldId id="286" r:id="rId8"/>
    <p:sldId id="306" r:id="rId9"/>
    <p:sldId id="305" r:id="rId10"/>
    <p:sldId id="301" r:id="rId11"/>
    <p:sldId id="307" r:id="rId12"/>
    <p:sldId id="308" r:id="rId13"/>
    <p:sldId id="303" r:id="rId14"/>
    <p:sldId id="309" r:id="rId15"/>
    <p:sldId id="311" r:id="rId16"/>
    <p:sldId id="328" r:id="rId17"/>
    <p:sldId id="313" r:id="rId18"/>
    <p:sldId id="314" r:id="rId19"/>
    <p:sldId id="329" r:id="rId20"/>
    <p:sldId id="315" r:id="rId21"/>
    <p:sldId id="330" r:id="rId22"/>
    <p:sldId id="316" r:id="rId23"/>
    <p:sldId id="332" r:id="rId24"/>
    <p:sldId id="317" r:id="rId25"/>
    <p:sldId id="333" r:id="rId26"/>
    <p:sldId id="318" r:id="rId27"/>
    <p:sldId id="334" r:id="rId28"/>
    <p:sldId id="320" r:id="rId29"/>
    <p:sldId id="335" r:id="rId30"/>
    <p:sldId id="319" r:id="rId31"/>
    <p:sldId id="336" r:id="rId32"/>
    <p:sldId id="321" r:id="rId33"/>
    <p:sldId id="337" r:id="rId34"/>
    <p:sldId id="322" r:id="rId35"/>
    <p:sldId id="323" r:id="rId36"/>
    <p:sldId id="338" r:id="rId37"/>
    <p:sldId id="326" r:id="rId38"/>
    <p:sldId id="339" r:id="rId39"/>
    <p:sldId id="346" r:id="rId40"/>
    <p:sldId id="361" r:id="rId41"/>
    <p:sldId id="362" r:id="rId42"/>
    <p:sldId id="363" r:id="rId43"/>
    <p:sldId id="364" r:id="rId44"/>
    <p:sldId id="365" r:id="rId45"/>
    <p:sldId id="347" r:id="rId46"/>
    <p:sldId id="349" r:id="rId47"/>
    <p:sldId id="354" r:id="rId48"/>
    <p:sldId id="355" r:id="rId49"/>
    <p:sldId id="360" r:id="rId50"/>
    <p:sldId id="356" r:id="rId51"/>
    <p:sldId id="357" r:id="rId52"/>
    <p:sldId id="359" r:id="rId53"/>
    <p:sldId id="358" r:id="rId54"/>
    <p:sldId id="353" r:id="rId55"/>
    <p:sldId id="350" r:id="rId56"/>
    <p:sldId id="366" r:id="rId57"/>
    <p:sldId id="351" r:id="rId58"/>
    <p:sldId id="25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2DA"/>
    <a:srgbClr val="FB23C2"/>
    <a:srgbClr val="3F8892"/>
    <a:srgbClr val="F9FCD0"/>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572" y="32"/>
      </p:cViewPr>
      <p:guideLst/>
    </p:cSldViewPr>
  </p:slideViewPr>
  <p:notesTextViewPr>
    <p:cViewPr>
      <p:scale>
        <a:sx n="1" d="1"/>
        <a:sy n="1" d="1"/>
      </p:scale>
      <p:origin x="0" y="0"/>
    </p:cViewPr>
  </p:notesTextViewPr>
  <p:notesViewPr>
    <p:cSldViewPr snapToGrid="0">
      <p:cViewPr varScale="1">
        <p:scale>
          <a:sx n="53" d="100"/>
          <a:sy n="53" d="100"/>
        </p:scale>
        <p:origin x="1784"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04/10/2017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04/10/2017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1C18C5-F3FA-4D0A-A9B9-2971BB5756E1}" type="slidenum">
              <a:rPr lang="en-GB" smtClean="0"/>
              <a:t>57</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421065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smtClean="0"/>
              <a:t>www.thoughtboxeducation.com</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9347413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8915961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29611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04/10/2017</a:t>
            </a:fld>
            <a:endParaRPr lang="en-GB"/>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2596834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04/10/2017</a:t>
            </a:fld>
            <a:endParaRPr lang="en-GB"/>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770549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09B8FB-8C93-41C3-9420-194273AFA393}"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E62C90-9442-4A1D-A931-984FFC29E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5634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09B8FB-8C93-41C3-9420-194273AFA393}"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E62C90-9442-4A1D-A931-984FFC29E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5153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9B8FB-8C93-41C3-9420-194273AFA393}"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E62C90-9442-4A1D-A931-984FFC29E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9497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09B8FB-8C93-41C3-9420-194273AFA393}" type="datetimeFigureOut">
              <a:rPr lang="en-GB" smtClean="0">
                <a:solidFill>
                  <a:prstClr val="black">
                    <a:tint val="75000"/>
                  </a:prstClr>
                </a:solidFill>
              </a:rPr>
              <a:pPr/>
              <a:t>04/10/2017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6E62C90-9442-4A1D-A931-984FFC29E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3724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09B8FB-8C93-41C3-9420-194273AFA393}" type="datetimeFigureOut">
              <a:rPr lang="en-GB" smtClean="0">
                <a:solidFill>
                  <a:prstClr val="black">
                    <a:tint val="75000"/>
                  </a:prstClr>
                </a:solidFill>
              </a:rPr>
              <a:pPr/>
              <a:t>04/10/2017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6E62C90-9442-4A1D-A931-984FFC29E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9034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09B8FB-8C93-41C3-9420-194273AFA393}" type="datetimeFigureOut">
              <a:rPr lang="en-GB" smtClean="0">
                <a:solidFill>
                  <a:prstClr val="black">
                    <a:tint val="75000"/>
                  </a:prstClr>
                </a:solidFill>
              </a:rPr>
              <a:pPr/>
              <a:t>04/10/2017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6E62C90-9442-4A1D-A931-984FFC29E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869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269186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9B8FB-8C93-41C3-9420-194273AFA393}" type="datetimeFigureOut">
              <a:rPr lang="en-GB" smtClean="0">
                <a:solidFill>
                  <a:prstClr val="black">
                    <a:tint val="75000"/>
                  </a:prstClr>
                </a:solidFill>
              </a:rPr>
              <a:pPr/>
              <a:t>04/10/2017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6E62C90-9442-4A1D-A931-984FFC29E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738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9B8FB-8C93-41C3-9420-194273AFA393}" type="datetimeFigureOut">
              <a:rPr lang="en-GB" smtClean="0">
                <a:solidFill>
                  <a:prstClr val="black">
                    <a:tint val="75000"/>
                  </a:prstClr>
                </a:solidFill>
              </a:rPr>
              <a:pPr/>
              <a:t>04/10/2017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6E62C90-9442-4A1D-A931-984FFC29E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3341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9B8FB-8C93-41C3-9420-194273AFA393}" type="datetimeFigureOut">
              <a:rPr lang="en-GB" smtClean="0">
                <a:solidFill>
                  <a:prstClr val="black">
                    <a:tint val="75000"/>
                  </a:prstClr>
                </a:solidFill>
              </a:rPr>
              <a:pPr/>
              <a:t>04/10/2017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6E62C90-9442-4A1D-A931-984FFC29E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0356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09B8FB-8C93-41C3-9420-194273AFA393}"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E62C90-9442-4A1D-A931-984FFC29E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1039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09B8FB-8C93-41C3-9420-194273AFA393}"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E62C90-9442-4A1D-A931-984FFC29E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532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9354316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4327064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1901732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8886536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1941915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1351506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08156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E7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1129027"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GANGS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COPYRIGHT@2017</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1565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50" r:id="rId12"/>
    <p:sldLayoutId id="2147483660"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9B8FB-8C93-41C3-9420-194273AFA393}"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62C90-9442-4A1D-A931-984FFC29E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74283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www.youtube.com/watch?v=OSsPfbup0ac&amp;feature=youtu.b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https://www.youtube.com/embed/OSsPfbup0ac"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i2.wp.com/www.dagorret.net/wp-content/uploads/2012/10/torches.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edu.gov.mb.ca/k12/cur/socstud/frame_found_sr2/tns/tn-13.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www.medicaldaily.com/mob-mentality-brain-suppresses-personal-moral-code-when-groups-288342" TargetMode="External"/><Relationship Id="rId3" Type="http://schemas.openxmlformats.org/officeDocument/2006/relationships/hyperlink" Target="https://en.wikipedia.org/wiki/Herd_behavior" TargetMode="External"/><Relationship Id="rId7" Type="http://schemas.openxmlformats.org/officeDocument/2006/relationships/hyperlink" Target="http://mcgovern.mit.edu/news/news/when-good-people-to-bad-things/" TargetMode="External"/><Relationship Id="rId2" Type="http://schemas.openxmlformats.org/officeDocument/2006/relationships/hyperlink" Target="http://www.wired.co.uk/news/archive/2014-06/12/mob-mentality" TargetMode="External"/><Relationship Id="rId1" Type="http://schemas.openxmlformats.org/officeDocument/2006/relationships/slideLayout" Target="../slideLayouts/slideLayout2.xml"/><Relationship Id="rId6" Type="http://schemas.openxmlformats.org/officeDocument/2006/relationships/hyperlink" Target="http://www.telegraph.co.uk/news/uknews/crime/8695988/London-riots-Lidl-water-thief-jailed-for-six-months.html" TargetMode="External"/><Relationship Id="rId5" Type="http://schemas.openxmlformats.org/officeDocument/2006/relationships/hyperlink" Target="http://www.independent.co.uk/news/uk/crime/getting-into-the-mindset-of-a-mob-mentality-2334139.html" TargetMode="External"/><Relationship Id="rId10" Type="http://schemas.openxmlformats.org/officeDocument/2006/relationships/hyperlink" Target="http://locustforkhs.blount.k12.al.us/classes/blackwood/documents/lordoftheflieschapter9.pdf" TargetMode="External"/><Relationship Id="rId4" Type="http://schemas.openxmlformats.org/officeDocument/2006/relationships/hyperlink" Target="http://www.bbc.com/news/magazine-14463452" TargetMode="External"/><Relationship Id="rId9" Type="http://schemas.openxmlformats.org/officeDocument/2006/relationships/hyperlink" Target="https://prezi.com/1ifqrgy6o3qy/mob-mentality-in-lord-of-the-flie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thoughtboxeducation.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s://youtu.be/a7XuXi3mqYM" TargetMode="External"/><Relationship Id="rId4" Type="http://schemas.openxmlformats.org/officeDocument/2006/relationships/hyperlink" Target="http://www.bbc.co.uk/programmes/b006myw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https://www.youtube.com/embed/a7XuXi3mqY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youtu.be/a7XuXi3mqYM"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5" name="Rectangle 14"/>
          <p:cNvSpPr/>
          <p:nvPr/>
        </p:nvSpPr>
        <p:spPr>
          <a:xfrm>
            <a:off x="0" y="5411972"/>
            <a:ext cx="12192000" cy="14460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latin typeface="Century Gothic" panose="020B0502020202020204" pitchFamily="34" charset="0"/>
              </a:rPr>
              <a:t>Gangs </a:t>
            </a:r>
            <a:endParaRPr lang="en-GB" b="1" dirty="0" smtClean="0">
              <a:latin typeface="Century Gothic" panose="020B0502020202020204" pitchFamily="34" charset="0"/>
            </a:endParaRPr>
          </a:p>
          <a:p>
            <a:pPr algn="ctr"/>
            <a:r>
              <a:rPr lang="en-GB" sz="3600" b="1" dirty="0" smtClean="0">
                <a:solidFill>
                  <a:srgbClr val="3F8892"/>
                </a:solidFill>
                <a:latin typeface="Century Gothic" panose="020B0502020202020204" pitchFamily="34" charset="0"/>
              </a:rPr>
              <a:t>Week 1 – For the good of the pack</a:t>
            </a:r>
            <a:endParaRPr lang="en-GB" sz="3600" b="1" dirty="0">
              <a:solidFill>
                <a:srgbClr val="3F8892"/>
              </a:solidFill>
              <a:latin typeface="Century Gothic" panose="020B0502020202020204" pitchFamily="34" charset="0"/>
            </a:endParaRPr>
          </a:p>
        </p:txBody>
      </p:sp>
      <p:sp>
        <p:nvSpPr>
          <p:cNvPr id="13" name="Explosion 1 12"/>
          <p:cNvSpPr/>
          <p:nvPr/>
        </p:nvSpPr>
        <p:spPr>
          <a:xfrm>
            <a:off x="9884665" y="146304"/>
            <a:ext cx="2161070" cy="1799456"/>
          </a:xfrm>
          <a:prstGeom prst="irregularSeal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b="1" dirty="0" smtClean="0">
                <a:solidFill>
                  <a:srgbClr val="3F8892"/>
                </a:solidFill>
                <a:latin typeface="Century Gothic" panose="020B0502020202020204" pitchFamily="34" charset="0"/>
              </a:rPr>
              <a:t>1 hour+</a:t>
            </a:r>
            <a:endParaRPr lang="en-GB" b="1" dirty="0">
              <a:solidFill>
                <a:srgbClr val="3F8892"/>
              </a:solidFill>
              <a:latin typeface="Century Gothic" panose="020B0502020202020204" pitchFamily="34" charset="0"/>
            </a:endParaRPr>
          </a:p>
        </p:txBody>
      </p:sp>
      <p:sp>
        <p:nvSpPr>
          <p:cNvPr id="7" name="Rectangle 6"/>
          <p:cNvSpPr/>
          <p:nvPr/>
        </p:nvSpPr>
        <p:spPr>
          <a:xfrm>
            <a:off x="113769" y="5411972"/>
            <a:ext cx="2642506" cy="769441"/>
          </a:xfrm>
          <a:prstGeom prst="rect">
            <a:avLst/>
          </a:prstGeom>
        </p:spPr>
        <p:txBody>
          <a:bodyPr wrap="square">
            <a:spAutoFit/>
          </a:bodyPr>
          <a:lstStyle/>
          <a:p>
            <a:pPr>
              <a:spcAft>
                <a:spcPts val="0"/>
              </a:spcAft>
            </a:pPr>
            <a:r>
              <a:rPr lang="en-GB" sz="28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Y11-13 </a:t>
            </a:r>
          </a:p>
          <a:p>
            <a:pPr>
              <a:spcAft>
                <a:spcPts val="0"/>
              </a:spcAft>
            </a:pPr>
            <a:r>
              <a:rPr lang="en-GB" sz="1600" b="1" dirty="0" smtClean="0">
                <a:solidFill>
                  <a:schemeClr val="bg1">
                    <a:lumMod val="50000"/>
                  </a:schemeClr>
                </a:solidFill>
                <a:latin typeface="Century Gothic" panose="020B0502020202020204" pitchFamily="34" charset="0"/>
                <a:ea typeface="Times New Roman" panose="02020603050405020304" pitchFamily="18" charset="0"/>
                <a:cs typeface="Times New Roman" panose="02020603050405020304" pitchFamily="18" charset="0"/>
              </a:rPr>
              <a:t>15-18 years</a:t>
            </a:r>
            <a:endParaRPr lang="en-GB" sz="1100" dirty="0">
              <a:solidFill>
                <a:schemeClr val="bg1">
                  <a:lumMod val="50000"/>
                </a:schemeClr>
              </a:solidFill>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07212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pic>
        <p:nvPicPr>
          <p:cNvPr id="14" name="Picture 13" descr="WATCH.png"/>
          <p:cNvPicPr/>
          <p:nvPr/>
        </p:nvPicPr>
        <p:blipFill>
          <a:blip r:embed="rId2" cstate="email">
            <a:extLst>
              <a:ext uri="{28A0092B-C50C-407E-A947-70E740481C1C}">
                <a14:useLocalDpi xmlns:a14="http://schemas.microsoft.com/office/drawing/2010/main"/>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p:nvPr/>
        </p:nvSpPr>
        <p:spPr>
          <a:xfrm>
            <a:off x="851154" y="787021"/>
            <a:ext cx="11008614" cy="4832092"/>
          </a:xfrm>
          <a:prstGeom prst="rect">
            <a:avLst/>
          </a:prstGeom>
        </p:spPr>
        <p:txBody>
          <a:bodyPr wrap="square">
            <a:spAutoFit/>
          </a:bodyPr>
          <a:lstStyle/>
          <a:p>
            <a:r>
              <a:rPr lang="en-GB" sz="3200" b="1" dirty="0" smtClean="0"/>
              <a:t>What is a gang?</a:t>
            </a:r>
          </a:p>
          <a:p>
            <a:endParaRPr lang="en-GB" sz="3200" b="1" dirty="0" smtClean="0"/>
          </a:p>
          <a:p>
            <a:r>
              <a:rPr lang="en-GB" sz="2800" dirty="0"/>
              <a:t>Ask students to talk with the person (or people) next to them and come up with a </a:t>
            </a:r>
            <a:r>
              <a:rPr lang="en-GB" sz="2800" b="1" dirty="0"/>
              <a:t>one-line </a:t>
            </a:r>
            <a:r>
              <a:rPr lang="en-GB" sz="2800" b="1" dirty="0" smtClean="0"/>
              <a:t>definition for a gang. </a:t>
            </a:r>
            <a:r>
              <a:rPr lang="en-GB" sz="2800" dirty="0" smtClean="0"/>
              <a:t>Share ideas with </a:t>
            </a:r>
            <a:r>
              <a:rPr lang="en-GB" sz="2800" dirty="0"/>
              <a:t>the </a:t>
            </a:r>
            <a:r>
              <a:rPr lang="en-GB" sz="2800" dirty="0" smtClean="0"/>
              <a:t>class and find what the commonalities of the answers.</a:t>
            </a:r>
          </a:p>
          <a:p>
            <a:endParaRPr lang="en-GB" sz="2800" dirty="0"/>
          </a:p>
          <a:p>
            <a:r>
              <a:rPr lang="en-GB" sz="2800" dirty="0"/>
              <a:t>Now </a:t>
            </a:r>
            <a:r>
              <a:rPr lang="en-GB" sz="2800" dirty="0" smtClean="0"/>
              <a:t>look at the </a:t>
            </a:r>
            <a:r>
              <a:rPr lang="en-GB" sz="2800" dirty="0"/>
              <a:t>following </a:t>
            </a:r>
            <a:r>
              <a:rPr lang="en-GB" sz="2800" dirty="0" smtClean="0"/>
              <a:t>question and discuss ideas together as a class:</a:t>
            </a:r>
            <a:endParaRPr lang="en-GB" sz="2800" dirty="0"/>
          </a:p>
          <a:p>
            <a:endParaRPr lang="en-GB" sz="2800" dirty="0"/>
          </a:p>
          <a:p>
            <a:endParaRPr lang="en-GB" sz="2000" dirty="0"/>
          </a:p>
        </p:txBody>
      </p:sp>
    </p:spTree>
    <p:extLst>
      <p:ext uri="{BB962C8B-B14F-4D97-AF65-F5344CB8AC3E}">
        <p14:creationId xmlns:p14="http://schemas.microsoft.com/office/powerpoint/2010/main" val="427673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5" name="Rounded Rectangular Callout 4"/>
          <p:cNvSpPr/>
          <p:nvPr/>
        </p:nvSpPr>
        <p:spPr>
          <a:xfrm>
            <a:off x="3945638" y="1641856"/>
            <a:ext cx="4207764" cy="3340355"/>
          </a:xfrm>
          <a:prstGeom prst="wedgeRoundRectCallout">
            <a:avLst/>
          </a:prstGeom>
          <a:solidFill>
            <a:srgbClr val="3F8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accent4">
                    <a:lumMod val="20000"/>
                    <a:lumOff val="80000"/>
                  </a:schemeClr>
                </a:solidFill>
              </a:rPr>
              <a:t>Why does the word </a:t>
            </a:r>
            <a:r>
              <a:rPr lang="en-GB" sz="3200" b="1" dirty="0" smtClean="0">
                <a:solidFill>
                  <a:schemeClr val="accent4">
                    <a:lumMod val="20000"/>
                    <a:lumOff val="80000"/>
                  </a:schemeClr>
                </a:solidFill>
              </a:rPr>
              <a:t>‘gang’ often </a:t>
            </a:r>
            <a:r>
              <a:rPr lang="en-GB" sz="3200" b="1" dirty="0">
                <a:solidFill>
                  <a:schemeClr val="accent4">
                    <a:lumMod val="20000"/>
                    <a:lumOff val="80000"/>
                  </a:schemeClr>
                </a:solidFill>
              </a:rPr>
              <a:t>bring negative connotations to people’s minds</a:t>
            </a:r>
            <a:r>
              <a:rPr lang="en-GB" sz="3200" b="1" dirty="0" smtClean="0">
                <a:solidFill>
                  <a:schemeClr val="accent4">
                    <a:lumMod val="20000"/>
                    <a:lumOff val="80000"/>
                  </a:schemeClr>
                </a:solidFill>
              </a:rPr>
              <a:t>? Is this justified? </a:t>
            </a:r>
            <a:endParaRPr lang="en-GB" sz="3200" b="1" dirty="0">
              <a:solidFill>
                <a:schemeClr val="accent4">
                  <a:lumMod val="20000"/>
                  <a:lumOff val="80000"/>
                </a:schemeClr>
              </a:solidFill>
            </a:endParaRPr>
          </a:p>
        </p:txBody>
      </p:sp>
    </p:spTree>
    <p:extLst>
      <p:ext uri="{BB962C8B-B14F-4D97-AF65-F5344CB8AC3E}">
        <p14:creationId xmlns:p14="http://schemas.microsoft.com/office/powerpoint/2010/main" val="143347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people join gangs?</a:t>
            </a:r>
            <a:br>
              <a:rPr lang="en-GB" dirty="0" smtClean="0"/>
            </a:br>
            <a:r>
              <a:rPr lang="en-GB" sz="3200" b="1" dirty="0" smtClean="0">
                <a:solidFill>
                  <a:srgbClr val="7030A0"/>
                </a:solidFill>
                <a:latin typeface="Century Gothic" panose="020B0502020202020204" pitchFamily="34" charset="0"/>
                <a:cs typeface="Times New Roman" panose="02020603050405020304" pitchFamily="18" charset="0"/>
              </a:rPr>
              <a:t>2</a:t>
            </a:r>
            <a:r>
              <a:rPr lang="en-GB" sz="32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5 </a:t>
            </a:r>
            <a:r>
              <a:rPr lang="en-GB" sz="32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minutes+</a:t>
            </a:r>
            <a:endParaRPr lang="en-GB" sz="3200" b="1" dirty="0"/>
          </a:p>
        </p:txBody>
      </p:sp>
      <p:sp>
        <p:nvSpPr>
          <p:cNvPr id="3" name="Text Placeholder 2"/>
          <p:cNvSpPr>
            <a:spLocks noGrp="1"/>
          </p:cNvSpPr>
          <p:nvPr>
            <p:ph type="body" idx="1"/>
          </p:nvPr>
        </p:nvSpPr>
        <p:spPr/>
        <p:txBody>
          <a:bodyPr/>
          <a:lstStyle/>
          <a:p>
            <a:endParaRPr lang="en-GB"/>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2822124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pic>
        <p:nvPicPr>
          <p:cNvPr id="14" name="Picture 13" descr="WATCH.png"/>
          <p:cNvPicPr/>
          <p:nvPr/>
        </p:nvPicPr>
        <p:blipFill>
          <a:blip r:embed="rId2" cstate="email">
            <a:extLst>
              <a:ext uri="{28A0092B-C50C-407E-A947-70E740481C1C}">
                <a14:useLocalDpi xmlns:a14="http://schemas.microsoft.com/office/drawing/2010/main"/>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p:nvPr/>
        </p:nvSpPr>
        <p:spPr>
          <a:xfrm>
            <a:off x="441029" y="1233831"/>
            <a:ext cx="4635246" cy="1815882"/>
          </a:xfrm>
          <a:prstGeom prst="rect">
            <a:avLst/>
          </a:prstGeom>
        </p:spPr>
        <p:txBody>
          <a:bodyPr wrap="square">
            <a:spAutoFit/>
          </a:bodyPr>
          <a:lstStyle/>
          <a:p>
            <a:r>
              <a:rPr lang="en-GB" sz="2800" dirty="0" smtClean="0"/>
              <a:t>To begin, take a look at this statement and share your responses and reactions together:</a:t>
            </a:r>
            <a:endParaRPr lang="en-GB" dirty="0"/>
          </a:p>
        </p:txBody>
      </p:sp>
      <p:sp>
        <p:nvSpPr>
          <p:cNvPr id="2" name="Oval Callout 1"/>
          <p:cNvSpPr/>
          <p:nvPr/>
        </p:nvSpPr>
        <p:spPr>
          <a:xfrm>
            <a:off x="4910499" y="370840"/>
            <a:ext cx="6485805" cy="5642227"/>
          </a:xfrm>
          <a:prstGeom prst="wedgeEllipseCallo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smtClean="0"/>
          </a:p>
          <a:p>
            <a:pPr algn="ctr"/>
            <a:r>
              <a:rPr lang="en-GB" sz="2400" b="1" dirty="0" smtClean="0"/>
              <a:t>Gang </a:t>
            </a:r>
            <a:r>
              <a:rPr lang="en-GB" sz="2400" b="1" dirty="0"/>
              <a:t>activity is a language for young people. They are telling us they feel disenfranchised, bored, angry ... “We don’t see opportunity, jobs, pathways ... We don’t see a plan for us</a:t>
            </a:r>
            <a:r>
              <a:rPr lang="en-GB" sz="2400" b="1" dirty="0" smtClean="0"/>
              <a:t>.”</a:t>
            </a:r>
            <a:endParaRPr lang="en-GB" sz="2400" b="1" dirty="0"/>
          </a:p>
          <a:p>
            <a:pPr algn="ctr"/>
            <a:r>
              <a:rPr lang="en-GB" sz="2400" b="1" dirty="0"/>
              <a:t>A gang gives a young person what is missing: a bond, an identity or being a part of something that they feel attachment to</a:t>
            </a:r>
            <a:r>
              <a:rPr lang="en-GB" sz="2400" b="1" dirty="0" smtClean="0"/>
              <a:t>.</a:t>
            </a:r>
          </a:p>
          <a:p>
            <a:pPr algn="ctr"/>
            <a:r>
              <a:rPr lang="en-GB" sz="1050" b="1" dirty="0" smtClean="0"/>
              <a:t>Paul McDonald</a:t>
            </a:r>
            <a:endParaRPr lang="en-GB" sz="1050" b="1" dirty="0"/>
          </a:p>
        </p:txBody>
      </p:sp>
    </p:spTree>
    <p:extLst>
      <p:ext uri="{BB962C8B-B14F-4D97-AF65-F5344CB8AC3E}">
        <p14:creationId xmlns:p14="http://schemas.microsoft.com/office/powerpoint/2010/main" val="49484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5102"/>
            <a:ext cx="10515600" cy="1325563"/>
          </a:xfrm>
        </p:spPr>
        <p:txBody>
          <a:bodyPr>
            <a:normAutofit/>
          </a:bodyPr>
          <a:lstStyle/>
          <a:p>
            <a:r>
              <a:rPr lang="en-GB" dirty="0" smtClean="0"/>
              <a:t>The emergence of gangs</a:t>
            </a:r>
            <a:endParaRPr lang="en-GB" dirty="0"/>
          </a:p>
        </p:txBody>
      </p:sp>
      <p:sp>
        <p:nvSpPr>
          <p:cNvPr id="3" name="Content Placeholder 2"/>
          <p:cNvSpPr>
            <a:spLocks noGrp="1"/>
          </p:cNvSpPr>
          <p:nvPr>
            <p:ph idx="1"/>
          </p:nvPr>
        </p:nvSpPr>
        <p:spPr>
          <a:xfrm>
            <a:off x="838200" y="1510665"/>
            <a:ext cx="10515600" cy="4351338"/>
          </a:xfrm>
        </p:spPr>
        <p:txBody>
          <a:bodyPr>
            <a:normAutofit/>
          </a:bodyPr>
          <a:lstStyle/>
          <a:p>
            <a:pPr marL="0" indent="0">
              <a:buNone/>
            </a:pPr>
            <a:r>
              <a:rPr lang="en-GB" sz="3200" b="1" dirty="0" smtClean="0"/>
              <a:t>Gang culture </a:t>
            </a:r>
            <a:r>
              <a:rPr lang="en-GB" sz="2400" dirty="0" smtClean="0"/>
              <a:t>is not a new phenomenon. Gangs have been a part of society across the world for hundreds of years. Many people argue that gangs are just another form of </a:t>
            </a:r>
            <a:r>
              <a:rPr lang="en-GB" sz="3200" b="1" dirty="0" smtClean="0"/>
              <a:t>tribal community</a:t>
            </a:r>
            <a:r>
              <a:rPr lang="en-GB" sz="2400" dirty="0" smtClean="0"/>
              <a:t>, reasoning that our entire human history is based upon a form of </a:t>
            </a:r>
            <a:r>
              <a:rPr lang="en-GB" sz="3200" b="1" dirty="0" smtClean="0"/>
              <a:t>gang-culture.</a:t>
            </a:r>
            <a:endParaRPr lang="en-GB" sz="2400" b="1" dirty="0" smtClean="0"/>
          </a:p>
          <a:p>
            <a:endParaRPr lang="en-GB" sz="3200" dirty="0"/>
          </a:p>
          <a:p>
            <a:pPr marL="0" indent="0">
              <a:buNone/>
            </a:pPr>
            <a:r>
              <a:rPr lang="en-GB" sz="2400" dirty="0" smtClean="0"/>
              <a:t>But why might people choose to </a:t>
            </a:r>
            <a:r>
              <a:rPr lang="en-GB" sz="3200" b="1" dirty="0" smtClean="0"/>
              <a:t>join </a:t>
            </a:r>
            <a:r>
              <a:rPr lang="en-GB" sz="2400" dirty="0" smtClean="0"/>
              <a:t>a gang 				 in our modern society?</a:t>
            </a:r>
            <a:endParaRPr lang="en-GB" sz="2400" dirty="0"/>
          </a:p>
        </p:txBody>
      </p:sp>
      <p:pic>
        <p:nvPicPr>
          <p:cNvPr id="2052" name="Picture 4" descr="https://upload.wikimedia.org/wikipedia/commons/9/99/Human_evolution_scheme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5711" y="3566160"/>
            <a:ext cx="4208678" cy="253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31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1240" y="4436745"/>
            <a:ext cx="10515600" cy="4351338"/>
          </a:xfrm>
        </p:spPr>
        <p:txBody>
          <a:bodyPr>
            <a:normAutofit/>
          </a:bodyPr>
          <a:lstStyle/>
          <a:p>
            <a:pPr marL="0" indent="0">
              <a:buNone/>
            </a:pPr>
            <a:endParaRPr lang="en-GB" sz="3600" dirty="0" smtClean="0"/>
          </a:p>
          <a:p>
            <a:pPr marL="0" indent="0">
              <a:buNone/>
            </a:pPr>
            <a:r>
              <a:rPr lang="en-GB" dirty="0" smtClean="0"/>
              <a:t>Talk with the person next to you and come up with a few ideas – share these together on the board</a:t>
            </a:r>
            <a:endParaRPr lang="en-GB" sz="2000" dirty="0" smtClean="0"/>
          </a:p>
          <a:p>
            <a:pPr marL="0" indent="0">
              <a:buNone/>
            </a:pPr>
            <a:endParaRPr lang="en-GB" sz="3200" dirty="0"/>
          </a:p>
        </p:txBody>
      </p:sp>
      <p:sp>
        <p:nvSpPr>
          <p:cNvPr id="6" name="Rounded Rectangular Callout 5"/>
          <p:cNvSpPr/>
          <p:nvPr/>
        </p:nvSpPr>
        <p:spPr>
          <a:xfrm>
            <a:off x="4188206" y="1134871"/>
            <a:ext cx="3895090" cy="3301874"/>
          </a:xfrm>
          <a:prstGeom prst="wedgeRoundRectCallou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rgbClr val="FFFF00"/>
                </a:solidFill>
              </a:rPr>
              <a:t>Why do people choose to join gangs?</a:t>
            </a:r>
            <a:endParaRPr lang="en-GB" sz="4000" b="1" dirty="0">
              <a:solidFill>
                <a:srgbClr val="FFFF00"/>
              </a:solidFill>
            </a:endParaRPr>
          </a:p>
        </p:txBody>
      </p:sp>
    </p:spTree>
    <p:extLst>
      <p:ext uri="{BB962C8B-B14F-4D97-AF65-F5344CB8AC3E}">
        <p14:creationId xmlns:p14="http://schemas.microsoft.com/office/powerpoint/2010/main" val="75640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Were any of these on your list?</a:t>
            </a:r>
            <a:endParaRPr lang="en-GB" dirty="0"/>
          </a:p>
        </p:txBody>
      </p:sp>
      <p:sp>
        <p:nvSpPr>
          <p:cNvPr id="3" name="Content Placeholder 2"/>
          <p:cNvSpPr>
            <a:spLocks noGrp="1"/>
          </p:cNvSpPr>
          <p:nvPr>
            <p:ph idx="1"/>
          </p:nvPr>
        </p:nvSpPr>
        <p:spPr>
          <a:xfrm>
            <a:off x="838200" y="1904048"/>
            <a:ext cx="10515600" cy="4351338"/>
          </a:xfrm>
        </p:spPr>
        <p:txBody>
          <a:bodyPr>
            <a:normAutofit/>
          </a:bodyPr>
          <a:lstStyle/>
          <a:p>
            <a:pPr lvl="2"/>
            <a:r>
              <a:rPr lang="en-GB" sz="2800" b="1" dirty="0" smtClean="0">
                <a:solidFill>
                  <a:schemeClr val="accent5"/>
                </a:solidFill>
              </a:rPr>
              <a:t>Fear or protection</a:t>
            </a:r>
          </a:p>
          <a:p>
            <a:pPr lvl="2"/>
            <a:r>
              <a:rPr lang="en-GB" sz="2800" b="1" dirty="0" smtClean="0">
                <a:solidFill>
                  <a:schemeClr val="tx2"/>
                </a:solidFill>
              </a:rPr>
              <a:t>Money or poverty</a:t>
            </a:r>
          </a:p>
          <a:p>
            <a:pPr lvl="2"/>
            <a:r>
              <a:rPr lang="en-GB" sz="2800" b="1" dirty="0" smtClean="0">
                <a:solidFill>
                  <a:srgbClr val="FF0000"/>
                </a:solidFill>
              </a:rPr>
              <a:t>Ambition or adrenaline</a:t>
            </a:r>
          </a:p>
          <a:p>
            <a:pPr lvl="2"/>
            <a:r>
              <a:rPr lang="en-GB" sz="2800" b="1" dirty="0" smtClean="0">
                <a:solidFill>
                  <a:srgbClr val="00B050"/>
                </a:solidFill>
              </a:rPr>
              <a:t>Pushing boundaries</a:t>
            </a:r>
          </a:p>
          <a:p>
            <a:pPr lvl="2"/>
            <a:r>
              <a:rPr lang="en-GB" sz="2800" b="1" dirty="0" smtClean="0">
                <a:solidFill>
                  <a:schemeClr val="accent4">
                    <a:lumMod val="20000"/>
                    <a:lumOff val="80000"/>
                  </a:schemeClr>
                </a:solidFill>
              </a:rPr>
              <a:t>To be part of a community</a:t>
            </a:r>
          </a:p>
          <a:p>
            <a:endParaRPr lang="en-GB" sz="3200" dirty="0"/>
          </a:p>
          <a:p>
            <a:pPr marL="0" indent="0">
              <a:buNone/>
            </a:pPr>
            <a:r>
              <a:rPr lang="en-GB" dirty="0" smtClean="0"/>
              <a:t>Take a closer look at some of the reasons that people across the world have become part of a gang on the following slides.</a:t>
            </a:r>
          </a:p>
        </p:txBody>
      </p:sp>
    </p:spTree>
    <p:extLst>
      <p:ext uri="{BB962C8B-B14F-4D97-AF65-F5344CB8AC3E}">
        <p14:creationId xmlns:p14="http://schemas.microsoft.com/office/powerpoint/2010/main" val="320635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286603"/>
            <a:ext cx="10812780" cy="1450757"/>
          </a:xfrm>
        </p:spPr>
        <p:txBody>
          <a:bodyPr/>
          <a:lstStyle/>
          <a:p>
            <a:r>
              <a:rPr lang="en-GB" b="1" dirty="0" smtClean="0"/>
              <a:t>1. A </a:t>
            </a:r>
            <a:r>
              <a:rPr lang="en-GB" b="1" dirty="0"/>
              <a:t>Sense of </a:t>
            </a:r>
            <a:r>
              <a:rPr lang="en-GB" b="1" dirty="0" smtClean="0"/>
              <a:t>Belonging</a:t>
            </a:r>
            <a:endParaRPr lang="en-GB" dirty="0"/>
          </a:p>
        </p:txBody>
      </p:sp>
      <p:sp>
        <p:nvSpPr>
          <p:cNvPr id="3" name="Content Placeholder 2"/>
          <p:cNvSpPr>
            <a:spLocks noGrp="1"/>
          </p:cNvSpPr>
          <p:nvPr>
            <p:ph idx="1"/>
          </p:nvPr>
        </p:nvSpPr>
        <p:spPr>
          <a:xfrm>
            <a:off x="612774" y="1737360"/>
            <a:ext cx="11210925" cy="4345516"/>
          </a:xfrm>
        </p:spPr>
        <p:txBody>
          <a:bodyPr>
            <a:noAutofit/>
          </a:bodyPr>
          <a:lstStyle/>
          <a:p>
            <a:pPr marL="0" indent="0">
              <a:buNone/>
            </a:pPr>
            <a:r>
              <a:rPr lang="en-GB" dirty="0"/>
              <a:t>We all share a need to feel </a:t>
            </a:r>
            <a:r>
              <a:rPr lang="en-GB" sz="3200" b="1" dirty="0"/>
              <a:t>we belong </a:t>
            </a:r>
            <a:r>
              <a:rPr lang="en-GB" dirty="0"/>
              <a:t>somewhere; if this is absent in daily life, a gang may well provide this support network</a:t>
            </a:r>
            <a:r>
              <a:rPr lang="en-GB" dirty="0" smtClean="0"/>
              <a:t>.</a:t>
            </a:r>
          </a:p>
          <a:p>
            <a:pPr marL="0" indent="0">
              <a:buNone/>
            </a:pPr>
            <a:endParaRPr lang="en-GB" sz="1800" dirty="0" smtClean="0"/>
          </a:p>
          <a:p>
            <a:pPr lvl="1">
              <a:buFont typeface="Wingdings" panose="05000000000000000000" pitchFamily="2" charset="2"/>
              <a:buChar char="§"/>
            </a:pPr>
            <a:r>
              <a:rPr lang="en-GB" sz="2000" dirty="0" smtClean="0"/>
              <a:t>Some people maybe don't </a:t>
            </a:r>
            <a:r>
              <a:rPr lang="en-GB" sz="2000" dirty="0"/>
              <a:t>receive enough support or attention at </a:t>
            </a:r>
            <a:r>
              <a:rPr lang="en-GB" sz="2000" dirty="0" smtClean="0"/>
              <a:t>home and look to feel </a:t>
            </a:r>
            <a:r>
              <a:rPr lang="en-GB" sz="2800" b="1" dirty="0" smtClean="0"/>
              <a:t>more connected </a:t>
            </a:r>
            <a:r>
              <a:rPr lang="en-GB" sz="2000" dirty="0" smtClean="0"/>
              <a:t>with friends or groups.</a:t>
            </a:r>
          </a:p>
          <a:p>
            <a:pPr marL="201168" lvl="1" indent="0">
              <a:buNone/>
            </a:pPr>
            <a:endParaRPr lang="en-GB" sz="2000" dirty="0" smtClean="0"/>
          </a:p>
          <a:p>
            <a:pPr lvl="1">
              <a:buFont typeface="Wingdings" panose="05000000000000000000" pitchFamily="2" charset="2"/>
              <a:buChar char="§"/>
            </a:pPr>
            <a:r>
              <a:rPr lang="en-GB" sz="2000" dirty="0" smtClean="0"/>
              <a:t>Some may </a:t>
            </a:r>
            <a:r>
              <a:rPr lang="en-GB" sz="2000" dirty="0"/>
              <a:t>be </a:t>
            </a:r>
            <a:r>
              <a:rPr lang="en-GB" sz="2800" b="1" dirty="0"/>
              <a:t>trying to escape </a:t>
            </a:r>
            <a:r>
              <a:rPr lang="en-GB" sz="2000" dirty="0"/>
              <a:t>a negative home life, or </a:t>
            </a:r>
            <a:r>
              <a:rPr lang="en-GB" sz="2000" dirty="0" smtClean="0"/>
              <a:t>looking </a:t>
            </a:r>
            <a:r>
              <a:rPr lang="en-GB" sz="2000" dirty="0"/>
              <a:t>for a </a:t>
            </a:r>
            <a:r>
              <a:rPr lang="en-GB" sz="2000" dirty="0" smtClean="0"/>
              <a:t>role model or surrogate father/mother figure.</a:t>
            </a:r>
          </a:p>
          <a:p>
            <a:pPr marL="201168" lvl="1" indent="0">
              <a:buNone/>
            </a:pPr>
            <a:endParaRPr lang="en-GB" sz="2000" dirty="0" smtClean="0"/>
          </a:p>
          <a:p>
            <a:pPr lvl="1">
              <a:buFont typeface="Wingdings" panose="05000000000000000000" pitchFamily="2" charset="2"/>
              <a:buChar char="§"/>
            </a:pPr>
            <a:r>
              <a:rPr lang="en-GB" sz="2000" dirty="0" smtClean="0"/>
              <a:t>Gangs </a:t>
            </a:r>
            <a:r>
              <a:rPr lang="en-GB" sz="2000" dirty="0"/>
              <a:t>often make promises to give </a:t>
            </a:r>
            <a:r>
              <a:rPr lang="en-GB" b="1" dirty="0"/>
              <a:t>unconditional support</a:t>
            </a:r>
            <a:r>
              <a:rPr lang="en-GB" sz="2000" dirty="0"/>
              <a:t>, and to become the "family" </a:t>
            </a:r>
            <a:r>
              <a:rPr lang="en-GB" sz="2000" dirty="0" smtClean="0"/>
              <a:t>the members never </a:t>
            </a:r>
            <a:r>
              <a:rPr lang="en-GB" sz="2000" dirty="0"/>
              <a:t>had. </a:t>
            </a:r>
            <a:endParaRPr lang="en-GB" sz="2000" dirty="0" smtClean="0"/>
          </a:p>
          <a:p>
            <a:endParaRPr lang="en-GB" sz="2000" dirty="0"/>
          </a:p>
        </p:txBody>
      </p:sp>
      <p:pic>
        <p:nvPicPr>
          <p:cNvPr id="1028" name="Picture 4" descr="https://pixabay.com/static/uploads/photo/2014/04/02/10/55/family-304918_960_7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4574" y="286603"/>
            <a:ext cx="1889125" cy="1363712"/>
          </a:xfrm>
          <a:prstGeom prst="rect">
            <a:avLst/>
          </a:prstGeom>
          <a:solidFill>
            <a:srgbClr val="92D050"/>
          </a:solidFill>
        </p:spPr>
      </p:pic>
    </p:spTree>
    <p:extLst>
      <p:ext uri="{BB962C8B-B14F-4D97-AF65-F5344CB8AC3E}">
        <p14:creationId xmlns:p14="http://schemas.microsoft.com/office/powerpoint/2010/main" val="376036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Rounded Rectangular Callout 5"/>
          <p:cNvSpPr/>
          <p:nvPr/>
        </p:nvSpPr>
        <p:spPr>
          <a:xfrm>
            <a:off x="4089400" y="1562608"/>
            <a:ext cx="3789680" cy="3219704"/>
          </a:xfrm>
          <a:prstGeom prst="wedgeRoundRect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FF00"/>
                </a:solidFill>
              </a:rPr>
              <a:t>Do you think this is a common reason for people to join a gang?</a:t>
            </a:r>
            <a:endParaRPr lang="en-GB" sz="3200" b="1" dirty="0">
              <a:solidFill>
                <a:srgbClr val="FFFF00"/>
              </a:solidFill>
            </a:endParaRPr>
          </a:p>
        </p:txBody>
      </p:sp>
    </p:spTree>
    <p:extLst>
      <p:ext uri="{BB962C8B-B14F-4D97-AF65-F5344CB8AC3E}">
        <p14:creationId xmlns:p14="http://schemas.microsoft.com/office/powerpoint/2010/main" val="97266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2</a:t>
            </a:r>
            <a:r>
              <a:rPr lang="en-GB" b="1" dirty="0" smtClean="0"/>
              <a:t>. A Desire </a:t>
            </a:r>
            <a:r>
              <a:rPr lang="en-GB" b="1" dirty="0"/>
              <a:t>for </a:t>
            </a:r>
            <a:r>
              <a:rPr lang="en-GB" b="1" dirty="0" smtClean="0"/>
              <a:t>Protection</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2800" dirty="0"/>
              <a:t/>
            </a:r>
            <a:br>
              <a:rPr lang="en-GB" sz="2800" dirty="0"/>
            </a:br>
            <a:r>
              <a:rPr lang="en-GB" sz="2800" dirty="0" smtClean="0"/>
              <a:t>There are communities across the world that have very high levels of </a:t>
            </a:r>
            <a:r>
              <a:rPr lang="en-GB" sz="2800" dirty="0"/>
              <a:t>gang </a:t>
            </a:r>
            <a:r>
              <a:rPr lang="en-GB" sz="2800" dirty="0" smtClean="0"/>
              <a:t>activity, and this often leads to people joining </a:t>
            </a:r>
            <a:r>
              <a:rPr lang="en-GB" sz="2800" dirty="0"/>
              <a:t>a gang </a:t>
            </a:r>
            <a:r>
              <a:rPr lang="en-GB" sz="3600" b="1" dirty="0"/>
              <a:t>just to survive</a:t>
            </a:r>
            <a:r>
              <a:rPr lang="en-GB" sz="2800" dirty="0"/>
              <a:t>. </a:t>
            </a:r>
            <a:endParaRPr lang="en-GB" sz="2800" dirty="0" smtClean="0"/>
          </a:p>
          <a:p>
            <a:pPr marL="0" indent="0">
              <a:buNone/>
            </a:pPr>
            <a:endParaRPr lang="en-GB" sz="2800" dirty="0"/>
          </a:p>
          <a:p>
            <a:pPr marL="0" indent="0">
              <a:buNone/>
            </a:pPr>
            <a:r>
              <a:rPr lang="en-GB" sz="2800" dirty="0" smtClean="0"/>
              <a:t>Often it becomes easier to </a:t>
            </a:r>
            <a:r>
              <a:rPr lang="en-GB" sz="2800" dirty="0"/>
              <a:t>join the gang than to remain vulnerable and unprotected in </a:t>
            </a:r>
            <a:r>
              <a:rPr lang="en-GB" sz="2800" dirty="0" smtClean="0"/>
              <a:t>the neighbourhood. In these instances, it is often a very </a:t>
            </a:r>
            <a:r>
              <a:rPr lang="en-GB" sz="3600" b="1" dirty="0" smtClean="0"/>
              <a:t>difficult choice </a:t>
            </a:r>
            <a:r>
              <a:rPr lang="en-GB" sz="2800" dirty="0" smtClean="0"/>
              <a:t>for people to make. </a:t>
            </a:r>
            <a:r>
              <a:rPr lang="en-GB" sz="2800" dirty="0"/>
              <a:t/>
            </a:r>
            <a:br>
              <a:rPr lang="en-GB" sz="2800" dirty="0"/>
            </a:br>
            <a:r>
              <a:rPr lang="en-GB" sz="2800" dirty="0"/>
              <a:t/>
            </a:r>
            <a:br>
              <a:rPr lang="en-GB" sz="2800" dirty="0"/>
            </a:br>
            <a:endParaRPr lang="en-GB" sz="2800" dirty="0"/>
          </a:p>
        </p:txBody>
      </p:sp>
      <p:pic>
        <p:nvPicPr>
          <p:cNvPr id="2050" name="Picture 2" descr="hqdefault.jpg (480×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6719" y="4523898"/>
            <a:ext cx="3112135" cy="2334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00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this lesson, students will:</a:t>
            </a:r>
            <a:endParaRPr lang="en-GB" dirty="0"/>
          </a:p>
        </p:txBody>
      </p:sp>
      <p:sp>
        <p:nvSpPr>
          <p:cNvPr id="3" name="Content Placeholder 2"/>
          <p:cNvSpPr>
            <a:spLocks noGrp="1"/>
          </p:cNvSpPr>
          <p:nvPr>
            <p:ph idx="1"/>
          </p:nvPr>
        </p:nvSpPr>
        <p:spPr>
          <a:xfrm>
            <a:off x="2148840" y="2005013"/>
            <a:ext cx="9204962" cy="4351338"/>
          </a:xfrm>
        </p:spPr>
        <p:txBody>
          <a:bodyPr>
            <a:normAutofit/>
          </a:bodyPr>
          <a:lstStyle/>
          <a:p>
            <a:pPr marL="0" indent="0">
              <a:buNone/>
            </a:pPr>
            <a:r>
              <a:rPr lang="en-GB" dirty="0" smtClean="0"/>
              <a:t>Think about and discuss why people join gangs and what need in us this is satisfying</a:t>
            </a:r>
          </a:p>
          <a:p>
            <a:pPr marL="0" indent="0">
              <a:buNone/>
            </a:pPr>
            <a:endParaRPr lang="en-GB" dirty="0" smtClean="0"/>
          </a:p>
          <a:p>
            <a:pPr marL="0" indent="0">
              <a:buNone/>
            </a:pPr>
            <a:r>
              <a:rPr lang="en-GB" dirty="0" smtClean="0"/>
              <a:t>Understand the animalistic qualities within us that encourage pack mentality</a:t>
            </a:r>
          </a:p>
          <a:p>
            <a:pPr marL="0" indent="0">
              <a:buNone/>
            </a:pPr>
            <a:endParaRPr lang="en-GB" dirty="0"/>
          </a:p>
          <a:p>
            <a:pPr marL="0" indent="0">
              <a:buNone/>
            </a:pPr>
            <a:r>
              <a:rPr lang="en-GB" dirty="0" smtClean="0"/>
              <a:t>Explore and unravel some of the behavioural patterns and moral choices that occur within gangs</a:t>
            </a:r>
            <a:endParaRPr lang="en-GB" dirty="0"/>
          </a:p>
        </p:txBody>
      </p:sp>
      <p:sp>
        <p:nvSpPr>
          <p:cNvPr id="1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846" y="1690688"/>
            <a:ext cx="1307387" cy="126507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395" y="3098900"/>
            <a:ext cx="1341609" cy="131385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846" y="4555894"/>
            <a:ext cx="1396156" cy="1285098"/>
          </a:xfrm>
          <a:prstGeom prst="rect">
            <a:avLst/>
          </a:prstGeom>
        </p:spPr>
      </p:pic>
    </p:spTree>
    <p:extLst>
      <p:ext uri="{BB962C8B-B14F-4D97-AF65-F5344CB8AC3E}">
        <p14:creationId xmlns:p14="http://schemas.microsoft.com/office/powerpoint/2010/main" val="377000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ounded Rectangular Callout 3"/>
          <p:cNvSpPr/>
          <p:nvPr/>
        </p:nvSpPr>
        <p:spPr>
          <a:xfrm>
            <a:off x="4153408" y="1910080"/>
            <a:ext cx="3792728" cy="2991104"/>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Do you know of anyone joining a gang because of the need for protection?</a:t>
            </a:r>
            <a:endParaRPr lang="en-GB" sz="3200" b="1" dirty="0">
              <a:solidFill>
                <a:schemeClr val="tx1"/>
              </a:solidFill>
            </a:endParaRPr>
          </a:p>
        </p:txBody>
      </p:sp>
    </p:spTree>
    <p:extLst>
      <p:ext uri="{BB962C8B-B14F-4D97-AF65-F5344CB8AC3E}">
        <p14:creationId xmlns:p14="http://schemas.microsoft.com/office/powerpoint/2010/main" val="30727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3</a:t>
            </a:r>
            <a:r>
              <a:rPr lang="en-GB" b="1" dirty="0" smtClean="0"/>
              <a:t>. Peer </a:t>
            </a:r>
            <a:r>
              <a:rPr lang="en-GB" b="1" dirty="0"/>
              <a:t>Pressure</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2800" dirty="0" smtClean="0"/>
              <a:t>Across the world, young people (teenagers in particular) </a:t>
            </a:r>
            <a:r>
              <a:rPr lang="en-GB" sz="2800" dirty="0"/>
              <a:t>face </a:t>
            </a:r>
            <a:r>
              <a:rPr lang="en-GB" sz="2800" dirty="0" smtClean="0"/>
              <a:t>a constant </a:t>
            </a:r>
            <a:r>
              <a:rPr lang="en-GB" sz="3600" b="1" dirty="0"/>
              <a:t>pressure to fit </a:t>
            </a:r>
            <a:r>
              <a:rPr lang="en-GB" sz="3600" b="1" dirty="0" smtClean="0"/>
              <a:t>in</a:t>
            </a:r>
            <a:r>
              <a:rPr lang="en-GB" sz="2800" dirty="0" smtClean="0"/>
              <a:t>. Part of the nature of peer pressure is not having support needed to avoid pressure to </a:t>
            </a:r>
            <a:r>
              <a:rPr lang="en-GB" sz="3500" b="1" dirty="0" smtClean="0"/>
              <a:t>conform</a:t>
            </a:r>
            <a:r>
              <a:rPr lang="en-GB" sz="2800" dirty="0" smtClean="0"/>
              <a:t>, and this can lead people to make choices beyond their own wishes. </a:t>
            </a:r>
          </a:p>
          <a:p>
            <a:pPr marL="0" indent="0">
              <a:buNone/>
            </a:pPr>
            <a:endParaRPr lang="en-GB" sz="2800" dirty="0" smtClean="0"/>
          </a:p>
          <a:p>
            <a:pPr marL="0" indent="0">
              <a:buNone/>
            </a:pPr>
            <a:r>
              <a:rPr lang="en-GB" dirty="0" smtClean="0"/>
              <a:t>Peer </a:t>
            </a:r>
            <a:r>
              <a:rPr lang="en-GB" dirty="0"/>
              <a:t>pressure </a:t>
            </a:r>
            <a:r>
              <a:rPr lang="en-GB" dirty="0" smtClean="0"/>
              <a:t>may come </a:t>
            </a:r>
            <a:r>
              <a:rPr lang="en-GB" dirty="0"/>
              <a:t>in the form of </a:t>
            </a:r>
            <a:r>
              <a:rPr lang="en-GB" dirty="0" smtClean="0"/>
              <a:t>intimidation or coercion; be part of </a:t>
            </a:r>
            <a:r>
              <a:rPr lang="en-GB" dirty="0"/>
              <a:t>a </a:t>
            </a:r>
            <a:r>
              <a:rPr lang="en-GB" dirty="0" smtClean="0"/>
              <a:t>dare; could be a form of harassment or even friendly persuasion or endless begging</a:t>
            </a:r>
            <a:r>
              <a:rPr lang="en-GB" dirty="0"/>
              <a:t>.</a:t>
            </a:r>
            <a:r>
              <a:rPr lang="en-GB" sz="2600" dirty="0"/>
              <a:t/>
            </a:r>
            <a:br>
              <a:rPr lang="en-GB" sz="2600" dirty="0"/>
            </a:br>
            <a:r>
              <a:rPr lang="en-GB" sz="2600" dirty="0"/>
              <a:t/>
            </a:r>
            <a:br>
              <a:rPr lang="en-GB" sz="2600" dirty="0"/>
            </a:br>
            <a:endParaRPr lang="en-GB" sz="2600" dirty="0"/>
          </a:p>
        </p:txBody>
      </p:sp>
      <p:pic>
        <p:nvPicPr>
          <p:cNvPr id="3076" name="Picture 4" descr="https://pixabay.com/static/uploads/photo/2014/07/11/23/37/kids-390959_960_7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14" t="13573" r="11857" b="15397"/>
          <a:stretch/>
        </p:blipFill>
        <p:spPr bwMode="auto">
          <a:xfrm>
            <a:off x="9428479" y="5262880"/>
            <a:ext cx="2692401" cy="159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64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ounded Rectangular Callout 3"/>
          <p:cNvSpPr/>
          <p:nvPr/>
        </p:nvSpPr>
        <p:spPr>
          <a:xfrm>
            <a:off x="4318000" y="1544320"/>
            <a:ext cx="3789680" cy="3515360"/>
          </a:xfrm>
          <a:prstGeom prst="wedgeRoundRect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accent4">
                    <a:lumMod val="20000"/>
                    <a:lumOff val="80000"/>
                  </a:schemeClr>
                </a:solidFill>
              </a:rPr>
              <a:t>How common do you think peer pressure is in influencing people to join gangs?</a:t>
            </a:r>
            <a:endParaRPr lang="en-GB" sz="3200" b="1" dirty="0">
              <a:solidFill>
                <a:schemeClr val="accent4">
                  <a:lumMod val="20000"/>
                  <a:lumOff val="80000"/>
                </a:schemeClr>
              </a:solidFill>
            </a:endParaRPr>
          </a:p>
        </p:txBody>
      </p:sp>
    </p:spTree>
    <p:extLst>
      <p:ext uri="{BB962C8B-B14F-4D97-AF65-F5344CB8AC3E}">
        <p14:creationId xmlns:p14="http://schemas.microsoft.com/office/powerpoint/2010/main" val="171222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4. Poverty</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smtClean="0"/>
              <a:t>Many people find themselves joining gangs due to a </a:t>
            </a:r>
            <a:r>
              <a:rPr lang="en-GB" sz="3600" b="1" dirty="0" smtClean="0"/>
              <a:t>lack of jobs and opportunities </a:t>
            </a:r>
            <a:r>
              <a:rPr lang="en-GB" sz="2800" dirty="0" smtClean="0"/>
              <a:t>in their community. For many, working within a gang may </a:t>
            </a:r>
            <a:r>
              <a:rPr lang="en-GB" sz="2800" dirty="0"/>
              <a:t>present </a:t>
            </a:r>
            <a:r>
              <a:rPr lang="en-GB" sz="2800" dirty="0" smtClean="0"/>
              <a:t>a </a:t>
            </a:r>
            <a:r>
              <a:rPr lang="en-GB" sz="3600" b="1" dirty="0"/>
              <a:t>means of survival </a:t>
            </a:r>
            <a:r>
              <a:rPr lang="en-GB" sz="2800" dirty="0"/>
              <a:t>to </a:t>
            </a:r>
            <a:r>
              <a:rPr lang="en-GB" sz="2800" dirty="0" smtClean="0"/>
              <a:t>someone lacking </a:t>
            </a:r>
            <a:r>
              <a:rPr lang="en-GB" sz="2800" dirty="0"/>
              <a:t>basic essentials such as food, clothing and shelter. </a:t>
            </a:r>
            <a:r>
              <a:rPr lang="en-GB" sz="2800" dirty="0" smtClean="0"/>
              <a:t>It may also open up opportunities to make money, engaging in a range of legal or illegal activities. </a:t>
            </a:r>
            <a:r>
              <a:rPr lang="en-GB" sz="2600" dirty="0"/>
              <a:t/>
            </a:r>
            <a:br>
              <a:rPr lang="en-GB" sz="2600" dirty="0"/>
            </a:br>
            <a:r>
              <a:rPr lang="en-GB" sz="2600" dirty="0"/>
              <a:t/>
            </a:r>
            <a:br>
              <a:rPr lang="en-GB" sz="2600" dirty="0"/>
            </a:br>
            <a:endParaRPr lang="en-GB" sz="2600" dirty="0"/>
          </a:p>
        </p:txBody>
      </p:sp>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9083040" y="4785360"/>
            <a:ext cx="3108960" cy="2072640"/>
          </a:xfrm>
          <a:prstGeom prst="rect">
            <a:avLst/>
          </a:prstGeom>
        </p:spPr>
      </p:pic>
    </p:spTree>
    <p:extLst>
      <p:ext uri="{BB962C8B-B14F-4D97-AF65-F5344CB8AC3E}">
        <p14:creationId xmlns:p14="http://schemas.microsoft.com/office/powerpoint/2010/main" val="194730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ounded Rectangular Callout 3"/>
          <p:cNvSpPr/>
          <p:nvPr/>
        </p:nvSpPr>
        <p:spPr>
          <a:xfrm>
            <a:off x="4318000" y="1544320"/>
            <a:ext cx="4057904" cy="3631184"/>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How else might money influence people’s choices surrounding gang culture?</a:t>
            </a:r>
            <a:endParaRPr lang="en-GB" sz="3200" b="1" dirty="0">
              <a:solidFill>
                <a:schemeClr val="tx1"/>
              </a:solidFill>
            </a:endParaRPr>
          </a:p>
        </p:txBody>
      </p:sp>
    </p:spTree>
    <p:extLst>
      <p:ext uri="{BB962C8B-B14F-4D97-AF65-F5344CB8AC3E}">
        <p14:creationId xmlns:p14="http://schemas.microsoft.com/office/powerpoint/2010/main" val="81311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5</a:t>
            </a:r>
            <a:r>
              <a:rPr lang="en-GB" b="1" dirty="0" smtClean="0"/>
              <a:t>. Following Family Traditions</a:t>
            </a:r>
            <a:endParaRPr lang="en-GB" dirty="0"/>
          </a:p>
        </p:txBody>
      </p:sp>
      <p:sp>
        <p:nvSpPr>
          <p:cNvPr id="3" name="Content Placeholder 2"/>
          <p:cNvSpPr>
            <a:spLocks noGrp="1"/>
          </p:cNvSpPr>
          <p:nvPr>
            <p:ph idx="1"/>
          </p:nvPr>
        </p:nvSpPr>
        <p:spPr/>
        <p:txBody>
          <a:bodyPr>
            <a:normAutofit/>
          </a:bodyPr>
          <a:lstStyle/>
          <a:p>
            <a:pPr marL="0" indent="0">
              <a:buNone/>
            </a:pPr>
            <a:r>
              <a:rPr lang="en-GB" sz="3200" b="1" dirty="0" smtClean="0"/>
              <a:t>Families</a:t>
            </a:r>
            <a:r>
              <a:rPr lang="en-GB" sz="3200" dirty="0" smtClean="0"/>
              <a:t> </a:t>
            </a:r>
            <a:r>
              <a:rPr lang="en-GB" sz="2400" dirty="0" smtClean="0"/>
              <a:t>sometimes have a history of </a:t>
            </a:r>
            <a:r>
              <a:rPr lang="en-GB" sz="2400" dirty="0"/>
              <a:t>gang involvement spanning over </a:t>
            </a:r>
            <a:r>
              <a:rPr lang="en-GB" sz="2400" dirty="0" smtClean="0"/>
              <a:t>a number of generations, and there is an almost unspoken expectation that children will follow suit. </a:t>
            </a:r>
            <a:r>
              <a:rPr lang="en-GB" sz="2400" dirty="0"/>
              <a:t>This is one of the </a:t>
            </a:r>
            <a:r>
              <a:rPr lang="en-GB" sz="3200" b="1" dirty="0"/>
              <a:t>toughest forms of pressure </a:t>
            </a:r>
            <a:r>
              <a:rPr lang="en-GB" sz="2400" dirty="0"/>
              <a:t>to escape, as the gang lifestyle </a:t>
            </a:r>
            <a:r>
              <a:rPr lang="en-GB" sz="2400" dirty="0" smtClean="0"/>
              <a:t>may be very </a:t>
            </a:r>
            <a:r>
              <a:rPr lang="en-GB" sz="2400" dirty="0"/>
              <a:t>deeply rooted </a:t>
            </a:r>
            <a:r>
              <a:rPr lang="en-GB" sz="2400" dirty="0" smtClean="0"/>
              <a:t>within core </a:t>
            </a:r>
            <a:r>
              <a:rPr lang="en-GB" sz="2400" dirty="0"/>
              <a:t>traditions and </a:t>
            </a:r>
            <a:r>
              <a:rPr lang="en-GB" sz="2400" dirty="0" smtClean="0"/>
              <a:t>values</a:t>
            </a:r>
            <a:r>
              <a:rPr lang="en-GB" sz="2400" dirty="0"/>
              <a:t> </a:t>
            </a:r>
            <a:r>
              <a:rPr lang="en-GB" sz="2400" dirty="0" smtClean="0"/>
              <a:t>within the family.</a:t>
            </a:r>
            <a:r>
              <a:rPr lang="en-GB" sz="2400" dirty="0"/>
              <a:t/>
            </a:r>
            <a:br>
              <a:rPr lang="en-GB" sz="2400" dirty="0"/>
            </a:br>
            <a:r>
              <a:rPr lang="en-GB" dirty="0"/>
              <a:t/>
            </a:r>
            <a:br>
              <a:rPr lang="en-GB" dirty="0"/>
            </a:b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988" r="9262"/>
          <a:stretch/>
        </p:blipFill>
        <p:spPr>
          <a:xfrm>
            <a:off x="8662773" y="4612641"/>
            <a:ext cx="3529227" cy="2245360"/>
          </a:xfrm>
          <a:prstGeom prst="rect">
            <a:avLst/>
          </a:prstGeom>
        </p:spPr>
      </p:pic>
    </p:spTree>
    <p:extLst>
      <p:ext uri="{BB962C8B-B14F-4D97-AF65-F5344CB8AC3E}">
        <p14:creationId xmlns:p14="http://schemas.microsoft.com/office/powerpoint/2010/main" val="376687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ounded Rectangular Callout 3"/>
          <p:cNvSpPr/>
          <p:nvPr/>
        </p:nvSpPr>
        <p:spPr>
          <a:xfrm>
            <a:off x="4318000" y="1544320"/>
            <a:ext cx="3789680" cy="3515360"/>
          </a:xfrm>
          <a:prstGeom prst="wedgeRoundRect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accent4">
                    <a:lumMod val="20000"/>
                    <a:lumOff val="80000"/>
                  </a:schemeClr>
                </a:solidFill>
              </a:rPr>
              <a:t>Do you think this is a common reason for people to join a gang?</a:t>
            </a:r>
            <a:endParaRPr lang="en-GB" sz="3200" b="1" dirty="0">
              <a:solidFill>
                <a:schemeClr val="accent4">
                  <a:lumMod val="20000"/>
                  <a:lumOff val="80000"/>
                </a:schemeClr>
              </a:solidFill>
            </a:endParaRPr>
          </a:p>
        </p:txBody>
      </p:sp>
    </p:spTree>
    <p:extLst>
      <p:ext uri="{BB962C8B-B14F-4D97-AF65-F5344CB8AC3E}">
        <p14:creationId xmlns:p14="http://schemas.microsoft.com/office/powerpoint/2010/main" val="1659077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6</a:t>
            </a:r>
            <a:r>
              <a:rPr lang="en-GB" b="1" dirty="0" smtClean="0"/>
              <a:t>. Pushing boundaries</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smtClean="0"/>
              <a:t>Many young </a:t>
            </a:r>
            <a:r>
              <a:rPr lang="en-GB" sz="2800" dirty="0"/>
              <a:t>people are looking for </a:t>
            </a:r>
            <a:r>
              <a:rPr lang="en-GB" sz="3600" b="1" dirty="0" smtClean="0"/>
              <a:t>boundaries</a:t>
            </a:r>
            <a:r>
              <a:rPr lang="en-GB" sz="2800" dirty="0" smtClean="0"/>
              <a:t>, and they </a:t>
            </a:r>
            <a:r>
              <a:rPr lang="en-GB" sz="2800" dirty="0"/>
              <a:t>will push the boundaries until they </a:t>
            </a:r>
            <a:r>
              <a:rPr lang="en-GB" sz="3600" b="1" dirty="0"/>
              <a:t>reach a wall</a:t>
            </a:r>
            <a:r>
              <a:rPr lang="en-GB" sz="3600" dirty="0"/>
              <a:t> </a:t>
            </a:r>
            <a:r>
              <a:rPr lang="en-GB" sz="2800" dirty="0"/>
              <a:t>they are either </a:t>
            </a:r>
            <a:r>
              <a:rPr lang="en-GB" sz="2800" i="1" dirty="0"/>
              <a:t>unable</a:t>
            </a:r>
            <a:r>
              <a:rPr lang="en-GB" sz="2800" dirty="0"/>
              <a:t> or </a:t>
            </a:r>
            <a:r>
              <a:rPr lang="en-GB" sz="2800" i="1" dirty="0"/>
              <a:t>unwilling</a:t>
            </a:r>
            <a:r>
              <a:rPr lang="en-GB" sz="2800" dirty="0"/>
              <a:t> to break down. </a:t>
            </a:r>
            <a:endParaRPr lang="en-GB" sz="2800" dirty="0" smtClean="0"/>
          </a:p>
          <a:p>
            <a:endParaRPr lang="en-GB" sz="2800" dirty="0"/>
          </a:p>
          <a:p>
            <a:pPr marL="0" indent="0">
              <a:buNone/>
            </a:pPr>
            <a:r>
              <a:rPr lang="en-GB" sz="2800" dirty="0" smtClean="0"/>
              <a:t>This behaviour is (for many) an </a:t>
            </a:r>
            <a:r>
              <a:rPr lang="en-GB" sz="2800" dirty="0"/>
              <a:t>essential part of the process of </a:t>
            </a:r>
            <a:r>
              <a:rPr lang="en-GB" sz="3600" b="1" dirty="0"/>
              <a:t>growing up </a:t>
            </a:r>
            <a:r>
              <a:rPr lang="en-GB" sz="2800" dirty="0"/>
              <a:t>and becoming </a:t>
            </a:r>
            <a:r>
              <a:rPr lang="en-GB" sz="2800" dirty="0" smtClean="0"/>
              <a:t>a moral, law </a:t>
            </a:r>
            <a:r>
              <a:rPr lang="en-GB" sz="2800" dirty="0"/>
              <a:t>abiding member of society. </a:t>
            </a:r>
            <a:endParaRPr lang="en-GB" sz="2800" b="1" dirty="0"/>
          </a:p>
        </p:txBody>
      </p:sp>
      <p:pic>
        <p:nvPicPr>
          <p:cNvPr id="5122" name="Picture 2" descr="https://c1.staticflickr.com/4/3293/3073482237_d15ebc842e_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322" t="12083" r="28886" b="4444"/>
          <a:stretch/>
        </p:blipFill>
        <p:spPr bwMode="auto">
          <a:xfrm>
            <a:off x="10655050" y="4439920"/>
            <a:ext cx="1536950" cy="241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2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ounded Rectangular Callout 3"/>
          <p:cNvSpPr/>
          <p:nvPr/>
        </p:nvSpPr>
        <p:spPr>
          <a:xfrm>
            <a:off x="4253992" y="1772920"/>
            <a:ext cx="3527552" cy="2991104"/>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Have you seen this happen with anyone you know?</a:t>
            </a:r>
            <a:endParaRPr lang="en-GB" sz="3200" b="1" dirty="0">
              <a:solidFill>
                <a:schemeClr val="tx1"/>
              </a:solidFill>
            </a:endParaRPr>
          </a:p>
        </p:txBody>
      </p:sp>
    </p:spTree>
    <p:extLst>
      <p:ext uri="{BB962C8B-B14F-4D97-AF65-F5344CB8AC3E}">
        <p14:creationId xmlns:p14="http://schemas.microsoft.com/office/powerpoint/2010/main" val="296939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7</a:t>
            </a:r>
            <a:r>
              <a:rPr lang="en-GB" b="1" dirty="0" smtClean="0"/>
              <a:t>. Adrenaline</a:t>
            </a:r>
            <a:endParaRPr lang="en-GB" dirty="0"/>
          </a:p>
        </p:txBody>
      </p:sp>
      <p:sp>
        <p:nvSpPr>
          <p:cNvPr id="3" name="Content Placeholder 2"/>
          <p:cNvSpPr>
            <a:spLocks noGrp="1"/>
          </p:cNvSpPr>
          <p:nvPr>
            <p:ph idx="1"/>
          </p:nvPr>
        </p:nvSpPr>
        <p:spPr>
          <a:xfrm>
            <a:off x="838200" y="1825625"/>
            <a:ext cx="10734040" cy="4351338"/>
          </a:xfrm>
        </p:spPr>
        <p:txBody>
          <a:bodyPr>
            <a:normAutofit/>
          </a:bodyPr>
          <a:lstStyle/>
          <a:p>
            <a:pPr marL="0" indent="0">
              <a:buNone/>
            </a:pPr>
            <a:r>
              <a:rPr lang="en-GB" sz="2800" dirty="0" smtClean="0"/>
              <a:t>Many young </a:t>
            </a:r>
            <a:r>
              <a:rPr lang="en-GB" sz="2800" dirty="0"/>
              <a:t>people get a rush out of </a:t>
            </a:r>
            <a:r>
              <a:rPr lang="en-GB" sz="3600" b="1" dirty="0"/>
              <a:t>defying authority</a:t>
            </a:r>
            <a:r>
              <a:rPr lang="en-GB" sz="2800" dirty="0"/>
              <a:t>, </a:t>
            </a:r>
            <a:r>
              <a:rPr lang="en-GB" sz="2800" dirty="0" smtClean="0"/>
              <a:t>engaging in illicit behaviour or even</a:t>
            </a:r>
            <a:r>
              <a:rPr lang="en-GB" sz="3200" dirty="0" smtClean="0"/>
              <a:t> </a:t>
            </a:r>
            <a:r>
              <a:rPr lang="en-GB" sz="3200" b="1" dirty="0" smtClean="0"/>
              <a:t>committing crimes</a:t>
            </a:r>
            <a:r>
              <a:rPr lang="en-GB" sz="3200" dirty="0" smtClean="0"/>
              <a:t>.</a:t>
            </a:r>
            <a:r>
              <a:rPr lang="en-GB" sz="2800" dirty="0" smtClean="0"/>
              <a:t> The attraction of gang lifestyle is that it often lives outside of conventions, laws and boundaries and encourages engagement in a range of </a:t>
            </a:r>
            <a:r>
              <a:rPr lang="en-GB" sz="3600" b="1" dirty="0" smtClean="0"/>
              <a:t>illicit activities </a:t>
            </a:r>
            <a:r>
              <a:rPr lang="en-GB" sz="2800" dirty="0" smtClean="0"/>
              <a:t>and behaviours. </a:t>
            </a:r>
            <a:endParaRPr lang="en-GB" sz="2800" dirty="0"/>
          </a:p>
        </p:txBody>
      </p:sp>
      <p:pic>
        <p:nvPicPr>
          <p:cNvPr id="4098" name="Picture 2" descr="https://upload.wikimedia.org/wikipedia/commons/thumb/3/3e/PEGI_Violence_2.svg/2000px-PEGI_Violence_2.svg.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8" t="193" r="12903" b="15943"/>
          <a:stretch/>
        </p:blipFill>
        <p:spPr bwMode="auto">
          <a:xfrm>
            <a:off x="9641840" y="4401242"/>
            <a:ext cx="2550160" cy="245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15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Pre-lesson reflection</a:t>
            </a:r>
            <a: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r>
            <a:b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3-5 minutes+</a:t>
            </a:r>
            <a:endParaRPr lang="en-GB" sz="3600"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9" name="Picture 8"/>
          <p:cNvPicPr/>
          <p:nvPr/>
        </p:nvPicPr>
        <p:blipFill>
          <a:blip r:embed="rId2" cstate="email">
            <a:extLst>
              <a:ext uri="{28A0092B-C50C-407E-A947-70E740481C1C}">
                <a14:useLocalDpi xmlns:a14="http://schemas.microsoft.com/office/drawing/2010/main"/>
              </a:ext>
            </a:extLst>
          </a:blip>
          <a:stretch>
            <a:fillRect/>
          </a:stretch>
        </p:blipFill>
        <p:spPr>
          <a:xfrm>
            <a:off x="10840922" y="621203"/>
            <a:ext cx="791666" cy="585424"/>
          </a:xfrm>
          <a:prstGeom prst="rect">
            <a:avLst/>
          </a:prstGeom>
        </p:spPr>
      </p:pic>
    </p:spTree>
    <p:extLst>
      <p:ext uri="{BB962C8B-B14F-4D97-AF65-F5344CB8AC3E}">
        <p14:creationId xmlns:p14="http://schemas.microsoft.com/office/powerpoint/2010/main" val="885261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ounded Rectangular Callout 3"/>
          <p:cNvSpPr/>
          <p:nvPr/>
        </p:nvSpPr>
        <p:spPr>
          <a:xfrm>
            <a:off x="4318000" y="1544320"/>
            <a:ext cx="3789680" cy="3515360"/>
          </a:xfrm>
          <a:prstGeom prst="wedgeRoundRect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accent4">
                    <a:lumMod val="20000"/>
                    <a:lumOff val="80000"/>
                  </a:schemeClr>
                </a:solidFill>
              </a:rPr>
              <a:t>Do you think this is a common reason for people to join a gang?</a:t>
            </a:r>
            <a:endParaRPr lang="en-GB" sz="3200" b="1" dirty="0">
              <a:solidFill>
                <a:schemeClr val="accent4">
                  <a:lumMod val="20000"/>
                  <a:lumOff val="80000"/>
                </a:schemeClr>
              </a:solidFill>
            </a:endParaRPr>
          </a:p>
        </p:txBody>
      </p:sp>
    </p:spTree>
    <p:extLst>
      <p:ext uri="{BB962C8B-B14F-4D97-AF65-F5344CB8AC3E}">
        <p14:creationId xmlns:p14="http://schemas.microsoft.com/office/powerpoint/2010/main" val="3261871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8</a:t>
            </a:r>
            <a:r>
              <a:rPr lang="en-GB" b="1" dirty="0" smtClean="0"/>
              <a:t>. Finding Shared Beliefs </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smtClean="0"/>
              <a:t>We all like to feel </a:t>
            </a:r>
            <a:r>
              <a:rPr lang="en-GB" sz="3600" b="1" dirty="0" smtClean="0"/>
              <a:t>connected</a:t>
            </a:r>
            <a:r>
              <a:rPr lang="en-GB" sz="3600" dirty="0" smtClean="0"/>
              <a:t> </a:t>
            </a:r>
            <a:r>
              <a:rPr lang="en-GB" sz="2800" dirty="0" smtClean="0"/>
              <a:t>to people who share our beliefs or ways of thinking in some ways. For some, joining a gang allows a </a:t>
            </a:r>
            <a:r>
              <a:rPr lang="en-GB" sz="3600" b="1" dirty="0" smtClean="0"/>
              <a:t>community</a:t>
            </a:r>
            <a:r>
              <a:rPr lang="en-GB" sz="3600" dirty="0" smtClean="0"/>
              <a:t> </a:t>
            </a:r>
            <a:r>
              <a:rPr lang="en-GB" sz="2800" dirty="0" smtClean="0"/>
              <a:t>to form of like-minded people, who can spend time together talking and sharing the ways in which they see the world. </a:t>
            </a:r>
            <a:endParaRPr lang="en-GB" sz="2800" b="1" dirty="0"/>
          </a:p>
        </p:txBody>
      </p:sp>
      <p:pic>
        <p:nvPicPr>
          <p:cNvPr id="6146" name="Picture 2" descr="https://i.ytimg.com/vi/LV025ALOVmk/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9042" t="4454" r="8736" b="5472"/>
          <a:stretch/>
        </p:blipFill>
        <p:spPr bwMode="auto">
          <a:xfrm>
            <a:off x="8732986" y="4206239"/>
            <a:ext cx="2930694" cy="240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2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ounded Rectangular Callout 3"/>
          <p:cNvSpPr/>
          <p:nvPr/>
        </p:nvSpPr>
        <p:spPr>
          <a:xfrm>
            <a:off x="4318000" y="1544320"/>
            <a:ext cx="3789680" cy="3515360"/>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Do you belong to a group, community or gang? Is this an inherent human need do you think?</a:t>
            </a:r>
            <a:endParaRPr lang="en-GB" sz="3200" b="1" dirty="0">
              <a:solidFill>
                <a:schemeClr val="tx1"/>
              </a:solidFill>
            </a:endParaRPr>
          </a:p>
        </p:txBody>
      </p:sp>
    </p:spTree>
    <p:extLst>
      <p:ext uri="{BB962C8B-B14F-4D97-AF65-F5344CB8AC3E}">
        <p14:creationId xmlns:p14="http://schemas.microsoft.com/office/powerpoint/2010/main" val="1667780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505456"/>
            <a:ext cx="10515600" cy="1864995"/>
          </a:xfrm>
        </p:spPr>
        <p:txBody>
          <a:bodyPr>
            <a:normAutofit/>
          </a:bodyPr>
          <a:lstStyle/>
          <a:p>
            <a:r>
              <a:rPr lang="en-GB" sz="4000" dirty="0" smtClean="0"/>
              <a:t>Are there any other reasons that you thought of earlier that haven’t been explored?</a:t>
            </a:r>
            <a:endParaRPr lang="en-GB" sz="4000" dirty="0"/>
          </a:p>
        </p:txBody>
      </p:sp>
      <p:sp>
        <p:nvSpPr>
          <p:cNvPr id="3" name="Text Placeholder 2"/>
          <p:cNvSpPr>
            <a:spLocks noGrp="1"/>
          </p:cNvSpPr>
          <p:nvPr>
            <p:ph type="body" idx="1"/>
          </p:nvPr>
        </p:nvSpPr>
        <p:spPr/>
        <p:txBody>
          <a:bodyPr/>
          <a:lstStyle/>
          <a:p>
            <a:r>
              <a:rPr lang="en-GB" dirty="0" smtClean="0">
                <a:solidFill>
                  <a:schemeClr val="tx1"/>
                </a:solidFill>
              </a:rPr>
              <a:t>Share your thoughts with the class</a:t>
            </a:r>
            <a:endParaRPr lang="en-GB"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7450" y="92457"/>
            <a:ext cx="703247" cy="567943"/>
          </a:xfrm>
          <a:prstGeom prst="rect">
            <a:avLst/>
          </a:prstGeom>
        </p:spPr>
      </p:pic>
    </p:spTree>
    <p:extLst>
      <p:ext uri="{BB962C8B-B14F-4D97-AF65-F5344CB8AC3E}">
        <p14:creationId xmlns:p14="http://schemas.microsoft.com/office/powerpoint/2010/main" val="14171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Rectangle 6"/>
          <p:cNvSpPr/>
          <p:nvPr/>
        </p:nvSpPr>
        <p:spPr>
          <a:xfrm>
            <a:off x="782320" y="1118215"/>
            <a:ext cx="10911840" cy="3970318"/>
          </a:xfrm>
          <a:prstGeom prst="rect">
            <a:avLst/>
          </a:prstGeom>
        </p:spPr>
        <p:txBody>
          <a:bodyPr wrap="square">
            <a:spAutoFit/>
          </a:bodyPr>
          <a:lstStyle/>
          <a:p>
            <a:r>
              <a:rPr lang="en-GB" sz="2800" dirty="0"/>
              <a:t>As mentioned earlier, the </a:t>
            </a:r>
            <a:r>
              <a:rPr lang="en-GB" sz="2800" dirty="0" smtClean="0"/>
              <a:t>mention of the word ‘gang’ </a:t>
            </a:r>
            <a:r>
              <a:rPr lang="en-GB" sz="2800" dirty="0"/>
              <a:t>can elicit both positive and negative reactions from people</a:t>
            </a:r>
            <a:r>
              <a:rPr lang="en-GB" sz="2800" dirty="0" smtClean="0"/>
              <a:t>.</a:t>
            </a:r>
          </a:p>
          <a:p>
            <a:endParaRPr lang="en-GB" sz="2800" dirty="0"/>
          </a:p>
          <a:p>
            <a:pPr marL="457200" indent="-457200">
              <a:buFont typeface="Arial" panose="020B0604020202020204" pitchFamily="34" charset="0"/>
              <a:buChar char="•"/>
            </a:pPr>
            <a:r>
              <a:rPr lang="en-GB" sz="2800" dirty="0" smtClean="0"/>
              <a:t>Split the class in half and give allocate one half as </a:t>
            </a:r>
            <a:r>
              <a:rPr lang="en-GB" sz="2800" b="1" dirty="0" smtClean="0">
                <a:solidFill>
                  <a:schemeClr val="accent4">
                    <a:lumMod val="20000"/>
                    <a:lumOff val="80000"/>
                  </a:schemeClr>
                </a:solidFill>
              </a:rPr>
              <a:t>POSITIVE</a:t>
            </a:r>
            <a:r>
              <a:rPr lang="en-GB" sz="2800" dirty="0" smtClean="0">
                <a:solidFill>
                  <a:schemeClr val="accent4">
                    <a:lumMod val="20000"/>
                    <a:lumOff val="80000"/>
                  </a:schemeClr>
                </a:solidFill>
              </a:rPr>
              <a:t> </a:t>
            </a:r>
            <a:r>
              <a:rPr lang="en-GB" sz="2800" dirty="0" smtClean="0"/>
              <a:t>and one half as </a:t>
            </a:r>
            <a:r>
              <a:rPr lang="en-GB" sz="2800" b="1" dirty="0" smtClean="0">
                <a:solidFill>
                  <a:srgbClr val="00B0F0"/>
                </a:solidFill>
              </a:rPr>
              <a:t>NEGATIVE</a:t>
            </a:r>
          </a:p>
          <a:p>
            <a:endParaRPr lang="en-GB" sz="2800" dirty="0" smtClean="0"/>
          </a:p>
          <a:p>
            <a:pPr marL="457200" indent="-457200">
              <a:buFont typeface="Arial" panose="020B0604020202020204" pitchFamily="34" charset="0"/>
              <a:buChar char="•"/>
            </a:pPr>
            <a:r>
              <a:rPr lang="en-GB" sz="2800" dirty="0" smtClean="0"/>
              <a:t>Working in pairs or small groups, write down as many </a:t>
            </a:r>
            <a:r>
              <a:rPr lang="en-GB" sz="2800" b="1" dirty="0" smtClean="0"/>
              <a:t>positive</a:t>
            </a:r>
            <a:r>
              <a:rPr lang="en-GB" sz="2800" dirty="0" smtClean="0"/>
              <a:t> or </a:t>
            </a:r>
            <a:r>
              <a:rPr lang="en-GB" sz="2800" b="1" dirty="0" smtClean="0"/>
              <a:t>negative</a:t>
            </a:r>
            <a:r>
              <a:rPr lang="en-GB" sz="2800" dirty="0" smtClean="0"/>
              <a:t> ideas associated with the word gang (depending on which group you are in)</a:t>
            </a:r>
            <a:endParaRPr lang="en-GB" sz="2800" dirty="0"/>
          </a:p>
        </p:txBody>
      </p:sp>
      <p:pic>
        <p:nvPicPr>
          <p:cNvPr id="3" name="Picture 4" descr="https://i.ytimg.com/vi/d00jpnLGaEw/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20200" t="2090" r="18599" b="11511"/>
          <a:stretch/>
        </p:blipFill>
        <p:spPr bwMode="auto">
          <a:xfrm>
            <a:off x="10067544" y="4608576"/>
            <a:ext cx="2124456" cy="224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8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Rectangle 6"/>
          <p:cNvSpPr/>
          <p:nvPr/>
        </p:nvSpPr>
        <p:spPr>
          <a:xfrm>
            <a:off x="772160" y="843895"/>
            <a:ext cx="10911840" cy="1384995"/>
          </a:xfrm>
          <a:prstGeom prst="rect">
            <a:avLst/>
          </a:prstGeom>
        </p:spPr>
        <p:txBody>
          <a:bodyPr wrap="square">
            <a:spAutoFit/>
          </a:bodyPr>
          <a:lstStyle/>
          <a:p>
            <a:r>
              <a:rPr lang="en-GB" sz="2800" dirty="0" smtClean="0"/>
              <a:t>Share ideas together as a class. Now discuss the following question:</a:t>
            </a:r>
          </a:p>
          <a:p>
            <a:endParaRPr lang="en-GB" sz="2800" dirty="0" smtClean="0"/>
          </a:p>
        </p:txBody>
      </p:sp>
      <p:sp>
        <p:nvSpPr>
          <p:cNvPr id="3" name="Rounded Rectangular Callout 2"/>
          <p:cNvSpPr/>
          <p:nvPr/>
        </p:nvSpPr>
        <p:spPr>
          <a:xfrm>
            <a:off x="4162552" y="1664408"/>
            <a:ext cx="3774440" cy="3236776"/>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4">
                    <a:lumMod val="20000"/>
                    <a:lumOff val="80000"/>
                  </a:schemeClr>
                </a:solidFill>
              </a:rPr>
              <a:t>Which side of the class (positive or negative) found that task the easiest? </a:t>
            </a:r>
            <a:r>
              <a:rPr lang="en-GB" sz="2800" b="1" dirty="0" smtClean="0">
                <a:solidFill>
                  <a:schemeClr val="accent4">
                    <a:lumMod val="20000"/>
                    <a:lumOff val="80000"/>
                  </a:schemeClr>
                </a:solidFill>
              </a:rPr>
              <a:t>Why do you think that is?</a:t>
            </a:r>
            <a:endParaRPr lang="en-GB" sz="2800" b="1" dirty="0">
              <a:solidFill>
                <a:schemeClr val="accent4">
                  <a:lumMod val="20000"/>
                  <a:lumOff val="80000"/>
                </a:schemeClr>
              </a:solidFill>
            </a:endParaRPr>
          </a:p>
        </p:txBody>
      </p:sp>
      <p:sp>
        <p:nvSpPr>
          <p:cNvPr id="4" name="Rectangle 3"/>
          <p:cNvSpPr/>
          <p:nvPr/>
        </p:nvSpPr>
        <p:spPr>
          <a:xfrm>
            <a:off x="772160" y="5473005"/>
            <a:ext cx="10911840" cy="1384995"/>
          </a:xfrm>
          <a:prstGeom prst="rect">
            <a:avLst/>
          </a:prstGeom>
        </p:spPr>
        <p:txBody>
          <a:bodyPr wrap="square">
            <a:spAutoFit/>
          </a:bodyPr>
          <a:lstStyle/>
          <a:p>
            <a:r>
              <a:rPr lang="en-GB" sz="2800" dirty="0" smtClean="0"/>
              <a:t>Now read the following two statements about gangs and share your thoughts with the person next to you:</a:t>
            </a:r>
          </a:p>
          <a:p>
            <a:endParaRPr lang="en-GB" sz="2800" dirty="0" smtClean="0"/>
          </a:p>
        </p:txBody>
      </p:sp>
    </p:spTree>
    <p:extLst>
      <p:ext uri="{BB962C8B-B14F-4D97-AF65-F5344CB8AC3E}">
        <p14:creationId xmlns:p14="http://schemas.microsoft.com/office/powerpoint/2010/main" val="26250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2181014"/>
            <a:ext cx="10718800" cy="5022426"/>
          </a:xfrm>
        </p:spPr>
        <p:txBody>
          <a:bodyPr>
            <a:normAutofit/>
          </a:bodyPr>
          <a:lstStyle/>
          <a:p>
            <a:pPr marL="0" indent="0">
              <a:buNone/>
            </a:pPr>
            <a:endParaRPr lang="en-GB" sz="2800" dirty="0" smtClean="0"/>
          </a:p>
        </p:txBody>
      </p:sp>
      <p:sp>
        <p:nvSpPr>
          <p:cNvPr id="5" name="Oval Callout 4"/>
          <p:cNvSpPr/>
          <p:nvPr/>
        </p:nvSpPr>
        <p:spPr>
          <a:xfrm>
            <a:off x="267379" y="162561"/>
            <a:ext cx="6485805" cy="5840346"/>
          </a:xfrm>
          <a:prstGeom prst="wedgeEllipse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chemeClr val="accent4">
                    <a:lumMod val="20000"/>
                    <a:lumOff val="80000"/>
                  </a:schemeClr>
                </a:solidFill>
              </a:rPr>
              <a:t>Gangs are about the </a:t>
            </a:r>
            <a:r>
              <a:rPr lang="en-GB" sz="2500" b="1" dirty="0">
                <a:solidFill>
                  <a:schemeClr val="accent4">
                    <a:lumMod val="20000"/>
                    <a:lumOff val="80000"/>
                  </a:schemeClr>
                </a:solidFill>
              </a:rPr>
              <a:t>coming together </a:t>
            </a:r>
            <a:r>
              <a:rPr lang="en-GB" sz="2500" dirty="0">
                <a:solidFill>
                  <a:schemeClr val="accent4">
                    <a:lumMod val="20000"/>
                    <a:lumOff val="80000"/>
                  </a:schemeClr>
                </a:solidFill>
              </a:rPr>
              <a:t>of a group of people who share the same code, views or beliefs</a:t>
            </a:r>
            <a:r>
              <a:rPr lang="en-GB" sz="2500" dirty="0" smtClean="0">
                <a:solidFill>
                  <a:schemeClr val="accent4">
                    <a:lumMod val="20000"/>
                    <a:lumOff val="80000"/>
                  </a:schemeClr>
                </a:solidFill>
              </a:rPr>
              <a:t>. Much </a:t>
            </a:r>
            <a:r>
              <a:rPr lang="en-GB" sz="2500" dirty="0">
                <a:solidFill>
                  <a:schemeClr val="accent4">
                    <a:lumMod val="20000"/>
                    <a:lumOff val="80000"/>
                  </a:schemeClr>
                </a:solidFill>
              </a:rPr>
              <a:t>like a religion, a gang can be a collection of people coming together to share values. Positive conduct is upheld and enforced by the elders of the community. </a:t>
            </a:r>
          </a:p>
        </p:txBody>
      </p:sp>
      <p:sp>
        <p:nvSpPr>
          <p:cNvPr id="6" name="Oval Callout 5"/>
          <p:cNvSpPr/>
          <p:nvPr/>
        </p:nvSpPr>
        <p:spPr>
          <a:xfrm>
            <a:off x="6553200" y="1005840"/>
            <a:ext cx="5516880" cy="4997067"/>
          </a:xfrm>
          <a:prstGeom prst="wedgeEllipseCallo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chemeClr val="accent4">
                    <a:lumMod val="20000"/>
                    <a:lumOff val="80000"/>
                  </a:schemeClr>
                </a:solidFill>
              </a:rPr>
              <a:t>If these codes are based on a </a:t>
            </a:r>
            <a:r>
              <a:rPr lang="en-GB" sz="2500" dirty="0" smtClean="0">
                <a:solidFill>
                  <a:schemeClr val="accent4">
                    <a:lumMod val="20000"/>
                    <a:lumOff val="80000"/>
                  </a:schemeClr>
                </a:solidFill>
              </a:rPr>
              <a:t>respect </a:t>
            </a:r>
            <a:r>
              <a:rPr lang="en-GB" sz="2500" dirty="0">
                <a:solidFill>
                  <a:schemeClr val="accent4">
                    <a:lumMod val="20000"/>
                    <a:lumOff val="80000"/>
                  </a:schemeClr>
                </a:solidFill>
              </a:rPr>
              <a:t>for society and the individual, there's nothing </a:t>
            </a:r>
            <a:r>
              <a:rPr lang="en-GB" sz="2500" i="1" dirty="0">
                <a:solidFill>
                  <a:schemeClr val="accent4">
                    <a:lumMod val="20000"/>
                    <a:lumOff val="80000"/>
                  </a:schemeClr>
                </a:solidFill>
              </a:rPr>
              <a:t>wrong</a:t>
            </a:r>
            <a:r>
              <a:rPr lang="en-GB" sz="2500" dirty="0">
                <a:solidFill>
                  <a:schemeClr val="accent4">
                    <a:lumMod val="20000"/>
                    <a:lumOff val="80000"/>
                  </a:schemeClr>
                </a:solidFill>
              </a:rPr>
              <a:t> with the idea of a gang. They are simply groups of people coming together. It is gang </a:t>
            </a:r>
            <a:r>
              <a:rPr lang="en-GB" sz="2500" i="1" dirty="0">
                <a:solidFill>
                  <a:schemeClr val="accent4">
                    <a:lumMod val="20000"/>
                    <a:lumOff val="80000"/>
                  </a:schemeClr>
                </a:solidFill>
              </a:rPr>
              <a:t>behaviour</a:t>
            </a:r>
            <a:r>
              <a:rPr lang="en-GB" sz="2500" dirty="0">
                <a:solidFill>
                  <a:schemeClr val="accent4">
                    <a:lumMod val="20000"/>
                    <a:lumOff val="80000"/>
                  </a:schemeClr>
                </a:solidFill>
              </a:rPr>
              <a:t> that becomes negative.</a:t>
            </a:r>
          </a:p>
        </p:txBody>
      </p:sp>
    </p:spTree>
    <p:extLst>
      <p:ext uri="{BB962C8B-B14F-4D97-AF65-F5344CB8AC3E}">
        <p14:creationId xmlns:p14="http://schemas.microsoft.com/office/powerpoint/2010/main" val="199440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Rounded Rectangular Callout 2"/>
          <p:cNvSpPr/>
          <p:nvPr/>
        </p:nvSpPr>
        <p:spPr>
          <a:xfrm>
            <a:off x="1053592" y="795528"/>
            <a:ext cx="3664712" cy="3013456"/>
          </a:xfrm>
          <a:prstGeom prst="wedgeRoundRectCallou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Do you agree that it is “gang behaviour” rather than the notion of a gang that creates the negative? Why?</a:t>
            </a:r>
            <a:endParaRPr lang="en-GB" sz="2400" b="1" dirty="0">
              <a:solidFill>
                <a:srgbClr val="FFFF00"/>
              </a:solidFill>
            </a:endParaRPr>
          </a:p>
        </p:txBody>
      </p:sp>
      <p:sp>
        <p:nvSpPr>
          <p:cNvPr id="4" name="Rounded Rectangular Callout 3"/>
          <p:cNvSpPr/>
          <p:nvPr/>
        </p:nvSpPr>
        <p:spPr>
          <a:xfrm>
            <a:off x="4500880" y="2488184"/>
            <a:ext cx="3180080" cy="2641600"/>
          </a:xfrm>
          <a:prstGeom prst="wedgeRoundRectCallou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lumMod val="20000"/>
                    <a:lumOff val="80000"/>
                  </a:schemeClr>
                </a:solidFill>
              </a:rPr>
              <a:t>Why do you think that gang behaviour so often becomes negative?</a:t>
            </a:r>
          </a:p>
        </p:txBody>
      </p:sp>
      <p:sp>
        <p:nvSpPr>
          <p:cNvPr id="5" name="Rounded Rectangular Callout 4"/>
          <p:cNvSpPr/>
          <p:nvPr/>
        </p:nvSpPr>
        <p:spPr>
          <a:xfrm>
            <a:off x="7680960" y="3322320"/>
            <a:ext cx="3447288" cy="2844800"/>
          </a:xfrm>
          <a:prstGeom prst="wedgeRoundRectCallou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40000"/>
                    <a:lumOff val="60000"/>
                  </a:schemeClr>
                </a:solidFill>
              </a:rPr>
              <a:t>Where does this negativity come from and what do you think it may mean?</a:t>
            </a:r>
            <a:endParaRPr lang="en-GB" sz="3200" b="1" dirty="0">
              <a:solidFill>
                <a:schemeClr val="accent1">
                  <a:lumMod val="40000"/>
                  <a:lumOff val="60000"/>
                </a:schemeClr>
              </a:solidFill>
            </a:endParaRPr>
          </a:p>
        </p:txBody>
      </p:sp>
    </p:spTree>
    <p:extLst>
      <p:ext uri="{BB962C8B-B14F-4D97-AF65-F5344CB8AC3E}">
        <p14:creationId xmlns:p14="http://schemas.microsoft.com/office/powerpoint/2010/main" val="134774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What is mob mentality?</a:t>
            </a:r>
            <a:r>
              <a:rPr lang="en-GB" dirty="0" smtClean="0"/>
              <a:t/>
            </a:r>
            <a:br>
              <a:rPr lang="en-GB" dirty="0" smtClean="0"/>
            </a:br>
            <a:r>
              <a:rPr lang="en-GB" sz="3200" b="1" dirty="0" smtClean="0">
                <a:solidFill>
                  <a:srgbClr val="7030A0"/>
                </a:solidFill>
                <a:latin typeface="Century Gothic" panose="020B0502020202020204" pitchFamily="34" charset="0"/>
                <a:cs typeface="Times New Roman" panose="02020603050405020304" pitchFamily="18" charset="0"/>
              </a:rPr>
              <a:t>25</a:t>
            </a:r>
            <a:r>
              <a:rPr lang="en-GB" sz="32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t>
            </a:r>
            <a:r>
              <a:rPr lang="en-GB" sz="32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minutes+</a:t>
            </a:r>
            <a:endParaRPr lang="en-GB" sz="3200" b="1" dirty="0"/>
          </a:p>
        </p:txBody>
      </p:sp>
      <p:sp>
        <p:nvSpPr>
          <p:cNvPr id="3" name="Text Placeholder 2"/>
          <p:cNvSpPr>
            <a:spLocks noGrp="1"/>
          </p:cNvSpPr>
          <p:nvPr>
            <p:ph type="body" idx="1"/>
          </p:nvPr>
        </p:nvSpPr>
        <p:spPr/>
        <p:txBody>
          <a:bodyPr/>
          <a:lstStyle/>
          <a:p>
            <a:endParaRPr lang="en-GB"/>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3314274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8077200" y="6353175"/>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pic>
        <p:nvPicPr>
          <p:cNvPr id="17" name="Picture 16" descr="chat.png"/>
          <p:cNvPicPr/>
          <p:nvPr/>
        </p:nvPicPr>
        <p:blipFill>
          <a:blip r:embed="rId2"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8" name="Rectangle 7"/>
          <p:cNvSpPr/>
          <p:nvPr/>
        </p:nvSpPr>
        <p:spPr>
          <a:xfrm>
            <a:off x="773713" y="731638"/>
            <a:ext cx="11008614" cy="2985433"/>
          </a:xfrm>
          <a:prstGeom prst="rect">
            <a:avLst/>
          </a:prstGeom>
        </p:spPr>
        <p:txBody>
          <a:bodyPr wrap="square">
            <a:spAutoFit/>
          </a:bodyPr>
          <a:lstStyle/>
          <a:p>
            <a:r>
              <a:rPr lang="en-GB" sz="2800" dirty="0" smtClean="0">
                <a:solidFill>
                  <a:prstClr val="black"/>
                </a:solidFill>
              </a:rPr>
              <a:t>Whilst being part of a pack, herd, swarm or group is a positive for survival, the term “herd mentality” or pack mentality when applied to humans is often used because of something negative.</a:t>
            </a:r>
          </a:p>
          <a:p>
            <a:endParaRPr lang="en-GB" sz="2800" dirty="0">
              <a:solidFill>
                <a:prstClr val="black"/>
              </a:solidFill>
            </a:endParaRPr>
          </a:p>
          <a:p>
            <a:endParaRPr lang="en-GB" sz="2800" dirty="0">
              <a:solidFill>
                <a:prstClr val="black"/>
              </a:solidFill>
            </a:endParaRPr>
          </a:p>
          <a:p>
            <a:endParaRPr lang="en-GB" sz="2000" dirty="0">
              <a:solidFill>
                <a:prstClr val="black"/>
              </a:solidFill>
            </a:endParaRPr>
          </a:p>
        </p:txBody>
      </p:sp>
      <p:sp>
        <p:nvSpPr>
          <p:cNvPr id="11" name="Rounded Rectangular Callout 10"/>
          <p:cNvSpPr/>
          <p:nvPr/>
        </p:nvSpPr>
        <p:spPr>
          <a:xfrm>
            <a:off x="2663558" y="2590390"/>
            <a:ext cx="3442601" cy="3000170"/>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What </a:t>
            </a:r>
            <a:r>
              <a:rPr lang="en-GB" sz="2800" b="1" dirty="0">
                <a:solidFill>
                  <a:srgbClr val="FF0000"/>
                </a:solidFill>
              </a:rPr>
              <a:t>does herd mentality mean when talking about humans?</a:t>
            </a:r>
          </a:p>
        </p:txBody>
      </p:sp>
      <p:sp>
        <p:nvSpPr>
          <p:cNvPr id="12" name="Rounded Rectangular Callout 11"/>
          <p:cNvSpPr/>
          <p:nvPr/>
        </p:nvSpPr>
        <p:spPr>
          <a:xfrm>
            <a:off x="6832817" y="2590390"/>
            <a:ext cx="3330845" cy="3000170"/>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3F8892"/>
                </a:solidFill>
              </a:rPr>
              <a:t>Can </a:t>
            </a:r>
            <a:r>
              <a:rPr lang="en-GB" sz="2800" b="1" dirty="0">
                <a:solidFill>
                  <a:srgbClr val="3F8892"/>
                </a:solidFill>
              </a:rPr>
              <a:t>you think of an example of herd </a:t>
            </a:r>
            <a:r>
              <a:rPr lang="en-GB" sz="2800" b="1" dirty="0" smtClean="0">
                <a:solidFill>
                  <a:srgbClr val="3F8892"/>
                </a:solidFill>
              </a:rPr>
              <a:t>or mob mentality </a:t>
            </a:r>
            <a:r>
              <a:rPr lang="en-GB" sz="2800" b="1" dirty="0">
                <a:solidFill>
                  <a:srgbClr val="3F8892"/>
                </a:solidFill>
              </a:rPr>
              <a:t>in humans?</a:t>
            </a:r>
          </a:p>
        </p:txBody>
      </p:sp>
    </p:spTree>
    <p:extLst>
      <p:ext uri="{BB962C8B-B14F-4D97-AF65-F5344CB8AC3E}">
        <p14:creationId xmlns:p14="http://schemas.microsoft.com/office/powerpoint/2010/main" val="99336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188720"/>
            <a:ext cx="10889510" cy="4988243"/>
          </a:xfrm>
        </p:spPr>
        <p:txBody>
          <a:bodyPr>
            <a:normAutofit/>
          </a:bodyPr>
          <a:lstStyle/>
          <a:p>
            <a:pPr marL="228597" indent="0">
              <a:lnSpc>
                <a:spcPct val="115000"/>
              </a:lnSpc>
              <a:spcAft>
                <a:spcPts val="1000"/>
              </a:spcAft>
              <a:buNone/>
            </a:pPr>
            <a:r>
              <a:rPr lang="en-GB" dirty="0">
                <a:latin typeface="Century Gothic" panose="020B0502020202020204" pitchFamily="34" charset="0"/>
                <a:ea typeface="Calibri" panose="020F0502020204030204" pitchFamily="34" charset="0"/>
                <a:cs typeface="Times New Roman" panose="02020603050405020304" pitchFamily="18" charset="0"/>
              </a:rPr>
              <a:t>I</a:t>
            </a:r>
            <a:r>
              <a:rPr lang="en-GB" dirty="0" smtClean="0">
                <a:effectLst/>
                <a:latin typeface="Century Gothic" panose="020B0502020202020204" pitchFamily="34" charset="0"/>
                <a:ea typeface="Calibri" panose="020F0502020204030204" pitchFamily="34" charset="0"/>
                <a:cs typeface="Times New Roman" panose="02020603050405020304" pitchFamily="18" charset="0"/>
              </a:rPr>
              <a:t>ntroduce the following REFLECTIVE QUESTIONS for students to consider during the lesson (maybe write them up or read them aloud and ask students to think about their own responses):</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buFont typeface="+mj-lt"/>
              <a:buAutoNum type="arabicPeriod"/>
            </a:pPr>
            <a:r>
              <a:rPr lang="en-GB" b="1" dirty="0">
                <a:solidFill>
                  <a:srgbClr val="7030A0"/>
                </a:solidFill>
              </a:rPr>
              <a:t>What is a gang and why do people join them?</a:t>
            </a:r>
            <a:endParaRPr lang="en-GB" dirty="0">
              <a:solidFill>
                <a:srgbClr val="7030A0"/>
              </a:solidFill>
            </a:endParaRPr>
          </a:p>
          <a:p>
            <a:pPr marL="514350" lvl="0" indent="-514350">
              <a:buFont typeface="+mj-lt"/>
              <a:buAutoNum type="arabicPeriod"/>
            </a:pPr>
            <a:r>
              <a:rPr lang="en-GB" b="1" dirty="0">
                <a:solidFill>
                  <a:srgbClr val="7030A0"/>
                </a:solidFill>
              </a:rPr>
              <a:t>What are some of the stereotypes surrounding gangs and where have they come from?</a:t>
            </a:r>
            <a:endParaRPr lang="en-GB" dirty="0">
              <a:solidFill>
                <a:srgbClr val="7030A0"/>
              </a:solidFill>
            </a:endParaRPr>
          </a:p>
          <a:p>
            <a:pPr marL="514350" lvl="0" indent="-514350">
              <a:buFont typeface="+mj-lt"/>
              <a:buAutoNum type="arabicPeriod"/>
            </a:pPr>
            <a:r>
              <a:rPr lang="en-GB" b="1" dirty="0">
                <a:solidFill>
                  <a:srgbClr val="7030A0"/>
                </a:solidFill>
              </a:rPr>
              <a:t>Is </a:t>
            </a:r>
            <a:r>
              <a:rPr lang="en-GB" b="1" dirty="0" smtClean="0">
                <a:solidFill>
                  <a:srgbClr val="7030A0"/>
                </a:solidFill>
              </a:rPr>
              <a:t>wanting to belong to </a:t>
            </a:r>
            <a:r>
              <a:rPr lang="en-GB" b="1" dirty="0">
                <a:solidFill>
                  <a:srgbClr val="7030A0"/>
                </a:solidFill>
              </a:rPr>
              <a:t>a gang </a:t>
            </a:r>
            <a:r>
              <a:rPr lang="en-GB" b="1" dirty="0" smtClean="0">
                <a:solidFill>
                  <a:srgbClr val="7030A0"/>
                </a:solidFill>
              </a:rPr>
              <a:t>or group a </a:t>
            </a:r>
            <a:r>
              <a:rPr lang="en-GB" b="1" i="1" dirty="0">
                <a:solidFill>
                  <a:srgbClr val="7030A0"/>
                </a:solidFill>
              </a:rPr>
              <a:t>core human need</a:t>
            </a:r>
            <a:r>
              <a:rPr lang="en-GB" b="1" dirty="0">
                <a:solidFill>
                  <a:srgbClr val="7030A0"/>
                </a:solidFill>
              </a:rPr>
              <a:t>? Why do you think this</a:t>
            </a:r>
            <a:r>
              <a:rPr lang="en-GB" b="1" dirty="0" smtClean="0">
                <a:solidFill>
                  <a:srgbClr val="7030A0"/>
                </a:solidFill>
              </a:rPr>
              <a:t>?</a:t>
            </a:r>
            <a:endParaRPr lang="en-GB" dirty="0">
              <a:solidFill>
                <a:srgbClr val="7030A0"/>
              </a:solidFill>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10570463" y="365894"/>
            <a:ext cx="821379" cy="630802"/>
          </a:xfrm>
          <a:prstGeom prst="rect">
            <a:avLst/>
          </a:prstGeom>
        </p:spPr>
      </p:pic>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pic>
        <p:nvPicPr>
          <p:cNvPr id="14" name="Picture 13" descr="WATCH.png"/>
          <p:cNvPicPr/>
          <p:nvPr/>
        </p:nvPicPr>
        <p:blipFill>
          <a:blip r:embed="rId2" cstate="email">
            <a:extLst>
              <a:ext uri="{28A0092B-C50C-407E-A947-70E740481C1C}">
                <a14:useLocalDpi xmlns:a14="http://schemas.microsoft.com/office/drawing/2010/main"/>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8" name="Rectangle 7"/>
          <p:cNvSpPr/>
          <p:nvPr/>
        </p:nvSpPr>
        <p:spPr>
          <a:xfrm>
            <a:off x="741426" y="1628707"/>
            <a:ext cx="11008614" cy="2677656"/>
          </a:xfrm>
          <a:prstGeom prst="rect">
            <a:avLst/>
          </a:prstGeom>
        </p:spPr>
        <p:txBody>
          <a:bodyPr wrap="square">
            <a:spAutoFit/>
          </a:bodyPr>
          <a:lstStyle/>
          <a:p>
            <a:r>
              <a:rPr lang="en-GB" sz="2400" dirty="0">
                <a:solidFill>
                  <a:prstClr val="black"/>
                </a:solidFill>
              </a:rPr>
              <a:t>Watch the </a:t>
            </a:r>
            <a:r>
              <a:rPr lang="en-GB" sz="2400" dirty="0" smtClean="0">
                <a:solidFill>
                  <a:prstClr val="black"/>
                </a:solidFill>
              </a:rPr>
              <a:t>short video (3.35mins) made by Cool Psychologist entitled:</a:t>
            </a:r>
          </a:p>
          <a:p>
            <a:endParaRPr lang="en-GB" sz="2000" dirty="0">
              <a:solidFill>
                <a:prstClr val="black"/>
              </a:solidFill>
            </a:endParaRPr>
          </a:p>
          <a:p>
            <a:r>
              <a:rPr lang="en-GB" sz="3600" b="1" u="sng" dirty="0" smtClean="0">
                <a:solidFill>
                  <a:prstClr val="black"/>
                </a:solidFill>
                <a:hlinkClick r:id="rId4"/>
              </a:rPr>
              <a:t>The Bystander Effect</a:t>
            </a:r>
            <a:endParaRPr lang="en-GB" sz="3600" b="1" dirty="0">
              <a:solidFill>
                <a:prstClr val="black"/>
              </a:solidFill>
            </a:endParaRPr>
          </a:p>
          <a:p>
            <a:r>
              <a:rPr lang="en-GB" altLang="en-US" sz="1600" b="1" dirty="0">
                <a:solidFill>
                  <a:prstClr val="black"/>
                </a:solidFill>
                <a:ea typeface="Calibri" panose="020F0502020204030204" pitchFamily="34" charset="0"/>
                <a:cs typeface="Times New Roman" panose="02020603050405020304" pitchFamily="18" charset="0"/>
              </a:rPr>
              <a:t>The film will play automatically on the next slide, or </a:t>
            </a:r>
          </a:p>
          <a:p>
            <a:r>
              <a:rPr lang="en-GB" altLang="en-US" sz="1600" b="1" dirty="0">
                <a:solidFill>
                  <a:prstClr val="black"/>
                </a:solidFill>
                <a:ea typeface="Calibri" panose="020F0502020204030204" pitchFamily="34" charset="0"/>
                <a:cs typeface="Times New Roman" panose="02020603050405020304" pitchFamily="18" charset="0"/>
              </a:rPr>
              <a:t>alternatively you can click on the link above for the hyperlink</a:t>
            </a:r>
            <a:endParaRPr lang="en-GB" sz="2800" dirty="0">
              <a:solidFill>
                <a:prstClr val="black"/>
              </a:solidFill>
            </a:endParaRPr>
          </a:p>
          <a:p>
            <a:endParaRPr lang="en-GB" sz="1600" dirty="0" smtClean="0">
              <a:solidFill>
                <a:prstClr val="black"/>
              </a:solidFill>
            </a:endParaRPr>
          </a:p>
          <a:p>
            <a:endParaRPr lang="en-GB" sz="2000" dirty="0">
              <a:solidFill>
                <a:prstClr val="black"/>
              </a:solidFill>
            </a:endParaRPr>
          </a:p>
          <a:p>
            <a:endParaRPr lang="en-GB" sz="2000" dirty="0">
              <a:solidFill>
                <a:prstClr val="black"/>
              </a:solidFill>
            </a:endParaRPr>
          </a:p>
        </p:txBody>
      </p:sp>
      <p:pic>
        <p:nvPicPr>
          <p:cNvPr id="2050" name="Picture 2" descr="https://sonnemann.files.wordpress.com/2012/04/bystandereffe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7540" y="2527300"/>
            <a:ext cx="4762500" cy="35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596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4" name="OSsPfbup0ac"/>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98566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12"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2097729"/>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After sharing their initial responses, ask them to </a:t>
            </a:r>
            <a:r>
              <a:rPr lang="en-GB" altLang="en-US" sz="2400" dirty="0" smtClean="0">
                <a:solidFill>
                  <a:prstClr val="black"/>
                </a:solidFill>
                <a:ea typeface="Calibri" panose="020F0502020204030204" pitchFamily="34" charset="0"/>
                <a:cs typeface="Times New Roman" panose="02020603050405020304" pitchFamily="18" charset="0"/>
              </a:rPr>
              <a:t>think about the </a:t>
            </a:r>
            <a:r>
              <a:rPr lang="en-GB" altLang="en-US" sz="2400" dirty="0">
                <a:solidFill>
                  <a:prstClr val="black"/>
                </a:solidFill>
                <a:ea typeface="Calibri" panose="020F0502020204030204" pitchFamily="34" charset="0"/>
                <a:cs typeface="Times New Roman" panose="02020603050405020304" pitchFamily="18" charset="0"/>
              </a:rPr>
              <a:t>following questions:</a:t>
            </a:r>
            <a:endParaRPr lang="en-GB" altLang="en-US" sz="4000" dirty="0">
              <a:solidFill>
                <a:prstClr val="black"/>
              </a:solidFill>
            </a:endParaRPr>
          </a:p>
        </p:txBody>
      </p:sp>
      <p:pic>
        <p:nvPicPr>
          <p:cNvPr id="11" name="Picture 10" descr="chat.png"/>
          <p:cNvPicPr/>
          <p:nvPr/>
        </p:nvPicPr>
        <p:blipFill>
          <a:blip r:embed="rId2" cstate="email">
            <a:extLst>
              <a:ext uri="{28A0092B-C50C-407E-A947-70E740481C1C}">
                <a14:useLocalDpi xmlns:a14="http://schemas.microsoft.com/office/drawing/2010/main"/>
              </a:ext>
            </a:extLst>
          </a:blip>
          <a:stretch>
            <a:fillRect/>
          </a:stretch>
        </p:blipFill>
        <p:spPr>
          <a:xfrm>
            <a:off x="10961305" y="285179"/>
            <a:ext cx="915845" cy="658368"/>
          </a:xfrm>
          <a:prstGeom prst="rect">
            <a:avLst/>
          </a:prstGeom>
        </p:spPr>
      </p:pic>
      <p:pic>
        <p:nvPicPr>
          <p:cNvPr id="13" name="Picture 2" descr="https://sonnemann.files.wordpress.com/2012/04/bystandereff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792" y="1607761"/>
            <a:ext cx="5292607" cy="390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69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8077200" y="6353175"/>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pic>
        <p:nvPicPr>
          <p:cNvPr id="17" name="Picture 16" descr="chat.png"/>
          <p:cNvPicPr/>
          <p:nvPr/>
        </p:nvPicPr>
        <p:blipFill>
          <a:blip r:embed="rId2"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8" name="Rectangle 7"/>
          <p:cNvSpPr/>
          <p:nvPr/>
        </p:nvSpPr>
        <p:spPr>
          <a:xfrm>
            <a:off x="395030" y="4897238"/>
            <a:ext cx="11581384" cy="2123658"/>
          </a:xfrm>
          <a:prstGeom prst="rect">
            <a:avLst/>
          </a:prstGeom>
        </p:spPr>
        <p:txBody>
          <a:bodyPr wrap="square">
            <a:spAutoFit/>
          </a:bodyPr>
          <a:lstStyle/>
          <a:p>
            <a:endParaRPr lang="en-GB" sz="2800" dirty="0">
              <a:solidFill>
                <a:prstClr val="black"/>
              </a:solidFill>
            </a:endParaRPr>
          </a:p>
          <a:p>
            <a:r>
              <a:rPr lang="en-GB" sz="2800" dirty="0" smtClean="0">
                <a:solidFill>
                  <a:prstClr val="black"/>
                </a:solidFill>
              </a:rPr>
              <a:t>Talk to the person next to you and then share ideas with the class.</a:t>
            </a:r>
          </a:p>
          <a:p>
            <a:endParaRPr lang="en-GB" sz="2800" dirty="0">
              <a:solidFill>
                <a:prstClr val="black"/>
              </a:solidFill>
            </a:endParaRPr>
          </a:p>
          <a:p>
            <a:endParaRPr lang="en-GB" sz="2800" dirty="0">
              <a:solidFill>
                <a:prstClr val="black"/>
              </a:solidFill>
            </a:endParaRPr>
          </a:p>
          <a:p>
            <a:endParaRPr lang="en-GB" sz="2000" dirty="0">
              <a:solidFill>
                <a:prstClr val="black"/>
              </a:solidFill>
            </a:endParaRPr>
          </a:p>
        </p:txBody>
      </p:sp>
      <p:sp>
        <p:nvSpPr>
          <p:cNvPr id="11" name="Rounded Rectangular Callout 10"/>
          <p:cNvSpPr/>
          <p:nvPr/>
        </p:nvSpPr>
        <p:spPr>
          <a:xfrm>
            <a:off x="3781158" y="1057286"/>
            <a:ext cx="4021722" cy="3599200"/>
          </a:xfrm>
          <a:prstGeom prst="wedgeRoundRectCallou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C000">
                    <a:lumMod val="20000"/>
                    <a:lumOff val="80000"/>
                  </a:srgbClr>
                </a:solidFill>
              </a:rPr>
              <a:t>Why do you think it is much easier to be a </a:t>
            </a:r>
            <a:r>
              <a:rPr lang="en-GB" sz="2800" b="1" dirty="0">
                <a:solidFill>
                  <a:srgbClr val="FFFF00"/>
                </a:solidFill>
              </a:rPr>
              <a:t>part of a group </a:t>
            </a:r>
            <a:r>
              <a:rPr lang="en-GB" sz="2800" b="1" dirty="0">
                <a:solidFill>
                  <a:srgbClr val="FFC000">
                    <a:lumMod val="20000"/>
                    <a:lumOff val="80000"/>
                  </a:srgbClr>
                </a:solidFill>
              </a:rPr>
              <a:t>than it is to be an </a:t>
            </a:r>
            <a:r>
              <a:rPr lang="en-GB" sz="2800" b="1" dirty="0">
                <a:solidFill>
                  <a:srgbClr val="FFFF00"/>
                </a:solidFill>
              </a:rPr>
              <a:t>individual</a:t>
            </a:r>
            <a:r>
              <a:rPr lang="en-GB" sz="2800" b="1" dirty="0">
                <a:solidFill>
                  <a:srgbClr val="FFC000">
                    <a:lumMod val="20000"/>
                    <a:lumOff val="80000"/>
                  </a:srgbClr>
                </a:solidFill>
              </a:rPr>
              <a:t> doing something different?</a:t>
            </a:r>
          </a:p>
        </p:txBody>
      </p:sp>
    </p:spTree>
    <p:extLst>
      <p:ext uri="{BB962C8B-B14F-4D97-AF65-F5344CB8AC3E}">
        <p14:creationId xmlns:p14="http://schemas.microsoft.com/office/powerpoint/2010/main" val="106645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7" name="Oval Callout 6"/>
          <p:cNvSpPr/>
          <p:nvPr/>
        </p:nvSpPr>
        <p:spPr>
          <a:xfrm>
            <a:off x="329184" y="557595"/>
            <a:ext cx="5221224" cy="4586858"/>
          </a:xfrm>
          <a:prstGeom prst="wedgeEllipse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2000"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“People feel safe in a herd, and safer and happier in a herd/tribe that dominates all the other herds/tribes in a particular geographical area they live in. It gives them a sense of security and pride; a behaviour also be amongst animals...</a:t>
            </a:r>
            <a:endParaRPr lang="en-GB" sz="1400" dirty="0">
              <a:latin typeface="Times New Roman" panose="02020603050405020304" pitchFamily="18" charset="0"/>
              <a:ea typeface="Times New Roman" panose="02020603050405020304" pitchFamily="18" charset="0"/>
            </a:endParaRPr>
          </a:p>
        </p:txBody>
      </p:sp>
      <p:sp>
        <p:nvSpPr>
          <p:cNvPr id="8" name="Oval Callout 7"/>
          <p:cNvSpPr/>
          <p:nvPr/>
        </p:nvSpPr>
        <p:spPr>
          <a:xfrm>
            <a:off x="5657088" y="1267779"/>
            <a:ext cx="5221224" cy="4586858"/>
          </a:xfrm>
          <a:prstGeom prst="wedgeEllipse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20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“Morality is inversely proportional to the number of observers. When you have a large group that's relatively anonymous, you can essentially do anything you like." </a:t>
            </a:r>
            <a:endParaRPr lang="en-GB" sz="1400" dirty="0">
              <a:solidFill>
                <a:schemeClr val="tx1"/>
              </a:solidFill>
              <a:latin typeface="Times New Roman" panose="02020603050405020304" pitchFamily="18" charset="0"/>
              <a:ea typeface="Times New Roman" panose="02020603050405020304" pitchFamily="18" charset="0"/>
            </a:endParaRPr>
          </a:p>
          <a:p>
            <a:pPr algn="ctr">
              <a:spcAft>
                <a:spcPts val="0"/>
              </a:spcAft>
            </a:pPr>
            <a:r>
              <a:rPr lang="en-GB" sz="12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Dr James Thompson, Psychologist</a:t>
            </a:r>
            <a:endParaRPr lang="en-GB" sz="14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942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Our Unknown Enemy: Mob Mentality</a:t>
            </a:r>
            <a:endParaRPr lang="en-GB" dirty="0"/>
          </a:p>
        </p:txBody>
      </p:sp>
      <p:sp>
        <p:nvSpPr>
          <p:cNvPr id="2" name="Content Placeholder 1"/>
          <p:cNvSpPr>
            <a:spLocks noGrp="1"/>
          </p:cNvSpPr>
          <p:nvPr>
            <p:ph idx="1"/>
          </p:nvPr>
        </p:nvSpPr>
        <p:spPr>
          <a:xfrm>
            <a:off x="4114800" y="2589620"/>
            <a:ext cx="7914640" cy="3892965"/>
          </a:xfrm>
        </p:spPr>
        <p:txBody>
          <a:bodyPr>
            <a:normAutofit/>
          </a:bodyPr>
          <a:lstStyle/>
          <a:p>
            <a:pPr marL="0" indent="0">
              <a:buNone/>
            </a:pPr>
            <a:r>
              <a:rPr lang="en-GB" sz="2400" dirty="0" smtClean="0"/>
              <a:t>The </a:t>
            </a:r>
            <a:r>
              <a:rPr lang="en-GB" sz="2400" dirty="0"/>
              <a:t>sad fact is that, every now and then, without realizing why, we would jump with our friends. People follow people. It’s been like this for ages. The reason we blindly follow people is because we </a:t>
            </a:r>
            <a:r>
              <a:rPr lang="en-GB" sz="2400" b="1" dirty="0"/>
              <a:t>lose our sense of individuality </a:t>
            </a:r>
            <a:r>
              <a:rPr lang="en-GB" sz="2400" dirty="0"/>
              <a:t>and become part of a group’s mechanism. Most of the times, there are negative outcomes when this happens. Football fights, military units, witch trials, all of these are examples of why </a:t>
            </a:r>
            <a:r>
              <a:rPr lang="en-GB" sz="2400" b="1" dirty="0"/>
              <a:t>acting without individual thinking is wrong. </a:t>
            </a:r>
            <a:endParaRPr lang="en-GB" sz="2400" b="1" dirty="0" smtClean="0"/>
          </a:p>
          <a:p>
            <a:pPr marL="0" indent="0">
              <a:buNone/>
            </a:pPr>
            <a:r>
              <a:rPr lang="en-GB" sz="2400" dirty="0" smtClean="0"/>
              <a:t>You </a:t>
            </a:r>
            <a:r>
              <a:rPr lang="en-GB" sz="2400" i="1" dirty="0"/>
              <a:t>can</a:t>
            </a:r>
            <a:r>
              <a:rPr lang="en-GB" sz="2400" dirty="0"/>
              <a:t> do something about mob mentality.</a:t>
            </a:r>
          </a:p>
        </p:txBody>
      </p:sp>
      <p:sp>
        <p:nvSpPr>
          <p:cNvPr id="4" name="Footer Placeholder 3"/>
          <p:cNvSpPr>
            <a:spLocks noGrp="1"/>
          </p:cNvSpPr>
          <p:nvPr>
            <p:ph type="ftr" sz="quarter" idx="4294967295"/>
          </p:nvPr>
        </p:nvSpPr>
        <p:spPr>
          <a:xfrm>
            <a:off x="0" y="6492875"/>
            <a:ext cx="4114800" cy="365125"/>
          </a:xfrm>
          <a:prstGeom prst="rect">
            <a:avLst/>
          </a:prstGeom>
        </p:spPr>
        <p:txBody>
          <a:bodyPr/>
          <a:lstStyle/>
          <a:p>
            <a:endParaRPr lang="en-GB" dirty="0"/>
          </a:p>
        </p:txBody>
      </p:sp>
      <p:pic>
        <p:nvPicPr>
          <p:cNvPr id="5" name="Picture 4" descr="Mob Mentality">
            <a:hlinkClick r:id="rId2" tooltip="&quot;&quot;"/>
          </p:cNvPr>
          <p:cNvPicPr/>
          <p:nvPr/>
        </p:nvPicPr>
        <p:blipFill>
          <a:blip r:embed="rId3" cstate="print"/>
          <a:srcRect/>
          <a:stretch>
            <a:fillRect/>
          </a:stretch>
        </p:blipFill>
        <p:spPr bwMode="auto">
          <a:xfrm>
            <a:off x="445709" y="2714854"/>
            <a:ext cx="3592893" cy="3482746"/>
          </a:xfrm>
          <a:prstGeom prst="rect">
            <a:avLst/>
          </a:prstGeom>
          <a:noFill/>
          <a:ln w="9525">
            <a:noFill/>
            <a:miter lim="800000"/>
            <a:headEnd/>
            <a:tailEnd/>
          </a:ln>
        </p:spPr>
      </p:pic>
      <p:sp>
        <p:nvSpPr>
          <p:cNvPr id="6" name="Rectangle 5"/>
          <p:cNvSpPr/>
          <p:nvPr/>
        </p:nvSpPr>
        <p:spPr>
          <a:xfrm>
            <a:off x="433675" y="1389291"/>
            <a:ext cx="11324654" cy="1200329"/>
          </a:xfrm>
          <a:prstGeom prst="rect">
            <a:avLst/>
          </a:prstGeom>
        </p:spPr>
        <p:txBody>
          <a:bodyPr wrap="square">
            <a:spAutoFit/>
          </a:bodyPr>
          <a:lstStyle/>
          <a:p>
            <a:r>
              <a:rPr lang="en-GB" sz="2400" dirty="0"/>
              <a:t>There have been times in our lives when we’ve heard the expression ‘if your friends jumped off a cliff, would you do the same?’ from our parents or our teachers. We answered with ‘no’ most of the times. </a:t>
            </a:r>
          </a:p>
        </p:txBody>
      </p:sp>
    </p:spTree>
    <p:extLst>
      <p:ext uri="{BB962C8B-B14F-4D97-AF65-F5344CB8AC3E}">
        <p14:creationId xmlns:p14="http://schemas.microsoft.com/office/powerpoint/2010/main" val="25020413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3124" y="336232"/>
            <a:ext cx="11541756" cy="5628323"/>
          </a:xfrm>
        </p:spPr>
        <p:txBody>
          <a:bodyPr>
            <a:normAutofit/>
          </a:bodyPr>
          <a:lstStyle/>
          <a:p>
            <a:pPr marL="0" indent="0" fontAlgn="base">
              <a:buNone/>
            </a:pPr>
            <a:r>
              <a:rPr lang="en-GB" sz="2400" dirty="0"/>
              <a:t>Let’s </a:t>
            </a:r>
            <a:r>
              <a:rPr lang="en-GB" sz="2400" dirty="0" smtClean="0"/>
              <a:t>analyse </a:t>
            </a:r>
            <a:r>
              <a:rPr lang="en-GB" sz="2400" dirty="0"/>
              <a:t>the London riots, for example. At the beginning of August 2011 some London districts suffered rioting, looting and arson when thousands took the streets, during a protest that turned violent. </a:t>
            </a:r>
          </a:p>
          <a:p>
            <a:pPr marL="0" indent="0">
              <a:buNone/>
            </a:pP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5" name="Oval Callout 4"/>
          <p:cNvSpPr/>
          <p:nvPr/>
        </p:nvSpPr>
        <p:spPr>
          <a:xfrm>
            <a:off x="3291840" y="1411606"/>
            <a:ext cx="7325360" cy="4748847"/>
          </a:xfrm>
          <a:prstGeom prst="wedgeEllipse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2000" dirty="0">
                <a:solidFill>
                  <a:schemeClr val="accent4">
                    <a:lumMod val="20000"/>
                    <a:lumOff val="80000"/>
                  </a:schemeClr>
                </a:solidFill>
              </a:rPr>
              <a:t>“Many who participated in the riots were confronted with scenes that challenged their conscience. A 17-year-old from Islington who, on the second night of the riots, looted a branch of </a:t>
            </a:r>
            <a:r>
              <a:rPr lang="en-GB" sz="2000" dirty="0" err="1">
                <a:solidFill>
                  <a:schemeClr val="accent4">
                    <a:lumMod val="20000"/>
                    <a:lumOff val="80000"/>
                  </a:schemeClr>
                </a:solidFill>
              </a:rPr>
              <a:t>Currys</a:t>
            </a:r>
            <a:r>
              <a:rPr lang="en-GB" sz="2000" dirty="0">
                <a:solidFill>
                  <a:schemeClr val="accent4">
                    <a:lumMod val="20000"/>
                    <a:lumOff val="80000"/>
                  </a:schemeClr>
                </a:solidFill>
              </a:rPr>
              <a:t> in Enfield, described how her feelings changed as the night progressed. When people she knew smashed their way into a hairdresser’s, stealing shampoo and ripping out the basins, she thought: ‘It’s so dumb. I don’t agree with it.’”</a:t>
            </a:r>
          </a:p>
        </p:txBody>
      </p:sp>
      <p:sp>
        <p:nvSpPr>
          <p:cNvPr id="6" name="Rectangle 5"/>
          <p:cNvSpPr/>
          <p:nvPr/>
        </p:nvSpPr>
        <p:spPr>
          <a:xfrm>
            <a:off x="965204" y="1846182"/>
            <a:ext cx="2631436" cy="1938992"/>
          </a:xfrm>
          <a:prstGeom prst="rect">
            <a:avLst/>
          </a:prstGeom>
        </p:spPr>
        <p:txBody>
          <a:bodyPr wrap="square">
            <a:spAutoFit/>
          </a:bodyPr>
          <a:lstStyle/>
          <a:p>
            <a:r>
              <a:rPr lang="en-GB" sz="2400" dirty="0"/>
              <a:t>A piece of an article found in The Guardian </a:t>
            </a:r>
            <a:r>
              <a:rPr lang="en-GB" sz="2400" dirty="0" smtClean="0"/>
              <a:t>newspaper stated</a:t>
            </a:r>
            <a:r>
              <a:rPr lang="en-GB" sz="2400" dirty="0"/>
              <a:t>:</a:t>
            </a:r>
          </a:p>
        </p:txBody>
      </p:sp>
    </p:spTree>
    <p:extLst>
      <p:ext uri="{BB962C8B-B14F-4D97-AF65-F5344CB8AC3E}">
        <p14:creationId xmlns:p14="http://schemas.microsoft.com/office/powerpoint/2010/main" val="37320905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548640"/>
            <a:ext cx="10515600" cy="5628323"/>
          </a:xfrm>
        </p:spPr>
        <p:txBody>
          <a:bodyPr>
            <a:normAutofit/>
          </a:bodyPr>
          <a:lstStyle/>
          <a:p>
            <a:pPr marL="0" indent="0">
              <a:buNone/>
            </a:pPr>
            <a:r>
              <a:rPr lang="en-GB" sz="2400" dirty="0"/>
              <a:t>Does disagreeing actually matter? </a:t>
            </a:r>
            <a:r>
              <a:rPr lang="en-GB" sz="2400" b="1" dirty="0"/>
              <a:t>Yes, it does</a:t>
            </a:r>
            <a:r>
              <a:rPr lang="en-GB" sz="2400" dirty="0"/>
              <a:t>. If you see mobs as an irrational phenomenon, the first response is to repress (why reason with those who have no reason?) and second is to look for problems within the communities from which rioters are drawn. There are ways in which you can say “</a:t>
            </a:r>
            <a:r>
              <a:rPr lang="en-GB" sz="2400" i="1" dirty="0"/>
              <a:t>No, I won’t jump</a:t>
            </a:r>
            <a:r>
              <a:rPr lang="en-GB" sz="2400" dirty="0"/>
              <a:t>”.  Understanding how belonging to a group can influence our thoughts helps us make sense of the </a:t>
            </a:r>
            <a:r>
              <a:rPr lang="en-GB" sz="2400" dirty="0" smtClean="0"/>
              <a:t>behaviour </a:t>
            </a:r>
            <a:r>
              <a:rPr lang="en-GB" sz="2400" dirty="0"/>
              <a:t>that otherwise will appear irrational and has fundamental implications in how we respond to crowd actions</a:t>
            </a:r>
            <a:r>
              <a:rPr lang="en-GB" sz="2400" dirty="0" smtClean="0"/>
              <a:t>.</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2050" name="Picture 2" descr="https://psychologymind.files.wordpress.com/2012/10/arton2841-50f6d2.jpg?w=450&amp;h=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695" y="3523615"/>
            <a:ext cx="4286250" cy="2905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202" y="3276343"/>
            <a:ext cx="7035798" cy="3046988"/>
          </a:xfrm>
          <a:prstGeom prst="rect">
            <a:avLst/>
          </a:prstGeom>
        </p:spPr>
        <p:txBody>
          <a:bodyPr wrap="square">
            <a:spAutoFit/>
          </a:bodyPr>
          <a:lstStyle/>
          <a:p>
            <a:r>
              <a:rPr lang="en-GB" sz="2400" dirty="0"/>
              <a:t>We should start asking ourselves </a:t>
            </a:r>
            <a:r>
              <a:rPr lang="en-GB" sz="2400" b="1" dirty="0"/>
              <a:t>why is it so easy for humans to act violently when belonging to a </a:t>
            </a:r>
            <a:r>
              <a:rPr lang="en-GB" sz="2400" b="1" dirty="0" smtClean="0"/>
              <a:t>group? </a:t>
            </a:r>
            <a:r>
              <a:rPr lang="en-GB" sz="2400" dirty="0"/>
              <a:t>The idea of mob mentality was first coined by social psychologist Gustave Le Bon </a:t>
            </a:r>
            <a:r>
              <a:rPr lang="en-GB" sz="1200" dirty="0"/>
              <a:t>[1], </a:t>
            </a:r>
            <a:r>
              <a:rPr lang="en-GB" sz="2400" dirty="0"/>
              <a:t>when referring to the belief that a group can act as a single individual. This leads most of the time to destructive </a:t>
            </a:r>
            <a:r>
              <a:rPr lang="en-GB" sz="2400" dirty="0" smtClean="0"/>
              <a:t>behaviour. </a:t>
            </a:r>
            <a:endParaRPr lang="en-GB" sz="2400" dirty="0"/>
          </a:p>
        </p:txBody>
      </p:sp>
    </p:spTree>
    <p:extLst>
      <p:ext uri="{BB962C8B-B14F-4D97-AF65-F5344CB8AC3E}">
        <p14:creationId xmlns:p14="http://schemas.microsoft.com/office/powerpoint/2010/main" val="13579945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650240"/>
            <a:ext cx="10515600" cy="5628323"/>
          </a:xfrm>
        </p:spPr>
        <p:txBody>
          <a:bodyPr>
            <a:normAutofit/>
          </a:bodyPr>
          <a:lstStyle/>
          <a:p>
            <a:pPr marL="0" indent="0">
              <a:buNone/>
            </a:pPr>
            <a:r>
              <a:rPr lang="en-GB" sz="2600" dirty="0"/>
              <a:t>The London riots were only the start in a chain of riots that happened in the next three nights all across England. Significant disturbances, involving rioting and looting, were reported in Birmingham, Salford, Liverpool, and Manchester. The capability to control </a:t>
            </a:r>
            <a:r>
              <a:rPr lang="en-GB" sz="2600" dirty="0" smtClean="0"/>
              <a:t>behaviour </a:t>
            </a:r>
            <a:r>
              <a:rPr lang="en-GB" sz="2600" dirty="0"/>
              <a:t>disappears, therefore </a:t>
            </a:r>
            <a:r>
              <a:rPr lang="en-GB" sz="2600" b="1" dirty="0"/>
              <a:t>exposing individuals to contagion. </a:t>
            </a:r>
            <a:r>
              <a:rPr lang="en-GB" sz="2600" dirty="0"/>
              <a:t>All acts of love, hatred, anger are immediately approved, spread and repeated</a:t>
            </a:r>
            <a:r>
              <a:rPr lang="en-GB" sz="2600" dirty="0" smtClean="0"/>
              <a:t>.</a:t>
            </a:r>
          </a:p>
          <a:p>
            <a:pPr marL="0" indent="0">
              <a:buNone/>
            </a:pPr>
            <a:r>
              <a:rPr lang="en-GB" sz="2600" dirty="0"/>
              <a:t>Have you ever been in a group and acted in a way contrary to your ordinary </a:t>
            </a:r>
            <a:r>
              <a:rPr lang="en-GB" sz="2600" dirty="0" smtClean="0"/>
              <a:t>behaviour? </a:t>
            </a:r>
            <a:r>
              <a:rPr lang="en-GB" sz="2600" dirty="0"/>
              <a:t>A man, as part of a group, is a very different individual. When studying the effects of </a:t>
            </a:r>
            <a:r>
              <a:rPr lang="en-GB" sz="2600" dirty="0" smtClean="0"/>
              <a:t>behaviour </a:t>
            </a:r>
            <a:r>
              <a:rPr lang="en-GB" sz="2600" dirty="0"/>
              <a:t>of individuals in a revolution, Le Bon </a:t>
            </a:r>
            <a:r>
              <a:rPr lang="en-GB" sz="1800" dirty="0"/>
              <a:t>[2]</a:t>
            </a:r>
            <a:r>
              <a:rPr lang="en-GB" sz="2600" dirty="0"/>
              <a:t> thought that the collective mentalities are very different than personal mentalities. In a mob mentality the individual’s identity disappears,</a:t>
            </a:r>
            <a:r>
              <a:rPr lang="en-GB" sz="2600" b="1" dirty="0"/>
              <a:t> causing anonymity</a:t>
            </a:r>
            <a:r>
              <a:rPr lang="en-GB" b="1" dirty="0"/>
              <a:t>.</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15530962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55322" y="787400"/>
            <a:ext cx="11130278" cy="2428239"/>
          </a:xfrm>
        </p:spPr>
        <p:txBody>
          <a:bodyPr>
            <a:noAutofit/>
          </a:bodyPr>
          <a:lstStyle/>
          <a:p>
            <a:pPr marL="0" indent="0" fontAlgn="base">
              <a:buNone/>
            </a:pPr>
            <a:r>
              <a:rPr lang="en-GB" sz="2600" dirty="0" smtClean="0"/>
              <a:t>Simply </a:t>
            </a:r>
            <a:r>
              <a:rPr lang="en-GB" sz="2600" dirty="0"/>
              <a:t>by being part of a crowd, folks lose all sense of self and all sense of responsibility, and manage to gain power due to the group’s </a:t>
            </a:r>
            <a:r>
              <a:rPr lang="en-GB" sz="2600" dirty="0" smtClean="0"/>
              <a:t>size.  Behaviour </a:t>
            </a:r>
            <a:r>
              <a:rPr lang="en-GB" sz="2600" dirty="0"/>
              <a:t>in a crowd is mostly influenced by anonymity. Nobody knows who you are when you stand next to a large number of people</a:t>
            </a:r>
            <a:r>
              <a:rPr lang="en-GB" sz="2600" dirty="0" smtClean="0"/>
              <a:t>. </a:t>
            </a:r>
          </a:p>
          <a:p>
            <a:pPr marL="0" indent="0" fontAlgn="base">
              <a:buNone/>
            </a:pPr>
            <a:r>
              <a:rPr lang="en-GB" sz="2600" dirty="0" err="1" smtClean="0"/>
              <a:t>Diener</a:t>
            </a:r>
            <a:r>
              <a:rPr lang="en-GB" sz="2600" dirty="0" smtClean="0"/>
              <a:t> </a:t>
            </a:r>
            <a:r>
              <a:rPr lang="en-GB" sz="1800" dirty="0"/>
              <a:t>[3] </a:t>
            </a:r>
            <a:r>
              <a:rPr lang="en-GB" sz="2600" dirty="0"/>
              <a:t>conducted a study on how anonymity influences ones </a:t>
            </a:r>
            <a:r>
              <a:rPr lang="en-GB" sz="2600" dirty="0" smtClean="0"/>
              <a:t>behaviour </a:t>
            </a:r>
            <a:r>
              <a:rPr lang="en-GB" sz="2600" dirty="0"/>
              <a:t>in a group by observing children that went trick-or-treating on Halloween. The results of the study indicated that children who wore costumes that concealed their identity, or children who went trick-or-treating in a group </a:t>
            </a:r>
            <a:r>
              <a:rPr lang="en-GB" sz="2600" b="1" dirty="0"/>
              <a:t>stole extra candy </a:t>
            </a:r>
            <a:r>
              <a:rPr lang="en-GB" sz="2600" dirty="0" smtClean="0"/>
              <a:t>compared to when </a:t>
            </a:r>
            <a:r>
              <a:rPr lang="en-GB" sz="2600" dirty="0"/>
              <a:t>they were alone with the candy bowl. So, </a:t>
            </a:r>
            <a:r>
              <a:rPr lang="en-GB" sz="2600" b="1" dirty="0"/>
              <a:t>anonymity enhances the loss of self-awareness </a:t>
            </a:r>
            <a:r>
              <a:rPr lang="en-GB" sz="2600" dirty="0"/>
              <a:t>within a group that eases the path to anti-social </a:t>
            </a:r>
            <a:r>
              <a:rPr lang="en-GB" sz="2600" dirty="0" smtClean="0"/>
              <a:t>behaviour </a:t>
            </a:r>
            <a:r>
              <a:rPr lang="en-GB" sz="2600" dirty="0"/>
              <a:t>and encourages individuals to identify with the group. If people don’t know you, there will be fewer consequences for your actions.</a:t>
            </a:r>
          </a:p>
          <a:p>
            <a:pPr marL="0" indent="0" fontAlgn="base">
              <a:buNone/>
            </a:pPr>
            <a:r>
              <a:rPr lang="en-GB" sz="2400" dirty="0" smtClean="0"/>
              <a:t> </a:t>
            </a:r>
            <a:endParaRPr lang="en-GB" sz="2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5" name="Content Placeholder 1"/>
          <p:cNvSpPr txBox="1">
            <a:spLocks/>
          </p:cNvSpPr>
          <p:nvPr/>
        </p:nvSpPr>
        <p:spPr>
          <a:xfrm>
            <a:off x="746762" y="2001520"/>
            <a:ext cx="8244838" cy="5628323"/>
          </a:xfrm>
          <a:prstGeom prst="rect">
            <a:avLst/>
          </a:prstGeom>
        </p:spPr>
        <p:txBody>
          <a:bodyPr vert="horz" lIns="91440" tIns="45720" rIns="91440" bIns="45720" rtlCol="0">
            <a:norm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99823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Monkey-behaviour</a:t>
            </a:r>
            <a: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r>
            <a:b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br>
            <a:r>
              <a:rPr lang="en-GB" sz="3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10 </a:t>
            </a: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minutes+</a:t>
            </a:r>
            <a:endParaRPr lang="en-GB" sz="3600" b="1"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6" name="Picture 5" descr="WATCH.png"/>
          <p:cNvPicPr/>
          <p:nvPr/>
        </p:nvPicPr>
        <p:blipFill>
          <a:blip r:embed="rId2" cstate="email">
            <a:extLst>
              <a:ext uri="{28A0092B-C50C-407E-A947-70E740481C1C}">
                <a14:useLocalDpi xmlns:a14="http://schemas.microsoft.com/office/drawing/2010/main"/>
              </a:ext>
            </a:extLst>
          </a:blip>
          <a:stretch>
            <a:fillRect/>
          </a:stretch>
        </p:blipFill>
        <p:spPr>
          <a:xfrm>
            <a:off x="9392793" y="429768"/>
            <a:ext cx="958215" cy="658368"/>
          </a:xfrm>
          <a:prstGeom prst="rect">
            <a:avLst/>
          </a:prstGeom>
        </p:spPr>
      </p:pic>
      <p:pic>
        <p:nvPicPr>
          <p:cNvPr id="7" name="Picture 6" descr="chat.png"/>
          <p:cNvPicPr/>
          <p:nvPr/>
        </p:nvPicPr>
        <p:blipFill>
          <a:blip r:embed="rId3" cstate="email">
            <a:extLst>
              <a:ext uri="{28A0092B-C50C-407E-A947-70E740481C1C}">
                <a14:useLocalDpi xmlns:a14="http://schemas.microsoft.com/office/drawing/2010/main"/>
              </a:ext>
            </a:extLst>
          </a:blip>
          <a:stretch>
            <a:fillRect/>
          </a:stretch>
        </p:blipFill>
        <p:spPr>
          <a:xfrm>
            <a:off x="10523299" y="429768"/>
            <a:ext cx="915845" cy="658368"/>
          </a:xfrm>
          <a:prstGeom prst="rect">
            <a:avLst/>
          </a:prstGeom>
        </p:spPr>
      </p:pic>
    </p:spTree>
    <p:extLst>
      <p:ext uri="{BB962C8B-B14F-4D97-AF65-F5344CB8AC3E}">
        <p14:creationId xmlns:p14="http://schemas.microsoft.com/office/powerpoint/2010/main" val="15939959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17882" y="728028"/>
            <a:ext cx="11018518" cy="5628323"/>
          </a:xfrm>
        </p:spPr>
        <p:txBody>
          <a:bodyPr>
            <a:noAutofit/>
          </a:bodyPr>
          <a:lstStyle/>
          <a:p>
            <a:pPr marL="0" indent="0">
              <a:buNone/>
            </a:pPr>
            <a:r>
              <a:rPr lang="en-GB" sz="2600" dirty="0" smtClean="0"/>
              <a:t>Anonymity and loss of individuality eases up the process of behaving anti-social. </a:t>
            </a:r>
            <a:r>
              <a:rPr lang="en-GB" sz="2600" dirty="0" err="1" smtClean="0"/>
              <a:t>Festinger</a:t>
            </a:r>
            <a:r>
              <a:rPr lang="en-GB" sz="2600" dirty="0" smtClean="0"/>
              <a:t>, </a:t>
            </a:r>
            <a:r>
              <a:rPr lang="en-GB" sz="2600" dirty="0" err="1" smtClean="0"/>
              <a:t>Pepitone</a:t>
            </a:r>
            <a:r>
              <a:rPr lang="en-GB" sz="2600" dirty="0" smtClean="0"/>
              <a:t> and Newcomb’s [4] used the term “deindividuation” to describe the effect of groups on the behaviour of an individual. They stated that when belonging to a crowd, a person will be ‘</a:t>
            </a:r>
            <a:r>
              <a:rPr lang="en-GB" sz="2600" b="1" i="1" dirty="0" smtClean="0"/>
              <a:t>able to indulge in forms of behaviour in which, when alone, they would not indulge</a:t>
            </a:r>
            <a:r>
              <a:rPr lang="en-GB" sz="2600" b="1" dirty="0" smtClean="0"/>
              <a:t>’. </a:t>
            </a:r>
            <a:r>
              <a:rPr lang="en-GB" sz="2600" dirty="0" smtClean="0"/>
              <a:t>Think about how easy it must have been for the participants at the London riots to loot stores in groups rather than when they are be alone. Including one person in a crowd or a group results in the feeling of anonymity and loss of personal identity, which motivates people to act aggressively or deviate from their usual social behaviour.</a:t>
            </a:r>
          </a:p>
          <a:p>
            <a:pPr marL="0" indent="0">
              <a:buNone/>
            </a:pPr>
            <a:r>
              <a:rPr lang="en-GB" sz="2600" dirty="0" smtClean="0"/>
              <a:t>Humans tend to exhibit certain behaviour when they become members of a group. A group can shape our conformity, and influence our decision making, or even threaten us with ostracism if we do not agree with the overall decisions made by the group.</a:t>
            </a:r>
            <a:endParaRPr lang="en-GB" sz="26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21661991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97562" y="599440"/>
            <a:ext cx="11008358" cy="5939473"/>
          </a:xfrm>
        </p:spPr>
        <p:txBody>
          <a:bodyPr>
            <a:normAutofit/>
          </a:bodyPr>
          <a:lstStyle/>
          <a:p>
            <a:pPr marL="0" indent="0">
              <a:buNone/>
            </a:pPr>
            <a:r>
              <a:rPr lang="en-GB" sz="2600" dirty="0" smtClean="0"/>
              <a:t>Understanding mob mentality can be the first step in stopping the negative outcomes.  The solution lies in </a:t>
            </a:r>
            <a:r>
              <a:rPr lang="en-GB" sz="2600" b="1" dirty="0" smtClean="0"/>
              <a:t>preventing deindividuation</a:t>
            </a:r>
            <a:r>
              <a:rPr lang="en-GB" sz="2600" dirty="0" smtClean="0"/>
              <a:t>, rather than punishing the results. For instance, what did the authorities do after the London riots? They started repressing rioters. This was wrong. </a:t>
            </a:r>
            <a:endParaRPr lang="en-GB" sz="26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5" name="Picture 2" descr="https://psychologymind.files.wordpress.com/2012/10/folla.jpg?w=450&amp;h=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137" y="2525446"/>
            <a:ext cx="4206581" cy="32231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51293" y="2090302"/>
            <a:ext cx="6928948" cy="4093428"/>
          </a:xfrm>
          <a:prstGeom prst="rect">
            <a:avLst/>
          </a:prstGeom>
        </p:spPr>
        <p:txBody>
          <a:bodyPr wrap="square">
            <a:spAutoFit/>
          </a:bodyPr>
          <a:lstStyle/>
          <a:p>
            <a:r>
              <a:rPr lang="en-GB" sz="2600" dirty="0"/>
              <a:t>A different approach should have been taken such as helping individuals become more self-aware. There are experiments with mirrors </a:t>
            </a:r>
            <a:r>
              <a:rPr lang="en-GB" dirty="0"/>
              <a:t>[5] </a:t>
            </a:r>
            <a:r>
              <a:rPr lang="en-GB" sz="2600" dirty="0"/>
              <a:t>which have proven that people become more self-aware of their actions. By forcing an individual to see himself, you force him to think about his actions, and that increases self-awareness and decreases deindividuation. </a:t>
            </a:r>
          </a:p>
        </p:txBody>
      </p:sp>
    </p:spTree>
    <p:extLst>
      <p:ext uri="{BB962C8B-B14F-4D97-AF65-F5344CB8AC3E}">
        <p14:creationId xmlns:p14="http://schemas.microsoft.com/office/powerpoint/2010/main" val="28787729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48362" y="728028"/>
            <a:ext cx="11170918" cy="5628323"/>
          </a:xfrm>
        </p:spPr>
        <p:txBody>
          <a:bodyPr>
            <a:normAutofit fontScale="92500" lnSpcReduction="20000"/>
          </a:bodyPr>
          <a:lstStyle/>
          <a:p>
            <a:pPr marL="0" indent="0" fontAlgn="base">
              <a:buNone/>
            </a:pPr>
            <a:r>
              <a:rPr lang="en-GB" sz="3100" dirty="0"/>
              <a:t>This was applicable for preventing riots at football matches, where mirrors and cameras have been placed on the walls stadiums. Additionally, it is important to stop unruly </a:t>
            </a:r>
            <a:r>
              <a:rPr lang="en-GB" sz="3100" dirty="0" smtClean="0"/>
              <a:t>behaviour </a:t>
            </a:r>
            <a:r>
              <a:rPr lang="en-GB" sz="3100" dirty="0"/>
              <a:t>from its early stages. One way to do this is by </a:t>
            </a:r>
            <a:r>
              <a:rPr lang="en-GB" sz="3100" b="1" dirty="0"/>
              <a:t>reinforcing their individual identity</a:t>
            </a:r>
            <a:r>
              <a:rPr lang="en-GB" sz="3100" dirty="0"/>
              <a:t>. Simply by calling people by their name, pulling them out of a mob and encouraging personal differences in a group can reduce the harmful effects of deindividuation.</a:t>
            </a:r>
          </a:p>
          <a:p>
            <a:pPr marL="0" indent="0" fontAlgn="base">
              <a:buNone/>
            </a:pPr>
            <a:r>
              <a:rPr lang="en-GB" sz="3100" dirty="0" smtClean="0"/>
              <a:t>If </a:t>
            </a:r>
            <a:r>
              <a:rPr lang="en-GB" sz="3100" dirty="0"/>
              <a:t>you manage to create non-threatening, non-stressful, and unambiguous situations people may think more clearly about their actions instead of being drawn in by negative group norms</a:t>
            </a:r>
            <a:r>
              <a:rPr lang="en-GB" sz="3100" dirty="0" smtClean="0"/>
              <a:t>.</a:t>
            </a:r>
          </a:p>
          <a:p>
            <a:pPr marL="0" indent="0" fontAlgn="base">
              <a:buNone/>
            </a:pPr>
            <a:endParaRPr lang="en-GB" dirty="0"/>
          </a:p>
          <a:p>
            <a:pPr marL="0" indent="0" fontAlgn="base">
              <a:buNone/>
            </a:pPr>
            <a:r>
              <a:rPr lang="en-GB" sz="1900" b="1" dirty="0" smtClean="0"/>
              <a:t>References</a:t>
            </a:r>
          </a:p>
          <a:p>
            <a:pPr marL="0" indent="0" fontAlgn="base">
              <a:buNone/>
            </a:pPr>
            <a:r>
              <a:rPr lang="en-GB" sz="1200" dirty="0" smtClean="0"/>
              <a:t>[</a:t>
            </a:r>
            <a:r>
              <a:rPr lang="en-GB" sz="1200" dirty="0"/>
              <a:t>1]   Le Bon, G., (1896) General Characteristics of crowds – Psychological Law of Their Mental Unity. </a:t>
            </a:r>
            <a:r>
              <a:rPr lang="en-GB" sz="1200" i="1" dirty="0"/>
              <a:t>The Crowd: A study of the Popular Mind. </a:t>
            </a:r>
            <a:r>
              <a:rPr lang="en-GB" sz="1200" dirty="0"/>
              <a:t>Book I, Chapter I.</a:t>
            </a:r>
          </a:p>
          <a:p>
            <a:pPr marL="0" indent="0" fontAlgn="base">
              <a:buNone/>
            </a:pPr>
            <a:r>
              <a:rPr lang="en-GB" sz="1200" dirty="0"/>
              <a:t>[2]    Le Bon, G., (1913) The Psychology of Revolutionary Crowds, </a:t>
            </a:r>
            <a:r>
              <a:rPr lang="en-GB" sz="1200" i="1" dirty="0"/>
              <a:t>The Psychology of Revolution</a:t>
            </a:r>
            <a:r>
              <a:rPr lang="en-GB" sz="1200" dirty="0"/>
              <a:t>, 4, 57-63</a:t>
            </a:r>
          </a:p>
          <a:p>
            <a:pPr marL="0" indent="0" fontAlgn="base">
              <a:buNone/>
            </a:pPr>
            <a:r>
              <a:rPr lang="en-GB" sz="1200" dirty="0"/>
              <a:t>[3]    </a:t>
            </a:r>
            <a:r>
              <a:rPr lang="en-GB" sz="1200" dirty="0" err="1"/>
              <a:t>Diener</a:t>
            </a:r>
            <a:r>
              <a:rPr lang="en-GB" sz="1200" dirty="0"/>
              <a:t>, E., Fraser, S., </a:t>
            </a:r>
            <a:r>
              <a:rPr lang="en-GB" sz="1200" dirty="0" err="1"/>
              <a:t>Beaman</a:t>
            </a:r>
            <a:r>
              <a:rPr lang="en-GB" sz="1200" dirty="0"/>
              <a:t>, A., &amp; </a:t>
            </a:r>
            <a:r>
              <a:rPr lang="en-GB" sz="1200" dirty="0" err="1"/>
              <a:t>Kelem</a:t>
            </a:r>
            <a:r>
              <a:rPr lang="en-GB" sz="1200" dirty="0"/>
              <a:t>, R. (1976). Effects of deindividuation variables on stealing among Halloween trick-</a:t>
            </a:r>
            <a:r>
              <a:rPr lang="en-GB" sz="1200" dirty="0" err="1"/>
              <a:t>ortreaters</a:t>
            </a:r>
            <a:r>
              <a:rPr lang="en-GB" sz="1200" dirty="0"/>
              <a:t>. </a:t>
            </a:r>
            <a:r>
              <a:rPr lang="en-GB" sz="1200" i="1" dirty="0"/>
              <a:t>Journal of Personality and Social Psychology</a:t>
            </a:r>
            <a:r>
              <a:rPr lang="en-GB" sz="1200" dirty="0"/>
              <a:t>, 33, 178- 183.</a:t>
            </a:r>
          </a:p>
          <a:p>
            <a:pPr marL="0" indent="0" fontAlgn="base">
              <a:buNone/>
            </a:pPr>
            <a:r>
              <a:rPr lang="en-GB" sz="1200" dirty="0"/>
              <a:t>[4]    </a:t>
            </a:r>
            <a:r>
              <a:rPr lang="en-GB" sz="1200" dirty="0" err="1"/>
              <a:t>Festinger</a:t>
            </a:r>
            <a:r>
              <a:rPr lang="en-GB" sz="1200" dirty="0"/>
              <a:t>, L., </a:t>
            </a:r>
            <a:r>
              <a:rPr lang="en-GB" sz="1200" dirty="0" err="1"/>
              <a:t>Pepitone</a:t>
            </a:r>
            <a:r>
              <a:rPr lang="en-GB" sz="1200" dirty="0"/>
              <a:t>, A., &amp; Newcomb, T. (1952). Some consequences of deindividuation in a group. </a:t>
            </a:r>
            <a:r>
              <a:rPr lang="en-GB" sz="1200" i="1" dirty="0"/>
              <a:t>Journal of Social Psychology</a:t>
            </a:r>
            <a:r>
              <a:rPr lang="en-GB" sz="1200" dirty="0"/>
              <a:t>, 47, 382-389.</a:t>
            </a:r>
          </a:p>
          <a:p>
            <a:pPr marL="0" indent="0" fontAlgn="base">
              <a:buNone/>
            </a:pPr>
            <a:r>
              <a:rPr lang="en-GB" sz="1200" dirty="0"/>
              <a:t>[5]    </a:t>
            </a:r>
            <a:r>
              <a:rPr lang="en-GB" sz="1200" dirty="0" err="1"/>
              <a:t>Asendorpf</a:t>
            </a:r>
            <a:r>
              <a:rPr lang="en-GB" sz="1200" dirty="0"/>
              <a:t>, J.B., </a:t>
            </a:r>
            <a:r>
              <a:rPr lang="en-GB" sz="1200" dirty="0" err="1"/>
              <a:t>Warkentin</a:t>
            </a:r>
            <a:r>
              <a:rPr lang="en-GB" sz="1200" dirty="0"/>
              <a:t>, V., &amp; </a:t>
            </a:r>
            <a:r>
              <a:rPr lang="en-GB" sz="1200" dirty="0" err="1"/>
              <a:t>Baudonniere</a:t>
            </a:r>
            <a:r>
              <a:rPr lang="en-GB" sz="1200" dirty="0"/>
              <a:t>, P.M. (1996) Self-Awareness and Other-Awareness II: Mirror Self-Recognition, Social Contingency Awareness, and Synchronic Imitation, </a:t>
            </a:r>
            <a:r>
              <a:rPr lang="en-GB" sz="1200" i="1" dirty="0"/>
              <a:t>Developmental Psychology</a:t>
            </a:r>
            <a:r>
              <a:rPr lang="en-GB" sz="1200" dirty="0"/>
              <a:t>, Vol.32, No, 2,313-321</a:t>
            </a:r>
          </a:p>
          <a:p>
            <a:pPr marL="0" indent="0">
              <a:buNone/>
            </a:pPr>
            <a:endParaRPr lang="en-GB" sz="12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31890668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2" name="Content Placeholder 1"/>
          <p:cNvSpPr>
            <a:spLocks noGrp="1"/>
          </p:cNvSpPr>
          <p:nvPr>
            <p:ph idx="1"/>
          </p:nvPr>
        </p:nvSpPr>
        <p:spPr>
          <a:xfrm>
            <a:off x="701042" y="3919993"/>
            <a:ext cx="10515600" cy="4351338"/>
          </a:xfrm>
        </p:spPr>
        <p:txBody>
          <a:bodyPr/>
          <a:lstStyle/>
          <a:p>
            <a:pPr marL="0" indent="0">
              <a:buNone/>
            </a:pPr>
            <a:r>
              <a:rPr lang="en-GB" dirty="0" smtClean="0"/>
              <a:t>Think about and respond to </a:t>
            </a:r>
            <a:r>
              <a:rPr lang="en-GB" dirty="0"/>
              <a:t>the following question raised in the article:</a:t>
            </a:r>
          </a:p>
          <a:p>
            <a:pPr marL="0" indent="0">
              <a:buNone/>
            </a:pPr>
            <a:endParaRPr lang="en-GB" b="1" dirty="0" smtClean="0"/>
          </a:p>
          <a:p>
            <a:pPr marL="0" indent="0" algn="ctr">
              <a:buNone/>
            </a:pPr>
            <a:r>
              <a:rPr lang="en-GB" b="1" dirty="0" smtClean="0">
                <a:solidFill>
                  <a:srgbClr val="FB23C2"/>
                </a:solidFill>
              </a:rPr>
              <a:t>“</a:t>
            </a:r>
            <a:r>
              <a:rPr lang="en-GB" b="1" dirty="0">
                <a:solidFill>
                  <a:srgbClr val="FB23C2"/>
                </a:solidFill>
              </a:rPr>
              <a:t>Have you ever been in a group and acted in a way contrary to your ordinary behaviour?”</a:t>
            </a:r>
            <a:endParaRPr lang="en-GB" dirty="0">
              <a:solidFill>
                <a:srgbClr val="FB23C2"/>
              </a:solidFill>
            </a:endParaRPr>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5" name="Rounded Rectangular Callout 4"/>
          <p:cNvSpPr/>
          <p:nvPr/>
        </p:nvSpPr>
        <p:spPr>
          <a:xfrm>
            <a:off x="975362" y="792110"/>
            <a:ext cx="2720226" cy="2444866"/>
          </a:xfrm>
          <a:prstGeom prst="wedgeRoundRectCallou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lumMod val="20000"/>
                    <a:lumOff val="80000"/>
                  </a:schemeClr>
                </a:solidFill>
              </a:rPr>
              <a:t>Do you agree with </a:t>
            </a:r>
            <a:r>
              <a:rPr lang="en-GB" sz="2800" dirty="0" smtClean="0">
                <a:solidFill>
                  <a:schemeClr val="accent4">
                    <a:lumMod val="20000"/>
                    <a:lumOff val="80000"/>
                  </a:schemeClr>
                </a:solidFill>
              </a:rPr>
              <a:t>ideas in the </a:t>
            </a:r>
            <a:r>
              <a:rPr lang="en-GB" sz="2800" dirty="0">
                <a:solidFill>
                  <a:schemeClr val="accent4">
                    <a:lumMod val="20000"/>
                    <a:lumOff val="80000"/>
                  </a:schemeClr>
                </a:solidFill>
              </a:rPr>
              <a:t>article</a:t>
            </a:r>
            <a:r>
              <a:rPr lang="en-GB" sz="2800" dirty="0" smtClean="0">
                <a:solidFill>
                  <a:schemeClr val="accent4">
                    <a:lumMod val="20000"/>
                    <a:lumOff val="80000"/>
                  </a:schemeClr>
                </a:solidFill>
              </a:rPr>
              <a:t>?</a:t>
            </a:r>
            <a:endParaRPr lang="en-GB" sz="2800" b="1" dirty="0">
              <a:solidFill>
                <a:srgbClr val="FFC000">
                  <a:lumMod val="20000"/>
                  <a:lumOff val="80000"/>
                </a:srgbClr>
              </a:solidFill>
            </a:endParaRPr>
          </a:p>
        </p:txBody>
      </p:sp>
      <p:sp>
        <p:nvSpPr>
          <p:cNvPr id="6" name="Rounded Rectangular Callout 5"/>
          <p:cNvSpPr/>
          <p:nvPr/>
        </p:nvSpPr>
        <p:spPr>
          <a:xfrm>
            <a:off x="4456178" y="792110"/>
            <a:ext cx="2720226" cy="2444866"/>
          </a:xfrm>
          <a:prstGeom prst="wedgeRoundRectCallou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lumMod val="20000"/>
                    <a:lumOff val="80000"/>
                  </a:schemeClr>
                </a:solidFill>
              </a:rPr>
              <a:t>Were there any statements made that you thought interesting or controversial?</a:t>
            </a:r>
          </a:p>
        </p:txBody>
      </p:sp>
      <p:sp>
        <p:nvSpPr>
          <p:cNvPr id="7" name="Rounded Rectangular Callout 6"/>
          <p:cNvSpPr/>
          <p:nvPr/>
        </p:nvSpPr>
        <p:spPr>
          <a:xfrm>
            <a:off x="8010146" y="792110"/>
            <a:ext cx="2720226" cy="2444866"/>
          </a:xfrm>
          <a:prstGeom prst="wedgeRoundRectCallou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lumMod val="20000"/>
                    <a:lumOff val="80000"/>
                  </a:schemeClr>
                </a:solidFill>
              </a:rPr>
              <a:t>Were there any statements that you do not agree with? Why? </a:t>
            </a:r>
          </a:p>
        </p:txBody>
      </p:sp>
    </p:spTree>
    <p:extLst>
      <p:ext uri="{BB962C8B-B14F-4D97-AF65-F5344CB8AC3E}">
        <p14:creationId xmlns:p14="http://schemas.microsoft.com/office/powerpoint/2010/main" val="97241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1000"/>
                                        <p:tgtEl>
                                          <p:spTgt spid="2">
                                            <p:txEl>
                                              <p:pRg st="0" end="0"/>
                                            </p:txEl>
                                          </p:spTgt>
                                        </p:tgtEl>
                                      </p:cBhvr>
                                    </p:animEffect>
                                    <p:anim calcmode="lin" valueType="num">
                                      <p:cBhvr>
                                        <p:cTn id="2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1000"/>
                                        <p:tgtEl>
                                          <p:spTgt spid="2">
                                            <p:txEl>
                                              <p:pRg st="2" end="2"/>
                                            </p:txEl>
                                          </p:spTgt>
                                        </p:tgtEl>
                                      </p:cBhvr>
                                    </p:animEffect>
                                    <p:anim calcmode="lin" valueType="num">
                                      <p:cBhvr>
                                        <p:cTn id="3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011" y="1439545"/>
            <a:ext cx="11058142" cy="4351338"/>
          </a:xfrm>
        </p:spPr>
        <p:txBody>
          <a:bodyPr>
            <a:noAutofit/>
          </a:bodyPr>
          <a:lstStyle/>
          <a:p>
            <a:pPr marL="0" lvl="0" indent="0">
              <a:buNone/>
            </a:pPr>
            <a:r>
              <a:rPr lang="en-GB" sz="2400" dirty="0"/>
              <a:t>Now write the following statement on the board</a:t>
            </a:r>
            <a:r>
              <a:rPr lang="en-GB" sz="2400" dirty="0" smtClean="0"/>
              <a:t>:</a:t>
            </a:r>
          </a:p>
          <a:p>
            <a:pPr marL="0" lvl="0" indent="0">
              <a:buNone/>
            </a:pPr>
            <a:endParaRPr lang="en-GB" sz="2400" dirty="0"/>
          </a:p>
          <a:p>
            <a:pPr marL="0" indent="0" algn="ctr">
              <a:buNone/>
            </a:pPr>
            <a:r>
              <a:rPr lang="en-GB" sz="3200" b="1" dirty="0" smtClean="0">
                <a:solidFill>
                  <a:srgbClr val="C00000"/>
                </a:solidFill>
              </a:rPr>
              <a:t>“Morality </a:t>
            </a:r>
            <a:r>
              <a:rPr lang="en-GB" sz="3200" b="1" dirty="0">
                <a:solidFill>
                  <a:srgbClr val="C00000"/>
                </a:solidFill>
              </a:rPr>
              <a:t>is dulled when we </a:t>
            </a:r>
            <a:r>
              <a:rPr lang="en-GB" sz="3200" b="1" dirty="0" smtClean="0">
                <a:solidFill>
                  <a:srgbClr val="C00000"/>
                </a:solidFill>
              </a:rPr>
              <a:t>are part of a larger group”</a:t>
            </a:r>
            <a:endParaRPr lang="en-GB" sz="2400" dirty="0">
              <a:solidFill>
                <a:srgbClr val="C00000"/>
              </a:solidFill>
            </a:endParaRPr>
          </a:p>
          <a:p>
            <a:pPr marL="0" indent="0">
              <a:buNone/>
            </a:pPr>
            <a:r>
              <a:rPr lang="en-GB" sz="2400" b="1" dirty="0"/>
              <a:t> </a:t>
            </a:r>
            <a:endParaRPr lang="en-GB" sz="2400" dirty="0"/>
          </a:p>
          <a:p>
            <a:pPr marL="0" lvl="0" indent="0">
              <a:buNone/>
            </a:pPr>
            <a:r>
              <a:rPr lang="en-GB" sz="2400" dirty="0"/>
              <a:t>Split the class in half </a:t>
            </a:r>
          </a:p>
          <a:p>
            <a:pPr lvl="1"/>
            <a:r>
              <a:rPr lang="en-GB" dirty="0"/>
              <a:t>Arrange each half into small groups of no more than 4 people.</a:t>
            </a:r>
          </a:p>
          <a:p>
            <a:pPr lvl="1"/>
            <a:r>
              <a:rPr lang="en-GB" dirty="0"/>
              <a:t>Give one side of the room the “for” and one the “against” argument in response to the statement</a:t>
            </a:r>
          </a:p>
          <a:p>
            <a:pPr marL="0" indent="0">
              <a:buNone/>
            </a:pPr>
            <a:r>
              <a:rPr lang="en-GB" sz="2400" dirty="0"/>
              <a:t> </a:t>
            </a:r>
            <a:endParaRPr lang="en-GB" sz="2400" dirty="0" smtClean="0"/>
          </a:p>
          <a:p>
            <a:pPr marL="0" indent="0">
              <a:buNone/>
            </a:pPr>
            <a:endParaRPr lang="en-GB" sz="2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120326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000"/>
                                        <p:tgtEl>
                                          <p:spTgt spid="2">
                                            <p:txEl>
                                              <p:pRg st="4" end="4"/>
                                            </p:txEl>
                                          </p:spTgt>
                                        </p:tgtEl>
                                      </p:cBhvr>
                                    </p:animEffect>
                                    <p:anim calcmode="lin" valueType="num">
                                      <p:cBhvr>
                                        <p:cTn id="1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1000"/>
                                        <p:tgtEl>
                                          <p:spTgt spid="2">
                                            <p:txEl>
                                              <p:pRg st="5" end="5"/>
                                            </p:txEl>
                                          </p:spTgt>
                                        </p:tgtEl>
                                      </p:cBhvr>
                                    </p:animEffect>
                                    <p:anim calcmode="lin" valueType="num">
                                      <p:cBhvr>
                                        <p:cTn id="2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1000"/>
                                        <p:tgtEl>
                                          <p:spTgt spid="2">
                                            <p:txEl>
                                              <p:pRg st="6" end="6"/>
                                            </p:txEl>
                                          </p:spTgt>
                                        </p:tgtEl>
                                      </p:cBhvr>
                                    </p:animEffect>
                                    <p:anim calcmode="lin" valueType="num">
                                      <p:cBhvr>
                                        <p:cTn id="3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78691" y="1530985"/>
            <a:ext cx="11058142" cy="4351338"/>
          </a:xfrm>
        </p:spPr>
        <p:txBody>
          <a:bodyPr>
            <a:noAutofit/>
          </a:bodyPr>
          <a:lstStyle/>
          <a:p>
            <a:pPr marL="0" indent="0">
              <a:buNone/>
            </a:pPr>
            <a:r>
              <a:rPr lang="en-GB" sz="2400" dirty="0"/>
              <a:t>Use the </a:t>
            </a:r>
            <a:r>
              <a:rPr lang="en-GB" sz="2400" dirty="0" smtClean="0"/>
              <a:t>eight articles on the following slide </a:t>
            </a:r>
            <a:r>
              <a:rPr lang="en-GB" sz="2400" dirty="0"/>
              <a:t>(maybe spread around the groups) to support the ideas to extend the activity.</a:t>
            </a:r>
          </a:p>
          <a:p>
            <a:pPr marL="0" indent="0">
              <a:buNone/>
            </a:pPr>
            <a:endParaRPr lang="en-GB" sz="2400" dirty="0"/>
          </a:p>
          <a:p>
            <a:pPr marL="0" lvl="0" indent="0">
              <a:buNone/>
            </a:pPr>
            <a:r>
              <a:rPr lang="en-GB" sz="2400" dirty="0"/>
              <a:t>Allow students to work in their groups for </a:t>
            </a:r>
            <a:r>
              <a:rPr lang="en-GB" sz="2400" b="1" dirty="0"/>
              <a:t>5-10 minutes</a:t>
            </a:r>
            <a:r>
              <a:rPr lang="en-GB" sz="2400" dirty="0"/>
              <a:t>, noting down ideas and thinking of counter-arguments</a:t>
            </a:r>
            <a:r>
              <a:rPr lang="en-GB" sz="2400" dirty="0" smtClean="0"/>
              <a:t>.</a:t>
            </a:r>
            <a:r>
              <a:rPr lang="en-GB" sz="2400" dirty="0"/>
              <a:t> </a:t>
            </a:r>
            <a:endParaRPr lang="en-GB" sz="2400" dirty="0" smtClean="0"/>
          </a:p>
          <a:p>
            <a:pPr marL="0" lvl="0" indent="0">
              <a:buNone/>
            </a:pPr>
            <a:endParaRPr lang="en-GB" sz="2400" dirty="0"/>
          </a:p>
          <a:p>
            <a:pPr marL="0" indent="0">
              <a:buNone/>
            </a:pPr>
            <a:r>
              <a:rPr lang="en-GB" sz="2400" dirty="0"/>
              <a:t>Either run as a </a:t>
            </a:r>
            <a:r>
              <a:rPr lang="en-GB" sz="2400" b="1" dirty="0"/>
              <a:t>formal debate</a:t>
            </a:r>
            <a:r>
              <a:rPr lang="en-GB" sz="2400" dirty="0"/>
              <a:t> (click </a:t>
            </a:r>
            <a:r>
              <a:rPr lang="en-GB" sz="2400" u="sng" dirty="0">
                <a:hlinkClick r:id="rId2"/>
              </a:rPr>
              <a:t>here</a:t>
            </a:r>
            <a:r>
              <a:rPr lang="en-GB" sz="2400" dirty="0"/>
              <a:t> for instructions) or as a more </a:t>
            </a:r>
            <a:r>
              <a:rPr lang="en-GB" sz="2400" b="1" dirty="0"/>
              <a:t>general class discussion</a:t>
            </a:r>
            <a:r>
              <a:rPr lang="en-GB" sz="2400" b="1" dirty="0" smtClean="0"/>
              <a:t>. </a:t>
            </a:r>
          </a:p>
          <a:p>
            <a:pPr marL="0" lvl="0" indent="0">
              <a:buNone/>
            </a:pPr>
            <a:endParaRPr lang="en-GB" sz="1800" dirty="0"/>
          </a:p>
          <a:p>
            <a:endParaRPr lang="en-GB" sz="1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187106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847844267"/>
              </p:ext>
            </p:extLst>
          </p:nvPr>
        </p:nvGraphicFramePr>
        <p:xfrm>
          <a:off x="731519" y="284480"/>
          <a:ext cx="10972800" cy="6309360"/>
        </p:xfrm>
        <a:graphic>
          <a:graphicData uri="http://schemas.openxmlformats.org/drawingml/2006/table">
            <a:tbl>
              <a:tblPr firstRow="1" firstCol="1" bandRow="1">
                <a:tableStyleId>{5C22544A-7EE6-4342-B048-85BDC9FD1C3A}</a:tableStyleId>
              </a:tblPr>
              <a:tblGrid>
                <a:gridCol w="3656862"/>
                <a:gridCol w="3657969"/>
                <a:gridCol w="3657969"/>
              </a:tblGrid>
              <a:tr h="1933852">
                <a:tc>
                  <a:txBody>
                    <a:bodyPr/>
                    <a:lstStyle/>
                    <a:p>
                      <a:pPr algn="l">
                        <a:lnSpc>
                          <a:spcPct val="115000"/>
                        </a:lnSpc>
                        <a:spcAft>
                          <a:spcPts val="0"/>
                        </a:spcAft>
                      </a:pPr>
                      <a:r>
                        <a:rPr lang="en-GB" sz="1800" b="1" dirty="0">
                          <a:effectLst/>
                        </a:rPr>
                        <a:t>1.</a:t>
                      </a:r>
                      <a:r>
                        <a:rPr lang="en-GB" sz="2400" b="1" u="sng" dirty="0">
                          <a:effectLst/>
                          <a:hlinkClick r:id="rId2"/>
                        </a:rPr>
                        <a:t>The effect of mob-mentality on the brain</a:t>
                      </a:r>
                      <a:endParaRPr lang="en-GB" sz="1800" b="1" dirty="0">
                        <a:effectLst/>
                      </a:endParaRPr>
                    </a:p>
                    <a:p>
                      <a:pPr algn="l">
                        <a:lnSpc>
                          <a:spcPct val="115000"/>
                        </a:lnSpc>
                        <a:spcAft>
                          <a:spcPts val="0"/>
                        </a:spcAft>
                      </a:pPr>
                      <a:r>
                        <a:rPr lang="en-GB" sz="24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l">
                        <a:lnSpc>
                          <a:spcPct val="115000"/>
                        </a:lnSpc>
                        <a:spcAft>
                          <a:spcPts val="0"/>
                        </a:spcAft>
                      </a:pPr>
                      <a:r>
                        <a:rPr lang="en-GB" sz="1800" b="1" dirty="0">
                          <a:effectLst/>
                        </a:rPr>
                        <a:t>2. </a:t>
                      </a:r>
                      <a:r>
                        <a:rPr lang="en-GB" sz="2400" b="1" u="sng" dirty="0">
                          <a:effectLst/>
                          <a:hlinkClick r:id="rId3"/>
                        </a:rPr>
                        <a:t>Herd behaviour</a:t>
                      </a:r>
                      <a:endParaRPr lang="en-GB" sz="1800" b="1" dirty="0">
                        <a:effectLst/>
                      </a:endParaRPr>
                    </a:p>
                    <a:p>
                      <a:pPr algn="l">
                        <a:lnSpc>
                          <a:spcPct val="115000"/>
                        </a:lnSpc>
                        <a:spcAft>
                          <a:spcPts val="0"/>
                        </a:spcAft>
                      </a:pPr>
                      <a:r>
                        <a:rPr lang="en-GB" sz="24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l">
                        <a:lnSpc>
                          <a:spcPct val="115000"/>
                        </a:lnSpc>
                        <a:spcAft>
                          <a:spcPts val="0"/>
                        </a:spcAft>
                      </a:pPr>
                      <a:r>
                        <a:rPr lang="en-GB" sz="1800" b="1" dirty="0">
                          <a:effectLst/>
                        </a:rPr>
                        <a:t>3. </a:t>
                      </a:r>
                      <a:r>
                        <a:rPr lang="en-GB" sz="2400" b="1" u="sng" dirty="0">
                          <a:effectLst/>
                          <a:hlinkClick r:id="rId4"/>
                        </a:rPr>
                        <a:t>What turns people into looters?</a:t>
                      </a:r>
                      <a:endParaRPr lang="en-GB" sz="1800" b="1" dirty="0">
                        <a:effectLst/>
                      </a:endParaRPr>
                    </a:p>
                    <a:p>
                      <a:pPr algn="l">
                        <a:lnSpc>
                          <a:spcPct val="115000"/>
                        </a:lnSpc>
                        <a:spcAft>
                          <a:spcPts val="0"/>
                        </a:spcAft>
                      </a:pPr>
                      <a:r>
                        <a:rPr lang="en-GB" sz="24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r h="2425403">
                <a:tc>
                  <a:txBody>
                    <a:bodyPr/>
                    <a:lstStyle/>
                    <a:p>
                      <a:pPr algn="l">
                        <a:lnSpc>
                          <a:spcPct val="115000"/>
                        </a:lnSpc>
                        <a:spcAft>
                          <a:spcPts val="0"/>
                        </a:spcAft>
                      </a:pPr>
                      <a:r>
                        <a:rPr lang="en-GB" sz="1800" b="1" dirty="0">
                          <a:effectLst/>
                        </a:rPr>
                        <a:t>4 </a:t>
                      </a:r>
                      <a:r>
                        <a:rPr lang="en-GB" sz="2400" b="1" u="sng" dirty="0">
                          <a:effectLst/>
                          <a:hlinkClick r:id="rId5"/>
                        </a:rPr>
                        <a:t>Getting into the mind-set of mob-mentality</a:t>
                      </a:r>
                      <a:endParaRPr lang="en-GB" sz="1800" b="1" dirty="0">
                        <a:effectLst/>
                      </a:endParaRPr>
                    </a:p>
                    <a:p>
                      <a:pPr algn="l">
                        <a:lnSpc>
                          <a:spcPct val="115000"/>
                        </a:lnSpc>
                        <a:spcAft>
                          <a:spcPts val="0"/>
                        </a:spcAft>
                      </a:pPr>
                      <a:r>
                        <a:rPr lang="en-GB" sz="24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l">
                        <a:lnSpc>
                          <a:spcPct val="115000"/>
                        </a:lnSpc>
                        <a:spcAft>
                          <a:spcPts val="0"/>
                        </a:spcAft>
                      </a:pPr>
                      <a:r>
                        <a:rPr lang="en-GB" sz="1800" b="1">
                          <a:effectLst/>
                        </a:rPr>
                        <a:t>5.</a:t>
                      </a:r>
                      <a:r>
                        <a:rPr lang="en-GB" sz="2400" b="1" u="sng">
                          <a:effectLst/>
                          <a:hlinkClick r:id="rId6"/>
                        </a:rPr>
                        <a:t>The London riots – man jailed for 6 months for stealing water bottle</a:t>
                      </a:r>
                      <a:endParaRPr lang="en-GB" sz="1800" b="1">
                        <a:effectLst/>
                      </a:endParaRPr>
                    </a:p>
                    <a:p>
                      <a:pPr algn="l">
                        <a:lnSpc>
                          <a:spcPct val="115000"/>
                        </a:lnSpc>
                        <a:spcAft>
                          <a:spcPts val="0"/>
                        </a:spcAft>
                      </a:pPr>
                      <a:r>
                        <a:rPr lang="en-GB" sz="2400" b="1">
                          <a:effectLst/>
                        </a:rPr>
                        <a:t> </a:t>
                      </a: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800" b="1" dirty="0">
                          <a:effectLst/>
                        </a:rPr>
                        <a:t>6.</a:t>
                      </a:r>
                      <a:r>
                        <a:rPr lang="en-GB" sz="2400" b="1" u="sng" dirty="0">
                          <a:effectLst/>
                          <a:hlinkClick r:id="rId7"/>
                        </a:rPr>
                        <a:t>When good people do bad things</a:t>
                      </a:r>
                      <a:endParaRPr lang="en-GB" sz="1800" b="1" dirty="0">
                        <a:effectLst/>
                      </a:endParaRPr>
                    </a:p>
                    <a:p>
                      <a:pPr algn="l">
                        <a:lnSpc>
                          <a:spcPct val="115000"/>
                        </a:lnSpc>
                        <a:spcAft>
                          <a:spcPts val="0"/>
                        </a:spcAft>
                      </a:pPr>
                      <a:r>
                        <a:rPr lang="en-GB" sz="24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1950105">
                <a:tc>
                  <a:txBody>
                    <a:bodyPr/>
                    <a:lstStyle/>
                    <a:p>
                      <a:pPr algn="l">
                        <a:lnSpc>
                          <a:spcPct val="115000"/>
                        </a:lnSpc>
                        <a:spcAft>
                          <a:spcPts val="0"/>
                        </a:spcAft>
                      </a:pPr>
                      <a:r>
                        <a:rPr lang="en-GB" sz="1800" b="1" dirty="0">
                          <a:effectLst/>
                        </a:rPr>
                        <a:t>7.</a:t>
                      </a:r>
                      <a:r>
                        <a:rPr lang="en-GB" sz="2400" b="1" u="sng" dirty="0">
                          <a:effectLst/>
                          <a:hlinkClick r:id="rId8"/>
                        </a:rPr>
                        <a:t>Mob-mentality brain suppression</a:t>
                      </a:r>
                      <a:r>
                        <a:rPr lang="en-GB" sz="2400" b="1" dirty="0">
                          <a:effectLst/>
                        </a:rPr>
                        <a:t> </a:t>
                      </a:r>
                      <a:endParaRPr lang="en-GB" sz="1800" b="1" dirty="0">
                        <a:effectLst/>
                      </a:endParaRPr>
                    </a:p>
                    <a:p>
                      <a:pPr algn="l">
                        <a:lnSpc>
                          <a:spcPct val="115000"/>
                        </a:lnSpc>
                        <a:spcAft>
                          <a:spcPts val="0"/>
                        </a:spcAft>
                      </a:pPr>
                      <a:r>
                        <a:rPr lang="en-GB" sz="24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82DA"/>
                    </a:solidFill>
                  </a:tcPr>
                </a:tc>
                <a:tc>
                  <a:txBody>
                    <a:bodyPr/>
                    <a:lstStyle/>
                    <a:p>
                      <a:pPr algn="l">
                        <a:lnSpc>
                          <a:spcPct val="115000"/>
                        </a:lnSpc>
                        <a:spcAft>
                          <a:spcPts val="0"/>
                        </a:spcAft>
                      </a:pPr>
                      <a:r>
                        <a:rPr lang="en-GB" sz="1800" b="1" dirty="0">
                          <a:effectLst/>
                        </a:rPr>
                        <a:t>8.</a:t>
                      </a:r>
                      <a:r>
                        <a:rPr lang="en-GB" sz="2400" b="1" u="sng" dirty="0">
                          <a:effectLst/>
                          <a:hlinkClick r:id="rId9"/>
                        </a:rPr>
                        <a:t>Mob mentality in Lord of the Flies</a:t>
                      </a:r>
                      <a:endParaRPr lang="en-GB" sz="1800" b="1" dirty="0">
                        <a:effectLst/>
                      </a:endParaRPr>
                    </a:p>
                    <a:p>
                      <a:pPr algn="l">
                        <a:lnSpc>
                          <a:spcPct val="115000"/>
                        </a:lnSpc>
                        <a:spcAft>
                          <a:spcPts val="0"/>
                        </a:spcAft>
                      </a:pPr>
                      <a:r>
                        <a:rPr lang="en-GB" sz="2400" b="1" dirty="0">
                          <a:effectLst/>
                        </a:rPr>
                        <a:t> </a:t>
                      </a:r>
                      <a:endParaRPr lang="en-GB" sz="1800" b="1" dirty="0">
                        <a:effectLst/>
                      </a:endParaRPr>
                    </a:p>
                    <a:p>
                      <a:pPr algn="l">
                        <a:lnSpc>
                          <a:spcPct val="115000"/>
                        </a:lnSpc>
                        <a:spcAft>
                          <a:spcPts val="0"/>
                        </a:spcAft>
                      </a:pPr>
                      <a:r>
                        <a:rPr lang="en-GB" sz="1200" b="1" dirty="0">
                          <a:effectLst/>
                        </a:rPr>
                        <a:t>*Relevant to those in the class who have studied William Golding’s text</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l">
                        <a:lnSpc>
                          <a:spcPct val="115000"/>
                        </a:lnSpc>
                        <a:spcAft>
                          <a:spcPts val="0"/>
                        </a:spcAft>
                      </a:pPr>
                      <a:r>
                        <a:rPr lang="en-GB" sz="1800" b="1" dirty="0">
                          <a:effectLst/>
                        </a:rPr>
                        <a:t>9.</a:t>
                      </a:r>
                      <a:r>
                        <a:rPr lang="en-GB" sz="2400" b="1" u="sng" dirty="0">
                          <a:effectLst/>
                          <a:hlinkClick r:id="rId10"/>
                        </a:rPr>
                        <a:t>Lord of the Flies – Simon chapter</a:t>
                      </a:r>
                      <a:endParaRPr lang="en-GB" sz="1800" b="1" dirty="0">
                        <a:effectLst/>
                      </a:endParaRPr>
                    </a:p>
                    <a:p>
                      <a:pPr algn="l">
                        <a:lnSpc>
                          <a:spcPct val="115000"/>
                        </a:lnSpc>
                        <a:spcAft>
                          <a:spcPts val="0"/>
                        </a:spcAft>
                      </a:pPr>
                      <a:r>
                        <a:rPr lang="en-GB" sz="1200" b="1" dirty="0">
                          <a:effectLst/>
                        </a:rPr>
                        <a:t> </a:t>
                      </a:r>
                      <a:endParaRPr lang="en-GB" sz="1800" b="1" dirty="0">
                        <a:effectLst/>
                      </a:endParaRPr>
                    </a:p>
                    <a:p>
                      <a:pPr algn="l">
                        <a:lnSpc>
                          <a:spcPct val="115000"/>
                        </a:lnSpc>
                        <a:spcAft>
                          <a:spcPts val="0"/>
                        </a:spcAft>
                      </a:pPr>
                      <a:r>
                        <a:rPr lang="en-GB" sz="1200" b="1" dirty="0">
                          <a:effectLst/>
                        </a:rPr>
                        <a:t>*Read this if time at the end – relevant to those in the class who have studied William Golding’s text</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678686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11" name="Rectangle 10"/>
          <p:cNvSpPr/>
          <p:nvPr/>
        </p:nvSpPr>
        <p:spPr>
          <a:xfrm>
            <a:off x="1531088" y="1450143"/>
            <a:ext cx="10313582" cy="621389"/>
          </a:xfrm>
          <a:prstGeom prst="rect">
            <a:avLst/>
          </a:prstGeom>
        </p:spPr>
        <p:txBody>
          <a:bodyPr wrap="square">
            <a:spAutoFit/>
          </a:bodyPr>
          <a:lstStyle/>
          <a:p>
            <a:pPr>
              <a:lnSpc>
                <a:spcPct val="115000"/>
              </a:lnSpc>
              <a:spcAft>
                <a:spcPts val="1000"/>
              </a:spcAft>
            </a:pPr>
            <a:r>
              <a:rPr lang="en-GB" sz="3200" b="1" dirty="0" smtClean="0">
                <a:effectLst/>
                <a:latin typeface="Century Gothic" panose="020B0502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907224" y="6334780"/>
            <a:ext cx="4844916" cy="523220"/>
          </a:xfrm>
          <a:prstGeom prst="rect">
            <a:avLst/>
          </a:prstGeom>
        </p:spPr>
        <p:txBody>
          <a:bodyPr wrap="none">
            <a:spAutoFit/>
          </a:bodyPr>
          <a:lstStyle/>
          <a:p>
            <a:pPr algn="ctr"/>
            <a:r>
              <a:rPr lang="en-GB" sz="2800" b="1" dirty="0" smtClean="0">
                <a:solidFill>
                  <a:schemeClr val="accent4">
                    <a:lumMod val="20000"/>
                    <a:lumOff val="80000"/>
                  </a:schemeClr>
                </a:solidFill>
                <a:latin typeface="Josefin Sans" pitchFamily="2" charset="0"/>
                <a:hlinkClick r:id="rId4"/>
              </a:rPr>
              <a:t>www.thoughtboxeducation.com</a:t>
            </a:r>
            <a:endParaRPr lang="en-GB" sz="2800" b="1" dirty="0" smtClean="0">
              <a:solidFill>
                <a:schemeClr val="accent4">
                  <a:lumMod val="20000"/>
                  <a:lumOff val="80000"/>
                </a:schemeClr>
              </a:solidFill>
              <a:latin typeface="Josefin Sans" pitchFamily="2" charset="0"/>
            </a:endParaRPr>
          </a:p>
        </p:txBody>
      </p:sp>
      <p:sp>
        <p:nvSpPr>
          <p:cNvPr id="13" name="Rectangle 12"/>
          <p:cNvSpPr/>
          <p:nvPr/>
        </p:nvSpPr>
        <p:spPr>
          <a:xfrm>
            <a:off x="2618334" y="138301"/>
            <a:ext cx="6536020" cy="1015663"/>
          </a:xfrm>
          <a:prstGeom prst="rect">
            <a:avLst/>
          </a:prstGeom>
        </p:spPr>
        <p:txBody>
          <a:bodyPr wrap="none">
            <a:spAutoFit/>
          </a:bodyPr>
          <a:lstStyle/>
          <a:p>
            <a:pPr algn="ctr"/>
            <a:r>
              <a:rPr lang="en-GB" sz="6000" dirty="0" smtClean="0">
                <a:solidFill>
                  <a:schemeClr val="accent4">
                    <a:lumMod val="20000"/>
                    <a:lumOff val="80000"/>
                  </a:schemeClr>
                </a:solidFill>
                <a:latin typeface="Josefin Sans" pitchFamily="2" charset="0"/>
              </a:rPr>
              <a:t>Think – feel – unlearn</a:t>
            </a:r>
          </a:p>
        </p:txBody>
      </p:sp>
    </p:spTree>
    <p:extLst>
      <p:ext uri="{BB962C8B-B14F-4D97-AF65-F5344CB8AC3E}">
        <p14:creationId xmlns:p14="http://schemas.microsoft.com/office/powerpoint/2010/main" val="2566177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pic>
        <p:nvPicPr>
          <p:cNvPr id="14" name="Picture 13" descr="WATCH.png"/>
          <p:cNvPicPr/>
          <p:nvPr/>
        </p:nvPicPr>
        <p:blipFill>
          <a:blip r:embed="rId2" cstate="email">
            <a:extLst>
              <a:ext uri="{28A0092B-C50C-407E-A947-70E740481C1C}">
                <a14:useLocalDpi xmlns:a14="http://schemas.microsoft.com/office/drawing/2010/main"/>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p:nvPr/>
        </p:nvSpPr>
        <p:spPr>
          <a:xfrm>
            <a:off x="741426" y="1628707"/>
            <a:ext cx="11008614" cy="3046988"/>
          </a:xfrm>
          <a:prstGeom prst="rect">
            <a:avLst/>
          </a:prstGeom>
        </p:spPr>
        <p:txBody>
          <a:bodyPr wrap="square">
            <a:spAutoFit/>
          </a:bodyPr>
          <a:lstStyle/>
          <a:p>
            <a:r>
              <a:rPr lang="en-GB" sz="2400" dirty="0"/>
              <a:t>Watch the short extract (3.54 mins) from a documentary made by </a:t>
            </a:r>
            <a:r>
              <a:rPr lang="en-GB" sz="2400" u="sng" dirty="0">
                <a:hlinkClick r:id="rId4"/>
              </a:rPr>
              <a:t>Planet Earth</a:t>
            </a:r>
            <a:r>
              <a:rPr lang="en-GB" sz="2400" dirty="0"/>
              <a:t> for the BBC looking at </a:t>
            </a:r>
            <a:endParaRPr lang="en-GB" sz="2400" dirty="0" smtClean="0"/>
          </a:p>
          <a:p>
            <a:endParaRPr lang="en-GB" sz="2000" dirty="0"/>
          </a:p>
          <a:p>
            <a:r>
              <a:rPr lang="en-GB" sz="3600" b="1" u="sng" dirty="0">
                <a:hlinkClick r:id="rId5"/>
              </a:rPr>
              <a:t>The Violence of Chimps</a:t>
            </a:r>
            <a:r>
              <a:rPr lang="en-GB" sz="3600" b="1" dirty="0"/>
              <a:t> </a:t>
            </a:r>
          </a:p>
          <a:p>
            <a:r>
              <a:rPr lang="en-GB" altLang="en-US" sz="1600" b="1" dirty="0">
                <a:solidFill>
                  <a:prstClr val="black"/>
                </a:solidFill>
                <a:ea typeface="Calibri" panose="020F0502020204030204" pitchFamily="34" charset="0"/>
                <a:cs typeface="Times New Roman" panose="02020603050405020304" pitchFamily="18" charset="0"/>
              </a:rPr>
              <a:t>The film will play automatically on the next slide, or </a:t>
            </a:r>
          </a:p>
          <a:p>
            <a:r>
              <a:rPr lang="en-GB" altLang="en-US" sz="1600" b="1" dirty="0">
                <a:solidFill>
                  <a:prstClr val="black"/>
                </a:solidFill>
                <a:ea typeface="Calibri" panose="020F0502020204030204" pitchFamily="34" charset="0"/>
                <a:cs typeface="Times New Roman" panose="02020603050405020304" pitchFamily="18" charset="0"/>
              </a:rPr>
              <a:t>alternatively you can click on the link above for the hyperlink</a:t>
            </a:r>
            <a:endParaRPr lang="en-GB" sz="2800" dirty="0">
              <a:solidFill>
                <a:prstClr val="black"/>
              </a:solidFill>
            </a:endParaRPr>
          </a:p>
          <a:p>
            <a:endParaRPr lang="en-GB" sz="1600" dirty="0" smtClean="0"/>
          </a:p>
          <a:p>
            <a:endParaRPr lang="en-GB" sz="2000" dirty="0"/>
          </a:p>
          <a:p>
            <a:endParaRPr lang="en-GB" sz="2000" dirty="0"/>
          </a:p>
        </p:txBody>
      </p:sp>
      <p:pic>
        <p:nvPicPr>
          <p:cNvPr id="9" name="Picture 8">
            <a:hlinkClick r:id="rId5"/>
          </p:cNvPr>
          <p:cNvPicPr/>
          <p:nvPr/>
        </p:nvPicPr>
        <p:blipFill rotWithShape="1">
          <a:blip r:embed="rId6" cstate="print">
            <a:extLst>
              <a:ext uri="{28A0092B-C50C-407E-A947-70E740481C1C}">
                <a14:useLocalDpi xmlns:a14="http://schemas.microsoft.com/office/drawing/2010/main" val="0"/>
              </a:ext>
            </a:extLst>
          </a:blip>
          <a:srcRect l="1" r="1317" b="7435"/>
          <a:stretch/>
        </p:blipFill>
        <p:spPr bwMode="auto">
          <a:xfrm>
            <a:off x="7071360" y="2218494"/>
            <a:ext cx="4678680" cy="29645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192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circle(in)">
                                      <p:cBhvr>
                                        <p:cTn id="7" dur="20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 calcmode="lin" valueType="num">
                                      <p:cBhvr additive="base">
                                        <p:cTn id="1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 calcmode="lin" valueType="num">
                                      <p:cBhvr additive="base">
                                        <p:cTn id="1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3" name="a7XuXi3mqYM"/>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8306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12"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2097729"/>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After sharing their initial responses, ask them to </a:t>
            </a:r>
            <a:r>
              <a:rPr lang="en-GB" altLang="en-US" sz="2400" dirty="0" smtClean="0">
                <a:solidFill>
                  <a:prstClr val="black"/>
                </a:solidFill>
                <a:ea typeface="Calibri" panose="020F0502020204030204" pitchFamily="34" charset="0"/>
                <a:cs typeface="Times New Roman" panose="02020603050405020304" pitchFamily="18" charset="0"/>
              </a:rPr>
              <a:t>think about the </a:t>
            </a:r>
            <a:r>
              <a:rPr lang="en-GB" altLang="en-US" sz="2400" dirty="0">
                <a:solidFill>
                  <a:prstClr val="black"/>
                </a:solidFill>
                <a:ea typeface="Calibri" panose="020F0502020204030204" pitchFamily="34" charset="0"/>
                <a:cs typeface="Times New Roman" panose="02020603050405020304" pitchFamily="18" charset="0"/>
              </a:rPr>
              <a:t>following questions:</a:t>
            </a:r>
            <a:endParaRPr lang="en-GB" altLang="en-US" sz="4000" dirty="0">
              <a:solidFill>
                <a:prstClr val="black"/>
              </a:solidFill>
            </a:endParaRPr>
          </a:p>
        </p:txBody>
      </p:sp>
      <p:pic>
        <p:nvPicPr>
          <p:cNvPr id="11" name="Picture 10" descr="chat.png"/>
          <p:cNvPicPr/>
          <p:nvPr/>
        </p:nvPicPr>
        <p:blipFill>
          <a:blip r:embed="rId2" cstate="email">
            <a:extLst>
              <a:ext uri="{28A0092B-C50C-407E-A947-70E740481C1C}">
                <a14:useLocalDpi xmlns:a14="http://schemas.microsoft.com/office/drawing/2010/main"/>
              </a:ext>
            </a:extLst>
          </a:blip>
          <a:stretch>
            <a:fillRect/>
          </a:stretch>
        </p:blipFill>
        <p:spPr>
          <a:xfrm>
            <a:off x="10961305" y="285179"/>
            <a:ext cx="915845" cy="658368"/>
          </a:xfrm>
          <a:prstGeom prst="rect">
            <a:avLst/>
          </a:prstGeom>
        </p:spPr>
      </p:pic>
      <p:pic>
        <p:nvPicPr>
          <p:cNvPr id="10" name="Picture 9">
            <a:hlinkClick r:id="rId3"/>
          </p:cNvPr>
          <p:cNvPicPr/>
          <p:nvPr/>
        </p:nvPicPr>
        <p:blipFill rotWithShape="1">
          <a:blip r:embed="rId4" cstate="print">
            <a:extLst>
              <a:ext uri="{28A0092B-C50C-407E-A947-70E740481C1C}">
                <a14:useLocalDpi xmlns:a14="http://schemas.microsoft.com/office/drawing/2010/main" val="0"/>
              </a:ext>
            </a:extLst>
          </a:blip>
          <a:srcRect l="1" r="1317" b="7435"/>
          <a:stretch/>
        </p:blipFill>
        <p:spPr bwMode="auto">
          <a:xfrm>
            <a:off x="985012" y="1859281"/>
            <a:ext cx="5568188" cy="31181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496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5" name="Rounded Rectangular Callout 4"/>
          <p:cNvSpPr/>
          <p:nvPr/>
        </p:nvSpPr>
        <p:spPr>
          <a:xfrm>
            <a:off x="1084580" y="847091"/>
            <a:ext cx="3279142" cy="2355088"/>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accent4">
                    <a:lumMod val="20000"/>
                    <a:lumOff val="80000"/>
                  </a:schemeClr>
                </a:solidFill>
                <a:latin typeface="Century Gothic" panose="020B0502020202020204" pitchFamily="34" charset="0"/>
                <a:ea typeface="Cambria Math" panose="02040503050406030204" pitchFamily="18" charset="0"/>
              </a:rPr>
              <a:t>What sort of ‘gang-like’ behaviour did you see in the chimps in this clip?</a:t>
            </a:r>
            <a:endParaRPr lang="en-GB" sz="2400" b="1" dirty="0">
              <a:solidFill>
                <a:schemeClr val="accent4">
                  <a:lumMod val="20000"/>
                  <a:lumOff val="80000"/>
                </a:schemeClr>
              </a:solidFill>
              <a:latin typeface="Century Gothic" panose="020B0502020202020204" pitchFamily="34" charset="0"/>
              <a:ea typeface="Cambria Math" panose="02040503050406030204" pitchFamily="18" charset="0"/>
            </a:endParaRPr>
          </a:p>
        </p:txBody>
      </p:sp>
      <p:sp>
        <p:nvSpPr>
          <p:cNvPr id="6" name="Rounded Rectangular Callout 5"/>
          <p:cNvSpPr/>
          <p:nvPr/>
        </p:nvSpPr>
        <p:spPr>
          <a:xfrm>
            <a:off x="4303774" y="2102232"/>
            <a:ext cx="3424938" cy="2565019"/>
          </a:xfrm>
          <a:prstGeom prst="wedgeRoundRect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accent4">
                    <a:lumMod val="20000"/>
                    <a:lumOff val="80000"/>
                  </a:schemeClr>
                </a:solidFill>
                <a:latin typeface="Century Gothic" panose="020B0502020202020204" pitchFamily="34" charset="0"/>
                <a:ea typeface="Cambria Math" panose="02040503050406030204" pitchFamily="18" charset="0"/>
              </a:rPr>
              <a:t>Which of their behaviour patterns seem similar to humans? How and why?</a:t>
            </a:r>
            <a:endParaRPr lang="en-GB" sz="2400" b="1" dirty="0">
              <a:solidFill>
                <a:schemeClr val="accent4">
                  <a:lumMod val="20000"/>
                  <a:lumOff val="80000"/>
                </a:schemeClr>
              </a:solidFill>
              <a:latin typeface="Century Gothic" panose="020B0502020202020204" pitchFamily="34" charset="0"/>
              <a:ea typeface="Cambria Math" panose="02040503050406030204" pitchFamily="18" charset="0"/>
            </a:endParaRPr>
          </a:p>
        </p:txBody>
      </p:sp>
      <p:sp>
        <p:nvSpPr>
          <p:cNvPr id="7" name="Rounded Rectangular Callout 6"/>
          <p:cNvSpPr/>
          <p:nvPr/>
        </p:nvSpPr>
        <p:spPr>
          <a:xfrm>
            <a:off x="7647432" y="3230627"/>
            <a:ext cx="3511298" cy="2873248"/>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Can </a:t>
            </a:r>
            <a:r>
              <a:rPr lang="en-GB" sz="2400" b="1" dirty="0">
                <a:solidFill>
                  <a:schemeClr val="tx1"/>
                </a:solidFill>
              </a:rPr>
              <a:t>you see anything in the clip that reminds you of perceptions of gang culture or behaviour amongst humans</a:t>
            </a:r>
            <a:r>
              <a:rPr lang="en-GB" sz="2400" b="1" dirty="0" smtClean="0">
                <a:solidFill>
                  <a:schemeClr val="tx1"/>
                </a:solidFill>
              </a:rPr>
              <a:t>?</a:t>
            </a:r>
            <a:endParaRPr lang="en-GB" sz="2400" b="1" dirty="0">
              <a:solidFill>
                <a:schemeClr val="tx1"/>
              </a:solidFill>
              <a:latin typeface="Century Gothic" panose="020B0502020202020204" pitchFamily="34" charset="0"/>
              <a:ea typeface="Cambria Math" panose="02040503050406030204" pitchFamily="18" charset="0"/>
            </a:endParaRPr>
          </a:p>
        </p:txBody>
      </p:sp>
    </p:spTree>
    <p:extLst>
      <p:ext uri="{BB962C8B-B14F-4D97-AF65-F5344CB8AC3E}">
        <p14:creationId xmlns:p14="http://schemas.microsoft.com/office/powerpoint/2010/main" val="8070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oughtBox">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768</TotalTime>
  <Words>3030</Words>
  <Application>Microsoft Office PowerPoint</Application>
  <PresentationFormat>Widescreen</PresentationFormat>
  <Paragraphs>213</Paragraphs>
  <Slides>57</Slides>
  <Notes>1</Notes>
  <HiddenSlides>0</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57</vt:i4>
      </vt:variant>
    </vt:vector>
  </HeadingPairs>
  <TitlesOfParts>
    <vt:vector size="69" baseType="lpstr">
      <vt:lpstr>Arial</vt:lpstr>
      <vt:lpstr>Calibri</vt:lpstr>
      <vt:lpstr>Cambria Math</vt:lpstr>
      <vt:lpstr>Century Gothic</vt:lpstr>
      <vt:lpstr>Foco</vt:lpstr>
      <vt:lpstr>Foco Light</vt:lpstr>
      <vt:lpstr>Josefin Sans</vt:lpstr>
      <vt:lpstr>Tahoma</vt:lpstr>
      <vt:lpstr>Times New Roman</vt:lpstr>
      <vt:lpstr>Wingdings</vt:lpstr>
      <vt:lpstr>2_Office Theme</vt:lpstr>
      <vt:lpstr>1_Office Theme</vt:lpstr>
      <vt:lpstr>PowerPoint Presentation</vt:lpstr>
      <vt:lpstr>In this lesson, students will:</vt:lpstr>
      <vt:lpstr>Pre-lesson reflection 3-5 minutes+</vt:lpstr>
      <vt:lpstr>PowerPoint Presentation</vt:lpstr>
      <vt:lpstr>Monkey-behaviour 10 minutes+</vt:lpstr>
      <vt:lpstr>PowerPoint Presentation</vt:lpstr>
      <vt:lpstr>PowerPoint Presentation</vt:lpstr>
      <vt:lpstr>PowerPoint Presentation</vt:lpstr>
      <vt:lpstr>PowerPoint Presentation</vt:lpstr>
      <vt:lpstr>PowerPoint Presentation</vt:lpstr>
      <vt:lpstr>PowerPoint Presentation</vt:lpstr>
      <vt:lpstr>Why do people join gangs? 25 minutes+</vt:lpstr>
      <vt:lpstr>PowerPoint Presentation</vt:lpstr>
      <vt:lpstr>The emergence of gangs</vt:lpstr>
      <vt:lpstr>PowerPoint Presentation</vt:lpstr>
      <vt:lpstr>Were any of these on your list?</vt:lpstr>
      <vt:lpstr>1. A Sense of Belonging</vt:lpstr>
      <vt:lpstr>PowerPoint Presentation</vt:lpstr>
      <vt:lpstr>2. A Desire for Protection</vt:lpstr>
      <vt:lpstr>PowerPoint Presentation</vt:lpstr>
      <vt:lpstr>3. Peer Pressure</vt:lpstr>
      <vt:lpstr>PowerPoint Presentation</vt:lpstr>
      <vt:lpstr>4. Poverty</vt:lpstr>
      <vt:lpstr>PowerPoint Presentation</vt:lpstr>
      <vt:lpstr>5. Following Family Traditions</vt:lpstr>
      <vt:lpstr>PowerPoint Presentation</vt:lpstr>
      <vt:lpstr>6. Pushing boundaries</vt:lpstr>
      <vt:lpstr>PowerPoint Presentation</vt:lpstr>
      <vt:lpstr>7. Adrenaline</vt:lpstr>
      <vt:lpstr>PowerPoint Presentation</vt:lpstr>
      <vt:lpstr>8. Finding Shared Beliefs </vt:lpstr>
      <vt:lpstr>PowerPoint Presentation</vt:lpstr>
      <vt:lpstr>Are there any other reasons that you thought of earlier that haven’t been explored?</vt:lpstr>
      <vt:lpstr>PowerPoint Presentation</vt:lpstr>
      <vt:lpstr>PowerPoint Presentation</vt:lpstr>
      <vt:lpstr>PowerPoint Presentation</vt:lpstr>
      <vt:lpstr>PowerPoint Presentation</vt:lpstr>
      <vt:lpstr>What is mob mentality? 25 minutes+</vt:lpstr>
      <vt:lpstr>PowerPoint Presentation</vt:lpstr>
      <vt:lpstr>PowerPoint Presentation</vt:lpstr>
      <vt:lpstr>PowerPoint Presentation</vt:lpstr>
      <vt:lpstr>PowerPoint Presentation</vt:lpstr>
      <vt:lpstr>PowerPoint Presentation</vt:lpstr>
      <vt:lpstr>PowerPoint Presentation</vt:lpstr>
      <vt:lpstr>Our Unknown Enemy: Mob Mentality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166</cp:revision>
  <dcterms:created xsi:type="dcterms:W3CDTF">2016-10-17T21:56:29Z</dcterms:created>
  <dcterms:modified xsi:type="dcterms:W3CDTF">2017-10-04T10:45:15Z</dcterms:modified>
  <cp:contentStatus/>
</cp:coreProperties>
</file>