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73" r:id="rId2"/>
  </p:sldMasterIdLst>
  <p:notesMasterIdLst>
    <p:notesMasterId r:id="rId29"/>
  </p:notesMasterIdLst>
  <p:handoutMasterIdLst>
    <p:handoutMasterId r:id="rId30"/>
  </p:handoutMasterIdLst>
  <p:sldIdLst>
    <p:sldId id="390" r:id="rId3"/>
    <p:sldId id="391" r:id="rId4"/>
    <p:sldId id="392" r:id="rId5"/>
    <p:sldId id="263" r:id="rId6"/>
    <p:sldId id="299" r:id="rId7"/>
    <p:sldId id="318" r:id="rId8"/>
    <p:sldId id="320" r:id="rId9"/>
    <p:sldId id="393" r:id="rId10"/>
    <p:sldId id="424" r:id="rId11"/>
    <p:sldId id="425" r:id="rId12"/>
    <p:sldId id="430" r:id="rId13"/>
    <p:sldId id="436" r:id="rId14"/>
    <p:sldId id="396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7" r:id="rId23"/>
    <p:sldId id="409" r:id="rId24"/>
    <p:sldId id="410" r:id="rId25"/>
    <p:sldId id="418" r:id="rId26"/>
    <p:sldId id="421" r:id="rId27"/>
    <p:sldId id="3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2"/>
    <a:srgbClr val="FB23C2"/>
    <a:srgbClr val="B482DA"/>
    <a:srgbClr val="3F8892"/>
    <a:srgbClr val="F9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3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entury Gothic" panose="020B0502020202020204" pitchFamily="34" charset="0"/>
              </a:rPr>
              <a:t>HOW ARE LABELS INFLUENCING US? DO WE</a:t>
            </a:r>
            <a:r>
              <a:rPr lang="en-GB" sz="1200" baseline="0" dirty="0" smtClean="0">
                <a:latin typeface="Century Gothic" panose="020B0502020202020204" pitchFamily="34" charset="0"/>
              </a:rPr>
              <a:t> KNOW WHAT THESE LABELS ACTUALLY MEAN??</a:t>
            </a:r>
            <a:endParaRPr lang="en-GB" sz="1200" dirty="0" smtClean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7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6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3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Take a look at the following advert for TV2</a:t>
            </a:r>
            <a:r>
              <a:rPr lang="en-GB" baseline="0" dirty="0" smtClean="0"/>
              <a:t> in Denmark.</a:t>
            </a:r>
            <a:br>
              <a:rPr lang="en-GB" baseline="0" dirty="0" smtClean="0"/>
            </a:br>
            <a:r>
              <a:rPr lang="en-GB" dirty="0" smtClean="0"/>
              <a:t>Focus on what we share and how we connect, rather than fear how we are different.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7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www.thoughtboxeducation.com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44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68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2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26/10/2017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2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26/10/2017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6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www.thoughtboxeducation.com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7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1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5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0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8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7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8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8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32CA82B-98FB-4A9E-A77A-C73DE09450EC}" type="datetime1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Copyright © 2017 ThoughtBox Education.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2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1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0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3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E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9730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246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i="0" dirty="0" smtClean="0">
                <a:solidFill>
                  <a:srgbClr val="252823"/>
                </a:solidFill>
                <a:latin typeface="Foco"/>
                <a:cs typeface="Foco"/>
              </a:rPr>
              <a:t>IMMIGRATION </a:t>
            </a:r>
            <a:r>
              <a:rPr lang="en-US" sz="1200" b="0" i="0" dirty="0" smtClean="0">
                <a:solidFill>
                  <a:srgbClr val="252823"/>
                </a:solidFill>
                <a:latin typeface="Foco"/>
                <a:cs typeface="Foco"/>
              </a:rPr>
              <a:t>&amp;</a:t>
            </a:r>
            <a:r>
              <a:rPr lang="en-US" sz="1200" b="1" i="0" dirty="0" smtClean="0">
                <a:solidFill>
                  <a:srgbClr val="252823"/>
                </a:solidFill>
                <a:latin typeface="Foco"/>
                <a:cs typeface="Foco"/>
              </a:rPr>
              <a:t> REFUGEES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COPYRIGHT@2017</a:t>
            </a:r>
            <a:r>
              <a:rPr lang="en-US" sz="1200" baseline="0" dirty="0" smtClean="0">
                <a:solidFill>
                  <a:srgbClr val="252823"/>
                </a:solidFill>
              </a:rPr>
              <a:t>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650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9730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246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IMMIGRATION &amp; REFUGEES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COPYRIGHT@2017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MLmNqPuIQ" TargetMode="External"/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90618"/>
            <a:ext cx="12192000" cy="1467382"/>
          </a:xfrm>
          <a:prstGeom prst="rect">
            <a:avLst/>
          </a:prstGeom>
          <a:solidFill>
            <a:srgbClr val="353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Immigration &amp; Refugees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36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Week 1</a:t>
            </a:r>
            <a:r>
              <a:rPr lang="en-GB" sz="3600" dirty="0" smtClean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3600" smtClean="0">
                <a:solidFill>
                  <a:prstClr val="white"/>
                </a:solidFill>
                <a:latin typeface="Foco" panose="020B0504050202020203" pitchFamily="34" charset="0"/>
              </a:rPr>
              <a:t>–</a:t>
            </a:r>
            <a:r>
              <a:rPr lang="en-GB" sz="3600" b="1" smtClean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3600" b="1">
                <a:solidFill>
                  <a:prstClr val="white"/>
                </a:solidFill>
                <a:latin typeface="Foco" panose="020B0504050202020203" pitchFamily="34" charset="0"/>
              </a:rPr>
              <a:t>The Language of Fear</a:t>
            </a:r>
            <a:endParaRPr lang="en-GB" sz="3600" dirty="0">
              <a:solidFill>
                <a:prstClr val="white"/>
              </a:solidFill>
              <a:latin typeface="Foco" panose="020B0504050202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769" y="5411972"/>
            <a:ext cx="264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Y7</a:t>
            </a:r>
            <a:r>
              <a:rPr lang="en-GB" sz="2800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b="1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GB" sz="2800" b="1" dirty="0">
              <a:solidFill>
                <a:srgbClr val="FEE725"/>
              </a:solidFill>
              <a:latin typeface="Foco" panose="020B0504050202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600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years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Foco" panose="020B0504050202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469366" y="146304"/>
            <a:ext cx="1594103" cy="1569480"/>
          </a:xfrm>
          <a:prstGeom prst="ellipse">
            <a:avLst/>
          </a:prstGeom>
          <a:solidFill>
            <a:srgbClr val="FEE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smtClean="0">
                <a:solidFill>
                  <a:srgbClr val="35372F"/>
                </a:solidFill>
              </a:rPr>
              <a:t>15 </a:t>
            </a:r>
            <a:r>
              <a:rPr lang="en-GB" b="1" dirty="0" smtClean="0">
                <a:solidFill>
                  <a:srgbClr val="35372F"/>
                </a:solidFill>
              </a:rPr>
              <a:t>minutes+</a:t>
            </a:r>
            <a:endParaRPr lang="en-GB" b="1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7281" y="1071224"/>
            <a:ext cx="10515600" cy="4924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To begin, ask students what they understand by the terms: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What is the difference?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475" y="3314363"/>
            <a:ext cx="3023878" cy="3133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7963" y="3314363"/>
            <a:ext cx="3368706" cy="31336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01033" y="2615715"/>
            <a:ext cx="2160574" cy="6311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Migrant</a:t>
            </a:r>
            <a:endParaRPr lang="en-GB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86085" y="2593490"/>
            <a:ext cx="2160574" cy="6311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Refugee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760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323" y="1052876"/>
            <a:ext cx="11501877" cy="510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Over </a:t>
            </a:r>
            <a:r>
              <a:rPr lang="en-GB" sz="2400" b="1" u="sng" dirty="0" smtClean="0"/>
              <a:t>65 </a:t>
            </a:r>
            <a:r>
              <a:rPr lang="en-GB" sz="2400" b="1" u="sng" dirty="0"/>
              <a:t>million </a:t>
            </a:r>
            <a:r>
              <a:rPr lang="en-GB" sz="2400" dirty="0"/>
              <a:t>people around the globe have been forced to leave their homes to escape war, violence and persecution.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majority have become </a:t>
            </a:r>
            <a:r>
              <a:rPr lang="en-GB" sz="2400" b="1" dirty="0"/>
              <a:t>Internally Displaced Persons, </a:t>
            </a:r>
            <a:r>
              <a:rPr lang="en-GB" sz="2400" dirty="0" smtClean="0"/>
              <a:t>which means that they </a:t>
            </a:r>
            <a:r>
              <a:rPr lang="en-GB" sz="2400" dirty="0"/>
              <a:t>fled their homes but are still in their own countries.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Those who have managed to leave their own country and </a:t>
            </a:r>
            <a:r>
              <a:rPr lang="en-GB" sz="2400" dirty="0"/>
              <a:t>sought shelter </a:t>
            </a:r>
            <a:r>
              <a:rPr lang="en-GB" sz="2400" dirty="0" smtClean="0"/>
              <a:t>in another land are called </a:t>
            </a:r>
            <a:r>
              <a:rPr lang="en-GB" sz="2400" b="1" dirty="0" smtClean="0"/>
              <a:t>Refugees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25514" y="5779420"/>
            <a:ext cx="2121120" cy="27575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28780" y="5278965"/>
            <a:ext cx="706471" cy="61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8536" y="5314495"/>
            <a:ext cx="706471" cy="62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0018" y="5314495"/>
            <a:ext cx="706471" cy="62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49374" y="5314495"/>
            <a:ext cx="706471" cy="62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15380" y="5274224"/>
            <a:ext cx="706471" cy="674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5323" y="5282559"/>
            <a:ext cx="706471" cy="674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6805" y="5298611"/>
            <a:ext cx="706471" cy="674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56161" y="5282559"/>
            <a:ext cx="706471" cy="674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7362" y="5302330"/>
            <a:ext cx="706471" cy="614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4724" y="5310665"/>
            <a:ext cx="706471" cy="614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18787" y="5310665"/>
            <a:ext cx="706471" cy="614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8143" y="5310665"/>
            <a:ext cx="706471" cy="614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7652" y="5303620"/>
            <a:ext cx="706471" cy="6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39" y="1828490"/>
            <a:ext cx="10898388" cy="294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often use words and in particular </a:t>
            </a:r>
            <a:r>
              <a:rPr lang="en-GB" b="1" u="sng" dirty="0" smtClean="0"/>
              <a:t>labels</a:t>
            </a:r>
            <a:r>
              <a:rPr lang="en-GB" dirty="0" smtClean="0"/>
              <a:t> to connect to other people, but we also use them to distance ourselves.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By labelling people – “refugee”, “immigrant”, “asylum seeker” - we are able to disassociate and see them as </a:t>
            </a:r>
            <a:r>
              <a:rPr lang="en-GB" i="1" dirty="0" smtClean="0"/>
              <a:t>other, </a:t>
            </a:r>
            <a:r>
              <a:rPr lang="en-GB" dirty="0" smtClean="0"/>
              <a:t>rather </a:t>
            </a:r>
            <a:r>
              <a:rPr lang="en-GB" dirty="0"/>
              <a:t>than </a:t>
            </a:r>
            <a:r>
              <a:rPr lang="en-GB" dirty="0" smtClean="0"/>
              <a:t>as someone with a life just like ours. </a:t>
            </a:r>
          </a:p>
        </p:txBody>
      </p:sp>
    </p:spTree>
    <p:extLst>
      <p:ext uri="{BB962C8B-B14F-4D97-AF65-F5344CB8AC3E}">
        <p14:creationId xmlns:p14="http://schemas.microsoft.com/office/powerpoint/2010/main" val="612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39" y="1828490"/>
            <a:ext cx="10898388" cy="294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often use labels to </a:t>
            </a:r>
            <a:r>
              <a:rPr lang="en-GB" b="1" dirty="0" smtClean="0">
                <a:solidFill>
                  <a:srgbClr val="C13FB8"/>
                </a:solidFill>
              </a:rPr>
              <a:t>connect</a:t>
            </a:r>
            <a:r>
              <a:rPr lang="en-GB" dirty="0" smtClean="0">
                <a:solidFill>
                  <a:srgbClr val="C13FB8"/>
                </a:solidFill>
              </a:rPr>
              <a:t> </a:t>
            </a:r>
            <a:r>
              <a:rPr lang="en-GB" dirty="0" smtClean="0"/>
              <a:t>to other people, but we also use them to </a:t>
            </a:r>
            <a:r>
              <a:rPr lang="en-GB" b="1" dirty="0" smtClean="0">
                <a:solidFill>
                  <a:srgbClr val="C13FB8"/>
                </a:solidFill>
              </a:rPr>
              <a:t>distance</a:t>
            </a:r>
            <a:r>
              <a:rPr lang="en-GB" dirty="0" smtClean="0">
                <a:solidFill>
                  <a:srgbClr val="C13FB8"/>
                </a:solidFill>
              </a:rPr>
              <a:t> </a:t>
            </a:r>
            <a:r>
              <a:rPr lang="en-GB" dirty="0" smtClean="0"/>
              <a:t>ourselves.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By labelling people – “refugee”, “immigrant”, “asylum seeker” - we are able to disassociate and see them as </a:t>
            </a:r>
            <a:r>
              <a:rPr lang="en-GB" b="1" i="1" dirty="0" smtClean="0">
                <a:solidFill>
                  <a:srgbClr val="C13FB8"/>
                </a:solidFill>
              </a:rPr>
              <a:t>other</a:t>
            </a:r>
            <a:r>
              <a:rPr lang="en-GB" i="1" dirty="0" smtClean="0"/>
              <a:t>,</a:t>
            </a:r>
            <a:r>
              <a:rPr lang="en-GB" b="1" i="1" dirty="0" smtClean="0">
                <a:solidFill>
                  <a:srgbClr val="C13FB8"/>
                </a:solidFill>
              </a:rPr>
              <a:t> </a:t>
            </a:r>
            <a:r>
              <a:rPr lang="en-GB" dirty="0" smtClean="0"/>
              <a:t>rather </a:t>
            </a:r>
            <a:r>
              <a:rPr lang="en-GB" dirty="0"/>
              <a:t>than </a:t>
            </a:r>
            <a:r>
              <a:rPr lang="en-GB" dirty="0" smtClean="0"/>
              <a:t>as someone with a life just like ours. </a:t>
            </a:r>
          </a:p>
        </p:txBody>
      </p:sp>
    </p:spTree>
    <p:extLst>
      <p:ext uri="{BB962C8B-B14F-4D97-AF65-F5344CB8AC3E}">
        <p14:creationId xmlns:p14="http://schemas.microsoft.com/office/powerpoint/2010/main" val="18312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606" y="928392"/>
            <a:ext cx="11352823" cy="6227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 smtClean="0">
              <a:solidFill>
                <a:srgbClr val="FFC00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B05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“We must stop the migrant invasion”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B05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B0F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“Halt the asylum tide”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B0F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“Immigrants bring more crime”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206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C0000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“Migrants shun the English language”</a:t>
            </a:r>
          </a:p>
          <a:p>
            <a:endParaRPr lang="en-GB" sz="2000" dirty="0" smtClean="0">
              <a:latin typeface="Foco Bold" panose="020B0804050202020203" pitchFamily="34" charset="0"/>
            </a:endParaRPr>
          </a:p>
          <a:p>
            <a:pPr marL="0" indent="0">
              <a:buNone/>
            </a:pPr>
            <a:endParaRPr lang="en-GB" sz="2000" dirty="0">
              <a:latin typeface="Foco Bold" panose="020B08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30" y="414775"/>
            <a:ext cx="8293344" cy="5775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400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408" y="1609566"/>
            <a:ext cx="2765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we even using the right label for each person or circumstance?</a:t>
            </a:r>
            <a:endParaRPr lang="en-GB" sz="2800" dirty="0"/>
          </a:p>
        </p:txBody>
      </p:sp>
      <p:sp>
        <p:nvSpPr>
          <p:cNvPr id="8" name="Oval Callout 7"/>
          <p:cNvSpPr/>
          <p:nvPr/>
        </p:nvSpPr>
        <p:spPr>
          <a:xfrm>
            <a:off x="4256384" y="911627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Migrant?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367320" y="3527583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Immigrant?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41868" y="3746359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Asylum Seeker?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818656" y="746864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Refugee?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2" y="1068726"/>
            <a:ext cx="3328448" cy="3328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551" y="1995328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en-GB" sz="4000" b="1" dirty="0">
                <a:solidFill>
                  <a:srgbClr val="C13FB8"/>
                </a:solidFill>
                <a:ea typeface="Times New Roman" panose="02020603050405020304" pitchFamily="18" charset="0"/>
              </a:rPr>
              <a:t>migrant</a:t>
            </a:r>
            <a:r>
              <a:rPr lang="en-GB" sz="4000" dirty="0">
                <a:solidFill>
                  <a:srgbClr val="C13FB8"/>
                </a:solidFill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is someone who moves from one place to another, in order to live in another country for a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while. This tends to be on more of a </a:t>
            </a:r>
            <a:r>
              <a:rPr lang="en-GB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temporary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basis. 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263" y="2015932"/>
            <a:ext cx="2448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B31194"/>
                </a:solidFill>
              </a:rPr>
              <a:t>Migrant</a:t>
            </a:r>
            <a:r>
              <a:rPr lang="en-GB" sz="2400" b="1" dirty="0" smtClean="0"/>
              <a:t>, immigrant</a:t>
            </a:r>
            <a:r>
              <a:rPr lang="en-GB" sz="2400" b="1" dirty="0"/>
              <a:t>, refugee </a:t>
            </a:r>
            <a:r>
              <a:rPr lang="en-GB" sz="2400" b="1" dirty="0" smtClean="0"/>
              <a:t>or asylum seeker?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4" y="1123722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91" y="2016086"/>
            <a:ext cx="7298557" cy="3848685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 </a:t>
            </a:r>
            <a:r>
              <a:rPr lang="en-GB" sz="4000" b="1" dirty="0" smtClean="0">
                <a:solidFill>
                  <a:srgbClr val="C13FB8"/>
                </a:solidFill>
                <a:effectLst/>
                <a:ea typeface="Times New Roman" panose="02020603050405020304" pitchFamily="18" charset="0"/>
              </a:rPr>
              <a:t>immigrant</a:t>
            </a:r>
            <a:r>
              <a:rPr lang="en-GB" sz="4000" dirty="0" smtClean="0">
                <a:solidFill>
                  <a:srgbClr val="C13FB8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is someone who arrives into a country and intends to settle there more permanently.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They have a desire or plan to make the new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country </a:t>
            </a:r>
            <a:r>
              <a:rPr lang="en-GB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permanent place of residence for work and living.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54" y="2001436"/>
            <a:ext cx="264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Migrant</a:t>
            </a:r>
            <a:r>
              <a:rPr lang="en-GB" sz="3200" b="1" dirty="0" smtClean="0"/>
              <a:t>, </a:t>
            </a:r>
            <a:r>
              <a:rPr lang="en-GB" sz="4000" b="1" dirty="0" smtClean="0">
                <a:solidFill>
                  <a:srgbClr val="B31194"/>
                </a:solidFill>
              </a:rPr>
              <a:t>Immigrant</a:t>
            </a:r>
            <a:r>
              <a:rPr lang="en-GB" sz="2400" b="1" dirty="0" smtClean="0"/>
              <a:t>, refugee or asylum seeker?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0" y="1306708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52" y="1926445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en-GB" sz="5400" b="1" dirty="0">
                <a:solidFill>
                  <a:srgbClr val="C13FB8"/>
                </a:solidFill>
                <a:ea typeface="Times New Roman" panose="02020603050405020304" pitchFamily="18" charset="0"/>
              </a:rPr>
              <a:t>refugee</a:t>
            </a:r>
            <a:r>
              <a:rPr lang="en-GB" sz="5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is a person who has fled armed conflict or persecution.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They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need international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protection because it is too dangerous for them to return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home. 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They may be housed somewhere temporarily until the conflict has ended </a:t>
            </a:r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or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may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apply for asylum in a new country.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024" y="2046709"/>
            <a:ext cx="24489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Migrant, immigrant, </a:t>
            </a:r>
            <a:r>
              <a:rPr lang="en-GB" sz="3200" b="1" dirty="0" smtClean="0">
                <a:solidFill>
                  <a:srgbClr val="B31194"/>
                </a:solidFill>
              </a:rPr>
              <a:t>refugee</a:t>
            </a:r>
            <a:r>
              <a:rPr lang="en-GB" sz="3200" b="1" dirty="0" smtClean="0"/>
              <a:t> </a:t>
            </a:r>
            <a:r>
              <a:rPr lang="en-GB" sz="2400" b="1" dirty="0" smtClean="0"/>
              <a:t>or asylum seeker?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" y="1228870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551" y="1995328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An </a:t>
            </a:r>
            <a:r>
              <a:rPr lang="en-GB" sz="4400" b="1" dirty="0">
                <a:solidFill>
                  <a:srgbClr val="C13FB8"/>
                </a:solidFill>
                <a:ea typeface="Times New Roman" panose="02020603050405020304" pitchFamily="18" charset="0"/>
              </a:rPr>
              <a:t>Asylum Seeker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is someone who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is unable to live safely in their own country for fear</a:t>
            </a:r>
            <a:r>
              <a:rPr lang="en-GB" dirty="0" smtClean="0"/>
              <a:t> </a:t>
            </a:r>
            <a:r>
              <a:rPr lang="en-GB" dirty="0"/>
              <a:t>of being persecuted </a:t>
            </a:r>
            <a:r>
              <a:rPr lang="en-GB" dirty="0" smtClean="0"/>
              <a:t>because of their race</a:t>
            </a:r>
            <a:r>
              <a:rPr lang="en-GB" dirty="0"/>
              <a:t>, religion, nationality, membership of a particular social group or political </a:t>
            </a:r>
            <a:r>
              <a:rPr lang="en-GB" dirty="0" smtClean="0"/>
              <a:t>opinion.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/>
              <a:t>They are therefore seeking safety by coming to another country.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024" y="1738933"/>
            <a:ext cx="244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Migrant, Immigrant, refugee or </a:t>
            </a:r>
            <a:r>
              <a:rPr lang="en-GB" sz="3600" b="1" dirty="0" smtClean="0">
                <a:solidFill>
                  <a:srgbClr val="B31194"/>
                </a:solidFill>
              </a:rPr>
              <a:t>asylum seeker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5" y="1228871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292939"/>
            <a:ext cx="10515600" cy="1325563"/>
          </a:xfrm>
        </p:spPr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33" y="1750813"/>
            <a:ext cx="9976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Think about some of the </a:t>
            </a:r>
            <a:r>
              <a:rPr lang="en-GB" dirty="0" smtClean="0"/>
              <a:t>words and phrases that are associated with refugees and think about where they may come from and why</a:t>
            </a:r>
            <a:endParaRPr lang="en-GB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dirty="0"/>
              <a:t>Understand </a:t>
            </a:r>
            <a:r>
              <a:rPr lang="en-GB" dirty="0" smtClean="0"/>
              <a:t>the meaning of the term ‘refugee’ and explore some of the emotions behind its label</a:t>
            </a: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Explore and unravel some of the stereotypes and perceptions that the media and language encourage when discussing refugees</a:t>
            </a:r>
          </a:p>
        </p:txBody>
      </p:sp>
      <p:sp>
        <p:nvSpPr>
          <p:cNvPr id="26" name="Oval 25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1" y="4971927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UNLEARN!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141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1" y="1065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 of these labels come with stereotypes. Whether we like it or not, we are </a:t>
            </a:r>
            <a:r>
              <a:rPr lang="en-GB" b="1" dirty="0" smtClean="0">
                <a:solidFill>
                  <a:srgbClr val="B31194"/>
                </a:solidFill>
              </a:rPr>
              <a:t>being programmed </a:t>
            </a:r>
            <a:r>
              <a:rPr lang="en-GB" dirty="0" smtClean="0"/>
              <a:t>to react in a certain way when we hear a particular word, see an image or make associations.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0262" y="2969824"/>
            <a:ext cx="2823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Does </a:t>
            </a:r>
            <a:r>
              <a:rPr lang="en-GB" sz="2400" dirty="0"/>
              <a:t>the language that we use influence our response to immigrants and </a:t>
            </a:r>
            <a:r>
              <a:rPr lang="en-GB" sz="2400" dirty="0" smtClean="0"/>
              <a:t>refugees?</a:t>
            </a:r>
            <a:endParaRPr lang="en-GB" sz="2400" dirty="0"/>
          </a:p>
        </p:txBody>
      </p:sp>
      <p:pic>
        <p:nvPicPr>
          <p:cNvPr id="11" name="Picture 10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80" y="2476378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62" y="1384950"/>
            <a:ext cx="1142433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These labels have become synonymous in many people’s opinions with </a:t>
            </a:r>
            <a:r>
              <a:rPr lang="en-GB" u="sng" dirty="0" smtClean="0"/>
              <a:t>negativity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latin typeface="+mj-lt"/>
              </a:rPr>
              <a:t>Why?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One of the reasons is how they are used by the press. </a:t>
            </a:r>
          </a:p>
          <a:p>
            <a:pPr marL="0" indent="0">
              <a:buNone/>
            </a:pPr>
            <a:r>
              <a:rPr lang="en-GB" dirty="0" smtClean="0"/>
              <a:t>For example, </a:t>
            </a:r>
            <a:r>
              <a:rPr lang="en-GB" b="1" dirty="0" smtClean="0">
                <a:solidFill>
                  <a:srgbClr val="C13FB8"/>
                </a:solidFill>
              </a:rPr>
              <a:t>immigrant</a:t>
            </a:r>
            <a:r>
              <a:rPr lang="en-GB" dirty="0" smtClean="0">
                <a:solidFill>
                  <a:srgbClr val="C13FB8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C13FB8"/>
                </a:solidFill>
              </a:rPr>
              <a:t>refugee</a:t>
            </a:r>
            <a:r>
              <a:rPr lang="en-GB" dirty="0">
                <a:solidFill>
                  <a:srgbClr val="C13FB8"/>
                </a:solidFill>
              </a:rPr>
              <a:t> </a:t>
            </a:r>
            <a:r>
              <a:rPr lang="en-GB" dirty="0"/>
              <a:t>are frequently used in the media in a </a:t>
            </a:r>
            <a:r>
              <a:rPr lang="en-GB" u="sng" dirty="0"/>
              <a:t>fearful </a:t>
            </a:r>
            <a:r>
              <a:rPr lang="en-GB" dirty="0"/>
              <a:t>or </a:t>
            </a:r>
            <a:r>
              <a:rPr lang="en-GB" u="sng" dirty="0"/>
              <a:t>derogatory</a:t>
            </a:r>
            <a:r>
              <a:rPr lang="en-GB" dirty="0"/>
              <a:t> </a:t>
            </a:r>
            <a:r>
              <a:rPr lang="en-GB" dirty="0" smtClean="0"/>
              <a:t>manner, with the aim to provoke: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0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501">
            <a:off x="341702" y="2719504"/>
            <a:ext cx="2888427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53344">
            <a:off x="459802" y="220393"/>
            <a:ext cx="2638832" cy="3171825"/>
          </a:xfrm>
          <a:prstGeom prst="rect">
            <a:avLst/>
          </a:prstGeom>
        </p:spPr>
      </p:pic>
      <p:pic>
        <p:nvPicPr>
          <p:cNvPr id="1028" name="Picture 4" descr="http://www.libdemvoice.org/wp-content/uploads/2015/08/Daily-Expres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34" y="853706"/>
            <a:ext cx="4878534" cy="59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vox-cdn.com/uploads/chorus_asset/file/4025382/o-SUN-FRONT-PAGE-red-line-2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369952"/>
            <a:ext cx="2252327" cy="28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20" y="3106663"/>
            <a:ext cx="2867025" cy="3648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134">
            <a:off x="8329868" y="206887"/>
            <a:ext cx="3143251" cy="4012661"/>
          </a:xfrm>
          <a:prstGeom prst="rect">
            <a:avLst/>
          </a:prstGeom>
        </p:spPr>
      </p:pic>
      <p:pic>
        <p:nvPicPr>
          <p:cNvPr id="1026" name="Picture 2" descr="https://cdn.vox-cdn.com/uploads/chorus_asset/file/4025576/the%20sun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7616" y="1967154"/>
            <a:ext cx="3587375" cy="29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59" y="640807"/>
            <a:ext cx="11215869" cy="792893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Using such words and phrases like these when discussing migrants creates powerful repercussions in people’s minds and perceptions.</a:t>
            </a:r>
            <a:endParaRPr lang="en-GB" sz="2800" dirty="0">
              <a:latin typeface="+mn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28960" y="2991976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</a:rPr>
              <a:t>“Foreign”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54143" y="2044556"/>
            <a:ext cx="2788290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</a:rPr>
              <a:t>“Invasion”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342433" y="3266267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EE725"/>
                </a:solidFill>
              </a:rPr>
              <a:t>“</a:t>
            </a:r>
            <a:r>
              <a:rPr lang="en-GB" sz="3200" dirty="0">
                <a:solidFill>
                  <a:srgbClr val="FEE725"/>
                </a:solidFill>
              </a:rPr>
              <a:t>Swarm”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459497" y="1770264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</a:rPr>
              <a:t>“Asylum tide”</a:t>
            </a:r>
          </a:p>
        </p:txBody>
      </p:sp>
    </p:spTree>
    <p:extLst>
      <p:ext uri="{BB962C8B-B14F-4D97-AF65-F5344CB8AC3E}">
        <p14:creationId xmlns:p14="http://schemas.microsoft.com/office/powerpoint/2010/main" val="3415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2393" y="1267457"/>
            <a:ext cx="3233407" cy="320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What do you think this might mean?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2" y="1204704"/>
            <a:ext cx="3328448" cy="332844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33841" y="980501"/>
            <a:ext cx="3955055" cy="3503364"/>
          </a:xfrm>
          <a:prstGeom prst="wedgeEllipseCallout">
            <a:avLst>
              <a:gd name="adj1" fmla="val -13869"/>
              <a:gd name="adj2" fmla="val 470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oco" panose="020B0504050202020203" pitchFamily="34" charset="0"/>
              </a:rPr>
              <a:t>Refugee is </a:t>
            </a:r>
            <a:r>
              <a:rPr lang="en-GB" sz="32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Foco" panose="020B0504050202020203" pitchFamily="34" charset="0"/>
              </a:rPr>
              <a:t>not</a:t>
            </a:r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oco" panose="020B0504050202020203" pitchFamily="34" charset="0"/>
              </a:rPr>
              <a:t> an </a:t>
            </a:r>
            <a:r>
              <a:rPr lang="en-GB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oco" panose="020B0504050202020203" pitchFamily="34" charset="0"/>
              </a:rPr>
              <a:t>identity</a:t>
            </a:r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oco" panose="020B0504050202020203" pitchFamily="34" charset="0"/>
              </a:rPr>
              <a:t>, </a:t>
            </a:r>
          </a:p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oco" panose="020B0504050202020203" pitchFamily="34" charset="0"/>
              </a:rPr>
              <a:t>It is a </a:t>
            </a:r>
            <a:r>
              <a:rPr lang="en-GB" sz="3200" b="1" dirty="0">
                <a:solidFill>
                  <a:srgbClr val="FEE725"/>
                </a:solidFill>
                <a:latin typeface="Foco" panose="020B0504050202020203" pitchFamily="34" charset="0"/>
              </a:rPr>
              <a:t>life experience</a:t>
            </a:r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.</a:t>
            </a:r>
          </a:p>
          <a:p>
            <a:pPr algn="ctr"/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  <a:latin typeface="Foco" panose="020B0504050202020203" pitchFamily="34" charset="0"/>
            </a:endParaRPr>
          </a:p>
          <a:p>
            <a:pPr algn="ctr"/>
            <a:endParaRPr lang="en-GB" sz="1100" dirty="0">
              <a:solidFill>
                <a:schemeClr val="accent4">
                  <a:lumMod val="20000"/>
                  <a:lumOff val="80000"/>
                </a:schemeClr>
              </a:solidFill>
              <a:latin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627" y="923115"/>
            <a:ext cx="10585301" cy="482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When talking about the problem of refugees, we use </a:t>
            </a:r>
            <a:r>
              <a:rPr lang="en-GB" b="1" u="sng" dirty="0"/>
              <a:t>dehumanised language,</a:t>
            </a:r>
            <a:r>
              <a:rPr lang="en-GB" dirty="0"/>
              <a:t> which reduces human tragedy to numbers and statistics.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suffering of refugees and many immigrants concerns </a:t>
            </a:r>
            <a:r>
              <a:rPr lang="en-GB" dirty="0"/>
              <a:t>real people, who – just like us - have families, </a:t>
            </a:r>
            <a:r>
              <a:rPr lang="en-GB" dirty="0" smtClean="0"/>
              <a:t>loved </a:t>
            </a:r>
            <a:r>
              <a:rPr lang="en-GB" dirty="0"/>
              <a:t>ones, friends; their own stories, dreams, goals...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only when you start to see the human, and no </a:t>
            </a:r>
            <a:r>
              <a:rPr lang="en-GB" dirty="0"/>
              <a:t>longer see an anonymous </a:t>
            </a:r>
            <a:r>
              <a:rPr lang="en-GB" dirty="0" smtClean="0"/>
              <a:t>refugee, that you notice the person before you is human, just </a:t>
            </a:r>
            <a:r>
              <a:rPr lang="en-GB" dirty="0"/>
              <a:t>like you…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70099" y="4142353"/>
            <a:ext cx="8033269" cy="209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7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6907" y="348235"/>
            <a:ext cx="43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Foco"/>
              </a:rPr>
              <a:t>ThoughtBox</a:t>
            </a:r>
            <a:r>
              <a:rPr lang="en-GB" dirty="0" smtClean="0">
                <a:solidFill>
                  <a:prstClr val="black"/>
                </a:solidFill>
                <a:latin typeface="Foco"/>
              </a:rPr>
              <a:t>: This sort of learning can’t wait</a:t>
            </a:r>
            <a:endParaRPr lang="en-GB" dirty="0">
              <a:solidFill>
                <a:prstClr val="black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2205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Pre-lesson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minutes+</a:t>
            </a:r>
            <a:endParaRPr lang="en-GB" sz="36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4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0" y="102197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What does the word ‘refugee’ mean?</a:t>
            </a: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How aware are you of the meaning of words such as “Immigrant”, “Asylum seeker” etc.?</a:t>
            </a: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How much do other people’s reactions influence your response to immigrants and refugees?</a:t>
            </a:r>
          </a:p>
          <a:p>
            <a:pPr marL="457205" lvl="1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48" y="2648456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am a human</a:t>
            </a:r>
            <a:b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minutes+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684248" y="6325527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9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7" y="1279652"/>
            <a:ext cx="10783822" cy="4291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Watch the short video </a:t>
            </a:r>
            <a:r>
              <a:rPr lang="en-GB" dirty="0" smtClean="0"/>
              <a:t>(1.33mins) made by the British Red Cross entitled:</a:t>
            </a:r>
            <a:endParaRPr lang="en-GB" dirty="0"/>
          </a:p>
          <a:p>
            <a:pPr marL="0" indent="0">
              <a:buNone/>
            </a:pPr>
            <a:endParaRPr lang="en-GB" sz="3200" b="1" u="sng" dirty="0" smtClean="0">
              <a:hlinkClick r:id="rId2"/>
            </a:endParaRPr>
          </a:p>
          <a:p>
            <a:pPr marL="0" indent="0">
              <a:buNone/>
            </a:pPr>
            <a:r>
              <a:rPr lang="en-GB" sz="3600" b="1" u="sng" dirty="0" smtClean="0">
                <a:hlinkClick r:id="rId3"/>
              </a:rPr>
              <a:t>I am a human</a:t>
            </a:r>
            <a:endParaRPr lang="en-GB" sz="3200" b="1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on the link above </a:t>
            </a:r>
            <a:r>
              <a:rPr lang="en-GB" alt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open the film</a:t>
            </a:r>
            <a:endParaRPr lang="en-GB" altLang="en-US" sz="2400" b="1" dirty="0">
              <a:solidFill>
                <a:srgbClr val="000000"/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http://medioto.com/wp-content/uploads/clients/tddWebsite/RedCross-IamAHum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19" y="2181225"/>
            <a:ext cx="633760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53275" y="2067947"/>
            <a:ext cx="47179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2" descr="http://medioto.com/wp-content/uploads/clients/tddWebsite/RedCross-IamAHu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9" y="1630362"/>
            <a:ext cx="633760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02" y="943197"/>
            <a:ext cx="3571653" cy="357165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97" y="2276867"/>
            <a:ext cx="2976911" cy="297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0629" y="2853121"/>
            <a:ext cx="244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do you think these ideas are spread? Where do they come from?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2853259" y="1514293"/>
            <a:ext cx="2897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5" lvl="1" indent="0" algn="ctr">
              <a:buNone/>
            </a:pPr>
            <a:r>
              <a:rPr lang="en-GB" sz="2400" dirty="0" smtClean="0"/>
              <a:t>Have you heard or seen any of these derogatory phrases being used before to discuss refugees?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3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is a ‘Refugee’?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GB" sz="32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minutes+</a:t>
            </a:r>
            <a:endParaRPr lang="en-GB" sz="32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8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oughtBox">
      <a:majorFont>
        <a:latin typeface="Foco"/>
        <a:ea typeface=""/>
        <a:cs typeface=""/>
      </a:majorFont>
      <a:minorFont>
        <a:latin typeface="Foc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oughtBox">
      <a:majorFont>
        <a:latin typeface="Foco"/>
        <a:ea typeface=""/>
        <a:cs typeface=""/>
      </a:majorFont>
      <a:minorFont>
        <a:latin typeface="Foc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1425</TotalTime>
  <Words>956</Words>
  <Application>Microsoft Office PowerPoint</Application>
  <PresentationFormat>Widescreen</PresentationFormat>
  <Paragraphs>115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Century Gothic</vt:lpstr>
      <vt:lpstr>Foco</vt:lpstr>
      <vt:lpstr>Foco Bold</vt:lpstr>
      <vt:lpstr>Foco Light</vt:lpstr>
      <vt:lpstr>Mistral</vt:lpstr>
      <vt:lpstr>Segoe UI Black</vt:lpstr>
      <vt:lpstr>Tahoma</vt:lpstr>
      <vt:lpstr>Times New Roman</vt:lpstr>
      <vt:lpstr>1_Office Theme</vt:lpstr>
      <vt:lpstr>2_Office Theme</vt:lpstr>
      <vt:lpstr>PowerPoint Presentation</vt:lpstr>
      <vt:lpstr>In this lesson, students will:</vt:lpstr>
      <vt:lpstr>Pre-lesson reflection</vt:lpstr>
      <vt:lpstr>PowerPoint Presentation</vt:lpstr>
      <vt:lpstr>I am a human 5 minutes+</vt:lpstr>
      <vt:lpstr>PowerPoint Presentation</vt:lpstr>
      <vt:lpstr>PowerPoint Presentation</vt:lpstr>
      <vt:lpstr>PowerPoint Presentation</vt:lpstr>
      <vt:lpstr>What is a ‘Refugee’?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such words and phrases like these when discussing migrants creates powerful repercussions in people’s minds and perceptions.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219</cp:revision>
  <dcterms:created xsi:type="dcterms:W3CDTF">2016-10-17T21:56:29Z</dcterms:created>
  <dcterms:modified xsi:type="dcterms:W3CDTF">2017-10-26T15:32:13Z</dcterms:modified>
</cp:coreProperties>
</file>