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3" r:id="rId1"/>
  </p:sldMasterIdLst>
  <p:notesMasterIdLst>
    <p:notesMasterId r:id="rId38"/>
  </p:notesMasterIdLst>
  <p:handoutMasterIdLst>
    <p:handoutMasterId r:id="rId39"/>
  </p:handoutMasterIdLst>
  <p:sldIdLst>
    <p:sldId id="521" r:id="rId2"/>
    <p:sldId id="522" r:id="rId3"/>
    <p:sldId id="523" r:id="rId4"/>
    <p:sldId id="524" r:id="rId5"/>
    <p:sldId id="263" r:id="rId6"/>
    <p:sldId id="525" r:id="rId7"/>
    <p:sldId id="526" r:id="rId8"/>
    <p:sldId id="527" r:id="rId9"/>
    <p:sldId id="362" r:id="rId10"/>
    <p:sldId id="365" r:id="rId11"/>
    <p:sldId id="364" r:id="rId12"/>
    <p:sldId id="366" r:id="rId13"/>
    <p:sldId id="530" r:id="rId14"/>
    <p:sldId id="440" r:id="rId15"/>
    <p:sldId id="488" r:id="rId16"/>
    <p:sldId id="490" r:id="rId17"/>
    <p:sldId id="486" r:id="rId18"/>
    <p:sldId id="492" r:id="rId19"/>
    <p:sldId id="493" r:id="rId20"/>
    <p:sldId id="503" r:id="rId21"/>
    <p:sldId id="495" r:id="rId22"/>
    <p:sldId id="516" r:id="rId23"/>
    <p:sldId id="497" r:id="rId24"/>
    <p:sldId id="499" r:id="rId25"/>
    <p:sldId id="534" r:id="rId26"/>
    <p:sldId id="500" r:id="rId27"/>
    <p:sldId id="506" r:id="rId28"/>
    <p:sldId id="501" r:id="rId29"/>
    <p:sldId id="507" r:id="rId30"/>
    <p:sldId id="508" r:id="rId31"/>
    <p:sldId id="509" r:id="rId32"/>
    <p:sldId id="510" r:id="rId33"/>
    <p:sldId id="511" r:id="rId34"/>
    <p:sldId id="512" r:id="rId35"/>
    <p:sldId id="533" r:id="rId36"/>
    <p:sldId id="53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12C0"/>
    <a:srgbClr val="3F8892"/>
    <a:srgbClr val="A7DDE1"/>
    <a:srgbClr val="B482DA"/>
    <a:srgbClr val="CBCBCB"/>
    <a:srgbClr val="FB23C2"/>
    <a:srgbClr val="FF0000"/>
    <a:srgbClr val="F9FCD0"/>
    <a:srgbClr val="006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97" autoAdjust="0"/>
    <p:restoredTop sz="94660"/>
  </p:normalViewPr>
  <p:slideViewPr>
    <p:cSldViewPr snapToGrid="0">
      <p:cViewPr varScale="1">
        <p:scale>
          <a:sx n="67" d="100"/>
          <a:sy n="67" d="100"/>
        </p:scale>
        <p:origin x="392" y="48"/>
      </p:cViewPr>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27/08/2018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27/08/2018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dirty="0"/>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Slide Number Placeholder 4"/>
          <p:cNvSpPr>
            <a:spLocks noGrp="1"/>
          </p:cNvSpPr>
          <p:nvPr>
            <p:ph type="sldNum" sz="quarter" idx="11"/>
          </p:nvPr>
        </p:nvSpPr>
        <p:spPr/>
        <p:txBody>
          <a:bodyPr/>
          <a:lstStyle/>
          <a:p>
            <a:fld id="{DA1C18C5-F3FA-4D0A-A9B9-2971BB5756E1}"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018470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3520306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14067433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27/08/2018</a:t>
            </a:fld>
            <a:endParaRPr lang="en-GB" dirty="0">
              <a:solidFill>
                <a:srgbClr val="35372F"/>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4746434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27/08/2018</a:t>
            </a:fld>
            <a:endParaRPr lang="en-GB" dirty="0">
              <a:solidFill>
                <a:srgbClr val="35372F"/>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0880861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srgbClr val="35372F"/>
                </a:solidFill>
              </a:rPr>
              <a:pPr/>
              <a:t>27/08/2018</a:t>
            </a:fld>
            <a:endParaRPr lang="en-GB" dirty="0">
              <a:solidFill>
                <a:srgbClr val="35372F"/>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74470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srgbClr val="35372F"/>
                </a:solidFill>
              </a:rPr>
              <a:pPr/>
              <a:t>27/08/2018</a:t>
            </a:fld>
            <a:endParaRPr lang="en-GB" dirty="0">
              <a:solidFill>
                <a:srgbClr val="35372F"/>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024939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srgbClr val="35372F"/>
                </a:solidFill>
              </a:rPr>
              <a:pPr/>
              <a:t>27/08/2018</a:t>
            </a:fld>
            <a:endParaRPr lang="en-GB" dirty="0">
              <a:solidFill>
                <a:srgbClr val="35372F"/>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r>
              <a:rPr lang="en-GB" dirty="0" smtClean="0">
                <a:solidFill>
                  <a:srgbClr val="35372F"/>
                </a:solidFill>
              </a:rPr>
              <a:t> </a:t>
            </a:r>
            <a:endParaRPr lang="en-GB" dirty="0">
              <a:solidFill>
                <a:srgbClr val="35372F"/>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702553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srgbClr val="35372F"/>
                </a:solidFill>
              </a:rPr>
              <a:pPr/>
              <a:t>27/08/2018</a:t>
            </a:fld>
            <a:endParaRPr lang="en-GB" dirty="0">
              <a:solidFill>
                <a:srgbClr val="35372F"/>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r>
              <a:rPr lang="en-GB" dirty="0" smtClean="0">
                <a:solidFill>
                  <a:srgbClr val="35372F"/>
                </a:solidFill>
              </a:rPr>
              <a:t> </a:t>
            </a:r>
            <a:endParaRPr lang="en-GB" dirty="0">
              <a:solidFill>
                <a:srgbClr val="35372F"/>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488314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1DA75472-A2B2-4D99-9D5D-B76258FC6896}" type="datetime1">
              <a:rPr lang="en-GB" smtClean="0">
                <a:solidFill>
                  <a:srgbClr val="35372F"/>
                </a:solidFill>
              </a:rPr>
              <a:pPr/>
              <a:t>27/08/2018</a:t>
            </a:fld>
            <a:endParaRPr lang="en-GB" dirty="0">
              <a:solidFill>
                <a:srgbClr val="35372F"/>
              </a:solidFill>
            </a:endParaRP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GB" dirty="0" smtClean="0">
                <a:solidFill>
                  <a:srgbClr val="35372F"/>
                </a:solidFill>
              </a:rPr>
              <a:t> </a:t>
            </a:r>
            <a:endParaRPr lang="en-GB" dirty="0">
              <a:solidFill>
                <a:srgbClr val="35372F"/>
              </a:solidFill>
            </a:endParaRP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019889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262465" y="6356350"/>
            <a:ext cx="2743200" cy="365125"/>
          </a:xfrm>
          <a:prstGeom prst="rect">
            <a:avLst/>
          </a:prstGeom>
        </p:spPr>
        <p:txBody>
          <a:bodyPr/>
          <a:lstStyle/>
          <a:p>
            <a:fld id="{DF0EC0FD-F6C7-44DD-B05F-9F722E41B7C8}" type="datetime1">
              <a:rPr lang="en-GB" smtClean="0">
                <a:solidFill>
                  <a:srgbClr val="35372F"/>
                </a:solidFill>
              </a:rPr>
              <a:pPr/>
              <a:t>27/08/2018</a:t>
            </a:fld>
            <a:endParaRPr lang="en-GB" dirty="0">
              <a:solidFill>
                <a:srgbClr val="35372F"/>
              </a:solidFill>
            </a:endParaRPr>
          </a:p>
        </p:txBody>
      </p:sp>
      <p:sp>
        <p:nvSpPr>
          <p:cNvPr id="4" name="Footer Placeholder 3"/>
          <p:cNvSpPr>
            <a:spLocks noGrp="1"/>
          </p:cNvSpPr>
          <p:nvPr>
            <p:ph type="ftr" sz="quarter" idx="11"/>
          </p:nvPr>
        </p:nvSpPr>
        <p:spPr>
          <a:xfrm>
            <a:off x="3869268" y="6356350"/>
            <a:ext cx="5911517" cy="365125"/>
          </a:xfrm>
          <a:prstGeom prst="rect">
            <a:avLst/>
          </a:prstGeom>
        </p:spPr>
        <p:txBody>
          <a:bodyPr/>
          <a:lstStyle/>
          <a:p>
            <a:r>
              <a:rPr lang="en-GB" dirty="0" smtClean="0">
                <a:solidFill>
                  <a:srgbClr val="35372F"/>
                </a:solidFill>
              </a:rPr>
              <a:t> </a:t>
            </a:r>
            <a:endParaRPr lang="en-GB" dirty="0">
              <a:solidFill>
                <a:srgbClr val="35372F"/>
              </a:solidFill>
            </a:endParaRPr>
          </a:p>
        </p:txBody>
      </p:sp>
      <p:sp>
        <p:nvSpPr>
          <p:cNvPr id="5" name="Slide Number Placeholder 4"/>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160970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1142996" y="6223828"/>
            <a:ext cx="2329074" cy="365125"/>
          </a:xfrm>
          <a:prstGeom prst="rect">
            <a:avLst/>
          </a:prstGeom>
        </p:spPr>
        <p:txBody>
          <a:bodyPr/>
          <a:lstStyle/>
          <a:p>
            <a:fld id="{1DA75472-A2B2-4D99-9D5D-B76258FC6896}" type="datetime1">
              <a:rPr lang="en-GB" smtClean="0">
                <a:solidFill>
                  <a:srgbClr val="35372F"/>
                </a:solidFill>
              </a:rPr>
              <a:pPr/>
              <a:t>27/08/2018</a:t>
            </a:fld>
            <a:endParaRPr lang="en-GB" dirty="0">
              <a:solidFill>
                <a:srgbClr val="35372F"/>
              </a:solidFill>
            </a:endParaRPr>
          </a:p>
        </p:txBody>
      </p:sp>
      <p:sp>
        <p:nvSpPr>
          <p:cNvPr id="9" name="Footer Placeholder 8"/>
          <p:cNvSpPr>
            <a:spLocks noGrp="1"/>
          </p:cNvSpPr>
          <p:nvPr>
            <p:ph type="ftr" sz="quarter" idx="11"/>
          </p:nvPr>
        </p:nvSpPr>
        <p:spPr>
          <a:xfrm>
            <a:off x="3949148" y="6223828"/>
            <a:ext cx="4717774" cy="365125"/>
          </a:xfrm>
          <a:prstGeom prst="rect">
            <a:avLst/>
          </a:prstGeom>
        </p:spPr>
        <p:txBody>
          <a:bodyPr/>
          <a:lstStyle/>
          <a:p>
            <a:endParaRPr lang="en-GB" dirty="0">
              <a:solidFill>
                <a:srgbClr val="35372F"/>
              </a:solidFill>
            </a:endParaRPr>
          </a:p>
        </p:txBody>
      </p:sp>
      <p:sp>
        <p:nvSpPr>
          <p:cNvPr id="10" name="Slide Number Placeholder 9"/>
          <p:cNvSpPr>
            <a:spLocks noGrp="1"/>
          </p:cNvSpPr>
          <p:nvPr>
            <p:ph type="sldNum" sz="quarter" idx="12"/>
          </p:nvPr>
        </p:nvSpPr>
        <p:spPr>
          <a:xfrm>
            <a:off x="9329530" y="6223828"/>
            <a:ext cx="1706217"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67911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1142996" y="6223828"/>
            <a:ext cx="2329074" cy="365125"/>
          </a:xfrm>
          <a:prstGeom prst="rect">
            <a:avLst/>
          </a:prstGeom>
        </p:spPr>
        <p:txBody>
          <a:bodyPr/>
          <a:lstStyle/>
          <a:p>
            <a:fld id="{DF0EC0FD-F6C7-44DD-B05F-9F722E41B7C8}" type="datetime1">
              <a:rPr lang="en-GB" smtClean="0">
                <a:solidFill>
                  <a:srgbClr val="35372F"/>
                </a:solidFill>
              </a:rPr>
              <a:pPr/>
              <a:t>27/08/2018</a:t>
            </a:fld>
            <a:endParaRPr lang="en-GB" dirty="0">
              <a:solidFill>
                <a:srgbClr val="35372F"/>
              </a:solidFill>
            </a:endParaRPr>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endParaRPr lang="en-GB" dirty="0">
              <a:solidFill>
                <a:srgbClr val="35372F"/>
              </a:solidFill>
            </a:endParaRPr>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59814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35372F">
                  <a:tint val="75000"/>
                </a:srgbClr>
              </a:solidFill>
            </a:endParaRPr>
          </a:p>
        </p:txBody>
      </p:sp>
    </p:spTree>
    <p:extLst>
      <p:ext uri="{BB962C8B-B14F-4D97-AF65-F5344CB8AC3E}">
        <p14:creationId xmlns:p14="http://schemas.microsoft.com/office/powerpoint/2010/main" val="309449540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srgbClr val="35372F"/>
                </a:solidFill>
              </a:rPr>
              <a:pPr/>
              <a:t>27/08/2018</a:t>
            </a:fld>
            <a:endParaRPr lang="en-GB" dirty="0">
              <a:solidFill>
                <a:srgbClr val="35372F"/>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47138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srgbClr val="35372F"/>
                </a:solidFill>
              </a:rPr>
              <a:pPr/>
              <a:t>27/08/2018</a:t>
            </a:fld>
            <a:endParaRPr lang="en-GB" dirty="0">
              <a:solidFill>
                <a:srgbClr val="35372F"/>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srgbClr val="35372F"/>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393150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27/08/2018</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80259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27/08/2018</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42809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27/08/2018</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95668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27/08/2018</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46525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0" y="6356352"/>
            <a:ext cx="2743200" cy="365125"/>
          </a:xfrm>
          <a:prstGeom prst="rect">
            <a:avLst/>
          </a:prstGeom>
        </p:spPr>
        <p:txBody>
          <a:bodyPr/>
          <a:lstStyle/>
          <a:p>
            <a:fld id="{1DA75472-A2B2-4D99-9D5D-B76258FC6896}" type="datetime1">
              <a:rPr lang="en-GB" smtClean="0">
                <a:solidFill>
                  <a:srgbClr val="35372F"/>
                </a:solidFill>
              </a:rPr>
              <a:pPr/>
              <a:t>27/08/2018</a:t>
            </a:fld>
            <a:endParaRPr lang="en-GB" dirty="0">
              <a:solidFill>
                <a:srgbClr val="35372F"/>
              </a:solidFill>
            </a:endParaRPr>
          </a:p>
        </p:txBody>
      </p:sp>
      <p:sp>
        <p:nvSpPr>
          <p:cNvPr id="9" name="Footer Placeholder 8"/>
          <p:cNvSpPr>
            <a:spLocks noGrp="1"/>
          </p:cNvSpPr>
          <p:nvPr>
            <p:ph type="ftr" sz="quarter" idx="11"/>
          </p:nvPr>
        </p:nvSpPr>
        <p:spPr>
          <a:xfrm>
            <a:off x="4038601" y="6356352"/>
            <a:ext cx="4114799" cy="365125"/>
          </a:xfrm>
          <a:prstGeom prst="rect">
            <a:avLst/>
          </a:prstGeom>
        </p:spPr>
        <p:txBody>
          <a:bodyPr/>
          <a:lstStyle/>
          <a:p>
            <a:endParaRPr lang="en-GB" dirty="0">
              <a:solidFill>
                <a:srgbClr val="35372F"/>
              </a:solidFill>
            </a:endParaRPr>
          </a:p>
        </p:txBody>
      </p:sp>
      <p:sp>
        <p:nvSpPr>
          <p:cNvPr id="10" name="Slide Number Placeholder 9"/>
          <p:cNvSpPr>
            <a:spLocks noGrp="1"/>
          </p:cNvSpPr>
          <p:nvPr>
            <p:ph type="sldNum" sz="quarter" idx="12"/>
          </p:nvPr>
        </p:nvSpPr>
        <p:spPr>
          <a:xfrm>
            <a:off x="8610600" y="6356352"/>
            <a:ext cx="2743200" cy="365125"/>
          </a:xfrm>
          <a:prstGeom prst="rect">
            <a:avLst/>
          </a:prstGeom>
        </p:spPr>
        <p:txBody>
          <a:bodyPr/>
          <a:lstStyle/>
          <a:p>
            <a:fld id="{CADB531D-2584-48E8-974B-990AB77A0882}"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919724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27/08/2018</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0333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27/08/2018</a:t>
            </a:fld>
            <a:endParaRPr lang="en-GB" dirty="0">
              <a:solidFill>
                <a:srgbClr val="35372F"/>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9151599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27/08/2018</a:t>
            </a:fld>
            <a:endParaRPr lang="en-GB" dirty="0">
              <a:solidFill>
                <a:srgbClr val="35372F"/>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863406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27/08/2018</a:t>
            </a:fld>
            <a:endParaRPr lang="en-GB" dirty="0">
              <a:solidFill>
                <a:srgbClr val="35372F"/>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4713438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27/08/2018</a:t>
            </a:fld>
            <a:endParaRPr lang="en-GB" dirty="0">
              <a:solidFill>
                <a:srgbClr val="35372F"/>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1440696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27/08/2018</a:t>
            </a:fld>
            <a:endParaRPr lang="en-GB" dirty="0">
              <a:solidFill>
                <a:srgbClr val="35372F"/>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3721790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27/08/2018</a:t>
            </a:fld>
            <a:endParaRPr lang="en-GB" dirty="0">
              <a:solidFill>
                <a:srgbClr val="35372F"/>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27730345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srgbClr val="35372F"/>
                </a:solidFill>
              </a:rPr>
              <a:pPr/>
              <a:t>27/08/2018</a:t>
            </a:fld>
            <a:endParaRPr lang="en-GB" dirty="0">
              <a:solidFill>
                <a:srgbClr val="35372F"/>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srgbClr val="35372F"/>
                </a:solidFill>
              </a:rPr>
              <a:pPr/>
              <a:t>‹#›</a:t>
            </a:fld>
            <a:endParaRPr lang="en-GB" dirty="0">
              <a:solidFill>
                <a:srgbClr val="35372F"/>
              </a:solidFill>
            </a:endParaRPr>
          </a:p>
        </p:txBody>
      </p:sp>
    </p:spTree>
    <p:extLst>
      <p:ext uri="{BB962C8B-B14F-4D97-AF65-F5344CB8AC3E}">
        <p14:creationId xmlns:p14="http://schemas.microsoft.com/office/powerpoint/2010/main" val="19075728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9730"/>
            <a:ext cx="11267189" cy="119095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28625" y="1825625"/>
            <a:ext cx="11267189"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921936" cy="276999"/>
          </a:xfrm>
          <a:prstGeom prst="rect">
            <a:avLst/>
          </a:prstGeom>
          <a:noFill/>
        </p:spPr>
        <p:txBody>
          <a:bodyPr wrap="none" rtlCol="0">
            <a:spAutoFit/>
          </a:bodyPr>
          <a:lstStyle/>
          <a:p>
            <a:r>
              <a:rPr lang="en-US" sz="1200" dirty="0" smtClean="0">
                <a:solidFill>
                  <a:srgbClr val="252823"/>
                </a:solidFill>
                <a:latin typeface="Foco"/>
                <a:cs typeface="Foco"/>
              </a:rPr>
              <a:t>TOPIC: </a:t>
            </a:r>
            <a:r>
              <a:rPr lang="en-US" sz="1200" b="1" dirty="0" smtClean="0">
                <a:solidFill>
                  <a:srgbClr val="252823"/>
                </a:solidFill>
                <a:latin typeface="Foco"/>
                <a:cs typeface="Foco"/>
              </a:rPr>
              <a:t>GLOBAL CULTURES</a:t>
            </a:r>
            <a:endParaRPr lang="en-US" sz="1200" b="1" dirty="0">
              <a:solidFill>
                <a:srgbClr val="252823"/>
              </a:solidFill>
            </a:endParaRPr>
          </a:p>
        </p:txBody>
      </p:sp>
      <p:cxnSp>
        <p:nvCxnSpPr>
          <p:cNvPr id="11" name="Straight Connector 10"/>
          <p:cNvCxnSpPr/>
          <p:nvPr userDrawn="1"/>
        </p:nvCxnSpPr>
        <p:spPr>
          <a:xfrm>
            <a:off x="428625" y="34410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08111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yNeCLAPp0uQ" TargetMode="External"/><Relationship Id="rId2" Type="http://schemas.openxmlformats.org/officeDocument/2006/relationships/hyperlink" Target="http://www.kis.ac.th/"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youtu.be/ZjaSIHemvC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frommanylands.com/activities/crossword-puzzle-with-international-food" TargetMode="External"/><Relationship Id="rId7" Type="http://schemas.openxmlformats.org/officeDocument/2006/relationships/image" Target="../media/image24.jpeg"/><Relationship Id="rId2" Type="http://schemas.openxmlformats.org/officeDocument/2006/relationships/hyperlink" Target="http://frommanylands.com/activities.html" TargetMode="External"/><Relationship Id="rId1" Type="http://schemas.openxmlformats.org/officeDocument/2006/relationships/slideLayout" Target="../slideLayouts/slideLayout2.xml"/><Relationship Id="rId6" Type="http://schemas.openxmlformats.org/officeDocument/2006/relationships/hyperlink" Target="http://frommanylands.com/activities/matching-game-world-religions" TargetMode="External"/><Relationship Id="rId5" Type="http://schemas.openxmlformats.org/officeDocument/2006/relationships/hyperlink" Target="http://frommanylands.com/activities/matching-game-country-clothing" TargetMode="External"/><Relationship Id="rId4" Type="http://schemas.openxmlformats.org/officeDocument/2006/relationships/hyperlink" Target="http://frommanylands.com/activities/dragon-country-location-in-world-regio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jQmP152bU4" TargetMode="External"/><Relationship Id="rId2" Type="http://schemas.openxmlformats.org/officeDocument/2006/relationships/hyperlink" Target="https://www.youtube.com/channel/UCUv8dqCeYKczXIhnL4-UyQA"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youtu.be/57KW6RO8Rc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818" y="181547"/>
            <a:ext cx="1430027" cy="573741"/>
          </a:xfrm>
          <a:prstGeom prst="rect">
            <a:avLst/>
          </a:prstGeom>
        </p:spPr>
      </p:pic>
      <p:sp>
        <p:nvSpPr>
          <p:cNvPr id="9" name="Oval 8"/>
          <p:cNvSpPr/>
          <p:nvPr/>
        </p:nvSpPr>
        <p:spPr>
          <a:xfrm>
            <a:off x="6906084" y="1385582"/>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6907766" y="2686684"/>
            <a:ext cx="5121753" cy="2339102"/>
          </a:xfrm>
          <a:prstGeom prst="rect">
            <a:avLst/>
          </a:prstGeom>
          <a:noFill/>
        </p:spPr>
        <p:txBody>
          <a:bodyPr wrap="square" rtlCol="0">
            <a:spAutoFit/>
          </a:bodyPr>
          <a:lstStyle/>
          <a:p>
            <a:pPr algn="ctr"/>
            <a:r>
              <a:rPr lang="en-GB" sz="5400" b="1" dirty="0" smtClean="0">
                <a:solidFill>
                  <a:prstClr val="white"/>
                </a:solidFill>
              </a:rPr>
              <a:t>G L O B A L </a:t>
            </a:r>
          </a:p>
          <a:p>
            <a:pPr algn="ctr"/>
            <a:r>
              <a:rPr lang="en-GB" sz="5400" b="1" dirty="0" smtClean="0">
                <a:solidFill>
                  <a:prstClr val="white"/>
                </a:solidFill>
              </a:rPr>
              <a:t>C U L T U R E S</a:t>
            </a:r>
          </a:p>
          <a:p>
            <a:pPr algn="ctr"/>
            <a:endParaRPr lang="en-GB" sz="1400" b="1" dirty="0" smtClean="0">
              <a:solidFill>
                <a:prstClr val="white"/>
              </a:solidFill>
            </a:endParaRPr>
          </a:p>
          <a:p>
            <a:pPr algn="ctr"/>
            <a:r>
              <a:rPr lang="en-GB" sz="2400" b="1" dirty="0" smtClean="0">
                <a:solidFill>
                  <a:srgbClr val="FEE725"/>
                </a:solidFill>
              </a:rPr>
              <a:t>CULTURAL IDENTITIES</a:t>
            </a:r>
          </a:p>
        </p:txBody>
      </p:sp>
      <p:sp>
        <p:nvSpPr>
          <p:cNvPr id="11" name="TextBox 10"/>
          <p:cNvSpPr txBox="1"/>
          <p:nvPr/>
        </p:nvSpPr>
        <p:spPr>
          <a:xfrm>
            <a:off x="7608775" y="5210447"/>
            <a:ext cx="3718051" cy="830997"/>
          </a:xfrm>
          <a:prstGeom prst="rect">
            <a:avLst/>
          </a:prstGeom>
          <a:noFill/>
        </p:spPr>
        <p:txBody>
          <a:bodyPr wrap="square" rtlCol="0">
            <a:spAutoFit/>
          </a:bodyPr>
          <a:lstStyle/>
          <a:p>
            <a:pPr algn="ctr"/>
            <a:r>
              <a:rPr lang="en-GB" sz="2400" b="1" dirty="0" smtClean="0">
                <a:solidFill>
                  <a:prstClr val="white"/>
                </a:solidFill>
                <a:ea typeface="Times New Roman" panose="02020603050405020304" pitchFamily="18" charset="0"/>
                <a:cs typeface="Times New Roman" panose="02020603050405020304" pitchFamily="18" charset="0"/>
              </a:rPr>
              <a:t>Y7&amp;8</a:t>
            </a:r>
          </a:p>
          <a:p>
            <a:pPr algn="ctr"/>
            <a:r>
              <a:rPr lang="en-GB" sz="2400" b="1" dirty="0" smtClean="0">
                <a:solidFill>
                  <a:prstClr val="white"/>
                </a:solidFill>
                <a:ea typeface="Times New Roman" panose="02020603050405020304" pitchFamily="18" charset="0"/>
                <a:cs typeface="Times New Roman" panose="02020603050405020304" pitchFamily="18" charset="0"/>
              </a:rPr>
              <a:t>11-13 </a:t>
            </a:r>
            <a:r>
              <a:rPr lang="en-GB" sz="2400" b="1" dirty="0">
                <a:solidFill>
                  <a:prstClr val="white"/>
                </a:solidFill>
                <a:ea typeface="Times New Roman" panose="02020603050405020304" pitchFamily="18" charset="0"/>
                <a:cs typeface="Times New Roman" panose="02020603050405020304" pitchFamily="18" charset="0"/>
              </a:rPr>
              <a:t>years</a:t>
            </a:r>
            <a:endParaRPr lang="en-GB" sz="2400" b="1" dirty="0">
              <a:solidFill>
                <a:prstClr val="white"/>
              </a:solidFill>
              <a:ea typeface="Times New Roman" panose="02020603050405020304" pitchFamily="18" charset="0"/>
            </a:endParaRPr>
          </a:p>
        </p:txBody>
      </p:sp>
    </p:spTree>
    <p:extLst>
      <p:ext uri="{BB962C8B-B14F-4D97-AF65-F5344CB8AC3E}">
        <p14:creationId xmlns:p14="http://schemas.microsoft.com/office/powerpoint/2010/main" val="1984115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725041"/>
            <a:ext cx="6304026" cy="4351338"/>
          </a:xfrm>
        </p:spPr>
        <p:txBody>
          <a:bodyPr>
            <a:normAutofit/>
          </a:bodyPr>
          <a:lstStyle/>
          <a:p>
            <a:pPr marL="0" indent="0">
              <a:buNone/>
            </a:pPr>
            <a:r>
              <a:rPr lang="en-GB" sz="2400" dirty="0" smtClean="0"/>
              <a:t>In its simplest term, culture is simply </a:t>
            </a:r>
            <a:r>
              <a:rPr lang="en-GB" sz="2400" b="1" dirty="0" smtClean="0"/>
              <a:t>an </a:t>
            </a:r>
            <a:r>
              <a:rPr lang="en-GB" sz="2400" b="1" dirty="0"/>
              <a:t>idea</a:t>
            </a:r>
            <a:r>
              <a:rPr lang="en-GB" sz="2400" dirty="0"/>
              <a:t>; just one idea of what </a:t>
            </a:r>
            <a:r>
              <a:rPr lang="en-GB" sz="2400" dirty="0" smtClean="0"/>
              <a:t>people </a:t>
            </a:r>
            <a:r>
              <a:rPr lang="en-GB" sz="2400" dirty="0"/>
              <a:t>on earth could be doing. </a:t>
            </a:r>
            <a:endParaRPr lang="en-GB" sz="2400" dirty="0" smtClean="0"/>
          </a:p>
          <a:p>
            <a:pPr marL="0" indent="0">
              <a:buNone/>
            </a:pPr>
            <a:r>
              <a:rPr lang="en-GB" sz="2400" dirty="0" smtClean="0"/>
              <a:t>When you think about culture in that way, you start to see how beautiful and exciting our cultural diversity – our huge range of ideas about how to be human - actually are!</a:t>
            </a:r>
            <a:endParaRPr lang="en-GB" sz="2400" dirty="0"/>
          </a:p>
          <a:p>
            <a:endParaRPr lang="en-GB" sz="2400" dirty="0"/>
          </a:p>
        </p:txBody>
      </p:sp>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6799326" y="420624"/>
            <a:ext cx="4747260" cy="5830951"/>
          </a:xfrm>
          <a:prstGeom prst="rect">
            <a:avLst/>
          </a:prstGeom>
        </p:spPr>
      </p:pic>
    </p:spTree>
    <p:extLst>
      <p:ext uri="{BB962C8B-B14F-4D97-AF65-F5344CB8AC3E}">
        <p14:creationId xmlns:p14="http://schemas.microsoft.com/office/powerpoint/2010/main" val="209972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026287"/>
            <a:ext cx="11325223" cy="4351338"/>
          </a:xfrm>
        </p:spPr>
        <p:txBody>
          <a:bodyPr/>
          <a:lstStyle/>
          <a:p>
            <a:pPr marL="0" indent="0">
              <a:buNone/>
            </a:pPr>
            <a:r>
              <a:rPr lang="en-GB" sz="2400" dirty="0" smtClean="0"/>
              <a:t>Exposing ourselves to other cultures is a really good way of understanding and celebrating diversity and also of understanding that the way we live (all of our customs and traditions) are just one version of how to live, and are no more right nor wrong than those of another culture.</a:t>
            </a:r>
          </a:p>
          <a:p>
            <a:pPr marL="0" indent="0">
              <a:buNone/>
            </a:pPr>
            <a:endParaRPr lang="en-GB" dirty="0"/>
          </a:p>
        </p:txBody>
      </p:sp>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7971281" y="2709020"/>
            <a:ext cx="3513281" cy="3535807"/>
          </a:xfrm>
          <a:prstGeom prst="rect">
            <a:avLst/>
          </a:prstGeom>
        </p:spPr>
      </p:pic>
      <p:sp>
        <p:nvSpPr>
          <p:cNvPr id="3" name="Rectangle 2"/>
          <p:cNvSpPr/>
          <p:nvPr/>
        </p:nvSpPr>
        <p:spPr>
          <a:xfrm>
            <a:off x="380999" y="2640806"/>
            <a:ext cx="6565347" cy="1938992"/>
          </a:xfrm>
          <a:prstGeom prst="rect">
            <a:avLst/>
          </a:prstGeom>
        </p:spPr>
        <p:txBody>
          <a:bodyPr wrap="square">
            <a:spAutoFit/>
          </a:bodyPr>
          <a:lstStyle/>
          <a:p>
            <a:endParaRPr lang="en-GB" sz="2400" dirty="0">
              <a:latin typeface="Calibri Light" panose="020F0302020204030204" pitchFamily="34" charset="0"/>
              <a:cs typeface="Calibri Light" panose="020F0302020204030204" pitchFamily="34" charset="0"/>
            </a:endParaRPr>
          </a:p>
          <a:p>
            <a:r>
              <a:rPr lang="en-GB" sz="2400" dirty="0">
                <a:latin typeface="Calibri Light" panose="020F0302020204030204" pitchFamily="34" charset="0"/>
                <a:cs typeface="Calibri Light" panose="020F0302020204030204" pitchFamily="34" charset="0"/>
              </a:rPr>
              <a:t>Look at the quote on the next slide from anthropologist Wade </a:t>
            </a:r>
            <a:r>
              <a:rPr lang="en-GB" sz="2400" dirty="0" smtClean="0">
                <a:latin typeface="Calibri Light" panose="020F0302020204030204" pitchFamily="34" charset="0"/>
                <a:cs typeface="Calibri Light" panose="020F0302020204030204" pitchFamily="34" charset="0"/>
              </a:rPr>
              <a:t>Davis </a:t>
            </a:r>
            <a:r>
              <a:rPr lang="en-GB" sz="2400" dirty="0">
                <a:latin typeface="Calibri Light" panose="020F0302020204030204" pitchFamily="34" charset="0"/>
                <a:cs typeface="Calibri Light" panose="020F0302020204030204" pitchFamily="34" charset="0"/>
              </a:rPr>
              <a:t>and talk with the person next to you about what you think it may mean. Share your ideas with the class.</a:t>
            </a:r>
          </a:p>
        </p:txBody>
      </p:sp>
    </p:spTree>
    <p:extLst>
      <p:ext uri="{BB962C8B-B14F-4D97-AF65-F5344CB8AC3E}">
        <p14:creationId xmlns:p14="http://schemas.microsoft.com/office/powerpoint/2010/main" val="186548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2652903" y="426720"/>
            <a:ext cx="5976747" cy="5726430"/>
          </a:xfrm>
          <a:prstGeom prst="wedgeEllipseCallout">
            <a:avLst>
              <a:gd name="adj1" fmla="val -26707"/>
              <a:gd name="adj2" fmla="val 55640"/>
            </a:avLst>
          </a:prstGeom>
          <a:solidFill>
            <a:srgbClr val="3F8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GB" sz="2400" b="1" dirty="0" smtClean="0">
                <a:solidFill>
                  <a:schemeClr val="accent4">
                    <a:lumMod val="20000"/>
                    <a:lumOff val="80000"/>
                  </a:schemeClr>
                </a:solidFill>
                <a:latin typeface="+mj-lt"/>
                <a:ea typeface="Calibri" panose="020F0502020204030204" pitchFamily="34" charset="0"/>
                <a:cs typeface="Times New Roman" panose="02020603050405020304" pitchFamily="18" charset="0"/>
              </a:rPr>
              <a:t>Cultures around the world - </a:t>
            </a:r>
            <a:r>
              <a:rPr lang="en-GB" sz="2400" b="1" i="1" dirty="0" smtClean="0">
                <a:solidFill>
                  <a:schemeClr val="accent4">
                    <a:lumMod val="20000"/>
                    <a:lumOff val="80000"/>
                  </a:schemeClr>
                </a:solidFill>
                <a:latin typeface="+mj-lt"/>
                <a:ea typeface="Calibri" panose="020F0502020204030204" pitchFamily="34" charset="0"/>
                <a:cs typeface="Times New Roman" panose="02020603050405020304" pitchFamily="18" charset="0"/>
              </a:rPr>
              <a:t>the </a:t>
            </a:r>
            <a:r>
              <a:rPr lang="en-GB" sz="2400" b="1" i="1" dirty="0">
                <a:solidFill>
                  <a:schemeClr val="accent4">
                    <a:lumMod val="20000"/>
                    <a:lumOff val="80000"/>
                  </a:schemeClr>
                </a:solidFill>
                <a:latin typeface="+mj-lt"/>
                <a:ea typeface="Calibri" panose="020F0502020204030204" pitchFamily="34" charset="0"/>
                <a:cs typeface="Times New Roman" panose="02020603050405020304" pitchFamily="18" charset="0"/>
              </a:rPr>
              <a:t>myriad voices of humanity</a:t>
            </a:r>
            <a:r>
              <a:rPr lang="en-GB" sz="2400" b="1" dirty="0">
                <a:solidFill>
                  <a:schemeClr val="accent4">
                    <a:lumMod val="20000"/>
                    <a:lumOff val="80000"/>
                  </a:schemeClr>
                </a:solidFill>
                <a:latin typeface="+mj-lt"/>
                <a:ea typeface="Calibri" panose="020F0502020204030204" pitchFamily="34" charset="0"/>
                <a:cs typeface="Times New Roman" panose="02020603050405020304" pitchFamily="18" charset="0"/>
              </a:rPr>
              <a:t> </a:t>
            </a:r>
            <a:r>
              <a:rPr lang="en-GB" sz="2400" b="1" dirty="0" smtClean="0">
                <a:solidFill>
                  <a:schemeClr val="accent4">
                    <a:lumMod val="20000"/>
                    <a:lumOff val="80000"/>
                  </a:schemeClr>
                </a:solidFill>
                <a:latin typeface="+mj-lt"/>
                <a:ea typeface="Calibri" panose="020F0502020204030204" pitchFamily="34" charset="0"/>
                <a:cs typeface="Times New Roman" panose="02020603050405020304" pitchFamily="18" charset="0"/>
              </a:rPr>
              <a:t>- are </a:t>
            </a:r>
            <a:r>
              <a:rPr lang="en-GB" sz="2400" b="1" dirty="0">
                <a:solidFill>
                  <a:schemeClr val="accent4">
                    <a:lumMod val="20000"/>
                    <a:lumOff val="80000"/>
                  </a:schemeClr>
                </a:solidFill>
                <a:latin typeface="+mj-lt"/>
                <a:ea typeface="Calibri" panose="020F0502020204030204" pitchFamily="34" charset="0"/>
                <a:cs typeface="Times New Roman" panose="02020603050405020304" pitchFamily="18" charset="0"/>
              </a:rPr>
              <a:t>not failed attempts at being </a:t>
            </a:r>
            <a:r>
              <a:rPr lang="en-GB" sz="2400" b="1" dirty="0" smtClean="0">
                <a:solidFill>
                  <a:schemeClr val="accent4">
                    <a:lumMod val="20000"/>
                    <a:lumOff val="80000"/>
                  </a:schemeClr>
                </a:solidFill>
                <a:latin typeface="+mj-lt"/>
                <a:ea typeface="Calibri" panose="020F0502020204030204" pitchFamily="34" charset="0"/>
                <a:cs typeface="Times New Roman" panose="02020603050405020304" pitchFamily="18" charset="0"/>
              </a:rPr>
              <a:t>you,</a:t>
            </a:r>
            <a:r>
              <a:rPr lang="en-GB" sz="2400" b="1" dirty="0">
                <a:solidFill>
                  <a:schemeClr val="accent4">
                    <a:lumMod val="20000"/>
                    <a:lumOff val="80000"/>
                  </a:schemeClr>
                </a:solidFill>
                <a:latin typeface="+mj-lt"/>
                <a:ea typeface="Calibri" panose="020F0502020204030204" pitchFamily="34" charset="0"/>
                <a:cs typeface="Times New Roman" panose="02020603050405020304" pitchFamily="18" charset="0"/>
              </a:rPr>
              <a:t> failed attempts at being modern</a:t>
            </a:r>
            <a:r>
              <a:rPr lang="en-GB" sz="2400" b="1" dirty="0" smtClean="0">
                <a:solidFill>
                  <a:schemeClr val="accent4">
                    <a:lumMod val="20000"/>
                    <a:lumOff val="80000"/>
                  </a:schemeClr>
                </a:solidFill>
                <a:latin typeface="+mj-lt"/>
                <a:ea typeface="Calibri" panose="020F0502020204030204" pitchFamily="34" charset="0"/>
                <a:cs typeface="Times New Roman" panose="02020603050405020304" pitchFamily="18" charset="0"/>
              </a:rPr>
              <a:t>.</a:t>
            </a:r>
            <a:r>
              <a:rPr lang="en-GB" sz="2400" b="1" dirty="0">
                <a:solidFill>
                  <a:schemeClr val="accent4">
                    <a:lumMod val="20000"/>
                    <a:lumOff val="80000"/>
                  </a:schemeClr>
                </a:solidFill>
                <a:latin typeface="+mj-lt"/>
                <a:ea typeface="Calibri" panose="020F0502020204030204" pitchFamily="34" charset="0"/>
                <a:cs typeface="Times New Roman" panose="02020603050405020304" pitchFamily="18" charset="0"/>
              </a:rPr>
              <a:t> They're unique answers to a fundamental </a:t>
            </a:r>
            <a:r>
              <a:rPr lang="en-GB" sz="2400" b="1" dirty="0" smtClean="0">
                <a:solidFill>
                  <a:schemeClr val="accent4">
                    <a:lumMod val="20000"/>
                    <a:lumOff val="80000"/>
                  </a:schemeClr>
                </a:solidFill>
                <a:latin typeface="+mj-lt"/>
                <a:ea typeface="Calibri" panose="020F0502020204030204" pitchFamily="34" charset="0"/>
                <a:cs typeface="Times New Roman" panose="02020603050405020304" pitchFamily="18" charset="0"/>
              </a:rPr>
              <a:t>question</a:t>
            </a:r>
            <a:r>
              <a:rPr lang="en-GB" sz="2400" b="1" dirty="0">
                <a:solidFill>
                  <a:schemeClr val="accent4">
                    <a:lumMod val="20000"/>
                    <a:lumOff val="80000"/>
                  </a:schemeClr>
                </a:solidFill>
                <a:latin typeface="+mj-lt"/>
                <a:ea typeface="Calibri" panose="020F0502020204030204" pitchFamily="34" charset="0"/>
                <a:cs typeface="Times New Roman" panose="02020603050405020304" pitchFamily="18" charset="0"/>
              </a:rPr>
              <a:t>: what does it mean to be human and alive? </a:t>
            </a:r>
            <a:r>
              <a:rPr lang="en-GB" sz="2400" b="1" dirty="0" smtClean="0">
                <a:solidFill>
                  <a:schemeClr val="accent4">
                    <a:lumMod val="20000"/>
                    <a:lumOff val="80000"/>
                  </a:schemeClr>
                </a:solidFill>
                <a:latin typeface="+mj-lt"/>
                <a:ea typeface="Calibri" panose="020F0502020204030204" pitchFamily="34" charset="0"/>
                <a:cs typeface="Times New Roman" panose="02020603050405020304" pitchFamily="18" charset="0"/>
              </a:rPr>
              <a:t> </a:t>
            </a:r>
            <a:r>
              <a:rPr lang="en-GB" sz="2400" dirty="0">
                <a:solidFill>
                  <a:schemeClr val="accent4">
                    <a:lumMod val="20000"/>
                    <a:lumOff val="80000"/>
                  </a:schemeClr>
                </a:solidFill>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82622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C U L T U R E  I N  </a:t>
            </a:r>
          </a:p>
          <a:p>
            <a:pPr algn="ctr"/>
            <a:r>
              <a:rPr lang="en-GB" sz="2400" b="1" dirty="0" smtClean="0">
                <a:solidFill>
                  <a:prstClr val="white"/>
                </a:solidFill>
                <a:latin typeface="Foco" panose="020B0504050202020203" pitchFamily="34" charset="0"/>
              </a:rPr>
              <a:t>D A N G E R</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2 </a:t>
            </a:r>
            <a:r>
              <a:rPr lang="en-GB" b="1" dirty="0" smtClean="0">
                <a:solidFill>
                  <a:srgbClr val="FEE725"/>
                </a:solidFill>
                <a:latin typeface="Foco" panose="020B0504050202020203" pitchFamily="34" charset="0"/>
              </a:rPr>
              <a:t>0  </a:t>
            </a:r>
            <a:r>
              <a:rPr lang="en-GB" b="1" dirty="0" smtClean="0">
                <a:solidFill>
                  <a:srgbClr val="FEE725"/>
                </a:solidFill>
                <a:latin typeface="Foco" panose="020B0504050202020203" pitchFamily="34" charset="0"/>
              </a:rPr>
              <a:t>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877301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1208214"/>
            <a:ext cx="10515600" cy="4351338"/>
          </a:xfrm>
        </p:spPr>
        <p:txBody>
          <a:bodyPr/>
          <a:lstStyle/>
          <a:p>
            <a:pPr marL="0" indent="0">
              <a:buNone/>
            </a:pPr>
            <a:r>
              <a:rPr lang="en-GB" dirty="0" smtClean="0"/>
              <a:t>There are sadly many threats to cultural diversity and cultures are dying out rapidly across the world.</a:t>
            </a:r>
          </a:p>
        </p:txBody>
      </p:sp>
      <p:pic>
        <p:nvPicPr>
          <p:cNvPr id="6" name="Picture 2" descr="http://www.freepresshouston.com/wp-content/uploads/2013/12/evicted.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99059" l="364" r="100000">
                        <a14:foregroundMark x1="29030" y1="41608" x2="29030" y2="41608"/>
                        <a14:foregroundMark x1="33606" y1="40745" x2="33606" y2="40745"/>
                        <a14:foregroundMark x1="35242" y1="39922" x2="35242" y2="39922"/>
                        <a14:foregroundMark x1="36727" y1="39922" x2="36727" y2="39922"/>
                        <a14:foregroundMark x1="37545" y1="39490" x2="37545" y2="39490"/>
                        <a14:foregroundMark x1="40818" y1="38863" x2="40818" y2="38863"/>
                        <a14:foregroundMark x1="45394" y1="37804" x2="45394" y2="37804"/>
                        <a14:foregroundMark x1="48515" y1="37569" x2="48515" y2="37569"/>
                        <a14:foregroundMark x1="32970" y1="31647" x2="32970" y2="31647"/>
                        <a14:foregroundMark x1="35242" y1="30392" x2="35242" y2="30392"/>
                        <a14:foregroundMark x1="45576" y1="33765" x2="45576" y2="33765"/>
                        <a14:foregroundMark x1="30182" y1="32706" x2="30182" y2="32706"/>
                        <a14:foregroundMark x1="40000" y1="50078" x2="40000" y2="50078"/>
                        <a14:foregroundMark x1="45909" y1="48588" x2="45909" y2="48588"/>
                        <a14:foregroundMark x1="31152" y1="50078" x2="31152" y2="50078"/>
                        <a14:foregroundMark x1="25273" y1="43725" x2="25273" y2="43725"/>
                        <a14:foregroundMark x1="24273" y1="31451" x2="24273" y2="31451"/>
                        <a14:foregroundMark x1="26091" y1="31451" x2="26091" y2="31451"/>
                        <a14:foregroundMark x1="27212" y1="35882" x2="27212" y2="35882"/>
                        <a14:foregroundMark x1="40485" y1="32510" x2="40485" y2="32510"/>
                        <a14:foregroundMark x1="41788" y1="31451" x2="41788" y2="31451"/>
                        <a14:foregroundMark x1="49182" y1="32510" x2="49182" y2="32510"/>
                        <a14:foregroundMark x1="27212" y1="51137" x2="27212" y2="51137"/>
                        <a14:foregroundMark x1="25909" y1="47765" x2="25909" y2="47765"/>
                        <a14:foregroundMark x1="32455" y1="36941" x2="32455" y2="36941"/>
                        <a14:foregroundMark x1="39515" y1="35686" x2="39515" y2="35686"/>
                        <a14:foregroundMark x1="33788" y1="36078" x2="33788" y2="36078"/>
                        <a14:foregroundMark x1="31333" y1="37373" x2="31333" y2="37373"/>
                        <a14:foregroundMark x1="36879" y1="35686" x2="36879" y2="35686"/>
                        <a14:foregroundMark x1="38848" y1="43529" x2="38848" y2="43529"/>
                        <a14:foregroundMark x1="30667" y1="44588" x2="30667" y2="44588"/>
                        <a14:foregroundMark x1="31152" y1="39059" x2="31152" y2="39059"/>
                        <a14:foregroundMark x1="35091" y1="37569" x2="35091" y2="37569"/>
                        <a14:foregroundMark x1="43273" y1="45216" x2="43273" y2="45216"/>
                        <a14:foregroundMark x1="43424" y1="40980" x2="43424" y2="40980"/>
                        <a14:foregroundMark x1="47364" y1="45647" x2="47364" y2="45647"/>
                        <a14:foregroundMark x1="42606" y1="47765" x2="42606" y2="47765"/>
                        <a14:foregroundMark x1="31970" y1="43098" x2="31970" y2="43098"/>
                        <a14:foregroundMark x1="24758" y1="43529" x2="24758" y2="43529"/>
                        <a14:foregroundMark x1="29364" y1="47765" x2="29364" y2="47765"/>
                        <a14:foregroundMark x1="36394" y1="48824" x2="36394" y2="48824"/>
                        <a14:foregroundMark x1="48364" y1="47333" x2="48364" y2="47333"/>
                        <a14:foregroundMark x1="49485" y1="48824" x2="49485" y2="48824"/>
                        <a14:foregroundMark x1="24121" y1="42863" x2="24121" y2="42863"/>
                        <a14:foregroundMark x1="29030" y1="48392" x2="29030" y2="48392"/>
                        <a14:foregroundMark x1="34909" y1="48824" x2="34909" y2="48824"/>
                        <a14:foregroundMark x1="37545" y1="50941" x2="37545" y2="50941"/>
                      </a14:backgroundRemoval>
                    </a14:imgEffect>
                  </a14:imgLayer>
                </a14:imgProps>
              </a:ext>
              <a:ext uri="{28A0092B-C50C-407E-A947-70E740481C1C}">
                <a14:useLocalDpi xmlns:a14="http://schemas.microsoft.com/office/drawing/2010/main"/>
              </a:ext>
            </a:extLst>
          </a:blip>
          <a:srcRect/>
          <a:stretch>
            <a:fillRect/>
          </a:stretch>
        </p:blipFill>
        <p:spPr bwMode="auto">
          <a:xfrm>
            <a:off x="8689848" y="4353593"/>
            <a:ext cx="3395834" cy="262405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36445" y="2538818"/>
            <a:ext cx="2964252" cy="2964252"/>
          </a:xfrm>
          <a:prstGeom prst="rect">
            <a:avLst/>
          </a:prstGeom>
        </p:spPr>
      </p:pic>
      <p:sp>
        <p:nvSpPr>
          <p:cNvPr id="8" name="TextBox 7"/>
          <p:cNvSpPr txBox="1"/>
          <p:nvPr/>
        </p:nvSpPr>
        <p:spPr>
          <a:xfrm>
            <a:off x="4427379" y="3051448"/>
            <a:ext cx="2382384" cy="1938992"/>
          </a:xfrm>
          <a:prstGeom prst="rect">
            <a:avLst/>
          </a:prstGeom>
          <a:noFill/>
        </p:spPr>
        <p:txBody>
          <a:bodyPr wrap="square" rtlCol="0">
            <a:spAutoFit/>
          </a:bodyPr>
          <a:lstStyle/>
          <a:p>
            <a:pPr algn="ctr"/>
            <a:r>
              <a:rPr lang="en-GB" sz="2400" dirty="0" smtClean="0">
                <a:latin typeface="Calibri Light" panose="020F0302020204030204" pitchFamily="34" charset="0"/>
                <a:cs typeface="Calibri Light" panose="020F0302020204030204" pitchFamily="34" charset="0"/>
              </a:rPr>
              <a:t>What do you think may be some of the reasons that this is happening?</a:t>
            </a:r>
            <a:endParaRPr lang="en-GB"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8197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495300" y="1635900"/>
            <a:ext cx="11390420" cy="2739211"/>
          </a:xfrm>
          <a:prstGeom prst="rect">
            <a:avLst/>
          </a:prstGeom>
        </p:spPr>
        <p:txBody>
          <a:bodyPr wrap="square">
            <a:spAutoFit/>
          </a:bodyPr>
          <a:lstStyle/>
          <a:p>
            <a:r>
              <a:rPr lang="en-GB" sz="2400" dirty="0">
                <a:solidFill>
                  <a:prstClr val="black"/>
                </a:solidFill>
                <a:latin typeface="Calibri Light" panose="020F0302020204030204" pitchFamily="34" charset="0"/>
                <a:cs typeface="Calibri Light" panose="020F0302020204030204" pitchFamily="34" charset="0"/>
              </a:rPr>
              <a:t>Watch the following short film (1.52 mins) made by a secondary school student, Angel, from </a:t>
            </a:r>
            <a:r>
              <a:rPr lang="en-GB" sz="2400" u="sng" dirty="0">
                <a:solidFill>
                  <a:prstClr val="black"/>
                </a:solidFill>
                <a:latin typeface="Calibri Light" panose="020F0302020204030204" pitchFamily="34" charset="0"/>
                <a:cs typeface="Calibri Light" panose="020F0302020204030204" pitchFamily="34" charset="0"/>
                <a:hlinkClick r:id="rId2"/>
              </a:rPr>
              <a:t>KIS International school Thailand</a:t>
            </a:r>
            <a:r>
              <a:rPr lang="en-GB" sz="2400" dirty="0">
                <a:solidFill>
                  <a:prstClr val="black"/>
                </a:solidFill>
                <a:latin typeface="Calibri Light" panose="020F0302020204030204" pitchFamily="34" charset="0"/>
                <a:cs typeface="Calibri Light" panose="020F0302020204030204" pitchFamily="34" charset="0"/>
              </a:rPr>
              <a:t> entitled: </a:t>
            </a:r>
            <a:endParaRPr lang="en-GB" sz="2400" dirty="0" smtClean="0">
              <a:solidFill>
                <a:prstClr val="black"/>
              </a:solidFill>
              <a:latin typeface="Calibri Light" panose="020F0302020204030204" pitchFamily="34" charset="0"/>
              <a:cs typeface="Calibri Light" panose="020F0302020204030204" pitchFamily="34" charset="0"/>
            </a:endParaRPr>
          </a:p>
          <a:p>
            <a:endParaRPr lang="en-GB" sz="2400" dirty="0">
              <a:solidFill>
                <a:prstClr val="black"/>
              </a:solidFill>
              <a:latin typeface="Calibri Light" panose="020F0302020204030204" pitchFamily="34" charset="0"/>
              <a:cs typeface="Calibri Light" panose="020F0302020204030204" pitchFamily="34" charset="0"/>
            </a:endParaRPr>
          </a:p>
          <a:p>
            <a:r>
              <a:rPr lang="en-GB" sz="2800" b="1" u="sng" dirty="0">
                <a:solidFill>
                  <a:prstClr val="black"/>
                </a:solidFill>
                <a:latin typeface="Calibri Light" panose="020F0302020204030204" pitchFamily="34" charset="0"/>
                <a:cs typeface="Calibri Light" panose="020F0302020204030204" pitchFamily="34" charset="0"/>
                <a:hlinkClick r:id="rId3"/>
              </a:rPr>
              <a:t>Impacts of Globalisation on </a:t>
            </a:r>
            <a:r>
              <a:rPr lang="en-GB" sz="2800" b="1" u="sng" dirty="0" smtClean="0">
                <a:solidFill>
                  <a:prstClr val="black"/>
                </a:solidFill>
                <a:latin typeface="Calibri Light" panose="020F0302020204030204" pitchFamily="34" charset="0"/>
                <a:cs typeface="Calibri Light" panose="020F0302020204030204" pitchFamily="34" charset="0"/>
                <a:hlinkClick r:id="rId3"/>
              </a:rPr>
              <a:t>Society</a:t>
            </a:r>
            <a:endParaRPr lang="en-GB" sz="2800" b="1" u="sng" dirty="0" smtClean="0">
              <a:solidFill>
                <a:prstClr val="black"/>
              </a:solidFill>
              <a:latin typeface="Calibri Light" panose="020F0302020204030204" pitchFamily="34" charset="0"/>
              <a:cs typeface="Calibri Light" panose="020F0302020204030204" pitchFamily="34" charset="0"/>
            </a:endParaRPr>
          </a:p>
          <a:p>
            <a:r>
              <a:rPr lang="en-GB" sz="1200" b="1" dirty="0" smtClean="0">
                <a:solidFill>
                  <a:prstClr val="black"/>
                </a:solidFill>
                <a:latin typeface="Calibri Light" panose="020F0302020204030204" pitchFamily="34" charset="0"/>
                <a:cs typeface="Calibri Light" panose="020F0302020204030204" pitchFamily="34" charset="0"/>
              </a:rPr>
              <a:t>(click </a:t>
            </a:r>
            <a:r>
              <a:rPr lang="en-GB" sz="1200" b="1" dirty="0">
                <a:solidFill>
                  <a:prstClr val="black"/>
                </a:solidFill>
                <a:latin typeface="Calibri Light" panose="020F0302020204030204" pitchFamily="34" charset="0"/>
                <a:cs typeface="Calibri Light" panose="020F0302020204030204" pitchFamily="34" charset="0"/>
              </a:rPr>
              <a:t>on the </a:t>
            </a:r>
            <a:r>
              <a:rPr lang="en-GB" sz="1200" b="1" dirty="0" smtClean="0">
                <a:solidFill>
                  <a:prstClr val="black"/>
                </a:solidFill>
                <a:latin typeface="Calibri Light" panose="020F0302020204030204" pitchFamily="34" charset="0"/>
                <a:cs typeface="Calibri Light" panose="020F0302020204030204" pitchFamily="34" charset="0"/>
              </a:rPr>
              <a:t>link above)</a:t>
            </a:r>
            <a:endParaRPr lang="en-GB" sz="1200" b="1" dirty="0">
              <a:solidFill>
                <a:prstClr val="black"/>
              </a:solidFill>
              <a:latin typeface="Calibri Light" panose="020F0302020204030204" pitchFamily="34" charset="0"/>
              <a:cs typeface="Calibri Light" panose="020F0302020204030204" pitchFamily="34" charset="0"/>
            </a:endParaRPr>
          </a:p>
          <a:p>
            <a:endParaRPr lang="en-GB" sz="2000" dirty="0" smtClean="0">
              <a:solidFill>
                <a:prstClr val="black"/>
              </a:solidFill>
              <a:latin typeface="Calibri Light" panose="020F0302020204030204" pitchFamily="34" charset="0"/>
              <a:cs typeface="Calibri Light" panose="020F0302020204030204" pitchFamily="34" charset="0"/>
            </a:endParaRPr>
          </a:p>
          <a:p>
            <a:endParaRPr lang="en-GB" sz="2000" dirty="0">
              <a:solidFill>
                <a:prstClr val="black"/>
              </a:solidFill>
              <a:latin typeface="Calibri Light" panose="020F0302020204030204" pitchFamily="34" charset="0"/>
              <a:cs typeface="Calibri Light" panose="020F0302020204030204" pitchFamily="34" charset="0"/>
            </a:endParaRPr>
          </a:p>
          <a:p>
            <a:endParaRPr lang="en-GB" sz="2000" dirty="0">
              <a:solidFill>
                <a:prstClr val="black"/>
              </a:solidFill>
              <a:latin typeface="Calibri Light" panose="020F0302020204030204" pitchFamily="34" charset="0"/>
              <a:cs typeface="Calibri Light" panose="020F0302020204030204" pitchFamily="34" charset="0"/>
            </a:endParaRPr>
          </a:p>
        </p:txBody>
      </p:sp>
      <p:pic>
        <p:nvPicPr>
          <p:cNvPr id="10" name="Picture 9" descr="https://i.ytimg.com/vi/kt5kosDeEsI/hqdefault.jpg"/>
          <p:cNvPicPr/>
          <p:nvPr/>
        </p:nvPicPr>
        <p:blipFill>
          <a:blip r:embed="rId4" cstate="print">
            <a:extLst>
              <a:ext uri="{28A0092B-C50C-407E-A947-70E740481C1C}">
                <a14:useLocalDpi xmlns:a14="http://schemas.microsoft.com/office/drawing/2010/main"/>
              </a:ext>
            </a:extLst>
          </a:blip>
          <a:srcRect/>
          <a:stretch>
            <a:fillRect/>
          </a:stretch>
        </p:blipFill>
        <p:spPr bwMode="auto">
          <a:xfrm>
            <a:off x="7209074" y="2729865"/>
            <a:ext cx="4702556" cy="3439723"/>
          </a:xfrm>
          <a:prstGeom prst="rect">
            <a:avLst/>
          </a:prstGeom>
          <a:noFill/>
          <a:ln>
            <a:noFill/>
          </a:ln>
        </p:spPr>
      </p:pic>
    </p:spTree>
    <p:extLst>
      <p:ext uri="{BB962C8B-B14F-4D97-AF65-F5344CB8AC3E}">
        <p14:creationId xmlns:p14="http://schemas.microsoft.com/office/powerpoint/2010/main" val="3114144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7050024" y="1492331"/>
            <a:ext cx="4329684" cy="2677656"/>
          </a:xfrm>
          <a:prstGeom prst="rect">
            <a:avLst/>
          </a:prstGeom>
        </p:spPr>
        <p:txBody>
          <a:bodyPr wrap="square">
            <a:spAutoFit/>
          </a:bodyPr>
          <a:lstStyle/>
          <a:p>
            <a:endParaRPr lang="en-GB" sz="2400" dirty="0" smtClean="0">
              <a:solidFill>
                <a:prstClr val="black"/>
              </a:solidFill>
              <a:latin typeface="Calibri Light" panose="020F0302020204030204" pitchFamily="34" charset="0"/>
              <a:cs typeface="Calibri Light" panose="020F0302020204030204" pitchFamily="34" charset="0"/>
            </a:endParaRPr>
          </a:p>
          <a:p>
            <a:endParaRPr lang="en-GB" sz="2400" dirty="0">
              <a:solidFill>
                <a:prstClr val="black"/>
              </a:solidFill>
              <a:latin typeface="Calibri Light" panose="020F0302020204030204" pitchFamily="34" charset="0"/>
              <a:cs typeface="Calibri Light" panose="020F0302020204030204" pitchFamily="34" charset="0"/>
            </a:endParaRPr>
          </a:p>
          <a:p>
            <a:r>
              <a:rPr lang="en-GB" sz="2400" dirty="0">
                <a:solidFill>
                  <a:prstClr val="black"/>
                </a:solidFill>
                <a:latin typeface="Calibri Light" panose="020F0302020204030204" pitchFamily="34" charset="0"/>
                <a:cs typeface="Calibri Light" panose="020F0302020204030204" pitchFamily="34" charset="0"/>
              </a:rPr>
              <a:t>Allow students a few minutes to respond to the </a:t>
            </a:r>
            <a:r>
              <a:rPr lang="en-GB" sz="2400" dirty="0" smtClean="0">
                <a:solidFill>
                  <a:prstClr val="black"/>
                </a:solidFill>
                <a:latin typeface="Calibri Light" panose="020F0302020204030204" pitchFamily="34" charset="0"/>
                <a:cs typeface="Calibri Light" panose="020F0302020204030204" pitchFamily="34" charset="0"/>
              </a:rPr>
              <a:t>film </a:t>
            </a:r>
            <a:r>
              <a:rPr lang="en-GB" sz="2400" dirty="0">
                <a:solidFill>
                  <a:prstClr val="black"/>
                </a:solidFill>
                <a:latin typeface="Calibri Light" panose="020F0302020204030204" pitchFamily="34" charset="0"/>
                <a:cs typeface="Calibri Light" panose="020F0302020204030204" pitchFamily="34" charset="0"/>
              </a:rPr>
              <a:t>with people sitting near to them</a:t>
            </a:r>
            <a:r>
              <a:rPr lang="en-GB" sz="2400" dirty="0" smtClean="0">
                <a:solidFill>
                  <a:prstClr val="black"/>
                </a:solidFill>
                <a:latin typeface="Calibri Light" panose="020F0302020204030204" pitchFamily="34" charset="0"/>
                <a:cs typeface="Calibri Light" panose="020F0302020204030204" pitchFamily="34" charset="0"/>
              </a:rPr>
              <a:t>.</a:t>
            </a:r>
          </a:p>
          <a:p>
            <a:endParaRPr lang="en-GB" sz="2400" dirty="0" smtClean="0">
              <a:solidFill>
                <a:prstClr val="black"/>
              </a:solidFill>
              <a:latin typeface="Calibri Light" panose="020F0302020204030204" pitchFamily="34" charset="0"/>
              <a:cs typeface="Calibri Light" panose="020F0302020204030204" pitchFamily="34" charset="0"/>
            </a:endParaRPr>
          </a:p>
          <a:p>
            <a:endParaRPr lang="en-GB" sz="2400" dirty="0">
              <a:solidFill>
                <a:prstClr val="black"/>
              </a:solidFill>
              <a:latin typeface="Calibri Light" panose="020F0302020204030204" pitchFamily="34" charset="0"/>
              <a:cs typeface="Calibri Light" panose="020F0302020204030204" pitchFamily="34" charset="0"/>
            </a:endParaRPr>
          </a:p>
        </p:txBody>
      </p:sp>
      <p:pic>
        <p:nvPicPr>
          <p:cNvPr id="10" name="Picture 9" descr="https://i.ytimg.com/vi/kt5kosDeEsI/hqdefault.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2032000" y="1897761"/>
            <a:ext cx="4702556" cy="3439723"/>
          </a:xfrm>
          <a:prstGeom prst="rect">
            <a:avLst/>
          </a:prstGeom>
          <a:noFill/>
          <a:ln>
            <a:noFill/>
          </a:ln>
        </p:spPr>
      </p:pic>
    </p:spTree>
    <p:extLst>
      <p:ext uri="{BB962C8B-B14F-4D97-AF65-F5344CB8AC3E}">
        <p14:creationId xmlns:p14="http://schemas.microsoft.com/office/powerpoint/2010/main" val="321266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1432433"/>
            <a:ext cx="10515600" cy="4351338"/>
          </a:xfrm>
        </p:spPr>
        <p:txBody>
          <a:bodyPr/>
          <a:lstStyle/>
          <a:p>
            <a:pPr marL="0" indent="0">
              <a:buNone/>
            </a:pPr>
            <a:r>
              <a:rPr lang="en-GB" dirty="0" smtClean="0"/>
              <a:t>The more we “develop” by spreading western ideas (through education, media, industry, charity, the single story), the more we become </a:t>
            </a:r>
            <a:r>
              <a:rPr lang="en-GB" b="1" dirty="0" smtClean="0"/>
              <a:t>globalised</a:t>
            </a:r>
            <a:r>
              <a:rPr lang="en-GB" dirty="0" smtClean="0"/>
              <a:t> or mono-cultural in the way that we are living.</a:t>
            </a:r>
          </a:p>
          <a:p>
            <a:pPr marL="0" indent="0">
              <a:buNone/>
            </a:pPr>
            <a:r>
              <a:rPr lang="en-GB" dirty="0" smtClean="0"/>
              <a:t>The more we become similar, the more we lose our diversity and the more we lose our diversity, the more cultures are eroded. </a:t>
            </a:r>
            <a:endParaRPr lang="en-GB" dirty="0"/>
          </a:p>
        </p:txBody>
      </p:sp>
      <p:pic>
        <p:nvPicPr>
          <p:cNvPr id="5" name="Picture 2" descr="http://www.freepresshouston.com/wp-content/uploads/2013/12/evicted.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99059" l="364" r="100000">
                        <a14:foregroundMark x1="29030" y1="41608" x2="29030" y2="41608"/>
                        <a14:foregroundMark x1="33606" y1="40745" x2="33606" y2="40745"/>
                        <a14:foregroundMark x1="35242" y1="39922" x2="35242" y2="39922"/>
                        <a14:foregroundMark x1="36727" y1="39922" x2="36727" y2="39922"/>
                        <a14:foregroundMark x1="37545" y1="39490" x2="37545" y2="39490"/>
                        <a14:foregroundMark x1="40818" y1="38863" x2="40818" y2="38863"/>
                        <a14:foregroundMark x1="45394" y1="37804" x2="45394" y2="37804"/>
                        <a14:foregroundMark x1="48515" y1="37569" x2="48515" y2="37569"/>
                        <a14:foregroundMark x1="32970" y1="31647" x2="32970" y2="31647"/>
                        <a14:foregroundMark x1="35242" y1="30392" x2="35242" y2="30392"/>
                        <a14:foregroundMark x1="45576" y1="33765" x2="45576" y2="33765"/>
                        <a14:foregroundMark x1="30182" y1="32706" x2="30182" y2="32706"/>
                        <a14:foregroundMark x1="40000" y1="50078" x2="40000" y2="50078"/>
                        <a14:foregroundMark x1="45909" y1="48588" x2="45909" y2="48588"/>
                        <a14:foregroundMark x1="31152" y1="50078" x2="31152" y2="50078"/>
                        <a14:foregroundMark x1="25273" y1="43725" x2="25273" y2="43725"/>
                        <a14:foregroundMark x1="24273" y1="31451" x2="24273" y2="31451"/>
                        <a14:foregroundMark x1="26091" y1="31451" x2="26091" y2="31451"/>
                        <a14:foregroundMark x1="27212" y1="35882" x2="27212" y2="35882"/>
                        <a14:foregroundMark x1="40485" y1="32510" x2="40485" y2="32510"/>
                        <a14:foregroundMark x1="41788" y1="31451" x2="41788" y2="31451"/>
                        <a14:foregroundMark x1="49182" y1="32510" x2="49182" y2="32510"/>
                        <a14:foregroundMark x1="27212" y1="51137" x2="27212" y2="51137"/>
                        <a14:foregroundMark x1="25909" y1="47765" x2="25909" y2="47765"/>
                        <a14:foregroundMark x1="32455" y1="36941" x2="32455" y2="36941"/>
                        <a14:foregroundMark x1="39515" y1="35686" x2="39515" y2="35686"/>
                        <a14:foregroundMark x1="33788" y1="36078" x2="33788" y2="36078"/>
                        <a14:foregroundMark x1="31333" y1="37373" x2="31333" y2="37373"/>
                        <a14:foregroundMark x1="36879" y1="35686" x2="36879" y2="35686"/>
                        <a14:foregroundMark x1="38848" y1="43529" x2="38848" y2="43529"/>
                        <a14:foregroundMark x1="30667" y1="44588" x2="30667" y2="44588"/>
                        <a14:foregroundMark x1="31152" y1="39059" x2="31152" y2="39059"/>
                        <a14:foregroundMark x1="35091" y1="37569" x2="35091" y2="37569"/>
                        <a14:foregroundMark x1="43273" y1="45216" x2="43273" y2="45216"/>
                        <a14:foregroundMark x1="43424" y1="40980" x2="43424" y2="40980"/>
                        <a14:foregroundMark x1="47364" y1="45647" x2="47364" y2="45647"/>
                        <a14:foregroundMark x1="42606" y1="47765" x2="42606" y2="47765"/>
                        <a14:foregroundMark x1="31970" y1="43098" x2="31970" y2="43098"/>
                        <a14:foregroundMark x1="24758" y1="43529" x2="24758" y2="43529"/>
                        <a14:foregroundMark x1="29364" y1="47765" x2="29364" y2="47765"/>
                        <a14:foregroundMark x1="36394" y1="48824" x2="36394" y2="48824"/>
                        <a14:foregroundMark x1="48364" y1="47333" x2="48364" y2="47333"/>
                        <a14:foregroundMark x1="49485" y1="48824" x2="49485" y2="48824"/>
                        <a14:foregroundMark x1="24121" y1="42863" x2="24121" y2="42863"/>
                        <a14:foregroundMark x1="29030" y1="48392" x2="29030" y2="48392"/>
                        <a14:foregroundMark x1="34909" y1="48824" x2="34909" y2="48824"/>
                        <a14:foregroundMark x1="37545" y1="50941" x2="37545" y2="50941"/>
                      </a14:backgroundRemoval>
                    </a14:imgEffect>
                  </a14:imgLayer>
                </a14:imgProps>
              </a:ext>
              <a:ext uri="{28A0092B-C50C-407E-A947-70E740481C1C}">
                <a14:useLocalDpi xmlns:a14="http://schemas.microsoft.com/office/drawing/2010/main"/>
              </a:ext>
            </a:extLst>
          </a:blip>
          <a:srcRect/>
          <a:stretch>
            <a:fillRect/>
          </a:stretch>
        </p:blipFill>
        <p:spPr bwMode="auto">
          <a:xfrm>
            <a:off x="4837176" y="4066638"/>
            <a:ext cx="3920090" cy="302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46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9247" y="1111250"/>
            <a:ext cx="11337851" cy="4351338"/>
          </a:xfrm>
        </p:spPr>
        <p:txBody>
          <a:bodyPr/>
          <a:lstStyle/>
          <a:p>
            <a:pPr marL="0" indent="0">
              <a:buNone/>
            </a:pPr>
            <a:r>
              <a:rPr lang="en-GB" dirty="0" smtClean="0"/>
              <a:t>Split </a:t>
            </a:r>
            <a:r>
              <a:rPr lang="en-GB" dirty="0"/>
              <a:t>the class in half and give each half one of these positions:</a:t>
            </a:r>
          </a:p>
        </p:txBody>
      </p:sp>
      <p:pic>
        <p:nvPicPr>
          <p:cNvPr id="12" name="Picture 11" descr="http://rlv.zcache.com/happy_earth_smiley_face_classic_round_sticker-rc96f688ccbfc4071a687077e3eda7744_v9waf_8byvr_324.jpg"/>
          <p:cNvPicPr/>
          <p:nvPr/>
        </p:nvPicPr>
        <p:blipFill rotWithShape="1">
          <a:blip r:embed="rId2" cstate="email">
            <a:extLst>
              <a:ext uri="{28A0092B-C50C-407E-A947-70E740481C1C}">
                <a14:useLocalDpi xmlns:a14="http://schemas.microsoft.com/office/drawing/2010/main"/>
              </a:ext>
            </a:extLst>
          </a:blip>
          <a:srcRect/>
          <a:stretch/>
        </p:blipFill>
        <p:spPr bwMode="auto">
          <a:xfrm>
            <a:off x="2582767" y="1927225"/>
            <a:ext cx="2592388" cy="2533396"/>
          </a:xfrm>
          <a:prstGeom prst="rect">
            <a:avLst/>
          </a:prstGeom>
          <a:noFill/>
          <a:ln>
            <a:noFill/>
          </a:ln>
          <a:extLst>
            <a:ext uri="{53640926-AAD7-44D8-BBD7-CCE9431645EC}">
              <a14:shadowObscured xmlns:a14="http://schemas.microsoft.com/office/drawing/2010/main"/>
            </a:ext>
          </a:extLst>
        </p:spPr>
      </p:pic>
      <p:pic>
        <p:nvPicPr>
          <p:cNvPr id="13" name="Picture 12" descr="http://images.vectorhq.com/images/premium/thumbs/154/environmental-concept-sad-earth_15476158.jpg"/>
          <p:cNvPicPr/>
          <p:nvPr/>
        </p:nvPicPr>
        <p:blipFill>
          <a:blip r:embed="rId3">
            <a:extLst>
              <a:ext uri="{28A0092B-C50C-407E-A947-70E740481C1C}">
                <a14:useLocalDpi xmlns:a14="http://schemas.microsoft.com/office/drawing/2010/main"/>
              </a:ext>
            </a:extLst>
          </a:blip>
          <a:srcRect/>
          <a:stretch>
            <a:fillRect/>
          </a:stretch>
        </p:blipFill>
        <p:spPr bwMode="auto">
          <a:xfrm>
            <a:off x="7295723" y="2023745"/>
            <a:ext cx="2554270" cy="2537968"/>
          </a:xfrm>
          <a:prstGeom prst="rect">
            <a:avLst/>
          </a:prstGeom>
          <a:noFill/>
          <a:ln>
            <a:noFill/>
          </a:ln>
        </p:spPr>
      </p:pic>
      <p:sp>
        <p:nvSpPr>
          <p:cNvPr id="14" name="Text Box 20"/>
          <p:cNvSpPr txBox="1"/>
          <p:nvPr/>
        </p:nvSpPr>
        <p:spPr>
          <a:xfrm>
            <a:off x="2059305" y="4432681"/>
            <a:ext cx="3575304" cy="787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400" b="1" dirty="0">
                <a:solidFill>
                  <a:srgbClr val="00B050"/>
                </a:solidFill>
                <a:ea typeface="Calibri" panose="020F0502020204030204" pitchFamily="34" charset="0"/>
                <a:cs typeface="Times New Roman" panose="02020603050405020304" pitchFamily="18" charset="0"/>
              </a:rPr>
              <a:t>“Globalisation </a:t>
            </a:r>
            <a:r>
              <a:rPr lang="en-GB" sz="2400" b="1" dirty="0" smtClean="0">
                <a:solidFill>
                  <a:srgbClr val="00B050"/>
                </a:solidFill>
                <a:ea typeface="Calibri" panose="020F0502020204030204" pitchFamily="34" charset="0"/>
                <a:cs typeface="Times New Roman" panose="02020603050405020304" pitchFamily="18" charset="0"/>
              </a:rPr>
              <a:t>is positive </a:t>
            </a:r>
            <a:r>
              <a:rPr lang="en-GB" sz="2400" b="1" dirty="0">
                <a:solidFill>
                  <a:srgbClr val="00B050"/>
                </a:solidFill>
                <a:ea typeface="Calibri" panose="020F0502020204030204" pitchFamily="34" charset="0"/>
                <a:cs typeface="Times New Roman" panose="02020603050405020304" pitchFamily="18" charset="0"/>
              </a:rPr>
              <a:t>for the world!”</a:t>
            </a:r>
            <a:endParaRPr lang="en-GB" sz="2000" dirty="0">
              <a:solidFill>
                <a:prstClr val="black"/>
              </a:solidFill>
              <a:ea typeface="Calibri" panose="020F0502020204030204" pitchFamily="34" charset="0"/>
              <a:cs typeface="Times New Roman" panose="02020603050405020304" pitchFamily="18" charset="0"/>
            </a:endParaRPr>
          </a:p>
        </p:txBody>
      </p:sp>
      <p:sp>
        <p:nvSpPr>
          <p:cNvPr id="15" name="Text Box 22"/>
          <p:cNvSpPr txBox="1"/>
          <p:nvPr/>
        </p:nvSpPr>
        <p:spPr>
          <a:xfrm>
            <a:off x="7094579" y="4618450"/>
            <a:ext cx="3075478" cy="787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000" b="1" dirty="0">
                <a:solidFill>
                  <a:srgbClr val="C00000"/>
                </a:solidFill>
                <a:ea typeface="Calibri" panose="020F0502020204030204" pitchFamily="34" charset="0"/>
                <a:cs typeface="Times New Roman" panose="02020603050405020304" pitchFamily="18" charset="0"/>
              </a:rPr>
              <a:t>“Globalisation is </a:t>
            </a:r>
            <a:r>
              <a:rPr lang="en-GB" sz="2000" b="1" dirty="0" smtClean="0">
                <a:solidFill>
                  <a:srgbClr val="C00000"/>
                </a:solidFill>
                <a:ea typeface="Calibri" panose="020F0502020204030204" pitchFamily="34" charset="0"/>
                <a:cs typeface="Times New Roman" panose="02020603050405020304" pitchFamily="18" charset="0"/>
              </a:rPr>
              <a:t>negative </a:t>
            </a:r>
            <a:r>
              <a:rPr lang="en-GB" sz="2000" b="1" dirty="0">
                <a:solidFill>
                  <a:srgbClr val="C00000"/>
                </a:solidFill>
                <a:ea typeface="Calibri" panose="020F0502020204030204" pitchFamily="34" charset="0"/>
                <a:cs typeface="Times New Roman" panose="02020603050405020304" pitchFamily="18" charset="0"/>
              </a:rPr>
              <a:t>for the world!”</a:t>
            </a:r>
            <a:endParaRPr lang="en-GB"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011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80">
                                          <p:stCondLst>
                                            <p:cond delay="0"/>
                                          </p:stCondLst>
                                        </p:cTn>
                                        <p:tgtEl>
                                          <p:spTgt spid="12"/>
                                        </p:tgtEl>
                                      </p:cBhvr>
                                    </p:animEffect>
                                    <p:anim calcmode="lin" valueType="num">
                                      <p:cBhvr>
                                        <p:cTn id="1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9" dur="26">
                                          <p:stCondLst>
                                            <p:cond delay="650"/>
                                          </p:stCondLst>
                                        </p:cTn>
                                        <p:tgtEl>
                                          <p:spTgt spid="12"/>
                                        </p:tgtEl>
                                      </p:cBhvr>
                                      <p:to x="100000" y="60000"/>
                                    </p:animScale>
                                    <p:animScale>
                                      <p:cBhvr>
                                        <p:cTn id="20" dur="166" decel="50000">
                                          <p:stCondLst>
                                            <p:cond delay="676"/>
                                          </p:stCondLst>
                                        </p:cTn>
                                        <p:tgtEl>
                                          <p:spTgt spid="12"/>
                                        </p:tgtEl>
                                      </p:cBhvr>
                                      <p:to x="100000" y="100000"/>
                                    </p:animScale>
                                    <p:animScale>
                                      <p:cBhvr>
                                        <p:cTn id="21" dur="26">
                                          <p:stCondLst>
                                            <p:cond delay="1312"/>
                                          </p:stCondLst>
                                        </p:cTn>
                                        <p:tgtEl>
                                          <p:spTgt spid="12"/>
                                        </p:tgtEl>
                                      </p:cBhvr>
                                      <p:to x="100000" y="80000"/>
                                    </p:animScale>
                                    <p:animScale>
                                      <p:cBhvr>
                                        <p:cTn id="22" dur="166" decel="50000">
                                          <p:stCondLst>
                                            <p:cond delay="1338"/>
                                          </p:stCondLst>
                                        </p:cTn>
                                        <p:tgtEl>
                                          <p:spTgt spid="12"/>
                                        </p:tgtEl>
                                      </p:cBhvr>
                                      <p:to x="100000" y="100000"/>
                                    </p:animScale>
                                    <p:animScale>
                                      <p:cBhvr>
                                        <p:cTn id="23" dur="26">
                                          <p:stCondLst>
                                            <p:cond delay="1642"/>
                                          </p:stCondLst>
                                        </p:cTn>
                                        <p:tgtEl>
                                          <p:spTgt spid="12"/>
                                        </p:tgtEl>
                                      </p:cBhvr>
                                      <p:to x="100000" y="90000"/>
                                    </p:animScale>
                                    <p:animScale>
                                      <p:cBhvr>
                                        <p:cTn id="24" dur="166" decel="50000">
                                          <p:stCondLst>
                                            <p:cond delay="1668"/>
                                          </p:stCondLst>
                                        </p:cTn>
                                        <p:tgtEl>
                                          <p:spTgt spid="12"/>
                                        </p:tgtEl>
                                      </p:cBhvr>
                                      <p:to x="100000" y="100000"/>
                                    </p:animScale>
                                    <p:animScale>
                                      <p:cBhvr>
                                        <p:cTn id="25" dur="26">
                                          <p:stCondLst>
                                            <p:cond delay="1808"/>
                                          </p:stCondLst>
                                        </p:cTn>
                                        <p:tgtEl>
                                          <p:spTgt spid="12"/>
                                        </p:tgtEl>
                                      </p:cBhvr>
                                      <p:to x="100000" y="95000"/>
                                    </p:animScale>
                                    <p:animScale>
                                      <p:cBhvr>
                                        <p:cTn id="26" dur="166" decel="50000">
                                          <p:stCondLst>
                                            <p:cond delay="1834"/>
                                          </p:stCondLst>
                                        </p:cTn>
                                        <p:tgtEl>
                                          <p:spTgt spid="12"/>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80">
                                          <p:stCondLst>
                                            <p:cond delay="0"/>
                                          </p:stCondLst>
                                        </p:cTn>
                                        <p:tgtEl>
                                          <p:spTgt spid="14"/>
                                        </p:tgtEl>
                                      </p:cBhvr>
                                    </p:animEffect>
                                    <p:anim calcmode="lin" valueType="num">
                                      <p:cBhvr>
                                        <p:cTn id="3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5" dur="26">
                                          <p:stCondLst>
                                            <p:cond delay="650"/>
                                          </p:stCondLst>
                                        </p:cTn>
                                        <p:tgtEl>
                                          <p:spTgt spid="14"/>
                                        </p:tgtEl>
                                      </p:cBhvr>
                                      <p:to x="100000" y="60000"/>
                                    </p:animScale>
                                    <p:animScale>
                                      <p:cBhvr>
                                        <p:cTn id="36" dur="166" decel="50000">
                                          <p:stCondLst>
                                            <p:cond delay="676"/>
                                          </p:stCondLst>
                                        </p:cTn>
                                        <p:tgtEl>
                                          <p:spTgt spid="14"/>
                                        </p:tgtEl>
                                      </p:cBhvr>
                                      <p:to x="100000" y="100000"/>
                                    </p:animScale>
                                    <p:animScale>
                                      <p:cBhvr>
                                        <p:cTn id="37" dur="26">
                                          <p:stCondLst>
                                            <p:cond delay="1312"/>
                                          </p:stCondLst>
                                        </p:cTn>
                                        <p:tgtEl>
                                          <p:spTgt spid="14"/>
                                        </p:tgtEl>
                                      </p:cBhvr>
                                      <p:to x="100000" y="80000"/>
                                    </p:animScale>
                                    <p:animScale>
                                      <p:cBhvr>
                                        <p:cTn id="38" dur="166" decel="50000">
                                          <p:stCondLst>
                                            <p:cond delay="1338"/>
                                          </p:stCondLst>
                                        </p:cTn>
                                        <p:tgtEl>
                                          <p:spTgt spid="14"/>
                                        </p:tgtEl>
                                      </p:cBhvr>
                                      <p:to x="100000" y="100000"/>
                                    </p:animScale>
                                    <p:animScale>
                                      <p:cBhvr>
                                        <p:cTn id="39" dur="26">
                                          <p:stCondLst>
                                            <p:cond delay="1642"/>
                                          </p:stCondLst>
                                        </p:cTn>
                                        <p:tgtEl>
                                          <p:spTgt spid="14"/>
                                        </p:tgtEl>
                                      </p:cBhvr>
                                      <p:to x="100000" y="90000"/>
                                    </p:animScale>
                                    <p:animScale>
                                      <p:cBhvr>
                                        <p:cTn id="40" dur="166" decel="50000">
                                          <p:stCondLst>
                                            <p:cond delay="1668"/>
                                          </p:stCondLst>
                                        </p:cTn>
                                        <p:tgtEl>
                                          <p:spTgt spid="14"/>
                                        </p:tgtEl>
                                      </p:cBhvr>
                                      <p:to x="100000" y="100000"/>
                                    </p:animScale>
                                    <p:animScale>
                                      <p:cBhvr>
                                        <p:cTn id="41" dur="26">
                                          <p:stCondLst>
                                            <p:cond delay="1808"/>
                                          </p:stCondLst>
                                        </p:cTn>
                                        <p:tgtEl>
                                          <p:spTgt spid="14"/>
                                        </p:tgtEl>
                                      </p:cBhvr>
                                      <p:to x="100000" y="95000"/>
                                    </p:animScale>
                                    <p:animScale>
                                      <p:cBhvr>
                                        <p:cTn id="42" dur="166" decel="50000">
                                          <p:stCondLst>
                                            <p:cond delay="1834"/>
                                          </p:stCondLst>
                                        </p:cTn>
                                        <p:tgtEl>
                                          <p:spTgt spid="14"/>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80">
                                          <p:stCondLst>
                                            <p:cond delay="0"/>
                                          </p:stCondLst>
                                        </p:cTn>
                                        <p:tgtEl>
                                          <p:spTgt spid="13"/>
                                        </p:tgtEl>
                                      </p:cBhvr>
                                    </p:animEffect>
                                    <p:anim calcmode="lin" valueType="num">
                                      <p:cBhvr>
                                        <p:cTn id="4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3" dur="26">
                                          <p:stCondLst>
                                            <p:cond delay="650"/>
                                          </p:stCondLst>
                                        </p:cTn>
                                        <p:tgtEl>
                                          <p:spTgt spid="13"/>
                                        </p:tgtEl>
                                      </p:cBhvr>
                                      <p:to x="100000" y="60000"/>
                                    </p:animScale>
                                    <p:animScale>
                                      <p:cBhvr>
                                        <p:cTn id="54" dur="166" decel="50000">
                                          <p:stCondLst>
                                            <p:cond delay="676"/>
                                          </p:stCondLst>
                                        </p:cTn>
                                        <p:tgtEl>
                                          <p:spTgt spid="13"/>
                                        </p:tgtEl>
                                      </p:cBhvr>
                                      <p:to x="100000" y="100000"/>
                                    </p:animScale>
                                    <p:animScale>
                                      <p:cBhvr>
                                        <p:cTn id="55" dur="26">
                                          <p:stCondLst>
                                            <p:cond delay="1312"/>
                                          </p:stCondLst>
                                        </p:cTn>
                                        <p:tgtEl>
                                          <p:spTgt spid="13"/>
                                        </p:tgtEl>
                                      </p:cBhvr>
                                      <p:to x="100000" y="80000"/>
                                    </p:animScale>
                                    <p:animScale>
                                      <p:cBhvr>
                                        <p:cTn id="56" dur="166" decel="50000">
                                          <p:stCondLst>
                                            <p:cond delay="1338"/>
                                          </p:stCondLst>
                                        </p:cTn>
                                        <p:tgtEl>
                                          <p:spTgt spid="13"/>
                                        </p:tgtEl>
                                      </p:cBhvr>
                                      <p:to x="100000" y="100000"/>
                                    </p:animScale>
                                    <p:animScale>
                                      <p:cBhvr>
                                        <p:cTn id="57" dur="26">
                                          <p:stCondLst>
                                            <p:cond delay="1642"/>
                                          </p:stCondLst>
                                        </p:cTn>
                                        <p:tgtEl>
                                          <p:spTgt spid="13"/>
                                        </p:tgtEl>
                                      </p:cBhvr>
                                      <p:to x="100000" y="90000"/>
                                    </p:animScale>
                                    <p:animScale>
                                      <p:cBhvr>
                                        <p:cTn id="58" dur="166" decel="50000">
                                          <p:stCondLst>
                                            <p:cond delay="1668"/>
                                          </p:stCondLst>
                                        </p:cTn>
                                        <p:tgtEl>
                                          <p:spTgt spid="13"/>
                                        </p:tgtEl>
                                      </p:cBhvr>
                                      <p:to x="100000" y="100000"/>
                                    </p:animScale>
                                    <p:animScale>
                                      <p:cBhvr>
                                        <p:cTn id="59" dur="26">
                                          <p:stCondLst>
                                            <p:cond delay="1808"/>
                                          </p:stCondLst>
                                        </p:cTn>
                                        <p:tgtEl>
                                          <p:spTgt spid="13"/>
                                        </p:tgtEl>
                                      </p:cBhvr>
                                      <p:to x="100000" y="95000"/>
                                    </p:animScale>
                                    <p:animScale>
                                      <p:cBhvr>
                                        <p:cTn id="60" dur="166" decel="50000">
                                          <p:stCondLst>
                                            <p:cond delay="1834"/>
                                          </p:stCondLst>
                                        </p:cTn>
                                        <p:tgtEl>
                                          <p:spTgt spid="13"/>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80">
                                          <p:stCondLst>
                                            <p:cond delay="0"/>
                                          </p:stCondLst>
                                        </p:cTn>
                                        <p:tgtEl>
                                          <p:spTgt spid="15"/>
                                        </p:tgtEl>
                                      </p:cBhvr>
                                    </p:animEffect>
                                    <p:anim calcmode="lin" valueType="num">
                                      <p:cBhvr>
                                        <p:cTn id="6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9" dur="26">
                                          <p:stCondLst>
                                            <p:cond delay="650"/>
                                          </p:stCondLst>
                                        </p:cTn>
                                        <p:tgtEl>
                                          <p:spTgt spid="15"/>
                                        </p:tgtEl>
                                      </p:cBhvr>
                                      <p:to x="100000" y="60000"/>
                                    </p:animScale>
                                    <p:animScale>
                                      <p:cBhvr>
                                        <p:cTn id="70" dur="166" decel="50000">
                                          <p:stCondLst>
                                            <p:cond delay="676"/>
                                          </p:stCondLst>
                                        </p:cTn>
                                        <p:tgtEl>
                                          <p:spTgt spid="15"/>
                                        </p:tgtEl>
                                      </p:cBhvr>
                                      <p:to x="100000" y="100000"/>
                                    </p:animScale>
                                    <p:animScale>
                                      <p:cBhvr>
                                        <p:cTn id="71" dur="26">
                                          <p:stCondLst>
                                            <p:cond delay="1312"/>
                                          </p:stCondLst>
                                        </p:cTn>
                                        <p:tgtEl>
                                          <p:spTgt spid="15"/>
                                        </p:tgtEl>
                                      </p:cBhvr>
                                      <p:to x="100000" y="80000"/>
                                    </p:animScale>
                                    <p:animScale>
                                      <p:cBhvr>
                                        <p:cTn id="72" dur="166" decel="50000">
                                          <p:stCondLst>
                                            <p:cond delay="1338"/>
                                          </p:stCondLst>
                                        </p:cTn>
                                        <p:tgtEl>
                                          <p:spTgt spid="15"/>
                                        </p:tgtEl>
                                      </p:cBhvr>
                                      <p:to x="100000" y="100000"/>
                                    </p:animScale>
                                    <p:animScale>
                                      <p:cBhvr>
                                        <p:cTn id="73" dur="26">
                                          <p:stCondLst>
                                            <p:cond delay="1642"/>
                                          </p:stCondLst>
                                        </p:cTn>
                                        <p:tgtEl>
                                          <p:spTgt spid="15"/>
                                        </p:tgtEl>
                                      </p:cBhvr>
                                      <p:to x="100000" y="90000"/>
                                    </p:animScale>
                                    <p:animScale>
                                      <p:cBhvr>
                                        <p:cTn id="74" dur="166" decel="50000">
                                          <p:stCondLst>
                                            <p:cond delay="1668"/>
                                          </p:stCondLst>
                                        </p:cTn>
                                        <p:tgtEl>
                                          <p:spTgt spid="15"/>
                                        </p:tgtEl>
                                      </p:cBhvr>
                                      <p:to x="100000" y="100000"/>
                                    </p:animScale>
                                    <p:animScale>
                                      <p:cBhvr>
                                        <p:cTn id="75" dur="26">
                                          <p:stCondLst>
                                            <p:cond delay="1808"/>
                                          </p:stCondLst>
                                        </p:cTn>
                                        <p:tgtEl>
                                          <p:spTgt spid="15"/>
                                        </p:tgtEl>
                                      </p:cBhvr>
                                      <p:to x="100000" y="95000"/>
                                    </p:animScale>
                                    <p:animScale>
                                      <p:cBhvr>
                                        <p:cTn id="76"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2103119"/>
            <a:ext cx="10515600" cy="3342323"/>
          </a:xfrm>
        </p:spPr>
        <p:txBody>
          <a:bodyPr>
            <a:normAutofit/>
          </a:bodyPr>
          <a:lstStyle/>
          <a:p>
            <a:pPr marL="0" indent="0">
              <a:buNone/>
            </a:pPr>
            <a:r>
              <a:rPr lang="en-GB" dirty="0" smtClean="0"/>
              <a:t>Working </a:t>
            </a:r>
            <a:r>
              <a:rPr lang="en-GB" dirty="0"/>
              <a:t>in either pairs or small groups, ask students to note down all of the </a:t>
            </a:r>
            <a:r>
              <a:rPr lang="en-GB" b="1" dirty="0">
                <a:solidFill>
                  <a:srgbClr val="00B050"/>
                </a:solidFill>
              </a:rPr>
              <a:t>POSITIVE</a:t>
            </a:r>
            <a:r>
              <a:rPr lang="en-GB" dirty="0">
                <a:solidFill>
                  <a:srgbClr val="00B050"/>
                </a:solidFill>
              </a:rPr>
              <a:t> </a:t>
            </a:r>
            <a:r>
              <a:rPr lang="en-GB" dirty="0"/>
              <a:t>or </a:t>
            </a:r>
            <a:r>
              <a:rPr lang="en-GB" b="1" dirty="0">
                <a:solidFill>
                  <a:srgbClr val="C00000"/>
                </a:solidFill>
              </a:rPr>
              <a:t>NEGATIVE</a:t>
            </a:r>
            <a:r>
              <a:rPr lang="en-GB" dirty="0">
                <a:solidFill>
                  <a:srgbClr val="C00000"/>
                </a:solidFill>
              </a:rPr>
              <a:t> </a:t>
            </a:r>
            <a:r>
              <a:rPr lang="en-GB" dirty="0"/>
              <a:t>impacts of globalisation (depending on which side they are on).</a:t>
            </a:r>
          </a:p>
          <a:p>
            <a:pPr marL="0" indent="0">
              <a:buNone/>
            </a:pPr>
            <a:endParaRPr lang="en-GB" dirty="0" smtClean="0"/>
          </a:p>
          <a:p>
            <a:pPr marL="0" indent="0">
              <a:buNone/>
            </a:pPr>
            <a:r>
              <a:rPr lang="en-GB" dirty="0" smtClean="0"/>
              <a:t>Share thoughts with the class and discuss together.</a:t>
            </a:r>
            <a:endParaRPr lang="en-GB" dirty="0"/>
          </a:p>
        </p:txBody>
      </p:sp>
    </p:spTree>
    <p:extLst>
      <p:ext uri="{BB962C8B-B14F-4D97-AF65-F5344CB8AC3E}">
        <p14:creationId xmlns:p14="http://schemas.microsoft.com/office/powerpoint/2010/main" val="26042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6" name="Oval 5"/>
          <p:cNvSpPr/>
          <p:nvPr/>
        </p:nvSpPr>
        <p:spPr>
          <a:xfrm>
            <a:off x="3534280" y="870257"/>
            <a:ext cx="5123435" cy="5168286"/>
          </a:xfrm>
          <a:prstGeom prst="ellipse">
            <a:avLst/>
          </a:prstGeom>
          <a:solidFill>
            <a:schemeClr val="tx1">
              <a:alpha val="65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3589072" y="2773680"/>
            <a:ext cx="5013841" cy="1323439"/>
          </a:xfrm>
          <a:prstGeom prst="rect">
            <a:avLst/>
          </a:prstGeom>
          <a:noFill/>
        </p:spPr>
        <p:txBody>
          <a:bodyPr wrap="square" rtlCol="0">
            <a:spAutoFit/>
          </a:bodyPr>
          <a:lstStyle/>
          <a:p>
            <a:pPr algn="ctr"/>
            <a:r>
              <a:rPr lang="en-GB" sz="2800" b="1" dirty="0" smtClean="0">
                <a:solidFill>
                  <a:prstClr val="white"/>
                </a:solidFill>
                <a:latin typeface="Foco" panose="020B0504050202020203" pitchFamily="34" charset="0"/>
              </a:rPr>
              <a:t>W H A T  I S  C U L T U R E ?</a:t>
            </a:r>
          </a:p>
          <a:p>
            <a:pPr algn="ctr"/>
            <a:r>
              <a:rPr lang="en-GB" sz="2800" b="1" dirty="0" smtClean="0">
                <a:solidFill>
                  <a:prstClr val="white"/>
                </a:solidFill>
                <a:latin typeface="Foco" panose="020B0504050202020203" pitchFamily="34" charset="0"/>
              </a:rPr>
              <a:t> </a:t>
            </a:r>
            <a:endParaRPr lang="en-GB" sz="1200" b="1" dirty="0" smtClean="0">
              <a:solidFill>
                <a:prstClr val="white"/>
              </a:solidFill>
              <a:latin typeface="Foco" panose="020B0504050202020203" pitchFamily="34" charset="0"/>
            </a:endParaRPr>
          </a:p>
          <a:p>
            <a:pPr algn="ctr"/>
            <a:r>
              <a:rPr lang="en-GB" sz="2400" b="1" dirty="0" smtClean="0">
                <a:solidFill>
                  <a:srgbClr val="FEE725"/>
                </a:solidFill>
                <a:latin typeface="Foco" panose="020B0504050202020203" pitchFamily="34" charset="0"/>
              </a:rPr>
              <a:t>W E E K  1 </a:t>
            </a:r>
          </a:p>
        </p:txBody>
      </p:sp>
      <p:sp>
        <p:nvSpPr>
          <p:cNvPr id="9" name="TextBox 8"/>
          <p:cNvSpPr txBox="1"/>
          <p:nvPr/>
        </p:nvSpPr>
        <p:spPr>
          <a:xfrm>
            <a:off x="4236968" y="5223682"/>
            <a:ext cx="3718051" cy="400110"/>
          </a:xfrm>
          <a:prstGeom prst="rect">
            <a:avLst/>
          </a:prstGeom>
          <a:noFill/>
        </p:spPr>
        <p:txBody>
          <a:bodyPr wrap="square" rtlCol="0">
            <a:spAutoFit/>
          </a:bodyPr>
          <a:lstStyle/>
          <a:p>
            <a:pPr algn="ctr"/>
            <a:r>
              <a:rPr lang="en-GB" sz="2000" b="1" dirty="0" smtClean="0">
                <a:solidFill>
                  <a:prstClr val="white"/>
                </a:solidFill>
                <a:ea typeface="Times New Roman" panose="02020603050405020304" pitchFamily="18" charset="0"/>
                <a:cs typeface="Times New Roman" panose="02020603050405020304" pitchFamily="18" charset="0"/>
              </a:rPr>
              <a:t>3 </a:t>
            </a:r>
            <a:r>
              <a:rPr lang="en-GB" sz="2000" b="1" dirty="0" smtClean="0">
                <a:solidFill>
                  <a:prstClr val="white"/>
                </a:solidFill>
                <a:ea typeface="Times New Roman" panose="02020603050405020304" pitchFamily="18" charset="0"/>
                <a:cs typeface="Times New Roman" panose="02020603050405020304" pitchFamily="18" charset="0"/>
              </a:rPr>
              <a:t>0  </a:t>
            </a:r>
            <a:r>
              <a:rPr lang="en-GB" sz="2000" b="1" dirty="0" smtClean="0">
                <a:solidFill>
                  <a:prstClr val="white"/>
                </a:solidFill>
                <a:ea typeface="Times New Roman" panose="02020603050405020304" pitchFamily="18" charset="0"/>
                <a:cs typeface="Times New Roman" panose="02020603050405020304" pitchFamily="18" charset="0"/>
              </a:rPr>
              <a:t>M I N U T E S </a:t>
            </a:r>
            <a:endParaRPr lang="en-GB" sz="2000" dirty="0">
              <a:solidFill>
                <a:prstClr val="white"/>
              </a:solidFill>
              <a:ea typeface="Times New Roman" panose="02020603050405020304" pitchFamily="18" charset="0"/>
            </a:endParaRPr>
          </a:p>
        </p:txBody>
      </p:sp>
      <p:sp>
        <p:nvSpPr>
          <p:cNvPr id="10" name="Oval 9"/>
          <p:cNvSpPr/>
          <p:nvPr/>
        </p:nvSpPr>
        <p:spPr>
          <a:xfrm flipH="1">
            <a:off x="7015699" y="5374846"/>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Oval 12"/>
          <p:cNvSpPr/>
          <p:nvPr/>
        </p:nvSpPr>
        <p:spPr>
          <a:xfrm flipH="1">
            <a:off x="5109555" y="5389331"/>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Tree>
    <p:extLst>
      <p:ext uri="{BB962C8B-B14F-4D97-AF65-F5344CB8AC3E}">
        <p14:creationId xmlns:p14="http://schemas.microsoft.com/office/powerpoint/2010/main" val="877155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izmodo.in/photo/44618637/indiamodo/Speaking-Two-or-More-Languages-Can-Sharpen-Your-Brain.jpg?802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334" y="3568827"/>
            <a:ext cx="3437843" cy="27081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humbs.dreamstime.com/z/polyglot-man-speaking-different-languages-vector-illustration-monochrome-cartoon-character-businessman-holding-flags-3883143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034"/>
          <a:stretch/>
        </p:blipFill>
        <p:spPr bwMode="auto">
          <a:xfrm>
            <a:off x="809425" y="800297"/>
            <a:ext cx="2785202" cy="276853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36445" y="2354152"/>
            <a:ext cx="2964252" cy="2964252"/>
          </a:xfrm>
          <a:prstGeom prst="rect">
            <a:avLst/>
          </a:prstGeom>
        </p:spPr>
      </p:pic>
      <p:sp>
        <p:nvSpPr>
          <p:cNvPr id="8" name="TextBox 7"/>
          <p:cNvSpPr txBox="1"/>
          <p:nvPr/>
        </p:nvSpPr>
        <p:spPr>
          <a:xfrm>
            <a:off x="4427379" y="3051448"/>
            <a:ext cx="2382384" cy="1569660"/>
          </a:xfrm>
          <a:prstGeom prst="rect">
            <a:avLst/>
          </a:prstGeom>
          <a:noFill/>
        </p:spPr>
        <p:txBody>
          <a:bodyPr wrap="square" rtlCol="0">
            <a:spAutoFit/>
          </a:bodyPr>
          <a:lstStyle/>
          <a:p>
            <a:pPr algn="ctr"/>
            <a:r>
              <a:rPr lang="en-GB" sz="2400" dirty="0">
                <a:latin typeface="Calibri Light" panose="020F0302020204030204" pitchFamily="34" charset="0"/>
                <a:cs typeface="Calibri Light" panose="020F0302020204030204" pitchFamily="34" charset="0"/>
              </a:rPr>
              <a:t>What is the link between LANGUAGE and CULTURE?</a:t>
            </a:r>
          </a:p>
        </p:txBody>
      </p:sp>
    </p:spTree>
    <p:extLst>
      <p:ext uri="{BB962C8B-B14F-4D97-AF65-F5344CB8AC3E}">
        <p14:creationId xmlns:p14="http://schemas.microsoft.com/office/powerpoint/2010/main" val="250208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1450721"/>
            <a:ext cx="10515600" cy="4351338"/>
          </a:xfrm>
        </p:spPr>
        <p:txBody>
          <a:bodyPr>
            <a:normAutofit/>
          </a:bodyPr>
          <a:lstStyle/>
          <a:p>
            <a:pPr marL="0" indent="0">
              <a:buNone/>
            </a:pPr>
            <a:r>
              <a:rPr lang="en-GB" b="1" dirty="0" smtClean="0"/>
              <a:t>Language</a:t>
            </a:r>
            <a:r>
              <a:rPr lang="en-GB" dirty="0" smtClean="0"/>
              <a:t> is </a:t>
            </a:r>
            <a:r>
              <a:rPr lang="en-GB" dirty="0"/>
              <a:t>a really important part of culture and identity. At the moment, there are currently 6500 languages spoken across the world.</a:t>
            </a:r>
          </a:p>
          <a:p>
            <a:pPr marL="0" indent="0">
              <a:buNone/>
            </a:pPr>
            <a:r>
              <a:rPr lang="en-GB" dirty="0"/>
              <a:t>However, nearly </a:t>
            </a:r>
            <a:r>
              <a:rPr lang="en-GB" b="1" dirty="0"/>
              <a:t>a third </a:t>
            </a:r>
            <a:r>
              <a:rPr lang="en-GB" dirty="0"/>
              <a:t>of these languages only have about 2000 native speakers left (as they are no longer teaching their children to speak these languages). Every year, the world loses around 25 languages</a:t>
            </a:r>
            <a:r>
              <a:rPr lang="en-GB" dirty="0" smtClean="0"/>
              <a:t>.</a:t>
            </a:r>
            <a:endParaRPr lang="en-GB" dirty="0"/>
          </a:p>
        </p:txBody>
      </p:sp>
    </p:spTree>
    <p:extLst>
      <p:ext uri="{BB962C8B-B14F-4D97-AF65-F5344CB8AC3E}">
        <p14:creationId xmlns:p14="http://schemas.microsoft.com/office/powerpoint/2010/main" val="281682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1977" y="925893"/>
            <a:ext cx="10515600" cy="5180267"/>
          </a:xfrm>
        </p:spPr>
        <p:txBody>
          <a:bodyPr>
            <a:normAutofit/>
          </a:bodyPr>
          <a:lstStyle/>
          <a:p>
            <a:pPr marL="0" indent="0">
              <a:buNone/>
            </a:pPr>
            <a:r>
              <a:rPr lang="en-GB" dirty="0" smtClean="0"/>
              <a:t>Linguists </a:t>
            </a:r>
            <a:r>
              <a:rPr lang="en-GB" dirty="0"/>
              <a:t>predict that over </a:t>
            </a:r>
            <a:r>
              <a:rPr lang="en-GB" b="1" dirty="0"/>
              <a:t>50% </a:t>
            </a:r>
            <a:r>
              <a:rPr lang="en-GB" dirty="0"/>
              <a:t>of the world’s languages will no longer be spoken </a:t>
            </a:r>
            <a:r>
              <a:rPr lang="en-GB" dirty="0" smtClean="0"/>
              <a:t>in just a few more years. </a:t>
            </a:r>
          </a:p>
          <a:p>
            <a:pPr marL="0" indent="0">
              <a:buNone/>
            </a:pPr>
            <a:r>
              <a:rPr lang="en-GB" dirty="0" smtClean="0"/>
              <a:t>When </a:t>
            </a:r>
            <a:r>
              <a:rPr lang="en-GB" dirty="0"/>
              <a:t>languages die, we do not just lose words, but we lose different ways of </a:t>
            </a:r>
            <a:r>
              <a:rPr lang="en-GB" dirty="0" smtClean="0"/>
              <a:t>thinking about and understanding things and, most significantly, we lose cultures.</a:t>
            </a:r>
            <a:endParaRPr lang="en-GB" dirty="0"/>
          </a:p>
          <a:p>
            <a:pPr marL="0" indent="0">
              <a:buNone/>
            </a:pPr>
            <a:endParaRPr lang="en-GB" dirty="0"/>
          </a:p>
        </p:txBody>
      </p:sp>
      <p:pic>
        <p:nvPicPr>
          <p:cNvPr id="5"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4595" y="3020902"/>
            <a:ext cx="2964252" cy="2964252"/>
          </a:xfrm>
          <a:prstGeom prst="rect">
            <a:avLst/>
          </a:prstGeom>
        </p:spPr>
      </p:pic>
      <p:sp>
        <p:nvSpPr>
          <p:cNvPr id="6" name="TextBox 5"/>
          <p:cNvSpPr txBox="1"/>
          <p:nvPr/>
        </p:nvSpPr>
        <p:spPr>
          <a:xfrm>
            <a:off x="4865529" y="3441973"/>
            <a:ext cx="2382384" cy="1938992"/>
          </a:xfrm>
          <a:prstGeom prst="rect">
            <a:avLst/>
          </a:prstGeom>
          <a:noFill/>
        </p:spPr>
        <p:txBody>
          <a:bodyPr wrap="square" rtlCol="0">
            <a:spAutoFit/>
          </a:bodyPr>
          <a:lstStyle/>
          <a:p>
            <a:pPr algn="ctr"/>
            <a:r>
              <a:rPr lang="en-GB" sz="2400" dirty="0">
                <a:latin typeface="Calibri Light" panose="020F0302020204030204" pitchFamily="34" charset="0"/>
                <a:cs typeface="Calibri Light" panose="020F0302020204030204" pitchFamily="34" charset="0"/>
              </a:rPr>
              <a:t>Why might a language disappearing mean a culture disappears?</a:t>
            </a:r>
          </a:p>
        </p:txBody>
      </p:sp>
    </p:spTree>
    <p:extLst>
      <p:ext uri="{BB962C8B-B14F-4D97-AF65-F5344CB8AC3E}">
        <p14:creationId xmlns:p14="http://schemas.microsoft.com/office/powerpoint/2010/main" val="357875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smtClean="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812292" y="1336883"/>
            <a:ext cx="10567416" cy="2831544"/>
          </a:xfrm>
          <a:prstGeom prst="rect">
            <a:avLst/>
          </a:prstGeom>
        </p:spPr>
        <p:txBody>
          <a:bodyPr wrap="square">
            <a:spAutoFit/>
          </a:bodyPr>
          <a:lstStyle/>
          <a:p>
            <a:r>
              <a:rPr lang="en-GB" sz="2800" dirty="0">
                <a:solidFill>
                  <a:prstClr val="black"/>
                </a:solidFill>
                <a:latin typeface="Calibri Light" panose="020F0302020204030204" pitchFamily="34" charset="0"/>
                <a:cs typeface="Calibri Light" panose="020F0302020204030204" pitchFamily="34" charset="0"/>
              </a:rPr>
              <a:t>Watch the short video </a:t>
            </a:r>
            <a:r>
              <a:rPr lang="en-GB" sz="2800" dirty="0" smtClean="0">
                <a:solidFill>
                  <a:prstClr val="black"/>
                </a:solidFill>
                <a:latin typeface="Calibri Light" panose="020F0302020204030204" pitchFamily="34" charset="0"/>
                <a:cs typeface="Calibri Light" panose="020F0302020204030204" pitchFamily="34" charset="0"/>
              </a:rPr>
              <a:t>(2.20 mins</a:t>
            </a:r>
            <a:r>
              <a:rPr lang="en-GB" sz="2800" dirty="0">
                <a:solidFill>
                  <a:prstClr val="black"/>
                </a:solidFill>
                <a:latin typeface="Calibri Light" panose="020F0302020204030204" pitchFamily="34" charset="0"/>
                <a:cs typeface="Calibri Light" panose="020F0302020204030204" pitchFamily="34" charset="0"/>
              </a:rPr>
              <a:t>) made by </a:t>
            </a:r>
            <a:r>
              <a:rPr lang="en-GB" sz="2800" dirty="0" smtClean="0">
                <a:solidFill>
                  <a:prstClr val="black"/>
                </a:solidFill>
                <a:latin typeface="Calibri Light" panose="020F0302020204030204" pitchFamily="34" charset="0"/>
                <a:cs typeface="Calibri Light" panose="020F0302020204030204" pitchFamily="34" charset="0"/>
              </a:rPr>
              <a:t>Lindsay Williams entitled:</a:t>
            </a:r>
          </a:p>
          <a:p>
            <a:endParaRPr lang="en-GB" sz="3200" dirty="0">
              <a:solidFill>
                <a:prstClr val="black"/>
              </a:solidFill>
              <a:latin typeface="Calibri Light" panose="020F0302020204030204" pitchFamily="34" charset="0"/>
              <a:cs typeface="Calibri Light" panose="020F0302020204030204" pitchFamily="34" charset="0"/>
            </a:endParaRPr>
          </a:p>
          <a:p>
            <a:r>
              <a:rPr lang="en-GB" sz="3200" b="1" u="sng" dirty="0" smtClean="0">
                <a:solidFill>
                  <a:prstClr val="black"/>
                </a:solidFill>
                <a:latin typeface="Calibri Light" panose="020F0302020204030204" pitchFamily="34" charset="0"/>
                <a:cs typeface="Calibri Light" panose="020F0302020204030204" pitchFamily="34" charset="0"/>
                <a:hlinkClick r:id="rId2"/>
              </a:rPr>
              <a:t>Do Endangered Languages Matter?</a:t>
            </a:r>
            <a:endParaRPr lang="en-GB" sz="3200" b="1" u="sng" dirty="0" smtClean="0">
              <a:solidFill>
                <a:prstClr val="black"/>
              </a:solidFill>
              <a:latin typeface="Calibri Light" panose="020F0302020204030204" pitchFamily="34" charset="0"/>
              <a:cs typeface="Calibri Light" panose="020F0302020204030204" pitchFamily="34" charset="0"/>
            </a:endParaRPr>
          </a:p>
          <a:p>
            <a:r>
              <a:rPr lang="en-GB" sz="1400" b="1" dirty="0" smtClean="0">
                <a:solidFill>
                  <a:prstClr val="black"/>
                </a:solidFill>
                <a:latin typeface="Calibri Light" panose="020F0302020204030204" pitchFamily="34" charset="0"/>
                <a:cs typeface="Calibri Light" panose="020F0302020204030204" pitchFamily="34" charset="0"/>
              </a:rPr>
              <a:t>(click </a:t>
            </a:r>
            <a:r>
              <a:rPr lang="en-GB" sz="1400" b="1" dirty="0">
                <a:solidFill>
                  <a:prstClr val="black"/>
                </a:solidFill>
                <a:latin typeface="Calibri Light" panose="020F0302020204030204" pitchFamily="34" charset="0"/>
                <a:cs typeface="Calibri Light" panose="020F0302020204030204" pitchFamily="34" charset="0"/>
              </a:rPr>
              <a:t>on the </a:t>
            </a:r>
            <a:r>
              <a:rPr lang="en-GB" sz="1400" b="1" dirty="0" smtClean="0">
                <a:solidFill>
                  <a:prstClr val="black"/>
                </a:solidFill>
                <a:latin typeface="Calibri Light" panose="020F0302020204030204" pitchFamily="34" charset="0"/>
                <a:cs typeface="Calibri Light" panose="020F0302020204030204" pitchFamily="34" charset="0"/>
              </a:rPr>
              <a:t>link above)</a:t>
            </a:r>
            <a:endParaRPr lang="en-GB" sz="1400" b="1" dirty="0">
              <a:solidFill>
                <a:prstClr val="black"/>
              </a:solidFill>
              <a:latin typeface="Calibri Light" panose="020F0302020204030204" pitchFamily="34" charset="0"/>
              <a:cs typeface="Calibri Light" panose="020F0302020204030204" pitchFamily="34" charset="0"/>
            </a:endParaRPr>
          </a:p>
          <a:p>
            <a:endParaRPr lang="en-GB" sz="2400" dirty="0" smtClean="0">
              <a:solidFill>
                <a:prstClr val="black"/>
              </a:solidFill>
              <a:latin typeface="Calibri Light" panose="020F0302020204030204" pitchFamily="34" charset="0"/>
              <a:cs typeface="Calibri Light" panose="020F0302020204030204" pitchFamily="34" charset="0"/>
            </a:endParaRPr>
          </a:p>
          <a:p>
            <a:endParaRPr lang="en-GB" sz="2400" dirty="0">
              <a:solidFill>
                <a:prstClr val="black"/>
              </a:solidFill>
              <a:latin typeface="Calibri Light" panose="020F0302020204030204" pitchFamily="34" charset="0"/>
              <a:cs typeface="Calibri Light" panose="020F0302020204030204" pitchFamily="34" charset="0"/>
            </a:endParaRPr>
          </a:p>
          <a:p>
            <a:endParaRPr lang="en-GB" sz="2400" dirty="0">
              <a:solidFill>
                <a:prstClr val="black"/>
              </a:solidFill>
              <a:latin typeface="Calibri Light" panose="020F0302020204030204" pitchFamily="34" charset="0"/>
              <a:cs typeface="Calibri Light" panose="020F0302020204030204" pitchFamily="34" charset="0"/>
            </a:endParaRPr>
          </a:p>
        </p:txBody>
      </p:sp>
      <p:pic>
        <p:nvPicPr>
          <p:cNvPr id="6146" name="Picture 2" descr="https://i.ytimg.com/vi/ZjaSIHemvCY/maxresdefaul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40879" y="2844901"/>
            <a:ext cx="4602607" cy="2588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204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7050024" y="1492331"/>
            <a:ext cx="4329684" cy="3170099"/>
          </a:xfrm>
          <a:prstGeom prst="rect">
            <a:avLst/>
          </a:prstGeom>
        </p:spPr>
        <p:txBody>
          <a:bodyPr wrap="square">
            <a:spAutoFit/>
          </a:bodyPr>
          <a:lstStyle/>
          <a:p>
            <a:endParaRPr lang="en-GB" sz="2000" dirty="0" smtClean="0">
              <a:solidFill>
                <a:prstClr val="black"/>
              </a:solidFill>
              <a:latin typeface="Calibri Light" panose="020F0302020204030204" pitchFamily="34" charset="0"/>
              <a:cs typeface="Calibri Light" panose="020F0302020204030204" pitchFamily="34" charset="0"/>
            </a:endParaRPr>
          </a:p>
          <a:p>
            <a:endParaRPr lang="en-GB" sz="2000" dirty="0">
              <a:solidFill>
                <a:prstClr val="black"/>
              </a:solidFill>
              <a:latin typeface="Calibri Light" panose="020F0302020204030204" pitchFamily="34" charset="0"/>
              <a:cs typeface="Calibri Light" panose="020F0302020204030204" pitchFamily="34" charset="0"/>
            </a:endParaRPr>
          </a:p>
          <a:p>
            <a:r>
              <a:rPr lang="en-GB" sz="2000" dirty="0">
                <a:solidFill>
                  <a:prstClr val="black"/>
                </a:solidFill>
                <a:latin typeface="Calibri Light" panose="020F0302020204030204" pitchFamily="34" charset="0"/>
                <a:cs typeface="Calibri Light" panose="020F0302020204030204" pitchFamily="34" charset="0"/>
              </a:rPr>
              <a:t>Allow students a few minutes to respond to the </a:t>
            </a:r>
            <a:r>
              <a:rPr lang="en-GB" sz="2000" dirty="0" smtClean="0">
                <a:solidFill>
                  <a:prstClr val="black"/>
                </a:solidFill>
                <a:latin typeface="Calibri Light" panose="020F0302020204030204" pitchFamily="34" charset="0"/>
                <a:cs typeface="Calibri Light" panose="020F0302020204030204" pitchFamily="34" charset="0"/>
              </a:rPr>
              <a:t>film </a:t>
            </a:r>
            <a:r>
              <a:rPr lang="en-GB" sz="2000" dirty="0">
                <a:solidFill>
                  <a:prstClr val="black"/>
                </a:solidFill>
                <a:latin typeface="Calibri Light" panose="020F0302020204030204" pitchFamily="34" charset="0"/>
                <a:cs typeface="Calibri Light" panose="020F0302020204030204" pitchFamily="34" charset="0"/>
              </a:rPr>
              <a:t>with people sitting near to them</a:t>
            </a:r>
            <a:r>
              <a:rPr lang="en-GB" sz="2000" dirty="0" smtClean="0">
                <a:solidFill>
                  <a:prstClr val="black"/>
                </a:solidFill>
                <a:latin typeface="Calibri Light" panose="020F0302020204030204" pitchFamily="34" charset="0"/>
                <a:cs typeface="Calibri Light" panose="020F0302020204030204" pitchFamily="34" charset="0"/>
              </a:rPr>
              <a:t>.</a:t>
            </a:r>
          </a:p>
          <a:p>
            <a:endParaRPr lang="en-GB" sz="2000" dirty="0" smtClean="0">
              <a:solidFill>
                <a:prstClr val="black"/>
              </a:solidFill>
              <a:latin typeface="Calibri Light" panose="020F0302020204030204" pitchFamily="34" charset="0"/>
              <a:cs typeface="Calibri Light" panose="020F0302020204030204" pitchFamily="34" charset="0"/>
            </a:endParaRPr>
          </a:p>
          <a:p>
            <a:r>
              <a:rPr lang="en-GB" sz="2000" dirty="0" smtClean="0">
                <a:solidFill>
                  <a:prstClr val="black"/>
                </a:solidFill>
                <a:latin typeface="Calibri Light" panose="020F0302020204030204" pitchFamily="34" charset="0"/>
                <a:cs typeface="Calibri Light" panose="020F0302020204030204" pitchFamily="34" charset="0"/>
              </a:rPr>
              <a:t>After </a:t>
            </a:r>
            <a:r>
              <a:rPr lang="en-GB" sz="2000" dirty="0">
                <a:solidFill>
                  <a:prstClr val="black"/>
                </a:solidFill>
                <a:latin typeface="Calibri Light" panose="020F0302020204030204" pitchFamily="34" charset="0"/>
                <a:cs typeface="Calibri Light" panose="020F0302020204030204" pitchFamily="34" charset="0"/>
              </a:rPr>
              <a:t>sharing their initial responses, ask them to </a:t>
            </a:r>
            <a:r>
              <a:rPr lang="en-GB" sz="2000" dirty="0" smtClean="0">
                <a:solidFill>
                  <a:prstClr val="black"/>
                </a:solidFill>
                <a:latin typeface="Calibri Light" panose="020F0302020204030204" pitchFamily="34" charset="0"/>
                <a:cs typeface="Calibri Light" panose="020F0302020204030204" pitchFamily="34" charset="0"/>
              </a:rPr>
              <a:t>consider </a:t>
            </a:r>
            <a:r>
              <a:rPr lang="en-GB" sz="2000" dirty="0">
                <a:solidFill>
                  <a:prstClr val="black"/>
                </a:solidFill>
                <a:latin typeface="Calibri Light" panose="020F0302020204030204" pitchFamily="34" charset="0"/>
                <a:cs typeface="Calibri Light" panose="020F0302020204030204" pitchFamily="34" charset="0"/>
              </a:rPr>
              <a:t>the </a:t>
            </a:r>
            <a:r>
              <a:rPr lang="en-GB" sz="2000" dirty="0" smtClean="0">
                <a:solidFill>
                  <a:prstClr val="black"/>
                </a:solidFill>
                <a:latin typeface="Calibri Light" panose="020F0302020204030204" pitchFamily="34" charset="0"/>
                <a:cs typeface="Calibri Light" panose="020F0302020204030204" pitchFamily="34" charset="0"/>
              </a:rPr>
              <a:t>following questions:</a:t>
            </a:r>
            <a:endParaRPr lang="en-GB" sz="2000" dirty="0">
              <a:solidFill>
                <a:prstClr val="black"/>
              </a:solidFill>
              <a:latin typeface="Calibri Light" panose="020F0302020204030204" pitchFamily="34" charset="0"/>
              <a:cs typeface="Calibri Light" panose="020F0302020204030204" pitchFamily="34" charset="0"/>
            </a:endParaRPr>
          </a:p>
          <a:p>
            <a:endParaRPr lang="en-GB" sz="2000" dirty="0">
              <a:solidFill>
                <a:prstClr val="black"/>
              </a:solidFill>
              <a:latin typeface="Calibri Light" panose="020F0302020204030204" pitchFamily="34" charset="0"/>
              <a:cs typeface="Calibri Light" panose="020F0302020204030204" pitchFamily="34" charset="0"/>
            </a:endParaRPr>
          </a:p>
        </p:txBody>
      </p:sp>
      <p:pic>
        <p:nvPicPr>
          <p:cNvPr id="7170" name="Picture 2" descr="https://i.ytimg.com/vi/ZjaSIHemvCY/maxresdefaul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2647" y="1660517"/>
            <a:ext cx="6346401" cy="356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15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1977" y="925893"/>
            <a:ext cx="10515600" cy="5180267"/>
          </a:xfrm>
        </p:spPr>
        <p:txBody>
          <a:bodyPr>
            <a:normAutofit/>
          </a:bodyPr>
          <a:lstStyle/>
          <a:p>
            <a:pPr marL="0" indent="0">
              <a:buNone/>
            </a:pPr>
            <a:r>
              <a:rPr lang="en-GB" dirty="0" smtClean="0"/>
              <a:t>Linguists </a:t>
            </a:r>
            <a:r>
              <a:rPr lang="en-GB" dirty="0"/>
              <a:t>predict that over </a:t>
            </a:r>
            <a:r>
              <a:rPr lang="en-GB" b="1" dirty="0"/>
              <a:t>50% </a:t>
            </a:r>
            <a:r>
              <a:rPr lang="en-GB" dirty="0"/>
              <a:t>of the world’s languages will no longer be spoken </a:t>
            </a:r>
            <a:r>
              <a:rPr lang="en-GB" dirty="0" smtClean="0"/>
              <a:t>in just a few more years. </a:t>
            </a:r>
          </a:p>
          <a:p>
            <a:pPr marL="0" indent="0">
              <a:buNone/>
            </a:pPr>
            <a:r>
              <a:rPr lang="en-GB" dirty="0" smtClean="0"/>
              <a:t>When </a:t>
            </a:r>
            <a:r>
              <a:rPr lang="en-GB" dirty="0"/>
              <a:t>languages die, we do not just lose words, but we lose different ways of </a:t>
            </a:r>
            <a:r>
              <a:rPr lang="en-GB" dirty="0" smtClean="0"/>
              <a:t>thinking about and understanding things and, most significantly, we lose cultures.</a:t>
            </a:r>
            <a:endParaRPr lang="en-GB" dirty="0"/>
          </a:p>
          <a:p>
            <a:pPr marL="0" indent="0">
              <a:buNone/>
            </a:pPr>
            <a:endParaRPr lang="en-GB" dirty="0"/>
          </a:p>
        </p:txBody>
      </p:sp>
      <p:pic>
        <p:nvPicPr>
          <p:cNvPr id="5"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4595" y="3020902"/>
            <a:ext cx="2964252" cy="2964252"/>
          </a:xfrm>
          <a:prstGeom prst="rect">
            <a:avLst/>
          </a:prstGeom>
        </p:spPr>
      </p:pic>
      <p:sp>
        <p:nvSpPr>
          <p:cNvPr id="6" name="TextBox 5"/>
          <p:cNvSpPr txBox="1"/>
          <p:nvPr/>
        </p:nvSpPr>
        <p:spPr>
          <a:xfrm>
            <a:off x="4865529" y="3441973"/>
            <a:ext cx="2382384" cy="1938992"/>
          </a:xfrm>
          <a:prstGeom prst="rect">
            <a:avLst/>
          </a:prstGeom>
          <a:noFill/>
        </p:spPr>
        <p:txBody>
          <a:bodyPr wrap="square" rtlCol="0">
            <a:spAutoFit/>
          </a:bodyPr>
          <a:lstStyle/>
          <a:p>
            <a:pPr algn="ctr"/>
            <a:r>
              <a:rPr lang="en-GB" sz="2400" dirty="0">
                <a:latin typeface="Calibri Light" panose="020F0302020204030204" pitchFamily="34" charset="0"/>
                <a:cs typeface="Calibri Light" panose="020F0302020204030204" pitchFamily="34" charset="0"/>
              </a:rPr>
              <a:t>Why might a language disappearing mean a culture disappears?</a:t>
            </a:r>
          </a:p>
        </p:txBody>
      </p:sp>
    </p:spTree>
    <p:extLst>
      <p:ext uri="{BB962C8B-B14F-4D97-AF65-F5344CB8AC3E}">
        <p14:creationId xmlns:p14="http://schemas.microsoft.com/office/powerpoint/2010/main" val="242183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98395" y="1960717"/>
            <a:ext cx="2964252" cy="2964252"/>
          </a:xfrm>
          <a:prstGeom prst="rect">
            <a:avLst/>
          </a:prstGeom>
        </p:spPr>
      </p:pic>
      <p:sp>
        <p:nvSpPr>
          <p:cNvPr id="9" name="TextBox 8"/>
          <p:cNvSpPr txBox="1"/>
          <p:nvPr/>
        </p:nvSpPr>
        <p:spPr>
          <a:xfrm>
            <a:off x="4789329" y="2842678"/>
            <a:ext cx="2382384" cy="1200329"/>
          </a:xfrm>
          <a:prstGeom prst="rect">
            <a:avLst/>
          </a:prstGeom>
          <a:noFill/>
        </p:spPr>
        <p:txBody>
          <a:bodyPr wrap="square" rtlCol="0">
            <a:spAutoFit/>
          </a:bodyPr>
          <a:lstStyle/>
          <a:p>
            <a:pPr algn="ctr"/>
            <a:r>
              <a:rPr lang="en-GB" sz="2400" dirty="0">
                <a:latin typeface="Calibri Light" panose="020F0302020204030204" pitchFamily="34" charset="0"/>
                <a:cs typeface="Calibri Light" panose="020F0302020204030204" pitchFamily="34" charset="0"/>
              </a:rPr>
              <a:t>Are endangered languages worth saving?</a:t>
            </a:r>
          </a:p>
        </p:txBody>
      </p:sp>
    </p:spTree>
    <p:extLst>
      <p:ext uri="{BB962C8B-B14F-4D97-AF65-F5344CB8AC3E}">
        <p14:creationId xmlns:p14="http://schemas.microsoft.com/office/powerpoint/2010/main" val="3772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a:t>Ask the class how many languages they speak (and make an average to work out how many languages the class represents</a:t>
            </a:r>
            <a:r>
              <a:rPr lang="en-GB" dirty="0" smtClean="0"/>
              <a:t>).</a:t>
            </a:r>
          </a:p>
          <a:p>
            <a:pPr marL="0" indent="0">
              <a:buNone/>
            </a:pPr>
            <a:endParaRPr lang="en-GB" dirty="0"/>
          </a:p>
        </p:txBody>
      </p:sp>
      <p:pic>
        <p:nvPicPr>
          <p:cNvPr id="5" name="Picture 2" descr="medium_4954719152.jpg (640×64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7603" y="3160166"/>
            <a:ext cx="3016797" cy="301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659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7675" y="1048385"/>
            <a:ext cx="10970135" cy="4351338"/>
          </a:xfrm>
        </p:spPr>
        <p:txBody>
          <a:bodyPr>
            <a:normAutofit/>
          </a:bodyPr>
          <a:lstStyle/>
          <a:p>
            <a:pPr marL="0" indent="0">
              <a:buNone/>
            </a:pPr>
            <a:r>
              <a:rPr lang="en-GB" dirty="0" smtClean="0"/>
              <a:t>If time allows, ask </a:t>
            </a:r>
            <a:r>
              <a:rPr lang="en-GB" dirty="0"/>
              <a:t>students to </a:t>
            </a:r>
            <a:r>
              <a:rPr lang="en-GB" dirty="0" smtClean="0"/>
              <a:t>discuss or debate </a:t>
            </a:r>
            <a:r>
              <a:rPr lang="en-GB" dirty="0"/>
              <a:t>the </a:t>
            </a:r>
            <a:r>
              <a:rPr lang="en-GB" dirty="0" smtClean="0"/>
              <a:t>statement: </a:t>
            </a:r>
            <a:r>
              <a:rPr lang="en-GB" dirty="0"/>
              <a:t/>
            </a:r>
            <a:br>
              <a:rPr lang="en-GB" dirty="0"/>
            </a:br>
            <a:endParaRPr lang="en-GB" dirty="0" smtClean="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a:p>
        </p:txBody>
      </p:sp>
      <p:sp>
        <p:nvSpPr>
          <p:cNvPr id="5" name="Oval Callout 4"/>
          <p:cNvSpPr/>
          <p:nvPr/>
        </p:nvSpPr>
        <p:spPr>
          <a:xfrm>
            <a:off x="1472184" y="2323175"/>
            <a:ext cx="3512278" cy="3260770"/>
          </a:xfrm>
          <a:prstGeom prst="wedgeEllipseCallout">
            <a:avLst/>
          </a:prstGeom>
          <a:solidFill>
            <a:srgbClr val="C41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“Globalisation is a positive development for the world”</a:t>
            </a:r>
            <a:endParaRPr lang="en-GB" sz="2400" dirty="0"/>
          </a:p>
        </p:txBody>
      </p:sp>
      <p:sp>
        <p:nvSpPr>
          <p:cNvPr id="3" name="Rectangle 2"/>
          <p:cNvSpPr/>
          <p:nvPr/>
        </p:nvSpPr>
        <p:spPr>
          <a:xfrm>
            <a:off x="5261830" y="1816101"/>
            <a:ext cx="6096000" cy="2523768"/>
          </a:xfrm>
          <a:prstGeom prst="rect">
            <a:avLst/>
          </a:prstGeom>
        </p:spPr>
        <p:txBody>
          <a:bodyPr>
            <a:spAutoFit/>
          </a:bodyPr>
          <a:lstStyle/>
          <a:p>
            <a:endParaRPr lang="en-GB" dirty="0">
              <a:latin typeface="Calibri Light" panose="020F0302020204030204" pitchFamily="34" charset="0"/>
              <a:cs typeface="Calibri Light" panose="020F0302020204030204" pitchFamily="34" charset="0"/>
            </a:endParaRPr>
          </a:p>
          <a:p>
            <a:r>
              <a:rPr lang="en-GB" sz="2800" dirty="0">
                <a:latin typeface="Calibri Light" panose="020F0302020204030204" pitchFamily="34" charset="0"/>
                <a:cs typeface="Calibri Light" panose="020F0302020204030204" pitchFamily="34" charset="0"/>
              </a:rPr>
              <a:t>Either run as an informal discussion, or allow students to take part in a more formal debate (click </a:t>
            </a:r>
            <a:r>
              <a:rPr lang="en-GB" sz="2800" dirty="0" smtClean="0">
                <a:latin typeface="Calibri Light" panose="020F0302020204030204" pitchFamily="34" charset="0"/>
                <a:cs typeface="Calibri Light" panose="020F0302020204030204" pitchFamily="34" charset="0"/>
              </a:rPr>
              <a:t>onto the following slides for </a:t>
            </a:r>
            <a:r>
              <a:rPr lang="en-GB" sz="2800" dirty="0">
                <a:latin typeface="Calibri Light" panose="020F0302020204030204" pitchFamily="34" charset="0"/>
                <a:cs typeface="Calibri Light" panose="020F0302020204030204" pitchFamily="34" charset="0"/>
              </a:rPr>
              <a:t>a quick guide to running a debate). </a:t>
            </a:r>
          </a:p>
        </p:txBody>
      </p:sp>
    </p:spTree>
    <p:extLst>
      <p:ext uri="{BB962C8B-B14F-4D97-AF65-F5344CB8AC3E}">
        <p14:creationId xmlns:p14="http://schemas.microsoft.com/office/powerpoint/2010/main" val="63933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 quick guide to running a debate</a:t>
            </a:r>
            <a:endParaRPr lang="en-GB" dirty="0"/>
          </a:p>
        </p:txBody>
      </p:sp>
      <p:sp>
        <p:nvSpPr>
          <p:cNvPr id="3" name="Subtitle 2"/>
          <p:cNvSpPr>
            <a:spLocks noGrp="1"/>
          </p:cNvSpPr>
          <p:nvPr>
            <p:ph type="subTitle" idx="1"/>
          </p:nvPr>
        </p:nvSpPr>
        <p:spPr/>
        <p:txBody>
          <a:bodyPr/>
          <a:lstStyle/>
          <a:p>
            <a:endParaRPr lang="en-GB" dirty="0"/>
          </a:p>
        </p:txBody>
      </p:sp>
      <p:pic>
        <p:nvPicPr>
          <p:cNvPr id="4098" name="Picture 2" descr="https://cdn.pixabay.com/photo/2013/07/12/17/49/meeting-152506_960_72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8880" y="3509963"/>
            <a:ext cx="4358640" cy="320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113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370312"/>
            <a:ext cx="11357344" cy="1190958"/>
          </a:xfrm>
        </p:spPr>
        <p:txBody>
          <a:bodyPr/>
          <a:lstStyle/>
          <a:p>
            <a:r>
              <a:rPr lang="en-GB" dirty="0"/>
              <a:t>In this lesson, students will:</a:t>
            </a:r>
          </a:p>
        </p:txBody>
      </p:sp>
      <p:sp>
        <p:nvSpPr>
          <p:cNvPr id="3" name="Content Placeholder 2"/>
          <p:cNvSpPr>
            <a:spLocks noGrp="1"/>
          </p:cNvSpPr>
          <p:nvPr>
            <p:ph idx="1"/>
          </p:nvPr>
        </p:nvSpPr>
        <p:spPr>
          <a:xfrm>
            <a:off x="1727335" y="1815910"/>
            <a:ext cx="10095857" cy="4591240"/>
          </a:xfrm>
        </p:spPr>
        <p:txBody>
          <a:bodyPr>
            <a:normAutofit/>
          </a:bodyPr>
          <a:lstStyle/>
          <a:p>
            <a:pPr marL="0" indent="0">
              <a:buNone/>
            </a:pPr>
            <a:r>
              <a:rPr lang="en-GB" dirty="0"/>
              <a:t>Think about and discuss the concept of globalisation and its effect upon culture</a:t>
            </a:r>
          </a:p>
          <a:p>
            <a:pPr marL="0" indent="0">
              <a:buNone/>
            </a:pPr>
            <a:endParaRPr lang="en-GB" dirty="0"/>
          </a:p>
          <a:p>
            <a:pPr marL="0" indent="0">
              <a:buNone/>
            </a:pPr>
            <a:r>
              <a:rPr lang="en-GB" dirty="0"/>
              <a:t>Understand the impact of development and globalisation upon the loss of our own cultural identities</a:t>
            </a:r>
          </a:p>
          <a:p>
            <a:pPr marL="0" indent="0">
              <a:buNone/>
            </a:pPr>
            <a:endParaRPr lang="en-GB" dirty="0"/>
          </a:p>
          <a:p>
            <a:pPr marL="0" indent="0">
              <a:buNone/>
            </a:pPr>
            <a:r>
              <a:rPr lang="en-GB" dirty="0"/>
              <a:t>Explore and unravel some the positives and negatives of globalisation, thinking about the impact of monoculture upon communities and cultural identities</a:t>
            </a:r>
          </a:p>
        </p:txBody>
      </p:sp>
      <p:sp>
        <p:nvSpPr>
          <p:cNvPr id="8" name="Oval 7"/>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THINK!</a:t>
            </a:r>
            <a:endParaRPr lang="en-GB" sz="1600" b="1" dirty="0">
              <a:solidFill>
                <a:srgbClr val="FEE725"/>
              </a:solidFill>
              <a:latin typeface="Foco"/>
            </a:endParaRPr>
          </a:p>
        </p:txBody>
      </p:sp>
      <p:sp>
        <p:nvSpPr>
          <p:cNvPr id="9" name="Oval 8"/>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FEEL!</a:t>
            </a:r>
            <a:endParaRPr lang="en-GB" sz="1600" b="1" dirty="0">
              <a:solidFill>
                <a:srgbClr val="FEE725"/>
              </a:solidFill>
              <a:latin typeface="Foco"/>
            </a:endParaRPr>
          </a:p>
        </p:txBody>
      </p:sp>
      <p:sp>
        <p:nvSpPr>
          <p:cNvPr id="10" name="Oval 9"/>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11" name="TextBox 10"/>
          <p:cNvSpPr txBox="1"/>
          <p:nvPr/>
        </p:nvSpPr>
        <p:spPr>
          <a:xfrm>
            <a:off x="410541" y="4971927"/>
            <a:ext cx="1216240" cy="338554"/>
          </a:xfrm>
          <a:prstGeom prst="rect">
            <a:avLst/>
          </a:prstGeom>
          <a:noFill/>
        </p:spPr>
        <p:txBody>
          <a:bodyPr wrap="square" rtlCol="0">
            <a:spAutoFit/>
          </a:bodyPr>
          <a:lstStyle/>
          <a:p>
            <a:r>
              <a:rPr lang="en-GB" sz="1600" b="1" dirty="0" smtClean="0">
                <a:solidFill>
                  <a:srgbClr val="FEE725"/>
                </a:solidFill>
                <a:latin typeface="Foco"/>
              </a:rPr>
              <a:t>CONNECT!</a:t>
            </a:r>
            <a:endParaRPr lang="en-GB" sz="1600" b="1" dirty="0">
              <a:solidFill>
                <a:srgbClr val="FEE725"/>
              </a:solidFill>
              <a:latin typeface="Foco"/>
            </a:endParaRPr>
          </a:p>
        </p:txBody>
      </p:sp>
    </p:spTree>
    <p:extLst>
      <p:ext uri="{BB962C8B-B14F-4D97-AF65-F5344CB8AC3E}">
        <p14:creationId xmlns:p14="http://schemas.microsoft.com/office/powerpoint/2010/main" val="2928044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650240"/>
            <a:ext cx="10515600" cy="5526723"/>
          </a:xfrm>
        </p:spPr>
        <p:txBody>
          <a:bodyPr>
            <a:normAutofit/>
          </a:bodyPr>
          <a:lstStyle/>
          <a:p>
            <a:pPr marL="514350" indent="-514350">
              <a:buAutoNum type="arabicPeriod"/>
            </a:pPr>
            <a:r>
              <a:rPr lang="en-GB" b="1" dirty="0" smtClean="0"/>
              <a:t>Structure </a:t>
            </a:r>
          </a:p>
          <a:p>
            <a:pPr marL="1428761" lvl="2" indent="-514350">
              <a:buAutoNum type="arabicPeriod"/>
            </a:pPr>
            <a:endParaRPr lang="en-GB" sz="800" b="1" dirty="0" smtClean="0"/>
          </a:p>
          <a:p>
            <a:pPr marL="0" indent="0">
              <a:buNone/>
            </a:pPr>
            <a:r>
              <a:rPr lang="en-GB" dirty="0" smtClean="0"/>
              <a:t>A </a:t>
            </a:r>
            <a:r>
              <a:rPr lang="en-GB" dirty="0"/>
              <a:t>formal debate </a:t>
            </a:r>
            <a:r>
              <a:rPr lang="en-GB" i="1" dirty="0"/>
              <a:t>usually</a:t>
            </a:r>
            <a:r>
              <a:rPr lang="en-GB" dirty="0"/>
              <a:t> involves three groups: one supporting a resolution (affirmative team), one opposing the resolution (opposing team), and those who are judging the quality of the evidence and arguments and the performance in the </a:t>
            </a:r>
            <a:r>
              <a:rPr lang="en-GB" dirty="0" smtClean="0"/>
              <a:t>debate( in this case the teacher)</a:t>
            </a:r>
          </a:p>
          <a:p>
            <a:pPr marL="0" indent="0">
              <a:buNone/>
            </a:pPr>
            <a:r>
              <a:rPr lang="en-GB" dirty="0" smtClean="0"/>
              <a:t>In </a:t>
            </a:r>
            <a:r>
              <a:rPr lang="en-GB" dirty="0"/>
              <a:t>addition to the three specific groups, there may an audience made up of class members not involved in the formal debate. A specific resolution is developed and rules for the debate are established</a:t>
            </a:r>
            <a:r>
              <a:rPr lang="en-GB" dirty="0" smtClean="0"/>
              <a:t>.</a:t>
            </a:r>
            <a:endParaRPr lang="en-GB" b="1" dirty="0"/>
          </a:p>
          <a:p>
            <a:pPr marL="0" indent="0">
              <a:buNone/>
            </a:pPr>
            <a:endParaRPr lang="en-GB" dirty="0"/>
          </a:p>
        </p:txBody>
      </p:sp>
      <p:pic>
        <p:nvPicPr>
          <p:cNvPr id="2050" name="Picture 2" descr="https://cdn.pixabay.com/photo/2013/07/12/17/49/meeting-152506_960_72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32239" y="4739105"/>
            <a:ext cx="2695575" cy="198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40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768096"/>
            <a:ext cx="10515600" cy="5408867"/>
          </a:xfrm>
        </p:spPr>
        <p:txBody>
          <a:bodyPr>
            <a:normAutofit/>
          </a:bodyPr>
          <a:lstStyle/>
          <a:p>
            <a:pPr marL="0" indent="0">
              <a:buNone/>
            </a:pPr>
            <a:r>
              <a:rPr lang="en-GB" b="1" dirty="0" smtClean="0"/>
              <a:t>2. Preparation</a:t>
            </a:r>
          </a:p>
          <a:p>
            <a:pPr marL="971555" lvl="1" indent="-514350">
              <a:buFont typeface="+mj-lt"/>
              <a:buAutoNum type="alphaLcParenR"/>
            </a:pPr>
            <a:r>
              <a:rPr lang="en-GB" sz="2800" dirty="0" smtClean="0"/>
              <a:t>Develop </a:t>
            </a:r>
            <a:r>
              <a:rPr lang="en-GB" sz="2800" dirty="0"/>
              <a:t>the resolution to be debated. </a:t>
            </a:r>
            <a:endParaRPr lang="en-GB" sz="2800" dirty="0" smtClean="0"/>
          </a:p>
          <a:p>
            <a:pPr marL="971555" lvl="1" indent="-514350">
              <a:buFont typeface="+mj-lt"/>
              <a:buAutoNum type="alphaLcParenR"/>
            </a:pPr>
            <a:r>
              <a:rPr lang="en-GB" sz="2800" dirty="0" smtClean="0"/>
              <a:t>Organize </a:t>
            </a:r>
            <a:r>
              <a:rPr lang="en-GB" sz="2800" dirty="0"/>
              <a:t>the teams. </a:t>
            </a:r>
            <a:endParaRPr lang="en-GB" sz="2800" dirty="0" smtClean="0"/>
          </a:p>
          <a:p>
            <a:pPr marL="971555" lvl="1" indent="-514350">
              <a:buFont typeface="+mj-lt"/>
              <a:buAutoNum type="alphaLcParenR"/>
            </a:pPr>
            <a:r>
              <a:rPr lang="en-GB" sz="2800" dirty="0" smtClean="0"/>
              <a:t>Establish </a:t>
            </a:r>
            <a:r>
              <a:rPr lang="en-GB" sz="2800" dirty="0"/>
              <a:t>the rules of the debate, including timelines. </a:t>
            </a:r>
            <a:endParaRPr lang="en-GB" sz="2800" dirty="0" smtClean="0"/>
          </a:p>
          <a:p>
            <a:pPr marL="971555" lvl="1" indent="-514350">
              <a:buFont typeface="+mj-lt"/>
              <a:buAutoNum type="alphaLcParenR"/>
            </a:pPr>
            <a:r>
              <a:rPr lang="en-GB" sz="2800" dirty="0" smtClean="0"/>
              <a:t>Research </a:t>
            </a:r>
            <a:r>
              <a:rPr lang="en-GB" sz="2800" dirty="0"/>
              <a:t>the topic and prepare logical arguments. </a:t>
            </a:r>
            <a:endParaRPr lang="en-GB" sz="2800" dirty="0" smtClean="0"/>
          </a:p>
          <a:p>
            <a:pPr marL="971555" lvl="1" indent="-514350">
              <a:buFont typeface="+mj-lt"/>
              <a:buAutoNum type="alphaLcParenR"/>
            </a:pPr>
            <a:r>
              <a:rPr lang="en-GB" sz="2800" dirty="0" smtClean="0"/>
              <a:t>Gather </a:t>
            </a:r>
            <a:r>
              <a:rPr lang="en-GB" sz="2800" dirty="0"/>
              <a:t>supporting evidence and examples for position taken. </a:t>
            </a:r>
            <a:endParaRPr lang="en-GB" sz="2800" dirty="0" smtClean="0"/>
          </a:p>
          <a:p>
            <a:pPr marL="971555" lvl="1" indent="-514350">
              <a:buFont typeface="+mj-lt"/>
              <a:buAutoNum type="alphaLcParenR"/>
            </a:pPr>
            <a:r>
              <a:rPr lang="en-GB" sz="2800" dirty="0" smtClean="0"/>
              <a:t>Anticipate </a:t>
            </a:r>
            <a:r>
              <a:rPr lang="en-GB" sz="2800" dirty="0"/>
              <a:t>counter arguments and prepare rebuttals. </a:t>
            </a:r>
            <a:endParaRPr lang="en-GB" sz="2800" dirty="0" smtClean="0"/>
          </a:p>
          <a:p>
            <a:pPr marL="971555" lvl="1" indent="-514350">
              <a:buFont typeface="+mj-lt"/>
              <a:buAutoNum type="alphaLcParenR"/>
            </a:pPr>
            <a:r>
              <a:rPr lang="en-GB" sz="2800" dirty="0" smtClean="0"/>
              <a:t>Team </a:t>
            </a:r>
            <a:r>
              <a:rPr lang="en-GB" sz="2800" dirty="0"/>
              <a:t>members plan order and content of speaking in debate. </a:t>
            </a:r>
            <a:endParaRPr lang="en-GB" sz="2800" dirty="0" smtClean="0"/>
          </a:p>
          <a:p>
            <a:pPr marL="971555" lvl="1" indent="-514350">
              <a:buFont typeface="+mj-lt"/>
              <a:buAutoNum type="alphaLcParenR"/>
            </a:pPr>
            <a:r>
              <a:rPr lang="en-GB" sz="2800" dirty="0" smtClean="0"/>
              <a:t>Prepare </a:t>
            </a:r>
            <a:r>
              <a:rPr lang="en-GB" sz="2800" dirty="0"/>
              <a:t>room for debate. </a:t>
            </a:r>
            <a:endParaRPr lang="en-GB" sz="2800" b="1" dirty="0"/>
          </a:p>
        </p:txBody>
      </p:sp>
      <p:pic>
        <p:nvPicPr>
          <p:cNvPr id="5" name="Picture 2" descr="https://cdn.pixabay.com/photo/2013/07/12/17/49/meeting-152506_960_72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13519" y="4875629"/>
            <a:ext cx="2695575" cy="198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40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493776"/>
            <a:ext cx="10515600" cy="5683187"/>
          </a:xfrm>
        </p:spPr>
        <p:txBody>
          <a:bodyPr>
            <a:normAutofit/>
          </a:bodyPr>
          <a:lstStyle/>
          <a:p>
            <a:pPr marL="0" indent="0">
              <a:buNone/>
            </a:pPr>
            <a:r>
              <a:rPr lang="en-GB" b="1" dirty="0" smtClean="0"/>
              <a:t>3. Conducting a Debate</a:t>
            </a:r>
            <a:r>
              <a:rPr lang="en-GB" dirty="0" smtClean="0"/>
              <a:t>:</a:t>
            </a:r>
          </a:p>
          <a:p>
            <a:pPr marL="0" indent="0">
              <a:buNone/>
            </a:pPr>
            <a:endParaRPr lang="en-GB" sz="1050" dirty="0" smtClean="0"/>
          </a:p>
          <a:p>
            <a:pPr marL="514350" indent="-514350">
              <a:buFont typeface="+mj-lt"/>
              <a:buAutoNum type="alphaLcParenR"/>
            </a:pPr>
            <a:r>
              <a:rPr lang="en-GB" dirty="0" smtClean="0"/>
              <a:t>The debate </a:t>
            </a:r>
            <a:r>
              <a:rPr lang="en-GB" dirty="0"/>
              <a:t>opens with the affirmative team (the team that supports the resolution) presenting their arguments, followed by a member of the opposing team. </a:t>
            </a:r>
            <a:endParaRPr lang="en-GB" dirty="0" smtClean="0"/>
          </a:p>
          <a:p>
            <a:pPr marL="514350" indent="-514350">
              <a:buFont typeface="+mj-lt"/>
              <a:buAutoNum type="alphaLcParenR"/>
            </a:pPr>
            <a:r>
              <a:rPr lang="en-GB" dirty="0" smtClean="0"/>
              <a:t>This </a:t>
            </a:r>
            <a:r>
              <a:rPr lang="en-GB" dirty="0"/>
              <a:t>pattern is repeated for the second speaker in each team. </a:t>
            </a:r>
            <a:endParaRPr lang="en-GB" dirty="0" smtClean="0"/>
          </a:p>
          <a:p>
            <a:pPr marL="514350" indent="-514350">
              <a:buFont typeface="+mj-lt"/>
              <a:buAutoNum type="alphaLcParenR"/>
            </a:pPr>
            <a:r>
              <a:rPr lang="en-GB" dirty="0" smtClean="0"/>
              <a:t>Finally</a:t>
            </a:r>
            <a:r>
              <a:rPr lang="en-GB" dirty="0"/>
              <a:t>, each team gets an opportunity for rebutting the arguments of the opponent. </a:t>
            </a:r>
            <a:endParaRPr lang="en-GB" dirty="0" smtClean="0"/>
          </a:p>
          <a:p>
            <a:pPr marL="514350" indent="-514350">
              <a:buFont typeface="+mj-lt"/>
              <a:buAutoNum type="alphaLcParenR"/>
            </a:pPr>
            <a:r>
              <a:rPr lang="en-GB" dirty="0" smtClean="0"/>
              <a:t>Speakers </a:t>
            </a:r>
            <a:r>
              <a:rPr lang="en-GB" dirty="0"/>
              <a:t>should speak slowly and clearly. </a:t>
            </a:r>
            <a:endParaRPr lang="en-GB" dirty="0" smtClean="0"/>
          </a:p>
          <a:p>
            <a:pPr marL="514350" indent="-514350">
              <a:buFont typeface="+mj-lt"/>
              <a:buAutoNum type="alphaLcParenR"/>
            </a:pPr>
            <a:r>
              <a:rPr lang="en-GB" dirty="0" smtClean="0"/>
              <a:t>The </a:t>
            </a:r>
            <a:r>
              <a:rPr lang="en-GB" dirty="0"/>
              <a:t>judges and members of the audience should be taking notes as the debate proceeds. </a:t>
            </a:r>
          </a:p>
        </p:txBody>
      </p:sp>
      <p:pic>
        <p:nvPicPr>
          <p:cNvPr id="5" name="Picture 2" descr="https://cdn.pixabay.com/photo/2013/07/12/17/49/meeting-152506_960_72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97440" y="5244084"/>
            <a:ext cx="2194560" cy="161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88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603504"/>
            <a:ext cx="10515600" cy="6117972"/>
          </a:xfrm>
        </p:spPr>
        <p:txBody>
          <a:bodyPr>
            <a:normAutofit fontScale="70000" lnSpcReduction="20000"/>
          </a:bodyPr>
          <a:lstStyle/>
          <a:p>
            <a:pPr marL="0" indent="0">
              <a:buNone/>
            </a:pPr>
            <a:r>
              <a:rPr lang="en-GB" sz="4000" b="1" dirty="0" smtClean="0"/>
              <a:t>4. Suggested timeline for a formal debate</a:t>
            </a:r>
          </a:p>
          <a:p>
            <a:pPr marL="0" indent="0">
              <a:buNone/>
            </a:pPr>
            <a:endParaRPr lang="en-GB" sz="1600" b="1" dirty="0" smtClean="0"/>
          </a:p>
          <a:p>
            <a:pPr marL="514350" indent="-514350">
              <a:buAutoNum type="arabicPeriod"/>
            </a:pPr>
            <a:r>
              <a:rPr lang="en-GB" dirty="0" smtClean="0"/>
              <a:t>The </a:t>
            </a:r>
            <a:r>
              <a:rPr lang="en-GB" dirty="0"/>
              <a:t>first speaker on the affirmative team presents arguments in support of the resolution. (5 – 10 minutes) </a:t>
            </a:r>
            <a:endParaRPr lang="en-GB" dirty="0" smtClean="0"/>
          </a:p>
          <a:p>
            <a:pPr marL="514350" indent="-514350">
              <a:buAutoNum type="arabicPeriod"/>
            </a:pPr>
            <a:r>
              <a:rPr lang="en-GB" dirty="0" smtClean="0"/>
              <a:t> </a:t>
            </a:r>
            <a:r>
              <a:rPr lang="en-GB" dirty="0"/>
              <a:t>The first speaker on the opposing team presents arguments opposing the resolution. (5 – 10 minutes) </a:t>
            </a:r>
          </a:p>
          <a:p>
            <a:pPr marL="514350" indent="-514350">
              <a:buAutoNum type="arabicPeriod"/>
            </a:pPr>
            <a:r>
              <a:rPr lang="en-GB" dirty="0" smtClean="0"/>
              <a:t>The </a:t>
            </a:r>
            <a:r>
              <a:rPr lang="en-GB" dirty="0"/>
              <a:t>second speaker on the affirmative team presents further arguments in support of the resolution, identifies areas of conflict, and answers questions that may have been raised by the opposition speaker. (5 – 10 minutes) </a:t>
            </a:r>
          </a:p>
          <a:p>
            <a:pPr marL="514350" indent="-514350">
              <a:buAutoNum type="arabicPeriod"/>
            </a:pPr>
            <a:r>
              <a:rPr lang="en-GB" dirty="0" smtClean="0"/>
              <a:t>The </a:t>
            </a:r>
            <a:r>
              <a:rPr lang="en-GB" dirty="0"/>
              <a:t>second speaker on the opposing team presents further arguments against the resolution, identifies further areas of conflict, and answers questions that may have been raised by the previous affirmative speaker. (5 – 10 minutes) </a:t>
            </a:r>
          </a:p>
          <a:p>
            <a:pPr marL="514350" indent="-514350">
              <a:buAutoNum type="arabicPeriod"/>
            </a:pPr>
            <a:r>
              <a:rPr lang="en-GB" dirty="0" smtClean="0"/>
              <a:t>The </a:t>
            </a:r>
            <a:r>
              <a:rPr lang="en-GB" dirty="0"/>
              <a:t>opposing team begins with the rebuttal, attempting to defend the opposing arguments and to defeat the supporting arguments without adding any new information. (3 – 5 minutes) </a:t>
            </a:r>
          </a:p>
          <a:p>
            <a:pPr marL="514350" indent="-514350">
              <a:buAutoNum type="arabicPeriod"/>
            </a:pPr>
            <a:r>
              <a:rPr lang="en-GB" dirty="0" smtClean="0"/>
              <a:t>First </a:t>
            </a:r>
            <a:r>
              <a:rPr lang="en-GB" dirty="0"/>
              <a:t>rebuttal of the affirmative team (3 – 5 minutes) </a:t>
            </a:r>
          </a:p>
          <a:p>
            <a:pPr marL="514350" indent="-514350">
              <a:buAutoNum type="arabicPeriod"/>
            </a:pPr>
            <a:r>
              <a:rPr lang="en-GB" dirty="0" smtClean="0"/>
              <a:t>Each </a:t>
            </a:r>
            <a:r>
              <a:rPr lang="en-GB" dirty="0"/>
              <a:t>team gets a second rebuttal for closing statements with the affirmative team having the last opportunity to speak. (3 – 5 minutes each</a:t>
            </a:r>
            <a:r>
              <a:rPr lang="en-GB" dirty="0" smtClean="0"/>
              <a:t>)</a:t>
            </a:r>
          </a:p>
          <a:p>
            <a:pPr marL="0" indent="0">
              <a:buNone/>
            </a:pPr>
            <a:endParaRPr lang="en-GB" dirty="0" smtClean="0"/>
          </a:p>
          <a:p>
            <a:pPr marL="0" indent="0">
              <a:buNone/>
            </a:pPr>
            <a:r>
              <a:rPr lang="en-GB" dirty="0" smtClean="0"/>
              <a:t>There </a:t>
            </a:r>
            <a:r>
              <a:rPr lang="en-GB" dirty="0"/>
              <a:t>cannot be any interruptions. Speakers must wait their turns. The teacher may need to enforce the rules.</a:t>
            </a:r>
          </a:p>
        </p:txBody>
      </p:sp>
      <p:pic>
        <p:nvPicPr>
          <p:cNvPr id="5" name="Picture 2" descr="https://cdn.pixabay.com/photo/2013/07/12/17/49/meeting-152506_960_72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82297" y="5968364"/>
            <a:ext cx="1209703" cy="889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60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832104"/>
            <a:ext cx="10515600" cy="5344859"/>
          </a:xfrm>
        </p:spPr>
        <p:txBody>
          <a:bodyPr/>
          <a:lstStyle/>
          <a:p>
            <a:pPr marL="0" indent="0">
              <a:buNone/>
            </a:pPr>
            <a:r>
              <a:rPr lang="en-GB" b="1" dirty="0" smtClean="0"/>
              <a:t>5. Post-debate Discussion</a:t>
            </a:r>
          </a:p>
          <a:p>
            <a:pPr marL="0" indent="0">
              <a:buNone/>
            </a:pPr>
            <a:r>
              <a:rPr lang="en-GB" sz="1100" b="1" dirty="0" smtClean="0"/>
              <a:t> </a:t>
            </a:r>
            <a:endParaRPr lang="en-GB" sz="400" b="1" dirty="0" smtClean="0"/>
          </a:p>
          <a:p>
            <a:pPr marL="0" indent="0">
              <a:buNone/>
            </a:pPr>
            <a:r>
              <a:rPr lang="en-GB" dirty="0" smtClean="0"/>
              <a:t>When </a:t>
            </a:r>
            <a:r>
              <a:rPr lang="en-GB" dirty="0"/>
              <a:t>the formal debate is finished, allow time for debriefing and discussion. </a:t>
            </a:r>
            <a:endParaRPr lang="en-GB" dirty="0" smtClean="0"/>
          </a:p>
          <a:p>
            <a:pPr marL="0" indent="0">
              <a:buNone/>
            </a:pPr>
            <a:r>
              <a:rPr lang="en-GB" dirty="0" smtClean="0"/>
              <a:t>Members </a:t>
            </a:r>
            <a:r>
              <a:rPr lang="en-GB" dirty="0"/>
              <a:t>of the audience should be given an opportunity to ask questions and to contribute their own thoughts and opinions on the arguments presented. </a:t>
            </a:r>
            <a:endParaRPr lang="en-GB" dirty="0" smtClean="0"/>
          </a:p>
          <a:p>
            <a:pPr marL="0" indent="0">
              <a:buNone/>
            </a:pPr>
            <a:r>
              <a:rPr lang="en-GB" dirty="0" smtClean="0"/>
              <a:t>Members </a:t>
            </a:r>
            <a:r>
              <a:rPr lang="en-GB" dirty="0"/>
              <a:t>of the debate teams may also wish to reflect on their performance and seek feedback from the audience, including the teacher.</a:t>
            </a:r>
          </a:p>
        </p:txBody>
      </p:sp>
      <p:pic>
        <p:nvPicPr>
          <p:cNvPr id="5" name="Picture 2" descr="https://cdn.pixabay.com/photo/2013/07/12/17/49/meeting-152506_960_72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32239" y="4739105"/>
            <a:ext cx="2695575" cy="198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27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6208776" y="1694507"/>
            <a:ext cx="5454396" cy="3046988"/>
          </a:xfrm>
          <a:prstGeom prst="rect">
            <a:avLst/>
          </a:prstGeom>
        </p:spPr>
        <p:txBody>
          <a:bodyPr wrap="square">
            <a:spAutoFit/>
          </a:bodyPr>
          <a:lstStyle/>
          <a:p>
            <a:endParaRPr lang="en-GB" sz="2400" dirty="0">
              <a:solidFill>
                <a:prstClr val="black"/>
              </a:solidFill>
              <a:latin typeface="Calibri Light" panose="020F0302020204030204" pitchFamily="34" charset="0"/>
              <a:cs typeface="Calibri Light" panose="020F0302020204030204" pitchFamily="34" charset="0"/>
            </a:endParaRPr>
          </a:p>
          <a:p>
            <a:r>
              <a:rPr lang="en-GB" sz="2400" dirty="0">
                <a:solidFill>
                  <a:prstClr val="black"/>
                </a:solidFill>
                <a:latin typeface="Calibri Light" panose="020F0302020204030204" pitchFamily="34" charset="0"/>
                <a:cs typeface="Calibri Light" panose="020F0302020204030204" pitchFamily="34" charset="0"/>
              </a:rPr>
              <a:t>If time allows, try playing some of the </a:t>
            </a:r>
            <a:r>
              <a:rPr lang="en-GB" sz="2400" u="sng" dirty="0">
                <a:solidFill>
                  <a:prstClr val="black"/>
                </a:solidFill>
                <a:latin typeface="Calibri Light" panose="020F0302020204030204" pitchFamily="34" charset="0"/>
                <a:cs typeface="Calibri Light" panose="020F0302020204030204" pitchFamily="34" charset="0"/>
                <a:hlinkClick r:id="rId2"/>
              </a:rPr>
              <a:t>cultural diversity games</a:t>
            </a:r>
            <a:r>
              <a:rPr lang="en-GB" sz="2400" dirty="0">
                <a:solidFill>
                  <a:prstClr val="black"/>
                </a:solidFill>
                <a:latin typeface="Calibri Light" panose="020F0302020204030204" pitchFamily="34" charset="0"/>
                <a:cs typeface="Calibri Light" panose="020F0302020204030204" pitchFamily="34" charset="0"/>
              </a:rPr>
              <a:t> such as</a:t>
            </a:r>
            <a:r>
              <a:rPr lang="en-GB" sz="2400" dirty="0" smtClean="0">
                <a:solidFill>
                  <a:prstClr val="black"/>
                </a:solidFill>
                <a:latin typeface="Calibri Light" panose="020F0302020204030204" pitchFamily="34" charset="0"/>
                <a:cs typeface="Calibri Light" panose="020F0302020204030204" pitchFamily="34" charset="0"/>
              </a:rPr>
              <a:t>;</a:t>
            </a:r>
          </a:p>
          <a:p>
            <a:endParaRPr lang="en-GB" sz="2400" dirty="0">
              <a:solidFill>
                <a:prstClr val="black"/>
              </a:solidFill>
              <a:latin typeface="Calibri Light" panose="020F0302020204030204" pitchFamily="34" charset="0"/>
              <a:cs typeface="Calibri Light" panose="020F0302020204030204" pitchFamily="34" charset="0"/>
            </a:endParaRPr>
          </a:p>
          <a:p>
            <a:pPr lvl="2"/>
            <a:r>
              <a:rPr lang="en-GB" sz="2400" b="1" u="sng" dirty="0">
                <a:solidFill>
                  <a:prstClr val="black"/>
                </a:solidFill>
                <a:latin typeface="Calibri Light" panose="020F0302020204030204" pitchFamily="34" charset="0"/>
                <a:cs typeface="Calibri Light" panose="020F0302020204030204" pitchFamily="34" charset="0"/>
                <a:hlinkClick r:id="rId3"/>
              </a:rPr>
              <a:t>International Food Puzzle</a:t>
            </a:r>
            <a:r>
              <a:rPr lang="en-GB" sz="2400" b="1" dirty="0">
                <a:solidFill>
                  <a:prstClr val="black"/>
                </a:solidFill>
                <a:latin typeface="Calibri Light" panose="020F0302020204030204" pitchFamily="34" charset="0"/>
                <a:cs typeface="Calibri Light" panose="020F0302020204030204" pitchFamily="34" charset="0"/>
              </a:rPr>
              <a:t>     </a:t>
            </a:r>
            <a:endParaRPr lang="en-GB" sz="2000" dirty="0">
              <a:solidFill>
                <a:prstClr val="black"/>
              </a:solidFill>
              <a:latin typeface="Calibri Light" panose="020F0302020204030204" pitchFamily="34" charset="0"/>
              <a:cs typeface="Calibri Light" panose="020F0302020204030204" pitchFamily="34" charset="0"/>
            </a:endParaRPr>
          </a:p>
          <a:p>
            <a:pPr lvl="2"/>
            <a:r>
              <a:rPr lang="en-GB" sz="2400" b="1" u="sng" dirty="0">
                <a:solidFill>
                  <a:prstClr val="black"/>
                </a:solidFill>
                <a:latin typeface="Calibri Light" panose="020F0302020204030204" pitchFamily="34" charset="0"/>
                <a:cs typeface="Calibri Light" panose="020F0302020204030204" pitchFamily="34" charset="0"/>
                <a:hlinkClick r:id="rId4"/>
              </a:rPr>
              <a:t>Country Location</a:t>
            </a:r>
            <a:endParaRPr lang="en-GB" sz="2000" dirty="0">
              <a:solidFill>
                <a:prstClr val="black"/>
              </a:solidFill>
              <a:latin typeface="Calibri Light" panose="020F0302020204030204" pitchFamily="34" charset="0"/>
              <a:cs typeface="Calibri Light" panose="020F0302020204030204" pitchFamily="34" charset="0"/>
            </a:endParaRPr>
          </a:p>
          <a:p>
            <a:pPr lvl="2"/>
            <a:r>
              <a:rPr lang="en-GB" sz="2400" b="1" u="sng" dirty="0">
                <a:solidFill>
                  <a:prstClr val="black"/>
                </a:solidFill>
                <a:latin typeface="Calibri Light" panose="020F0302020204030204" pitchFamily="34" charset="0"/>
                <a:cs typeface="Calibri Light" panose="020F0302020204030204" pitchFamily="34" charset="0"/>
                <a:hlinkClick r:id="rId5"/>
              </a:rPr>
              <a:t>Country Clothing</a:t>
            </a:r>
            <a:endParaRPr lang="en-GB" sz="2000" dirty="0">
              <a:solidFill>
                <a:prstClr val="black"/>
              </a:solidFill>
              <a:latin typeface="Calibri Light" panose="020F0302020204030204" pitchFamily="34" charset="0"/>
              <a:cs typeface="Calibri Light" panose="020F0302020204030204" pitchFamily="34" charset="0"/>
            </a:endParaRPr>
          </a:p>
          <a:p>
            <a:pPr lvl="2"/>
            <a:r>
              <a:rPr lang="en-GB" sz="2400" b="1" u="sng" dirty="0">
                <a:solidFill>
                  <a:prstClr val="black"/>
                </a:solidFill>
                <a:latin typeface="Calibri Light" panose="020F0302020204030204" pitchFamily="34" charset="0"/>
                <a:cs typeface="Calibri Light" panose="020F0302020204030204" pitchFamily="34" charset="0"/>
                <a:hlinkClick r:id="rId6"/>
              </a:rPr>
              <a:t>World Religions</a:t>
            </a:r>
            <a:r>
              <a:rPr lang="en-GB" sz="2400" b="1" dirty="0">
                <a:solidFill>
                  <a:prstClr val="black"/>
                </a:solidFill>
                <a:latin typeface="Calibri Light" panose="020F0302020204030204" pitchFamily="34" charset="0"/>
                <a:cs typeface="Calibri Light" panose="020F0302020204030204" pitchFamily="34" charset="0"/>
              </a:rPr>
              <a:t> </a:t>
            </a:r>
            <a:endParaRPr lang="en-GB" sz="2000" dirty="0">
              <a:solidFill>
                <a:prstClr val="black"/>
              </a:solidFill>
              <a:latin typeface="Calibri Light" panose="020F0302020204030204" pitchFamily="34" charset="0"/>
              <a:cs typeface="Calibri Light" panose="020F0302020204030204" pitchFamily="34" charset="0"/>
            </a:endParaRPr>
          </a:p>
        </p:txBody>
      </p:sp>
      <p:pic>
        <p:nvPicPr>
          <p:cNvPr id="9" name="Picture 8" descr="http://frommanylands.com/photos/brazil/01.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1232154" y="1325318"/>
            <a:ext cx="4455414" cy="4635246"/>
          </a:xfrm>
          <a:prstGeom prst="rect">
            <a:avLst/>
          </a:prstGeom>
          <a:noFill/>
          <a:ln>
            <a:noFill/>
          </a:ln>
        </p:spPr>
      </p:pic>
    </p:spTree>
    <p:extLst>
      <p:ext uri="{BB962C8B-B14F-4D97-AF65-F5344CB8AC3E}">
        <p14:creationId xmlns:p14="http://schemas.microsoft.com/office/powerpoint/2010/main" val="7565999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6166559"/>
            <a:ext cx="1430027" cy="573741"/>
          </a:xfrm>
          <a:prstGeom prst="rect">
            <a:avLst/>
          </a:prstGeom>
        </p:spPr>
      </p:pic>
      <p:sp>
        <p:nvSpPr>
          <p:cNvPr id="14" name="Oval 13"/>
          <p:cNvSpPr/>
          <p:nvPr/>
        </p:nvSpPr>
        <p:spPr>
          <a:xfrm>
            <a:off x="3232298" y="765544"/>
            <a:ext cx="5847906" cy="5709684"/>
          </a:xfrm>
          <a:prstGeom prst="ellipse">
            <a:avLst/>
          </a:prstGeom>
          <a:solidFill>
            <a:schemeClr val="bg2">
              <a:lumMod val="10000"/>
              <a:alpha val="21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308861" y="3209090"/>
            <a:ext cx="5694780" cy="1600438"/>
          </a:xfrm>
          <a:prstGeom prst="rect">
            <a:avLst/>
          </a:prstGeom>
          <a:noFill/>
        </p:spPr>
        <p:txBody>
          <a:bodyPr wrap="square" rtlCol="0">
            <a:spAutoFit/>
          </a:bodyPr>
          <a:lstStyle/>
          <a:p>
            <a:pPr algn="ctr"/>
            <a:r>
              <a:rPr lang="en-GB" sz="4400" b="1" dirty="0" smtClean="0">
                <a:solidFill>
                  <a:prstClr val="white"/>
                </a:solidFill>
              </a:rPr>
              <a:t>GLOBAL CULTURES</a:t>
            </a:r>
          </a:p>
          <a:p>
            <a:pPr algn="ctr"/>
            <a:endParaRPr lang="en-GB" sz="1400" b="1" dirty="0" smtClean="0">
              <a:solidFill>
                <a:prstClr val="white"/>
              </a:solidFill>
            </a:endParaRPr>
          </a:p>
          <a:p>
            <a:pPr algn="ctr"/>
            <a:r>
              <a:rPr lang="en-GB" sz="2000" b="1" dirty="0" smtClean="0">
                <a:solidFill>
                  <a:srgbClr val="FEE725"/>
                </a:solidFill>
              </a:rPr>
              <a:t>T H I S </a:t>
            </a:r>
            <a:r>
              <a:rPr lang="en-GB" sz="2000" b="1" dirty="0">
                <a:solidFill>
                  <a:srgbClr val="FEE725"/>
                </a:solidFill>
              </a:rPr>
              <a:t> </a:t>
            </a:r>
            <a:r>
              <a:rPr lang="en-GB" sz="2000" b="1" dirty="0" smtClean="0">
                <a:solidFill>
                  <a:srgbClr val="FEE725"/>
                </a:solidFill>
              </a:rPr>
              <a:t>S O R T  O F  L E A R N I N G  </a:t>
            </a:r>
          </a:p>
          <a:p>
            <a:pPr algn="ctr"/>
            <a:r>
              <a:rPr lang="en-GB" sz="2000" b="1" dirty="0" smtClean="0">
                <a:solidFill>
                  <a:srgbClr val="FEE725"/>
                </a:solidFill>
              </a:rPr>
              <a:t>C A N</a:t>
            </a:r>
            <a:r>
              <a:rPr lang="en-GB" sz="2000" dirty="0" smtClean="0">
                <a:solidFill>
                  <a:srgbClr val="FEE725"/>
                </a:solidFill>
              </a:rPr>
              <a:t> ’ </a:t>
            </a:r>
            <a:r>
              <a:rPr lang="en-GB" sz="2000" b="1" dirty="0" smtClean="0">
                <a:solidFill>
                  <a:srgbClr val="FEE725"/>
                </a:solidFill>
              </a:rPr>
              <a:t>T  W A I T </a:t>
            </a:r>
          </a:p>
        </p:txBody>
      </p:sp>
    </p:spTree>
    <p:extLst>
      <p:ext uri="{BB962C8B-B14F-4D97-AF65-F5344CB8AC3E}">
        <p14:creationId xmlns:p14="http://schemas.microsoft.com/office/powerpoint/2010/main" val="3198421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P R E  L E S S O N </a:t>
            </a:r>
          </a:p>
          <a:p>
            <a:pPr algn="ctr"/>
            <a:r>
              <a:rPr lang="en-GB" sz="2400" b="1" dirty="0">
                <a:solidFill>
                  <a:prstClr val="white"/>
                </a:solidFill>
                <a:latin typeface="Foco" panose="020B0504050202020203" pitchFamily="34" charset="0"/>
              </a:rPr>
              <a:t> </a:t>
            </a:r>
            <a:r>
              <a:rPr lang="en-GB" sz="2400" b="1" dirty="0" smtClean="0">
                <a:solidFill>
                  <a:prstClr val="white"/>
                </a:solidFill>
                <a:latin typeface="Foco" panose="020B0504050202020203" pitchFamily="34" charset="0"/>
              </a:rPr>
              <a:t>R E F L E C T I O N S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3 </a:t>
            </a:r>
            <a:r>
              <a:rPr lang="en-GB" dirty="0" smtClean="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094187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247" y="1459548"/>
            <a:ext cx="10889510" cy="4988243"/>
          </a:xfrm>
        </p:spPr>
        <p:txBody>
          <a:bodyPr>
            <a:normAutofit/>
          </a:bodyPr>
          <a:lstStyle/>
          <a:p>
            <a:pPr marL="228597" indent="0">
              <a:lnSpc>
                <a:spcPct val="115000"/>
              </a:lnSpc>
              <a:spcAft>
                <a:spcPts val="1000"/>
              </a:spcAft>
              <a:buNone/>
            </a:pPr>
            <a:r>
              <a:rPr lang="en-GB" dirty="0">
                <a:ea typeface="Calibri" panose="020F0502020204030204" pitchFamily="34" charset="0"/>
              </a:rPr>
              <a:t>I</a:t>
            </a:r>
            <a:r>
              <a:rPr lang="en-GB" dirty="0" smtClean="0">
                <a:effectLst/>
                <a:ea typeface="Calibri" panose="020F0502020204030204" pitchFamily="34" charset="0"/>
              </a:rPr>
              <a:t>ntroduce the following REFLECTIVE QUESTIONS for students to consider during the lesson:</a:t>
            </a:r>
          </a:p>
          <a:p>
            <a:pPr marL="514350" lvl="0" indent="-514350">
              <a:buFont typeface="+mj-lt"/>
              <a:buAutoNum type="arabicPeriod"/>
            </a:pPr>
            <a:r>
              <a:rPr lang="en-GB" b="1" dirty="0" smtClean="0"/>
              <a:t>What is culture and what does this mean to you?</a:t>
            </a:r>
          </a:p>
          <a:p>
            <a:pPr marL="514350" lvl="0" indent="-514350">
              <a:buFont typeface="+mj-lt"/>
              <a:buAutoNum type="arabicPeriod"/>
            </a:pPr>
            <a:r>
              <a:rPr lang="en-GB" b="1" dirty="0" smtClean="0"/>
              <a:t>What are some of the impacts on culture and diversity?</a:t>
            </a:r>
            <a:endParaRPr lang="en-GB" dirty="0"/>
          </a:p>
          <a:p>
            <a:pPr marL="514350" lvl="0" indent="-514350">
              <a:buFont typeface="+mj-lt"/>
              <a:buAutoNum type="arabicPeriod"/>
            </a:pPr>
            <a:r>
              <a:rPr lang="en-GB" b="1" dirty="0" smtClean="0"/>
              <a:t>How important is language to culture and to identity?</a:t>
            </a:r>
          </a:p>
          <a:p>
            <a:pPr marL="514350" lvl="0" indent="-514350">
              <a:buFont typeface="+mj-lt"/>
              <a:buAutoNum type="arabicPeriod"/>
            </a:pPr>
            <a:r>
              <a:rPr lang="en-GB" b="1" dirty="0" smtClean="0"/>
              <a:t>Is globalisation always a good thing?</a:t>
            </a:r>
          </a:p>
        </p:txBody>
      </p:sp>
    </p:spTree>
    <p:extLst>
      <p:ext uri="{BB962C8B-B14F-4D97-AF65-F5344CB8AC3E}">
        <p14:creationId xmlns:p14="http://schemas.microsoft.com/office/powerpoint/2010/main" val="40011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292662"/>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W H A T  I S  C U L T U R E ?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a:solidFill>
                  <a:srgbClr val="FEE725"/>
                </a:solidFill>
                <a:latin typeface="Foco" panose="020B0504050202020203" pitchFamily="34" charset="0"/>
              </a:rPr>
              <a:t>1</a:t>
            </a:r>
            <a:r>
              <a:rPr lang="en-GB" b="1" dirty="0" smtClean="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0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989002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smtClean="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srgbClr val="35372F"/>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srgbClr val="35372F"/>
              </a:solidFill>
            </a:endParaRPr>
          </a:p>
        </p:txBody>
      </p:sp>
      <p:sp>
        <p:nvSpPr>
          <p:cNvPr id="8" name="Rectangle 7"/>
          <p:cNvSpPr/>
          <p:nvPr/>
        </p:nvSpPr>
        <p:spPr>
          <a:xfrm>
            <a:off x="812292" y="1336883"/>
            <a:ext cx="10567416" cy="3139321"/>
          </a:xfrm>
          <a:prstGeom prst="rect">
            <a:avLst/>
          </a:prstGeom>
        </p:spPr>
        <p:txBody>
          <a:bodyPr wrap="square">
            <a:spAutoFit/>
          </a:bodyPr>
          <a:lstStyle/>
          <a:p>
            <a:r>
              <a:rPr lang="en-GB" sz="2400" dirty="0">
                <a:solidFill>
                  <a:srgbClr val="35372F"/>
                </a:solidFill>
                <a:latin typeface="Calibri Light" panose="020F0302020204030204" pitchFamily="34" charset="0"/>
                <a:cs typeface="Calibri Light" panose="020F0302020204030204" pitchFamily="34" charset="0"/>
              </a:rPr>
              <a:t>Watch the short video </a:t>
            </a:r>
            <a:r>
              <a:rPr lang="en-GB" sz="2400" dirty="0" smtClean="0">
                <a:solidFill>
                  <a:srgbClr val="35372F"/>
                </a:solidFill>
                <a:latin typeface="Calibri Light" panose="020F0302020204030204" pitchFamily="34" charset="0"/>
                <a:cs typeface="Calibri Light" panose="020F0302020204030204" pitchFamily="34" charset="0"/>
              </a:rPr>
              <a:t>(1.16mins</a:t>
            </a:r>
            <a:r>
              <a:rPr lang="en-GB" sz="2400" dirty="0">
                <a:solidFill>
                  <a:srgbClr val="35372F"/>
                </a:solidFill>
                <a:latin typeface="Calibri Light" panose="020F0302020204030204" pitchFamily="34" charset="0"/>
                <a:cs typeface="Calibri Light" panose="020F0302020204030204" pitchFamily="34" charset="0"/>
              </a:rPr>
              <a:t>) put </a:t>
            </a:r>
            <a:r>
              <a:rPr lang="en-GB" sz="2400" dirty="0" smtClean="0">
                <a:solidFill>
                  <a:srgbClr val="35372F"/>
                </a:solidFill>
                <a:latin typeface="Calibri Light" panose="020F0302020204030204" pitchFamily="34" charset="0"/>
                <a:cs typeface="Calibri Light" panose="020F0302020204030204" pitchFamily="34" charset="0"/>
              </a:rPr>
              <a:t>together the </a:t>
            </a:r>
            <a:r>
              <a:rPr lang="en-GB" sz="2400" u="sng" dirty="0">
                <a:solidFill>
                  <a:srgbClr val="35372F"/>
                </a:solidFill>
                <a:latin typeface="Calibri Light" panose="020F0302020204030204" pitchFamily="34" charset="0"/>
                <a:cs typeface="Calibri Light" panose="020F0302020204030204" pitchFamily="34" charset="0"/>
                <a:hlinkClick r:id="rId2"/>
              </a:rPr>
              <a:t>Bureau of Educational and Cultural Affairs</a:t>
            </a:r>
            <a:r>
              <a:rPr lang="en-GB" sz="2400" dirty="0" smtClean="0">
                <a:solidFill>
                  <a:srgbClr val="35372F"/>
                </a:solidFill>
                <a:latin typeface="Calibri Light" panose="020F0302020204030204" pitchFamily="34" charset="0"/>
                <a:cs typeface="Calibri Light" panose="020F0302020204030204" pitchFamily="34" charset="0"/>
              </a:rPr>
              <a:t> </a:t>
            </a:r>
            <a:r>
              <a:rPr lang="en-GB" sz="2400" dirty="0">
                <a:solidFill>
                  <a:srgbClr val="35372F"/>
                </a:solidFill>
                <a:latin typeface="Calibri Light" panose="020F0302020204030204" pitchFamily="34" charset="0"/>
                <a:cs typeface="Calibri Light" panose="020F0302020204030204" pitchFamily="34" charset="0"/>
              </a:rPr>
              <a:t>entitled:</a:t>
            </a:r>
          </a:p>
          <a:p>
            <a:endParaRPr lang="en-GB" sz="3200" b="1" u="sng" dirty="0" smtClean="0">
              <a:solidFill>
                <a:srgbClr val="35372F"/>
              </a:solidFill>
              <a:latin typeface="Calibri Light" panose="020F0302020204030204" pitchFamily="34" charset="0"/>
              <a:cs typeface="Calibri Light" panose="020F0302020204030204" pitchFamily="34" charset="0"/>
              <a:hlinkClick r:id="rId3"/>
            </a:endParaRPr>
          </a:p>
          <a:p>
            <a:r>
              <a:rPr lang="en-GB" sz="3200" b="1" u="sng" dirty="0" smtClean="0">
                <a:solidFill>
                  <a:srgbClr val="35372F"/>
                </a:solidFill>
                <a:latin typeface="Calibri Light" panose="020F0302020204030204" pitchFamily="34" charset="0"/>
                <a:cs typeface="Calibri Light" panose="020F0302020204030204" pitchFamily="34" charset="0"/>
                <a:hlinkClick r:id="rId4"/>
              </a:rPr>
              <a:t>What is Culture?</a:t>
            </a:r>
            <a:endParaRPr lang="en-GB" sz="3200" dirty="0" smtClean="0">
              <a:solidFill>
                <a:srgbClr val="35372F"/>
              </a:solidFill>
              <a:latin typeface="Calibri Light" panose="020F0302020204030204" pitchFamily="34" charset="0"/>
              <a:cs typeface="Calibri Light" panose="020F0302020204030204" pitchFamily="34" charset="0"/>
            </a:endParaRPr>
          </a:p>
          <a:p>
            <a:endParaRPr lang="en-GB" sz="1400" b="1" dirty="0" smtClean="0">
              <a:solidFill>
                <a:srgbClr val="35372F"/>
              </a:solidFill>
              <a:latin typeface="Calibri Light" panose="020F0302020204030204" pitchFamily="34" charset="0"/>
              <a:cs typeface="Calibri Light" panose="020F0302020204030204" pitchFamily="34" charset="0"/>
            </a:endParaRPr>
          </a:p>
          <a:p>
            <a:r>
              <a:rPr lang="en-GB" sz="1200" b="1" dirty="0" smtClean="0">
                <a:solidFill>
                  <a:srgbClr val="35372F"/>
                </a:solidFill>
                <a:latin typeface="Calibri Light" panose="020F0302020204030204" pitchFamily="34" charset="0"/>
                <a:cs typeface="Calibri Light" panose="020F0302020204030204" pitchFamily="34" charset="0"/>
              </a:rPr>
              <a:t>(click </a:t>
            </a:r>
            <a:r>
              <a:rPr lang="en-GB" sz="1200" b="1" dirty="0">
                <a:solidFill>
                  <a:srgbClr val="35372F"/>
                </a:solidFill>
                <a:latin typeface="Calibri Light" panose="020F0302020204030204" pitchFamily="34" charset="0"/>
                <a:cs typeface="Calibri Light" panose="020F0302020204030204" pitchFamily="34" charset="0"/>
              </a:rPr>
              <a:t>on the </a:t>
            </a:r>
            <a:r>
              <a:rPr lang="en-GB" sz="1200" b="1" dirty="0" smtClean="0">
                <a:solidFill>
                  <a:srgbClr val="35372F"/>
                </a:solidFill>
                <a:latin typeface="Calibri Light" panose="020F0302020204030204" pitchFamily="34" charset="0"/>
                <a:cs typeface="Calibri Light" panose="020F0302020204030204" pitchFamily="34" charset="0"/>
              </a:rPr>
              <a:t>link above)</a:t>
            </a:r>
            <a:endParaRPr lang="en-GB" sz="1200" b="1" dirty="0">
              <a:solidFill>
                <a:srgbClr val="35372F"/>
              </a:solidFill>
              <a:latin typeface="Calibri Light" panose="020F0302020204030204" pitchFamily="34" charset="0"/>
              <a:cs typeface="Calibri Light" panose="020F0302020204030204" pitchFamily="34" charset="0"/>
            </a:endParaRPr>
          </a:p>
          <a:p>
            <a:endParaRPr lang="en-GB" sz="2000" dirty="0" smtClean="0">
              <a:solidFill>
                <a:srgbClr val="35372F"/>
              </a:solidFill>
              <a:latin typeface="Calibri Light" panose="020F0302020204030204" pitchFamily="34" charset="0"/>
              <a:cs typeface="Calibri Light" panose="020F0302020204030204" pitchFamily="34" charset="0"/>
            </a:endParaRPr>
          </a:p>
          <a:p>
            <a:endParaRPr lang="en-GB" sz="2000" dirty="0">
              <a:solidFill>
                <a:srgbClr val="35372F"/>
              </a:solidFill>
              <a:latin typeface="Calibri Light" panose="020F0302020204030204" pitchFamily="34" charset="0"/>
              <a:cs typeface="Calibri Light" panose="020F0302020204030204" pitchFamily="34" charset="0"/>
            </a:endParaRPr>
          </a:p>
          <a:p>
            <a:endParaRPr lang="en-GB" sz="2000" dirty="0">
              <a:solidFill>
                <a:srgbClr val="35372F"/>
              </a:solidFill>
              <a:latin typeface="Calibri Light" panose="020F0302020204030204" pitchFamily="34" charset="0"/>
              <a:cs typeface="Calibri Light" panose="020F0302020204030204" pitchFamily="34" charset="0"/>
            </a:endParaRPr>
          </a:p>
        </p:txBody>
      </p:sp>
      <p:pic>
        <p:nvPicPr>
          <p:cNvPr id="5" name="Picture 2" descr="https://i.ytimg.com/vi/57KW6RO8Rcs/maxresdefaul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4107" y="2479758"/>
            <a:ext cx="5963335" cy="335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758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solidFill>
                <a:srgbClr val="35372F"/>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srgbClr val="35372F"/>
              </a:solidFill>
            </a:endParaRPr>
          </a:p>
        </p:txBody>
      </p:sp>
      <p:sp>
        <p:nvSpPr>
          <p:cNvPr id="8" name="Rectangle 7"/>
          <p:cNvSpPr/>
          <p:nvPr/>
        </p:nvSpPr>
        <p:spPr>
          <a:xfrm>
            <a:off x="7050023" y="1182443"/>
            <a:ext cx="4865751" cy="4893647"/>
          </a:xfrm>
          <a:prstGeom prst="rect">
            <a:avLst/>
          </a:prstGeom>
        </p:spPr>
        <p:txBody>
          <a:bodyPr wrap="square">
            <a:spAutoFit/>
          </a:bodyPr>
          <a:lstStyle/>
          <a:p>
            <a:endParaRPr lang="en-GB" sz="2400" dirty="0" smtClean="0">
              <a:solidFill>
                <a:srgbClr val="35372F"/>
              </a:solidFill>
              <a:latin typeface="Calibri Light" panose="020F0302020204030204" pitchFamily="34" charset="0"/>
              <a:cs typeface="Calibri Light" panose="020F0302020204030204" pitchFamily="34" charset="0"/>
            </a:endParaRPr>
          </a:p>
          <a:p>
            <a:endParaRPr lang="en-GB" sz="2400" dirty="0">
              <a:solidFill>
                <a:srgbClr val="35372F"/>
              </a:solidFill>
              <a:latin typeface="Calibri Light" panose="020F0302020204030204" pitchFamily="34" charset="0"/>
              <a:cs typeface="Calibri Light" panose="020F0302020204030204" pitchFamily="34" charset="0"/>
            </a:endParaRPr>
          </a:p>
          <a:p>
            <a:r>
              <a:rPr lang="en-GB" sz="2400" dirty="0">
                <a:solidFill>
                  <a:srgbClr val="35372F"/>
                </a:solidFill>
                <a:latin typeface="Calibri Light" panose="020F0302020204030204" pitchFamily="34" charset="0"/>
                <a:cs typeface="Calibri Light" panose="020F0302020204030204" pitchFamily="34" charset="0"/>
              </a:rPr>
              <a:t>Allow students a few minutes to respond to the </a:t>
            </a:r>
            <a:r>
              <a:rPr lang="en-GB" sz="2400" dirty="0" smtClean="0">
                <a:solidFill>
                  <a:srgbClr val="35372F"/>
                </a:solidFill>
                <a:latin typeface="Calibri Light" panose="020F0302020204030204" pitchFamily="34" charset="0"/>
                <a:cs typeface="Calibri Light" panose="020F0302020204030204" pitchFamily="34" charset="0"/>
              </a:rPr>
              <a:t>film </a:t>
            </a:r>
            <a:r>
              <a:rPr lang="en-GB" sz="2400" dirty="0">
                <a:solidFill>
                  <a:srgbClr val="35372F"/>
                </a:solidFill>
                <a:latin typeface="Calibri Light" panose="020F0302020204030204" pitchFamily="34" charset="0"/>
                <a:cs typeface="Calibri Light" panose="020F0302020204030204" pitchFamily="34" charset="0"/>
              </a:rPr>
              <a:t>with people sitting near to them</a:t>
            </a:r>
            <a:r>
              <a:rPr lang="en-GB" sz="2400" dirty="0" smtClean="0">
                <a:solidFill>
                  <a:srgbClr val="35372F"/>
                </a:solidFill>
                <a:latin typeface="Calibri Light" panose="020F0302020204030204" pitchFamily="34" charset="0"/>
                <a:cs typeface="Calibri Light" panose="020F0302020204030204" pitchFamily="34" charset="0"/>
              </a:rPr>
              <a:t>.</a:t>
            </a:r>
          </a:p>
          <a:p>
            <a:endParaRPr lang="en-GB" sz="2400" dirty="0" smtClean="0">
              <a:solidFill>
                <a:srgbClr val="35372F"/>
              </a:solidFill>
              <a:latin typeface="Calibri Light" panose="020F0302020204030204" pitchFamily="34" charset="0"/>
              <a:cs typeface="Calibri Light" panose="020F0302020204030204" pitchFamily="34" charset="0"/>
            </a:endParaRPr>
          </a:p>
          <a:p>
            <a:r>
              <a:rPr lang="en-GB" sz="2400" dirty="0" smtClean="0">
                <a:solidFill>
                  <a:srgbClr val="35372F"/>
                </a:solidFill>
                <a:latin typeface="Calibri Light" panose="020F0302020204030204" pitchFamily="34" charset="0"/>
                <a:cs typeface="Calibri Light" panose="020F0302020204030204" pitchFamily="34" charset="0"/>
              </a:rPr>
              <a:t>After </a:t>
            </a:r>
            <a:r>
              <a:rPr lang="en-GB" sz="2400" dirty="0">
                <a:solidFill>
                  <a:srgbClr val="35372F"/>
                </a:solidFill>
                <a:latin typeface="Calibri Light" panose="020F0302020204030204" pitchFamily="34" charset="0"/>
                <a:cs typeface="Calibri Light" panose="020F0302020204030204" pitchFamily="34" charset="0"/>
              </a:rPr>
              <a:t>sharing their initial responses, </a:t>
            </a:r>
            <a:r>
              <a:rPr lang="en-GB" sz="2400" dirty="0" smtClean="0">
                <a:solidFill>
                  <a:srgbClr val="35372F"/>
                </a:solidFill>
                <a:latin typeface="Calibri Light" panose="020F0302020204030204" pitchFamily="34" charset="0"/>
                <a:cs typeface="Calibri Light" panose="020F0302020204030204" pitchFamily="34" charset="0"/>
              </a:rPr>
              <a:t>look at four of the definitions of culture that were given (shown on the following slide).</a:t>
            </a:r>
          </a:p>
          <a:p>
            <a:r>
              <a:rPr lang="en-GB" sz="2400" dirty="0" smtClean="0">
                <a:solidFill>
                  <a:srgbClr val="35372F"/>
                </a:solidFill>
                <a:latin typeface="Calibri Light" panose="020F0302020204030204" pitchFamily="34" charset="0"/>
                <a:cs typeface="Calibri Light" panose="020F0302020204030204" pitchFamily="34" charset="0"/>
              </a:rPr>
              <a:t>Discuss each one and what you think it may mean:</a:t>
            </a:r>
            <a:endParaRPr lang="en-GB" sz="2400" dirty="0">
              <a:solidFill>
                <a:srgbClr val="35372F"/>
              </a:solidFill>
              <a:latin typeface="Calibri Light" panose="020F0302020204030204" pitchFamily="34" charset="0"/>
              <a:cs typeface="Calibri Light" panose="020F0302020204030204" pitchFamily="34" charset="0"/>
            </a:endParaRPr>
          </a:p>
          <a:p>
            <a:endParaRPr lang="en-GB" sz="2400" dirty="0">
              <a:solidFill>
                <a:srgbClr val="35372F"/>
              </a:solidFill>
              <a:latin typeface="Calibri Light" panose="020F0302020204030204" pitchFamily="34" charset="0"/>
              <a:cs typeface="Calibri Light" panose="020F0302020204030204" pitchFamily="34" charset="0"/>
            </a:endParaRPr>
          </a:p>
        </p:txBody>
      </p:sp>
      <p:pic>
        <p:nvPicPr>
          <p:cNvPr id="9" name="Picture 2" descr="https://i.ytimg.com/vi/57KW6RO8Rcs/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156" y="1841664"/>
            <a:ext cx="5963335" cy="335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53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5" name="Oval Callout 4"/>
          <p:cNvSpPr/>
          <p:nvPr/>
        </p:nvSpPr>
        <p:spPr>
          <a:xfrm>
            <a:off x="507493" y="787655"/>
            <a:ext cx="3621024" cy="3438144"/>
          </a:xfrm>
          <a:prstGeom prst="wedgeEllipseCallout">
            <a:avLst/>
          </a:prstGeom>
          <a:solidFill>
            <a:srgbClr val="C41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FF00"/>
                </a:solidFill>
              </a:rPr>
              <a:t>I understand culture as a treasure that is a part of our collective memory of our perception of ourselves</a:t>
            </a:r>
          </a:p>
        </p:txBody>
      </p:sp>
      <p:sp>
        <p:nvSpPr>
          <p:cNvPr id="6" name="Oval Callout 5"/>
          <p:cNvSpPr/>
          <p:nvPr/>
        </p:nvSpPr>
        <p:spPr>
          <a:xfrm>
            <a:off x="5922266" y="666719"/>
            <a:ext cx="3340608" cy="2833847"/>
          </a:xfrm>
          <a:prstGeom prst="wedgeEllipse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lumMod val="20000"/>
                    <a:lumOff val="80000"/>
                  </a:schemeClr>
                </a:solidFill>
              </a:rPr>
              <a:t>It is the acquired pair of glasses through which we see life</a:t>
            </a:r>
          </a:p>
        </p:txBody>
      </p:sp>
      <p:sp>
        <p:nvSpPr>
          <p:cNvPr id="7" name="Oval Callout 6"/>
          <p:cNvSpPr/>
          <p:nvPr/>
        </p:nvSpPr>
        <p:spPr>
          <a:xfrm>
            <a:off x="8638032" y="2788920"/>
            <a:ext cx="3432048" cy="3182112"/>
          </a:xfrm>
          <a:prstGeom prst="wedgeEllipseCallo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A7DDE1"/>
                </a:solidFill>
              </a:rPr>
              <a:t>It </a:t>
            </a:r>
            <a:r>
              <a:rPr lang="en-GB" sz="2400" b="1" dirty="0">
                <a:solidFill>
                  <a:srgbClr val="A7DDE1"/>
                </a:solidFill>
              </a:rPr>
              <a:t>is a call for individuals to agree upon some common values that bind them in harmony</a:t>
            </a:r>
          </a:p>
        </p:txBody>
      </p:sp>
      <p:sp>
        <p:nvSpPr>
          <p:cNvPr id="8" name="Oval Callout 7"/>
          <p:cNvSpPr/>
          <p:nvPr/>
        </p:nvSpPr>
        <p:spPr>
          <a:xfrm>
            <a:off x="3675888" y="3300984"/>
            <a:ext cx="2706624" cy="2531142"/>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FF00"/>
                </a:solidFill>
              </a:rPr>
              <a:t>Culture is something that unites people</a:t>
            </a:r>
          </a:p>
        </p:txBody>
      </p:sp>
    </p:spTree>
    <p:extLst>
      <p:ext uri="{BB962C8B-B14F-4D97-AF65-F5344CB8AC3E}">
        <p14:creationId xmlns:p14="http://schemas.microsoft.com/office/powerpoint/2010/main" val="40335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heme/theme1.xml><?xml version="1.0" encoding="utf-8"?>
<a:theme xmlns:a="http://schemas.openxmlformats.org/drawingml/2006/main" name="3_Office Theme">
  <a:themeElements>
    <a:clrScheme name="Custom 4">
      <a:dk1>
        <a:srgbClr val="35372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1144</TotalTime>
  <Words>1685</Words>
  <Application>Microsoft Office PowerPoint</Application>
  <PresentationFormat>Widescreen</PresentationFormat>
  <Paragraphs>173</Paragraphs>
  <Slides>36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Century Gothic</vt:lpstr>
      <vt:lpstr>Foco</vt:lpstr>
      <vt:lpstr>Tahoma</vt:lpstr>
      <vt:lpstr>Times New Roman</vt:lpstr>
      <vt:lpstr>3_Office Theme</vt:lpstr>
      <vt:lpstr>PowerPoint Presentation</vt:lpstr>
      <vt:lpstr>PowerPoint Presentation</vt:lpstr>
      <vt:lpstr>In this lesson, students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quick guide to running a debate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245</cp:revision>
  <dcterms:created xsi:type="dcterms:W3CDTF">2016-10-17T21:56:29Z</dcterms:created>
  <dcterms:modified xsi:type="dcterms:W3CDTF">2018-08-27T07:22:27Z</dcterms:modified>
  <cp:contentStatus/>
</cp:coreProperties>
</file>