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34"/>
  </p:notesMasterIdLst>
  <p:handoutMasterIdLst>
    <p:handoutMasterId r:id="rId35"/>
  </p:handoutMasterIdLst>
  <p:sldIdLst>
    <p:sldId id="517" r:id="rId2"/>
    <p:sldId id="518" r:id="rId3"/>
    <p:sldId id="298" r:id="rId4"/>
    <p:sldId id="263" r:id="rId5"/>
    <p:sldId id="299" r:id="rId6"/>
    <p:sldId id="286" r:id="rId7"/>
    <p:sldId id="313" r:id="rId8"/>
    <p:sldId id="362" r:id="rId9"/>
    <p:sldId id="364" r:id="rId10"/>
    <p:sldId id="366" r:id="rId11"/>
    <p:sldId id="365" r:id="rId12"/>
    <p:sldId id="439" r:id="rId13"/>
    <p:sldId id="440" r:id="rId14"/>
    <p:sldId id="441" r:id="rId15"/>
    <p:sldId id="488" r:id="rId16"/>
    <p:sldId id="490" r:id="rId17"/>
    <p:sldId id="491" r:id="rId18"/>
    <p:sldId id="486" r:id="rId19"/>
    <p:sldId id="492" r:id="rId20"/>
    <p:sldId id="493" r:id="rId21"/>
    <p:sldId id="503" r:id="rId22"/>
    <p:sldId id="495" r:id="rId23"/>
    <p:sldId id="516" r:id="rId24"/>
    <p:sldId id="497" r:id="rId25"/>
    <p:sldId id="499" r:id="rId26"/>
    <p:sldId id="500" r:id="rId27"/>
    <p:sldId id="506" r:id="rId28"/>
    <p:sldId id="487" r:id="rId29"/>
    <p:sldId id="457" r:id="rId30"/>
    <p:sldId id="459" r:id="rId31"/>
    <p:sldId id="460" r:id="rId32"/>
    <p:sldId id="31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2C0"/>
    <a:srgbClr val="3F8892"/>
    <a:srgbClr val="A7DDE1"/>
    <a:srgbClr val="B482DA"/>
    <a:srgbClr val="CBCBCB"/>
    <a:srgbClr val="FB23C2"/>
    <a:srgbClr val="FF0000"/>
    <a:srgbClr val="F9FCD0"/>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7" autoAdjust="0"/>
    <p:restoredTop sz="94660"/>
  </p:normalViewPr>
  <p:slideViewPr>
    <p:cSldViewPr snapToGrid="0">
      <p:cViewPr varScale="1">
        <p:scale>
          <a:sx n="67" d="100"/>
          <a:sy n="67" d="100"/>
        </p:scale>
        <p:origin x="392" y="48"/>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27/12/2017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27/12/2017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29167764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27/12/2017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6484007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27/12/2017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6772200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27/12/2017</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3389054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27/12/2017</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628783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27/12/2017</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088680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27/12/2017</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913590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t>27/12/2017</a:t>
            </a:fld>
            <a:endParaRPr lang="en-GB"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769237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t>27/12/2017</a:t>
            </a:fld>
            <a:endParaRPr lang="en-GB" dirty="0"/>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420587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1142996" y="6223828"/>
            <a:ext cx="2329074" cy="365125"/>
          </a:xfrm>
          <a:prstGeom prst="rect">
            <a:avLst/>
          </a:prstGeom>
        </p:spPr>
        <p:txBody>
          <a:bodyPr/>
          <a:lstStyle/>
          <a:p>
            <a:fld id="{1DA75472-A2B2-4D99-9D5D-B76258FC6896}" type="datetime1">
              <a:rPr lang="en-GB" smtClean="0"/>
              <a:t>27/12/2017</a:t>
            </a:fld>
            <a:endParaRPr lang="en-GB" dirty="0"/>
          </a:p>
        </p:txBody>
      </p:sp>
      <p:sp>
        <p:nvSpPr>
          <p:cNvPr id="9" name="Footer Placeholder 8"/>
          <p:cNvSpPr>
            <a:spLocks noGrp="1"/>
          </p:cNvSpPr>
          <p:nvPr>
            <p:ph type="ftr" sz="quarter" idx="11"/>
          </p:nvPr>
        </p:nvSpPr>
        <p:spPr>
          <a:xfrm>
            <a:off x="3949148" y="6223828"/>
            <a:ext cx="4717774"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243161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DF0EC0FD-F6C7-44DD-B05F-9F722E41B7C8}" type="datetime1">
              <a:rPr lang="en-GB" smtClean="0"/>
              <a:t>27/12/2017</a:t>
            </a:fld>
            <a:endParaRPr lang="en-GB" dirty="0"/>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46062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178245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2"/>
            <a:ext cx="2743200" cy="365125"/>
          </a:xfrm>
          <a:prstGeom prst="rect">
            <a:avLst/>
          </a:prstGeom>
        </p:spPr>
        <p:txBody>
          <a:bodyPr/>
          <a:lstStyle/>
          <a:p>
            <a:fld id="{1DA75472-A2B2-4D99-9D5D-B76258FC6896}" type="datetime1">
              <a:rPr lang="en-GB" smtClean="0"/>
              <a:t>27/12/2017</a:t>
            </a:fld>
            <a:endParaRPr lang="en-GB" dirty="0"/>
          </a:p>
        </p:txBody>
      </p:sp>
      <p:sp>
        <p:nvSpPr>
          <p:cNvPr id="9" name="Footer Placeholder 8"/>
          <p:cNvSpPr>
            <a:spLocks noGrp="1"/>
          </p:cNvSpPr>
          <p:nvPr>
            <p:ph type="ftr" sz="quarter" idx="11"/>
          </p:nvPr>
        </p:nvSpPr>
        <p:spPr>
          <a:xfrm>
            <a:off x="4038601" y="6356352"/>
            <a:ext cx="4114799"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0" y="6356352"/>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380328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DF0EC0FD-F6C7-44DD-B05F-9F722E41B7C8}" type="datetime1">
              <a:rPr lang="en-GB" smtClean="0"/>
              <a:t>27/12/2017</a:t>
            </a:fld>
            <a:endParaRPr lang="en-GB" dirty="0"/>
          </a:p>
        </p:txBody>
      </p:sp>
      <p:sp>
        <p:nvSpPr>
          <p:cNvPr id="4" name="Footer Placeholder 3"/>
          <p:cNvSpPr>
            <a:spLocks noGrp="1"/>
          </p:cNvSpPr>
          <p:nvPr>
            <p:ph type="ftr" sz="quarter" idx="11"/>
          </p:nvPr>
        </p:nvSpPr>
        <p:spPr>
          <a:xfrm>
            <a:off x="4038601" y="6356352"/>
            <a:ext cx="4114799"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89313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27/12/2017</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3636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27/12/2017</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148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27/12/2017</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9683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27/12/2017</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770549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27/12/2017</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51484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27/12/2017</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8070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27/12/2017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983037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27/12/2017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7672444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27/12/2017</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8709786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27/12/2017</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4294443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27/12/2017</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0769292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27/12/2017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4477318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27/12/2017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842349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921936"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GLOBAL</a:t>
            </a:r>
            <a:r>
              <a:rPr lang="en-US" sz="1200" b="1" i="0" baseline="0" dirty="0" smtClean="0">
                <a:solidFill>
                  <a:srgbClr val="252823"/>
                </a:solidFill>
                <a:latin typeface="Foco"/>
                <a:cs typeface="Foco"/>
              </a:rPr>
              <a:t> CULTURES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472431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650" r:id="rId24"/>
    <p:sldLayoutId id="2147483660" r:id="rId25"/>
    <p:sldLayoutId id="2147483688" r:id="rId26"/>
    <p:sldLayoutId id="2147483694" r:id="rId2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yNeCLAPp0uQ" TargetMode="External"/><Relationship Id="rId2" Type="http://schemas.openxmlformats.org/officeDocument/2006/relationships/hyperlink" Target="http://www.kis.ac.th/"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ZjaSIHemvCY"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FnzVNO_J6sk" TargetMode="External"/><Relationship Id="rId2" Type="http://schemas.openxmlformats.org/officeDocument/2006/relationships/hyperlink" Target="http://schoolingtheworld.org/film/"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jQmP152bU4" TargetMode="External"/><Relationship Id="rId2" Type="http://schemas.openxmlformats.org/officeDocument/2006/relationships/hyperlink" Target="https://www.youtube.com/channel/UCUv8dqCeYKczXIhnL4-UyQA"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youtu.be/57KW6RO8R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a:xfrm>
            <a:off x="4502482" y="6457890"/>
            <a:ext cx="3161635" cy="400110"/>
          </a:xfrm>
          <a:prstGeom prst="rect">
            <a:avLst/>
          </a:prstGeom>
        </p:spPr>
        <p:txBody>
          <a:bodyPr wrap="none">
            <a:spAutoFit/>
          </a:bodyPr>
          <a:lstStyle/>
          <a:p>
            <a:pPr algn="ctr"/>
            <a:r>
              <a:rPr lang="en-GB" sz="2000" b="1" dirty="0">
                <a:solidFill>
                  <a:prstClr val="white"/>
                </a:solidFill>
                <a:latin typeface="Foco" panose="020B0504050202020203" pitchFamily="34" charset="0"/>
              </a:rPr>
              <a:t>t</a:t>
            </a:r>
            <a:r>
              <a:rPr lang="en-GB" sz="2000" b="1" dirty="0" smtClean="0">
                <a:solidFill>
                  <a:prstClr val="white"/>
                </a:solidFill>
                <a:latin typeface="Foco" panose="020B0504050202020203" pitchFamily="34" charset="0"/>
              </a:rPr>
              <a:t>houghtboxeducation.com</a:t>
            </a:r>
            <a:endParaRPr lang="en-GB" sz="2000" b="1" dirty="0">
              <a:solidFill>
                <a:prstClr val="white"/>
              </a:solidFill>
              <a:latin typeface="Foco" panose="020B0504050202020203" pitchFamily="34" charset="0"/>
            </a:endParaRPr>
          </a:p>
        </p:txBody>
      </p:sp>
      <p:sp>
        <p:nvSpPr>
          <p:cNvPr id="4" name="Rectangle 3"/>
          <p:cNvSpPr/>
          <p:nvPr/>
        </p:nvSpPr>
        <p:spPr>
          <a:xfrm>
            <a:off x="14231" y="5534025"/>
            <a:ext cx="12192000" cy="1323974"/>
          </a:xfrm>
          <a:prstGeom prst="rect">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rgbClr val="FEE725"/>
                </a:solidFill>
                <a:latin typeface="Foco" panose="020B0504050202020203" pitchFamily="34" charset="0"/>
              </a:rPr>
              <a:t>Global Cultures</a:t>
            </a:r>
            <a:endParaRPr lang="en-GB" b="1" dirty="0" smtClean="0">
              <a:solidFill>
                <a:srgbClr val="FEE725"/>
              </a:solidFill>
              <a:latin typeface="Foco" panose="020B0504050202020203" pitchFamily="34" charset="0"/>
            </a:endParaRPr>
          </a:p>
          <a:p>
            <a:pPr algn="ctr"/>
            <a:r>
              <a:rPr lang="en-GB" sz="3600" b="1" dirty="0" smtClean="0">
                <a:solidFill>
                  <a:prstClr val="white"/>
                </a:solidFill>
                <a:latin typeface="Foco" panose="020B0504050202020203" pitchFamily="34" charset="0"/>
              </a:rPr>
              <a:t>Week 1</a:t>
            </a:r>
            <a:r>
              <a:rPr lang="en-GB" sz="3600" dirty="0" smtClean="0">
                <a:solidFill>
                  <a:prstClr val="white"/>
                </a:solidFill>
                <a:latin typeface="Foco" panose="020B0504050202020203" pitchFamily="34" charset="0"/>
              </a:rPr>
              <a:t> –</a:t>
            </a:r>
            <a:r>
              <a:rPr lang="en-GB" sz="3600" b="1" dirty="0" smtClean="0">
                <a:solidFill>
                  <a:prstClr val="white"/>
                </a:solidFill>
                <a:latin typeface="Foco" panose="020B0504050202020203" pitchFamily="34" charset="0"/>
              </a:rPr>
              <a:t> What is Culture?</a:t>
            </a:r>
            <a:endParaRPr lang="en-GB" sz="3600" dirty="0">
              <a:solidFill>
                <a:prstClr val="white"/>
              </a:solidFill>
              <a:latin typeface="Foco" panose="020B0504050202020203" pitchFamily="34" charset="0"/>
            </a:endParaRPr>
          </a:p>
        </p:txBody>
      </p:sp>
      <p:sp>
        <p:nvSpPr>
          <p:cNvPr id="7" name="Rectangle 6"/>
          <p:cNvSpPr/>
          <p:nvPr/>
        </p:nvSpPr>
        <p:spPr>
          <a:xfrm>
            <a:off x="82947" y="5617455"/>
            <a:ext cx="2642506" cy="769441"/>
          </a:xfrm>
          <a:prstGeom prst="rect">
            <a:avLst/>
          </a:prstGeom>
        </p:spPr>
        <p:txBody>
          <a:bodyPr wrap="square">
            <a:spAutoFit/>
          </a:bodyPr>
          <a:lstStyle/>
          <a:p>
            <a:r>
              <a:rPr lang="en-GB" sz="2800" b="1" dirty="0" smtClean="0">
                <a:solidFill>
                  <a:srgbClr val="FEE725"/>
                </a:solidFill>
                <a:latin typeface="Foco" panose="020B0504050202020203" pitchFamily="34" charset="0"/>
                <a:ea typeface="Times New Roman" panose="02020603050405020304" pitchFamily="18" charset="0"/>
                <a:cs typeface="Times New Roman" panose="02020603050405020304" pitchFamily="18" charset="0"/>
              </a:rPr>
              <a:t>Y7&amp;8 </a:t>
            </a:r>
            <a:endParaRPr lang="en-GB" sz="2800" b="1" dirty="0">
              <a:solidFill>
                <a:srgbClr val="FEE725"/>
              </a:solidFill>
              <a:latin typeface="Foco" panose="020B0504050202020203" pitchFamily="34" charset="0"/>
              <a:ea typeface="Times New Roman" panose="02020603050405020304" pitchFamily="18" charset="0"/>
              <a:cs typeface="Times New Roman" panose="02020603050405020304" pitchFamily="18" charset="0"/>
            </a:endParaRPr>
          </a:p>
          <a:p>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11</a:t>
            </a:r>
            <a:r>
              <a:rPr lang="en-GB" sz="1600"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a:t>
            </a:r>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13 years</a:t>
            </a:r>
            <a:endParaRPr lang="en-GB" sz="1100" dirty="0">
              <a:solidFill>
                <a:prstClr val="white">
                  <a:lumMod val="50000"/>
                </a:prstClr>
              </a:solidFill>
              <a:latin typeface="Foco" panose="020B0504050202020203" pitchFamily="34" charset="0"/>
              <a:ea typeface="Times New Roman" panose="02020603050405020304" pitchFamily="18" charset="0"/>
            </a:endParaRPr>
          </a:p>
        </p:txBody>
      </p:sp>
      <p:pic>
        <p:nvPicPr>
          <p:cNvPr id="8" name="Content Placeholder 4"/>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320853" y="365125"/>
            <a:ext cx="1673457" cy="810581"/>
          </a:xfrm>
          <a:prstGeom prst="rect">
            <a:avLst/>
          </a:prstGeom>
        </p:spPr>
      </p:pic>
      <p:sp>
        <p:nvSpPr>
          <p:cNvPr id="9" name="Oval 8"/>
          <p:cNvSpPr/>
          <p:nvPr/>
        </p:nvSpPr>
        <p:spPr>
          <a:xfrm>
            <a:off x="10506076" y="146304"/>
            <a:ext cx="1557394" cy="1434846"/>
          </a:xfrm>
          <a:prstGeom prst="ellipse">
            <a:avLst/>
          </a:prstGeom>
          <a:solidFill>
            <a:srgbClr val="FEE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b="1" dirty="0" smtClean="0">
                <a:solidFill>
                  <a:srgbClr val="35372F"/>
                </a:solidFill>
              </a:rPr>
              <a:t>30 minutes+</a:t>
            </a:r>
            <a:endParaRPr lang="en-GB" b="1" dirty="0">
              <a:solidFill>
                <a:srgbClr val="35372F"/>
              </a:solidFill>
            </a:endParaRPr>
          </a:p>
        </p:txBody>
      </p:sp>
    </p:spTree>
    <p:extLst>
      <p:ext uri="{BB962C8B-B14F-4D97-AF65-F5344CB8AC3E}">
        <p14:creationId xmlns:p14="http://schemas.microsoft.com/office/powerpoint/2010/main" val="114606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Oval Callout 5"/>
          <p:cNvSpPr/>
          <p:nvPr/>
        </p:nvSpPr>
        <p:spPr>
          <a:xfrm>
            <a:off x="1938528" y="274320"/>
            <a:ext cx="6848856" cy="5998464"/>
          </a:xfrm>
          <a:prstGeom prst="wedgeEllipseCallout">
            <a:avLst>
              <a:gd name="adj1" fmla="val -26707"/>
              <a:gd name="adj2" fmla="val 55640"/>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400" b="1" dirty="0" smtClean="0">
                <a:solidFill>
                  <a:srgbClr val="FFFF00"/>
                </a:solidFill>
                <a:latin typeface="+mj-lt"/>
                <a:ea typeface="Calibri" panose="020F0502020204030204" pitchFamily="34" charset="0"/>
                <a:cs typeface="Times New Roman" panose="02020603050405020304" pitchFamily="18" charset="0"/>
              </a:rPr>
              <a:t>Cultures around the world - </a:t>
            </a:r>
            <a:r>
              <a:rPr lang="en-GB" sz="2400" b="1" i="1" dirty="0" smtClean="0">
                <a:solidFill>
                  <a:srgbClr val="FFFF00"/>
                </a:solidFill>
                <a:latin typeface="+mj-lt"/>
                <a:ea typeface="Calibri" panose="020F0502020204030204" pitchFamily="34" charset="0"/>
                <a:cs typeface="Times New Roman" panose="02020603050405020304" pitchFamily="18" charset="0"/>
              </a:rPr>
              <a:t>the </a:t>
            </a:r>
            <a:r>
              <a:rPr lang="en-GB" sz="2400" b="1" i="1" dirty="0">
                <a:solidFill>
                  <a:srgbClr val="FFFF00"/>
                </a:solidFill>
                <a:latin typeface="+mj-lt"/>
                <a:ea typeface="Calibri" panose="020F0502020204030204" pitchFamily="34" charset="0"/>
                <a:cs typeface="Times New Roman" panose="02020603050405020304" pitchFamily="18" charset="0"/>
              </a:rPr>
              <a:t>myriad voices of humanity</a:t>
            </a:r>
            <a:r>
              <a:rPr lang="en-GB" sz="2400" b="1" dirty="0">
                <a:solidFill>
                  <a:srgbClr val="FFFF00"/>
                </a:solidFill>
                <a:latin typeface="+mj-lt"/>
                <a:ea typeface="Calibri" panose="020F0502020204030204" pitchFamily="34" charset="0"/>
                <a:cs typeface="Times New Roman" panose="02020603050405020304" pitchFamily="18" charset="0"/>
              </a:rPr>
              <a:t> </a:t>
            </a:r>
            <a:r>
              <a:rPr lang="en-GB" sz="2400" b="1" dirty="0" smtClean="0">
                <a:solidFill>
                  <a:srgbClr val="FFFF00"/>
                </a:solidFill>
                <a:latin typeface="+mj-lt"/>
                <a:ea typeface="Calibri" panose="020F0502020204030204" pitchFamily="34" charset="0"/>
                <a:cs typeface="Times New Roman" panose="02020603050405020304" pitchFamily="18" charset="0"/>
              </a:rPr>
              <a:t>- are </a:t>
            </a:r>
            <a:r>
              <a:rPr lang="en-GB" sz="2400" b="1" dirty="0">
                <a:solidFill>
                  <a:srgbClr val="FFFF00"/>
                </a:solidFill>
                <a:latin typeface="+mj-lt"/>
                <a:ea typeface="Calibri" panose="020F0502020204030204" pitchFamily="34" charset="0"/>
                <a:cs typeface="Times New Roman" panose="02020603050405020304" pitchFamily="18" charset="0"/>
              </a:rPr>
              <a:t>not failed attempts at being </a:t>
            </a:r>
            <a:r>
              <a:rPr lang="en-GB" sz="2400" b="1" dirty="0" smtClean="0">
                <a:solidFill>
                  <a:srgbClr val="FFFF00"/>
                </a:solidFill>
                <a:latin typeface="+mj-lt"/>
                <a:ea typeface="Calibri" panose="020F0502020204030204" pitchFamily="34" charset="0"/>
                <a:cs typeface="Times New Roman" panose="02020603050405020304" pitchFamily="18" charset="0"/>
              </a:rPr>
              <a:t>you,</a:t>
            </a:r>
            <a:r>
              <a:rPr lang="en-GB" sz="2400" b="1" dirty="0">
                <a:solidFill>
                  <a:srgbClr val="FFFF00"/>
                </a:solidFill>
                <a:latin typeface="+mj-lt"/>
                <a:ea typeface="Calibri" panose="020F0502020204030204" pitchFamily="34" charset="0"/>
                <a:cs typeface="Times New Roman" panose="02020603050405020304" pitchFamily="18" charset="0"/>
              </a:rPr>
              <a:t> failed attempts at being modern. They're unique facets of the human imagination. </a:t>
            </a:r>
            <a:r>
              <a:rPr lang="en-GB" sz="2400" b="1" dirty="0">
                <a:solidFill>
                  <a:schemeClr val="accent4">
                    <a:lumMod val="20000"/>
                    <a:lumOff val="80000"/>
                  </a:schemeClr>
                </a:solidFill>
                <a:latin typeface="+mj-lt"/>
                <a:ea typeface="Calibri" panose="020F0502020204030204" pitchFamily="34" charset="0"/>
                <a:cs typeface="Times New Roman" panose="02020603050405020304" pitchFamily="18" charset="0"/>
              </a:rPr>
              <a:t>They're unique answers to a fundamental question: what does it mean to be human and alive?</a:t>
            </a:r>
            <a:r>
              <a:rPr lang="en-GB" sz="2400" b="1" dirty="0">
                <a:solidFill>
                  <a:srgbClr val="FFFF00"/>
                </a:solidFill>
                <a:latin typeface="+mj-lt"/>
                <a:ea typeface="Calibri" panose="020F0502020204030204" pitchFamily="34" charset="0"/>
                <a:cs typeface="Times New Roman" panose="02020603050405020304" pitchFamily="18" charset="0"/>
              </a:rPr>
              <a:t> </a:t>
            </a:r>
            <a:r>
              <a:rPr lang="en-GB" sz="2400" b="1" dirty="0" smtClean="0">
                <a:solidFill>
                  <a:srgbClr val="FFFF00"/>
                </a:solidFill>
                <a:latin typeface="+mj-lt"/>
                <a:ea typeface="Calibri" panose="020F0502020204030204" pitchFamily="34" charset="0"/>
                <a:cs typeface="Times New Roman" panose="02020603050405020304" pitchFamily="18" charset="0"/>
              </a:rPr>
              <a:t> </a:t>
            </a:r>
            <a:r>
              <a:rPr lang="en-GB" sz="2400" dirty="0">
                <a:solidFill>
                  <a:srgbClr val="FFFF00"/>
                </a:solidFill>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82622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7658" y="1725041"/>
            <a:ext cx="5535166" cy="4351338"/>
          </a:xfrm>
        </p:spPr>
        <p:txBody>
          <a:bodyPr>
            <a:normAutofit/>
          </a:bodyPr>
          <a:lstStyle/>
          <a:p>
            <a:pPr marL="0" indent="0">
              <a:buNone/>
            </a:pPr>
            <a:r>
              <a:rPr lang="en-GB" sz="2400" dirty="0" smtClean="0"/>
              <a:t>In its simplest term, culture is simply </a:t>
            </a:r>
            <a:r>
              <a:rPr lang="en-GB" sz="2400" b="1" dirty="0" smtClean="0"/>
              <a:t>an </a:t>
            </a:r>
            <a:r>
              <a:rPr lang="en-GB" sz="2400" b="1" dirty="0"/>
              <a:t>idea</a:t>
            </a:r>
            <a:r>
              <a:rPr lang="en-GB" sz="2400" dirty="0"/>
              <a:t>; just one idea of what </a:t>
            </a:r>
            <a:r>
              <a:rPr lang="en-GB" sz="2400" dirty="0" smtClean="0"/>
              <a:t>people </a:t>
            </a:r>
            <a:r>
              <a:rPr lang="en-GB" sz="2400" dirty="0"/>
              <a:t>on earth could be doing. </a:t>
            </a:r>
            <a:endParaRPr lang="en-GB" sz="2400" dirty="0" smtClean="0"/>
          </a:p>
          <a:p>
            <a:pPr marL="0" indent="0">
              <a:buNone/>
            </a:pPr>
            <a:r>
              <a:rPr lang="en-GB" sz="2400" dirty="0" smtClean="0"/>
              <a:t>When you think about culture in that way, you start to see how beautiful and exciting our cultural diversity – our huge range of ideas about how to be human - actually are!</a:t>
            </a:r>
            <a:endParaRPr lang="en-GB" sz="2400" dirty="0"/>
          </a:p>
          <a:p>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6799326" y="420624"/>
            <a:ext cx="4747260" cy="5830951"/>
          </a:xfrm>
          <a:prstGeom prst="rect">
            <a:avLst/>
          </a:prstGeom>
        </p:spPr>
      </p:pic>
    </p:spTree>
    <p:extLst>
      <p:ext uri="{BB962C8B-B14F-4D97-AF65-F5344CB8AC3E}">
        <p14:creationId xmlns:p14="http://schemas.microsoft.com/office/powerpoint/2010/main" val="209972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Culture in danger</a:t>
            </a:r>
            <a:br>
              <a:rPr lang="en-GB" dirty="0" smtClean="0"/>
            </a:br>
            <a:r>
              <a:rPr lang="en-GB" sz="3200" b="1" dirty="0" smtClean="0">
                <a:solidFill>
                  <a:srgbClr val="7030A0"/>
                </a:solidFill>
                <a:latin typeface="Century Gothic" panose="020B0502020202020204" pitchFamily="34" charset="0"/>
                <a:cs typeface="Times New Roman" panose="02020603050405020304" pitchFamily="18" charset="0"/>
              </a:rPr>
              <a:t>20</a:t>
            </a:r>
            <a:r>
              <a:rPr lang="en-GB" sz="32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32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minutes+</a:t>
            </a:r>
            <a:endParaRPr lang="en-GB" sz="32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44488" y="335832"/>
            <a:ext cx="1005927" cy="707197"/>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6929" y="335832"/>
            <a:ext cx="1012024" cy="707197"/>
          </a:xfrm>
          <a:prstGeom prst="rect">
            <a:avLst/>
          </a:prstGeom>
        </p:spPr>
      </p:pic>
    </p:spTree>
    <p:extLst>
      <p:ext uri="{BB962C8B-B14F-4D97-AF65-F5344CB8AC3E}">
        <p14:creationId xmlns:p14="http://schemas.microsoft.com/office/powerpoint/2010/main" val="109830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208214"/>
            <a:ext cx="10515600" cy="4351338"/>
          </a:xfrm>
        </p:spPr>
        <p:txBody>
          <a:bodyPr/>
          <a:lstStyle/>
          <a:p>
            <a:pPr marL="0" indent="0">
              <a:buNone/>
            </a:pPr>
            <a:r>
              <a:rPr lang="en-GB" dirty="0" smtClean="0"/>
              <a:t>There are sadly many threats to cultural diversity and cultures are dying out rapidly across the world.</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5" name="Rounded Rectangular Callout 4"/>
          <p:cNvSpPr/>
          <p:nvPr/>
        </p:nvSpPr>
        <p:spPr>
          <a:xfrm>
            <a:off x="4038602" y="2532888"/>
            <a:ext cx="3328415" cy="2642616"/>
          </a:xfrm>
          <a:prstGeom prst="wedgeRoundRect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FF00"/>
                </a:solidFill>
              </a:rPr>
              <a:t>What are some of the threats to culture that you can think of?</a:t>
            </a:r>
            <a:endParaRPr lang="en-GB" sz="2800" dirty="0">
              <a:solidFill>
                <a:srgbClr val="FFFF00"/>
              </a:solidFill>
            </a:endParaRPr>
          </a:p>
        </p:txBody>
      </p:sp>
      <p:pic>
        <p:nvPicPr>
          <p:cNvPr id="6" name="Picture 2" descr="http://www.freepresshouston.com/wp-content/uploads/2013/12/evicted.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99059" l="364" r="100000">
                        <a14:foregroundMark x1="29030" y1="41608" x2="29030" y2="41608"/>
                        <a14:foregroundMark x1="33606" y1="40745" x2="33606" y2="40745"/>
                        <a14:foregroundMark x1="35242" y1="39922" x2="35242" y2="39922"/>
                        <a14:foregroundMark x1="36727" y1="39922" x2="36727" y2="39922"/>
                        <a14:foregroundMark x1="37545" y1="39490" x2="37545" y2="39490"/>
                        <a14:foregroundMark x1="40818" y1="38863" x2="40818" y2="38863"/>
                        <a14:foregroundMark x1="45394" y1="37804" x2="45394" y2="37804"/>
                        <a14:foregroundMark x1="48515" y1="37569" x2="48515" y2="37569"/>
                        <a14:foregroundMark x1="32970" y1="31647" x2="32970" y2="31647"/>
                        <a14:foregroundMark x1="35242" y1="30392" x2="35242" y2="30392"/>
                        <a14:foregroundMark x1="45576" y1="33765" x2="45576" y2="33765"/>
                        <a14:foregroundMark x1="30182" y1="32706" x2="30182" y2="32706"/>
                        <a14:foregroundMark x1="40000" y1="50078" x2="40000" y2="50078"/>
                        <a14:foregroundMark x1="45909" y1="48588" x2="45909" y2="48588"/>
                        <a14:foregroundMark x1="31152" y1="50078" x2="31152" y2="50078"/>
                        <a14:foregroundMark x1="25273" y1="43725" x2="25273" y2="43725"/>
                        <a14:foregroundMark x1="24273" y1="31451" x2="24273" y2="31451"/>
                        <a14:foregroundMark x1="26091" y1="31451" x2="26091" y2="31451"/>
                        <a14:foregroundMark x1="27212" y1="35882" x2="27212" y2="35882"/>
                        <a14:foregroundMark x1="40485" y1="32510" x2="40485" y2="32510"/>
                        <a14:foregroundMark x1="41788" y1="31451" x2="41788" y2="31451"/>
                        <a14:foregroundMark x1="49182" y1="32510" x2="49182" y2="32510"/>
                        <a14:foregroundMark x1="27212" y1="51137" x2="27212" y2="51137"/>
                        <a14:foregroundMark x1="25909" y1="47765" x2="25909" y2="47765"/>
                        <a14:foregroundMark x1="32455" y1="36941" x2="32455" y2="36941"/>
                        <a14:foregroundMark x1="39515" y1="35686" x2="39515" y2="35686"/>
                        <a14:foregroundMark x1="33788" y1="36078" x2="33788" y2="36078"/>
                        <a14:foregroundMark x1="31333" y1="37373" x2="31333" y2="37373"/>
                        <a14:foregroundMark x1="36879" y1="35686" x2="36879" y2="35686"/>
                        <a14:foregroundMark x1="38848" y1="43529" x2="38848" y2="43529"/>
                        <a14:foregroundMark x1="30667" y1="44588" x2="30667" y2="44588"/>
                        <a14:foregroundMark x1="31152" y1="39059" x2="31152" y2="39059"/>
                        <a14:foregroundMark x1="35091" y1="37569" x2="35091" y2="37569"/>
                        <a14:foregroundMark x1="43273" y1="45216" x2="43273" y2="45216"/>
                        <a14:foregroundMark x1="43424" y1="40980" x2="43424" y2="40980"/>
                        <a14:foregroundMark x1="47364" y1="45647" x2="47364" y2="45647"/>
                        <a14:foregroundMark x1="42606" y1="47765" x2="42606" y2="47765"/>
                        <a14:foregroundMark x1="31970" y1="43098" x2="31970" y2="43098"/>
                        <a14:foregroundMark x1="24758" y1="43529" x2="24758" y2="43529"/>
                        <a14:foregroundMark x1="29364" y1="47765" x2="29364" y2="47765"/>
                        <a14:foregroundMark x1="36394" y1="48824" x2="36394" y2="48824"/>
                        <a14:foregroundMark x1="48364" y1="47333" x2="48364" y2="47333"/>
                        <a14:foregroundMark x1="49485" y1="48824" x2="49485" y2="48824"/>
                        <a14:foregroundMark x1="24121" y1="42863" x2="24121" y2="42863"/>
                        <a14:foregroundMark x1="29030" y1="48392" x2="29030" y2="48392"/>
                        <a14:foregroundMark x1="34909" y1="48824" x2="34909" y2="48824"/>
                        <a14:foregroundMark x1="37545" y1="50941" x2="37545" y2="50941"/>
                      </a14:backgroundRemoval>
                    </a14:imgEffect>
                  </a14:imgLayer>
                </a14:imgProps>
              </a:ext>
              <a:ext uri="{28A0092B-C50C-407E-A947-70E740481C1C}">
                <a14:useLocalDpi xmlns:a14="http://schemas.microsoft.com/office/drawing/2010/main"/>
              </a:ext>
            </a:extLst>
          </a:blip>
          <a:srcRect/>
          <a:stretch>
            <a:fillRect/>
          </a:stretch>
        </p:blipFill>
        <p:spPr bwMode="auto">
          <a:xfrm>
            <a:off x="8689848" y="4353593"/>
            <a:ext cx="3395834" cy="262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924942"/>
            <a:ext cx="10515600" cy="5585586"/>
          </a:xfrm>
        </p:spPr>
        <p:txBody>
          <a:bodyPr>
            <a:normAutofit/>
          </a:bodyPr>
          <a:lstStyle/>
          <a:p>
            <a:pPr marL="0" indent="0">
              <a:buNone/>
            </a:pPr>
            <a:r>
              <a:rPr lang="en-GB" sz="2400" dirty="0" smtClean="0"/>
              <a:t>The biggest threat to the world’s cultural diversity comes with how we are changing, developing and </a:t>
            </a:r>
            <a:r>
              <a:rPr lang="en-GB" sz="2400" b="1" dirty="0" smtClean="0"/>
              <a:t>globalising</a:t>
            </a:r>
            <a:r>
              <a:rPr lang="en-GB" sz="2400" dirty="0" smtClean="0"/>
              <a:t>. </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r>
              <a:rPr lang="en-GB" sz="2400" dirty="0" smtClean="0"/>
              <a:t>Turn </a:t>
            </a:r>
            <a:r>
              <a:rPr lang="en-GB" sz="2400" dirty="0"/>
              <a:t>to the </a:t>
            </a:r>
            <a:r>
              <a:rPr lang="en-GB" sz="2400" dirty="0" smtClean="0"/>
              <a:t>person </a:t>
            </a:r>
            <a:r>
              <a:rPr lang="en-GB" sz="2400" dirty="0"/>
              <a:t>next to you and see if you can come up with a definition or an understanding.</a:t>
            </a:r>
          </a:p>
          <a:p>
            <a:pPr marL="0" indent="0">
              <a:buNone/>
            </a:pPr>
            <a:r>
              <a:rPr lang="en-GB" sz="2400" dirty="0"/>
              <a:t>Share with the class and see if you can find some common ideas between you all</a:t>
            </a:r>
            <a:r>
              <a:rPr lang="en-GB" sz="2400" dirty="0" smtClean="0"/>
              <a:t>.</a:t>
            </a:r>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5" name="Rounded Rectangular Callout 4"/>
          <p:cNvSpPr/>
          <p:nvPr/>
        </p:nvSpPr>
        <p:spPr>
          <a:xfrm>
            <a:off x="4489704" y="2039112"/>
            <a:ext cx="3041905" cy="2432304"/>
          </a:xfrm>
          <a:prstGeom prst="wedgeRoundRectCallo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7030A0"/>
                </a:solidFill>
              </a:rPr>
              <a:t>What does the term “Globalisation” actually mean? </a:t>
            </a:r>
            <a:endParaRPr lang="en-GB" sz="2800" b="1" dirty="0">
              <a:solidFill>
                <a:srgbClr val="7030A0"/>
              </a:solidFill>
            </a:endParaRPr>
          </a:p>
        </p:txBody>
      </p:sp>
    </p:spTree>
    <p:extLst>
      <p:ext uri="{BB962C8B-B14F-4D97-AF65-F5344CB8AC3E}">
        <p14:creationId xmlns:p14="http://schemas.microsoft.com/office/powerpoint/2010/main" val="106488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1000"/>
                                        <p:tgtEl>
                                          <p:spTgt spid="2">
                                            <p:txEl>
                                              <p:pRg st="8" end="8"/>
                                            </p:txEl>
                                          </p:spTgt>
                                        </p:tgtEl>
                                      </p:cBhvr>
                                    </p:animEffect>
                                    <p:anim calcmode="lin" valueType="num">
                                      <p:cBhvr>
                                        <p:cTn id="1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812292" y="1635900"/>
            <a:ext cx="11073428" cy="2739211"/>
          </a:xfrm>
          <a:prstGeom prst="rect">
            <a:avLst/>
          </a:prstGeom>
        </p:spPr>
        <p:txBody>
          <a:bodyPr wrap="square">
            <a:spAutoFit/>
          </a:bodyPr>
          <a:lstStyle/>
          <a:p>
            <a:r>
              <a:rPr lang="en-GB" sz="2400" dirty="0">
                <a:solidFill>
                  <a:prstClr val="black"/>
                </a:solidFill>
              </a:rPr>
              <a:t>Watch the following short film (1.52 mins) made by a secondary school student, Angel, from </a:t>
            </a:r>
            <a:r>
              <a:rPr lang="en-GB" sz="2400" u="sng" dirty="0">
                <a:solidFill>
                  <a:prstClr val="black"/>
                </a:solidFill>
                <a:hlinkClick r:id="rId2"/>
              </a:rPr>
              <a:t>KIS International school Thailand</a:t>
            </a:r>
            <a:r>
              <a:rPr lang="en-GB" sz="2400" dirty="0">
                <a:solidFill>
                  <a:prstClr val="black"/>
                </a:solidFill>
              </a:rPr>
              <a:t> entitled: </a:t>
            </a:r>
            <a:endParaRPr lang="en-GB" sz="2400" dirty="0" smtClean="0">
              <a:solidFill>
                <a:prstClr val="black"/>
              </a:solidFill>
            </a:endParaRPr>
          </a:p>
          <a:p>
            <a:endParaRPr lang="en-GB" sz="2400" dirty="0">
              <a:solidFill>
                <a:prstClr val="black"/>
              </a:solidFill>
            </a:endParaRPr>
          </a:p>
          <a:p>
            <a:r>
              <a:rPr lang="en-GB" sz="2800" b="1" u="sng" dirty="0">
                <a:solidFill>
                  <a:prstClr val="black"/>
                </a:solidFill>
                <a:hlinkClick r:id="rId3"/>
              </a:rPr>
              <a:t>Impacts of Globalisation on </a:t>
            </a:r>
            <a:r>
              <a:rPr lang="en-GB" sz="2800" b="1" u="sng" dirty="0" smtClean="0">
                <a:solidFill>
                  <a:prstClr val="black"/>
                </a:solidFill>
                <a:hlinkClick r:id="rId3"/>
              </a:rPr>
              <a:t>Society</a:t>
            </a:r>
            <a:endParaRPr lang="en-GB" sz="2800" b="1" u="sng" dirty="0" smtClean="0">
              <a:solidFill>
                <a:prstClr val="black"/>
              </a:solidFill>
            </a:endParaRPr>
          </a:p>
          <a:p>
            <a:r>
              <a:rPr lang="en-GB" sz="1200" b="1" dirty="0" smtClean="0">
                <a:solidFill>
                  <a:prstClr val="black"/>
                </a:solidFill>
              </a:rPr>
              <a:t>(click </a:t>
            </a:r>
            <a:r>
              <a:rPr lang="en-GB" sz="1200" b="1" dirty="0">
                <a:solidFill>
                  <a:prstClr val="black"/>
                </a:solidFill>
              </a:rPr>
              <a:t>on the </a:t>
            </a:r>
            <a:r>
              <a:rPr lang="en-GB" sz="1200" b="1" dirty="0" smtClean="0">
                <a:solidFill>
                  <a:prstClr val="black"/>
                </a:solidFill>
              </a:rPr>
              <a:t>link above)</a:t>
            </a:r>
            <a:endParaRPr lang="en-GB" sz="1200" b="1" dirty="0">
              <a:solidFill>
                <a:prstClr val="black"/>
              </a:solidFill>
            </a:endParaRPr>
          </a:p>
          <a:p>
            <a:endParaRPr lang="en-GB" sz="2000" dirty="0" smtClean="0">
              <a:solidFill>
                <a:prstClr val="black"/>
              </a:solidFill>
            </a:endParaRPr>
          </a:p>
          <a:p>
            <a:endParaRPr lang="en-GB" sz="2000" dirty="0">
              <a:solidFill>
                <a:prstClr val="black"/>
              </a:solidFill>
            </a:endParaRPr>
          </a:p>
          <a:p>
            <a:endParaRPr lang="en-GB" sz="2000" dirty="0">
              <a:solidFill>
                <a:prstClr val="black"/>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73696" y="160921"/>
            <a:ext cx="1012024" cy="707197"/>
          </a:xfrm>
          <a:prstGeom prst="rect">
            <a:avLst/>
          </a:prstGeom>
        </p:spPr>
      </p:pic>
      <p:pic>
        <p:nvPicPr>
          <p:cNvPr id="10" name="Picture 9" descr="https://i.ytimg.com/vi/kt5kosDeEsI/hqdefault.jpg"/>
          <p:cNvPicPr/>
          <p:nvPr/>
        </p:nvPicPr>
        <p:blipFill>
          <a:blip r:embed="rId5" cstate="print">
            <a:extLst>
              <a:ext uri="{28A0092B-C50C-407E-A947-70E740481C1C}">
                <a14:useLocalDpi xmlns:a14="http://schemas.microsoft.com/office/drawing/2010/main"/>
              </a:ext>
            </a:extLst>
          </a:blip>
          <a:srcRect/>
          <a:stretch>
            <a:fillRect/>
          </a:stretch>
        </p:blipFill>
        <p:spPr bwMode="auto">
          <a:xfrm>
            <a:off x="7209074" y="2729865"/>
            <a:ext cx="4702556" cy="3439723"/>
          </a:xfrm>
          <a:prstGeom prst="rect">
            <a:avLst/>
          </a:prstGeom>
          <a:noFill/>
          <a:ln>
            <a:noFill/>
          </a:ln>
        </p:spPr>
      </p:pic>
    </p:spTree>
    <p:extLst>
      <p:ext uri="{BB962C8B-B14F-4D97-AF65-F5344CB8AC3E}">
        <p14:creationId xmlns:p14="http://schemas.microsoft.com/office/powerpoint/2010/main" val="3114144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5667375" y="1492331"/>
            <a:ext cx="5712333" cy="2554545"/>
          </a:xfrm>
          <a:prstGeom prst="rect">
            <a:avLst/>
          </a:prstGeom>
        </p:spPr>
        <p:txBody>
          <a:bodyPr wrap="square">
            <a:spAutoFit/>
          </a:bodyPr>
          <a:lstStyle/>
          <a:p>
            <a:endParaRPr lang="en-GB" sz="2000" dirty="0" smtClean="0">
              <a:solidFill>
                <a:prstClr val="black"/>
              </a:solidFill>
            </a:endParaRPr>
          </a:p>
          <a:p>
            <a:endParaRPr lang="en-GB" sz="2000" dirty="0">
              <a:solidFill>
                <a:prstClr val="black"/>
              </a:solidFill>
            </a:endParaRPr>
          </a:p>
          <a:p>
            <a:r>
              <a:rPr lang="en-GB" sz="2000" dirty="0">
                <a:solidFill>
                  <a:prstClr val="black"/>
                </a:solidFill>
              </a:rPr>
              <a:t>Allow students a few minutes to respond to the </a:t>
            </a:r>
            <a:r>
              <a:rPr lang="en-GB" sz="2000" dirty="0" smtClean="0">
                <a:solidFill>
                  <a:prstClr val="black"/>
                </a:solidFill>
              </a:rPr>
              <a:t>film </a:t>
            </a:r>
            <a:r>
              <a:rPr lang="en-GB" sz="2000" dirty="0">
                <a:solidFill>
                  <a:prstClr val="black"/>
                </a:solidFill>
              </a:rPr>
              <a:t>with people sitting near to them</a:t>
            </a:r>
            <a:r>
              <a:rPr lang="en-GB" sz="2000" dirty="0" smtClean="0">
                <a:solidFill>
                  <a:prstClr val="black"/>
                </a:solidFill>
              </a:rPr>
              <a:t>.</a:t>
            </a:r>
          </a:p>
          <a:p>
            <a:endParaRPr lang="en-GB" sz="2000" dirty="0" smtClean="0">
              <a:solidFill>
                <a:prstClr val="black"/>
              </a:solidFill>
            </a:endParaRPr>
          </a:p>
          <a:p>
            <a:r>
              <a:rPr lang="en-GB" sz="2000" dirty="0" smtClean="0">
                <a:solidFill>
                  <a:prstClr val="black"/>
                </a:solidFill>
              </a:rPr>
              <a:t>After </a:t>
            </a:r>
            <a:r>
              <a:rPr lang="en-GB" sz="2000" dirty="0">
                <a:solidFill>
                  <a:prstClr val="black"/>
                </a:solidFill>
              </a:rPr>
              <a:t>sharing their initial responses, ask them to </a:t>
            </a:r>
            <a:r>
              <a:rPr lang="en-GB" sz="2000" dirty="0" smtClean="0">
                <a:solidFill>
                  <a:prstClr val="black"/>
                </a:solidFill>
              </a:rPr>
              <a:t>consider </a:t>
            </a:r>
            <a:r>
              <a:rPr lang="en-GB" sz="2000" dirty="0">
                <a:solidFill>
                  <a:prstClr val="black"/>
                </a:solidFill>
              </a:rPr>
              <a:t>the </a:t>
            </a:r>
            <a:r>
              <a:rPr lang="en-GB" sz="2000" dirty="0" smtClean="0">
                <a:solidFill>
                  <a:prstClr val="black"/>
                </a:solidFill>
              </a:rPr>
              <a:t>following questions:</a:t>
            </a:r>
            <a:endParaRPr lang="en-GB" sz="2000" dirty="0">
              <a:solidFill>
                <a:prstClr val="black"/>
              </a:solidFill>
            </a:endParaRPr>
          </a:p>
          <a:p>
            <a:endParaRPr lang="en-GB" sz="2000" dirty="0">
              <a:solidFill>
                <a:prstClr val="black"/>
              </a:solidFill>
            </a:endParaRPr>
          </a:p>
        </p:txBody>
      </p:sp>
      <p:pic>
        <p:nvPicPr>
          <p:cNvPr id="10" name="Picture 9" descr="https://i.ytimg.com/vi/kt5kosDeEsI/hqdefault.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622300" y="1492331"/>
            <a:ext cx="4702556" cy="3439723"/>
          </a:xfrm>
          <a:prstGeom prst="rect">
            <a:avLst/>
          </a:prstGeom>
          <a:noFill/>
          <a:ln>
            <a:noFill/>
          </a:ln>
        </p:spPr>
      </p:pic>
    </p:spTree>
    <p:extLst>
      <p:ext uri="{BB962C8B-B14F-4D97-AF65-F5344CB8AC3E}">
        <p14:creationId xmlns:p14="http://schemas.microsoft.com/office/powerpoint/2010/main" val="32126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077200" y="6399213"/>
            <a:ext cx="4114800" cy="365125"/>
          </a:xfrm>
          <a:prstGeom prst="rect">
            <a:avLst/>
          </a:prstGeom>
        </p:spPr>
        <p:txBody>
          <a:bodyPr/>
          <a:lstStyle/>
          <a:p>
            <a:endParaRPr lang="en-GB" dirty="0">
              <a:solidFill>
                <a:prstClr val="black">
                  <a:tint val="75000"/>
                </a:prstClr>
              </a:solidFill>
            </a:endParaRPr>
          </a:p>
        </p:txBody>
      </p:sp>
      <p:sp>
        <p:nvSpPr>
          <p:cNvPr id="5" name="Rounded Rectangular Callout 4"/>
          <p:cNvSpPr/>
          <p:nvPr/>
        </p:nvSpPr>
        <p:spPr>
          <a:xfrm>
            <a:off x="1612491" y="731519"/>
            <a:ext cx="3375636" cy="2660609"/>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Do you agree with the positives and negatives of globalisation reflected upon in the film</a:t>
            </a:r>
            <a:r>
              <a:rPr lang="en-GB" sz="2400" b="1" dirty="0" smtClean="0">
                <a:solidFill>
                  <a:prstClr val="white"/>
                </a:solidFill>
              </a:rPr>
              <a:t>?</a:t>
            </a:r>
            <a:endParaRPr lang="en-GB" sz="2400" dirty="0">
              <a:solidFill>
                <a:prstClr val="white"/>
              </a:solidFill>
            </a:endParaRPr>
          </a:p>
        </p:txBody>
      </p:sp>
      <p:sp>
        <p:nvSpPr>
          <p:cNvPr id="6" name="Rounded Rectangular Callout 5"/>
          <p:cNvSpPr/>
          <p:nvPr/>
        </p:nvSpPr>
        <p:spPr>
          <a:xfrm>
            <a:off x="4837374" y="2276929"/>
            <a:ext cx="3209346" cy="2331647"/>
          </a:xfrm>
          <a:prstGeom prst="wedgeRoundRect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What do you see as being the most positive elements of globalisation? Why</a:t>
            </a:r>
            <a:r>
              <a:rPr lang="en-GB" sz="2400" b="1" dirty="0" smtClean="0">
                <a:solidFill>
                  <a:prstClr val="white"/>
                </a:solidFill>
              </a:rPr>
              <a:t>?</a:t>
            </a:r>
            <a:endParaRPr lang="en-GB" sz="2400" dirty="0">
              <a:solidFill>
                <a:prstClr val="white"/>
              </a:solidFill>
            </a:endParaRPr>
          </a:p>
        </p:txBody>
      </p:sp>
      <p:sp>
        <p:nvSpPr>
          <p:cNvPr id="7" name="Rounded Rectangular Callout 6"/>
          <p:cNvSpPr/>
          <p:nvPr/>
        </p:nvSpPr>
        <p:spPr>
          <a:xfrm>
            <a:off x="7635240" y="3584447"/>
            <a:ext cx="3144938" cy="2414090"/>
          </a:xfrm>
          <a:prstGeom prst="wedgeRoundRect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What do you see as being the most negative elements of globalisation? Why? </a:t>
            </a:r>
            <a:endParaRPr lang="en-GB" sz="2400" dirty="0">
              <a:solidFill>
                <a:prstClr val="white"/>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80178" y="213247"/>
            <a:ext cx="1005927" cy="707197"/>
          </a:xfrm>
          <a:prstGeom prst="rect">
            <a:avLst/>
          </a:prstGeom>
        </p:spPr>
      </p:pic>
    </p:spTree>
    <p:extLst>
      <p:ext uri="{BB962C8B-B14F-4D97-AF65-F5344CB8AC3E}">
        <p14:creationId xmlns:p14="http://schemas.microsoft.com/office/powerpoint/2010/main" val="400355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432433"/>
            <a:ext cx="10515600" cy="4351338"/>
          </a:xfrm>
        </p:spPr>
        <p:txBody>
          <a:bodyPr/>
          <a:lstStyle/>
          <a:p>
            <a:pPr marL="0" indent="0">
              <a:buNone/>
            </a:pPr>
            <a:r>
              <a:rPr lang="en-GB" dirty="0" smtClean="0"/>
              <a:t>The more we “develop” by spreading western ideas (through education, media, industry, charity, the single story), the more we become </a:t>
            </a:r>
            <a:r>
              <a:rPr lang="en-GB" b="1" dirty="0" smtClean="0"/>
              <a:t>globalised</a:t>
            </a:r>
            <a:r>
              <a:rPr lang="en-GB" dirty="0" smtClean="0"/>
              <a:t> or mono-cultural in the way that we are living.</a:t>
            </a:r>
          </a:p>
          <a:p>
            <a:pPr marL="0" indent="0">
              <a:buNone/>
            </a:pPr>
            <a:r>
              <a:rPr lang="en-GB" dirty="0" smtClean="0"/>
              <a:t>The more we become similar, the more we lose our diversity and the more we lose our diversity, the more cultures are eroded. </a:t>
            </a: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5" name="Picture 2" descr="http://www.freepresshouston.com/wp-content/uploads/2013/12/evicted.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99059" l="364" r="100000">
                        <a14:foregroundMark x1="29030" y1="41608" x2="29030" y2="41608"/>
                        <a14:foregroundMark x1="33606" y1="40745" x2="33606" y2="40745"/>
                        <a14:foregroundMark x1="35242" y1="39922" x2="35242" y2="39922"/>
                        <a14:foregroundMark x1="36727" y1="39922" x2="36727" y2="39922"/>
                        <a14:foregroundMark x1="37545" y1="39490" x2="37545" y2="39490"/>
                        <a14:foregroundMark x1="40818" y1="38863" x2="40818" y2="38863"/>
                        <a14:foregroundMark x1="45394" y1="37804" x2="45394" y2="37804"/>
                        <a14:foregroundMark x1="48515" y1="37569" x2="48515" y2="37569"/>
                        <a14:foregroundMark x1="32970" y1="31647" x2="32970" y2="31647"/>
                        <a14:foregroundMark x1="35242" y1="30392" x2="35242" y2="30392"/>
                        <a14:foregroundMark x1="45576" y1="33765" x2="45576" y2="33765"/>
                        <a14:foregroundMark x1="30182" y1="32706" x2="30182" y2="32706"/>
                        <a14:foregroundMark x1="40000" y1="50078" x2="40000" y2="50078"/>
                        <a14:foregroundMark x1="45909" y1="48588" x2="45909" y2="48588"/>
                        <a14:foregroundMark x1="31152" y1="50078" x2="31152" y2="50078"/>
                        <a14:foregroundMark x1="25273" y1="43725" x2="25273" y2="43725"/>
                        <a14:foregroundMark x1="24273" y1="31451" x2="24273" y2="31451"/>
                        <a14:foregroundMark x1="26091" y1="31451" x2="26091" y2="31451"/>
                        <a14:foregroundMark x1="27212" y1="35882" x2="27212" y2="35882"/>
                        <a14:foregroundMark x1="40485" y1="32510" x2="40485" y2="32510"/>
                        <a14:foregroundMark x1="41788" y1="31451" x2="41788" y2="31451"/>
                        <a14:foregroundMark x1="49182" y1="32510" x2="49182" y2="32510"/>
                        <a14:foregroundMark x1="27212" y1="51137" x2="27212" y2="51137"/>
                        <a14:foregroundMark x1="25909" y1="47765" x2="25909" y2="47765"/>
                        <a14:foregroundMark x1="32455" y1="36941" x2="32455" y2="36941"/>
                        <a14:foregroundMark x1="39515" y1="35686" x2="39515" y2="35686"/>
                        <a14:foregroundMark x1="33788" y1="36078" x2="33788" y2="36078"/>
                        <a14:foregroundMark x1="31333" y1="37373" x2="31333" y2="37373"/>
                        <a14:foregroundMark x1="36879" y1="35686" x2="36879" y2="35686"/>
                        <a14:foregroundMark x1="38848" y1="43529" x2="38848" y2="43529"/>
                        <a14:foregroundMark x1="30667" y1="44588" x2="30667" y2="44588"/>
                        <a14:foregroundMark x1="31152" y1="39059" x2="31152" y2="39059"/>
                        <a14:foregroundMark x1="35091" y1="37569" x2="35091" y2="37569"/>
                        <a14:foregroundMark x1="43273" y1="45216" x2="43273" y2="45216"/>
                        <a14:foregroundMark x1="43424" y1="40980" x2="43424" y2="40980"/>
                        <a14:foregroundMark x1="47364" y1="45647" x2="47364" y2="45647"/>
                        <a14:foregroundMark x1="42606" y1="47765" x2="42606" y2="47765"/>
                        <a14:foregroundMark x1="31970" y1="43098" x2="31970" y2="43098"/>
                        <a14:foregroundMark x1="24758" y1="43529" x2="24758" y2="43529"/>
                        <a14:foregroundMark x1="29364" y1="47765" x2="29364" y2="47765"/>
                        <a14:foregroundMark x1="36394" y1="48824" x2="36394" y2="48824"/>
                        <a14:foregroundMark x1="48364" y1="47333" x2="48364" y2="47333"/>
                        <a14:foregroundMark x1="49485" y1="48824" x2="49485" y2="48824"/>
                        <a14:foregroundMark x1="24121" y1="42863" x2="24121" y2="42863"/>
                        <a14:foregroundMark x1="29030" y1="48392" x2="29030" y2="48392"/>
                        <a14:foregroundMark x1="34909" y1="48824" x2="34909" y2="48824"/>
                        <a14:foregroundMark x1="37545" y1="50941" x2="37545" y2="50941"/>
                      </a14:backgroundRemoval>
                    </a14:imgEffect>
                  </a14:imgLayer>
                </a14:imgProps>
              </a:ext>
              <a:ext uri="{28A0092B-C50C-407E-A947-70E740481C1C}">
                <a14:useLocalDpi xmlns:a14="http://schemas.microsoft.com/office/drawing/2010/main"/>
              </a:ext>
            </a:extLst>
          </a:blip>
          <a:srcRect/>
          <a:stretch>
            <a:fillRect/>
          </a:stretch>
        </p:blipFill>
        <p:spPr bwMode="auto">
          <a:xfrm>
            <a:off x="4837176" y="4066638"/>
            <a:ext cx="3920090" cy="302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6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b="1" dirty="0"/>
              <a:t>Are the positives of globalisation good enough to outweigh the negatives?</a:t>
            </a:r>
            <a:r>
              <a:rPr lang="en-GB" dirty="0"/>
              <a:t/>
            </a:r>
            <a:br>
              <a:rPr lang="en-GB" dirty="0"/>
            </a:br>
            <a:endParaRPr lang="en-GB" dirty="0"/>
          </a:p>
        </p:txBody>
      </p:sp>
      <p:sp>
        <p:nvSpPr>
          <p:cNvPr id="2" name="Content Placeholder 1"/>
          <p:cNvSpPr>
            <a:spLocks noGrp="1"/>
          </p:cNvSpPr>
          <p:nvPr>
            <p:ph idx="1"/>
          </p:nvPr>
        </p:nvSpPr>
        <p:spPr/>
        <p:txBody>
          <a:bodyPr/>
          <a:lstStyle/>
          <a:p>
            <a:pPr marL="0" indent="0">
              <a:buNone/>
            </a:pPr>
            <a:r>
              <a:rPr lang="en-GB" dirty="0" smtClean="0"/>
              <a:t>Split </a:t>
            </a:r>
            <a:r>
              <a:rPr lang="en-GB" dirty="0"/>
              <a:t>the class in half and give each half one of these positions:</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12" name="Picture 11" descr="http://rlv.zcache.com/happy_earth_smiley_face_classic_round_sticker-rc96f688ccbfc4071a687077e3eda7744_v9waf_8byvr_324.jpg"/>
          <p:cNvPicPr/>
          <p:nvPr/>
        </p:nvPicPr>
        <p:blipFill rotWithShape="1">
          <a:blip r:embed="rId2" cstate="email">
            <a:extLst>
              <a:ext uri="{28A0092B-C50C-407E-A947-70E740481C1C}">
                <a14:useLocalDpi xmlns:a14="http://schemas.microsoft.com/office/drawing/2010/main"/>
              </a:ext>
            </a:extLst>
          </a:blip>
          <a:srcRect/>
          <a:stretch/>
        </p:blipFill>
        <p:spPr bwMode="auto">
          <a:xfrm>
            <a:off x="2306542" y="2641600"/>
            <a:ext cx="2592388" cy="2533396"/>
          </a:xfrm>
          <a:prstGeom prst="rect">
            <a:avLst/>
          </a:prstGeom>
          <a:noFill/>
          <a:ln>
            <a:noFill/>
          </a:ln>
          <a:extLst>
            <a:ext uri="{53640926-AAD7-44D8-BBD7-CCE9431645EC}">
              <a14:shadowObscured xmlns:a14="http://schemas.microsoft.com/office/drawing/2010/main"/>
            </a:ext>
          </a:extLst>
        </p:spPr>
      </p:pic>
      <p:pic>
        <p:nvPicPr>
          <p:cNvPr id="13" name="Picture 12" descr="http://images.vectorhq.com/images/premium/thumbs/154/environmental-concept-sad-earth_15476158.jpg"/>
          <p:cNvPicPr/>
          <p:nvPr/>
        </p:nvPicPr>
        <p:blipFill>
          <a:blip r:embed="rId3">
            <a:extLst>
              <a:ext uri="{28A0092B-C50C-407E-A947-70E740481C1C}">
                <a14:useLocalDpi xmlns:a14="http://schemas.microsoft.com/office/drawing/2010/main"/>
              </a:ext>
            </a:extLst>
          </a:blip>
          <a:srcRect/>
          <a:stretch>
            <a:fillRect/>
          </a:stretch>
        </p:blipFill>
        <p:spPr bwMode="auto">
          <a:xfrm>
            <a:off x="7019498" y="2738120"/>
            <a:ext cx="2554270" cy="2537968"/>
          </a:xfrm>
          <a:prstGeom prst="rect">
            <a:avLst/>
          </a:prstGeom>
          <a:noFill/>
          <a:ln>
            <a:noFill/>
          </a:ln>
        </p:spPr>
      </p:pic>
      <p:sp>
        <p:nvSpPr>
          <p:cNvPr id="14" name="Text Box 20"/>
          <p:cNvSpPr txBox="1"/>
          <p:nvPr/>
        </p:nvSpPr>
        <p:spPr>
          <a:xfrm>
            <a:off x="1783080" y="5147056"/>
            <a:ext cx="3575304" cy="787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400" b="1" dirty="0">
                <a:solidFill>
                  <a:srgbClr val="00B050"/>
                </a:solidFill>
                <a:ea typeface="Calibri" panose="020F0502020204030204" pitchFamily="34" charset="0"/>
                <a:cs typeface="Times New Roman" panose="02020603050405020304" pitchFamily="18" charset="0"/>
              </a:rPr>
              <a:t>“Globalisation </a:t>
            </a:r>
            <a:r>
              <a:rPr lang="en-GB" sz="2400" b="1" dirty="0" smtClean="0">
                <a:solidFill>
                  <a:srgbClr val="00B050"/>
                </a:solidFill>
                <a:ea typeface="Calibri" panose="020F0502020204030204" pitchFamily="34" charset="0"/>
                <a:cs typeface="Times New Roman" panose="02020603050405020304" pitchFamily="18" charset="0"/>
              </a:rPr>
              <a:t>is positive </a:t>
            </a:r>
            <a:r>
              <a:rPr lang="en-GB" sz="2400" b="1" dirty="0">
                <a:solidFill>
                  <a:srgbClr val="00B050"/>
                </a:solidFill>
                <a:ea typeface="Calibri" panose="020F0502020204030204" pitchFamily="34" charset="0"/>
                <a:cs typeface="Times New Roman" panose="02020603050405020304" pitchFamily="18" charset="0"/>
              </a:rPr>
              <a:t>for the world!”</a:t>
            </a:r>
            <a:endParaRPr lang="en-GB" sz="2000" dirty="0">
              <a:solidFill>
                <a:prstClr val="black"/>
              </a:solidFill>
              <a:ea typeface="Calibri" panose="020F0502020204030204" pitchFamily="34" charset="0"/>
              <a:cs typeface="Times New Roman" panose="02020603050405020304" pitchFamily="18" charset="0"/>
            </a:endParaRPr>
          </a:p>
        </p:txBody>
      </p:sp>
      <p:sp>
        <p:nvSpPr>
          <p:cNvPr id="15" name="Text Box 22"/>
          <p:cNvSpPr txBox="1"/>
          <p:nvPr/>
        </p:nvSpPr>
        <p:spPr>
          <a:xfrm>
            <a:off x="6818354" y="5332825"/>
            <a:ext cx="3075478" cy="787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dirty="0">
                <a:solidFill>
                  <a:srgbClr val="C00000"/>
                </a:solidFill>
                <a:ea typeface="Calibri" panose="020F0502020204030204" pitchFamily="34" charset="0"/>
                <a:cs typeface="Times New Roman" panose="02020603050405020304" pitchFamily="18" charset="0"/>
              </a:rPr>
              <a:t>“Globalisation is </a:t>
            </a:r>
            <a:r>
              <a:rPr lang="en-GB" sz="2000" b="1" dirty="0" smtClean="0">
                <a:solidFill>
                  <a:srgbClr val="C00000"/>
                </a:solidFill>
                <a:ea typeface="Calibri" panose="020F0502020204030204" pitchFamily="34" charset="0"/>
                <a:cs typeface="Times New Roman" panose="02020603050405020304" pitchFamily="18" charset="0"/>
              </a:rPr>
              <a:t>negative </a:t>
            </a:r>
            <a:r>
              <a:rPr lang="en-GB" sz="2000" b="1" dirty="0">
                <a:solidFill>
                  <a:srgbClr val="C00000"/>
                </a:solidFill>
                <a:ea typeface="Calibri" panose="020F0502020204030204" pitchFamily="34" charset="0"/>
                <a:cs typeface="Times New Roman" panose="02020603050405020304" pitchFamily="18" charset="0"/>
              </a:rPr>
              <a:t>for the world!”</a:t>
            </a:r>
            <a:endParaRPr lang="en-GB"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11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80">
                                          <p:stCondLst>
                                            <p:cond delay="0"/>
                                          </p:stCondLst>
                                        </p:cTn>
                                        <p:tgtEl>
                                          <p:spTgt spid="14"/>
                                        </p:tgtEl>
                                      </p:cBhvr>
                                    </p:animEffect>
                                    <p:anim calcmode="lin" valueType="num">
                                      <p:cBhvr>
                                        <p:cTn id="3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5" dur="26">
                                          <p:stCondLst>
                                            <p:cond delay="650"/>
                                          </p:stCondLst>
                                        </p:cTn>
                                        <p:tgtEl>
                                          <p:spTgt spid="14"/>
                                        </p:tgtEl>
                                      </p:cBhvr>
                                      <p:to x="100000" y="60000"/>
                                    </p:animScale>
                                    <p:animScale>
                                      <p:cBhvr>
                                        <p:cTn id="36" dur="166" decel="50000">
                                          <p:stCondLst>
                                            <p:cond delay="676"/>
                                          </p:stCondLst>
                                        </p:cTn>
                                        <p:tgtEl>
                                          <p:spTgt spid="14"/>
                                        </p:tgtEl>
                                      </p:cBhvr>
                                      <p:to x="100000" y="100000"/>
                                    </p:animScale>
                                    <p:animScale>
                                      <p:cBhvr>
                                        <p:cTn id="37" dur="26">
                                          <p:stCondLst>
                                            <p:cond delay="1312"/>
                                          </p:stCondLst>
                                        </p:cTn>
                                        <p:tgtEl>
                                          <p:spTgt spid="14"/>
                                        </p:tgtEl>
                                      </p:cBhvr>
                                      <p:to x="100000" y="80000"/>
                                    </p:animScale>
                                    <p:animScale>
                                      <p:cBhvr>
                                        <p:cTn id="38" dur="166" decel="50000">
                                          <p:stCondLst>
                                            <p:cond delay="1338"/>
                                          </p:stCondLst>
                                        </p:cTn>
                                        <p:tgtEl>
                                          <p:spTgt spid="14"/>
                                        </p:tgtEl>
                                      </p:cBhvr>
                                      <p:to x="100000" y="100000"/>
                                    </p:animScale>
                                    <p:animScale>
                                      <p:cBhvr>
                                        <p:cTn id="39" dur="26">
                                          <p:stCondLst>
                                            <p:cond delay="1642"/>
                                          </p:stCondLst>
                                        </p:cTn>
                                        <p:tgtEl>
                                          <p:spTgt spid="14"/>
                                        </p:tgtEl>
                                      </p:cBhvr>
                                      <p:to x="100000" y="90000"/>
                                    </p:animScale>
                                    <p:animScale>
                                      <p:cBhvr>
                                        <p:cTn id="40" dur="166" decel="50000">
                                          <p:stCondLst>
                                            <p:cond delay="1668"/>
                                          </p:stCondLst>
                                        </p:cTn>
                                        <p:tgtEl>
                                          <p:spTgt spid="14"/>
                                        </p:tgtEl>
                                      </p:cBhvr>
                                      <p:to x="100000" y="100000"/>
                                    </p:animScale>
                                    <p:animScale>
                                      <p:cBhvr>
                                        <p:cTn id="41" dur="26">
                                          <p:stCondLst>
                                            <p:cond delay="1808"/>
                                          </p:stCondLst>
                                        </p:cTn>
                                        <p:tgtEl>
                                          <p:spTgt spid="14"/>
                                        </p:tgtEl>
                                      </p:cBhvr>
                                      <p:to x="100000" y="95000"/>
                                    </p:animScale>
                                    <p:animScale>
                                      <p:cBhvr>
                                        <p:cTn id="42" dur="166" decel="50000">
                                          <p:stCondLst>
                                            <p:cond delay="1834"/>
                                          </p:stCondLst>
                                        </p:cTn>
                                        <p:tgtEl>
                                          <p:spTgt spid="1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80">
                                          <p:stCondLst>
                                            <p:cond delay="0"/>
                                          </p:stCondLst>
                                        </p:cTn>
                                        <p:tgtEl>
                                          <p:spTgt spid="13"/>
                                        </p:tgtEl>
                                      </p:cBhvr>
                                    </p:animEffect>
                                    <p:anim calcmode="lin" valueType="num">
                                      <p:cBhvr>
                                        <p:cTn id="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3" dur="26">
                                          <p:stCondLst>
                                            <p:cond delay="650"/>
                                          </p:stCondLst>
                                        </p:cTn>
                                        <p:tgtEl>
                                          <p:spTgt spid="13"/>
                                        </p:tgtEl>
                                      </p:cBhvr>
                                      <p:to x="100000" y="60000"/>
                                    </p:animScale>
                                    <p:animScale>
                                      <p:cBhvr>
                                        <p:cTn id="54" dur="166" decel="50000">
                                          <p:stCondLst>
                                            <p:cond delay="676"/>
                                          </p:stCondLst>
                                        </p:cTn>
                                        <p:tgtEl>
                                          <p:spTgt spid="13"/>
                                        </p:tgtEl>
                                      </p:cBhvr>
                                      <p:to x="100000" y="100000"/>
                                    </p:animScale>
                                    <p:animScale>
                                      <p:cBhvr>
                                        <p:cTn id="55" dur="26">
                                          <p:stCondLst>
                                            <p:cond delay="1312"/>
                                          </p:stCondLst>
                                        </p:cTn>
                                        <p:tgtEl>
                                          <p:spTgt spid="13"/>
                                        </p:tgtEl>
                                      </p:cBhvr>
                                      <p:to x="100000" y="80000"/>
                                    </p:animScale>
                                    <p:animScale>
                                      <p:cBhvr>
                                        <p:cTn id="56" dur="166" decel="50000">
                                          <p:stCondLst>
                                            <p:cond delay="1338"/>
                                          </p:stCondLst>
                                        </p:cTn>
                                        <p:tgtEl>
                                          <p:spTgt spid="13"/>
                                        </p:tgtEl>
                                      </p:cBhvr>
                                      <p:to x="100000" y="100000"/>
                                    </p:animScale>
                                    <p:animScale>
                                      <p:cBhvr>
                                        <p:cTn id="57" dur="26">
                                          <p:stCondLst>
                                            <p:cond delay="1642"/>
                                          </p:stCondLst>
                                        </p:cTn>
                                        <p:tgtEl>
                                          <p:spTgt spid="13"/>
                                        </p:tgtEl>
                                      </p:cBhvr>
                                      <p:to x="100000" y="90000"/>
                                    </p:animScale>
                                    <p:animScale>
                                      <p:cBhvr>
                                        <p:cTn id="58" dur="166" decel="50000">
                                          <p:stCondLst>
                                            <p:cond delay="1668"/>
                                          </p:stCondLst>
                                        </p:cTn>
                                        <p:tgtEl>
                                          <p:spTgt spid="13"/>
                                        </p:tgtEl>
                                      </p:cBhvr>
                                      <p:to x="100000" y="100000"/>
                                    </p:animScale>
                                    <p:animScale>
                                      <p:cBhvr>
                                        <p:cTn id="59" dur="26">
                                          <p:stCondLst>
                                            <p:cond delay="1808"/>
                                          </p:stCondLst>
                                        </p:cTn>
                                        <p:tgtEl>
                                          <p:spTgt spid="13"/>
                                        </p:tgtEl>
                                      </p:cBhvr>
                                      <p:to x="100000" y="95000"/>
                                    </p:animScale>
                                    <p:animScale>
                                      <p:cBhvr>
                                        <p:cTn id="60" dur="166" decel="50000">
                                          <p:stCondLst>
                                            <p:cond delay="1834"/>
                                          </p:stCondLst>
                                        </p:cTn>
                                        <p:tgtEl>
                                          <p:spTgt spid="13"/>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80">
                                          <p:stCondLst>
                                            <p:cond delay="0"/>
                                          </p:stCondLst>
                                        </p:cTn>
                                        <p:tgtEl>
                                          <p:spTgt spid="15"/>
                                        </p:tgtEl>
                                      </p:cBhvr>
                                    </p:animEffect>
                                    <p:anim calcmode="lin" valueType="num">
                                      <p:cBhvr>
                                        <p:cTn id="6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9" dur="26">
                                          <p:stCondLst>
                                            <p:cond delay="650"/>
                                          </p:stCondLst>
                                        </p:cTn>
                                        <p:tgtEl>
                                          <p:spTgt spid="15"/>
                                        </p:tgtEl>
                                      </p:cBhvr>
                                      <p:to x="100000" y="60000"/>
                                    </p:animScale>
                                    <p:animScale>
                                      <p:cBhvr>
                                        <p:cTn id="70" dur="166" decel="50000">
                                          <p:stCondLst>
                                            <p:cond delay="676"/>
                                          </p:stCondLst>
                                        </p:cTn>
                                        <p:tgtEl>
                                          <p:spTgt spid="15"/>
                                        </p:tgtEl>
                                      </p:cBhvr>
                                      <p:to x="100000" y="100000"/>
                                    </p:animScale>
                                    <p:animScale>
                                      <p:cBhvr>
                                        <p:cTn id="71" dur="26">
                                          <p:stCondLst>
                                            <p:cond delay="1312"/>
                                          </p:stCondLst>
                                        </p:cTn>
                                        <p:tgtEl>
                                          <p:spTgt spid="15"/>
                                        </p:tgtEl>
                                      </p:cBhvr>
                                      <p:to x="100000" y="80000"/>
                                    </p:animScale>
                                    <p:animScale>
                                      <p:cBhvr>
                                        <p:cTn id="72" dur="166" decel="50000">
                                          <p:stCondLst>
                                            <p:cond delay="1338"/>
                                          </p:stCondLst>
                                        </p:cTn>
                                        <p:tgtEl>
                                          <p:spTgt spid="15"/>
                                        </p:tgtEl>
                                      </p:cBhvr>
                                      <p:to x="100000" y="100000"/>
                                    </p:animScale>
                                    <p:animScale>
                                      <p:cBhvr>
                                        <p:cTn id="73" dur="26">
                                          <p:stCondLst>
                                            <p:cond delay="1642"/>
                                          </p:stCondLst>
                                        </p:cTn>
                                        <p:tgtEl>
                                          <p:spTgt spid="15"/>
                                        </p:tgtEl>
                                      </p:cBhvr>
                                      <p:to x="100000" y="90000"/>
                                    </p:animScale>
                                    <p:animScale>
                                      <p:cBhvr>
                                        <p:cTn id="74" dur="166" decel="50000">
                                          <p:stCondLst>
                                            <p:cond delay="1668"/>
                                          </p:stCondLst>
                                        </p:cTn>
                                        <p:tgtEl>
                                          <p:spTgt spid="15"/>
                                        </p:tgtEl>
                                      </p:cBhvr>
                                      <p:to x="100000" y="100000"/>
                                    </p:animScale>
                                    <p:animScale>
                                      <p:cBhvr>
                                        <p:cTn id="75" dur="26">
                                          <p:stCondLst>
                                            <p:cond delay="1808"/>
                                          </p:stCondLst>
                                        </p:cTn>
                                        <p:tgtEl>
                                          <p:spTgt spid="15"/>
                                        </p:tgtEl>
                                      </p:cBhvr>
                                      <p:to x="100000" y="95000"/>
                                    </p:animScale>
                                    <p:animScale>
                                      <p:cBhvr>
                                        <p:cTn id="7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370312"/>
            <a:ext cx="11357344" cy="1190958"/>
          </a:xfrm>
        </p:spPr>
        <p:txBody>
          <a:bodyPr/>
          <a:lstStyle/>
          <a:p>
            <a:r>
              <a:rPr lang="en-GB" dirty="0"/>
              <a:t>In this lesson, students will:</a:t>
            </a:r>
          </a:p>
        </p:txBody>
      </p:sp>
      <p:sp>
        <p:nvSpPr>
          <p:cNvPr id="3" name="Content Placeholder 2"/>
          <p:cNvSpPr>
            <a:spLocks noGrp="1"/>
          </p:cNvSpPr>
          <p:nvPr>
            <p:ph idx="1"/>
          </p:nvPr>
        </p:nvSpPr>
        <p:spPr>
          <a:xfrm>
            <a:off x="2032136" y="1633348"/>
            <a:ext cx="9204962" cy="4591240"/>
          </a:xfrm>
        </p:spPr>
        <p:txBody>
          <a:bodyPr>
            <a:normAutofit/>
          </a:bodyPr>
          <a:lstStyle/>
          <a:p>
            <a:pPr marL="0" indent="0">
              <a:buNone/>
            </a:pPr>
            <a:r>
              <a:rPr lang="en-GB" dirty="0"/>
              <a:t>Think about and discuss the concept of globalisation and its effect upon culture</a:t>
            </a:r>
          </a:p>
          <a:p>
            <a:pPr marL="0" indent="0">
              <a:buNone/>
            </a:pPr>
            <a:endParaRPr lang="en-GB" dirty="0"/>
          </a:p>
          <a:p>
            <a:pPr marL="0" indent="0">
              <a:buNone/>
            </a:pPr>
            <a:r>
              <a:rPr lang="en-GB" dirty="0"/>
              <a:t>Understand the impact of development and globalisation upon the loss of our own cultural identities</a:t>
            </a:r>
          </a:p>
          <a:p>
            <a:pPr marL="0" indent="0">
              <a:buNone/>
            </a:pPr>
            <a:endParaRPr lang="en-GB" dirty="0"/>
          </a:p>
          <a:p>
            <a:pPr marL="0" indent="0">
              <a:buNone/>
            </a:pPr>
            <a:r>
              <a:rPr lang="en-GB" dirty="0"/>
              <a:t>Explore and unravel some the positives and negatives of globalisation, thinking about the impact of monoculture upon communities and cultural identities</a:t>
            </a:r>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Foco"/>
              </a:rPr>
              <a:t>UNLEARN!</a:t>
            </a:r>
            <a:endParaRPr lang="en-GB" sz="1600" b="1" dirty="0">
              <a:solidFill>
                <a:srgbClr val="FEE725"/>
              </a:solidFill>
              <a:latin typeface="Foco"/>
            </a:endParaRPr>
          </a:p>
        </p:txBody>
      </p:sp>
    </p:spTree>
    <p:extLst>
      <p:ext uri="{BB962C8B-B14F-4D97-AF65-F5344CB8AC3E}">
        <p14:creationId xmlns:p14="http://schemas.microsoft.com/office/powerpoint/2010/main" val="386932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2103119"/>
            <a:ext cx="10515600" cy="3342323"/>
          </a:xfrm>
        </p:spPr>
        <p:txBody>
          <a:bodyPr>
            <a:normAutofit/>
          </a:bodyPr>
          <a:lstStyle/>
          <a:p>
            <a:pPr marL="0" indent="0">
              <a:buNone/>
            </a:pPr>
            <a:r>
              <a:rPr lang="en-GB" dirty="0" smtClean="0"/>
              <a:t>Working </a:t>
            </a:r>
            <a:r>
              <a:rPr lang="en-GB" dirty="0"/>
              <a:t>in either pairs or small groups, ask students to note down all of the </a:t>
            </a:r>
            <a:r>
              <a:rPr lang="en-GB" b="1" dirty="0">
                <a:solidFill>
                  <a:srgbClr val="00B050"/>
                </a:solidFill>
              </a:rPr>
              <a:t>POSITIVE</a:t>
            </a:r>
            <a:r>
              <a:rPr lang="en-GB" dirty="0">
                <a:solidFill>
                  <a:srgbClr val="00B050"/>
                </a:solidFill>
              </a:rPr>
              <a:t> </a:t>
            </a:r>
            <a:r>
              <a:rPr lang="en-GB" dirty="0"/>
              <a:t>or </a:t>
            </a:r>
            <a:r>
              <a:rPr lang="en-GB" b="1" dirty="0">
                <a:solidFill>
                  <a:srgbClr val="C00000"/>
                </a:solidFill>
              </a:rPr>
              <a:t>NEGATIVE</a:t>
            </a:r>
            <a:r>
              <a:rPr lang="en-GB" dirty="0">
                <a:solidFill>
                  <a:srgbClr val="C00000"/>
                </a:solidFill>
              </a:rPr>
              <a:t> </a:t>
            </a:r>
            <a:r>
              <a:rPr lang="en-GB" dirty="0"/>
              <a:t>impacts of globalisation (depending on which side they are on).</a:t>
            </a:r>
          </a:p>
          <a:p>
            <a:pPr marL="0" indent="0">
              <a:buNone/>
            </a:pPr>
            <a:endParaRPr lang="en-GB" dirty="0" smtClean="0"/>
          </a:p>
          <a:p>
            <a:pPr marL="0" indent="0">
              <a:buNone/>
            </a:pPr>
            <a:r>
              <a:rPr lang="en-GB" dirty="0" smtClean="0"/>
              <a:t>Share thoughts with the class and discuss together.</a:t>
            </a: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6042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878268"/>
            <a:ext cx="10515600" cy="5180267"/>
          </a:xfrm>
        </p:spPr>
        <p:txBody>
          <a:bodyPr>
            <a:normAutofit/>
          </a:bodyPr>
          <a:lstStyle/>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7" name="Rounded Rectangular Callout 6"/>
          <p:cNvSpPr/>
          <p:nvPr/>
        </p:nvSpPr>
        <p:spPr>
          <a:xfrm>
            <a:off x="4482883" y="1854819"/>
            <a:ext cx="2896325" cy="2414958"/>
          </a:xfrm>
          <a:prstGeom prst="wedgeRoundRect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What is the link between LANGUAGE and CULTURE?</a:t>
            </a:r>
            <a:endParaRPr lang="en-GB" sz="2400" b="1" dirty="0">
              <a:solidFill>
                <a:srgbClr val="FFFF00"/>
              </a:solidFill>
            </a:endParaRPr>
          </a:p>
        </p:txBody>
      </p:sp>
      <p:pic>
        <p:nvPicPr>
          <p:cNvPr id="1026" name="Picture 2" descr="http://www.gizmodo.in/photo/44618637/indiamodo/Speaking-Two-or-More-Languages-Can-Sharpen-Your-Brain.jpg?80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291" y="4149852"/>
            <a:ext cx="3437843" cy="2708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humbs.dreamstime.com/z/polyglot-man-speaking-different-languages-vector-illustration-monochrome-cartoon-character-businessman-holding-flags-3883143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034"/>
          <a:stretch/>
        </p:blipFill>
        <p:spPr bwMode="auto">
          <a:xfrm>
            <a:off x="0" y="0"/>
            <a:ext cx="2785202" cy="276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8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450721"/>
            <a:ext cx="10515600" cy="4351338"/>
          </a:xfrm>
        </p:spPr>
        <p:txBody>
          <a:bodyPr>
            <a:normAutofit/>
          </a:bodyPr>
          <a:lstStyle/>
          <a:p>
            <a:pPr marL="0" indent="0">
              <a:buNone/>
            </a:pPr>
            <a:r>
              <a:rPr lang="en-GB" b="1" dirty="0" smtClean="0"/>
              <a:t>Language</a:t>
            </a:r>
            <a:r>
              <a:rPr lang="en-GB" dirty="0" smtClean="0"/>
              <a:t> is </a:t>
            </a:r>
            <a:r>
              <a:rPr lang="en-GB" dirty="0"/>
              <a:t>a really important part of culture and identity. At the moment, there are currently 6500 languages spoken across the world.</a:t>
            </a:r>
          </a:p>
          <a:p>
            <a:pPr marL="0" indent="0">
              <a:buNone/>
            </a:pPr>
            <a:r>
              <a:rPr lang="en-GB" dirty="0"/>
              <a:t>However, nearly </a:t>
            </a:r>
            <a:r>
              <a:rPr lang="en-GB" b="1" dirty="0"/>
              <a:t>a third </a:t>
            </a:r>
            <a:r>
              <a:rPr lang="en-GB" dirty="0"/>
              <a:t>of these languages only have about 2000 native speakers left (as they are no longer teaching their children to speak these languages). Every year, the world loses around 25 languages</a:t>
            </a:r>
            <a:r>
              <a:rPr lang="en-GB" dirty="0" smtClean="0"/>
              <a:t>.</a:t>
            </a: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81682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878268"/>
            <a:ext cx="10515600" cy="5180267"/>
          </a:xfrm>
        </p:spPr>
        <p:txBody>
          <a:bodyPr>
            <a:normAutofit/>
          </a:bodyPr>
          <a:lstStyle/>
          <a:p>
            <a:pPr marL="0" indent="0">
              <a:buNone/>
            </a:pPr>
            <a:r>
              <a:rPr lang="en-GB" dirty="0" smtClean="0"/>
              <a:t>Linguists </a:t>
            </a:r>
            <a:r>
              <a:rPr lang="en-GB" dirty="0"/>
              <a:t>predict that over </a:t>
            </a:r>
            <a:r>
              <a:rPr lang="en-GB" b="1" dirty="0"/>
              <a:t>50% </a:t>
            </a:r>
            <a:r>
              <a:rPr lang="en-GB" dirty="0"/>
              <a:t>of the world’s languages will no longer be spoken </a:t>
            </a:r>
            <a:r>
              <a:rPr lang="en-GB" dirty="0" smtClean="0"/>
              <a:t>in just a few more years. </a:t>
            </a:r>
          </a:p>
          <a:p>
            <a:pPr marL="0" indent="0">
              <a:buNone/>
            </a:pPr>
            <a:r>
              <a:rPr lang="en-GB" dirty="0" smtClean="0"/>
              <a:t>When </a:t>
            </a:r>
            <a:r>
              <a:rPr lang="en-GB" dirty="0"/>
              <a:t>languages die, we do not just lose words, but we lose different ways of </a:t>
            </a:r>
            <a:r>
              <a:rPr lang="en-GB" dirty="0" smtClean="0"/>
              <a:t>thinking about and understanding things and, most significantly, we lose cultures.</a:t>
            </a:r>
            <a:endParaRPr lang="en-GB" dirty="0"/>
          </a:p>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7" name="Rounded Rectangular Callout 6"/>
          <p:cNvSpPr/>
          <p:nvPr/>
        </p:nvSpPr>
        <p:spPr>
          <a:xfrm>
            <a:off x="4537747" y="3354435"/>
            <a:ext cx="2896325" cy="2414958"/>
          </a:xfrm>
          <a:prstGeom prst="wedgeRoundRectCallo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7030A0"/>
                </a:solidFill>
              </a:rPr>
              <a:t>Why might a language disappearing mean a culture disappears?</a:t>
            </a:r>
            <a:endParaRPr lang="en-GB" sz="2400" b="1" dirty="0">
              <a:solidFill>
                <a:srgbClr val="7030A0"/>
              </a:solidFill>
            </a:endParaRPr>
          </a:p>
        </p:txBody>
      </p:sp>
    </p:spTree>
    <p:extLst>
      <p:ext uri="{BB962C8B-B14F-4D97-AF65-F5344CB8AC3E}">
        <p14:creationId xmlns:p14="http://schemas.microsoft.com/office/powerpoint/2010/main" val="357875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smtClean="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812292" y="1336883"/>
            <a:ext cx="10567416" cy="2431435"/>
          </a:xfrm>
          <a:prstGeom prst="rect">
            <a:avLst/>
          </a:prstGeom>
        </p:spPr>
        <p:txBody>
          <a:bodyPr wrap="square">
            <a:spAutoFit/>
          </a:bodyPr>
          <a:lstStyle/>
          <a:p>
            <a:r>
              <a:rPr lang="en-GB" sz="2400" dirty="0">
                <a:solidFill>
                  <a:prstClr val="black"/>
                </a:solidFill>
              </a:rPr>
              <a:t>Watch the short video </a:t>
            </a:r>
            <a:r>
              <a:rPr lang="en-GB" sz="2400" dirty="0" smtClean="0">
                <a:solidFill>
                  <a:prstClr val="black"/>
                </a:solidFill>
              </a:rPr>
              <a:t>(2.20 mins</a:t>
            </a:r>
            <a:r>
              <a:rPr lang="en-GB" sz="2400" dirty="0">
                <a:solidFill>
                  <a:prstClr val="black"/>
                </a:solidFill>
              </a:rPr>
              <a:t>) made by </a:t>
            </a:r>
            <a:r>
              <a:rPr lang="en-GB" sz="2400" dirty="0" smtClean="0">
                <a:solidFill>
                  <a:prstClr val="black"/>
                </a:solidFill>
              </a:rPr>
              <a:t>Lindsay Williams entitled:</a:t>
            </a:r>
          </a:p>
          <a:p>
            <a:endParaRPr lang="en-GB" sz="2800" dirty="0">
              <a:solidFill>
                <a:prstClr val="black"/>
              </a:solidFill>
            </a:endParaRPr>
          </a:p>
          <a:p>
            <a:r>
              <a:rPr lang="en-GB" sz="2800" b="1" u="sng" dirty="0" smtClean="0">
                <a:solidFill>
                  <a:prstClr val="black"/>
                </a:solidFill>
                <a:hlinkClick r:id="rId2"/>
              </a:rPr>
              <a:t>Do Endangered Languages Matter?</a:t>
            </a:r>
            <a:endParaRPr lang="en-GB" sz="2800" b="1" u="sng" dirty="0" smtClean="0">
              <a:solidFill>
                <a:prstClr val="black"/>
              </a:solidFill>
            </a:endParaRPr>
          </a:p>
          <a:p>
            <a:r>
              <a:rPr lang="en-GB" sz="1200" b="1" dirty="0" smtClean="0">
                <a:solidFill>
                  <a:prstClr val="black"/>
                </a:solidFill>
              </a:rPr>
              <a:t>(Click on </a:t>
            </a:r>
            <a:r>
              <a:rPr lang="en-GB" sz="1200" b="1" dirty="0">
                <a:solidFill>
                  <a:prstClr val="black"/>
                </a:solidFill>
              </a:rPr>
              <a:t>the </a:t>
            </a:r>
            <a:r>
              <a:rPr lang="en-GB" sz="1200" b="1" dirty="0" smtClean="0">
                <a:solidFill>
                  <a:prstClr val="black"/>
                </a:solidFill>
              </a:rPr>
              <a:t>link above)</a:t>
            </a:r>
            <a:endParaRPr lang="en-GB" sz="1200" b="1" dirty="0">
              <a:solidFill>
                <a:prstClr val="black"/>
              </a:solidFill>
            </a:endParaRPr>
          </a:p>
          <a:p>
            <a:endParaRPr lang="en-GB" sz="2000" dirty="0" smtClean="0">
              <a:solidFill>
                <a:prstClr val="black"/>
              </a:solidFill>
            </a:endParaRPr>
          </a:p>
          <a:p>
            <a:endParaRPr lang="en-GB" sz="2000" dirty="0">
              <a:solidFill>
                <a:prstClr val="black"/>
              </a:solidFill>
            </a:endParaRPr>
          </a:p>
          <a:p>
            <a:endParaRPr lang="en-GB" sz="2000" dirty="0">
              <a:solidFill>
                <a:prstClr val="black"/>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3696" y="160921"/>
            <a:ext cx="1012024" cy="707197"/>
          </a:xfrm>
          <a:prstGeom prst="rect">
            <a:avLst/>
          </a:prstGeom>
        </p:spPr>
      </p:pic>
      <p:pic>
        <p:nvPicPr>
          <p:cNvPr id="6146" name="Picture 2" descr="https://i.ytimg.com/vi/ZjaSIHemvCY/maxresdefaul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40879" y="2844901"/>
            <a:ext cx="4602607" cy="258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04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7050024" y="1492331"/>
            <a:ext cx="4329684" cy="3170099"/>
          </a:xfrm>
          <a:prstGeom prst="rect">
            <a:avLst/>
          </a:prstGeom>
        </p:spPr>
        <p:txBody>
          <a:bodyPr wrap="square">
            <a:spAutoFit/>
          </a:bodyPr>
          <a:lstStyle/>
          <a:p>
            <a:endParaRPr lang="en-GB" sz="2000" dirty="0" smtClean="0">
              <a:solidFill>
                <a:prstClr val="black"/>
              </a:solidFill>
            </a:endParaRPr>
          </a:p>
          <a:p>
            <a:endParaRPr lang="en-GB" sz="2000" dirty="0">
              <a:solidFill>
                <a:prstClr val="black"/>
              </a:solidFill>
            </a:endParaRPr>
          </a:p>
          <a:p>
            <a:r>
              <a:rPr lang="en-GB" sz="2000" dirty="0">
                <a:solidFill>
                  <a:prstClr val="black"/>
                </a:solidFill>
              </a:rPr>
              <a:t>Allow students a few minutes to respond to the </a:t>
            </a:r>
            <a:r>
              <a:rPr lang="en-GB" sz="2000" dirty="0" smtClean="0">
                <a:solidFill>
                  <a:prstClr val="black"/>
                </a:solidFill>
              </a:rPr>
              <a:t>film </a:t>
            </a:r>
            <a:r>
              <a:rPr lang="en-GB" sz="2000" dirty="0">
                <a:solidFill>
                  <a:prstClr val="black"/>
                </a:solidFill>
              </a:rPr>
              <a:t>with people sitting near to them</a:t>
            </a:r>
            <a:r>
              <a:rPr lang="en-GB" sz="2000" dirty="0" smtClean="0">
                <a:solidFill>
                  <a:prstClr val="black"/>
                </a:solidFill>
              </a:rPr>
              <a:t>.</a:t>
            </a:r>
          </a:p>
          <a:p>
            <a:endParaRPr lang="en-GB" sz="2000" dirty="0" smtClean="0">
              <a:solidFill>
                <a:prstClr val="black"/>
              </a:solidFill>
            </a:endParaRPr>
          </a:p>
          <a:p>
            <a:r>
              <a:rPr lang="en-GB" sz="2000" dirty="0" smtClean="0">
                <a:solidFill>
                  <a:prstClr val="black"/>
                </a:solidFill>
              </a:rPr>
              <a:t>After </a:t>
            </a:r>
            <a:r>
              <a:rPr lang="en-GB" sz="2000" dirty="0">
                <a:solidFill>
                  <a:prstClr val="black"/>
                </a:solidFill>
              </a:rPr>
              <a:t>sharing their initial responses, ask them to </a:t>
            </a:r>
            <a:r>
              <a:rPr lang="en-GB" sz="2000" dirty="0" smtClean="0">
                <a:solidFill>
                  <a:prstClr val="black"/>
                </a:solidFill>
              </a:rPr>
              <a:t>consider </a:t>
            </a:r>
            <a:r>
              <a:rPr lang="en-GB" sz="2000" dirty="0">
                <a:solidFill>
                  <a:prstClr val="black"/>
                </a:solidFill>
              </a:rPr>
              <a:t>the </a:t>
            </a:r>
            <a:r>
              <a:rPr lang="en-GB" sz="2000" dirty="0" smtClean="0">
                <a:solidFill>
                  <a:prstClr val="black"/>
                </a:solidFill>
              </a:rPr>
              <a:t>following questions:</a:t>
            </a:r>
            <a:endParaRPr lang="en-GB" sz="2000" dirty="0">
              <a:solidFill>
                <a:prstClr val="black"/>
              </a:solidFill>
            </a:endParaRPr>
          </a:p>
          <a:p>
            <a:endParaRPr lang="en-GB" sz="2000" dirty="0">
              <a:solidFill>
                <a:prstClr val="black"/>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73696" y="160921"/>
            <a:ext cx="1012024" cy="707197"/>
          </a:xfrm>
          <a:prstGeom prst="rect">
            <a:avLst/>
          </a:prstGeom>
        </p:spPr>
      </p:pic>
      <p:pic>
        <p:nvPicPr>
          <p:cNvPr id="7170" name="Picture 2" descr="https://i.ytimg.com/vi/ZjaSIHemvCY/maxresdefaul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647" y="1660517"/>
            <a:ext cx="6346401" cy="356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5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077200" y="6399213"/>
            <a:ext cx="4114800" cy="365125"/>
          </a:xfrm>
          <a:prstGeom prst="rect">
            <a:avLst/>
          </a:prstGeom>
        </p:spPr>
        <p:txBody>
          <a:bodyPr/>
          <a:lstStyle/>
          <a:p>
            <a:endParaRPr lang="en-GB" dirty="0">
              <a:solidFill>
                <a:prstClr val="black">
                  <a:tint val="75000"/>
                </a:prstClr>
              </a:solidFill>
            </a:endParaRPr>
          </a:p>
        </p:txBody>
      </p:sp>
      <p:sp>
        <p:nvSpPr>
          <p:cNvPr id="5" name="Rounded Rectangular Callout 4"/>
          <p:cNvSpPr/>
          <p:nvPr/>
        </p:nvSpPr>
        <p:spPr>
          <a:xfrm>
            <a:off x="1408176" y="920444"/>
            <a:ext cx="2834640" cy="2404872"/>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C000">
                    <a:lumMod val="20000"/>
                    <a:lumOff val="80000"/>
                  </a:srgbClr>
                </a:solidFill>
              </a:rPr>
              <a:t>Are endangered languages worth saving?</a:t>
            </a:r>
            <a:endParaRPr lang="en-GB" sz="2400" dirty="0">
              <a:solidFill>
                <a:srgbClr val="FFC000">
                  <a:lumMod val="20000"/>
                  <a:lumOff val="80000"/>
                </a:srgbClr>
              </a:solidFill>
            </a:endParaRPr>
          </a:p>
        </p:txBody>
      </p:sp>
      <p:sp>
        <p:nvSpPr>
          <p:cNvPr id="6" name="Rounded Rectangular Callout 5"/>
          <p:cNvSpPr/>
          <p:nvPr/>
        </p:nvSpPr>
        <p:spPr>
          <a:xfrm>
            <a:off x="4274820" y="2356638"/>
            <a:ext cx="3101340" cy="2194559"/>
          </a:xfrm>
          <a:prstGeom prst="wedgeRoundRectCallo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C000">
                    <a:lumMod val="20000"/>
                    <a:lumOff val="80000"/>
                  </a:srgbClr>
                </a:solidFill>
              </a:rPr>
              <a:t>Can you understand how language is culture?</a:t>
            </a:r>
            <a:endParaRPr lang="en-GB" sz="2400" dirty="0">
              <a:solidFill>
                <a:srgbClr val="FFC000">
                  <a:lumMod val="20000"/>
                  <a:lumOff val="80000"/>
                </a:srgb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80178" y="213247"/>
            <a:ext cx="1005927" cy="707197"/>
          </a:xfrm>
          <a:prstGeom prst="rect">
            <a:avLst/>
          </a:prstGeom>
        </p:spPr>
      </p:pic>
      <p:sp>
        <p:nvSpPr>
          <p:cNvPr id="7" name="Rounded Rectangular Callout 6"/>
          <p:cNvSpPr/>
          <p:nvPr/>
        </p:nvSpPr>
        <p:spPr>
          <a:xfrm>
            <a:off x="7376160" y="3109468"/>
            <a:ext cx="3294888" cy="2883459"/>
          </a:xfrm>
          <a:prstGeom prst="wedgeRoundRect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t>Globalisation allows us all to </a:t>
            </a:r>
            <a:r>
              <a:rPr lang="en-GB" sz="2400" b="1" dirty="0" smtClean="0"/>
              <a:t>communicate</a:t>
            </a:r>
            <a:r>
              <a:rPr lang="en-GB" sz="1600" b="1" dirty="0" smtClean="0"/>
              <a:t> (with </a:t>
            </a:r>
            <a:r>
              <a:rPr lang="en-GB" sz="1600" b="1" dirty="0"/>
              <a:t>English </a:t>
            </a:r>
            <a:r>
              <a:rPr lang="en-GB" sz="1600" b="1" dirty="0" smtClean="0"/>
              <a:t>being one of the </a:t>
            </a:r>
            <a:r>
              <a:rPr lang="en-GB" sz="1600" b="1" dirty="0"/>
              <a:t>most common </a:t>
            </a:r>
            <a:r>
              <a:rPr lang="en-GB" sz="1600" b="1" dirty="0" smtClean="0"/>
              <a:t>languages) </a:t>
            </a:r>
            <a:r>
              <a:rPr lang="en-GB" sz="2400" b="1" dirty="0" smtClean="0"/>
              <a:t>– is this a good thing?</a:t>
            </a:r>
            <a:endParaRPr lang="en-GB" sz="2400" dirty="0"/>
          </a:p>
        </p:txBody>
      </p:sp>
    </p:spTree>
    <p:extLst>
      <p:ext uri="{BB962C8B-B14F-4D97-AF65-F5344CB8AC3E}">
        <p14:creationId xmlns:p14="http://schemas.microsoft.com/office/powerpoint/2010/main" val="377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Ask the class how many languages they speak (and make an average to work out how many languages the class represents</a:t>
            </a:r>
            <a:r>
              <a:rPr lang="en-GB" dirty="0" smtClean="0"/>
              <a:t>).</a:t>
            </a:r>
          </a:p>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5" name="Picture 2" descr="medium_4954719152.jpg (640×6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7603" y="3160166"/>
            <a:ext cx="3016797" cy="301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59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idx="1"/>
          </p:nvPr>
        </p:nvSpPr>
        <p:spPr/>
        <p:txBody>
          <a:bodyPr/>
          <a:lstStyle/>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5" name="Rounded Rectangular Callout 4"/>
          <p:cNvSpPr/>
          <p:nvPr/>
        </p:nvSpPr>
        <p:spPr>
          <a:xfrm>
            <a:off x="4267202" y="2039112"/>
            <a:ext cx="3328415" cy="2642616"/>
          </a:xfrm>
          <a:prstGeom prst="wedgeRoundRect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FF00"/>
                </a:solidFill>
              </a:rPr>
              <a:t>What is a “monoculture”? Can you think of an example of this happening?</a:t>
            </a:r>
            <a:endParaRPr lang="en-GB" sz="2800" dirty="0">
              <a:solidFill>
                <a:srgbClr val="FFFF00"/>
              </a:solidFill>
            </a:endParaRPr>
          </a:p>
        </p:txBody>
      </p:sp>
    </p:spTree>
    <p:extLst>
      <p:ext uri="{BB962C8B-B14F-4D97-AF65-F5344CB8AC3E}">
        <p14:creationId xmlns:p14="http://schemas.microsoft.com/office/powerpoint/2010/main" val="333841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812292" y="1635900"/>
            <a:ext cx="11073428" cy="2985433"/>
          </a:xfrm>
          <a:prstGeom prst="rect">
            <a:avLst/>
          </a:prstGeom>
        </p:spPr>
        <p:txBody>
          <a:bodyPr wrap="square">
            <a:spAutoFit/>
          </a:bodyPr>
          <a:lstStyle/>
          <a:p>
            <a:r>
              <a:rPr lang="en-GB" sz="2800" dirty="0">
                <a:solidFill>
                  <a:prstClr val="black"/>
                </a:solidFill>
              </a:rPr>
              <a:t>Watch the short trailer (3.30mins) for the documentary made by </a:t>
            </a:r>
            <a:r>
              <a:rPr lang="en-GB" sz="2800" u="sng" dirty="0">
                <a:solidFill>
                  <a:prstClr val="black"/>
                </a:solidFill>
                <a:hlinkClick r:id="rId2"/>
              </a:rPr>
              <a:t>Lost People Films</a:t>
            </a:r>
            <a:r>
              <a:rPr lang="en-GB" sz="2800" dirty="0">
                <a:solidFill>
                  <a:prstClr val="black"/>
                </a:solidFill>
              </a:rPr>
              <a:t> entitled</a:t>
            </a:r>
            <a:r>
              <a:rPr lang="en-GB" sz="2800" dirty="0" smtClean="0">
                <a:solidFill>
                  <a:prstClr val="black"/>
                </a:solidFill>
              </a:rPr>
              <a:t>:</a:t>
            </a:r>
          </a:p>
          <a:p>
            <a:endParaRPr lang="en-GB" sz="2400" dirty="0">
              <a:solidFill>
                <a:prstClr val="black"/>
              </a:solidFill>
            </a:endParaRPr>
          </a:p>
          <a:p>
            <a:r>
              <a:rPr lang="en-GB" sz="3600" b="1" u="sng" dirty="0">
                <a:solidFill>
                  <a:prstClr val="black"/>
                </a:solidFill>
                <a:hlinkClick r:id="rId3"/>
              </a:rPr>
              <a:t>Schooling the World</a:t>
            </a:r>
            <a:endParaRPr lang="en-GB" sz="2000" b="1" dirty="0" smtClean="0">
              <a:solidFill>
                <a:prstClr val="black"/>
              </a:solidFill>
            </a:endParaRPr>
          </a:p>
          <a:p>
            <a:r>
              <a:rPr lang="en-GB" sz="1200" b="1" dirty="0" smtClean="0">
                <a:solidFill>
                  <a:prstClr val="black"/>
                </a:solidFill>
              </a:rPr>
              <a:t>(Click </a:t>
            </a:r>
            <a:r>
              <a:rPr lang="en-GB" sz="1200" b="1" dirty="0">
                <a:solidFill>
                  <a:prstClr val="black"/>
                </a:solidFill>
              </a:rPr>
              <a:t>on the </a:t>
            </a:r>
            <a:r>
              <a:rPr lang="en-GB" sz="1200" b="1" dirty="0" smtClean="0">
                <a:solidFill>
                  <a:prstClr val="black"/>
                </a:solidFill>
              </a:rPr>
              <a:t>link above)</a:t>
            </a:r>
            <a:endParaRPr lang="en-GB" sz="1200" b="1" dirty="0">
              <a:solidFill>
                <a:prstClr val="black"/>
              </a:solidFill>
            </a:endParaRPr>
          </a:p>
          <a:p>
            <a:endParaRPr lang="en-GB" sz="2000" dirty="0" smtClean="0">
              <a:solidFill>
                <a:prstClr val="black"/>
              </a:solidFill>
            </a:endParaRPr>
          </a:p>
          <a:p>
            <a:endParaRPr lang="en-GB" sz="2000" dirty="0">
              <a:solidFill>
                <a:prstClr val="black"/>
              </a:solidFill>
            </a:endParaRPr>
          </a:p>
          <a:p>
            <a:endParaRPr lang="en-GB" sz="2000" dirty="0">
              <a:solidFill>
                <a:prstClr val="black"/>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73696" y="160921"/>
            <a:ext cx="1012024" cy="707197"/>
          </a:xfrm>
          <a:prstGeom prst="rect">
            <a:avLst/>
          </a:prstGeom>
        </p:spPr>
      </p:pic>
      <p:pic>
        <p:nvPicPr>
          <p:cNvPr id="9" name="Picture 8" descr="http://schoolingtheworld.org/wp-content/themes/infocus/lib/scripts/timthumb/thumb.php?src=http://schoolingtheworld.org/wp-content/uploads/2012/12/carlisleschool.jpg&amp;w=960&amp;h=340&amp;zc=1&amp;q=100"/>
          <p:cNvPicPr/>
          <p:nvPr/>
        </p:nvPicPr>
        <p:blipFill rotWithShape="1">
          <a:blip r:embed="rId5" cstate="email">
            <a:extLst>
              <a:ext uri="{28A0092B-C50C-407E-A947-70E740481C1C}">
                <a14:useLocalDpi xmlns:a14="http://schemas.microsoft.com/office/drawing/2010/main"/>
              </a:ext>
            </a:extLst>
          </a:blip>
          <a:srcRect t="-64"/>
          <a:stretch/>
        </p:blipFill>
        <p:spPr bwMode="auto">
          <a:xfrm>
            <a:off x="6172200" y="2734056"/>
            <a:ext cx="5112976" cy="28660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7144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Pre-lesson reflection</a:t>
            </a:r>
            <a: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r>
            <a:b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3-5 minutes+</a:t>
            </a:r>
            <a:endParaRPr lang="en-GB" sz="3600"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885261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7050024" y="1099041"/>
            <a:ext cx="4329684" cy="4524315"/>
          </a:xfrm>
          <a:prstGeom prst="rect">
            <a:avLst/>
          </a:prstGeom>
        </p:spPr>
        <p:txBody>
          <a:bodyPr wrap="square">
            <a:spAutoFit/>
          </a:bodyPr>
          <a:lstStyle/>
          <a:p>
            <a:endParaRPr lang="en-GB" sz="2400" dirty="0" smtClean="0">
              <a:solidFill>
                <a:prstClr val="black"/>
              </a:solidFill>
            </a:endParaRPr>
          </a:p>
          <a:p>
            <a:endParaRPr lang="en-GB" sz="2400" dirty="0">
              <a:solidFill>
                <a:prstClr val="black"/>
              </a:solidFill>
            </a:endParaRPr>
          </a:p>
          <a:p>
            <a:r>
              <a:rPr lang="en-GB" sz="2400" dirty="0">
                <a:solidFill>
                  <a:prstClr val="black"/>
                </a:solidFill>
              </a:rPr>
              <a:t>Allow students a few minutes to respond to the </a:t>
            </a:r>
            <a:r>
              <a:rPr lang="en-GB" sz="2400" dirty="0" smtClean="0">
                <a:solidFill>
                  <a:prstClr val="black"/>
                </a:solidFill>
              </a:rPr>
              <a:t>film </a:t>
            </a:r>
            <a:r>
              <a:rPr lang="en-GB" sz="2400" dirty="0">
                <a:solidFill>
                  <a:prstClr val="black"/>
                </a:solidFill>
              </a:rPr>
              <a:t>with people sitting near to them</a:t>
            </a:r>
            <a:r>
              <a:rPr lang="en-GB" sz="2400" dirty="0" smtClean="0">
                <a:solidFill>
                  <a:prstClr val="black"/>
                </a:solidFill>
              </a:rPr>
              <a:t>.</a:t>
            </a:r>
          </a:p>
          <a:p>
            <a:endParaRPr lang="en-GB" sz="2400" dirty="0" smtClean="0">
              <a:solidFill>
                <a:prstClr val="black"/>
              </a:solidFill>
            </a:endParaRPr>
          </a:p>
          <a:p>
            <a:r>
              <a:rPr lang="en-GB" sz="2400" dirty="0" smtClean="0">
                <a:solidFill>
                  <a:prstClr val="black"/>
                </a:solidFill>
              </a:rPr>
              <a:t>After </a:t>
            </a:r>
            <a:r>
              <a:rPr lang="en-GB" sz="2400" dirty="0">
                <a:solidFill>
                  <a:prstClr val="black"/>
                </a:solidFill>
              </a:rPr>
              <a:t>sharing their initial responses, ask them to </a:t>
            </a:r>
            <a:r>
              <a:rPr lang="en-GB" sz="2400" dirty="0" smtClean="0">
                <a:solidFill>
                  <a:prstClr val="black"/>
                </a:solidFill>
              </a:rPr>
              <a:t>consider </a:t>
            </a:r>
            <a:r>
              <a:rPr lang="en-GB" sz="2400" dirty="0">
                <a:solidFill>
                  <a:prstClr val="black"/>
                </a:solidFill>
              </a:rPr>
              <a:t>the </a:t>
            </a:r>
            <a:r>
              <a:rPr lang="en-GB" sz="2400" dirty="0" smtClean="0">
                <a:solidFill>
                  <a:prstClr val="black"/>
                </a:solidFill>
              </a:rPr>
              <a:t>following questions:</a:t>
            </a:r>
            <a:endParaRPr lang="en-GB" sz="2400" dirty="0">
              <a:solidFill>
                <a:prstClr val="black"/>
              </a:solidFill>
            </a:endParaRPr>
          </a:p>
          <a:p>
            <a:endParaRPr lang="en-GB" sz="2400" dirty="0">
              <a:solidFill>
                <a:prstClr val="black"/>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73696" y="160921"/>
            <a:ext cx="1012024" cy="707197"/>
          </a:xfrm>
          <a:prstGeom prst="rect">
            <a:avLst/>
          </a:prstGeom>
        </p:spPr>
      </p:pic>
      <p:pic>
        <p:nvPicPr>
          <p:cNvPr id="9" name="Picture 8" descr="http://schoolingtheworld.org/wp-content/themes/infocus/lib/scripts/timthumb/thumb.php?src=http://schoolingtheworld.org/wp-content/uploads/2012/12/carlisleschool.jpg&amp;w=960&amp;h=340&amp;zc=1&amp;q=100"/>
          <p:cNvPicPr/>
          <p:nvPr/>
        </p:nvPicPr>
        <p:blipFill rotWithShape="1">
          <a:blip r:embed="rId3" cstate="email">
            <a:extLst>
              <a:ext uri="{28A0092B-C50C-407E-A947-70E740481C1C}">
                <a14:useLocalDpi xmlns:a14="http://schemas.microsoft.com/office/drawing/2010/main"/>
              </a:ext>
            </a:extLst>
          </a:blip>
          <a:srcRect t="-64"/>
          <a:stretch/>
        </p:blipFill>
        <p:spPr bwMode="auto">
          <a:xfrm>
            <a:off x="1621580" y="2085827"/>
            <a:ext cx="5112976" cy="28660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021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077200" y="6399213"/>
            <a:ext cx="4114800" cy="365125"/>
          </a:xfrm>
          <a:prstGeom prst="rect">
            <a:avLst/>
          </a:prstGeom>
        </p:spPr>
        <p:txBody>
          <a:bodyPr/>
          <a:lstStyle/>
          <a:p>
            <a:endParaRPr lang="en-GB" dirty="0">
              <a:solidFill>
                <a:prstClr val="black">
                  <a:tint val="75000"/>
                </a:prstClr>
              </a:solidFill>
            </a:endParaRPr>
          </a:p>
        </p:txBody>
      </p:sp>
      <p:sp>
        <p:nvSpPr>
          <p:cNvPr id="5" name="Rounded Rectangular Callout 4"/>
          <p:cNvSpPr/>
          <p:nvPr/>
        </p:nvSpPr>
        <p:spPr>
          <a:xfrm>
            <a:off x="2999231" y="1755648"/>
            <a:ext cx="3278199" cy="2190414"/>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3F8892"/>
                </a:solidFill>
              </a:rPr>
              <a:t>What is the film trying to say about </a:t>
            </a:r>
            <a:r>
              <a:rPr lang="en-GB" sz="2400" b="1" dirty="0" smtClean="0">
                <a:solidFill>
                  <a:srgbClr val="3F8892"/>
                </a:solidFill>
              </a:rPr>
              <a:t>education and globalisation?</a:t>
            </a:r>
            <a:endParaRPr lang="en-GB" sz="2400" dirty="0">
              <a:solidFill>
                <a:srgbClr val="3F8892"/>
              </a:solidFill>
            </a:endParaRPr>
          </a:p>
        </p:txBody>
      </p:sp>
      <p:sp>
        <p:nvSpPr>
          <p:cNvPr id="7" name="Rounded Rectangular Callout 6"/>
          <p:cNvSpPr/>
          <p:nvPr/>
        </p:nvSpPr>
        <p:spPr>
          <a:xfrm>
            <a:off x="6208778" y="3131337"/>
            <a:ext cx="3144938" cy="2414090"/>
          </a:xfrm>
          <a:prstGeom prst="wedgeRoundRectCallout">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C000">
                    <a:lumMod val="20000"/>
                    <a:lumOff val="80000"/>
                  </a:srgbClr>
                </a:solidFill>
              </a:rPr>
              <a:t>How is education impacting cultural diversity?</a:t>
            </a:r>
            <a:endParaRPr lang="en-GB" sz="2400" b="1" dirty="0">
              <a:solidFill>
                <a:srgbClr val="FFC000">
                  <a:lumMod val="20000"/>
                  <a:lumOff val="80000"/>
                </a:srgb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80178" y="213247"/>
            <a:ext cx="1005927" cy="707197"/>
          </a:xfrm>
          <a:prstGeom prst="rect">
            <a:avLst/>
          </a:prstGeom>
        </p:spPr>
      </p:pic>
    </p:spTree>
    <p:extLst>
      <p:ext uri="{BB962C8B-B14F-4D97-AF65-F5344CB8AC3E}">
        <p14:creationId xmlns:p14="http://schemas.microsoft.com/office/powerpoint/2010/main" val="26690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229413" y="182245"/>
            <a:ext cx="1673457" cy="810581"/>
          </a:xfrm>
          <a:prstGeom prst="rect">
            <a:avLst/>
          </a:prstGeom>
        </p:spPr>
      </p:pic>
      <p:sp>
        <p:nvSpPr>
          <p:cNvPr id="6" name="Rectangle 5"/>
          <p:cNvSpPr/>
          <p:nvPr/>
        </p:nvSpPr>
        <p:spPr>
          <a:xfrm>
            <a:off x="3653260" y="6088559"/>
            <a:ext cx="5270995" cy="769441"/>
          </a:xfrm>
          <a:prstGeom prst="rect">
            <a:avLst/>
          </a:prstGeom>
        </p:spPr>
        <p:txBody>
          <a:bodyPr wrap="none">
            <a:spAutoFit/>
          </a:bodyPr>
          <a:lstStyle/>
          <a:p>
            <a:pPr algn="ctr"/>
            <a:r>
              <a:rPr lang="en-GB" sz="2800" b="1" dirty="0">
                <a:solidFill>
                  <a:schemeClr val="bg1"/>
                </a:solidFill>
                <a:latin typeface="Century Gothic" panose="020B0502020202020204" pitchFamily="34" charset="0"/>
              </a:rPr>
              <a:t>This sort of learning can’t wait</a:t>
            </a:r>
          </a:p>
          <a:p>
            <a:pPr algn="ctr"/>
            <a:endParaRPr lang="en-GB"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54759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247" y="1459548"/>
            <a:ext cx="10889510" cy="4988243"/>
          </a:xfrm>
        </p:spPr>
        <p:txBody>
          <a:bodyPr>
            <a:normAutofit/>
          </a:bodyPr>
          <a:lstStyle/>
          <a:p>
            <a:pPr marL="228597" indent="0">
              <a:lnSpc>
                <a:spcPct val="115000"/>
              </a:lnSpc>
              <a:spcAft>
                <a:spcPts val="1000"/>
              </a:spcAft>
              <a:buNone/>
            </a:pPr>
            <a:r>
              <a:rPr lang="en-GB" dirty="0">
                <a:latin typeface="Century Gothic" panose="020B0502020202020204" pitchFamily="34" charset="0"/>
                <a:ea typeface="Calibri" panose="020F0502020204030204" pitchFamily="34" charset="0"/>
                <a:cs typeface="Times New Roman" panose="02020603050405020304" pitchFamily="18" charset="0"/>
              </a:rPr>
              <a:t>I</a:t>
            </a:r>
            <a:r>
              <a:rPr lang="en-GB" dirty="0" smtClean="0">
                <a:effectLst/>
                <a:latin typeface="Century Gothic" panose="020B0502020202020204" pitchFamily="34" charset="0"/>
                <a:ea typeface="Calibri" panose="020F0502020204030204" pitchFamily="34" charset="0"/>
                <a:cs typeface="Times New Roman" panose="02020603050405020304" pitchFamily="18" charset="0"/>
              </a:rPr>
              <a:t>ntroduce the following REFLECTIVE QUESTIONS for students to consider during the lesson:</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buFont typeface="+mj-lt"/>
              <a:buAutoNum type="arabicPeriod"/>
            </a:pPr>
            <a:r>
              <a:rPr lang="en-GB" b="1" dirty="0" smtClean="0">
                <a:solidFill>
                  <a:srgbClr val="7030A0"/>
                </a:solidFill>
              </a:rPr>
              <a:t>What is culture and what does this mean to you?</a:t>
            </a:r>
          </a:p>
          <a:p>
            <a:pPr marL="514350" lvl="0" indent="-514350">
              <a:buFont typeface="+mj-lt"/>
              <a:buAutoNum type="arabicPeriod"/>
            </a:pPr>
            <a:r>
              <a:rPr lang="en-GB" b="1" dirty="0" smtClean="0">
                <a:solidFill>
                  <a:srgbClr val="7030A0"/>
                </a:solidFill>
              </a:rPr>
              <a:t>What are some of the impacts on culture and diversity?</a:t>
            </a:r>
            <a:endParaRPr lang="en-GB" dirty="0">
              <a:solidFill>
                <a:srgbClr val="7030A0"/>
              </a:solidFill>
            </a:endParaRPr>
          </a:p>
          <a:p>
            <a:pPr marL="514350" lvl="0" indent="-514350">
              <a:buFont typeface="+mj-lt"/>
              <a:buAutoNum type="arabicPeriod"/>
            </a:pPr>
            <a:r>
              <a:rPr lang="en-GB" b="1" dirty="0" smtClean="0">
                <a:solidFill>
                  <a:srgbClr val="7030A0"/>
                </a:solidFill>
              </a:rPr>
              <a:t>How important is language to culture and to identity?</a:t>
            </a:r>
          </a:p>
          <a:p>
            <a:pPr marL="514350" lvl="0" indent="-514350">
              <a:buFont typeface="+mj-lt"/>
              <a:buAutoNum type="arabicPeriod"/>
            </a:pPr>
            <a:r>
              <a:rPr lang="en-GB" b="1" dirty="0" smtClean="0">
                <a:solidFill>
                  <a:srgbClr val="7030A0"/>
                </a:solidFill>
              </a:rPr>
              <a:t>Is globalisation always a good thing?</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299" y="186506"/>
            <a:ext cx="1079086" cy="676715"/>
          </a:xfrm>
          <a:prstGeom prst="rect">
            <a:avLst/>
          </a:prstGeom>
        </p:spPr>
      </p:pic>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11285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What is culture?</a:t>
            </a:r>
            <a: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r>
            <a:b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10 minutes+</a:t>
            </a:r>
            <a:endParaRPr lang="en-GB" sz="36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9850" y="249073"/>
            <a:ext cx="1012024" cy="70719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54992" y="249073"/>
            <a:ext cx="1005927" cy="707197"/>
          </a:xfrm>
          <a:prstGeom prst="rect">
            <a:avLst/>
          </a:prstGeom>
        </p:spPr>
      </p:pic>
    </p:spTree>
    <p:extLst>
      <p:ext uri="{BB962C8B-B14F-4D97-AF65-F5344CB8AC3E}">
        <p14:creationId xmlns:p14="http://schemas.microsoft.com/office/powerpoint/2010/main" val="1593995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smtClean="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7"/>
          <p:cNvSpPr/>
          <p:nvPr/>
        </p:nvSpPr>
        <p:spPr>
          <a:xfrm>
            <a:off x="812292" y="1336883"/>
            <a:ext cx="10567416" cy="3139321"/>
          </a:xfrm>
          <a:prstGeom prst="rect">
            <a:avLst/>
          </a:prstGeom>
        </p:spPr>
        <p:txBody>
          <a:bodyPr wrap="square">
            <a:spAutoFit/>
          </a:bodyPr>
          <a:lstStyle/>
          <a:p>
            <a:r>
              <a:rPr lang="en-GB" sz="2400" dirty="0"/>
              <a:t>Watch the short video </a:t>
            </a:r>
            <a:r>
              <a:rPr lang="en-GB" sz="2400" dirty="0" smtClean="0"/>
              <a:t>(1.16mins</a:t>
            </a:r>
            <a:r>
              <a:rPr lang="en-GB" sz="2400" dirty="0"/>
              <a:t>) put </a:t>
            </a:r>
            <a:r>
              <a:rPr lang="en-GB" sz="2400" dirty="0" smtClean="0"/>
              <a:t>together the </a:t>
            </a:r>
            <a:r>
              <a:rPr lang="en-GB" sz="2400" u="sng" dirty="0">
                <a:hlinkClick r:id="rId2"/>
              </a:rPr>
              <a:t>Bureau of Educational and Cultural Affairs</a:t>
            </a:r>
            <a:r>
              <a:rPr lang="en-GB" sz="2400" dirty="0" smtClean="0"/>
              <a:t> </a:t>
            </a:r>
            <a:r>
              <a:rPr lang="en-GB" sz="2400" dirty="0"/>
              <a:t>entitled:</a:t>
            </a:r>
          </a:p>
          <a:p>
            <a:endParaRPr lang="en-GB" sz="3200" b="1" u="sng" dirty="0" smtClean="0">
              <a:hlinkClick r:id="rId3"/>
            </a:endParaRPr>
          </a:p>
          <a:p>
            <a:r>
              <a:rPr lang="en-GB" sz="3200" b="1" u="sng" dirty="0" smtClean="0">
                <a:hlinkClick r:id="rId4"/>
              </a:rPr>
              <a:t>What is Culture?</a:t>
            </a:r>
            <a:endParaRPr lang="en-GB" sz="3200" dirty="0" smtClean="0"/>
          </a:p>
          <a:p>
            <a:endParaRPr lang="en-GB" sz="1400" b="1" dirty="0" smtClean="0"/>
          </a:p>
          <a:p>
            <a:r>
              <a:rPr lang="en-GB" sz="1200" b="1" dirty="0" smtClean="0"/>
              <a:t>(click </a:t>
            </a:r>
            <a:r>
              <a:rPr lang="en-GB" sz="1200" b="1" dirty="0"/>
              <a:t>on the </a:t>
            </a:r>
            <a:r>
              <a:rPr lang="en-GB" sz="1200" b="1" dirty="0" smtClean="0"/>
              <a:t>link above)</a:t>
            </a:r>
            <a:endParaRPr lang="en-GB" sz="1200" b="1" dirty="0"/>
          </a:p>
          <a:p>
            <a:endParaRPr lang="en-GB" sz="2000" dirty="0" smtClean="0"/>
          </a:p>
          <a:p>
            <a:endParaRPr lang="en-GB" sz="2000" dirty="0"/>
          </a:p>
          <a:p>
            <a:endParaRPr lang="en-GB" sz="2000" dirty="0"/>
          </a:p>
        </p:txBody>
      </p:sp>
      <p:pic>
        <p:nvPicPr>
          <p:cNvPr id="5" name="Picture 2" descr="https://i.ytimg.com/vi/57KW6RO8Rcs/maxresdefaul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74107" y="2479758"/>
            <a:ext cx="5963335" cy="335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922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7"/>
          <p:cNvSpPr/>
          <p:nvPr/>
        </p:nvSpPr>
        <p:spPr>
          <a:xfrm>
            <a:off x="7050024" y="1182443"/>
            <a:ext cx="4329684" cy="4401205"/>
          </a:xfrm>
          <a:prstGeom prst="rect">
            <a:avLst/>
          </a:prstGeom>
        </p:spPr>
        <p:txBody>
          <a:bodyPr wrap="square">
            <a:spAutoFit/>
          </a:bodyPr>
          <a:lstStyle/>
          <a:p>
            <a:endParaRPr lang="en-GB" sz="2000" dirty="0" smtClean="0"/>
          </a:p>
          <a:p>
            <a:endParaRPr lang="en-GB" sz="2000" dirty="0"/>
          </a:p>
          <a:p>
            <a:r>
              <a:rPr lang="en-GB" sz="2000" dirty="0"/>
              <a:t>Allow students a few minutes to respond to the </a:t>
            </a:r>
            <a:r>
              <a:rPr lang="en-GB" sz="2000" dirty="0" smtClean="0"/>
              <a:t>film </a:t>
            </a:r>
            <a:r>
              <a:rPr lang="en-GB" sz="2000" dirty="0"/>
              <a:t>with people sitting near to them</a:t>
            </a:r>
            <a:r>
              <a:rPr lang="en-GB" sz="2000" dirty="0" smtClean="0"/>
              <a:t>.</a:t>
            </a:r>
          </a:p>
          <a:p>
            <a:endParaRPr lang="en-GB" sz="2000" dirty="0" smtClean="0"/>
          </a:p>
          <a:p>
            <a:r>
              <a:rPr lang="en-GB" sz="2000" dirty="0" smtClean="0"/>
              <a:t>After </a:t>
            </a:r>
            <a:r>
              <a:rPr lang="en-GB" sz="2000" dirty="0"/>
              <a:t>sharing their initial responses, </a:t>
            </a:r>
            <a:r>
              <a:rPr lang="en-GB" sz="2000" dirty="0" smtClean="0"/>
              <a:t>look at four of the definitions of culture that were given (shown on the following slide).</a:t>
            </a:r>
          </a:p>
          <a:p>
            <a:r>
              <a:rPr lang="en-GB" sz="2000" dirty="0" smtClean="0"/>
              <a:t>Discuss each one and what you think it may mean:</a:t>
            </a:r>
            <a:endParaRPr lang="en-GB" sz="2000" dirty="0"/>
          </a:p>
          <a:p>
            <a:endParaRPr lang="en-GB" sz="20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73696" y="160921"/>
            <a:ext cx="1012024" cy="707197"/>
          </a:xfrm>
          <a:prstGeom prst="rect">
            <a:avLst/>
          </a:prstGeom>
        </p:spPr>
      </p:pic>
      <p:pic>
        <p:nvPicPr>
          <p:cNvPr id="9" name="Picture 2" descr="https://i.ytimg.com/vi/57KW6RO8Rcs/maxresdefaul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156" y="1841664"/>
            <a:ext cx="5963335" cy="335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5" name="Oval Callout 4"/>
          <p:cNvSpPr/>
          <p:nvPr/>
        </p:nvSpPr>
        <p:spPr>
          <a:xfrm>
            <a:off x="507493" y="787655"/>
            <a:ext cx="3621024" cy="3438144"/>
          </a:xfrm>
          <a:prstGeom prst="wedgeEllipseCallout">
            <a:avLst/>
          </a:prstGeom>
          <a:solidFill>
            <a:srgbClr val="C41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rPr>
              <a:t>I understand culture as a treasure that is a part of our collective memory of our perception of ourselves</a:t>
            </a:r>
          </a:p>
        </p:txBody>
      </p:sp>
      <p:sp>
        <p:nvSpPr>
          <p:cNvPr id="6" name="Oval Callout 5"/>
          <p:cNvSpPr/>
          <p:nvPr/>
        </p:nvSpPr>
        <p:spPr>
          <a:xfrm>
            <a:off x="5922266" y="666719"/>
            <a:ext cx="3340608" cy="2833847"/>
          </a:xfrm>
          <a:prstGeom prst="wedgeEllipseCallo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3F8892"/>
                </a:solidFill>
              </a:rPr>
              <a:t>It is the acquired pair of glasses through which we see life</a:t>
            </a:r>
          </a:p>
        </p:txBody>
      </p:sp>
      <p:sp>
        <p:nvSpPr>
          <p:cNvPr id="7" name="Oval Callout 6"/>
          <p:cNvSpPr/>
          <p:nvPr/>
        </p:nvSpPr>
        <p:spPr>
          <a:xfrm>
            <a:off x="8638032" y="2788920"/>
            <a:ext cx="3432048" cy="3182112"/>
          </a:xfrm>
          <a:prstGeom prst="wedgeEllipseCallo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A7DDE1"/>
                </a:solidFill>
              </a:rPr>
              <a:t>It </a:t>
            </a:r>
            <a:r>
              <a:rPr lang="en-GB" sz="2400" b="1" dirty="0">
                <a:solidFill>
                  <a:srgbClr val="A7DDE1"/>
                </a:solidFill>
              </a:rPr>
              <a:t>is a call for individuals to agree upon some common values that bind them in harmony</a:t>
            </a:r>
          </a:p>
        </p:txBody>
      </p:sp>
      <p:sp>
        <p:nvSpPr>
          <p:cNvPr id="8" name="Oval Callout 7"/>
          <p:cNvSpPr/>
          <p:nvPr/>
        </p:nvSpPr>
        <p:spPr>
          <a:xfrm>
            <a:off x="3675888" y="3300984"/>
            <a:ext cx="2706624" cy="2531142"/>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rPr>
              <a:t>Culture is something that unites people</a:t>
            </a:r>
          </a:p>
        </p:txBody>
      </p:sp>
    </p:spTree>
    <p:extLst>
      <p:ext uri="{BB962C8B-B14F-4D97-AF65-F5344CB8AC3E}">
        <p14:creationId xmlns:p14="http://schemas.microsoft.com/office/powerpoint/2010/main" val="40335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350137"/>
            <a:ext cx="10515600" cy="4351338"/>
          </a:xfrm>
        </p:spPr>
        <p:txBody>
          <a:bodyPr/>
          <a:lstStyle/>
          <a:p>
            <a:pPr marL="0" indent="0">
              <a:buNone/>
            </a:pPr>
            <a:r>
              <a:rPr lang="en-GB" sz="2400" dirty="0" smtClean="0"/>
              <a:t>Exposing ourselves to other cultures is a really good way of understanding and celebrating diversity and also of understanding that the way we live (all of our customs and traditions) are just one version of how to live, and are no more right nor wrong than those of another culture.</a:t>
            </a:r>
          </a:p>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7799832" y="3061445"/>
            <a:ext cx="3262122" cy="3535807"/>
          </a:xfrm>
          <a:prstGeom prst="rect">
            <a:avLst/>
          </a:prstGeom>
        </p:spPr>
      </p:pic>
      <p:sp>
        <p:nvSpPr>
          <p:cNvPr id="3" name="Rectangle 2"/>
          <p:cNvSpPr/>
          <p:nvPr/>
        </p:nvSpPr>
        <p:spPr>
          <a:xfrm>
            <a:off x="762000" y="2964656"/>
            <a:ext cx="6096000" cy="2308324"/>
          </a:xfrm>
          <a:prstGeom prst="rect">
            <a:avLst/>
          </a:prstGeom>
        </p:spPr>
        <p:txBody>
          <a:bodyPr>
            <a:spAutoFit/>
          </a:bodyPr>
          <a:lstStyle/>
          <a:p>
            <a:endParaRPr lang="en-GB" sz="2400" dirty="0"/>
          </a:p>
          <a:p>
            <a:r>
              <a:rPr lang="en-GB" sz="2400" dirty="0"/>
              <a:t>Look at the quote on the next slide from anthropologist Wade </a:t>
            </a:r>
            <a:r>
              <a:rPr lang="en-GB" sz="2400" dirty="0" smtClean="0"/>
              <a:t>Davis </a:t>
            </a:r>
            <a:r>
              <a:rPr lang="en-GB" sz="2400" dirty="0"/>
              <a:t>and talk with the person next to you about what you think it may mean. Share your ideas with the class.</a:t>
            </a:r>
          </a:p>
        </p:txBody>
      </p:sp>
    </p:spTree>
    <p:extLst>
      <p:ext uri="{BB962C8B-B14F-4D97-AF65-F5344CB8AC3E}">
        <p14:creationId xmlns:p14="http://schemas.microsoft.com/office/powerpoint/2010/main" val="18654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6_Office Theme">
  <a:themeElements>
    <a:clrScheme name="Custom 4">
      <a:dk1>
        <a:srgbClr val="35372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1126</TotalTime>
  <Words>1145</Words>
  <Application>Microsoft Office PowerPoint</Application>
  <PresentationFormat>Widescreen</PresentationFormat>
  <Paragraphs>133</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Century Gothic</vt:lpstr>
      <vt:lpstr>Foco</vt:lpstr>
      <vt:lpstr>Foco Light</vt:lpstr>
      <vt:lpstr>Tahoma</vt:lpstr>
      <vt:lpstr>Times New Roman</vt:lpstr>
      <vt:lpstr>6_Office Theme</vt:lpstr>
      <vt:lpstr>PowerPoint Presentation</vt:lpstr>
      <vt:lpstr>In this lesson, students will:</vt:lpstr>
      <vt:lpstr>Pre-lesson reflection 3-5 minutes+</vt:lpstr>
      <vt:lpstr>PowerPoint Presentation</vt:lpstr>
      <vt:lpstr>What is culture? 10 minutes+</vt:lpstr>
      <vt:lpstr>PowerPoint Presentation</vt:lpstr>
      <vt:lpstr>PowerPoint Presentation</vt:lpstr>
      <vt:lpstr>PowerPoint Presentation</vt:lpstr>
      <vt:lpstr>PowerPoint Presentation</vt:lpstr>
      <vt:lpstr>PowerPoint Presentation</vt:lpstr>
      <vt:lpstr>PowerPoint Presentation</vt:lpstr>
      <vt:lpstr>Culture in danger 20 minutes+</vt:lpstr>
      <vt:lpstr>PowerPoint Presentation</vt:lpstr>
      <vt:lpstr>PowerPoint Presentation</vt:lpstr>
      <vt:lpstr>PowerPoint Presentation</vt:lpstr>
      <vt:lpstr>PowerPoint Presentation</vt:lpstr>
      <vt:lpstr>PowerPoint Presentation</vt:lpstr>
      <vt:lpstr>PowerPoint Presentation</vt:lpstr>
      <vt:lpstr>Are the positives of globalisation good enough to outweigh the negatives?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240</cp:revision>
  <dcterms:created xsi:type="dcterms:W3CDTF">2016-10-17T21:56:29Z</dcterms:created>
  <dcterms:modified xsi:type="dcterms:W3CDTF">2017-12-27T13:29:34Z</dcterms:modified>
  <cp:contentStatus/>
</cp:coreProperties>
</file>