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98" r:id="rId2"/>
  </p:sldMasterIdLst>
  <p:notesMasterIdLst>
    <p:notesMasterId r:id="rId40"/>
  </p:notesMasterIdLst>
  <p:handoutMasterIdLst>
    <p:handoutMasterId r:id="rId41"/>
  </p:handoutMasterIdLst>
  <p:sldIdLst>
    <p:sldId id="452" r:id="rId3"/>
    <p:sldId id="453" r:id="rId4"/>
    <p:sldId id="454" r:id="rId5"/>
    <p:sldId id="455" r:id="rId6"/>
    <p:sldId id="263" r:id="rId7"/>
    <p:sldId id="457" r:id="rId8"/>
    <p:sldId id="318" r:id="rId9"/>
    <p:sldId id="320" r:id="rId10"/>
    <p:sldId id="393" r:id="rId11"/>
    <p:sldId id="458" r:id="rId12"/>
    <p:sldId id="394" r:id="rId13"/>
    <p:sldId id="395" r:id="rId14"/>
    <p:sldId id="424" r:id="rId15"/>
    <p:sldId id="396" r:id="rId16"/>
    <p:sldId id="425" r:id="rId17"/>
    <p:sldId id="397" r:id="rId18"/>
    <p:sldId id="407" r:id="rId19"/>
    <p:sldId id="409" r:id="rId20"/>
    <p:sldId id="410" r:id="rId21"/>
    <p:sldId id="411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30" r:id="rId34"/>
    <p:sldId id="432" r:id="rId35"/>
    <p:sldId id="472" r:id="rId36"/>
    <p:sldId id="473" r:id="rId37"/>
    <p:sldId id="474" r:id="rId38"/>
    <p:sldId id="47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3C2"/>
    <a:srgbClr val="B482DA"/>
    <a:srgbClr val="3F8892"/>
    <a:srgbClr val="F9FCD0"/>
    <a:srgbClr val="006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1939-E9DC-4B76-AA6C-2F50C6A2849D}" type="datetimeFigureOut">
              <a:rPr lang="en-GB" smtClean="0"/>
              <a:t>21/09/2018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A184-380F-4DA2-A48B-89D28F86972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3847" cy="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1E27-8D30-46C7-8C62-681E48BE9B1E}" type="datetimeFigureOut">
              <a:rPr lang="en-GB" smtClean="0"/>
              <a:t>21/09/2018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18C5-F3FA-4D0A-A9B9-2971BB5756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352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C18C5-F3FA-4D0A-A9B9-2971BB5756E1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9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6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Spend</a:t>
            </a:r>
            <a:r>
              <a:rPr lang="en-GB" baseline="0" dirty="0" smtClean="0"/>
              <a:t> 20 seconds getting an idea or an image in your mind and keep these safe for later.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30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2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Edward Wilson Ecologist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6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Take a look at the following advert for TV2</a:t>
            </a:r>
            <a:r>
              <a:rPr lang="en-GB" baseline="0" dirty="0" smtClean="0"/>
              <a:t> in Denmark.</a:t>
            </a:r>
            <a:br>
              <a:rPr lang="en-GB" baseline="0" dirty="0" smtClean="0"/>
            </a:br>
            <a:r>
              <a:rPr lang="en-GB" dirty="0" smtClean="0"/>
              <a:t>Focus on what we share and how we connect, rather than fear how we are different.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7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Spend</a:t>
            </a:r>
            <a:r>
              <a:rPr lang="en-GB" baseline="0" dirty="0" smtClean="0"/>
              <a:t> 20 seconds getting an idea or an image in your mind and keep these safe for later.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57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4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Spend</a:t>
            </a:r>
            <a:r>
              <a:rPr lang="en-GB" baseline="0" dirty="0" smtClean="0"/>
              <a:t> 20 seconds getting an idea or an image in your mind and keep these safe for later.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0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21/09/2018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www.thoughtboxeducation.com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21/09/2018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21/09/2018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0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0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35372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9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3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0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7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9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4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9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0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8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59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80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11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38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67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74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1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21/09/2018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1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25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56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21/09/2018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30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2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23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52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21/09/2018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21/09/2018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5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21/09/2018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6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21/09/2018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1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21/09/2018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21/09/2018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1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499730"/>
            <a:ext cx="11349908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825625"/>
            <a:ext cx="11349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2461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dirty="0" smtClean="0">
                <a:solidFill>
                  <a:srgbClr val="252823"/>
                </a:solidFill>
                <a:latin typeface="Foco"/>
                <a:cs typeface="Foco"/>
              </a:rPr>
              <a:t>IMMIGRATION &amp; REFUGEES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COPYRIGHT@2018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5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499730"/>
            <a:ext cx="11267189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825625"/>
            <a:ext cx="112671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1921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dirty="0" smtClean="0">
                <a:solidFill>
                  <a:srgbClr val="252823"/>
                </a:solidFill>
                <a:latin typeface="Foco"/>
                <a:cs typeface="Foco"/>
              </a:rPr>
              <a:t>GLOBAL CULTURES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4410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COPYRIGHT@2018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71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MQcN5DtMT-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MLmNqPuIQ" TargetMode="External"/><Relationship Id="rId2" Type="http://schemas.openxmlformats.org/officeDocument/2006/relationships/hyperlink" Target="https://youtu.be/RBQ-IoHfim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917560" y="1449377"/>
            <a:ext cx="5123435" cy="5168286"/>
          </a:xfrm>
          <a:prstGeom prst="ellipse">
            <a:avLst/>
          </a:prstGeom>
          <a:solidFill>
            <a:schemeClr val="bg2">
              <a:lumMod val="10000"/>
              <a:alpha val="59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9242" y="2987634"/>
            <a:ext cx="5121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prstClr val="white"/>
                </a:solidFill>
              </a:rPr>
              <a:t>IMMIGRATION </a:t>
            </a:r>
          </a:p>
          <a:p>
            <a:pPr algn="ctr"/>
            <a:r>
              <a:rPr lang="en-GB" sz="4800" b="1" dirty="0" smtClean="0">
                <a:solidFill>
                  <a:prstClr val="white"/>
                </a:solidFill>
              </a:rPr>
              <a:t>&amp; REFUGEES</a:t>
            </a:r>
            <a:endParaRPr lang="en-GB" sz="24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FEE725"/>
                </a:solidFill>
              </a:rPr>
              <a:t>SOCIAL PERSPECTIVES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9618" y="4871898"/>
            <a:ext cx="371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Y9&amp;10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13-15 </a:t>
            </a:r>
            <a:r>
              <a:rPr lang="en-GB" sz="24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GB" sz="2400" b="1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tx1">
              <a:alpha val="66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5536" y="4058082"/>
            <a:ext cx="3754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T H E  P O W E R  O F  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P E R S U A S I O N</a:t>
            </a:r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 1 5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084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33506" y="1189823"/>
            <a:ext cx="3118251" cy="3249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What are the first </a:t>
            </a:r>
            <a:r>
              <a:rPr lang="en-GB" sz="2400" dirty="0" smtClean="0">
                <a:solidFill>
                  <a:srgbClr val="B31194"/>
                </a:solidFill>
                <a:latin typeface="+mj-lt"/>
              </a:rPr>
              <a:t>three words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that come to your mind when you see this picture?</a:t>
            </a:r>
            <a:endParaRPr lang="en-GB" sz="1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07" y="1150443"/>
            <a:ext cx="3328448" cy="332844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s://worldrenew.net/sites/default/files/refugees%20ma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b="-2539"/>
          <a:stretch/>
        </p:blipFill>
        <p:spPr bwMode="auto">
          <a:xfrm>
            <a:off x="-88900" y="0"/>
            <a:ext cx="12280900" cy="70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22" y="958849"/>
            <a:ext cx="11337851" cy="4689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+mj-lt"/>
              </a:rPr>
              <a:t>Write the three words down.</a:t>
            </a:r>
          </a:p>
          <a:p>
            <a:pPr marL="0" indent="0">
              <a:buNone/>
            </a:pPr>
            <a:r>
              <a:rPr lang="en-GB" sz="2400" dirty="0" smtClean="0">
                <a:latin typeface="+mj-lt"/>
              </a:rPr>
              <a:t>Now look at them and think about the following questions: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1428750" lvl="2" indent="-514350">
              <a:buAutoNum type="arabicPeriod"/>
            </a:pPr>
            <a:r>
              <a:rPr lang="en-GB" sz="2400" b="1" dirty="0" smtClean="0">
                <a:latin typeface="+mj-lt"/>
              </a:rPr>
              <a:t>Are they positive or negative words?</a:t>
            </a:r>
          </a:p>
          <a:p>
            <a:pPr marL="1428750" lvl="2" indent="-514350">
              <a:buAutoNum type="arabicPeriod"/>
            </a:pPr>
            <a:r>
              <a:rPr lang="en-GB" sz="2400" b="1" dirty="0" smtClean="0">
                <a:latin typeface="+mj-lt"/>
              </a:rPr>
              <a:t>Are they adjectives, verbs, nouns or something else?</a:t>
            </a:r>
            <a:endParaRPr lang="en-GB" sz="2400" b="1" dirty="0">
              <a:latin typeface="+mj-lt"/>
            </a:endParaRPr>
          </a:p>
          <a:p>
            <a:pPr marL="1428750" lvl="2" indent="-514350">
              <a:buAutoNum type="arabicPeriod"/>
            </a:pPr>
            <a:r>
              <a:rPr lang="en-GB" sz="2400" b="1" dirty="0" smtClean="0">
                <a:latin typeface="+mj-lt"/>
              </a:rPr>
              <a:t>Are they words that many people use?</a:t>
            </a:r>
          </a:p>
          <a:p>
            <a:pPr marL="1428750" lvl="2" indent="-514350">
              <a:buAutoNum type="arabicPeriod"/>
            </a:pPr>
            <a:r>
              <a:rPr lang="en-GB" sz="2400" b="1" dirty="0" smtClean="0">
                <a:latin typeface="+mj-lt"/>
              </a:rPr>
              <a:t>Are they words that you would use? </a:t>
            </a:r>
            <a:endParaRPr lang="en-GB" sz="2400" b="1" dirty="0">
              <a:latin typeface="+mj-lt"/>
            </a:endParaRPr>
          </a:p>
          <a:p>
            <a:pPr marL="1428750" lvl="2" indent="-514350">
              <a:buAutoNum type="arabicPeriod"/>
            </a:pPr>
            <a:r>
              <a:rPr lang="en-GB" sz="2400" b="1" dirty="0" smtClean="0">
                <a:latin typeface="+mj-lt"/>
              </a:rPr>
              <a:t>Why do you think these words came to mind first?</a:t>
            </a:r>
          </a:p>
          <a:p>
            <a:pPr marL="914400" lvl="2" indent="0">
              <a:buNone/>
            </a:pPr>
            <a:endParaRPr lang="en-GB" sz="2400" b="1" dirty="0" smtClean="0">
              <a:latin typeface="+mj-lt"/>
            </a:endParaRPr>
          </a:p>
          <a:p>
            <a:pPr marL="914400" lvl="2" indent="0">
              <a:buNone/>
            </a:pPr>
            <a:endParaRPr lang="en-GB" sz="2400" b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00075" y="4886236"/>
            <a:ext cx="10315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GB" sz="2400" dirty="0" smtClean="0">
                <a:latin typeface="+mj-lt"/>
              </a:rPr>
              <a:t>Share your thoughts </a:t>
            </a:r>
            <a:r>
              <a:rPr lang="en-GB" sz="2400" dirty="0">
                <a:latin typeface="+mj-lt"/>
              </a:rPr>
              <a:t>with the class, or leave this as an individual exercise.</a:t>
            </a:r>
          </a:p>
        </p:txBody>
      </p:sp>
    </p:spTree>
    <p:extLst>
      <p:ext uri="{BB962C8B-B14F-4D97-AF65-F5344CB8AC3E}">
        <p14:creationId xmlns:p14="http://schemas.microsoft.com/office/powerpoint/2010/main" val="13154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39" y="1828490"/>
            <a:ext cx="10898388" cy="294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We often use words and in particular </a:t>
            </a:r>
            <a:r>
              <a:rPr lang="en-GB" b="1" u="sng" dirty="0" smtClean="0">
                <a:latin typeface="+mj-lt"/>
              </a:rPr>
              <a:t>labels</a:t>
            </a:r>
            <a:r>
              <a:rPr lang="en-GB" dirty="0" smtClean="0">
                <a:latin typeface="+mj-lt"/>
              </a:rPr>
              <a:t> to connect to other people, but we also use them to distance ourselves.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By labelling people – “refugee”, “immigrant”, “asylum seeker” - we are able to disassociate and see them as </a:t>
            </a:r>
            <a:r>
              <a:rPr lang="en-GB" i="1" dirty="0" smtClean="0">
                <a:latin typeface="+mj-lt"/>
              </a:rPr>
              <a:t>other, </a:t>
            </a:r>
            <a:r>
              <a:rPr lang="en-GB" dirty="0" smtClean="0">
                <a:latin typeface="+mj-lt"/>
              </a:rPr>
              <a:t>rather </a:t>
            </a:r>
            <a:r>
              <a:rPr lang="en-GB" dirty="0">
                <a:latin typeface="+mj-lt"/>
              </a:rPr>
              <a:t>than </a:t>
            </a:r>
            <a:r>
              <a:rPr lang="en-GB" dirty="0" smtClean="0">
                <a:latin typeface="+mj-lt"/>
              </a:rPr>
              <a:t>as someone with a life just like ours. </a:t>
            </a:r>
          </a:p>
        </p:txBody>
      </p:sp>
    </p:spTree>
    <p:extLst>
      <p:ext uri="{BB962C8B-B14F-4D97-AF65-F5344CB8AC3E}">
        <p14:creationId xmlns:p14="http://schemas.microsoft.com/office/powerpoint/2010/main" val="18312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606" y="928392"/>
            <a:ext cx="11352823" cy="6227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800" dirty="0" smtClean="0">
              <a:solidFill>
                <a:srgbClr val="FFC000"/>
              </a:solidFill>
              <a:latin typeface="Foco Bold" panose="020B0804050202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B050"/>
                </a:solidFill>
                <a:latin typeface="Foco Bold" panose="020B0804050202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“We must stop the migrant invasion”</a:t>
            </a:r>
          </a:p>
          <a:p>
            <a:pPr marL="0" indent="0" algn="ctr">
              <a:buNone/>
            </a:pPr>
            <a:endParaRPr lang="en-GB" sz="2000" dirty="0" smtClean="0">
              <a:solidFill>
                <a:srgbClr val="00B050"/>
              </a:solidFill>
              <a:latin typeface="Foco Bold" panose="020B0804050202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B0F0"/>
                </a:solidFill>
                <a:latin typeface="Foco Bold" panose="020B0804050202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“Halt the asylum tide”</a:t>
            </a:r>
          </a:p>
          <a:p>
            <a:pPr marL="0" indent="0" algn="ctr">
              <a:buNone/>
            </a:pPr>
            <a:endParaRPr lang="en-GB" sz="2000" dirty="0" smtClean="0">
              <a:solidFill>
                <a:srgbClr val="00B0F0"/>
              </a:solidFill>
              <a:latin typeface="Foco Bold" panose="020B0804050202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Foco Bold" panose="020B0804050202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“Immigrants bring more crime”</a:t>
            </a:r>
          </a:p>
          <a:p>
            <a:pPr marL="0" indent="0" algn="ctr">
              <a:buNone/>
            </a:pPr>
            <a:endParaRPr lang="en-GB" sz="2000" dirty="0" smtClean="0">
              <a:solidFill>
                <a:srgbClr val="002060"/>
              </a:solidFill>
              <a:latin typeface="Foco Bold" panose="020B0804050202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C00000"/>
                </a:solidFill>
                <a:latin typeface="Foco Bold" panose="020B0804050202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“Migrants shun the English language”</a:t>
            </a:r>
          </a:p>
          <a:p>
            <a:endParaRPr lang="en-GB" sz="2000" dirty="0" smtClean="0">
              <a:latin typeface="Foco Bold" panose="020B0804050202020203" pitchFamily="34" charset="0"/>
            </a:endParaRPr>
          </a:p>
          <a:p>
            <a:pPr marL="0" indent="0">
              <a:buNone/>
            </a:pPr>
            <a:endParaRPr lang="en-GB" sz="2000" dirty="0">
              <a:latin typeface="Foco Bold" panose="020B08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9867" y="1756072"/>
            <a:ext cx="4947859" cy="4454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Talk about why the following ideas could be the reason for some:</a:t>
            </a:r>
          </a:p>
          <a:p>
            <a:pPr marL="0" indent="0">
              <a:buNone/>
            </a:pPr>
            <a:endParaRPr lang="en-GB" b="1" dirty="0" smtClean="0">
              <a:latin typeface="+mj-lt"/>
            </a:endParaRPr>
          </a:p>
          <a:p>
            <a:pPr marL="0" indent="0">
              <a:buNone/>
            </a:pPr>
            <a:r>
              <a:rPr lang="en-GB" b="1" dirty="0" smtClean="0">
                <a:latin typeface="+mj-lt"/>
              </a:rPr>
              <a:t>Fear? </a:t>
            </a:r>
          </a:p>
          <a:p>
            <a:pPr marL="0" indent="0">
              <a:buNone/>
            </a:pPr>
            <a:r>
              <a:rPr lang="en-GB" b="1" dirty="0" smtClean="0">
                <a:latin typeface="+mj-lt"/>
              </a:rPr>
              <a:t>Distrust? </a:t>
            </a:r>
          </a:p>
          <a:p>
            <a:pPr marL="0" indent="0">
              <a:buNone/>
            </a:pPr>
            <a:r>
              <a:rPr lang="en-GB" b="1" dirty="0" smtClean="0">
                <a:latin typeface="+mj-lt"/>
              </a:rPr>
              <a:t>Ignorance?</a:t>
            </a:r>
          </a:p>
          <a:p>
            <a:pPr marL="0" indent="0">
              <a:buNone/>
            </a:pPr>
            <a:r>
              <a:rPr lang="en-GB" b="1" dirty="0" smtClean="0">
                <a:latin typeface="+mj-lt"/>
              </a:rPr>
              <a:t>Overwhelm? </a:t>
            </a:r>
          </a:p>
          <a:p>
            <a:pPr marL="0" indent="0">
              <a:buNone/>
            </a:pPr>
            <a:r>
              <a:rPr lang="en-GB" b="1" dirty="0" smtClean="0">
                <a:latin typeface="+mj-lt"/>
              </a:rPr>
              <a:t>Indoctrination?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60131" y="2222581"/>
            <a:ext cx="2678857" cy="1983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Why do you think we might distance ourselves from people by giving them labels that make them seem different?</a:t>
            </a:r>
            <a:endParaRPr lang="en-GB" sz="1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61" y="1330876"/>
            <a:ext cx="3710063" cy="3710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626" y="4544942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62" y="1384950"/>
            <a:ext cx="1142433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These labels have become synonymous in many people’s opinions with </a:t>
            </a:r>
            <a:r>
              <a:rPr lang="en-GB" u="sng" dirty="0" smtClean="0">
                <a:latin typeface="+mj-lt"/>
              </a:rPr>
              <a:t>negativity</a:t>
            </a:r>
            <a:r>
              <a:rPr lang="en-GB" dirty="0" smtClean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r>
              <a:rPr lang="en-GB" sz="3600" dirty="0" smtClean="0">
                <a:latin typeface="+mj-lt"/>
              </a:rPr>
              <a:t>Why</a:t>
            </a:r>
            <a:r>
              <a:rPr lang="en-GB" sz="3600" dirty="0">
                <a:latin typeface="+mj-lt"/>
              </a:rPr>
              <a:t> </a:t>
            </a:r>
            <a:r>
              <a:rPr lang="en-GB" sz="3600" dirty="0" smtClean="0">
                <a:latin typeface="+mj-lt"/>
              </a:rPr>
              <a:t>might this be?</a:t>
            </a:r>
            <a:br>
              <a:rPr lang="en-GB" sz="3600" dirty="0" smtClean="0">
                <a:latin typeface="+mj-lt"/>
              </a:rPr>
            </a:br>
            <a:r>
              <a:rPr lang="en-GB" sz="3600" dirty="0" smtClean="0">
                <a:latin typeface="+mj-lt"/>
              </a:rPr>
              <a:t/>
            </a:r>
            <a:br>
              <a:rPr lang="en-GB" sz="3600" dirty="0" smtClean="0">
                <a:latin typeface="+mj-lt"/>
              </a:rPr>
            </a:br>
            <a:r>
              <a:rPr lang="en-GB" dirty="0" smtClean="0">
                <a:latin typeface="+mj-lt"/>
              </a:rPr>
              <a:t>One of the reasons is how they are used by the press. 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For example, </a:t>
            </a:r>
            <a:r>
              <a:rPr lang="en-GB" b="1" dirty="0" smtClean="0">
                <a:solidFill>
                  <a:srgbClr val="C13FB8"/>
                </a:solidFill>
                <a:latin typeface="+mj-lt"/>
              </a:rPr>
              <a:t>immigrant</a:t>
            </a:r>
            <a:r>
              <a:rPr lang="en-GB" dirty="0" smtClean="0">
                <a:solidFill>
                  <a:srgbClr val="C13FB8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and </a:t>
            </a:r>
            <a:r>
              <a:rPr lang="en-GB" b="1" dirty="0">
                <a:solidFill>
                  <a:srgbClr val="C13FB8"/>
                </a:solidFill>
                <a:latin typeface="+mj-lt"/>
              </a:rPr>
              <a:t>refugee</a:t>
            </a:r>
            <a:r>
              <a:rPr lang="en-GB" dirty="0">
                <a:solidFill>
                  <a:srgbClr val="C13FB8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are frequently used in the media in a </a:t>
            </a:r>
            <a:r>
              <a:rPr lang="en-GB" u="sng" dirty="0">
                <a:latin typeface="+mj-lt"/>
              </a:rPr>
              <a:t>fearful </a:t>
            </a:r>
            <a:r>
              <a:rPr lang="en-GB" dirty="0">
                <a:latin typeface="+mj-lt"/>
              </a:rPr>
              <a:t>or </a:t>
            </a:r>
            <a:r>
              <a:rPr lang="en-GB" u="sng" dirty="0">
                <a:latin typeface="+mj-lt"/>
              </a:rPr>
              <a:t>derogatory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manner, with the aim to provoke: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70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501">
            <a:off x="341702" y="2719504"/>
            <a:ext cx="2888427" cy="386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53344">
            <a:off x="459802" y="220393"/>
            <a:ext cx="2638832" cy="3171825"/>
          </a:xfrm>
          <a:prstGeom prst="rect">
            <a:avLst/>
          </a:prstGeom>
        </p:spPr>
      </p:pic>
      <p:pic>
        <p:nvPicPr>
          <p:cNvPr id="1028" name="Picture 4" descr="http://www.libdemvoice.org/wp-content/uploads/2015/08/Daily-Express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34" y="853706"/>
            <a:ext cx="4878534" cy="59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vox-cdn.com/uploads/chorus_asset/file/4025382/o-SUN-FRONT-PAGE-red-line-20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369952"/>
            <a:ext cx="2252327" cy="28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20" y="3106663"/>
            <a:ext cx="2867025" cy="3648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134">
            <a:off x="8329868" y="206887"/>
            <a:ext cx="3143251" cy="4012661"/>
          </a:xfrm>
          <a:prstGeom prst="rect">
            <a:avLst/>
          </a:prstGeom>
        </p:spPr>
      </p:pic>
      <p:pic>
        <p:nvPicPr>
          <p:cNvPr id="1026" name="Picture 2" descr="https://cdn.vox-cdn.com/uploads/chorus_asset/file/4025576/the%20sun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7616" y="1967154"/>
            <a:ext cx="3587375" cy="29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59" y="640807"/>
            <a:ext cx="11215869" cy="792893"/>
          </a:xfrm>
        </p:spPr>
        <p:txBody>
          <a:bodyPr>
            <a:noAutofit/>
          </a:bodyPr>
          <a:lstStyle/>
          <a:p>
            <a:r>
              <a:rPr lang="en-GB" sz="2800" dirty="0" smtClean="0"/>
              <a:t>Using such words and phrases like these when discussing migrants creates powerful repercussions in people’s minds and perceptions.</a:t>
            </a:r>
            <a:endParaRPr lang="en-GB" sz="2800" dirty="0"/>
          </a:p>
        </p:txBody>
      </p:sp>
      <p:sp>
        <p:nvSpPr>
          <p:cNvPr id="6" name="Oval Callout 5"/>
          <p:cNvSpPr/>
          <p:nvPr/>
        </p:nvSpPr>
        <p:spPr>
          <a:xfrm>
            <a:off x="428960" y="2991976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EE725"/>
                </a:solidFill>
                <a:latin typeface="+mj-lt"/>
              </a:rPr>
              <a:t>“Foreign”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554143" y="2044556"/>
            <a:ext cx="2788290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EE725"/>
                </a:solidFill>
                <a:latin typeface="+mj-lt"/>
              </a:rPr>
              <a:t>“Invasion”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9342433" y="3266267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EE725"/>
                </a:solidFill>
                <a:latin typeface="+mj-lt"/>
              </a:rPr>
              <a:t>“</a:t>
            </a:r>
            <a:r>
              <a:rPr lang="en-GB" sz="3200" dirty="0">
                <a:solidFill>
                  <a:srgbClr val="FEE725"/>
                </a:solidFill>
                <a:latin typeface="+mj-lt"/>
              </a:rPr>
              <a:t>Swarm”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459497" y="1770264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EE725"/>
                </a:solidFill>
                <a:latin typeface="+mj-lt"/>
              </a:rPr>
              <a:t>“Asylum tide”</a:t>
            </a:r>
          </a:p>
        </p:txBody>
      </p:sp>
    </p:spTree>
    <p:extLst>
      <p:ext uri="{BB962C8B-B14F-4D97-AF65-F5344CB8AC3E}">
        <p14:creationId xmlns:p14="http://schemas.microsoft.com/office/powerpoint/2010/main" val="34154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56497" y="949605"/>
            <a:ext cx="5158688" cy="5205423"/>
          </a:xfrm>
          <a:prstGeom prst="ellipse">
            <a:avLst/>
          </a:prstGeom>
          <a:solidFill>
            <a:schemeClr val="tx1">
              <a:alpha val="65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497" y="3001319"/>
            <a:ext cx="51586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T H E  L A N G U A G E  </a:t>
            </a:r>
          </a:p>
          <a:p>
            <a:pPr algn="ctr"/>
            <a:r>
              <a:rPr lang="en-GB" sz="28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O F  </a:t>
            </a:r>
            <a:r>
              <a:rPr lang="en-GB" sz="2800" b="1" dirty="0" err="1" smtClean="0">
                <a:solidFill>
                  <a:prstClr val="white"/>
                </a:solidFill>
                <a:latin typeface="Foco" panose="020B0504050202020203" pitchFamily="34" charset="0"/>
              </a:rPr>
              <a:t>F</a:t>
            </a:r>
            <a:r>
              <a:rPr lang="en-GB" sz="28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 E A R</a:t>
            </a:r>
          </a:p>
          <a:p>
            <a:pPr algn="ctr"/>
            <a:endParaRPr lang="en-GB" sz="1200" b="1" dirty="0" smtClean="0">
              <a:solidFill>
                <a:prstClr val="white"/>
              </a:solidFill>
              <a:latin typeface="Foco" panose="020B0504050202020203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W E E K  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4438" y="5330007"/>
            <a:ext cx="371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  M I N U T E S </a:t>
            </a:r>
            <a:endParaRPr lang="en-GB" sz="2000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6973169" y="5481171"/>
            <a:ext cx="60959" cy="68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flipH="1">
            <a:off x="5067025" y="5495656"/>
            <a:ext cx="60959" cy="68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10" y="1470812"/>
            <a:ext cx="71573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We </a:t>
            </a:r>
            <a:r>
              <a:rPr lang="en-GB" dirty="0">
                <a:latin typeface="+mj-lt"/>
              </a:rPr>
              <a:t>are constantly surrounded by </a:t>
            </a:r>
            <a:r>
              <a:rPr lang="en-GB" dirty="0" smtClean="0">
                <a:latin typeface="+mj-lt"/>
              </a:rPr>
              <a:t>ideas, opinions and ways to see the world, but </a:t>
            </a:r>
            <a:r>
              <a:rPr lang="en-GB" dirty="0">
                <a:latin typeface="+mj-lt"/>
              </a:rPr>
              <a:t>how </a:t>
            </a:r>
            <a:r>
              <a:rPr lang="en-GB" dirty="0" smtClean="0">
                <a:latin typeface="+mj-lt"/>
              </a:rPr>
              <a:t>often do </a:t>
            </a:r>
            <a:r>
              <a:rPr lang="en-GB" dirty="0">
                <a:latin typeface="+mj-lt"/>
              </a:rPr>
              <a:t>we </a:t>
            </a:r>
            <a:r>
              <a:rPr lang="en-GB" dirty="0" smtClean="0">
                <a:latin typeface="+mj-lt"/>
              </a:rPr>
              <a:t>question what we are being told and how much do we just </a:t>
            </a:r>
            <a:r>
              <a:rPr lang="en-GB" b="1" dirty="0" smtClean="0">
                <a:latin typeface="+mj-lt"/>
              </a:rPr>
              <a:t>simply accept</a:t>
            </a:r>
            <a:r>
              <a:rPr lang="en-GB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778157" y="1995292"/>
            <a:ext cx="3479390" cy="3302378"/>
          </a:xfrm>
          <a:prstGeom prst="wedgeEllipseCallout">
            <a:avLst>
              <a:gd name="adj1" fmla="val -11077"/>
              <a:gd name="adj2" fmla="val 49196"/>
            </a:avLst>
          </a:prstGeom>
          <a:solidFill>
            <a:srgbClr val="C13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“We are drowning in information </a:t>
            </a:r>
            <a:r>
              <a:rPr lang="en-GB" sz="2800" b="1" dirty="0" smtClean="0">
                <a:solidFill>
                  <a:srgbClr val="FFFF00"/>
                </a:solidFill>
              </a:rPr>
              <a:t>whilst starving </a:t>
            </a:r>
            <a:r>
              <a:rPr lang="en-GB" sz="2800" b="1" dirty="0">
                <a:solidFill>
                  <a:srgbClr val="FFFF00"/>
                </a:solidFill>
              </a:rPr>
              <a:t>for wisdom”</a:t>
            </a:r>
          </a:p>
        </p:txBody>
      </p:sp>
    </p:spTree>
    <p:extLst>
      <p:ext uri="{BB962C8B-B14F-4D97-AF65-F5344CB8AC3E}">
        <p14:creationId xmlns:p14="http://schemas.microsoft.com/office/powerpoint/2010/main" val="11923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tx1">
              <a:alpha val="66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5536" y="4058082"/>
            <a:ext cx="3754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R E </a:t>
            </a:r>
            <a:r>
              <a:rPr lang="en-GB" sz="2400" dirty="0" smtClean="0">
                <a:solidFill>
                  <a:prstClr val="white"/>
                </a:solidFill>
                <a:latin typeface="Foco" panose="020B0504050202020203" pitchFamily="34" charset="0"/>
              </a:rPr>
              <a:t>-</a:t>
            </a:r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 H U M A N I S I N G  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O U R  N E I G H B O U R S</a:t>
            </a:r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 1 5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547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29" y="1085907"/>
            <a:ext cx="10515600" cy="57933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dirty="0">
              <a:latin typeface="+mj-lt"/>
            </a:endParaRPr>
          </a:p>
          <a:p>
            <a:pPr marL="0" lvl="0" indent="0">
              <a:buNone/>
            </a:pPr>
            <a:r>
              <a:rPr lang="en-GB" dirty="0" smtClean="0">
                <a:latin typeface="+mj-lt"/>
              </a:rPr>
              <a:t>Watch the following short video (3.07mins) made by UNICEF entitled:</a:t>
            </a:r>
          </a:p>
          <a:p>
            <a:pPr marL="0" lvl="0" indent="0">
              <a:buNone/>
            </a:pPr>
            <a:endParaRPr lang="en-GB" dirty="0" smtClean="0">
              <a:latin typeface="+mj-lt"/>
            </a:endParaRPr>
          </a:p>
          <a:p>
            <a:pPr marL="0" lvl="0" indent="0">
              <a:buNone/>
            </a:pPr>
            <a:endParaRPr lang="en-GB" dirty="0">
              <a:latin typeface="+mj-lt"/>
            </a:endParaRPr>
          </a:p>
          <a:p>
            <a:pPr marL="0" lvl="0" indent="0">
              <a:buNone/>
            </a:pPr>
            <a:endParaRPr lang="en-GB" dirty="0" smtClean="0">
              <a:latin typeface="+mj-lt"/>
            </a:endParaRPr>
          </a:p>
          <a:p>
            <a:pPr marL="0" lv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2529" y="2012307"/>
            <a:ext cx="6513574" cy="1970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600" b="1" dirty="0" smtClean="0">
                <a:solidFill>
                  <a:prstClr val="black"/>
                </a:solidFill>
                <a:hlinkClick r:id="rId2"/>
              </a:rPr>
              <a:t>Would you stop and help? </a:t>
            </a:r>
            <a:endParaRPr lang="en-GB" sz="3500" b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Click on the link above for the hyperlink</a:t>
            </a:r>
            <a:endParaRPr lang="en-GB" alt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prstClr val="black"/>
                </a:solidFill>
              </a:rPr>
              <a:t/>
            </a:r>
            <a:br>
              <a:rPr lang="en-GB" dirty="0" smtClean="0">
                <a:solidFill>
                  <a:prstClr val="black"/>
                </a:solidFill>
              </a:rPr>
            </a:br>
            <a:endParaRPr lang="en-GB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filmywar.com/wp-content/uploads/2016/07/3598BAF100000578-0-image-a-1_1466761272854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6103" y="2860747"/>
            <a:ext cx="45624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prstClr val="black"/>
                </a:solidFill>
                <a:latin typeface="Calibri Light" panose="020F0302020204030204"/>
              </a:rPr>
              <a:t> </a:t>
            </a:r>
            <a:endParaRPr lang="en-GB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578866" y="1419306"/>
            <a:ext cx="6144871" cy="4430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prstClr val="black"/>
                </a:solidFill>
                <a:latin typeface="Calibri Light" panose="020F0302020204030204"/>
              </a:rPr>
              <a:t>After watching, allow students to share their thoughts.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  <a:latin typeface="Calibri Light" panose="020F0302020204030204"/>
              </a:rPr>
              <a:t>Although this video is exploring child neglect, the same dehumanising behaviour can be seen with our response to immigrants and refugees.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026" name="Picture 2" descr="http://filmywar.com/wp-content/uploads/2016/07/3598BAF100000578-0-image-a-1_1466761272854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67" y="1992580"/>
            <a:ext cx="4828510" cy="26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219" y="1098911"/>
            <a:ext cx="3771040" cy="3771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09402" y="1734578"/>
            <a:ext cx="30268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  <a:latin typeface="Calibri Light" panose="020F0302020204030204"/>
              </a:rPr>
              <a:t>Do you think your country is doing enough to support the humanitarian crisis that is unfolding? Why? Why not?</a:t>
            </a:r>
            <a:endParaRPr lang="en-GB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96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95" y="1208680"/>
            <a:ext cx="10515600" cy="37634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solidFill>
                  <a:prstClr val="black"/>
                </a:solidFill>
                <a:latin typeface="+mj-lt"/>
              </a:rPr>
              <a:t>We need 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to try to </a:t>
            </a:r>
            <a:r>
              <a:rPr lang="en-GB" b="1" dirty="0">
                <a:solidFill>
                  <a:prstClr val="black"/>
                </a:solidFill>
                <a:latin typeface="+mj-lt"/>
              </a:rPr>
              <a:t>l</a:t>
            </a:r>
            <a:r>
              <a:rPr lang="en-GB" b="1" dirty="0">
                <a:latin typeface="+mj-lt"/>
              </a:rPr>
              <a:t>ook for the stories behind the people</a:t>
            </a:r>
            <a:r>
              <a:rPr lang="en-GB" dirty="0">
                <a:latin typeface="+mj-lt"/>
              </a:rPr>
              <a:t>; see people as human not “other” and embrace the similarities and connections rather than fear the differences</a:t>
            </a:r>
            <a:r>
              <a:rPr lang="en-GB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On two notable occasions, Western media changed rhetoric and responded to the refugee crisis by suddenly seeing people as humans, both occasions influenced by children: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5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68" y="1"/>
            <a:ext cx="8885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essgazette.co.uk/wp-content/uploads/2016/08/Syrian-boy-Ambulance-The-Guardia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483" y="1070892"/>
            <a:ext cx="5261811" cy="526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CqLFw_dXgAAf2F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063" y="2050461"/>
            <a:ext cx="3785937" cy="48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CqLFw-LWcAA3Zyy.jpg:lar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4484" cy="49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30"/>
          <a:stretch/>
        </p:blipFill>
        <p:spPr>
          <a:xfrm>
            <a:off x="3999123" y="0"/>
            <a:ext cx="836849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969" y="1383864"/>
            <a:ext cx="33748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333333"/>
                </a:solidFill>
                <a:latin typeface="Calibri Light" panose="020F0302020204030204"/>
              </a:rPr>
              <a:t>F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/>
              </a:rPr>
              <a:t>ive-year-old </a:t>
            </a:r>
            <a:r>
              <a:rPr lang="en-GB" sz="2800" b="1" dirty="0" err="1">
                <a:solidFill>
                  <a:prstClr val="black"/>
                </a:solidFill>
                <a:latin typeface="Calibri Light" panose="020F0302020204030204"/>
              </a:rPr>
              <a:t>Omran</a:t>
            </a:r>
            <a:r>
              <a:rPr lang="en-GB" sz="28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GB" sz="2800" b="1" dirty="0" err="1" smtClean="0">
                <a:solidFill>
                  <a:prstClr val="black"/>
                </a:solidFill>
                <a:latin typeface="Calibri Light" panose="020F0302020204030204"/>
              </a:rPr>
              <a:t>Daqneesh</a:t>
            </a:r>
            <a:r>
              <a:rPr lang="en-GB" sz="2800" b="1" dirty="0" smtClean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/>
              </a:rPr>
              <a:t>was photographed sitting </a:t>
            </a:r>
            <a:r>
              <a:rPr lang="en-GB" sz="2800" dirty="0">
                <a:solidFill>
                  <a:prstClr val="black"/>
                </a:solidFill>
                <a:latin typeface="Calibri Light" panose="020F0302020204030204"/>
              </a:rPr>
              <a:t>dazed and bloodied in the back of an ambulance after surviving 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/>
              </a:rPr>
              <a:t>an airstrike </a:t>
            </a:r>
            <a:r>
              <a:rPr lang="en-GB" sz="2800" dirty="0">
                <a:solidFill>
                  <a:prstClr val="black"/>
                </a:solidFill>
                <a:latin typeface="Calibri Light" panose="020F0302020204030204"/>
              </a:rPr>
              <a:t>in 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/>
              </a:rPr>
              <a:t>Aleppo, Syria. </a:t>
            </a:r>
            <a:endParaRPr lang="en-GB" sz="2800" dirty="0">
              <a:solidFill>
                <a:srgbClr val="333333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52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69" y="1"/>
            <a:ext cx="831993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303" y="1314806"/>
            <a:ext cx="33307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333333"/>
                </a:solidFill>
                <a:latin typeface="Calibri Light" panose="020F0302020204030204"/>
              </a:rPr>
              <a:t>T</a:t>
            </a:r>
            <a:r>
              <a:rPr lang="en-GB" sz="2800" dirty="0" smtClean="0">
                <a:solidFill>
                  <a:srgbClr val="333333"/>
                </a:solidFill>
                <a:latin typeface="Calibri Light" panose="020F0302020204030204"/>
              </a:rPr>
              <a:t>hree-year-old </a:t>
            </a:r>
            <a:r>
              <a:rPr lang="en-GB" sz="2800" dirty="0">
                <a:solidFill>
                  <a:srgbClr val="333333"/>
                </a:solidFill>
                <a:latin typeface="Calibri Light" panose="020F0302020204030204"/>
              </a:rPr>
              <a:t>Syrian boy </a:t>
            </a:r>
            <a:r>
              <a:rPr lang="en-GB" sz="2800" b="1" dirty="0">
                <a:solidFill>
                  <a:srgbClr val="333333"/>
                </a:solidFill>
                <a:latin typeface="Calibri Light" panose="020F0302020204030204"/>
              </a:rPr>
              <a:t>Alan </a:t>
            </a:r>
            <a:r>
              <a:rPr lang="en-GB" sz="2800" b="1" dirty="0" err="1" smtClean="0">
                <a:solidFill>
                  <a:srgbClr val="333333"/>
                </a:solidFill>
                <a:latin typeface="Calibri Light" panose="020F0302020204030204"/>
              </a:rPr>
              <a:t>Kurdi</a:t>
            </a:r>
            <a:r>
              <a:rPr lang="en-GB" sz="2800" dirty="0" err="1" smtClean="0">
                <a:solidFill>
                  <a:srgbClr val="333333"/>
                </a:solidFill>
                <a:latin typeface="Calibri Light" panose="020F0302020204030204"/>
              </a:rPr>
              <a:t>’</a:t>
            </a:r>
            <a:r>
              <a:rPr lang="en-GB" sz="2800" b="1" dirty="0" err="1" smtClean="0">
                <a:solidFill>
                  <a:srgbClr val="333333"/>
                </a:solidFill>
                <a:latin typeface="Calibri Light" panose="020F0302020204030204"/>
              </a:rPr>
              <a:t>s</a:t>
            </a:r>
            <a:r>
              <a:rPr lang="en-GB" sz="2800" dirty="0" smtClean="0">
                <a:solidFill>
                  <a:srgbClr val="333333"/>
                </a:solidFill>
                <a:latin typeface="Calibri Light" panose="020F0302020204030204"/>
              </a:rPr>
              <a:t> </a:t>
            </a:r>
            <a:r>
              <a:rPr lang="en-GB" sz="2800" dirty="0">
                <a:solidFill>
                  <a:srgbClr val="333333"/>
                </a:solidFill>
                <a:latin typeface="Calibri Light" panose="020F0302020204030204"/>
              </a:rPr>
              <a:t>body was washed up on a beach in Turkey after his family </a:t>
            </a:r>
            <a:r>
              <a:rPr lang="en-GB" sz="2800" dirty="0" smtClean="0">
                <a:solidFill>
                  <a:srgbClr val="333333"/>
                </a:solidFill>
                <a:latin typeface="Calibri Light" panose="020F0302020204030204"/>
              </a:rPr>
              <a:t>got into a boat attempting to flee the </a:t>
            </a:r>
            <a:r>
              <a:rPr lang="en-GB" sz="2800" dirty="0">
                <a:solidFill>
                  <a:srgbClr val="333333"/>
                </a:solidFill>
                <a:latin typeface="Calibri Light" panose="020F0302020204030204"/>
              </a:rPr>
              <a:t>war in Syria.</a:t>
            </a:r>
          </a:p>
        </p:txBody>
      </p:sp>
    </p:spTree>
    <p:extLst>
      <p:ext uri="{BB962C8B-B14F-4D97-AF65-F5344CB8AC3E}">
        <p14:creationId xmlns:p14="http://schemas.microsoft.com/office/powerpoint/2010/main" val="15501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9" y="370312"/>
            <a:ext cx="11357344" cy="1190958"/>
          </a:xfrm>
        </p:spPr>
        <p:txBody>
          <a:bodyPr/>
          <a:lstStyle/>
          <a:p>
            <a:r>
              <a:rPr lang="en-GB" dirty="0"/>
              <a:t>In this lesson, students will: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335" y="1815910"/>
            <a:ext cx="10095857" cy="4591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Think about some of the words and phrases that are associated with refugees and think about where they may come from and why</a:t>
            </a:r>
          </a:p>
          <a:p>
            <a:pPr marL="0" indent="0">
              <a:buNone/>
            </a:pPr>
            <a:endParaRPr lang="en-GB" sz="1050" dirty="0">
              <a:latin typeface="+mj-lt"/>
            </a:endParaRPr>
          </a:p>
          <a:p>
            <a:pPr marL="0" indent="0">
              <a:buNone/>
            </a:pPr>
            <a:endParaRPr lang="en-GB" sz="1050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Understand the meaning of the term ‘refugee’ and explore some of the emotions behind its label</a:t>
            </a:r>
          </a:p>
          <a:p>
            <a:pPr marL="0" indent="0">
              <a:buNone/>
            </a:pPr>
            <a:endParaRPr lang="en-GB" sz="1200" dirty="0">
              <a:latin typeface="+mj-lt"/>
            </a:endParaRPr>
          </a:p>
          <a:p>
            <a:pPr marL="0" indent="0">
              <a:buNone/>
            </a:pPr>
            <a:endParaRPr lang="en-GB" sz="1200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Explore and unravel some of the stereotypes and perceptions that the media and language encourage when discussing refugees</a:t>
            </a:r>
          </a:p>
        </p:txBody>
      </p:sp>
      <p:sp>
        <p:nvSpPr>
          <p:cNvPr id="8" name="Oval 7"/>
          <p:cNvSpPr/>
          <p:nvPr/>
        </p:nvSpPr>
        <p:spPr>
          <a:xfrm>
            <a:off x="370369" y="1618502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THINK!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0369" y="3078706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FEEL!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0369" y="4538910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b="1" dirty="0">
              <a:solidFill>
                <a:srgbClr val="FEE72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541" y="4971927"/>
            <a:ext cx="121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CONNECT!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27245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50456" y="188843"/>
            <a:ext cx="7423072" cy="6533208"/>
          </a:xfrm>
          <a:prstGeom prst="wedgeEllipseCallout">
            <a:avLst>
              <a:gd name="adj1" fmla="val 207"/>
              <a:gd name="adj2" fmla="val 5004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This </a:t>
            </a:r>
            <a:r>
              <a:rPr lang="en-GB" sz="2800" b="1" dirty="0">
                <a:solidFill>
                  <a:srgbClr val="FFC000">
                    <a:lumMod val="20000"/>
                    <a:lumOff val="80000"/>
                  </a:srgbClr>
                </a:solidFill>
              </a:rPr>
              <a:t>photo showed in a very inactive way (with a </a:t>
            </a:r>
            <a:r>
              <a:rPr lang="en-GB" sz="2800" b="1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child, </a:t>
            </a:r>
            <a:r>
              <a:rPr lang="en-GB" sz="2800" b="1" dirty="0">
                <a:solidFill>
                  <a:srgbClr val="FFC000">
                    <a:lumMod val="20000"/>
                    <a:lumOff val="80000"/>
                  </a:srgbClr>
                </a:solidFill>
              </a:rPr>
              <a:t>alone) something people are dealing with every day</a:t>
            </a:r>
            <a:r>
              <a:rPr lang="en-GB" sz="2800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…</a:t>
            </a:r>
          </a:p>
          <a:p>
            <a:pPr algn="ctr"/>
            <a:r>
              <a:rPr lang="en-GB" sz="2800" b="1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Here </a:t>
            </a:r>
            <a:r>
              <a:rPr lang="en-GB" sz="2800" b="1" dirty="0">
                <a:solidFill>
                  <a:srgbClr val="FFC000">
                    <a:lumMod val="20000"/>
                    <a:lumOff val="80000"/>
                  </a:srgbClr>
                </a:solidFill>
              </a:rPr>
              <a:t>is this baby alone, not with other people, no mother, no father, no police shouting. </a:t>
            </a:r>
            <a:endParaRPr lang="en-GB" sz="2800" b="1" dirty="0" smtClean="0">
              <a:solidFill>
                <a:srgbClr val="FFC000">
                  <a:lumMod val="20000"/>
                  <a:lumOff val="80000"/>
                </a:srgbClr>
              </a:solidFill>
            </a:endParaRPr>
          </a:p>
          <a:p>
            <a:pPr algn="ctr"/>
            <a:endParaRPr lang="en-GB" sz="200" b="1" dirty="0">
              <a:solidFill>
                <a:srgbClr val="FFC000">
                  <a:lumMod val="20000"/>
                  <a:lumOff val="80000"/>
                </a:srgbClr>
              </a:solidFill>
            </a:endParaRPr>
          </a:p>
          <a:p>
            <a:pPr algn="ctr"/>
            <a:r>
              <a:rPr lang="en-GB" sz="2800" b="1" dirty="0">
                <a:solidFill>
                  <a:srgbClr val="FFC000">
                    <a:lumMod val="20000"/>
                    <a:lumOff val="80000"/>
                  </a:srgbClr>
                </a:solidFill>
              </a:rPr>
              <a:t>And in its passivity, it made it easier, or perhaps less threatening, for Europeans to talk </a:t>
            </a:r>
            <a:r>
              <a:rPr lang="en-GB" sz="2800" b="1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about</a:t>
            </a:r>
            <a:r>
              <a:rPr lang="en-GB" sz="2800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 – </a:t>
            </a:r>
            <a:r>
              <a:rPr lang="en-GB" sz="2800" b="1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and made it somehow suddenly feel human and relatable.</a:t>
            </a:r>
            <a:endParaRPr lang="en-GB" sz="2800" b="1" dirty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07418" y="4919905"/>
            <a:ext cx="2884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Clinical psychologist </a:t>
            </a:r>
            <a:r>
              <a:rPr lang="en-GB" dirty="0" err="1">
                <a:solidFill>
                  <a:prstClr val="black"/>
                </a:solidFill>
              </a:rPr>
              <a:t>Aya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Mhanna</a:t>
            </a:r>
            <a:r>
              <a:rPr lang="en-GB" dirty="0">
                <a:solidFill>
                  <a:prstClr val="black"/>
                </a:solidFill>
              </a:rPr>
              <a:t> who works with Syrians and activists in Turkey </a:t>
            </a:r>
            <a:r>
              <a:rPr lang="en-GB" dirty="0" smtClean="0">
                <a:solidFill>
                  <a:prstClr val="black"/>
                </a:solidFill>
              </a:rPr>
              <a:t>responds to the photograph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0952" y="1724706"/>
            <a:ext cx="32862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alibri Light" panose="020F0302020204030204"/>
              </a:rPr>
              <a:t>Why do you think the </a:t>
            </a:r>
            <a:r>
              <a:rPr lang="en-GB" sz="2800" b="1" dirty="0" smtClean="0">
                <a:solidFill>
                  <a:prstClr val="black"/>
                </a:solidFill>
                <a:latin typeface="Calibri Light" panose="020F0302020204030204"/>
              </a:rPr>
              <a:t>tone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/>
              </a:rPr>
              <a:t> about immigration changed in the media when these pictures were published</a:t>
            </a:r>
            <a:r>
              <a:rPr lang="en-GB" sz="2400" dirty="0" smtClean="0">
                <a:solidFill>
                  <a:prstClr val="black"/>
                </a:solidFill>
                <a:latin typeface="Calibri Light" panose="020F0302020204030204"/>
              </a:rPr>
              <a:t>?</a:t>
            </a:r>
            <a:endParaRPr lang="en-GB" sz="28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8" name="Picture 7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94" y="1085418"/>
            <a:ext cx="4387117" cy="438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62393" y="1267457"/>
            <a:ext cx="3233407" cy="3202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+mj-lt"/>
              </a:rPr>
              <a:t>What do you think this might mean? </a:t>
            </a:r>
            <a:endParaRPr lang="en-GB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6" name="Picture 5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72" y="1204704"/>
            <a:ext cx="3328448" cy="332844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33841" y="980501"/>
            <a:ext cx="3955055" cy="3503364"/>
          </a:xfrm>
          <a:prstGeom prst="wedgeEllipseCallout">
            <a:avLst>
              <a:gd name="adj1" fmla="val -13869"/>
              <a:gd name="adj2" fmla="val 470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C000">
                  <a:lumMod val="20000"/>
                  <a:lumOff val="80000"/>
                </a:srgbClr>
              </a:solidFill>
              <a:latin typeface="+mj-lt"/>
            </a:endParaRPr>
          </a:p>
          <a:p>
            <a:pPr algn="ctr"/>
            <a:r>
              <a:rPr lang="en-GB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+mj-lt"/>
              </a:rPr>
              <a:t>Refugee is </a:t>
            </a:r>
            <a:r>
              <a:rPr lang="en-GB" sz="3200" b="1" u="sng" dirty="0">
                <a:solidFill>
                  <a:srgbClr val="FFC000">
                    <a:lumMod val="20000"/>
                    <a:lumOff val="80000"/>
                  </a:srgbClr>
                </a:solidFill>
                <a:latin typeface="+mj-lt"/>
              </a:rPr>
              <a:t>not</a:t>
            </a:r>
            <a:r>
              <a:rPr lang="en-GB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+mj-lt"/>
              </a:rPr>
              <a:t> an </a:t>
            </a:r>
            <a:r>
              <a:rPr lang="en-GB" sz="3200" b="1" i="1" dirty="0">
                <a:solidFill>
                  <a:srgbClr val="FFC000">
                    <a:lumMod val="20000"/>
                    <a:lumOff val="80000"/>
                  </a:srgbClr>
                </a:solidFill>
                <a:latin typeface="+mj-lt"/>
              </a:rPr>
              <a:t>identity</a:t>
            </a:r>
            <a:r>
              <a:rPr lang="en-GB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+mj-lt"/>
              </a:rPr>
              <a:t>, </a:t>
            </a:r>
          </a:p>
          <a:p>
            <a:pPr algn="ctr"/>
            <a:r>
              <a:rPr lang="en-GB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+mj-lt"/>
              </a:rPr>
              <a:t>It is a </a:t>
            </a:r>
            <a:r>
              <a:rPr lang="en-GB" sz="3200" b="1" dirty="0">
                <a:solidFill>
                  <a:srgbClr val="FEE725"/>
                </a:solidFill>
                <a:latin typeface="+mj-lt"/>
              </a:rPr>
              <a:t>life experience</a:t>
            </a:r>
            <a:r>
              <a:rPr lang="en-GB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+mj-lt"/>
              </a:rPr>
              <a:t>.</a:t>
            </a:r>
          </a:p>
          <a:p>
            <a:pPr algn="ctr"/>
            <a:endParaRPr lang="en-GB" sz="2400" dirty="0">
              <a:solidFill>
                <a:srgbClr val="FFC000">
                  <a:lumMod val="20000"/>
                  <a:lumOff val="80000"/>
                </a:srgbClr>
              </a:solidFill>
              <a:latin typeface="+mj-lt"/>
            </a:endParaRPr>
          </a:p>
          <a:p>
            <a:pPr algn="ctr"/>
            <a:endParaRPr lang="en-GB" sz="1100" dirty="0">
              <a:solidFill>
                <a:srgbClr val="FFC000">
                  <a:lumMod val="20000"/>
                  <a:lumOff val="80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626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627" y="923115"/>
            <a:ext cx="10585301" cy="4826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When talking about the problem of refugees, we use </a:t>
            </a:r>
            <a:r>
              <a:rPr lang="en-GB" b="1" u="sng" dirty="0">
                <a:latin typeface="+mj-lt"/>
              </a:rPr>
              <a:t>dehumanised language,</a:t>
            </a:r>
            <a:r>
              <a:rPr lang="en-GB" dirty="0">
                <a:latin typeface="+mj-lt"/>
              </a:rPr>
              <a:t> which reduces human tragedy to numbers and statistics. </a:t>
            </a: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The suffering of refugees and many immigrants concerns </a:t>
            </a:r>
            <a:r>
              <a:rPr lang="en-GB" dirty="0">
                <a:latin typeface="+mj-lt"/>
              </a:rPr>
              <a:t>real people, who – just like us - have families, </a:t>
            </a:r>
            <a:r>
              <a:rPr lang="en-GB" dirty="0" smtClean="0">
                <a:latin typeface="+mj-lt"/>
              </a:rPr>
              <a:t>loved </a:t>
            </a:r>
            <a:r>
              <a:rPr lang="en-GB" dirty="0">
                <a:latin typeface="+mj-lt"/>
              </a:rPr>
              <a:t>ones, friends; their own stories, dreams, goals... </a:t>
            </a: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It is only when you start to see the human, and no </a:t>
            </a:r>
            <a:r>
              <a:rPr lang="en-GB" dirty="0">
                <a:latin typeface="+mj-lt"/>
              </a:rPr>
              <a:t>longer see an anonymous </a:t>
            </a:r>
            <a:r>
              <a:rPr lang="en-GB" dirty="0" smtClean="0">
                <a:latin typeface="+mj-lt"/>
              </a:rPr>
              <a:t>refugee, that you notice the person before you is human, just </a:t>
            </a:r>
            <a:r>
              <a:rPr lang="en-GB" dirty="0">
                <a:latin typeface="+mj-lt"/>
              </a:rPr>
              <a:t>like you…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70099" y="4142353"/>
            <a:ext cx="8033269" cy="209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Look again at the three words that you wrote down at the start of the class</a:t>
            </a:r>
            <a:r>
              <a:rPr lang="en-GB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Now look again at the picture.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19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s://worldrenew.net/sites/default/files/refugees%20ma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b="-2539"/>
          <a:stretch/>
        </p:blipFill>
        <p:spPr bwMode="auto">
          <a:xfrm>
            <a:off x="-88900" y="0"/>
            <a:ext cx="12280900" cy="70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33506" y="1189823"/>
            <a:ext cx="3118251" cy="3249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black"/>
                </a:solidFill>
                <a:latin typeface="Calibri Light" panose="020F0302020204030204"/>
              </a:rPr>
              <a:t>Would you change your words now? Why? Why not?</a:t>
            </a:r>
            <a:endParaRPr lang="en-GB" sz="10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9" name="Picture 8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07" y="1189823"/>
            <a:ext cx="3328448" cy="3328448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23972" y="5000625"/>
            <a:ext cx="11337851" cy="5667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Discuss together as a class.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64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20" y="6166559"/>
            <a:ext cx="1430027" cy="57374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147007" y="825178"/>
            <a:ext cx="5847906" cy="5709684"/>
          </a:xfrm>
          <a:prstGeom prst="ellipse">
            <a:avLst/>
          </a:prstGeom>
          <a:solidFill>
            <a:schemeClr val="bg2">
              <a:lumMod val="10000"/>
              <a:alpha val="21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7007" y="2754320"/>
            <a:ext cx="59643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prstClr val="white"/>
                </a:solidFill>
              </a:rPr>
              <a:t>I M </a:t>
            </a:r>
            <a:r>
              <a:rPr lang="en-GB" sz="4800" b="1" dirty="0" err="1" smtClean="0">
                <a:solidFill>
                  <a:prstClr val="white"/>
                </a:solidFill>
              </a:rPr>
              <a:t>M</a:t>
            </a:r>
            <a:r>
              <a:rPr lang="en-GB" sz="4800" b="1" dirty="0" smtClean="0">
                <a:solidFill>
                  <a:prstClr val="white"/>
                </a:solidFill>
              </a:rPr>
              <a:t> I G R A T I O N  &amp; R E F U G E </a:t>
            </a:r>
            <a:r>
              <a:rPr lang="en-GB" sz="4800" b="1" dirty="0" err="1" smtClean="0">
                <a:solidFill>
                  <a:prstClr val="white"/>
                </a:solidFill>
              </a:rPr>
              <a:t>E</a:t>
            </a:r>
            <a:r>
              <a:rPr lang="en-GB" sz="4800" b="1" dirty="0" smtClean="0">
                <a:solidFill>
                  <a:prstClr val="white"/>
                </a:solidFill>
              </a:rPr>
              <a:t> S</a:t>
            </a:r>
          </a:p>
          <a:p>
            <a:pPr algn="ctr"/>
            <a:endParaRPr lang="en-GB" sz="14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FEE725"/>
                </a:solidFill>
              </a:rPr>
              <a:t>T H I S </a:t>
            </a:r>
            <a:r>
              <a:rPr lang="en-GB" sz="2000" b="1" dirty="0">
                <a:solidFill>
                  <a:srgbClr val="FEE725"/>
                </a:solidFill>
              </a:rPr>
              <a:t> </a:t>
            </a:r>
            <a:r>
              <a:rPr lang="en-GB" sz="2000" b="1" dirty="0" smtClean="0">
                <a:solidFill>
                  <a:srgbClr val="FEE725"/>
                </a:solidFill>
              </a:rPr>
              <a:t>S O R T  O F  L E A R N I N G  </a:t>
            </a:r>
          </a:p>
          <a:p>
            <a:pPr algn="ctr"/>
            <a:r>
              <a:rPr lang="en-GB" sz="2000" b="1" dirty="0" smtClean="0">
                <a:solidFill>
                  <a:srgbClr val="FEE725"/>
                </a:solidFill>
              </a:rPr>
              <a:t>C A N</a:t>
            </a:r>
            <a:r>
              <a:rPr lang="en-GB" sz="2000" dirty="0" smtClean="0">
                <a:solidFill>
                  <a:srgbClr val="FEE725"/>
                </a:solidFill>
              </a:rPr>
              <a:t> ’ </a:t>
            </a:r>
            <a:r>
              <a:rPr lang="en-GB" sz="2000" b="1" dirty="0" smtClean="0">
                <a:solidFill>
                  <a:srgbClr val="FEE725"/>
                </a:solidFill>
              </a:rPr>
              <a:t>T  W A I T </a:t>
            </a:r>
          </a:p>
        </p:txBody>
      </p:sp>
    </p:spTree>
    <p:extLst>
      <p:ext uri="{BB962C8B-B14F-4D97-AF65-F5344CB8AC3E}">
        <p14:creationId xmlns:p14="http://schemas.microsoft.com/office/powerpoint/2010/main" val="38105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tx1">
              <a:alpha val="72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P R E  L E S S O N </a:t>
            </a:r>
          </a:p>
          <a:p>
            <a:pPr algn="ctr"/>
            <a:r>
              <a:rPr lang="en-GB" sz="2400" b="1" dirty="0">
                <a:solidFill>
                  <a:prstClr val="white"/>
                </a:solidFill>
                <a:latin typeface="Foco" panose="020B0504050202020203" pitchFamily="34" charset="0"/>
              </a:rPr>
              <a:t> </a:t>
            </a:r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R E F L E C T I O N S </a:t>
            </a:r>
            <a:endParaRPr lang="en-GB" sz="1100" b="1" dirty="0" smtClean="0">
              <a:solidFill>
                <a:prstClr val="white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3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– 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5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728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0" y="1021970"/>
            <a:ext cx="10889510" cy="4988243"/>
          </a:xfrm>
        </p:spPr>
        <p:txBody>
          <a:bodyPr>
            <a:normAutofit/>
          </a:bodyPr>
          <a:lstStyle/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ntroduce the following REFLECTIVE QUESTIONS for students to consider during the lesson:</a:t>
            </a:r>
          </a:p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5" lvl="1" indent="-51435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What do you understand by the term “Refugee”?</a:t>
            </a:r>
          </a:p>
          <a:p>
            <a:pPr marL="971555" lvl="1" indent="-51435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What image comes to mind when you hear it?</a:t>
            </a:r>
          </a:p>
          <a:p>
            <a:pPr marL="971555" lvl="1" indent="-51435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How much do you think your response to refugees is influenced by media bias?</a:t>
            </a:r>
          </a:p>
          <a:p>
            <a:pPr marL="457205" lvl="1" indent="0">
              <a:buNone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11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tx1">
              <a:alpha val="66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5536" y="3988509"/>
            <a:ext cx="3754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I  A M  H U M A N</a:t>
            </a:r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 5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044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07" y="1279652"/>
            <a:ext cx="10783822" cy="4291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Watch the short video </a:t>
            </a:r>
            <a:r>
              <a:rPr lang="en-GB" dirty="0" smtClean="0">
                <a:latin typeface="+mj-lt"/>
              </a:rPr>
              <a:t>(1.33mins) made by the British Red Cross entitled: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sz="3200" b="1" u="sng" dirty="0" smtClean="0">
              <a:latin typeface="+mj-lt"/>
              <a:hlinkClick r:id="rId2"/>
            </a:endParaRPr>
          </a:p>
          <a:p>
            <a:pPr marL="0" indent="0">
              <a:buNone/>
            </a:pPr>
            <a:r>
              <a:rPr lang="en-GB" sz="3600" b="1" u="sng" dirty="0" smtClean="0">
                <a:latin typeface="+mj-lt"/>
                <a:hlinkClick r:id="rId3"/>
              </a:rPr>
              <a:t>I am a human</a:t>
            </a:r>
            <a:endParaRPr lang="en-GB" sz="3200" b="1" dirty="0" smtClean="0">
              <a:latin typeface="+mj-lt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GB" alt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 the link above </a:t>
            </a:r>
            <a:r>
              <a:rPr lang="en-GB" altLang="en-US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open the film</a:t>
            </a:r>
            <a:endParaRPr lang="en-GB" altLang="en-US" sz="2400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5" lvl="1" indent="0">
              <a:buNone/>
            </a:pP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latin typeface="+mj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latin typeface="+mj-lt"/>
            </a:endParaRPr>
          </a:p>
        </p:txBody>
      </p:sp>
      <p:pic>
        <p:nvPicPr>
          <p:cNvPr id="1026" name="Picture 2" descr="http://medioto.com/wp-content/uploads/clients/tddWebsite/RedCross-IamAHuma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19" y="2181225"/>
            <a:ext cx="6337606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latin typeface="+mj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latin typeface="+mj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153275" y="2067947"/>
            <a:ext cx="471792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Allow students a few minutes to respond to the film with people sitting near to them.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After sharing their initial responses, ask them to consider the following questions:</a:t>
            </a:r>
            <a:endParaRPr kumimoji="0" lang="en-GB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2" descr="http://medioto.com/wp-content/uploads/clients/tddWebsite/RedCross-IamAHum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9" y="1630362"/>
            <a:ext cx="6337606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02" y="943197"/>
            <a:ext cx="3571653" cy="357165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97" y="2276867"/>
            <a:ext cx="2976911" cy="2976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0629" y="2853121"/>
            <a:ext cx="244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How do you think these ideas are spread? Where do they come from?</a:t>
            </a:r>
            <a:endParaRPr lang="en-GB" sz="24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3259" y="1514293"/>
            <a:ext cx="2897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5" lvl="1" indent="0" algn="ctr">
              <a:buNone/>
            </a:pPr>
            <a:r>
              <a:rPr lang="en-GB" sz="2400" dirty="0" smtClean="0">
                <a:latin typeface="+mj-lt"/>
              </a:rPr>
              <a:t>Have you heard or seen any of these derogatory phrases being used before to discuss refugees?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0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ustom 4">
      <a:dk1>
        <a:srgbClr val="35372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1262</Words>
  <Application>Microsoft Office PowerPoint</Application>
  <PresentationFormat>Widescreen</PresentationFormat>
  <Paragraphs>150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Foco</vt:lpstr>
      <vt:lpstr>Foco Bold</vt:lpstr>
      <vt:lpstr>Segoe UI Black</vt:lpstr>
      <vt:lpstr>Tahoma</vt:lpstr>
      <vt:lpstr>Times New Roman</vt:lpstr>
      <vt:lpstr>3_Office Theme</vt:lpstr>
      <vt:lpstr>4_Office Theme</vt:lpstr>
      <vt:lpstr>PowerPoint Presentation</vt:lpstr>
      <vt:lpstr>PowerPoint Presentation</vt:lpstr>
      <vt:lpstr>In this lesson, students will: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such words and phrases like these when discussing migrants creates powerful repercussions in people’s minds and perceptions.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Rachel Musson</cp:lastModifiedBy>
  <cp:revision>219</cp:revision>
  <dcterms:created xsi:type="dcterms:W3CDTF">2016-10-17T21:56:29Z</dcterms:created>
  <dcterms:modified xsi:type="dcterms:W3CDTF">2018-09-21T20:16:37Z</dcterms:modified>
</cp:coreProperties>
</file>