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4"/>
  </p:notesMasterIdLst>
  <p:handoutMasterIdLst>
    <p:handoutMasterId r:id="rId15"/>
  </p:handoutMasterIdLst>
  <p:sldIdLst>
    <p:sldId id="256" r:id="rId2"/>
    <p:sldId id="361" r:id="rId3"/>
    <p:sldId id="298" r:id="rId4"/>
    <p:sldId id="263" r:id="rId5"/>
    <p:sldId id="299" r:id="rId6"/>
    <p:sldId id="286" r:id="rId7"/>
    <p:sldId id="305" r:id="rId8"/>
    <p:sldId id="301" r:id="rId9"/>
    <p:sldId id="363" r:id="rId10"/>
    <p:sldId id="379" r:id="rId11"/>
    <p:sldId id="421"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8892"/>
    <a:srgbClr val="FB23C2"/>
    <a:srgbClr val="F9FCD0"/>
    <a:srgbClr val="B482DA"/>
    <a:srgbClr val="006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572" y="-4"/>
      </p:cViewPr>
      <p:guideLst/>
    </p:cSldViewPr>
  </p:slideViewPr>
  <p:notesTextViewPr>
    <p:cViewPr>
      <p:scale>
        <a:sx n="1" d="1"/>
        <a:sy n="1" d="1"/>
      </p:scale>
      <p:origin x="0" y="0"/>
    </p:cViewPr>
  </p:notesTextViewPr>
  <p:notesViewPr>
    <p:cSldViewPr snapToGrid="0">
      <p:cViewPr varScale="1">
        <p:scale>
          <a:sx n="53" d="100"/>
          <a:sy n="53" d="100"/>
        </p:scale>
        <p:origin x="1784"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811939-E9DC-4B76-AA6C-2F50C6A2849D}" type="datetimeFigureOut">
              <a:rPr lang="en-GB" smtClean="0"/>
              <a:t>04/10/2017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16A184-380F-4DA2-A48B-89D28F86972D}" type="slidenum">
              <a:rPr lang="en-GB" smtClean="0"/>
              <a:t>‹#›</a:t>
            </a:fld>
            <a:endParaRPr lang="en-GB"/>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703847" cy="630297"/>
          </a:xfrm>
          <a:prstGeom prst="rect">
            <a:avLst/>
          </a:prstGeom>
        </p:spPr>
      </p:pic>
    </p:spTree>
    <p:extLst>
      <p:ext uri="{BB962C8B-B14F-4D97-AF65-F5344CB8AC3E}">
        <p14:creationId xmlns:p14="http://schemas.microsoft.com/office/powerpoint/2010/main" val="2136566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1E27-8D30-46C7-8C62-681E48BE9B1E}" type="datetimeFigureOut">
              <a:rPr lang="en-GB" smtClean="0"/>
              <a:t>04/10/2017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1C18C5-F3FA-4D0A-A9B9-2971BB5756E1}" type="slidenum">
              <a:rPr lang="en-GB" smtClean="0"/>
              <a:t>‹#›</a:t>
            </a:fld>
            <a:endParaRPr lang="en-GB"/>
          </a:p>
        </p:txBody>
      </p:sp>
    </p:spTree>
    <p:extLst>
      <p:ext uri="{BB962C8B-B14F-4D97-AF65-F5344CB8AC3E}">
        <p14:creationId xmlns:p14="http://schemas.microsoft.com/office/powerpoint/2010/main" val="36143520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1C18C5-F3FA-4D0A-A9B9-2971BB5756E1}" type="slidenum">
              <a:rPr lang="en-GB" smtClean="0"/>
              <a:t>12</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p14="http://schemas.microsoft.com/office/powerpoint/2010/main" val="4210656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833" y="1122363"/>
            <a:ext cx="11291776"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467833" y="3602038"/>
            <a:ext cx="1129177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GB" dirty="0" smtClean="0"/>
              <a:t>www.thoughtboxeducation.com</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3643840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7625142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331647946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t>04/10/2017</a:t>
            </a:fld>
            <a:endParaRPr lang="en-GB"/>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endParaRPr lang="en-GB" dirty="0"/>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a:p>
        </p:txBody>
      </p:sp>
    </p:spTree>
    <p:extLst>
      <p:ext uri="{BB962C8B-B14F-4D97-AF65-F5344CB8AC3E}">
        <p14:creationId xmlns:p14="http://schemas.microsoft.com/office/powerpoint/2010/main" val="2596834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t>04/10/2017</a:t>
            </a:fld>
            <a:endParaRPr lang="en-GB"/>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77054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3530" y="455279"/>
            <a:ext cx="11357344" cy="1190958"/>
          </a:xfrm>
        </p:spPr>
        <p:txBody>
          <a:bodyPr/>
          <a:lstStyle/>
          <a:p>
            <a:r>
              <a:rPr lang="en-US" smtClean="0"/>
              <a:t>Click to edit Master title style</a:t>
            </a:r>
            <a:endParaRPr lang="en-GB"/>
          </a:p>
        </p:txBody>
      </p:sp>
      <p:sp>
        <p:nvSpPr>
          <p:cNvPr id="3" name="Content Placeholder 2"/>
          <p:cNvSpPr>
            <a:spLocks noGrp="1"/>
          </p:cNvSpPr>
          <p:nvPr>
            <p:ph idx="1"/>
          </p:nvPr>
        </p:nvSpPr>
        <p:spPr>
          <a:xfrm>
            <a:off x="443022" y="1825625"/>
            <a:ext cx="113378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3"/>
          <p:cNvSpPr txBox="1">
            <a:spLocks/>
          </p:cNvSpPr>
          <p:nvPr userDrawn="1"/>
        </p:nvSpPr>
        <p:spPr>
          <a:xfrm>
            <a:off x="4038602" y="6356351"/>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21431135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9077" y="667486"/>
            <a:ext cx="11342429" cy="2906162"/>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49077" y="3572541"/>
            <a:ext cx="11342429" cy="152828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36036636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4794" y="489098"/>
            <a:ext cx="11313981" cy="1190958"/>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794"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83770"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9309296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35793543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4037" y="499730"/>
            <a:ext cx="11355572" cy="1190958"/>
          </a:xfr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878565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0023056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751" y="449262"/>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629755" y="58338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35751"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30905405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04/10/2017</a:t>
            </a:fld>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34420744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EE72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99730"/>
            <a:ext cx="10515600" cy="119095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Box 8"/>
          <p:cNvSpPr txBox="1"/>
          <p:nvPr userDrawn="1"/>
        </p:nvSpPr>
        <p:spPr>
          <a:xfrm>
            <a:off x="345374" y="68744"/>
            <a:ext cx="1129027" cy="276999"/>
          </a:xfrm>
          <a:prstGeom prst="rect">
            <a:avLst/>
          </a:prstGeom>
          <a:noFill/>
        </p:spPr>
        <p:txBody>
          <a:bodyPr wrap="none" rtlCol="0">
            <a:spAutoFit/>
          </a:bodyPr>
          <a:lstStyle/>
          <a:p>
            <a:r>
              <a:rPr lang="en-US" sz="1200" b="0" i="0" dirty="0" smtClean="0">
                <a:solidFill>
                  <a:srgbClr val="252823"/>
                </a:solidFill>
                <a:latin typeface="Foco"/>
                <a:cs typeface="Foco"/>
              </a:rPr>
              <a:t>TOPIC: </a:t>
            </a:r>
            <a:r>
              <a:rPr lang="en-US" sz="1200" b="1" i="0" dirty="0" smtClean="0">
                <a:solidFill>
                  <a:srgbClr val="252823"/>
                </a:solidFill>
                <a:latin typeface="Foco"/>
                <a:cs typeface="Foco"/>
              </a:rPr>
              <a:t>GANGS</a:t>
            </a:r>
            <a:endParaRPr lang="en-US" sz="1200" b="1" dirty="0">
              <a:solidFill>
                <a:srgbClr val="252823"/>
              </a:solidFill>
            </a:endParaRPr>
          </a:p>
        </p:txBody>
      </p:sp>
      <p:cxnSp>
        <p:nvCxnSpPr>
          <p:cNvPr id="11" name="Straight Connector 10"/>
          <p:cNvCxnSpPr/>
          <p:nvPr userDrawn="1"/>
        </p:nvCxnSpPr>
        <p:spPr>
          <a:xfrm>
            <a:off x="428625" y="315675"/>
            <a:ext cx="11349908" cy="1638"/>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pic>
        <p:nvPicPr>
          <p:cNvPr id="15" name="Picture 14" descr="TB_Logo_v1.png"/>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314008" y="6109816"/>
            <a:ext cx="1440364" cy="550699"/>
          </a:xfrm>
          <a:prstGeom prst="rect">
            <a:avLst/>
          </a:prstGeom>
        </p:spPr>
      </p:pic>
      <p:sp>
        <p:nvSpPr>
          <p:cNvPr id="12" name="TextBox 11"/>
          <p:cNvSpPr txBox="1"/>
          <p:nvPr userDrawn="1"/>
        </p:nvSpPr>
        <p:spPr>
          <a:xfrm>
            <a:off x="8779705" y="6541834"/>
            <a:ext cx="3113445" cy="284011"/>
          </a:xfrm>
          <a:prstGeom prst="rect">
            <a:avLst/>
          </a:prstGeom>
          <a:noFill/>
        </p:spPr>
        <p:txBody>
          <a:bodyPr wrap="square" rtlCol="0">
            <a:spAutoFit/>
          </a:bodyPr>
          <a:lstStyle/>
          <a:p>
            <a:r>
              <a:rPr lang="en-US" sz="1200" dirty="0" smtClean="0">
                <a:solidFill>
                  <a:srgbClr val="252823"/>
                </a:solidFill>
              </a:rPr>
              <a:t>COPYRIGHT@2017</a:t>
            </a:r>
            <a:r>
              <a:rPr lang="en-US" sz="1200" baseline="0" dirty="0" smtClean="0">
                <a:solidFill>
                  <a:srgbClr val="252823"/>
                </a:solidFill>
              </a:rPr>
              <a:t> THOUGHTBOX EDUCATION</a:t>
            </a:r>
            <a:endParaRPr lang="en-US" sz="1200" dirty="0">
              <a:solidFill>
                <a:srgbClr val="252823"/>
              </a:solidFill>
            </a:endParaRPr>
          </a:p>
        </p:txBody>
      </p:sp>
      <p:cxnSp>
        <p:nvCxnSpPr>
          <p:cNvPr id="17" name="Straight Connector 16"/>
          <p:cNvCxnSpPr/>
          <p:nvPr userDrawn="1"/>
        </p:nvCxnSpPr>
        <p:spPr>
          <a:xfrm>
            <a:off x="1754372" y="6534030"/>
            <a:ext cx="10024161" cy="7804"/>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01947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0" r:id="rId12"/>
    <p:sldLayoutId id="2147483660"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bc.com/news/world-latin-america-1940193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thoughtboxeducation.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hyperlink" Target="https://vimeo.com/137759704" TargetMode="External"/><Relationship Id="rId4" Type="http://schemas.openxmlformats.org/officeDocument/2006/relationships/hyperlink" Target="http://www.adamhinton.net/article/view/29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 name="Rectangle 14"/>
          <p:cNvSpPr/>
          <p:nvPr/>
        </p:nvSpPr>
        <p:spPr>
          <a:xfrm>
            <a:off x="0" y="5411972"/>
            <a:ext cx="12192000" cy="144602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latin typeface="Century Gothic" panose="020B0502020202020204" pitchFamily="34" charset="0"/>
              </a:rPr>
              <a:t>Gangs </a:t>
            </a:r>
            <a:endParaRPr lang="en-GB" b="1" dirty="0" smtClean="0">
              <a:latin typeface="Century Gothic" panose="020B0502020202020204" pitchFamily="34" charset="0"/>
            </a:endParaRPr>
          </a:p>
          <a:p>
            <a:pPr algn="ctr"/>
            <a:r>
              <a:rPr lang="en-GB" sz="3600" b="1" dirty="0" smtClean="0">
                <a:solidFill>
                  <a:srgbClr val="3F8892"/>
                </a:solidFill>
                <a:latin typeface="Century Gothic" panose="020B0502020202020204" pitchFamily="34" charset="0"/>
              </a:rPr>
              <a:t>Week 2 – Gangs of El Salvador</a:t>
            </a:r>
            <a:endParaRPr lang="en-GB" sz="3600" b="1" dirty="0">
              <a:solidFill>
                <a:srgbClr val="3F8892"/>
              </a:solidFill>
              <a:latin typeface="Century Gothic" panose="020B0502020202020204" pitchFamily="34" charset="0"/>
            </a:endParaRPr>
          </a:p>
        </p:txBody>
      </p:sp>
      <p:sp>
        <p:nvSpPr>
          <p:cNvPr id="13" name="Explosion 1 12"/>
          <p:cNvSpPr/>
          <p:nvPr/>
        </p:nvSpPr>
        <p:spPr>
          <a:xfrm>
            <a:off x="9884665" y="146304"/>
            <a:ext cx="2161070" cy="1799456"/>
          </a:xfrm>
          <a:prstGeom prst="irregularSeal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b="1" dirty="0" smtClean="0">
                <a:solidFill>
                  <a:srgbClr val="3F8892"/>
                </a:solidFill>
                <a:latin typeface="Century Gothic" panose="020B0502020202020204" pitchFamily="34" charset="0"/>
              </a:rPr>
              <a:t>30 minutes+</a:t>
            </a:r>
            <a:endParaRPr lang="en-GB" b="1" dirty="0">
              <a:solidFill>
                <a:srgbClr val="3F8892"/>
              </a:solidFill>
              <a:latin typeface="Century Gothic" panose="020B0502020202020204" pitchFamily="34" charset="0"/>
            </a:endParaRPr>
          </a:p>
        </p:txBody>
      </p:sp>
      <p:sp>
        <p:nvSpPr>
          <p:cNvPr id="7" name="Rectangle 6"/>
          <p:cNvSpPr/>
          <p:nvPr/>
        </p:nvSpPr>
        <p:spPr>
          <a:xfrm>
            <a:off x="113769" y="5411972"/>
            <a:ext cx="2642506" cy="769441"/>
          </a:xfrm>
          <a:prstGeom prst="rect">
            <a:avLst/>
          </a:prstGeom>
        </p:spPr>
        <p:txBody>
          <a:bodyPr wrap="square">
            <a:spAutoFit/>
          </a:bodyPr>
          <a:lstStyle/>
          <a:p>
            <a:pPr>
              <a:spcAft>
                <a:spcPts val="0"/>
              </a:spcAft>
            </a:pPr>
            <a:r>
              <a:rPr lang="en-GB" sz="2800"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Y11-13 </a:t>
            </a:r>
          </a:p>
          <a:p>
            <a:pPr>
              <a:spcAft>
                <a:spcPts val="0"/>
              </a:spcAft>
            </a:pPr>
            <a:r>
              <a:rPr lang="en-GB" sz="1600" b="1" dirty="0" smtClean="0">
                <a:solidFill>
                  <a:schemeClr val="bg1">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15-18 years</a:t>
            </a:r>
            <a:endParaRPr lang="en-GB" sz="1100" dirty="0">
              <a:solidFill>
                <a:schemeClr val="bg1">
                  <a:lumMod val="50000"/>
                </a:schemeClr>
              </a:solidFill>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07212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792480"/>
            <a:ext cx="10515600" cy="5563871"/>
          </a:xfrm>
        </p:spPr>
        <p:txBody>
          <a:bodyPr>
            <a:normAutofit lnSpcReduction="10000"/>
          </a:bodyPr>
          <a:lstStyle/>
          <a:p>
            <a:pPr marL="0" indent="0">
              <a:buNone/>
            </a:pPr>
            <a:r>
              <a:rPr lang="en-GB" dirty="0"/>
              <a:t>There are many contributing factors from the wider issues affecting society in El Salvador that have led to the dominance of gangs within society.</a:t>
            </a:r>
          </a:p>
          <a:p>
            <a:pPr marL="0" indent="0">
              <a:buNone/>
            </a:pPr>
            <a:r>
              <a:rPr lang="en-GB" dirty="0"/>
              <a:t>Ask students to think back to what they have learned and discuss in </a:t>
            </a:r>
            <a:r>
              <a:rPr lang="en-GB" dirty="0" smtClean="0"/>
              <a:t>brief what they know about:</a:t>
            </a:r>
          </a:p>
          <a:p>
            <a:pPr marL="0" indent="0">
              <a:buNone/>
            </a:pPr>
            <a:endParaRPr lang="en-GB" dirty="0"/>
          </a:p>
          <a:p>
            <a:pPr marL="1428761" lvl="2" indent="-514350">
              <a:buFont typeface="+mj-lt"/>
              <a:buAutoNum type="arabicPeriod"/>
            </a:pPr>
            <a:r>
              <a:rPr lang="en-GB" sz="2800" b="1" dirty="0"/>
              <a:t>Social problems </a:t>
            </a:r>
            <a:r>
              <a:rPr lang="en-GB" sz="2800" dirty="0"/>
              <a:t>in El Salvador</a:t>
            </a:r>
          </a:p>
          <a:p>
            <a:pPr marL="1428761" lvl="2" indent="-514350">
              <a:buFont typeface="+mj-lt"/>
              <a:buAutoNum type="arabicPeriod"/>
            </a:pPr>
            <a:r>
              <a:rPr lang="en-GB" sz="2800" b="1" dirty="0"/>
              <a:t>Environmental problems </a:t>
            </a:r>
            <a:r>
              <a:rPr lang="en-GB" sz="2800" dirty="0"/>
              <a:t>in El Salvador</a:t>
            </a:r>
          </a:p>
          <a:p>
            <a:pPr marL="1428761" lvl="2" indent="-514350">
              <a:buFont typeface="+mj-lt"/>
              <a:buAutoNum type="arabicPeriod"/>
            </a:pPr>
            <a:r>
              <a:rPr lang="en-GB" sz="2800" b="1" dirty="0"/>
              <a:t>Governmental problems </a:t>
            </a:r>
            <a:r>
              <a:rPr lang="en-GB" sz="2800" dirty="0"/>
              <a:t>in El Salvador</a:t>
            </a:r>
          </a:p>
          <a:p>
            <a:pPr marL="1428761" lvl="2" indent="-514350">
              <a:buFont typeface="+mj-lt"/>
              <a:buAutoNum type="arabicPeriod"/>
            </a:pPr>
            <a:r>
              <a:rPr lang="en-GB" sz="2800" b="1" dirty="0"/>
              <a:t>Economic problems </a:t>
            </a:r>
            <a:r>
              <a:rPr lang="en-GB" sz="2800" dirty="0"/>
              <a:t>in El </a:t>
            </a:r>
            <a:r>
              <a:rPr lang="en-GB" sz="2800" dirty="0" smtClean="0"/>
              <a:t>Salvador</a:t>
            </a:r>
          </a:p>
          <a:p>
            <a:pPr marL="1428761" lvl="2" indent="-514350">
              <a:buFont typeface="+mj-lt"/>
              <a:buAutoNum type="arabicPeriod"/>
            </a:pPr>
            <a:endParaRPr lang="en-GB" sz="2800" dirty="0"/>
          </a:p>
          <a:p>
            <a:pPr marL="0" indent="0">
              <a:buNone/>
            </a:pPr>
            <a:r>
              <a:rPr lang="en-GB" i="1" dirty="0"/>
              <a:t>NB: The country profile (click </a:t>
            </a:r>
            <a:r>
              <a:rPr lang="en-GB" b="1" i="1" u="sng" dirty="0">
                <a:hlinkClick r:id="rId2"/>
              </a:rPr>
              <a:t>here</a:t>
            </a:r>
            <a:r>
              <a:rPr lang="en-GB" i="1" dirty="0"/>
              <a:t>) </a:t>
            </a:r>
            <a:r>
              <a:rPr lang="en-GB" i="1" dirty="0" smtClean="0"/>
              <a:t>can offer </a:t>
            </a:r>
            <a:r>
              <a:rPr lang="en-GB" i="1" dirty="0"/>
              <a:t>a little more </a:t>
            </a:r>
            <a:r>
              <a:rPr lang="en-GB" i="1" dirty="0" smtClean="0"/>
              <a:t>information if required</a:t>
            </a:r>
            <a:endParaRPr lang="en-GB" dirty="0" smtClean="0"/>
          </a:p>
          <a:p>
            <a:pPr marL="0" indent="0">
              <a:buNone/>
            </a:pPr>
            <a:endParaRPr lang="en-GB"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Tree>
    <p:extLst>
      <p:ext uri="{BB962C8B-B14F-4D97-AF65-F5344CB8AC3E}">
        <p14:creationId xmlns:p14="http://schemas.microsoft.com/office/powerpoint/2010/main" val="43466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800" y="607338"/>
            <a:ext cx="10948199" cy="5641062"/>
          </a:xfrm>
        </p:spPr>
        <p:txBody>
          <a:bodyPr>
            <a:normAutofit/>
          </a:bodyPr>
          <a:lstStyle/>
          <a:p>
            <a:pPr marL="0" indent="0">
              <a:buNone/>
            </a:pPr>
            <a:r>
              <a:rPr lang="en-GB" sz="2400" dirty="0" smtClean="0"/>
              <a:t>Seeing </a:t>
            </a:r>
            <a:r>
              <a:rPr lang="en-GB" sz="2400" dirty="0"/>
              <a:t>a person for their history, their context and their environment (not just judging them on their appearance and their present situation) is an important part of developing empathy.</a:t>
            </a:r>
          </a:p>
          <a:p>
            <a:pPr marL="0" indent="0">
              <a:buNone/>
            </a:pPr>
            <a:endParaRPr lang="en-GB" sz="2400" dirty="0" smtClean="0"/>
          </a:p>
          <a:p>
            <a:pPr marL="0" indent="0">
              <a:buNone/>
            </a:pPr>
            <a:endParaRPr lang="en-GB" sz="2400" dirty="0"/>
          </a:p>
          <a:p>
            <a:pPr marL="0" indent="0">
              <a:buNone/>
            </a:pPr>
            <a:endParaRPr lang="en-GB" sz="2400" dirty="0"/>
          </a:p>
        </p:txBody>
      </p:sp>
      <p:pic>
        <p:nvPicPr>
          <p:cNvPr id="4" name="Picture 2" descr="https://ichef-1.bbci.co.uk/news/660/cpsprodpb/CCEF/production/_85136425_85136424.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93280" y="1918420"/>
            <a:ext cx="4830281" cy="329520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57718" y="1686620"/>
            <a:ext cx="6598122" cy="4893647"/>
          </a:xfrm>
          <a:prstGeom prst="rect">
            <a:avLst/>
          </a:prstGeom>
        </p:spPr>
        <p:txBody>
          <a:bodyPr wrap="square">
            <a:spAutoFit/>
          </a:bodyPr>
          <a:lstStyle/>
          <a:p>
            <a:r>
              <a:rPr lang="en-GB" sz="2400" dirty="0"/>
              <a:t>Although these men have all been arrested for committing crimes, understanding why they ended up in this situation is an important step in understanding how our societies need to focus more on supporting (rather than persecuting) the marginalised.</a:t>
            </a:r>
          </a:p>
          <a:p>
            <a:endParaRPr lang="en-GB" sz="2400" dirty="0"/>
          </a:p>
          <a:p>
            <a:r>
              <a:rPr lang="en-GB" sz="2400" dirty="0"/>
              <a:t>By trying to understand </a:t>
            </a:r>
            <a:r>
              <a:rPr lang="en-GB" sz="2400" b="1" dirty="0"/>
              <a:t>why</a:t>
            </a:r>
            <a:r>
              <a:rPr lang="en-GB" sz="2400" dirty="0"/>
              <a:t> people might be doing what they are doing and </a:t>
            </a:r>
            <a:r>
              <a:rPr lang="en-GB" sz="2400" b="1" dirty="0"/>
              <a:t>how</a:t>
            </a:r>
            <a:r>
              <a:rPr lang="en-GB" sz="2400" dirty="0"/>
              <a:t> they ended up there, we are often able to understand better how to work to help people have different choices in the future.  </a:t>
            </a:r>
          </a:p>
        </p:txBody>
      </p:sp>
    </p:spTree>
    <p:extLst>
      <p:ext uri="{BB962C8B-B14F-4D97-AF65-F5344CB8AC3E}">
        <p14:creationId xmlns:p14="http://schemas.microsoft.com/office/powerpoint/2010/main" val="123356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p:cNvSpPr/>
          <p:nvPr/>
        </p:nvSpPr>
        <p:spPr>
          <a:xfrm>
            <a:off x="1531088" y="1450143"/>
            <a:ext cx="10313582" cy="621389"/>
          </a:xfrm>
          <a:prstGeom prst="rect">
            <a:avLst/>
          </a:prstGeom>
        </p:spPr>
        <p:txBody>
          <a:bodyPr wrap="square">
            <a:spAutoFit/>
          </a:bodyPr>
          <a:lstStyle/>
          <a:p>
            <a:pPr>
              <a:lnSpc>
                <a:spcPct val="115000"/>
              </a:lnSpc>
              <a:spcAft>
                <a:spcPts val="1000"/>
              </a:spcAft>
            </a:pPr>
            <a:r>
              <a:rPr lang="en-GB" sz="3200" b="1"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3907224" y="6334780"/>
            <a:ext cx="4844916" cy="523220"/>
          </a:xfrm>
          <a:prstGeom prst="rect">
            <a:avLst/>
          </a:prstGeom>
        </p:spPr>
        <p:txBody>
          <a:bodyPr wrap="none">
            <a:spAutoFit/>
          </a:bodyPr>
          <a:lstStyle/>
          <a:p>
            <a:pPr algn="ctr"/>
            <a:r>
              <a:rPr lang="en-GB" sz="2800" b="1" dirty="0" smtClean="0">
                <a:solidFill>
                  <a:schemeClr val="accent4">
                    <a:lumMod val="20000"/>
                    <a:lumOff val="80000"/>
                  </a:schemeClr>
                </a:solidFill>
                <a:latin typeface="Josefin Sans" pitchFamily="2" charset="0"/>
                <a:hlinkClick r:id="rId4"/>
              </a:rPr>
              <a:t>www.thoughtboxeducation.com</a:t>
            </a:r>
            <a:endParaRPr lang="en-GB" sz="2800" b="1" dirty="0" smtClean="0">
              <a:solidFill>
                <a:schemeClr val="accent4">
                  <a:lumMod val="20000"/>
                  <a:lumOff val="80000"/>
                </a:schemeClr>
              </a:solidFill>
              <a:latin typeface="Josefin Sans" pitchFamily="2" charset="0"/>
            </a:endParaRPr>
          </a:p>
        </p:txBody>
      </p:sp>
      <p:sp>
        <p:nvSpPr>
          <p:cNvPr id="13" name="Rectangle 12"/>
          <p:cNvSpPr/>
          <p:nvPr/>
        </p:nvSpPr>
        <p:spPr>
          <a:xfrm>
            <a:off x="2618334" y="138301"/>
            <a:ext cx="6536020" cy="1015663"/>
          </a:xfrm>
          <a:prstGeom prst="rect">
            <a:avLst/>
          </a:prstGeom>
        </p:spPr>
        <p:txBody>
          <a:bodyPr wrap="none">
            <a:spAutoFit/>
          </a:bodyPr>
          <a:lstStyle/>
          <a:p>
            <a:pPr algn="ctr"/>
            <a:r>
              <a:rPr lang="en-GB" sz="6000" dirty="0" smtClean="0">
                <a:solidFill>
                  <a:schemeClr val="accent4">
                    <a:lumMod val="20000"/>
                    <a:lumOff val="80000"/>
                  </a:schemeClr>
                </a:solidFill>
                <a:latin typeface="Josefin Sans" pitchFamily="2" charset="0"/>
              </a:rPr>
              <a:t>Think – feel – unlearn</a:t>
            </a:r>
          </a:p>
        </p:txBody>
      </p:sp>
    </p:spTree>
    <p:extLst>
      <p:ext uri="{BB962C8B-B14F-4D97-AF65-F5344CB8AC3E}">
        <p14:creationId xmlns:p14="http://schemas.microsoft.com/office/powerpoint/2010/main" val="2566177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this lesson, students will:</a:t>
            </a:r>
            <a:endParaRPr lang="en-GB" dirty="0"/>
          </a:p>
        </p:txBody>
      </p:sp>
      <p:sp>
        <p:nvSpPr>
          <p:cNvPr id="3" name="Content Placeholder 2"/>
          <p:cNvSpPr>
            <a:spLocks noGrp="1"/>
          </p:cNvSpPr>
          <p:nvPr>
            <p:ph idx="1"/>
          </p:nvPr>
        </p:nvSpPr>
        <p:spPr>
          <a:xfrm>
            <a:off x="2148840" y="2005013"/>
            <a:ext cx="9204962" cy="4351338"/>
          </a:xfrm>
        </p:spPr>
        <p:txBody>
          <a:bodyPr>
            <a:normAutofit/>
          </a:bodyPr>
          <a:lstStyle/>
          <a:p>
            <a:pPr marL="0" indent="0">
              <a:buNone/>
            </a:pPr>
            <a:r>
              <a:rPr lang="en-GB" dirty="0" smtClean="0"/>
              <a:t>Think about and discuss the pressures within society that encourage people to join gangs</a:t>
            </a:r>
          </a:p>
          <a:p>
            <a:pPr marL="0" indent="0">
              <a:buNone/>
            </a:pPr>
            <a:endParaRPr lang="en-GB" dirty="0" smtClean="0"/>
          </a:p>
          <a:p>
            <a:pPr marL="0" indent="0">
              <a:buNone/>
            </a:pPr>
            <a:r>
              <a:rPr lang="en-GB" dirty="0" smtClean="0"/>
              <a:t>Understand how social inequality and political corruption can influence behaviour within particular cultures and countries</a:t>
            </a:r>
          </a:p>
          <a:p>
            <a:pPr marL="0" indent="0">
              <a:buNone/>
            </a:pPr>
            <a:endParaRPr lang="en-GB" dirty="0"/>
          </a:p>
          <a:p>
            <a:pPr marL="0" indent="0">
              <a:buNone/>
            </a:pPr>
            <a:r>
              <a:rPr lang="en-GB" dirty="0" smtClean="0"/>
              <a:t>Explore and unravel some of the stereotypes that exist within our perceptions of gang members and gang culture</a:t>
            </a:r>
            <a:endParaRPr lang="en-GB" dirty="0"/>
          </a:p>
        </p:txBody>
      </p:sp>
      <p:sp>
        <p:nvSpPr>
          <p:cNvPr id="14" name="Footer Placeholder 3"/>
          <p:cNvSpPr>
            <a:spLocks noGrp="1"/>
          </p:cNvSpPr>
          <p:nvPr>
            <p:ph type="ftr" sz="quarter" idx="4294967295"/>
          </p:nvPr>
        </p:nvSpPr>
        <p:spPr>
          <a:xfrm>
            <a:off x="0" y="6356350"/>
            <a:ext cx="4114800" cy="365125"/>
          </a:xfrm>
          <a:prstGeom prst="rect">
            <a:avLst/>
          </a:prstGeom>
        </p:spPr>
        <p:txBody>
          <a:bodyPr/>
          <a:lstStyle/>
          <a:p>
            <a:endParaRPr lang="en-GB" dirty="0">
              <a:solidFill>
                <a:prstClr val="black">
                  <a:tint val="75000"/>
                </a:prstClr>
              </a:solidFill>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1846" y="1690688"/>
            <a:ext cx="1307387" cy="1265070"/>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395" y="3098900"/>
            <a:ext cx="1341609" cy="1313852"/>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1846" y="4555894"/>
            <a:ext cx="1396156" cy="1285098"/>
          </a:xfrm>
          <a:prstGeom prst="rect">
            <a:avLst/>
          </a:prstGeom>
        </p:spPr>
      </p:pic>
    </p:spTree>
    <p:extLst>
      <p:ext uri="{BB962C8B-B14F-4D97-AF65-F5344CB8AC3E}">
        <p14:creationId xmlns:p14="http://schemas.microsoft.com/office/powerpoint/2010/main" val="243563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4" end="4"/>
                                            </p:txEl>
                                          </p:spTgt>
                                        </p:tgtEl>
                                      </p:cBhvr>
                                    </p:animEffect>
                                    <p:animScale>
                                      <p:cBhvr>
                                        <p:cTn id="1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2" y="2717379"/>
            <a:ext cx="10515600" cy="1845096"/>
          </a:xfrm>
        </p:spPr>
        <p:txBody>
          <a:bodyPr>
            <a:normAutofit/>
          </a:bodyPr>
          <a:lstStyle/>
          <a:p>
            <a:r>
              <a:rPr lang="en-GB" sz="5400" dirty="0" smtClean="0">
                <a:latin typeface="Century Gothic" panose="020B0502020202020204" pitchFamily="34" charset="0"/>
                <a:ea typeface="Calibri" panose="020F0502020204030204" pitchFamily="34" charset="0"/>
                <a:cs typeface="Times New Roman" panose="02020603050405020304" pitchFamily="18" charset="0"/>
              </a:rPr>
              <a:t>Pre-lesson reflection</a:t>
            </a:r>
            <a: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
            </a:r>
            <a:b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br>
            <a:r>
              <a:rPr lang="en-GB" sz="36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3-5 minutes+</a:t>
            </a:r>
            <a:endParaRPr lang="en-GB" sz="3600" dirty="0"/>
          </a:p>
        </p:txBody>
      </p:sp>
      <p:sp>
        <p:nvSpPr>
          <p:cNvPr id="3" name="Text Placeholder 2"/>
          <p:cNvSpPr>
            <a:spLocks noGrp="1"/>
          </p:cNvSpPr>
          <p:nvPr>
            <p:ph type="body" idx="1"/>
          </p:nvPr>
        </p:nvSpPr>
        <p:spPr/>
        <p:txBody>
          <a:bodyPr/>
          <a:lstStyle/>
          <a:p>
            <a:endParaRPr lang="en-GB"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pic>
        <p:nvPicPr>
          <p:cNvPr id="9" name="Picture 8"/>
          <p:cNvPicPr/>
          <p:nvPr/>
        </p:nvPicPr>
        <p:blipFill>
          <a:blip r:embed="rId2" cstate="email">
            <a:extLst>
              <a:ext uri="{28A0092B-C50C-407E-A947-70E740481C1C}">
                <a14:useLocalDpi xmlns:a14="http://schemas.microsoft.com/office/drawing/2010/main"/>
              </a:ext>
            </a:extLst>
          </a:blip>
          <a:stretch>
            <a:fillRect/>
          </a:stretch>
        </p:blipFill>
        <p:spPr>
          <a:xfrm>
            <a:off x="10840922" y="621203"/>
            <a:ext cx="791666" cy="585424"/>
          </a:xfrm>
          <a:prstGeom prst="rect">
            <a:avLst/>
          </a:prstGeom>
        </p:spPr>
      </p:pic>
    </p:spTree>
    <p:extLst>
      <p:ext uri="{BB962C8B-B14F-4D97-AF65-F5344CB8AC3E}">
        <p14:creationId xmlns:p14="http://schemas.microsoft.com/office/powerpoint/2010/main" val="885261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1188720"/>
            <a:ext cx="10889510" cy="4988243"/>
          </a:xfrm>
        </p:spPr>
        <p:txBody>
          <a:bodyPr>
            <a:normAutofit/>
          </a:bodyPr>
          <a:lstStyle/>
          <a:p>
            <a:pPr marL="228597" indent="0">
              <a:lnSpc>
                <a:spcPct val="115000"/>
              </a:lnSpc>
              <a:spcAft>
                <a:spcPts val="1000"/>
              </a:spcAft>
              <a:buNone/>
            </a:pPr>
            <a:r>
              <a:rPr lang="en-GB" dirty="0">
                <a:latin typeface="Century Gothic" panose="020B0502020202020204" pitchFamily="34" charset="0"/>
                <a:ea typeface="Calibri" panose="020F0502020204030204" pitchFamily="34" charset="0"/>
                <a:cs typeface="Times New Roman" panose="02020603050405020304" pitchFamily="18" charset="0"/>
              </a:rPr>
              <a:t>I</a:t>
            </a:r>
            <a:r>
              <a:rPr lang="en-GB" dirty="0" smtClean="0">
                <a:effectLst/>
                <a:latin typeface="Century Gothic" panose="020B0502020202020204" pitchFamily="34" charset="0"/>
                <a:ea typeface="Calibri" panose="020F0502020204030204" pitchFamily="34" charset="0"/>
                <a:cs typeface="Times New Roman" panose="02020603050405020304" pitchFamily="18" charset="0"/>
              </a:rPr>
              <a:t>ntroduce the following REFLECTIVE QUESTIONS for students to consider during the lesson (maybe write them up or read them aloud and ask students to think about their own responses):</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t>.  </a:t>
            </a:r>
            <a:endParaRPr lang="en-GB" dirty="0"/>
          </a:p>
        </p:txBody>
      </p:sp>
      <p:pic>
        <p:nvPicPr>
          <p:cNvPr id="5" name="Picture 4"/>
          <p:cNvPicPr/>
          <p:nvPr/>
        </p:nvPicPr>
        <p:blipFill>
          <a:blip r:embed="rId2" cstate="email">
            <a:extLst>
              <a:ext uri="{28A0092B-C50C-407E-A947-70E740481C1C}">
                <a14:useLocalDpi xmlns:a14="http://schemas.microsoft.com/office/drawing/2010/main"/>
              </a:ext>
            </a:extLst>
          </a:blip>
          <a:stretch>
            <a:fillRect/>
          </a:stretch>
        </p:blipFill>
        <p:spPr>
          <a:xfrm>
            <a:off x="10570463" y="365894"/>
            <a:ext cx="821379" cy="630802"/>
          </a:xfrm>
          <a:prstGeom prst="rect">
            <a:avLst/>
          </a:prstGeom>
        </p:spPr>
      </p:pic>
      <p:sp>
        <p:nvSpPr>
          <p:cNvPr id="2" name="Rectangle 1"/>
          <p:cNvSpPr/>
          <p:nvPr/>
        </p:nvSpPr>
        <p:spPr>
          <a:xfrm>
            <a:off x="990602" y="3463508"/>
            <a:ext cx="10662918" cy="2074414"/>
          </a:xfrm>
          <a:prstGeom prst="rect">
            <a:avLst/>
          </a:prstGeom>
        </p:spPr>
        <p:txBody>
          <a:bodyPr wrap="square">
            <a:spAutoFit/>
          </a:bodyPr>
          <a:lstStyle/>
          <a:p>
            <a:pPr marL="342900" lvl="0" indent="-342900">
              <a:lnSpc>
                <a:spcPct val="115000"/>
              </a:lnSpc>
              <a:spcAft>
                <a:spcPts val="0"/>
              </a:spcAft>
              <a:buFont typeface="+mj-lt"/>
              <a:buAutoNum type="arabicPeriod"/>
            </a:pPr>
            <a:r>
              <a:rPr lang="en-GB" sz="2800" b="1" dirty="0">
                <a:solidFill>
                  <a:srgbClr val="7030A0"/>
                </a:solidFill>
                <a:latin typeface="+mj-lt"/>
                <a:ea typeface="Calibri" panose="020F0502020204030204" pitchFamily="34" charset="0"/>
                <a:cs typeface="Times New Roman" panose="02020603050405020304" pitchFamily="18" charset="0"/>
              </a:rPr>
              <a:t>What is “gang loyalty” and what </a:t>
            </a:r>
            <a:r>
              <a:rPr lang="en-GB" sz="2800" b="1" dirty="0" smtClean="0">
                <a:solidFill>
                  <a:srgbClr val="7030A0"/>
                </a:solidFill>
                <a:latin typeface="+mj-lt"/>
                <a:ea typeface="Calibri" panose="020F0502020204030204" pitchFamily="34" charset="0"/>
                <a:cs typeface="Times New Roman" panose="02020603050405020304" pitchFamily="18" charset="0"/>
              </a:rPr>
              <a:t>do you think it means?</a:t>
            </a:r>
            <a:endParaRPr lang="en-GB" sz="2800" dirty="0">
              <a:latin typeface="+mj-lt"/>
              <a:ea typeface="Calibri" panose="020F0502020204030204" pitchFamily="34" charset="0"/>
              <a:cs typeface="Times New Roman" panose="02020603050405020304" pitchFamily="18" charset="0"/>
            </a:endParaRPr>
          </a:p>
          <a:p>
            <a:pPr marL="342900" indent="-342900">
              <a:lnSpc>
                <a:spcPct val="115000"/>
              </a:lnSpc>
              <a:buFont typeface="+mj-lt"/>
              <a:buAutoNum type="arabicPeriod"/>
            </a:pPr>
            <a:r>
              <a:rPr lang="en-GB" sz="2800" b="1" dirty="0">
                <a:solidFill>
                  <a:srgbClr val="7030A0"/>
                </a:solidFill>
                <a:latin typeface="+mj-lt"/>
                <a:ea typeface="Calibri" panose="020F0502020204030204" pitchFamily="34" charset="0"/>
                <a:cs typeface="Times New Roman" panose="02020603050405020304" pitchFamily="18" charset="0"/>
              </a:rPr>
              <a:t>Can a gang’s behaviour influence a societal change? </a:t>
            </a:r>
            <a:endParaRPr lang="en-GB" sz="2800" dirty="0">
              <a:latin typeface="+mj-lt"/>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sz="2800" b="1" dirty="0" smtClean="0">
                <a:solidFill>
                  <a:srgbClr val="7030A0"/>
                </a:solidFill>
                <a:latin typeface="+mj-lt"/>
                <a:ea typeface="Calibri" panose="020F0502020204030204" pitchFamily="34" charset="0"/>
                <a:cs typeface="Times New Roman" panose="02020603050405020304" pitchFamily="18" charset="0"/>
              </a:rPr>
              <a:t>What links are there between gang violence and </a:t>
            </a:r>
            <a:r>
              <a:rPr lang="en-GB" sz="2800" b="1" dirty="0">
                <a:solidFill>
                  <a:srgbClr val="7030A0"/>
                </a:solidFill>
                <a:latin typeface="+mj-lt"/>
                <a:ea typeface="Calibri" panose="020F0502020204030204" pitchFamily="34" charset="0"/>
                <a:cs typeface="Times New Roman" panose="02020603050405020304" pitchFamily="18" charset="0"/>
              </a:rPr>
              <a:t>societal dysfunction</a:t>
            </a:r>
            <a:r>
              <a:rPr lang="en-GB" sz="2800" b="1" dirty="0" smtClean="0">
                <a:solidFill>
                  <a:srgbClr val="7030A0"/>
                </a:solidFill>
                <a:latin typeface="+mj-lt"/>
                <a:ea typeface="Calibri" panose="020F0502020204030204" pitchFamily="34" charset="0"/>
                <a:cs typeface="Times New Roman" panose="02020603050405020304" pitchFamily="18" charset="0"/>
              </a:rPr>
              <a:t>?</a:t>
            </a:r>
            <a:endParaRPr lang="en-GB" sz="2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115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2" y="2717379"/>
            <a:ext cx="10515600" cy="1845096"/>
          </a:xfrm>
        </p:spPr>
        <p:txBody>
          <a:bodyPr>
            <a:normAutofit/>
          </a:bodyPr>
          <a:lstStyle/>
          <a:p>
            <a:r>
              <a:rPr lang="en-GB" sz="5400" dirty="0" smtClean="0">
                <a:latin typeface="Century Gothic" panose="020B0502020202020204" pitchFamily="34" charset="0"/>
                <a:ea typeface="Calibri" panose="020F0502020204030204" pitchFamily="34" charset="0"/>
                <a:cs typeface="Times New Roman" panose="02020603050405020304" pitchFamily="18" charset="0"/>
              </a:rPr>
              <a:t>MS-13</a:t>
            </a:r>
            <a:br>
              <a:rPr lang="en-GB" sz="5400" dirty="0" smtClean="0">
                <a:latin typeface="Century Gothic" panose="020B0502020202020204" pitchFamily="34" charset="0"/>
                <a:ea typeface="Calibri" panose="020F0502020204030204" pitchFamily="34" charset="0"/>
                <a:cs typeface="Times New Roman" panose="02020603050405020304" pitchFamily="18" charset="0"/>
              </a:rPr>
            </a:br>
            <a:r>
              <a:rPr lang="en-GB" sz="36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25 minutes+</a:t>
            </a:r>
            <a:endParaRPr lang="en-GB" sz="3600" b="1" dirty="0"/>
          </a:p>
        </p:txBody>
      </p:sp>
      <p:sp>
        <p:nvSpPr>
          <p:cNvPr id="3" name="Text Placeholder 2"/>
          <p:cNvSpPr>
            <a:spLocks noGrp="1"/>
          </p:cNvSpPr>
          <p:nvPr>
            <p:ph type="body" idx="1"/>
          </p:nvPr>
        </p:nvSpPr>
        <p:spPr/>
        <p:txBody>
          <a:bodyPr/>
          <a:lstStyle/>
          <a:p>
            <a:endParaRPr lang="en-GB"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pic>
        <p:nvPicPr>
          <p:cNvPr id="6" name="Picture 5" descr="WATCH.png"/>
          <p:cNvPicPr/>
          <p:nvPr/>
        </p:nvPicPr>
        <p:blipFill>
          <a:blip r:embed="rId2" cstate="email">
            <a:extLst>
              <a:ext uri="{28A0092B-C50C-407E-A947-70E740481C1C}">
                <a14:useLocalDpi xmlns:a14="http://schemas.microsoft.com/office/drawing/2010/main"/>
              </a:ext>
            </a:extLst>
          </a:blip>
          <a:stretch>
            <a:fillRect/>
          </a:stretch>
        </p:blipFill>
        <p:spPr>
          <a:xfrm>
            <a:off x="9392793" y="429768"/>
            <a:ext cx="958215" cy="658368"/>
          </a:xfrm>
          <a:prstGeom prst="rect">
            <a:avLst/>
          </a:prstGeom>
        </p:spPr>
      </p:pic>
      <p:pic>
        <p:nvPicPr>
          <p:cNvPr id="7" name="Picture 6" descr="chat.png"/>
          <p:cNvPicPr/>
          <p:nvPr/>
        </p:nvPicPr>
        <p:blipFill>
          <a:blip r:embed="rId3" cstate="email">
            <a:extLst>
              <a:ext uri="{28A0092B-C50C-407E-A947-70E740481C1C}">
                <a14:useLocalDpi xmlns:a14="http://schemas.microsoft.com/office/drawing/2010/main"/>
              </a:ext>
            </a:extLst>
          </a:blip>
          <a:stretch>
            <a:fillRect/>
          </a:stretch>
        </p:blipFill>
        <p:spPr>
          <a:xfrm>
            <a:off x="10523299" y="429768"/>
            <a:ext cx="915845" cy="658368"/>
          </a:xfrm>
          <a:prstGeom prst="rect">
            <a:avLst/>
          </a:prstGeom>
        </p:spPr>
      </p:pic>
    </p:spTree>
    <p:extLst>
      <p:ext uri="{BB962C8B-B14F-4D97-AF65-F5344CB8AC3E}">
        <p14:creationId xmlns:p14="http://schemas.microsoft.com/office/powerpoint/2010/main" val="1593995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995680"/>
            <a:ext cx="10226038"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Century Gothic" panose="020B0502020202020204" pitchFamily="34" charset="0"/>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smtClean="0">
              <a:solidFill>
                <a:srgbClr val="7030A0"/>
              </a:solidFill>
              <a:latin typeface="Century Gothic" panose="020B0502020202020204" pitchFamily="34" charset="0"/>
            </a:endParaRPr>
          </a:p>
          <a:p>
            <a:pPr marL="457205" lvl="1" indent="0">
              <a:buNone/>
            </a:pPr>
            <a:endParaRPr lang="en-GB" dirty="0" smtClean="0"/>
          </a:p>
          <a:p>
            <a:endParaRPr lang="en-GB"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t>.  </a:t>
            </a:r>
            <a:endParaRPr lang="en-GB" dirty="0"/>
          </a:p>
        </p:txBody>
      </p:sp>
      <p:pic>
        <p:nvPicPr>
          <p:cNvPr id="14" name="Picture 13" descr="WATCH.png"/>
          <p:cNvPicPr/>
          <p:nvPr/>
        </p:nvPicPr>
        <p:blipFill>
          <a:blip r:embed="rId2" cstate="email">
            <a:extLst>
              <a:ext uri="{28A0092B-C50C-407E-A947-70E740481C1C}">
                <a14:useLocalDpi xmlns:a14="http://schemas.microsoft.com/office/drawing/2010/main"/>
              </a:ext>
            </a:extLst>
          </a:blip>
          <a:stretch>
            <a:fillRect/>
          </a:stretch>
        </p:blipFill>
        <p:spPr>
          <a:xfrm>
            <a:off x="10069449" y="128653"/>
            <a:ext cx="919947" cy="658368"/>
          </a:xfrm>
          <a:prstGeom prst="rect">
            <a:avLst/>
          </a:prstGeom>
        </p:spPr>
      </p:pic>
      <p:pic>
        <p:nvPicPr>
          <p:cNvPr id="17" name="Picture 16" descr="chat.png"/>
          <p:cNvPicPr/>
          <p:nvPr/>
        </p:nvPicPr>
        <p:blipFill>
          <a:blip r:embed="rId3" cstate="email">
            <a:extLst>
              <a:ext uri="{28A0092B-C50C-407E-A947-70E740481C1C}">
                <a14:useLocalDpi xmlns:a14="http://schemas.microsoft.com/office/drawing/2010/main"/>
              </a:ext>
            </a:extLst>
          </a:blip>
          <a:stretch>
            <a:fillRect/>
          </a:stretch>
        </p:blipFill>
        <p:spPr>
          <a:xfrm>
            <a:off x="11199955" y="128653"/>
            <a:ext cx="879269" cy="658368"/>
          </a:xfrm>
          <a:prstGeom prst="rect">
            <a:avLst/>
          </a:prstGeom>
        </p:spPr>
      </p:pic>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a:xfrm>
            <a:off x="741426" y="1628707"/>
            <a:ext cx="11008614" cy="4401205"/>
          </a:xfrm>
          <a:prstGeom prst="rect">
            <a:avLst/>
          </a:prstGeom>
        </p:spPr>
        <p:txBody>
          <a:bodyPr wrap="square">
            <a:spAutoFit/>
          </a:bodyPr>
          <a:lstStyle/>
          <a:p>
            <a:r>
              <a:rPr lang="en-GB" sz="2400" dirty="0"/>
              <a:t>Watch the short documentary (23 minutes) made by </a:t>
            </a:r>
            <a:r>
              <a:rPr lang="en-GB" sz="2400" u="sng" dirty="0">
                <a:hlinkClick r:id="rId4"/>
              </a:rPr>
              <a:t>Adam </a:t>
            </a:r>
            <a:r>
              <a:rPr lang="en-GB" sz="2400" u="sng" dirty="0" smtClean="0">
                <a:hlinkClick r:id="rId4"/>
              </a:rPr>
              <a:t>Hinton</a:t>
            </a:r>
            <a:r>
              <a:rPr lang="en-GB" sz="2400" u="sng" dirty="0" smtClean="0"/>
              <a:t> </a:t>
            </a:r>
            <a:r>
              <a:rPr lang="en-GB" sz="2400" dirty="0" smtClean="0"/>
              <a:t>looking at the </a:t>
            </a:r>
            <a:r>
              <a:rPr lang="en-GB" sz="2400" dirty="0"/>
              <a:t>Mara </a:t>
            </a:r>
            <a:r>
              <a:rPr lang="en-GB" sz="2400" dirty="0" err="1"/>
              <a:t>Salvarucha</a:t>
            </a:r>
            <a:r>
              <a:rPr lang="en-GB" sz="2400" dirty="0"/>
              <a:t> gang in El Salvador </a:t>
            </a:r>
            <a:r>
              <a:rPr lang="en-GB" sz="2400" dirty="0" smtClean="0"/>
              <a:t>entitled:</a:t>
            </a:r>
          </a:p>
          <a:p>
            <a:endParaRPr lang="en-GB" sz="2400" dirty="0"/>
          </a:p>
          <a:p>
            <a:r>
              <a:rPr lang="en-GB" sz="4000" b="1" u="sng" dirty="0">
                <a:hlinkClick r:id="rId5"/>
              </a:rPr>
              <a:t>MS-13</a:t>
            </a:r>
            <a:r>
              <a:rPr lang="en-GB" sz="4000" b="1" dirty="0"/>
              <a:t> </a:t>
            </a:r>
            <a:endParaRPr lang="en-GB" sz="4000" b="1" dirty="0" smtClean="0"/>
          </a:p>
          <a:p>
            <a:r>
              <a:rPr lang="en-GB" sz="1600" b="1" dirty="0" smtClean="0"/>
              <a:t>(</a:t>
            </a:r>
            <a:r>
              <a:rPr lang="en-GB" sz="1600" b="1" dirty="0"/>
              <a:t>click on the </a:t>
            </a:r>
            <a:r>
              <a:rPr lang="en-GB" sz="1600" b="1" dirty="0" smtClean="0"/>
              <a:t>link above or copy and paste this hyperlink: </a:t>
            </a:r>
          </a:p>
          <a:p>
            <a:r>
              <a:rPr lang="en-GB" sz="1600" b="1" dirty="0"/>
              <a:t>https://vimeo.com/137759704) </a:t>
            </a:r>
            <a:endParaRPr lang="en-GB" sz="1600" dirty="0"/>
          </a:p>
          <a:p>
            <a:endParaRPr lang="en-GB" sz="2000" dirty="0" smtClean="0"/>
          </a:p>
          <a:p>
            <a:endParaRPr lang="en-GB" sz="1600" dirty="0" smtClean="0"/>
          </a:p>
          <a:p>
            <a:r>
              <a:rPr lang="en-GB" sz="2000" i="1" dirty="0">
                <a:solidFill>
                  <a:schemeClr val="tx1">
                    <a:lumMod val="50000"/>
                    <a:lumOff val="50000"/>
                  </a:schemeClr>
                </a:solidFill>
              </a:rPr>
              <a:t>Please note that </a:t>
            </a:r>
            <a:r>
              <a:rPr lang="en-GB" sz="2000" i="1" dirty="0" smtClean="0">
                <a:solidFill>
                  <a:schemeClr val="tx1">
                    <a:lumMod val="50000"/>
                    <a:lumOff val="50000"/>
                  </a:schemeClr>
                </a:solidFill>
              </a:rPr>
              <a:t>this video </a:t>
            </a:r>
            <a:r>
              <a:rPr lang="en-GB" sz="2000" i="1" dirty="0">
                <a:solidFill>
                  <a:schemeClr val="tx1">
                    <a:lumMod val="50000"/>
                    <a:lumOff val="50000"/>
                  </a:schemeClr>
                </a:solidFill>
              </a:rPr>
              <a:t>contains footage </a:t>
            </a:r>
            <a:endParaRPr lang="en-GB" sz="2000" i="1" dirty="0" smtClean="0">
              <a:solidFill>
                <a:schemeClr val="tx1">
                  <a:lumMod val="50000"/>
                  <a:lumOff val="50000"/>
                </a:schemeClr>
              </a:solidFill>
            </a:endParaRPr>
          </a:p>
          <a:p>
            <a:r>
              <a:rPr lang="en-GB" sz="2000" i="1" dirty="0" smtClean="0">
                <a:solidFill>
                  <a:schemeClr val="tx1">
                    <a:lumMod val="50000"/>
                    <a:lumOff val="50000"/>
                  </a:schemeClr>
                </a:solidFill>
              </a:rPr>
              <a:t>that </a:t>
            </a:r>
            <a:r>
              <a:rPr lang="en-GB" sz="2000" i="1" dirty="0">
                <a:solidFill>
                  <a:schemeClr val="tx1">
                    <a:lumMod val="50000"/>
                    <a:lumOff val="50000"/>
                  </a:schemeClr>
                </a:solidFill>
              </a:rPr>
              <a:t>some may find disturbing, including the </a:t>
            </a:r>
            <a:endParaRPr lang="en-GB" sz="2000" i="1" dirty="0" smtClean="0">
              <a:solidFill>
                <a:schemeClr val="tx1">
                  <a:lumMod val="50000"/>
                  <a:lumOff val="50000"/>
                </a:schemeClr>
              </a:solidFill>
            </a:endParaRPr>
          </a:p>
          <a:p>
            <a:r>
              <a:rPr lang="en-GB" sz="2000" i="1" dirty="0" smtClean="0">
                <a:solidFill>
                  <a:schemeClr val="tx1">
                    <a:lumMod val="50000"/>
                    <a:lumOff val="50000"/>
                  </a:schemeClr>
                </a:solidFill>
              </a:rPr>
              <a:t>funeral </a:t>
            </a:r>
            <a:r>
              <a:rPr lang="en-GB" sz="2000" i="1" dirty="0">
                <a:solidFill>
                  <a:schemeClr val="tx1">
                    <a:lumMod val="50000"/>
                    <a:lumOff val="50000"/>
                  </a:schemeClr>
                </a:solidFill>
              </a:rPr>
              <a:t>of a gang member and the dead </a:t>
            </a:r>
            <a:endParaRPr lang="en-GB" sz="2000" i="1" dirty="0" smtClean="0">
              <a:solidFill>
                <a:schemeClr val="tx1">
                  <a:lumMod val="50000"/>
                  <a:lumOff val="50000"/>
                </a:schemeClr>
              </a:solidFill>
            </a:endParaRPr>
          </a:p>
          <a:p>
            <a:r>
              <a:rPr lang="en-GB" sz="2000" i="1" dirty="0" smtClean="0">
                <a:solidFill>
                  <a:schemeClr val="tx1">
                    <a:lumMod val="50000"/>
                    <a:lumOff val="50000"/>
                  </a:schemeClr>
                </a:solidFill>
              </a:rPr>
              <a:t>body </a:t>
            </a:r>
            <a:r>
              <a:rPr lang="en-GB" sz="2000" i="1" dirty="0">
                <a:solidFill>
                  <a:schemeClr val="tx1">
                    <a:lumMod val="50000"/>
                    <a:lumOff val="50000"/>
                  </a:schemeClr>
                </a:solidFill>
              </a:rPr>
              <a:t>of a young baby. </a:t>
            </a:r>
            <a:r>
              <a:rPr lang="en-GB" sz="2000" i="1" dirty="0" smtClean="0">
                <a:solidFill>
                  <a:schemeClr val="tx1">
                    <a:lumMod val="50000"/>
                    <a:lumOff val="50000"/>
                  </a:schemeClr>
                </a:solidFill>
              </a:rPr>
              <a:t>It </a:t>
            </a:r>
            <a:r>
              <a:rPr lang="en-GB" sz="2000" i="1" dirty="0">
                <a:solidFill>
                  <a:schemeClr val="tx1">
                    <a:lumMod val="50000"/>
                    <a:lumOff val="50000"/>
                  </a:schemeClr>
                </a:solidFill>
              </a:rPr>
              <a:t>also contains footage of gang members </a:t>
            </a:r>
            <a:endParaRPr lang="en-GB" sz="2000" i="1" dirty="0" smtClean="0">
              <a:solidFill>
                <a:schemeClr val="tx1">
                  <a:lumMod val="50000"/>
                  <a:lumOff val="50000"/>
                </a:schemeClr>
              </a:solidFill>
            </a:endParaRPr>
          </a:p>
          <a:p>
            <a:r>
              <a:rPr lang="en-GB" sz="2000" i="1" dirty="0" smtClean="0">
                <a:solidFill>
                  <a:schemeClr val="tx1">
                    <a:lumMod val="50000"/>
                    <a:lumOff val="50000"/>
                  </a:schemeClr>
                </a:solidFill>
              </a:rPr>
              <a:t>smoking </a:t>
            </a:r>
            <a:r>
              <a:rPr lang="en-GB" sz="2000" i="1" dirty="0">
                <a:solidFill>
                  <a:schemeClr val="tx1">
                    <a:lumMod val="50000"/>
                    <a:lumOff val="50000"/>
                  </a:schemeClr>
                </a:solidFill>
              </a:rPr>
              <a:t>marijuana and brandishing guns</a:t>
            </a:r>
            <a:r>
              <a:rPr lang="en-GB" sz="2000" i="1" dirty="0" smtClean="0">
                <a:solidFill>
                  <a:schemeClr val="tx1">
                    <a:lumMod val="50000"/>
                    <a:lumOff val="50000"/>
                  </a:schemeClr>
                </a:solidFill>
              </a:rPr>
              <a:t>.</a:t>
            </a:r>
            <a:endParaRPr lang="en-GB" sz="2000" dirty="0">
              <a:solidFill>
                <a:schemeClr val="tx1">
                  <a:lumMod val="50000"/>
                  <a:lumOff val="50000"/>
                </a:schemeClr>
              </a:solidFill>
            </a:endParaRPr>
          </a:p>
        </p:txBody>
      </p:sp>
      <p:pic>
        <p:nvPicPr>
          <p:cNvPr id="10" name="Picture 9" descr="https://static-secure.guim.co.uk/sys-images/Guardian/Pix/pictures/2015/9/4/1441367890249/a5dbdd47-42a6-46ee-826c-260b8cfe1d66-2060x1236.jpeg"/>
          <p:cNvPicPr/>
          <p:nvPr/>
        </p:nvPicPr>
        <p:blipFill>
          <a:blip r:embed="rId6" cstate="email">
            <a:extLst>
              <a:ext uri="{28A0092B-C50C-407E-A947-70E740481C1C}">
                <a14:useLocalDpi xmlns:a14="http://schemas.microsoft.com/office/drawing/2010/main"/>
              </a:ext>
            </a:extLst>
          </a:blip>
          <a:srcRect/>
          <a:stretch>
            <a:fillRect/>
          </a:stretch>
        </p:blipFill>
        <p:spPr bwMode="auto">
          <a:xfrm>
            <a:off x="6649721" y="2586099"/>
            <a:ext cx="5100319" cy="3362764"/>
          </a:xfrm>
          <a:prstGeom prst="rect">
            <a:avLst/>
          </a:prstGeom>
          <a:noFill/>
          <a:ln>
            <a:noFill/>
          </a:ln>
        </p:spPr>
      </p:pic>
    </p:spTree>
    <p:extLst>
      <p:ext uri="{BB962C8B-B14F-4D97-AF65-F5344CB8AC3E}">
        <p14:creationId xmlns:p14="http://schemas.microsoft.com/office/powerpoint/2010/main" val="1101922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0056" y="995680"/>
            <a:ext cx="6044184"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Century Gothic" panose="020B0502020202020204" pitchFamily="34" charset="0"/>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a:solidFill>
                <a:srgbClr val="7030A0"/>
              </a:solidFill>
              <a:latin typeface="Century Gothic" panose="020B0502020202020204" pitchFamily="34" charset="0"/>
            </a:endParaRPr>
          </a:p>
          <a:p>
            <a:pPr marL="457205" lvl="1" indent="0">
              <a:buNone/>
            </a:pPr>
            <a:endParaRPr lang="en-GB" dirty="0"/>
          </a:p>
          <a:p>
            <a:endParaRPr lang="en-GB" dirty="0"/>
          </a:p>
        </p:txBody>
      </p:sp>
      <p:sp>
        <p:nvSpPr>
          <p:cNvPr id="12" name="Footer Placeholder 3"/>
          <p:cNvSpPr>
            <a:spLocks noGrp="1"/>
          </p:cNvSpPr>
          <p:nvPr>
            <p:ph type="ftr" sz="quarter" idx="4294967295"/>
          </p:nvPr>
        </p:nvSpPr>
        <p:spPr>
          <a:xfrm>
            <a:off x="0" y="6356350"/>
            <a:ext cx="4114800" cy="365125"/>
          </a:xfrm>
          <a:prstGeom prst="rect">
            <a:avLst/>
          </a:prstGeom>
        </p:spPr>
        <p:txBody>
          <a:bodyPr/>
          <a:lstStyle/>
          <a:p>
            <a:endParaRPr lang="en-GB" dirty="0">
              <a:solidFill>
                <a:prstClr val="black">
                  <a:tint val="75000"/>
                </a:prstClr>
              </a:solidFill>
            </a:endParaRPr>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sp>
        <p:nvSpPr>
          <p:cNvPr id="9" name="Rectangle 6"/>
          <p:cNvSpPr>
            <a:spLocks noChangeArrowheads="1"/>
          </p:cNvSpPr>
          <p:nvPr/>
        </p:nvSpPr>
        <p:spPr bwMode="auto">
          <a:xfrm>
            <a:off x="6802609" y="2097729"/>
            <a:ext cx="478841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400" dirty="0">
                <a:solidFill>
                  <a:prstClr val="black"/>
                </a:solidFill>
                <a:ea typeface="Calibri" panose="020F0502020204030204" pitchFamily="34" charset="0"/>
                <a:cs typeface="Times New Roman" panose="02020603050405020304" pitchFamily="18" charset="0"/>
              </a:rPr>
              <a:t>Allow students a few minutes to respond to the film with people sitting near to them.</a:t>
            </a:r>
          </a:p>
          <a:p>
            <a:pPr eaLnBrk="0" fontAlgn="base" hangingPunct="0">
              <a:spcBef>
                <a:spcPct val="0"/>
              </a:spcBef>
              <a:spcAft>
                <a:spcPct val="0"/>
              </a:spcAft>
            </a:pPr>
            <a:endParaRPr lang="en-GB" altLang="en-US" sz="2400" dirty="0">
              <a:solidFill>
                <a:prstClr val="black"/>
              </a:solidFill>
              <a:ea typeface="Calibri" panose="020F0502020204030204" pitchFamily="34" charset="0"/>
              <a:cs typeface="Times New Roman" panose="02020603050405020304" pitchFamily="18" charset="0"/>
            </a:endParaRPr>
          </a:p>
          <a:p>
            <a:pPr eaLnBrk="0" fontAlgn="base" hangingPunct="0">
              <a:spcBef>
                <a:spcPct val="0"/>
              </a:spcBef>
              <a:spcAft>
                <a:spcPct val="0"/>
              </a:spcAft>
            </a:pPr>
            <a:r>
              <a:rPr lang="en-GB" altLang="en-US" sz="2400" dirty="0">
                <a:solidFill>
                  <a:prstClr val="black"/>
                </a:solidFill>
                <a:ea typeface="Calibri" panose="020F0502020204030204" pitchFamily="34" charset="0"/>
                <a:cs typeface="Times New Roman" panose="02020603050405020304" pitchFamily="18" charset="0"/>
              </a:rPr>
              <a:t>After sharing their initial responses, ask them to </a:t>
            </a:r>
            <a:r>
              <a:rPr lang="en-GB" altLang="en-US" sz="2400" dirty="0" smtClean="0">
                <a:solidFill>
                  <a:prstClr val="black"/>
                </a:solidFill>
                <a:ea typeface="Calibri" panose="020F0502020204030204" pitchFamily="34" charset="0"/>
                <a:cs typeface="Times New Roman" panose="02020603050405020304" pitchFamily="18" charset="0"/>
              </a:rPr>
              <a:t>think about the </a:t>
            </a:r>
            <a:r>
              <a:rPr lang="en-GB" altLang="en-US" sz="2400" dirty="0">
                <a:solidFill>
                  <a:prstClr val="black"/>
                </a:solidFill>
                <a:ea typeface="Calibri" panose="020F0502020204030204" pitchFamily="34" charset="0"/>
                <a:cs typeface="Times New Roman" panose="02020603050405020304" pitchFamily="18" charset="0"/>
              </a:rPr>
              <a:t>following questions:</a:t>
            </a:r>
            <a:endParaRPr lang="en-GB" altLang="en-US" sz="4000" dirty="0">
              <a:solidFill>
                <a:prstClr val="black"/>
              </a:solidFill>
            </a:endParaRPr>
          </a:p>
        </p:txBody>
      </p:sp>
      <p:pic>
        <p:nvPicPr>
          <p:cNvPr id="11" name="Picture 10" descr="chat.png"/>
          <p:cNvPicPr/>
          <p:nvPr/>
        </p:nvPicPr>
        <p:blipFill>
          <a:blip r:embed="rId2" cstate="email">
            <a:extLst>
              <a:ext uri="{28A0092B-C50C-407E-A947-70E740481C1C}">
                <a14:useLocalDpi xmlns:a14="http://schemas.microsoft.com/office/drawing/2010/main"/>
              </a:ext>
            </a:extLst>
          </a:blip>
          <a:stretch>
            <a:fillRect/>
          </a:stretch>
        </p:blipFill>
        <p:spPr>
          <a:xfrm>
            <a:off x="10961305" y="285179"/>
            <a:ext cx="915845" cy="658368"/>
          </a:xfrm>
          <a:prstGeom prst="rect">
            <a:avLst/>
          </a:prstGeom>
        </p:spPr>
      </p:pic>
      <p:pic>
        <p:nvPicPr>
          <p:cNvPr id="13" name="Picture 12" descr="https://static-secure.guim.co.uk/sys-images/Guardian/Pix/pictures/2015/9/4/1441367890249/a5dbdd47-42a6-46ee-826c-260b8cfe1d66-2060x1236.jpeg"/>
          <p:cNvPicPr/>
          <p:nvPr/>
        </p:nvPicPr>
        <p:blipFill>
          <a:blip r:embed="rId3" cstate="email">
            <a:extLst>
              <a:ext uri="{28A0092B-C50C-407E-A947-70E740481C1C}">
                <a14:useLocalDpi xmlns:a14="http://schemas.microsoft.com/office/drawing/2010/main"/>
              </a:ext>
            </a:extLst>
          </a:blip>
          <a:srcRect/>
          <a:stretch>
            <a:fillRect/>
          </a:stretch>
        </p:blipFill>
        <p:spPr bwMode="auto">
          <a:xfrm>
            <a:off x="1488442" y="1946019"/>
            <a:ext cx="5100319" cy="3362764"/>
          </a:xfrm>
          <a:prstGeom prst="rect">
            <a:avLst/>
          </a:prstGeom>
          <a:noFill/>
          <a:ln>
            <a:noFill/>
          </a:ln>
        </p:spPr>
      </p:pic>
    </p:spTree>
    <p:extLst>
      <p:ext uri="{BB962C8B-B14F-4D97-AF65-F5344CB8AC3E}">
        <p14:creationId xmlns:p14="http://schemas.microsoft.com/office/powerpoint/2010/main" val="112496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
        <p:nvSpPr>
          <p:cNvPr id="5" name="Rounded Rectangular Callout 4"/>
          <p:cNvSpPr/>
          <p:nvPr/>
        </p:nvSpPr>
        <p:spPr>
          <a:xfrm>
            <a:off x="1084580" y="847091"/>
            <a:ext cx="3279142" cy="2355088"/>
          </a:xfrm>
          <a:prstGeom prst="wedgeRoundRectCallout">
            <a:avLst/>
          </a:prstGeom>
          <a:solidFill>
            <a:srgbClr val="FB2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What did you learn within the film about gang culture in El Salvador?</a:t>
            </a:r>
            <a:endParaRPr lang="en-GB" sz="2400" dirty="0"/>
          </a:p>
        </p:txBody>
      </p:sp>
      <p:sp>
        <p:nvSpPr>
          <p:cNvPr id="6" name="Rounded Rectangular Callout 5"/>
          <p:cNvSpPr/>
          <p:nvPr/>
        </p:nvSpPr>
        <p:spPr>
          <a:xfrm>
            <a:off x="4303774" y="2102232"/>
            <a:ext cx="3424938" cy="2565019"/>
          </a:xfrm>
          <a:prstGeom prst="wedgeRoundRectCallo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3F8892"/>
                </a:solidFill>
              </a:rPr>
              <a:t>What did you learn within the film about society in El Salvador?</a:t>
            </a:r>
            <a:endParaRPr lang="en-GB" sz="2400" dirty="0">
              <a:solidFill>
                <a:srgbClr val="3F8892"/>
              </a:solidFill>
            </a:endParaRPr>
          </a:p>
        </p:txBody>
      </p:sp>
      <p:sp>
        <p:nvSpPr>
          <p:cNvPr id="7" name="Rounded Rectangular Callout 6"/>
          <p:cNvSpPr/>
          <p:nvPr/>
        </p:nvSpPr>
        <p:spPr>
          <a:xfrm>
            <a:off x="7647432" y="3230627"/>
            <a:ext cx="3511298" cy="2873248"/>
          </a:xfrm>
          <a:prstGeom prst="wedgeRoundRectCallou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7030A0"/>
                </a:solidFill>
              </a:rPr>
              <a:t>What did you find </a:t>
            </a:r>
            <a:r>
              <a:rPr lang="en-GB" sz="2400" b="1" dirty="0" smtClean="0">
                <a:solidFill>
                  <a:srgbClr val="7030A0"/>
                </a:solidFill>
              </a:rPr>
              <a:t>most surprising </a:t>
            </a:r>
            <a:r>
              <a:rPr lang="en-GB" sz="2400" b="1" dirty="0">
                <a:solidFill>
                  <a:srgbClr val="7030A0"/>
                </a:solidFill>
              </a:rPr>
              <a:t>or shocking within the film? Why</a:t>
            </a:r>
            <a:endParaRPr lang="en-GB" sz="2400" b="1" dirty="0">
              <a:solidFill>
                <a:srgbClr val="7030A0"/>
              </a:solidFill>
              <a:latin typeface="Century Gothic" panose="020B0502020202020204" pitchFamily="34" charset="0"/>
              <a:ea typeface="Cambria Math" panose="02040503050406030204" pitchFamily="18" charset="0"/>
            </a:endParaRPr>
          </a:p>
        </p:txBody>
      </p:sp>
    </p:spTree>
    <p:extLst>
      <p:ext uri="{BB962C8B-B14F-4D97-AF65-F5344CB8AC3E}">
        <p14:creationId xmlns:p14="http://schemas.microsoft.com/office/powerpoint/2010/main" val="80706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2" y="2717379"/>
            <a:ext cx="10515600" cy="1845096"/>
          </a:xfrm>
        </p:spPr>
        <p:txBody>
          <a:bodyPr>
            <a:normAutofit/>
          </a:bodyPr>
          <a:lstStyle/>
          <a:p>
            <a:r>
              <a:rPr lang="en-GB" sz="5400" dirty="0" smtClean="0">
                <a:latin typeface="Century Gothic" panose="020B0502020202020204" pitchFamily="34" charset="0"/>
                <a:ea typeface="Calibri" panose="020F0502020204030204" pitchFamily="34" charset="0"/>
                <a:cs typeface="Times New Roman" panose="02020603050405020304" pitchFamily="18" charset="0"/>
              </a:rPr>
              <a:t>Looking a little closer</a:t>
            </a:r>
            <a:br>
              <a:rPr lang="en-GB" sz="5400" dirty="0" smtClean="0">
                <a:latin typeface="Century Gothic" panose="020B0502020202020204" pitchFamily="34" charset="0"/>
                <a:ea typeface="Calibri" panose="020F0502020204030204" pitchFamily="34" charset="0"/>
                <a:cs typeface="Times New Roman" panose="02020603050405020304" pitchFamily="18" charset="0"/>
              </a:rPr>
            </a:br>
            <a:r>
              <a:rPr lang="en-GB" sz="36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5 minutes+</a:t>
            </a:r>
            <a:endParaRPr lang="en-GB" sz="3600" b="1" dirty="0"/>
          </a:p>
        </p:txBody>
      </p:sp>
      <p:sp>
        <p:nvSpPr>
          <p:cNvPr id="3" name="Text Placeholder 2"/>
          <p:cNvSpPr>
            <a:spLocks noGrp="1"/>
          </p:cNvSpPr>
          <p:nvPr>
            <p:ph type="body" idx="1"/>
          </p:nvPr>
        </p:nvSpPr>
        <p:spPr/>
        <p:txBody>
          <a:bodyPr/>
          <a:lstStyle/>
          <a:p>
            <a:endParaRPr lang="en-GB"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pic>
        <p:nvPicPr>
          <p:cNvPr id="6" name="Picture 5" descr="WATCH.png"/>
          <p:cNvPicPr/>
          <p:nvPr/>
        </p:nvPicPr>
        <p:blipFill>
          <a:blip r:embed="rId2" cstate="email">
            <a:extLst>
              <a:ext uri="{28A0092B-C50C-407E-A947-70E740481C1C}">
                <a14:useLocalDpi xmlns:a14="http://schemas.microsoft.com/office/drawing/2010/main"/>
              </a:ext>
            </a:extLst>
          </a:blip>
          <a:stretch>
            <a:fillRect/>
          </a:stretch>
        </p:blipFill>
        <p:spPr>
          <a:xfrm>
            <a:off x="9392793" y="429768"/>
            <a:ext cx="958215" cy="658368"/>
          </a:xfrm>
          <a:prstGeom prst="rect">
            <a:avLst/>
          </a:prstGeom>
        </p:spPr>
      </p:pic>
      <p:pic>
        <p:nvPicPr>
          <p:cNvPr id="7" name="Picture 6" descr="chat.png"/>
          <p:cNvPicPr/>
          <p:nvPr/>
        </p:nvPicPr>
        <p:blipFill>
          <a:blip r:embed="rId3" cstate="email">
            <a:extLst>
              <a:ext uri="{28A0092B-C50C-407E-A947-70E740481C1C}">
                <a14:useLocalDpi xmlns:a14="http://schemas.microsoft.com/office/drawing/2010/main"/>
              </a:ext>
            </a:extLst>
          </a:blip>
          <a:stretch>
            <a:fillRect/>
          </a:stretch>
        </p:blipFill>
        <p:spPr>
          <a:xfrm>
            <a:off x="10523299" y="429768"/>
            <a:ext cx="915845" cy="658368"/>
          </a:xfrm>
          <a:prstGeom prst="rect">
            <a:avLst/>
          </a:prstGeom>
        </p:spPr>
      </p:pic>
    </p:spTree>
    <p:extLst>
      <p:ext uri="{BB962C8B-B14F-4D97-AF65-F5344CB8AC3E}">
        <p14:creationId xmlns:p14="http://schemas.microsoft.com/office/powerpoint/2010/main" val="241565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oughtBox">
      <a:majorFont>
        <a:latin typeface="Foco"/>
        <a:ea typeface=""/>
        <a:cs typeface=""/>
      </a:majorFont>
      <a:minorFont>
        <a:latin typeface="Foc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996</TotalTime>
  <Words>500</Words>
  <Application>Microsoft Office PowerPoint</Application>
  <PresentationFormat>Widescreen</PresentationFormat>
  <Paragraphs>60</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Cambria Math</vt:lpstr>
      <vt:lpstr>Century Gothic</vt:lpstr>
      <vt:lpstr>Foco</vt:lpstr>
      <vt:lpstr>Foco Light</vt:lpstr>
      <vt:lpstr>Josefin Sans</vt:lpstr>
      <vt:lpstr>Tahoma</vt:lpstr>
      <vt:lpstr>Times New Roman</vt:lpstr>
      <vt:lpstr>1_Office Theme</vt:lpstr>
      <vt:lpstr>PowerPoint Presentation</vt:lpstr>
      <vt:lpstr>In this lesson, students will:</vt:lpstr>
      <vt:lpstr>Pre-lesson reflection 3-5 minutes+</vt:lpstr>
      <vt:lpstr>PowerPoint Presentation</vt:lpstr>
      <vt:lpstr>MS-13 25 minutes+</vt:lpstr>
      <vt:lpstr>PowerPoint Presentation</vt:lpstr>
      <vt:lpstr>PowerPoint Presentation</vt:lpstr>
      <vt:lpstr>PowerPoint Presentation</vt:lpstr>
      <vt:lpstr>Looking a little closer 5 minutes+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Musson</dc:creator>
  <cp:lastModifiedBy>Rachel Musson</cp:lastModifiedBy>
  <cp:revision>189</cp:revision>
  <dcterms:created xsi:type="dcterms:W3CDTF">2016-10-17T21:56:29Z</dcterms:created>
  <dcterms:modified xsi:type="dcterms:W3CDTF">2017-10-04T10:38:26Z</dcterms:modified>
  <cp:contentStatus/>
</cp:coreProperties>
</file>