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6" r:id="rId1"/>
    <p:sldMasterId id="2147483673" r:id="rId2"/>
  </p:sldMasterIdLst>
  <p:notesMasterIdLst>
    <p:notesMasterId r:id="rId31"/>
  </p:notesMasterIdLst>
  <p:handoutMasterIdLst>
    <p:handoutMasterId r:id="rId32"/>
  </p:handoutMasterIdLst>
  <p:sldIdLst>
    <p:sldId id="390" r:id="rId3"/>
    <p:sldId id="391" r:id="rId4"/>
    <p:sldId id="392" r:id="rId5"/>
    <p:sldId id="263" r:id="rId6"/>
    <p:sldId id="299" r:id="rId7"/>
    <p:sldId id="318" r:id="rId8"/>
    <p:sldId id="320" r:id="rId9"/>
    <p:sldId id="393" r:id="rId10"/>
    <p:sldId id="325" r:id="rId11"/>
    <p:sldId id="326" r:id="rId12"/>
    <p:sldId id="399" r:id="rId13"/>
    <p:sldId id="340" r:id="rId14"/>
    <p:sldId id="329" r:id="rId15"/>
    <p:sldId id="330" r:id="rId16"/>
    <p:sldId id="331" r:id="rId17"/>
    <p:sldId id="332" r:id="rId18"/>
    <p:sldId id="333" r:id="rId19"/>
    <p:sldId id="334" r:id="rId20"/>
    <p:sldId id="335" r:id="rId21"/>
    <p:sldId id="336" r:id="rId22"/>
    <p:sldId id="451" r:id="rId23"/>
    <p:sldId id="455" r:id="rId24"/>
    <p:sldId id="456" r:id="rId25"/>
    <p:sldId id="457" r:id="rId26"/>
    <p:sldId id="458" r:id="rId27"/>
    <p:sldId id="459" r:id="rId28"/>
    <p:sldId id="460" r:id="rId29"/>
    <p:sldId id="38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23C2"/>
    <a:srgbClr val="0069D2"/>
    <a:srgbClr val="B482DA"/>
    <a:srgbClr val="3F8892"/>
    <a:srgbClr val="F9FC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47" autoAdjust="0"/>
    <p:restoredTop sz="94660"/>
  </p:normalViewPr>
  <p:slideViewPr>
    <p:cSldViewPr snapToGrid="0">
      <p:cViewPr varScale="1">
        <p:scale>
          <a:sx n="67" d="100"/>
          <a:sy n="67" d="100"/>
        </p:scale>
        <p:origin x="600" y="48"/>
      </p:cViewPr>
      <p:guideLst/>
    </p:cSldViewPr>
  </p:slideViewPr>
  <p:notesTextViewPr>
    <p:cViewPr>
      <p:scale>
        <a:sx n="1" d="1"/>
        <a:sy n="1" d="1"/>
      </p:scale>
      <p:origin x="0" y="0"/>
    </p:cViewPr>
  </p:notesTextViewPr>
  <p:notesViewPr>
    <p:cSldViewPr snapToGrid="0">
      <p:cViewPr varScale="1">
        <p:scale>
          <a:sx n="53" d="100"/>
          <a:sy n="53" d="100"/>
        </p:scale>
        <p:origin x="2648"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811939-E9DC-4B76-AA6C-2F50C6A2849D}" type="datetimeFigureOut">
              <a:rPr lang="en-GB" smtClean="0"/>
              <a:t>26/10/2017</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16A184-380F-4DA2-A48B-89D28F86972D}" type="slidenum">
              <a:rPr lang="en-GB" smtClean="0"/>
              <a:t>‹#›</a:t>
            </a:fld>
            <a:endParaRPr lang="en-GB"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703847" cy="630297"/>
          </a:xfrm>
          <a:prstGeom prst="rect">
            <a:avLst/>
          </a:prstGeom>
        </p:spPr>
      </p:pic>
    </p:spTree>
    <p:extLst>
      <p:ext uri="{BB962C8B-B14F-4D97-AF65-F5344CB8AC3E}">
        <p14:creationId xmlns:p14="http://schemas.microsoft.com/office/powerpoint/2010/main" val="2136566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0E1E27-8D30-46C7-8C62-681E48BE9B1E}" type="datetimeFigureOut">
              <a:rPr lang="en-GB" smtClean="0"/>
              <a:t>26/10/2017</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1C18C5-F3FA-4D0A-A9B9-2971BB5756E1}" type="slidenum">
              <a:rPr lang="en-GB" smtClean="0"/>
              <a:t>‹#›</a:t>
            </a:fld>
            <a:endParaRPr lang="en-GB" dirty="0"/>
          </a:p>
        </p:txBody>
      </p:sp>
    </p:spTree>
    <p:extLst>
      <p:ext uri="{BB962C8B-B14F-4D97-AF65-F5344CB8AC3E}">
        <p14:creationId xmlns:p14="http://schemas.microsoft.com/office/powerpoint/2010/main" val="36143520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BB252E-798C-4DBA-9397-81E6123FBAF4}"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190220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BB252E-798C-4DBA-9397-81E6123FBAF4}"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1442130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BB252E-798C-4DBA-9397-81E6123FBAF4}" type="slidenum">
              <a:rPr lang="en-GB" smtClean="0">
                <a:solidFill>
                  <a:prstClr val="black"/>
                </a:solidFill>
              </a:rPr>
              <a:pPr/>
              <a:t>28</a:t>
            </a:fld>
            <a:endParaRPr lang="en-GB" dirty="0">
              <a:solidFill>
                <a:prstClr val="black"/>
              </a:solidFill>
            </a:endParaRPr>
          </a:p>
        </p:txBody>
      </p:sp>
    </p:spTree>
    <p:extLst>
      <p:ext uri="{BB962C8B-B14F-4D97-AF65-F5344CB8AC3E}">
        <p14:creationId xmlns:p14="http://schemas.microsoft.com/office/powerpoint/2010/main" val="3788131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26/10/2017</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dirty="0" smtClean="0"/>
              <a:t>www.thoughtboxeducation.com</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91544545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26/10/2017</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14268084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26/10/2017</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2442867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t>26/10/2017</a:t>
            </a:fld>
            <a:endParaRPr lang="en-GB"/>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a:p>
        </p:txBody>
      </p:sp>
    </p:spTree>
    <p:extLst>
      <p:ext uri="{BB962C8B-B14F-4D97-AF65-F5344CB8AC3E}">
        <p14:creationId xmlns:p14="http://schemas.microsoft.com/office/powerpoint/2010/main" val="4001020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t>26/10/2017</a:t>
            </a:fld>
            <a:endParaRPr lang="en-GB"/>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57696" cy="857619"/>
          </a:xfrm>
          <a:prstGeom prst="rect">
            <a:avLst/>
          </a:prstGeom>
        </p:spPr>
      </p:pic>
    </p:spTree>
    <p:extLst>
      <p:ext uri="{BB962C8B-B14F-4D97-AF65-F5344CB8AC3E}">
        <p14:creationId xmlns:p14="http://schemas.microsoft.com/office/powerpoint/2010/main" val="2908153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t>26/10/2017</a:t>
            </a:fld>
            <a:endParaRPr lang="en-GB"/>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r>
              <a:rPr lang="en-GB" dirty="0" smtClean="0"/>
              <a:t> </a:t>
            </a:r>
            <a:endParaRPr lang="en-GB" dirty="0"/>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a:p>
        </p:txBody>
      </p:sp>
    </p:spTree>
    <p:extLst>
      <p:ext uri="{BB962C8B-B14F-4D97-AF65-F5344CB8AC3E}">
        <p14:creationId xmlns:p14="http://schemas.microsoft.com/office/powerpoint/2010/main" val="1715366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t>26/10/2017</a:t>
            </a:fld>
            <a:endParaRPr lang="en-GB"/>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r>
              <a:rPr lang="en-GB" dirty="0" smtClean="0"/>
              <a:t> </a:t>
            </a:r>
            <a:endParaRPr lang="en-GB" dirty="0"/>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57696" cy="857619"/>
          </a:xfrm>
          <a:prstGeom prst="rect">
            <a:avLst/>
          </a:prstGeom>
        </p:spPr>
      </p:pic>
    </p:spTree>
    <p:extLst>
      <p:ext uri="{BB962C8B-B14F-4D97-AF65-F5344CB8AC3E}">
        <p14:creationId xmlns:p14="http://schemas.microsoft.com/office/powerpoint/2010/main" val="2969731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1DA75472-A2B2-4D99-9D5D-B76258FC6896}" type="datetime1">
              <a:rPr lang="en-GB" smtClean="0"/>
              <a:t>26/10/2017</a:t>
            </a:fld>
            <a:endParaRPr lang="en-GB" dirty="0"/>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r>
              <a:rPr lang="en-GB" dirty="0" smtClean="0"/>
              <a:t> </a:t>
            </a:r>
            <a:endParaRPr lang="en-GB"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25968342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262465" y="6356350"/>
            <a:ext cx="2743200" cy="365125"/>
          </a:xfrm>
          <a:prstGeom prst="rect">
            <a:avLst/>
          </a:prstGeom>
        </p:spPr>
        <p:txBody>
          <a:bodyPr/>
          <a:lstStyle/>
          <a:p>
            <a:fld id="{DF0EC0FD-F6C7-44DD-B05F-9F722E41B7C8}" type="datetime1">
              <a:rPr lang="en-GB" smtClean="0"/>
              <a:t>26/10/2017</a:t>
            </a:fld>
            <a:endParaRPr lang="en-GB" dirty="0"/>
          </a:p>
        </p:txBody>
      </p:sp>
      <p:sp>
        <p:nvSpPr>
          <p:cNvPr id="4" name="Footer Placeholder 3"/>
          <p:cNvSpPr>
            <a:spLocks noGrp="1"/>
          </p:cNvSpPr>
          <p:nvPr>
            <p:ph type="ftr" sz="quarter" idx="11"/>
          </p:nvPr>
        </p:nvSpPr>
        <p:spPr>
          <a:xfrm>
            <a:off x="3869268" y="6356350"/>
            <a:ext cx="5911517" cy="365125"/>
          </a:xfrm>
          <a:prstGeom prst="rect">
            <a:avLst/>
          </a:prstGeom>
        </p:spPr>
        <p:txBody>
          <a:bodyPr/>
          <a:lstStyle/>
          <a:p>
            <a:r>
              <a:rPr lang="en-GB" dirty="0" smtClean="0"/>
              <a:t> </a:t>
            </a:r>
            <a:endParaRPr lang="en-GB" dirty="0"/>
          </a:p>
        </p:txBody>
      </p:sp>
      <p:sp>
        <p:nvSpPr>
          <p:cNvPr id="5" name="Slide Number Placeholder 4"/>
          <p:cNvSpPr>
            <a:spLocks noGrp="1"/>
          </p:cNvSpPr>
          <p:nvPr>
            <p:ph type="sldNum" sz="quarter" idx="12"/>
          </p:nvPr>
        </p:nvSpPr>
        <p:spPr>
          <a:xfrm>
            <a:off x="10634135" y="6356350"/>
            <a:ext cx="1530927" cy="365125"/>
          </a:xfrm>
          <a:prstGeom prst="rect">
            <a:avLst/>
          </a:prstGeom>
        </p:spPr>
        <p:txBody>
          <a:bodyPr/>
          <a:lstStyle/>
          <a:p>
            <a:fld id="{CADB531D-2584-48E8-974B-990AB77A0882}" type="slidenum">
              <a:rPr lang="en-GB" smtClean="0"/>
              <a:t>‹#›</a:t>
            </a:fld>
            <a:endParaRPr lang="en-GB"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57696" cy="857619"/>
          </a:xfrm>
          <a:prstGeom prst="rect">
            <a:avLst/>
          </a:prstGeom>
        </p:spPr>
      </p:pic>
    </p:spTree>
    <p:extLst>
      <p:ext uri="{BB962C8B-B14F-4D97-AF65-F5344CB8AC3E}">
        <p14:creationId xmlns:p14="http://schemas.microsoft.com/office/powerpoint/2010/main" val="7705497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26/10/2017</a:t>
            </a:fld>
            <a:endParaRPr lang="en-GB"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dirty="0" smtClean="0">
                <a:solidFill>
                  <a:prstClr val="black"/>
                </a:solidFill>
              </a:rPr>
              <a:t>www.thoughtboxeducation.com</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17577281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p>
            <a:r>
              <a:rPr lang="en-US" smtClean="0"/>
              <a:t>Click to edit Master title style</a:t>
            </a:r>
            <a:endParaRPr lang="en-GB"/>
          </a:p>
        </p:txBody>
      </p:sp>
      <p:sp>
        <p:nvSpPr>
          <p:cNvPr id="3" name="Content Placeholder 2"/>
          <p:cNvSpPr>
            <a:spLocks noGrp="1"/>
          </p:cNvSpPr>
          <p:nvPr>
            <p:ph idx="1"/>
          </p:nvPr>
        </p:nvSpPr>
        <p:spPr>
          <a:xfrm>
            <a:off x="443022" y="1825625"/>
            <a:ext cx="1133785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prstClr val="black">
                  <a:tint val="75000"/>
                </a:prstClr>
              </a:solidFill>
            </a:endParaRPr>
          </a:p>
        </p:txBody>
      </p:sp>
    </p:spTree>
    <p:extLst>
      <p:ext uri="{BB962C8B-B14F-4D97-AF65-F5344CB8AC3E}">
        <p14:creationId xmlns:p14="http://schemas.microsoft.com/office/powerpoint/2010/main" val="1737635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p>
            <a:r>
              <a:rPr lang="en-US" smtClean="0"/>
              <a:t>Click to edit Master title style</a:t>
            </a:r>
            <a:endParaRPr lang="en-GB"/>
          </a:p>
        </p:txBody>
      </p:sp>
      <p:sp>
        <p:nvSpPr>
          <p:cNvPr id="3" name="Content Placeholder 2"/>
          <p:cNvSpPr>
            <a:spLocks noGrp="1"/>
          </p:cNvSpPr>
          <p:nvPr>
            <p:ph idx="1"/>
          </p:nvPr>
        </p:nvSpPr>
        <p:spPr>
          <a:xfrm>
            <a:off x="443022" y="1825625"/>
            <a:ext cx="1133785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312251490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26/10/2017</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4225442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26/10/2017</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19630889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26/10/2017</a:t>
            </a:fld>
            <a:endParaRPr lang="en-GB" dirty="0">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7618981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26/10/2017</a:t>
            </a:fld>
            <a:endParaRPr lang="en-GB"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92237945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26/10/2017</a:t>
            </a:fld>
            <a:endParaRPr lang="en-GB" dirty="0">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85428795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26/10/2017</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04778884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26/10/2017</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20220688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26/10/2017</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10789026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26/10/2017</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25513630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838201" y="6356351"/>
            <a:ext cx="2743200" cy="365125"/>
          </a:xfrm>
          <a:prstGeom prst="rect">
            <a:avLst/>
          </a:prstGeom>
        </p:spPr>
        <p:txBody>
          <a:bodyPr/>
          <a:lstStyle/>
          <a:p>
            <a:fld id="{932CA82B-98FB-4A9E-A77A-C73DE09450EC}" type="datetime1">
              <a:rPr lang="en-US" smtClean="0">
                <a:solidFill>
                  <a:prstClr val="black"/>
                </a:solidFill>
              </a:rPr>
              <a:pPr/>
              <a:t>10/26/2017</a:t>
            </a:fld>
            <a:endParaRPr lang="en-US" dirty="0">
              <a:solidFill>
                <a:prstClr val="black"/>
              </a:solidFill>
            </a:endParaRPr>
          </a:p>
        </p:txBody>
      </p:sp>
      <p:sp>
        <p:nvSpPr>
          <p:cNvPr id="6" name="Footer Placeholder 5"/>
          <p:cNvSpPr>
            <a:spLocks noGrp="1"/>
          </p:cNvSpPr>
          <p:nvPr>
            <p:ph type="ftr" sz="quarter" idx="11"/>
          </p:nvPr>
        </p:nvSpPr>
        <p:spPr>
          <a:xfrm>
            <a:off x="4038602" y="6356351"/>
            <a:ext cx="4114800" cy="365125"/>
          </a:xfrm>
          <a:prstGeom prst="rect">
            <a:avLst/>
          </a:prstGeom>
        </p:spPr>
        <p:txBody>
          <a:bodyPr/>
          <a:lstStyle/>
          <a:p>
            <a:r>
              <a:rPr lang="en-US" dirty="0" smtClean="0">
                <a:solidFill>
                  <a:prstClr val="black"/>
                </a:solidFill>
              </a:rPr>
              <a:t>Copyright © 2017 ThoughtBox Education.   </a:t>
            </a:r>
            <a:endParaRPr lang="en-US" dirty="0">
              <a:solidFill>
                <a:prstClr val="black"/>
              </a:solidFill>
            </a:endParaRPr>
          </a:p>
        </p:txBody>
      </p:sp>
      <p:sp>
        <p:nvSpPr>
          <p:cNvPr id="7" name="Slide Number Placeholder 6"/>
          <p:cNvSpPr>
            <a:spLocks noGrp="1"/>
          </p:cNvSpPr>
          <p:nvPr>
            <p:ph type="sldNum" sz="quarter" idx="12"/>
          </p:nvPr>
        </p:nvSpPr>
        <p:spPr>
          <a:xfrm>
            <a:off x="8610601" y="6356351"/>
            <a:ext cx="2743200" cy="365125"/>
          </a:xfrm>
          <a:prstGeom prst="rect">
            <a:avLst/>
          </a:prstGeom>
        </p:spPr>
        <p:txBody>
          <a:bodyPr/>
          <a:lstStyle/>
          <a:p>
            <a:fld id="{D57F1E4F-1CFF-5643-939E-02111984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24415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26/10/2017</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42448675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26/10/2017</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5472293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26/10/2017</a:t>
            </a:fld>
            <a:endParaRPr lang="en-GB"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1444116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26/10/2017</a:t>
            </a:fld>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6315409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26/10/2017</a:t>
            </a:fld>
            <a:endParaRPr lang="en-GB"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43770458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26/10/2017</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45017421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26/10/2017</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5003500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EE72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99730"/>
            <a:ext cx="10515600" cy="119095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extBox 8"/>
          <p:cNvSpPr txBox="1"/>
          <p:nvPr userDrawn="1"/>
        </p:nvSpPr>
        <p:spPr>
          <a:xfrm>
            <a:off x="345374" y="68744"/>
            <a:ext cx="2461571" cy="276999"/>
          </a:xfrm>
          <a:prstGeom prst="rect">
            <a:avLst/>
          </a:prstGeom>
          <a:noFill/>
        </p:spPr>
        <p:txBody>
          <a:bodyPr wrap="none" rtlCol="0">
            <a:spAutoFit/>
          </a:bodyPr>
          <a:lstStyle/>
          <a:p>
            <a:r>
              <a:rPr lang="en-US" sz="1200" b="0" i="0" dirty="0" smtClean="0">
                <a:solidFill>
                  <a:srgbClr val="252823"/>
                </a:solidFill>
                <a:latin typeface="Foco"/>
                <a:cs typeface="Foco"/>
              </a:rPr>
              <a:t>TOPIC: </a:t>
            </a:r>
            <a:r>
              <a:rPr lang="en-US" sz="1200" b="1" i="0" dirty="0" smtClean="0">
                <a:solidFill>
                  <a:srgbClr val="252823"/>
                </a:solidFill>
                <a:latin typeface="Foco"/>
                <a:cs typeface="Foco"/>
              </a:rPr>
              <a:t>IMMIGRATION </a:t>
            </a:r>
            <a:r>
              <a:rPr lang="en-US" sz="1200" b="0" i="0" dirty="0" smtClean="0">
                <a:solidFill>
                  <a:srgbClr val="252823"/>
                </a:solidFill>
                <a:latin typeface="Foco"/>
                <a:cs typeface="Foco"/>
              </a:rPr>
              <a:t>&amp;</a:t>
            </a:r>
            <a:r>
              <a:rPr lang="en-US" sz="1200" b="1" i="0" dirty="0" smtClean="0">
                <a:solidFill>
                  <a:srgbClr val="252823"/>
                </a:solidFill>
                <a:latin typeface="Foco"/>
                <a:cs typeface="Foco"/>
              </a:rPr>
              <a:t> REFUGEES</a:t>
            </a:r>
            <a:endParaRPr lang="en-US" sz="1200" b="1" dirty="0">
              <a:solidFill>
                <a:srgbClr val="252823"/>
              </a:solidFill>
            </a:endParaRPr>
          </a:p>
        </p:txBody>
      </p:sp>
      <p:cxnSp>
        <p:nvCxnSpPr>
          <p:cNvPr id="11" name="Straight Connector 10"/>
          <p:cNvCxnSpPr/>
          <p:nvPr userDrawn="1"/>
        </p:nvCxnSpPr>
        <p:spPr>
          <a:xfrm>
            <a:off x="428625" y="315675"/>
            <a:ext cx="11349908" cy="1638"/>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p:cNvPicPr>
            <a:picLocks noChangeAspect="1"/>
          </p:cNvPicPr>
          <p:nvPr userDrawn="1"/>
        </p:nvPicPr>
        <p:blipFill>
          <a:blip r:embed="rId19" cstate="print">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sp>
        <p:nvSpPr>
          <p:cNvPr id="12" name="TextBox 11"/>
          <p:cNvSpPr txBox="1"/>
          <p:nvPr userDrawn="1"/>
        </p:nvSpPr>
        <p:spPr>
          <a:xfrm>
            <a:off x="8779705" y="6541834"/>
            <a:ext cx="3113445" cy="284011"/>
          </a:xfrm>
          <a:prstGeom prst="rect">
            <a:avLst/>
          </a:prstGeom>
          <a:noFill/>
        </p:spPr>
        <p:txBody>
          <a:bodyPr wrap="square" rtlCol="0">
            <a:spAutoFit/>
          </a:bodyPr>
          <a:lstStyle/>
          <a:p>
            <a:r>
              <a:rPr lang="en-US" sz="1200" dirty="0" smtClean="0">
                <a:solidFill>
                  <a:srgbClr val="252823"/>
                </a:solidFill>
              </a:rPr>
              <a:t>COPYRIGHT@2017</a:t>
            </a:r>
            <a:r>
              <a:rPr lang="en-US" sz="1200" baseline="0" dirty="0" smtClean="0">
                <a:solidFill>
                  <a:srgbClr val="252823"/>
                </a:solidFill>
              </a:rPr>
              <a:t> THOUGHTBOX EDUCATION</a:t>
            </a:r>
            <a:endParaRPr lang="en-US" sz="1200" dirty="0">
              <a:solidFill>
                <a:srgbClr val="252823"/>
              </a:solidFill>
            </a:endParaRPr>
          </a:p>
        </p:txBody>
      </p:sp>
      <p:cxnSp>
        <p:nvCxnSpPr>
          <p:cNvPr id="17" name="Straight Connector 16"/>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99227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650" r:id="rId16"/>
    <p:sldLayoutId id="2147483660" r:id="rId1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EE72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99730"/>
            <a:ext cx="10515600" cy="119095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extBox 8"/>
          <p:cNvSpPr txBox="1"/>
          <p:nvPr userDrawn="1"/>
        </p:nvSpPr>
        <p:spPr>
          <a:xfrm>
            <a:off x="345374" y="68744"/>
            <a:ext cx="2461571" cy="276999"/>
          </a:xfrm>
          <a:prstGeom prst="rect">
            <a:avLst/>
          </a:prstGeom>
          <a:noFill/>
        </p:spPr>
        <p:txBody>
          <a:bodyPr wrap="none" rtlCol="0">
            <a:spAutoFit/>
          </a:bodyPr>
          <a:lstStyle/>
          <a:p>
            <a:r>
              <a:rPr lang="en-US" sz="1200" dirty="0" smtClean="0">
                <a:solidFill>
                  <a:srgbClr val="252823"/>
                </a:solidFill>
                <a:latin typeface="Foco"/>
                <a:cs typeface="Foco"/>
              </a:rPr>
              <a:t>TOPIC: </a:t>
            </a:r>
            <a:r>
              <a:rPr lang="en-US" sz="1200" b="1" dirty="0" smtClean="0">
                <a:solidFill>
                  <a:srgbClr val="252823"/>
                </a:solidFill>
                <a:latin typeface="Foco"/>
                <a:cs typeface="Foco"/>
              </a:rPr>
              <a:t>IMMIGRATION &amp; REFUGEES</a:t>
            </a:r>
            <a:endParaRPr lang="en-US" sz="1200" b="1" dirty="0">
              <a:solidFill>
                <a:srgbClr val="252823"/>
              </a:solidFill>
            </a:endParaRPr>
          </a:p>
        </p:txBody>
      </p:sp>
      <p:cxnSp>
        <p:nvCxnSpPr>
          <p:cNvPr id="11" name="Straight Connector 10"/>
          <p:cNvCxnSpPr/>
          <p:nvPr userDrawn="1"/>
        </p:nvCxnSpPr>
        <p:spPr>
          <a:xfrm>
            <a:off x="428625" y="315675"/>
            <a:ext cx="11349908" cy="1638"/>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sp>
        <p:nvSpPr>
          <p:cNvPr id="12" name="TextBox 11"/>
          <p:cNvSpPr txBox="1"/>
          <p:nvPr userDrawn="1"/>
        </p:nvSpPr>
        <p:spPr>
          <a:xfrm>
            <a:off x="8779705" y="6541834"/>
            <a:ext cx="3113445" cy="284011"/>
          </a:xfrm>
          <a:prstGeom prst="rect">
            <a:avLst/>
          </a:prstGeom>
          <a:noFill/>
        </p:spPr>
        <p:txBody>
          <a:bodyPr wrap="square" rtlCol="0">
            <a:spAutoFit/>
          </a:bodyPr>
          <a:lstStyle/>
          <a:p>
            <a:r>
              <a:rPr lang="en-US" sz="1200" dirty="0" smtClean="0">
                <a:solidFill>
                  <a:srgbClr val="252823"/>
                </a:solidFill>
              </a:rPr>
              <a:t>COPYRIGHT@2017 THOUGHTBOX EDUCATION</a:t>
            </a:r>
            <a:endParaRPr lang="en-US" sz="1200" dirty="0">
              <a:solidFill>
                <a:srgbClr val="252823"/>
              </a:solidFill>
            </a:endParaRPr>
          </a:p>
        </p:txBody>
      </p:sp>
      <p:cxnSp>
        <p:nvCxnSpPr>
          <p:cNvPr id="17" name="Straight Connector 16"/>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669117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warsanshire.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nI9D92Xiygo"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RBQ-IoHfimQ" TargetMode="External"/><Relationship Id="rId2" Type="http://schemas.openxmlformats.org/officeDocument/2006/relationships/hyperlink" Target="http://www.savethechildren.net/"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youtube.com/watch?v=RBQ-IoHfimQ&amp;feature=youtu.b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RBQ-IoHfimQ&amp;feature=youtu.b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1" name="Rectangle 10"/>
          <p:cNvSpPr/>
          <p:nvPr/>
        </p:nvSpPr>
        <p:spPr>
          <a:xfrm>
            <a:off x="0" y="5390618"/>
            <a:ext cx="12192000" cy="1467382"/>
          </a:xfrm>
          <a:prstGeom prst="rect">
            <a:avLst/>
          </a:prstGeom>
          <a:solidFill>
            <a:srgbClr val="353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rgbClr val="FEE725"/>
                </a:solidFill>
                <a:latin typeface="Foco" panose="020B0504050202020203" pitchFamily="34" charset="0"/>
              </a:rPr>
              <a:t>Immigration &amp; Refugees</a:t>
            </a:r>
            <a:endParaRPr lang="en-GB" b="1" dirty="0" smtClean="0">
              <a:solidFill>
                <a:srgbClr val="FEE725"/>
              </a:solidFill>
              <a:latin typeface="Foco" panose="020B0504050202020203" pitchFamily="34" charset="0"/>
            </a:endParaRPr>
          </a:p>
          <a:p>
            <a:pPr algn="ctr"/>
            <a:r>
              <a:rPr lang="en-GB" sz="3600" b="1" dirty="0" smtClean="0">
                <a:solidFill>
                  <a:prstClr val="white"/>
                </a:solidFill>
                <a:latin typeface="Foco" panose="020B0504050202020203" pitchFamily="34" charset="0"/>
              </a:rPr>
              <a:t>Week 2</a:t>
            </a:r>
            <a:r>
              <a:rPr lang="en-GB" sz="3600" dirty="0" smtClean="0">
                <a:solidFill>
                  <a:prstClr val="white"/>
                </a:solidFill>
                <a:latin typeface="Foco" panose="020B0504050202020203" pitchFamily="34" charset="0"/>
              </a:rPr>
              <a:t> –</a:t>
            </a:r>
            <a:r>
              <a:rPr lang="en-GB" sz="3600" b="1" dirty="0" smtClean="0">
                <a:solidFill>
                  <a:prstClr val="white"/>
                </a:solidFill>
                <a:latin typeface="Foco" panose="020B0504050202020203" pitchFamily="34" charset="0"/>
              </a:rPr>
              <a:t> A Human Story</a:t>
            </a:r>
            <a:endParaRPr lang="en-GB" sz="3600" b="1" dirty="0">
              <a:solidFill>
                <a:prstClr val="white"/>
              </a:solidFill>
              <a:latin typeface="Foco" panose="020B0504050202020203" pitchFamily="34" charset="0"/>
            </a:endParaRPr>
          </a:p>
        </p:txBody>
      </p:sp>
      <p:sp>
        <p:nvSpPr>
          <p:cNvPr id="12" name="Rectangle 11"/>
          <p:cNvSpPr/>
          <p:nvPr/>
        </p:nvSpPr>
        <p:spPr>
          <a:xfrm>
            <a:off x="113769" y="5411972"/>
            <a:ext cx="2642506" cy="769441"/>
          </a:xfrm>
          <a:prstGeom prst="rect">
            <a:avLst/>
          </a:prstGeom>
        </p:spPr>
        <p:txBody>
          <a:bodyPr wrap="square">
            <a:spAutoFit/>
          </a:bodyPr>
          <a:lstStyle/>
          <a:p>
            <a:r>
              <a:rPr lang="en-GB" sz="2800" b="1" dirty="0" smtClean="0">
                <a:solidFill>
                  <a:srgbClr val="FEE725"/>
                </a:solidFill>
                <a:latin typeface="Foco" panose="020B0504050202020203" pitchFamily="34" charset="0"/>
                <a:ea typeface="Times New Roman" panose="02020603050405020304" pitchFamily="18" charset="0"/>
                <a:cs typeface="Times New Roman" panose="02020603050405020304" pitchFamily="18" charset="0"/>
              </a:rPr>
              <a:t>Y7&amp;8 </a:t>
            </a:r>
            <a:endParaRPr lang="en-GB" sz="2800" b="1" dirty="0">
              <a:solidFill>
                <a:srgbClr val="FEE725"/>
              </a:solidFill>
              <a:latin typeface="Foco" panose="020B0504050202020203" pitchFamily="34" charset="0"/>
              <a:ea typeface="Times New Roman" panose="02020603050405020304" pitchFamily="18" charset="0"/>
              <a:cs typeface="Times New Roman" panose="02020603050405020304" pitchFamily="18" charset="0"/>
            </a:endParaRPr>
          </a:p>
          <a:p>
            <a:r>
              <a:rPr lang="en-GB" sz="1600" b="1" dirty="0" smtClean="0">
                <a:solidFill>
                  <a:prstClr val="white">
                    <a:lumMod val="50000"/>
                  </a:prstClr>
                </a:solidFill>
                <a:latin typeface="Foco" panose="020B0504050202020203" pitchFamily="34" charset="0"/>
                <a:ea typeface="Times New Roman" panose="02020603050405020304" pitchFamily="18" charset="0"/>
                <a:cs typeface="Times New Roman" panose="02020603050405020304" pitchFamily="18" charset="0"/>
              </a:rPr>
              <a:t>11</a:t>
            </a:r>
            <a:r>
              <a:rPr lang="en-GB" sz="1600" dirty="0" smtClean="0">
                <a:solidFill>
                  <a:prstClr val="white">
                    <a:lumMod val="50000"/>
                  </a:prstClr>
                </a:solidFill>
                <a:latin typeface="Foco" panose="020B0504050202020203" pitchFamily="34" charset="0"/>
                <a:ea typeface="Times New Roman" panose="02020603050405020304" pitchFamily="18" charset="0"/>
                <a:cs typeface="Times New Roman" panose="02020603050405020304" pitchFamily="18" charset="0"/>
              </a:rPr>
              <a:t>-</a:t>
            </a:r>
            <a:r>
              <a:rPr lang="en-GB" sz="1600" b="1" dirty="0" smtClean="0">
                <a:solidFill>
                  <a:prstClr val="white">
                    <a:lumMod val="50000"/>
                  </a:prstClr>
                </a:solidFill>
                <a:latin typeface="Foco" panose="020B0504050202020203" pitchFamily="34" charset="0"/>
                <a:ea typeface="Times New Roman" panose="02020603050405020304" pitchFamily="18" charset="0"/>
                <a:cs typeface="Times New Roman" panose="02020603050405020304" pitchFamily="18" charset="0"/>
              </a:rPr>
              <a:t>13 </a:t>
            </a:r>
            <a:r>
              <a:rPr lang="en-GB" sz="1600" b="1" dirty="0" smtClean="0">
                <a:solidFill>
                  <a:prstClr val="white">
                    <a:lumMod val="50000"/>
                  </a:prstClr>
                </a:solidFill>
                <a:latin typeface="Foco" panose="020B0504050202020203" pitchFamily="34" charset="0"/>
                <a:ea typeface="Times New Roman" panose="02020603050405020304" pitchFamily="18" charset="0"/>
                <a:cs typeface="Times New Roman" panose="02020603050405020304" pitchFamily="18" charset="0"/>
              </a:rPr>
              <a:t>years</a:t>
            </a:r>
            <a:endParaRPr lang="en-GB" sz="1100" dirty="0">
              <a:solidFill>
                <a:prstClr val="white">
                  <a:lumMod val="50000"/>
                </a:prstClr>
              </a:solidFill>
              <a:latin typeface="Foco" panose="020B0504050202020203" pitchFamily="34" charset="0"/>
              <a:ea typeface="Times New Roman" panose="02020603050405020304" pitchFamily="18" charset="0"/>
            </a:endParaRPr>
          </a:p>
        </p:txBody>
      </p:sp>
      <p:sp>
        <p:nvSpPr>
          <p:cNvPr id="9" name="Oval 8"/>
          <p:cNvSpPr/>
          <p:nvPr/>
        </p:nvSpPr>
        <p:spPr>
          <a:xfrm>
            <a:off x="10515600" y="146304"/>
            <a:ext cx="1547869" cy="1549146"/>
          </a:xfrm>
          <a:prstGeom prst="ellipse">
            <a:avLst/>
          </a:prstGeom>
          <a:solidFill>
            <a:srgbClr val="FEE7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r>
              <a:rPr lang="en-GB" b="1" dirty="0" smtClean="0">
                <a:solidFill>
                  <a:srgbClr val="35372F"/>
                </a:solidFill>
              </a:rPr>
              <a:t>15 minutes+</a:t>
            </a:r>
            <a:endParaRPr lang="en-GB" b="1" dirty="0">
              <a:solidFill>
                <a:srgbClr val="35372F"/>
              </a:solidFill>
            </a:endParaRPr>
          </a:p>
        </p:txBody>
      </p:sp>
    </p:spTree>
    <p:extLst>
      <p:ext uri="{BB962C8B-B14F-4D97-AF65-F5344CB8AC3E}">
        <p14:creationId xmlns:p14="http://schemas.microsoft.com/office/powerpoint/2010/main" val="34401401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123949"/>
            <a:ext cx="11249023" cy="4287207"/>
          </a:xfrm>
        </p:spPr>
        <p:txBody>
          <a:bodyPr>
            <a:normAutofit/>
          </a:bodyPr>
          <a:lstStyle/>
          <a:p>
            <a:pPr marL="0" indent="0">
              <a:buNone/>
            </a:pPr>
            <a:r>
              <a:rPr lang="en-GB" sz="2400" dirty="0" smtClean="0"/>
              <a:t>The poem HOME </a:t>
            </a:r>
            <a:r>
              <a:rPr lang="en-GB" sz="2400" dirty="0"/>
              <a:t>by Kenyan-born Somali poet </a:t>
            </a:r>
            <a:r>
              <a:rPr lang="en-GB" sz="2400" u="sng" dirty="0" err="1">
                <a:hlinkClick r:id="rId2"/>
              </a:rPr>
              <a:t>Warsan</a:t>
            </a:r>
            <a:r>
              <a:rPr lang="en-GB" sz="2400" u="sng" dirty="0">
                <a:hlinkClick r:id="rId2"/>
              </a:rPr>
              <a:t> </a:t>
            </a:r>
            <a:r>
              <a:rPr lang="en-GB" sz="2400" u="sng" dirty="0" smtClean="0">
                <a:hlinkClick r:id="rId2"/>
              </a:rPr>
              <a:t>Shire</a:t>
            </a:r>
            <a:r>
              <a:rPr lang="en-GB" sz="2400" dirty="0"/>
              <a:t> </a:t>
            </a:r>
            <a:r>
              <a:rPr lang="en-GB" sz="2400" dirty="0" smtClean="0"/>
              <a:t>reveals some of the decisions </a:t>
            </a:r>
            <a:r>
              <a:rPr lang="en-GB" sz="2400" dirty="0"/>
              <a:t>behind </a:t>
            </a:r>
            <a:r>
              <a:rPr lang="en-GB" sz="2400" dirty="0" smtClean="0"/>
              <a:t>mass migration, </a:t>
            </a:r>
            <a:r>
              <a:rPr lang="en-GB" sz="2400" dirty="0"/>
              <a:t>most </a:t>
            </a:r>
            <a:r>
              <a:rPr lang="en-GB" sz="2400" dirty="0" smtClean="0"/>
              <a:t>significantly the </a:t>
            </a:r>
            <a:r>
              <a:rPr lang="en-GB" sz="2400" dirty="0"/>
              <a:t>desperation and lack of choice or option that comes with movement. </a:t>
            </a:r>
          </a:p>
          <a:p>
            <a:pPr marL="0" indent="0">
              <a:buNone/>
            </a:pPr>
            <a:endParaRPr lang="en-GB" dirty="0" smtClean="0"/>
          </a:p>
        </p:txBody>
      </p:sp>
      <p:sp>
        <p:nvSpPr>
          <p:cNvPr id="4" name="Footer Placeholder 3"/>
          <p:cNvSpPr>
            <a:spLocks noGrp="1"/>
          </p:cNvSpPr>
          <p:nvPr>
            <p:ph type="ftr" sz="quarter" idx="4294967295"/>
          </p:nvPr>
        </p:nvSpPr>
        <p:spPr>
          <a:xfrm>
            <a:off x="6280150" y="6356350"/>
            <a:ext cx="5911850" cy="365125"/>
          </a:xfrm>
          <a:prstGeom prst="rect">
            <a:avLst/>
          </a:prstGeom>
        </p:spPr>
        <p:txBody>
          <a:bodyPr/>
          <a:lstStyle/>
          <a:p>
            <a:r>
              <a:rPr lang="en-GB" dirty="0" smtClean="0"/>
              <a:t> </a:t>
            </a:r>
            <a:endParaRPr lang="en-GB" dirty="0"/>
          </a:p>
        </p:txBody>
      </p:sp>
      <p:pic>
        <p:nvPicPr>
          <p:cNvPr id="1026" name="Picture 2" descr="https://media.newyorker.com/photos/5909715ec14b3c606c107fda/4:3/w_960,c_limit/Okeowo-Warsan-Shi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0924" y="2902744"/>
            <a:ext cx="4098925" cy="307419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1001" y="2655094"/>
            <a:ext cx="6096000" cy="1569660"/>
          </a:xfrm>
          <a:prstGeom prst="rect">
            <a:avLst/>
          </a:prstGeom>
        </p:spPr>
        <p:txBody>
          <a:bodyPr>
            <a:spAutoFit/>
          </a:bodyPr>
          <a:lstStyle/>
          <a:p>
            <a:r>
              <a:rPr lang="en-GB" sz="2400" dirty="0"/>
              <a:t>Her main interest in her poetry is writing </a:t>
            </a:r>
            <a:r>
              <a:rPr lang="en-GB" sz="2400" i="1" dirty="0"/>
              <a:t>about</a:t>
            </a:r>
            <a:r>
              <a:rPr lang="en-GB" sz="2400" dirty="0"/>
              <a:t> and </a:t>
            </a:r>
            <a:r>
              <a:rPr lang="en-GB" sz="2400" i="1" dirty="0"/>
              <a:t>for</a:t>
            </a:r>
            <a:r>
              <a:rPr lang="en-GB" sz="2400" dirty="0"/>
              <a:t> people who are generally not heard otherwise, i.e. immigrants and refugees, as well as other marginalized groups of people too</a:t>
            </a:r>
          </a:p>
        </p:txBody>
      </p:sp>
    </p:spTree>
    <p:extLst>
      <p:ext uri="{BB962C8B-B14F-4D97-AF65-F5344CB8AC3E}">
        <p14:creationId xmlns:p14="http://schemas.microsoft.com/office/powerpoint/2010/main" val="83340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8626" y="1057274"/>
            <a:ext cx="11249023" cy="4191957"/>
          </a:xfrm>
        </p:spPr>
        <p:txBody>
          <a:bodyPr>
            <a:normAutofit/>
          </a:bodyPr>
          <a:lstStyle/>
          <a:p>
            <a:pPr marL="0" indent="0">
              <a:buNone/>
            </a:pPr>
            <a:r>
              <a:rPr lang="en-GB" dirty="0" smtClean="0"/>
              <a:t>Click </a:t>
            </a:r>
            <a:r>
              <a:rPr lang="en-GB" dirty="0"/>
              <a:t>on the </a:t>
            </a:r>
            <a:r>
              <a:rPr lang="en-GB" dirty="0" smtClean="0"/>
              <a:t>link below to listen (and read along) to </a:t>
            </a:r>
            <a:r>
              <a:rPr lang="en-GB" dirty="0" err="1" smtClean="0"/>
              <a:t>Warsan</a:t>
            </a:r>
            <a:r>
              <a:rPr lang="en-GB" dirty="0" smtClean="0"/>
              <a:t> Shire read her poem ‘Home’:</a:t>
            </a:r>
            <a:endParaRPr lang="en-GB" dirty="0"/>
          </a:p>
          <a:p>
            <a:pPr marL="0" indent="0">
              <a:buNone/>
            </a:pPr>
            <a:r>
              <a:rPr lang="en-GB" sz="4000" dirty="0" smtClean="0">
                <a:hlinkClick r:id="rId2"/>
              </a:rPr>
              <a:t>Home</a:t>
            </a:r>
            <a:endParaRPr lang="en-GB" sz="4000" dirty="0"/>
          </a:p>
          <a:p>
            <a:pPr marL="0" indent="0">
              <a:buNone/>
            </a:pPr>
            <a:endParaRPr lang="en-GB" dirty="0"/>
          </a:p>
        </p:txBody>
      </p:sp>
      <p:sp>
        <p:nvSpPr>
          <p:cNvPr id="4" name="Footer Placeholder 3"/>
          <p:cNvSpPr>
            <a:spLocks noGrp="1"/>
          </p:cNvSpPr>
          <p:nvPr>
            <p:ph type="ftr" sz="quarter" idx="4294967295"/>
          </p:nvPr>
        </p:nvSpPr>
        <p:spPr>
          <a:xfrm>
            <a:off x="6280150" y="6356350"/>
            <a:ext cx="5911850" cy="365125"/>
          </a:xfrm>
          <a:prstGeom prst="rect">
            <a:avLst/>
          </a:prstGeom>
        </p:spPr>
        <p:txBody>
          <a:bodyPr/>
          <a:lstStyle/>
          <a:p>
            <a:r>
              <a:rPr lang="en-GB" dirty="0" smtClean="0"/>
              <a:t> </a:t>
            </a:r>
            <a:endParaRPr lang="en-GB" dirty="0"/>
          </a:p>
        </p:txBody>
      </p:sp>
      <p:sp>
        <p:nvSpPr>
          <p:cNvPr id="6" name="Oval Callout 5"/>
          <p:cNvSpPr/>
          <p:nvPr/>
        </p:nvSpPr>
        <p:spPr>
          <a:xfrm>
            <a:off x="5553075" y="1954411"/>
            <a:ext cx="4644512" cy="4034118"/>
          </a:xfrm>
          <a:prstGeom prst="wedgeEllipseCallou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accent4">
                    <a:lumMod val="20000"/>
                    <a:lumOff val="80000"/>
                  </a:schemeClr>
                </a:solidFill>
                <a:latin typeface="Foco Bold" panose="020B0804050202020203" pitchFamily="34" charset="0"/>
                <a:ea typeface="Segoe UI Black" panose="020B0A02040204020203" pitchFamily="34" charset="0"/>
                <a:cs typeface="Segoe UI Black" panose="020B0A02040204020203" pitchFamily="34" charset="0"/>
              </a:rPr>
              <a:t>“no </a:t>
            </a:r>
            <a:r>
              <a:rPr lang="en-GB" sz="2400" dirty="0">
                <a:solidFill>
                  <a:schemeClr val="accent4">
                    <a:lumMod val="20000"/>
                    <a:lumOff val="80000"/>
                  </a:schemeClr>
                </a:solidFill>
                <a:latin typeface="Foco Bold" panose="020B0804050202020203" pitchFamily="34" charset="0"/>
                <a:ea typeface="Segoe UI Black" panose="020B0A02040204020203" pitchFamily="34" charset="0"/>
                <a:cs typeface="Segoe UI Black" panose="020B0A02040204020203" pitchFamily="34" charset="0"/>
              </a:rPr>
              <a:t>one puts their children in a boat</a:t>
            </a:r>
            <a:br>
              <a:rPr lang="en-GB" sz="2400" dirty="0">
                <a:solidFill>
                  <a:schemeClr val="accent4">
                    <a:lumMod val="20000"/>
                    <a:lumOff val="80000"/>
                  </a:schemeClr>
                </a:solidFill>
                <a:latin typeface="Foco Bold" panose="020B0804050202020203" pitchFamily="34" charset="0"/>
                <a:ea typeface="Segoe UI Black" panose="020B0A02040204020203" pitchFamily="34" charset="0"/>
                <a:cs typeface="Segoe UI Black" panose="020B0A02040204020203" pitchFamily="34" charset="0"/>
              </a:rPr>
            </a:br>
            <a:r>
              <a:rPr lang="en-GB" sz="2400" dirty="0">
                <a:solidFill>
                  <a:schemeClr val="accent4">
                    <a:lumMod val="20000"/>
                    <a:lumOff val="80000"/>
                  </a:schemeClr>
                </a:solidFill>
                <a:latin typeface="Foco Bold" panose="020B0804050202020203" pitchFamily="34" charset="0"/>
                <a:ea typeface="Segoe UI Black" panose="020B0A02040204020203" pitchFamily="34" charset="0"/>
                <a:cs typeface="Segoe UI Black" panose="020B0A02040204020203" pitchFamily="34" charset="0"/>
              </a:rPr>
              <a:t>unless the water is safer than the </a:t>
            </a:r>
            <a:r>
              <a:rPr lang="en-GB" sz="2400" dirty="0" smtClean="0">
                <a:solidFill>
                  <a:schemeClr val="accent4">
                    <a:lumMod val="20000"/>
                    <a:lumOff val="80000"/>
                  </a:schemeClr>
                </a:solidFill>
                <a:latin typeface="Foco Bold" panose="020B0804050202020203" pitchFamily="34" charset="0"/>
                <a:ea typeface="Segoe UI Black" panose="020B0A02040204020203" pitchFamily="34" charset="0"/>
                <a:cs typeface="Segoe UI Black" panose="020B0A02040204020203" pitchFamily="34" charset="0"/>
              </a:rPr>
              <a:t>land”</a:t>
            </a:r>
          </a:p>
          <a:p>
            <a:pPr algn="ctr"/>
            <a:endParaRPr lang="en-GB" sz="2400" dirty="0">
              <a:solidFill>
                <a:schemeClr val="accent4">
                  <a:lumMod val="20000"/>
                  <a:lumOff val="80000"/>
                </a:schemeClr>
              </a:solidFill>
              <a:latin typeface="Foco Bold" panose="020B0804050202020203" pitchFamily="34" charset="0"/>
              <a:ea typeface="Segoe UI Black" panose="020B0A02040204020203" pitchFamily="34" charset="0"/>
              <a:cs typeface="Segoe UI Black" panose="020B0A02040204020203" pitchFamily="34" charset="0"/>
            </a:endParaRPr>
          </a:p>
          <a:p>
            <a:pPr algn="ctr"/>
            <a:r>
              <a:rPr lang="en-GB" sz="1600" dirty="0" err="1" smtClean="0">
                <a:solidFill>
                  <a:schemeClr val="accent4">
                    <a:lumMod val="20000"/>
                    <a:lumOff val="80000"/>
                  </a:schemeClr>
                </a:solidFill>
                <a:latin typeface="+mj-lt"/>
                <a:ea typeface="Segoe UI Black" panose="020B0A02040204020203" pitchFamily="34" charset="0"/>
                <a:cs typeface="Segoe UI Black" panose="020B0A02040204020203" pitchFamily="34" charset="0"/>
              </a:rPr>
              <a:t>Warsan</a:t>
            </a:r>
            <a:r>
              <a:rPr lang="en-GB" sz="1600" dirty="0" smtClean="0">
                <a:solidFill>
                  <a:schemeClr val="accent4">
                    <a:lumMod val="20000"/>
                    <a:lumOff val="80000"/>
                  </a:schemeClr>
                </a:solidFill>
                <a:latin typeface="+mj-lt"/>
                <a:ea typeface="Segoe UI Black" panose="020B0A02040204020203" pitchFamily="34" charset="0"/>
                <a:cs typeface="Segoe UI Black" panose="020B0A02040204020203" pitchFamily="34" charset="0"/>
              </a:rPr>
              <a:t> Shire - Home</a:t>
            </a:r>
            <a:endParaRPr lang="en-GB" sz="1600" dirty="0">
              <a:solidFill>
                <a:schemeClr val="accent4">
                  <a:lumMod val="20000"/>
                  <a:lumOff val="80000"/>
                </a:schemeClr>
              </a:solidFill>
              <a:latin typeface="+mj-lt"/>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129748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7676" y="739184"/>
            <a:ext cx="11096623" cy="4932954"/>
          </a:xfrm>
        </p:spPr>
        <p:txBody>
          <a:bodyPr/>
          <a:lstStyle/>
          <a:p>
            <a:pPr marL="0" indent="0">
              <a:buNone/>
            </a:pPr>
            <a:r>
              <a:rPr lang="en-GB" dirty="0"/>
              <a:t>Allow students a few moments to reflect upon the poem, either in silence or with the person sitting next to them.</a:t>
            </a:r>
          </a:p>
          <a:p>
            <a:pPr marL="0" indent="0">
              <a:buNone/>
            </a:pPr>
            <a:r>
              <a:rPr lang="en-GB" dirty="0" err="1" smtClean="0"/>
              <a:t>Warsan</a:t>
            </a:r>
            <a:r>
              <a:rPr lang="en-GB" dirty="0" smtClean="0"/>
              <a:t> </a:t>
            </a:r>
            <a:r>
              <a:rPr lang="en-GB" dirty="0"/>
              <a:t>Shire’s poem is full of </a:t>
            </a:r>
            <a:r>
              <a:rPr lang="en-GB" dirty="0" smtClean="0"/>
              <a:t>imagery: </a:t>
            </a:r>
            <a:r>
              <a:rPr lang="en-GB" dirty="0"/>
              <a:t>key words and phrases used to present visual images of her emotions to allow people reading to understand by seeing and feeling what other people have experienced</a:t>
            </a:r>
            <a:r>
              <a:rPr lang="en-GB" dirty="0" smtClean="0"/>
              <a:t>.</a:t>
            </a:r>
          </a:p>
          <a:p>
            <a:pPr marL="0" indent="0">
              <a:buNone/>
            </a:pPr>
            <a:endParaRPr lang="en-GB" dirty="0"/>
          </a:p>
        </p:txBody>
      </p:sp>
      <p:sp>
        <p:nvSpPr>
          <p:cNvPr id="4" name="Footer Placeholder 3"/>
          <p:cNvSpPr>
            <a:spLocks noGrp="1"/>
          </p:cNvSpPr>
          <p:nvPr>
            <p:ph type="ftr" sz="quarter" idx="4294967295"/>
          </p:nvPr>
        </p:nvSpPr>
        <p:spPr>
          <a:xfrm>
            <a:off x="6280150" y="6356350"/>
            <a:ext cx="5911850" cy="365125"/>
          </a:xfrm>
          <a:prstGeom prst="rect">
            <a:avLst/>
          </a:prstGeom>
        </p:spPr>
        <p:txBody>
          <a:bodyPr/>
          <a:lstStyle/>
          <a:p>
            <a:r>
              <a:rPr lang="en-GB" dirty="0" smtClean="0"/>
              <a:t> </a:t>
            </a:r>
            <a:endParaRPr lang="en-GB" dirty="0"/>
          </a:p>
        </p:txBody>
      </p:sp>
      <p:sp>
        <p:nvSpPr>
          <p:cNvPr id="5" name="Oval Callout 4"/>
          <p:cNvSpPr/>
          <p:nvPr/>
        </p:nvSpPr>
        <p:spPr>
          <a:xfrm>
            <a:off x="6158245" y="3074525"/>
            <a:ext cx="3519156" cy="2922678"/>
          </a:xfrm>
          <a:prstGeom prst="wedgeEllipseCallou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latin typeface="Segoe UI Black" panose="020B0A02040204020203" pitchFamily="34" charset="0"/>
                <a:ea typeface="Segoe UI Black" panose="020B0A02040204020203" pitchFamily="34" charset="0"/>
                <a:cs typeface="Segoe UI Black" panose="020B0A02040204020203" pitchFamily="34" charset="0"/>
              </a:rPr>
              <a:t>home </a:t>
            </a:r>
            <a:r>
              <a:rPr lang="en-GB" sz="2800" dirty="0">
                <a:latin typeface="Segoe UI Black" panose="020B0A02040204020203" pitchFamily="34" charset="0"/>
                <a:ea typeface="Segoe UI Black" panose="020B0A02040204020203" pitchFamily="34" charset="0"/>
                <a:cs typeface="Segoe UI Black" panose="020B0A02040204020203" pitchFamily="34" charset="0"/>
              </a:rPr>
              <a:t>is the mouth of a shark</a:t>
            </a:r>
            <a:r>
              <a:rPr lang="en-GB" sz="2800" dirty="0" smtClean="0">
                <a:latin typeface="Segoe UI Black" panose="020B0A02040204020203" pitchFamily="34" charset="0"/>
                <a:ea typeface="Segoe UI Black" panose="020B0A02040204020203" pitchFamily="34" charset="0"/>
                <a:cs typeface="Segoe UI Black" panose="020B0A02040204020203" pitchFamily="34" charset="0"/>
              </a:rPr>
              <a:t>…</a:t>
            </a:r>
            <a:endParaRPr lang="en-GB" sz="2800"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6" name="Oval Callout 5"/>
          <p:cNvSpPr/>
          <p:nvPr/>
        </p:nvSpPr>
        <p:spPr>
          <a:xfrm>
            <a:off x="2209800" y="3074525"/>
            <a:ext cx="3429000" cy="2922678"/>
          </a:xfrm>
          <a:prstGeom prst="wedgeEllipseCallou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Segoe UI Black" panose="020B0A02040204020203" pitchFamily="34" charset="0"/>
                <a:ea typeface="Segoe UI Black" panose="020B0A02040204020203" pitchFamily="34" charset="0"/>
                <a:cs typeface="Segoe UI Black" panose="020B0A02040204020203" pitchFamily="34" charset="0"/>
              </a:rPr>
              <a:t>no-one leaves home unless home chases </a:t>
            </a:r>
            <a:r>
              <a:rPr lang="en-GB" sz="2800" dirty="0" smtClean="0">
                <a:latin typeface="Segoe UI Black" panose="020B0A02040204020203" pitchFamily="34" charset="0"/>
                <a:ea typeface="Segoe UI Black" panose="020B0A02040204020203" pitchFamily="34" charset="0"/>
                <a:cs typeface="Segoe UI Black" panose="020B0A02040204020203" pitchFamily="34" charset="0"/>
              </a:rPr>
              <a:t>you…</a:t>
            </a:r>
            <a:endParaRPr lang="en-GB" sz="2800" dirty="0">
              <a:latin typeface="Segoe UI Black" panose="020B0A02040204020203" pitchFamily="34" charset="0"/>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235095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2" y="338328"/>
            <a:ext cx="10515600" cy="6099048"/>
          </a:xfrm>
        </p:spPr>
        <p:txBody>
          <a:bodyPr>
            <a:normAutofit/>
          </a:bodyPr>
          <a:lstStyle/>
          <a:p>
            <a:pPr marL="0" indent="0" algn="ctr">
              <a:buNone/>
            </a:pPr>
            <a:endParaRPr lang="en-GB" dirty="0" smtClean="0">
              <a:solidFill>
                <a:schemeClr val="bg1"/>
              </a:solidFill>
            </a:endParaRPr>
          </a:p>
          <a:p>
            <a:pPr marL="0" indent="0" algn="ctr">
              <a:buNone/>
            </a:pPr>
            <a:r>
              <a:rPr lang="en-GB" sz="4000" b="1"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Home </a:t>
            </a:r>
            <a:r>
              <a:rPr lang="en-GB" sz="1600" b="1"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by </a:t>
            </a:r>
            <a:r>
              <a:rPr lang="en-GB" sz="1600" b="1" dirty="0" err="1"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Warsan</a:t>
            </a:r>
            <a:r>
              <a:rPr lang="en-GB" sz="1600" b="1"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 Shire</a:t>
            </a:r>
            <a:endParaRPr lang="en-GB" b="1"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endParaRPr>
          </a:p>
          <a:p>
            <a:pPr marL="0" indent="0" algn="ctr">
              <a:buNone/>
            </a:pPr>
            <a:r>
              <a:rPr lang="en-GB"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no </a:t>
            </a: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one leaves home unless</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home is the mouth of a shark</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you only run for the border</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when you see the whole city running as well</a:t>
            </a:r>
          </a:p>
          <a:p>
            <a:pPr marL="0" indent="0" algn="ctr">
              <a:buNone/>
            </a:pP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your </a:t>
            </a:r>
            <a:r>
              <a:rPr lang="en-GB"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neighbours </a:t>
            </a: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running faster than you</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breath bloody in their throats</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the boy you went to school with</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who kissed you dizzy behind the old tin factory</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is holding a gun bigger than his body</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you only leave home</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when home won’t let you stay</a:t>
            </a:r>
            <a:r>
              <a:rPr lang="en-GB"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a:t>
            </a:r>
            <a:endPar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4" name="Footer Placeholder 3"/>
          <p:cNvSpPr>
            <a:spLocks noGrp="1"/>
          </p:cNvSpPr>
          <p:nvPr>
            <p:ph type="ftr" sz="quarter" idx="4294967295"/>
          </p:nvPr>
        </p:nvSpPr>
        <p:spPr>
          <a:xfrm>
            <a:off x="6280150" y="6356350"/>
            <a:ext cx="591185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7160652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710186" y="439865"/>
            <a:ext cx="10515600" cy="6099048"/>
          </a:xfrm>
        </p:spPr>
        <p:txBody>
          <a:bodyPr>
            <a:normAutofit/>
          </a:bodyPr>
          <a:lstStyle/>
          <a:p>
            <a:pPr marL="0" indent="0" algn="ctr">
              <a:buNone/>
            </a:pPr>
            <a:endPar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endParaRPr>
          </a:p>
          <a:p>
            <a:pPr marL="0" indent="0" algn="ctr">
              <a:buNone/>
            </a:pP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no one leaves home unless home chases you</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fire under feet</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hot blood in your belly</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it’s not something you ever thought of doing</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until the blade burnt threats into</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your neck</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and even then you carried the anthem under</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your breath</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only tearing up your passport in an airport toilets</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sobbing as each mouthful of paper</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made it clear that you wouldn’t be going back.</a:t>
            </a:r>
          </a:p>
          <a:p>
            <a:pPr marL="0" indent="0" algn="ctr">
              <a:buNone/>
            </a:pPr>
            <a:endPar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4" name="Footer Placeholder 3"/>
          <p:cNvSpPr>
            <a:spLocks noGrp="1"/>
          </p:cNvSpPr>
          <p:nvPr>
            <p:ph type="ftr" sz="quarter" idx="4294967295"/>
          </p:nvPr>
        </p:nvSpPr>
        <p:spPr>
          <a:xfrm>
            <a:off x="6280150" y="6356350"/>
            <a:ext cx="591185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646899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710186" y="796164"/>
            <a:ext cx="10515600" cy="5238876"/>
          </a:xfrm>
        </p:spPr>
        <p:txBody>
          <a:bodyPr>
            <a:normAutofit/>
          </a:bodyPr>
          <a:lstStyle/>
          <a:p>
            <a:pPr marL="0" indent="0" algn="ctr">
              <a:buNone/>
            </a:pP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you have to understand,</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that no one puts their children in a boat</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unless the water is safer than the land</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no one burns their palms</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under trains</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beneath carriages</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no one spends days and nights in the stomach of a truck</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feeding on newspaper unless the miles travelled</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means something more than journey.</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no one crawls under fences</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no one wants to be beaten</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pitied</a:t>
            </a:r>
          </a:p>
          <a:p>
            <a:pPr marL="0" indent="0" algn="ctr">
              <a:buNone/>
            </a:pPr>
            <a:endPar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4" name="Footer Placeholder 3"/>
          <p:cNvSpPr>
            <a:spLocks noGrp="1"/>
          </p:cNvSpPr>
          <p:nvPr>
            <p:ph type="ftr" sz="quarter" idx="4294967295"/>
          </p:nvPr>
        </p:nvSpPr>
        <p:spPr>
          <a:xfrm>
            <a:off x="6280150" y="6356350"/>
            <a:ext cx="591185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7570340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2" y="785368"/>
            <a:ext cx="10515600" cy="5341112"/>
          </a:xfrm>
        </p:spPr>
        <p:txBody>
          <a:bodyPr>
            <a:normAutofit/>
          </a:bodyPr>
          <a:lstStyle/>
          <a:p>
            <a:pPr marL="0" indent="0" algn="ctr">
              <a:buNone/>
            </a:pPr>
            <a:r>
              <a:rPr lang="en-GB"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no </a:t>
            </a: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one chooses refugee camps</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or strip searches where your</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body is left aching</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or prison,</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because prison is safer</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than a city of fire</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and one prison guard</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in the night</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is better than a truckload</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of men who look like your father</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no one could take it</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no one could stomach it</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no one skin would be tough </a:t>
            </a:r>
            <a:r>
              <a:rPr lang="en-GB"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enough</a:t>
            </a:r>
            <a:endPar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4" name="Footer Placeholder 3"/>
          <p:cNvSpPr>
            <a:spLocks noGrp="1"/>
          </p:cNvSpPr>
          <p:nvPr>
            <p:ph type="ftr" sz="quarter" idx="4294967295"/>
          </p:nvPr>
        </p:nvSpPr>
        <p:spPr>
          <a:xfrm>
            <a:off x="6280150" y="6356350"/>
            <a:ext cx="591185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23423745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2" y="338328"/>
            <a:ext cx="10515600" cy="6099048"/>
          </a:xfrm>
        </p:spPr>
        <p:txBody>
          <a:bodyPr>
            <a:normAutofit lnSpcReduction="10000"/>
          </a:bodyPr>
          <a:lstStyle/>
          <a:p>
            <a:pPr marL="0" indent="0" algn="ctr">
              <a:buNone/>
            </a:pP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the</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go home blacks</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refugees</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dirty immigrants</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asylum seekers</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sucking our country dry</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niggers with their hands out</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they smell strange</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savage</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messed up their country and now they want</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to mess ours up</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how do the words</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the dirty looks</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roll off your backs</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maybe because the blow is softer</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than a limb torn off</a:t>
            </a:r>
          </a:p>
        </p:txBody>
      </p:sp>
      <p:sp>
        <p:nvSpPr>
          <p:cNvPr id="4" name="Footer Placeholder 3"/>
          <p:cNvSpPr>
            <a:spLocks noGrp="1"/>
          </p:cNvSpPr>
          <p:nvPr>
            <p:ph type="ftr" sz="quarter" idx="4294967295"/>
          </p:nvPr>
        </p:nvSpPr>
        <p:spPr>
          <a:xfrm>
            <a:off x="6280150" y="6356350"/>
            <a:ext cx="591185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12120301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2" y="927608"/>
            <a:ext cx="10515600" cy="5097272"/>
          </a:xfrm>
        </p:spPr>
        <p:txBody>
          <a:bodyPr>
            <a:normAutofit/>
          </a:bodyPr>
          <a:lstStyle/>
          <a:p>
            <a:pPr marL="0" indent="0" algn="ctr">
              <a:buNone/>
            </a:pP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or the words are more tender</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than fourteen men between</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your legs</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or the insults are easier</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to swallow</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than rubble</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than bone</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than your child body</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in pieces.</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i want to go home,</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but home is the mouth of a shark</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home is the barrel of the gun</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endPar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4" name="Footer Placeholder 3"/>
          <p:cNvSpPr>
            <a:spLocks noGrp="1"/>
          </p:cNvSpPr>
          <p:nvPr>
            <p:ph type="ftr" sz="quarter" idx="4294967295"/>
          </p:nvPr>
        </p:nvSpPr>
        <p:spPr>
          <a:xfrm>
            <a:off x="6280150" y="6356350"/>
            <a:ext cx="591185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37775887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2" y="782320"/>
            <a:ext cx="10515600" cy="5655056"/>
          </a:xfrm>
        </p:spPr>
        <p:txBody>
          <a:bodyPr>
            <a:normAutofit/>
          </a:bodyPr>
          <a:lstStyle/>
          <a:p>
            <a:pPr marL="0" indent="0" algn="ctr">
              <a:buNone/>
            </a:pP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and no one would leave home</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unless home chased you to the shore</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unless home told you</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to quicken your legs</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leave your clothes behind</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crawl through the desert</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wade through the oceans</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drown</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save</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be hunger</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beg</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forget pride</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your survival is more </a:t>
            </a:r>
            <a:r>
              <a:rPr lang="en-GB"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important</a:t>
            </a:r>
            <a:endPar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4" name="Footer Placeholder 3"/>
          <p:cNvSpPr>
            <a:spLocks noGrp="1"/>
          </p:cNvSpPr>
          <p:nvPr>
            <p:ph type="ftr" sz="quarter" idx="4294967295"/>
          </p:nvPr>
        </p:nvSpPr>
        <p:spPr>
          <a:xfrm>
            <a:off x="6280150" y="6356350"/>
            <a:ext cx="591185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3370501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369" y="292939"/>
            <a:ext cx="10515600" cy="1325563"/>
          </a:xfrm>
        </p:spPr>
        <p:txBody>
          <a:bodyPr/>
          <a:lstStyle/>
          <a:p>
            <a:r>
              <a:rPr lang="en-GB" dirty="0" smtClean="0"/>
              <a:t>In this lesson, students will:</a:t>
            </a:r>
            <a:endParaRPr lang="en-GB" dirty="0"/>
          </a:p>
        </p:txBody>
      </p:sp>
      <p:sp>
        <p:nvSpPr>
          <p:cNvPr id="3" name="Content Placeholder 2"/>
          <p:cNvSpPr>
            <a:spLocks noGrp="1"/>
          </p:cNvSpPr>
          <p:nvPr>
            <p:ph idx="1"/>
          </p:nvPr>
        </p:nvSpPr>
        <p:spPr>
          <a:xfrm>
            <a:off x="1839433" y="1750813"/>
            <a:ext cx="9976928" cy="4351338"/>
          </a:xfrm>
        </p:spPr>
        <p:txBody>
          <a:bodyPr>
            <a:normAutofit/>
          </a:bodyPr>
          <a:lstStyle/>
          <a:p>
            <a:pPr marL="0" indent="0">
              <a:buNone/>
            </a:pPr>
            <a:r>
              <a:rPr lang="en-GB" dirty="0"/>
              <a:t>Think about some of the psychological suffering of refugees and migrants and stereotypes we may form</a:t>
            </a:r>
          </a:p>
          <a:p>
            <a:pPr marL="0" indent="0">
              <a:buNone/>
            </a:pPr>
            <a:endParaRPr lang="en-GB" sz="1050" dirty="0"/>
          </a:p>
          <a:p>
            <a:pPr marL="0" indent="0">
              <a:buNone/>
            </a:pPr>
            <a:endParaRPr lang="en-GB" sz="1050" dirty="0"/>
          </a:p>
          <a:p>
            <a:pPr marL="0" indent="0">
              <a:buNone/>
            </a:pPr>
            <a:r>
              <a:rPr lang="en-GB" dirty="0"/>
              <a:t>Understand how it must feel to have to flee your home through no choice of your own</a:t>
            </a:r>
          </a:p>
          <a:p>
            <a:pPr marL="0" indent="0">
              <a:buNone/>
            </a:pPr>
            <a:endParaRPr lang="en-GB" sz="1200" dirty="0"/>
          </a:p>
          <a:p>
            <a:pPr marL="0" indent="0">
              <a:buNone/>
            </a:pPr>
            <a:endParaRPr lang="en-GB" sz="1200" dirty="0"/>
          </a:p>
          <a:p>
            <a:pPr marL="0" indent="0">
              <a:buNone/>
            </a:pPr>
            <a:r>
              <a:rPr lang="en-GB" dirty="0"/>
              <a:t>Explore and unravel some of </a:t>
            </a:r>
            <a:r>
              <a:rPr lang="en-GB" dirty="0" smtClean="0"/>
              <a:t>emotions and experiences of people having to leave their homes and become </a:t>
            </a:r>
            <a:r>
              <a:rPr lang="en-GB" dirty="0"/>
              <a:t>refugees</a:t>
            </a:r>
          </a:p>
        </p:txBody>
      </p:sp>
      <p:sp>
        <p:nvSpPr>
          <p:cNvPr id="26" name="Oval 25"/>
          <p:cNvSpPr/>
          <p:nvPr/>
        </p:nvSpPr>
        <p:spPr>
          <a:xfrm>
            <a:off x="370369" y="1618502"/>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r>
              <a:rPr lang="en-GB" sz="1600" b="1" dirty="0" smtClean="0">
                <a:solidFill>
                  <a:srgbClr val="FEE725"/>
                </a:solidFill>
                <a:latin typeface="Foco"/>
              </a:rPr>
              <a:t>THINK!</a:t>
            </a:r>
            <a:endParaRPr lang="en-GB" sz="1600" b="1" dirty="0">
              <a:solidFill>
                <a:srgbClr val="FEE725"/>
              </a:solidFill>
              <a:latin typeface="Foco"/>
            </a:endParaRPr>
          </a:p>
        </p:txBody>
      </p:sp>
      <p:sp>
        <p:nvSpPr>
          <p:cNvPr id="27" name="Oval 26"/>
          <p:cNvSpPr/>
          <p:nvPr/>
        </p:nvSpPr>
        <p:spPr>
          <a:xfrm>
            <a:off x="370369" y="3078706"/>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r>
              <a:rPr lang="en-GB" sz="1600" b="1" dirty="0" smtClean="0">
                <a:solidFill>
                  <a:srgbClr val="FEE725"/>
                </a:solidFill>
                <a:latin typeface="Foco"/>
              </a:rPr>
              <a:t>FEEL!</a:t>
            </a:r>
            <a:endParaRPr lang="en-GB" sz="1600" b="1" dirty="0">
              <a:solidFill>
                <a:srgbClr val="FEE725"/>
              </a:solidFill>
              <a:latin typeface="Foco"/>
            </a:endParaRPr>
          </a:p>
        </p:txBody>
      </p:sp>
      <p:sp>
        <p:nvSpPr>
          <p:cNvPr id="28" name="Oval 27"/>
          <p:cNvSpPr/>
          <p:nvPr/>
        </p:nvSpPr>
        <p:spPr>
          <a:xfrm>
            <a:off x="370369" y="4538910"/>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endParaRPr lang="en-GB" b="1" dirty="0">
              <a:solidFill>
                <a:srgbClr val="FEE725"/>
              </a:solidFill>
            </a:endParaRPr>
          </a:p>
        </p:txBody>
      </p:sp>
      <p:sp>
        <p:nvSpPr>
          <p:cNvPr id="4" name="TextBox 3"/>
          <p:cNvSpPr txBox="1"/>
          <p:nvPr/>
        </p:nvSpPr>
        <p:spPr>
          <a:xfrm>
            <a:off x="410541" y="4971927"/>
            <a:ext cx="1096923" cy="335332"/>
          </a:xfrm>
          <a:prstGeom prst="rect">
            <a:avLst/>
          </a:prstGeom>
          <a:noFill/>
        </p:spPr>
        <p:txBody>
          <a:bodyPr wrap="square" rtlCol="0">
            <a:spAutoFit/>
          </a:bodyPr>
          <a:lstStyle/>
          <a:p>
            <a:r>
              <a:rPr lang="en-GB" sz="1600" b="1" dirty="0" smtClean="0">
                <a:solidFill>
                  <a:srgbClr val="FEE725"/>
                </a:solidFill>
                <a:latin typeface="Foco"/>
              </a:rPr>
              <a:t>UNLEARN!</a:t>
            </a:r>
            <a:endParaRPr lang="en-GB" sz="1600" b="1" dirty="0">
              <a:solidFill>
                <a:srgbClr val="FEE725"/>
              </a:solidFill>
              <a:latin typeface="Foco"/>
            </a:endParaRPr>
          </a:p>
        </p:txBody>
      </p:sp>
    </p:spTree>
    <p:extLst>
      <p:ext uri="{BB962C8B-B14F-4D97-AF65-F5344CB8AC3E}">
        <p14:creationId xmlns:p14="http://schemas.microsoft.com/office/powerpoint/2010/main" val="114115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3" end="3"/>
                                            </p:txEl>
                                          </p:spTgt>
                                        </p:tgtEl>
                                      </p:cBhvr>
                                    </p:animEffect>
                                    <p:animScale>
                                      <p:cBhvr>
                                        <p:cTn id="12" dur="250" autoRev="1" fill="hold"/>
                                        <p:tgtEl>
                                          <p:spTgt spid="3">
                                            <p:txEl>
                                              <p:pRg st="3" end="3"/>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3">
                                            <p:txEl>
                                              <p:pRg st="6" end="6"/>
                                            </p:txEl>
                                          </p:spTgt>
                                        </p:tgtEl>
                                      </p:cBhvr>
                                    </p:animEffect>
                                    <p:animScale>
                                      <p:cBhvr>
                                        <p:cTn id="17" dur="250" autoRev="1" fill="hold"/>
                                        <p:tgtEl>
                                          <p:spTgt spid="3">
                                            <p:txEl>
                                              <p:pRg st="6" end="6"/>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739879" y="1381104"/>
            <a:ext cx="10683238" cy="4771136"/>
          </a:xfrm>
        </p:spPr>
        <p:txBody>
          <a:bodyPr>
            <a:normAutofit/>
          </a:bodyPr>
          <a:lstStyle/>
          <a:p>
            <a:pPr marL="0" indent="0" algn="ctr">
              <a:buNone/>
            </a:pPr>
            <a:r>
              <a:rPr lang="en-GB"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no </a:t>
            </a: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one leaves </a:t>
            </a:r>
            <a:r>
              <a:rPr lang="en-GB"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home</a:t>
            </a:r>
          </a:p>
          <a:p>
            <a:pPr marL="0" indent="0" algn="ctr">
              <a:buNone/>
            </a:pPr>
            <a:r>
              <a:rPr lang="en-GB"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until </a:t>
            </a: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home is a sweaty voice in your ear</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saying -</a:t>
            </a: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leave,</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run away from me now</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i </a:t>
            </a:r>
            <a:r>
              <a:rPr lang="en-GB" dirty="0" err="1">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dont</a:t>
            </a: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 know what </a:t>
            </a:r>
            <a:r>
              <a:rPr lang="en-GB" dirty="0" err="1">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i’ve</a:t>
            </a: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 become</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but i know that anywhere</a:t>
            </a:r>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is safer than </a:t>
            </a:r>
            <a:r>
              <a:rPr lang="en-GB"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here…</a:t>
            </a:r>
          </a:p>
          <a:p>
            <a:pPr marL="0" indent="0" algn="ctr">
              <a:buNone/>
            </a:pPr>
            <a:endPar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endParaRPr>
          </a:p>
          <a:p>
            <a:pPr marL="0" indent="0" algn="ctr">
              <a:buNone/>
            </a:pPr>
            <a:endParaRPr lang="en-GB" sz="1800"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endParaRPr>
          </a:p>
          <a:p>
            <a:pPr marL="0" indent="0" algn="ctr">
              <a:buNone/>
            </a:pPr>
            <a:r>
              <a:rPr lang="en-GB" sz="1800" dirty="0" err="1"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Warsan</a:t>
            </a:r>
            <a:r>
              <a:rPr lang="en-GB" sz="1800"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 Shire</a:t>
            </a:r>
            <a:endParaRPr lang="en-GB" sz="18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4" name="Footer Placeholder 3"/>
          <p:cNvSpPr>
            <a:spLocks noGrp="1"/>
          </p:cNvSpPr>
          <p:nvPr>
            <p:ph type="ftr" sz="quarter" idx="4294967295"/>
          </p:nvPr>
        </p:nvSpPr>
        <p:spPr>
          <a:xfrm>
            <a:off x="6280150" y="6356350"/>
            <a:ext cx="591185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9541113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884" y="1491697"/>
            <a:ext cx="11342429" cy="2906162"/>
          </a:xfrm>
        </p:spPr>
        <p:txBody>
          <a:bodyPr/>
          <a:lstStyle/>
          <a:p>
            <a:r>
              <a:rPr lang="en-GB" dirty="0" smtClean="0"/>
              <a:t>Re-humanising the “other”</a:t>
            </a:r>
            <a:br>
              <a:rPr lang="en-GB" dirty="0" smtClean="0"/>
            </a:br>
            <a:r>
              <a:rPr lang="en-GB" sz="3200" b="1" dirty="0" smtClean="0">
                <a:solidFill>
                  <a:srgbClr val="7030A0"/>
                </a:solidFill>
                <a:latin typeface="Century Gothic" panose="020B0502020202020204" pitchFamily="34" charset="0"/>
                <a:cs typeface="Times New Roman" panose="02020603050405020304" pitchFamily="18" charset="0"/>
              </a:rPr>
              <a:t>5</a:t>
            </a:r>
            <a:r>
              <a:rPr lang="en-GB" sz="3200" b="1" dirty="0" smtClean="0">
                <a:solidFill>
                  <a:srgbClr val="7030A0"/>
                </a:solidFill>
                <a:latin typeface="Century Gothic" panose="020B0502020202020204" pitchFamily="34" charset="0"/>
                <a:ea typeface="Calibri" panose="020F0502020204030204" pitchFamily="34" charset="0"/>
                <a:cs typeface="Times New Roman" panose="02020603050405020304" pitchFamily="18" charset="0"/>
              </a:rPr>
              <a:t> </a:t>
            </a:r>
            <a:r>
              <a:rPr lang="en-GB" sz="3200" b="1" dirty="0">
                <a:solidFill>
                  <a:srgbClr val="7030A0"/>
                </a:solidFill>
                <a:latin typeface="Century Gothic" panose="020B0502020202020204" pitchFamily="34" charset="0"/>
                <a:ea typeface="Calibri" panose="020F0502020204030204" pitchFamily="34" charset="0"/>
                <a:cs typeface="Times New Roman" panose="02020603050405020304" pitchFamily="18" charset="0"/>
              </a:rPr>
              <a:t>minutes+</a:t>
            </a:r>
            <a:endParaRPr lang="en-GB" sz="3200" b="1"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16172076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3795" y="1208680"/>
            <a:ext cx="10515600" cy="3763446"/>
          </a:xfrm>
        </p:spPr>
        <p:txBody>
          <a:bodyPr>
            <a:normAutofit lnSpcReduction="10000"/>
          </a:bodyPr>
          <a:lstStyle/>
          <a:p>
            <a:pPr marL="0" indent="0">
              <a:buNone/>
            </a:pPr>
            <a:endParaRPr lang="en-GB" sz="3200" dirty="0"/>
          </a:p>
          <a:p>
            <a:pPr marL="0" indent="0">
              <a:buNone/>
            </a:pPr>
            <a:r>
              <a:rPr lang="en-GB" sz="2400" dirty="0" smtClean="0">
                <a:solidFill>
                  <a:prstClr val="black"/>
                </a:solidFill>
              </a:rPr>
              <a:t>If we start to see </a:t>
            </a:r>
            <a:r>
              <a:rPr lang="en-GB" sz="2400" dirty="0" smtClean="0"/>
              <a:t>refugees as simply </a:t>
            </a:r>
            <a:r>
              <a:rPr lang="en-GB" sz="2400" dirty="0"/>
              <a:t>human </a:t>
            </a:r>
            <a:r>
              <a:rPr lang="en-GB" sz="2400" dirty="0" smtClean="0"/>
              <a:t>rather than “other</a:t>
            </a:r>
            <a:r>
              <a:rPr lang="en-GB" sz="2400" dirty="0"/>
              <a:t>” </a:t>
            </a:r>
            <a:r>
              <a:rPr lang="en-GB" sz="2400" dirty="0" smtClean="0"/>
              <a:t>or “different”, we can start to connect and find the </a:t>
            </a:r>
            <a:r>
              <a:rPr lang="en-GB" sz="2400" dirty="0"/>
              <a:t>similarities and </a:t>
            </a:r>
            <a:r>
              <a:rPr lang="en-GB" sz="2400" dirty="0" smtClean="0"/>
              <a:t>shared ideas and experiences, rather </a:t>
            </a:r>
            <a:r>
              <a:rPr lang="en-GB" sz="2400" dirty="0"/>
              <a:t>than fear the differences</a:t>
            </a:r>
            <a:r>
              <a:rPr lang="en-GB" sz="2400" dirty="0" smtClean="0"/>
              <a:t>.</a:t>
            </a:r>
          </a:p>
          <a:p>
            <a:pPr marL="0" indent="0">
              <a:buNone/>
            </a:pPr>
            <a:endParaRPr lang="en-GB" sz="2400" dirty="0"/>
          </a:p>
          <a:p>
            <a:pPr marL="0" indent="0">
              <a:buNone/>
            </a:pPr>
            <a:r>
              <a:rPr lang="en-GB" sz="2400" dirty="0" smtClean="0"/>
              <a:t>On two occasions, the western media changed its negative response to the refugee crisis by running stories which started showing and seeing people as humans rather than “invaders” or “swarms” or “plagues”.</a:t>
            </a:r>
          </a:p>
          <a:p>
            <a:pPr marL="0" indent="0">
              <a:buNone/>
            </a:pPr>
            <a:r>
              <a:rPr lang="en-GB" sz="2400" dirty="0"/>
              <a:t/>
            </a:r>
            <a:br>
              <a:rPr lang="en-GB" sz="2400" dirty="0"/>
            </a:br>
            <a:r>
              <a:rPr lang="en-GB" sz="2400" dirty="0" smtClean="0"/>
              <a:t>(NB: the following images may be disturbing to some students)</a:t>
            </a:r>
            <a:endParaRPr lang="en-GB" sz="1600" dirty="0"/>
          </a:p>
        </p:txBody>
      </p:sp>
    </p:spTree>
    <p:extLst>
      <p:ext uri="{BB962C8B-B14F-4D97-AF65-F5344CB8AC3E}">
        <p14:creationId xmlns:p14="http://schemas.microsoft.com/office/powerpoint/2010/main" val="3114266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4668" y="1"/>
            <a:ext cx="8885921" cy="6858000"/>
          </a:xfrm>
          <a:prstGeom prst="rect">
            <a:avLst/>
          </a:prstGeom>
        </p:spPr>
      </p:pic>
    </p:spTree>
    <p:extLst>
      <p:ext uri="{BB962C8B-B14F-4D97-AF65-F5344CB8AC3E}">
        <p14:creationId xmlns:p14="http://schemas.microsoft.com/office/powerpoint/2010/main" val="25284852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ressgazette.co.uk/wp-content/uploads/2016/08/Syrian-boy-Ambulance-The-Guardian.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3994483" y="1070892"/>
            <a:ext cx="5261811" cy="52618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pbs.twimg.com/media/CqLFw_dXgAAf2Fd.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406063" y="2050461"/>
            <a:ext cx="3785937" cy="48075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pbs.twimg.com/media/CqLFw-LWcAA3Zyy.jpg:larg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3994484" cy="4907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5115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par>
                                <p:cTn id="8" presetID="16" presetClass="entr" presetSubtype="21"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barn(inVertical)">
                                      <p:cBhvr>
                                        <p:cTn id="10" dur="500"/>
                                        <p:tgtEl>
                                          <p:spTgt spid="1028"/>
                                        </p:tgtEl>
                                      </p:cBhvr>
                                    </p:animEffect>
                                  </p:childTnLst>
                                </p:cTn>
                              </p:par>
                              <p:par>
                                <p:cTn id="11" presetID="16" presetClass="entr" presetSubtype="21" fill="hold" nodeType="with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barn(inVertical)">
                                      <p:cBhvr>
                                        <p:cTn id="13"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2230"/>
          <a:stretch/>
        </p:blipFill>
        <p:spPr>
          <a:xfrm>
            <a:off x="3999123" y="0"/>
            <a:ext cx="8368496" cy="6858000"/>
          </a:xfrm>
          <a:prstGeom prst="rect">
            <a:avLst/>
          </a:prstGeom>
        </p:spPr>
      </p:pic>
      <p:sp>
        <p:nvSpPr>
          <p:cNvPr id="5" name="Rectangle 4"/>
          <p:cNvSpPr/>
          <p:nvPr/>
        </p:nvSpPr>
        <p:spPr>
          <a:xfrm>
            <a:off x="414969" y="1383864"/>
            <a:ext cx="3374834" cy="3539430"/>
          </a:xfrm>
          <a:prstGeom prst="rect">
            <a:avLst/>
          </a:prstGeom>
        </p:spPr>
        <p:txBody>
          <a:bodyPr wrap="square">
            <a:spAutoFit/>
          </a:bodyPr>
          <a:lstStyle/>
          <a:p>
            <a:r>
              <a:rPr lang="en-GB" sz="2800" dirty="0" smtClean="0">
                <a:solidFill>
                  <a:srgbClr val="333333"/>
                </a:solidFill>
              </a:rPr>
              <a:t>F</a:t>
            </a:r>
            <a:r>
              <a:rPr lang="en-GB" sz="2800" dirty="0" smtClean="0"/>
              <a:t>ive-year-old </a:t>
            </a:r>
            <a:r>
              <a:rPr lang="en-GB" sz="2800" b="1" dirty="0" err="1"/>
              <a:t>Omran</a:t>
            </a:r>
            <a:r>
              <a:rPr lang="en-GB" sz="2800" b="1" dirty="0"/>
              <a:t> </a:t>
            </a:r>
            <a:r>
              <a:rPr lang="en-GB" sz="2800" b="1" dirty="0" err="1" smtClean="0"/>
              <a:t>Daqneesh</a:t>
            </a:r>
            <a:r>
              <a:rPr lang="en-GB" sz="2800" b="1" dirty="0" smtClean="0"/>
              <a:t> </a:t>
            </a:r>
            <a:r>
              <a:rPr lang="en-GB" sz="2800" dirty="0" smtClean="0"/>
              <a:t>was photographed sitting </a:t>
            </a:r>
            <a:r>
              <a:rPr lang="en-GB" sz="2800" dirty="0"/>
              <a:t>dazed and bloodied in the back of an ambulance after surviving </a:t>
            </a:r>
            <a:r>
              <a:rPr lang="en-GB" sz="2800" dirty="0" smtClean="0"/>
              <a:t>an airstrike </a:t>
            </a:r>
            <a:r>
              <a:rPr lang="en-GB" sz="2800" dirty="0"/>
              <a:t>in </a:t>
            </a:r>
            <a:r>
              <a:rPr lang="en-GB" sz="2800" dirty="0" smtClean="0"/>
              <a:t>Aleppo, Syria. </a:t>
            </a:r>
            <a:endParaRPr lang="en-GB" sz="2800" dirty="0">
              <a:solidFill>
                <a:srgbClr val="333333"/>
              </a:solidFill>
            </a:endParaRPr>
          </a:p>
        </p:txBody>
      </p:sp>
    </p:spTree>
    <p:extLst>
      <p:ext uri="{BB962C8B-B14F-4D97-AF65-F5344CB8AC3E}">
        <p14:creationId xmlns:p14="http://schemas.microsoft.com/office/powerpoint/2010/main" val="35531415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2069" y="1"/>
            <a:ext cx="8319931" cy="6858000"/>
          </a:xfrm>
          <a:prstGeom prst="rect">
            <a:avLst/>
          </a:prstGeom>
        </p:spPr>
      </p:pic>
      <p:sp>
        <p:nvSpPr>
          <p:cNvPr id="5" name="Rectangle 4"/>
          <p:cNvSpPr/>
          <p:nvPr/>
        </p:nvSpPr>
        <p:spPr>
          <a:xfrm>
            <a:off x="541303" y="1314806"/>
            <a:ext cx="3330766" cy="3539430"/>
          </a:xfrm>
          <a:prstGeom prst="rect">
            <a:avLst/>
          </a:prstGeom>
        </p:spPr>
        <p:txBody>
          <a:bodyPr wrap="square">
            <a:spAutoFit/>
          </a:bodyPr>
          <a:lstStyle/>
          <a:p>
            <a:r>
              <a:rPr lang="en-GB" sz="2800" dirty="0">
                <a:solidFill>
                  <a:srgbClr val="333333"/>
                </a:solidFill>
              </a:rPr>
              <a:t>T</a:t>
            </a:r>
            <a:r>
              <a:rPr lang="en-GB" sz="2800" dirty="0" smtClean="0">
                <a:solidFill>
                  <a:srgbClr val="333333"/>
                </a:solidFill>
              </a:rPr>
              <a:t>hree-year-old </a:t>
            </a:r>
            <a:r>
              <a:rPr lang="en-GB" sz="2800" dirty="0">
                <a:solidFill>
                  <a:srgbClr val="333333"/>
                </a:solidFill>
              </a:rPr>
              <a:t>Syrian boy </a:t>
            </a:r>
            <a:r>
              <a:rPr lang="en-GB" sz="2800" b="1" dirty="0">
                <a:solidFill>
                  <a:srgbClr val="333333"/>
                </a:solidFill>
              </a:rPr>
              <a:t>Alan </a:t>
            </a:r>
            <a:r>
              <a:rPr lang="en-GB" sz="2800" b="1" dirty="0" err="1" smtClean="0">
                <a:solidFill>
                  <a:srgbClr val="333333"/>
                </a:solidFill>
              </a:rPr>
              <a:t>Kurdi</a:t>
            </a:r>
            <a:r>
              <a:rPr lang="en-GB" sz="2800" dirty="0" err="1" smtClean="0">
                <a:solidFill>
                  <a:srgbClr val="333333"/>
                </a:solidFill>
              </a:rPr>
              <a:t>’</a:t>
            </a:r>
            <a:r>
              <a:rPr lang="en-GB" sz="2800" b="1" dirty="0" err="1" smtClean="0">
                <a:solidFill>
                  <a:srgbClr val="333333"/>
                </a:solidFill>
              </a:rPr>
              <a:t>s</a:t>
            </a:r>
            <a:r>
              <a:rPr lang="en-GB" sz="2800" dirty="0" smtClean="0">
                <a:solidFill>
                  <a:srgbClr val="333333"/>
                </a:solidFill>
              </a:rPr>
              <a:t> </a:t>
            </a:r>
            <a:r>
              <a:rPr lang="en-GB" sz="2800" dirty="0">
                <a:solidFill>
                  <a:srgbClr val="333333"/>
                </a:solidFill>
              </a:rPr>
              <a:t>body was washed up on a beach in Turkey after his family </a:t>
            </a:r>
            <a:r>
              <a:rPr lang="en-GB" sz="2800" dirty="0" smtClean="0">
                <a:solidFill>
                  <a:srgbClr val="333333"/>
                </a:solidFill>
              </a:rPr>
              <a:t>got into a boat attempting to flee the </a:t>
            </a:r>
            <a:r>
              <a:rPr lang="en-GB" sz="2800" dirty="0">
                <a:solidFill>
                  <a:srgbClr val="333333"/>
                </a:solidFill>
              </a:rPr>
              <a:t>war in Syria.</a:t>
            </a:r>
          </a:p>
        </p:txBody>
      </p:sp>
    </p:spTree>
    <p:extLst>
      <p:ext uri="{BB962C8B-B14F-4D97-AF65-F5344CB8AC3E}">
        <p14:creationId xmlns:p14="http://schemas.microsoft.com/office/powerpoint/2010/main" val="38596364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45377" y="1553256"/>
            <a:ext cx="3286202" cy="1938992"/>
          </a:xfrm>
          <a:prstGeom prst="rect">
            <a:avLst/>
          </a:prstGeom>
          <a:noFill/>
        </p:spPr>
        <p:txBody>
          <a:bodyPr wrap="square" rtlCol="0">
            <a:spAutoFit/>
          </a:bodyPr>
          <a:lstStyle/>
          <a:p>
            <a:pPr algn="ctr"/>
            <a:r>
              <a:rPr lang="en-GB" sz="2400" dirty="0" smtClean="0"/>
              <a:t>Why do you think the </a:t>
            </a:r>
            <a:r>
              <a:rPr lang="en-GB" sz="2400" b="1" dirty="0" smtClean="0"/>
              <a:t>tone</a:t>
            </a:r>
            <a:r>
              <a:rPr lang="en-GB" sz="2400" dirty="0" smtClean="0"/>
              <a:t> about immigration changed in the media when these pictures were published</a:t>
            </a:r>
            <a:r>
              <a:rPr lang="en-GB" sz="2000" dirty="0" smtClean="0"/>
              <a:t>?</a:t>
            </a:r>
            <a:endParaRPr lang="en-GB" sz="2400" dirty="0"/>
          </a:p>
        </p:txBody>
      </p:sp>
      <p:pic>
        <p:nvPicPr>
          <p:cNvPr id="8" name="Picture 7" descr="brown-speec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6897" y="710377"/>
            <a:ext cx="3741403" cy="3741403"/>
          </a:xfrm>
          <a:prstGeom prst="rect">
            <a:avLst/>
          </a:prstGeom>
        </p:spPr>
      </p:pic>
      <p:sp>
        <p:nvSpPr>
          <p:cNvPr id="4" name="TextBox 3"/>
          <p:cNvSpPr txBox="1"/>
          <p:nvPr/>
        </p:nvSpPr>
        <p:spPr>
          <a:xfrm>
            <a:off x="6335047" y="2871521"/>
            <a:ext cx="3286202" cy="1938992"/>
          </a:xfrm>
          <a:prstGeom prst="rect">
            <a:avLst/>
          </a:prstGeom>
          <a:noFill/>
        </p:spPr>
        <p:txBody>
          <a:bodyPr wrap="square" rtlCol="0">
            <a:spAutoFit/>
          </a:bodyPr>
          <a:lstStyle/>
          <a:p>
            <a:pPr algn="ctr"/>
            <a:r>
              <a:rPr lang="en-GB" sz="2400" dirty="0" smtClean="0"/>
              <a:t>Do you think these images should have been published and shared across the world? Why? Why not?</a:t>
            </a:r>
            <a:endParaRPr lang="en-GB" sz="2400" dirty="0"/>
          </a:p>
        </p:txBody>
      </p:sp>
      <p:pic>
        <p:nvPicPr>
          <p:cNvPr id="5" name="Picture 4" descr="brown-speec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7447" y="1970316"/>
            <a:ext cx="3741403" cy="3741403"/>
          </a:xfrm>
          <a:prstGeom prst="rect">
            <a:avLst/>
          </a:prstGeom>
        </p:spPr>
      </p:pic>
    </p:spTree>
    <p:extLst>
      <p:ext uri="{BB962C8B-B14F-4D97-AF65-F5344CB8AC3E}">
        <p14:creationId xmlns:p14="http://schemas.microsoft.com/office/powerpoint/2010/main" val="19941401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 name="TextBox 1"/>
          <p:cNvSpPr txBox="1"/>
          <p:nvPr/>
        </p:nvSpPr>
        <p:spPr>
          <a:xfrm>
            <a:off x="7476907" y="348235"/>
            <a:ext cx="4384713" cy="369332"/>
          </a:xfrm>
          <a:prstGeom prst="rect">
            <a:avLst/>
          </a:prstGeom>
          <a:noFill/>
        </p:spPr>
        <p:txBody>
          <a:bodyPr wrap="square" rtlCol="0">
            <a:spAutoFit/>
          </a:bodyPr>
          <a:lstStyle/>
          <a:p>
            <a:r>
              <a:rPr lang="en-GB" b="1" dirty="0" smtClean="0">
                <a:solidFill>
                  <a:prstClr val="black"/>
                </a:solidFill>
                <a:latin typeface="Foco"/>
              </a:rPr>
              <a:t>ThoughtBox</a:t>
            </a:r>
            <a:r>
              <a:rPr lang="en-GB" dirty="0" smtClean="0">
                <a:solidFill>
                  <a:prstClr val="black"/>
                </a:solidFill>
                <a:latin typeface="Foco"/>
              </a:rPr>
              <a:t>: This sort of learning can’t wait</a:t>
            </a:r>
            <a:endParaRPr lang="en-GB" dirty="0">
              <a:solidFill>
                <a:prstClr val="black"/>
              </a:solidFill>
              <a:latin typeface="Foco"/>
            </a:endParaRPr>
          </a:p>
        </p:txBody>
      </p:sp>
    </p:spTree>
    <p:extLst>
      <p:ext uri="{BB962C8B-B14F-4D97-AF65-F5344CB8AC3E}">
        <p14:creationId xmlns:p14="http://schemas.microsoft.com/office/powerpoint/2010/main" val="2205451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a typeface="Calibri" panose="020F0502020204030204" pitchFamily="34" charset="0"/>
                <a:cs typeface="Times New Roman" panose="02020603050405020304" pitchFamily="18" charset="0"/>
              </a:rPr>
              <a:t>Pre-lesson </a:t>
            </a:r>
            <a:r>
              <a:rPr lang="en-GB" dirty="0" smtClean="0">
                <a:ea typeface="Calibri" panose="020F0502020204030204" pitchFamily="34" charset="0"/>
                <a:cs typeface="Times New Roman" panose="02020603050405020304" pitchFamily="18" charset="0"/>
              </a:rPr>
              <a:t>reflection</a:t>
            </a:r>
            <a:endParaRPr lang="en-GB" dirty="0"/>
          </a:p>
        </p:txBody>
      </p:sp>
      <p:sp>
        <p:nvSpPr>
          <p:cNvPr id="3" name="Text Placeholder 2"/>
          <p:cNvSpPr>
            <a:spLocks noGrp="1"/>
          </p:cNvSpPr>
          <p:nvPr>
            <p:ph type="body" idx="1"/>
          </p:nvPr>
        </p:nvSpPr>
        <p:spPr/>
        <p:txBody>
          <a:bodyPr>
            <a:normAutofit/>
          </a:bodyPr>
          <a:lstStyle/>
          <a:p>
            <a:r>
              <a:rPr lang="en-GB" sz="3600" b="1" dirty="0">
                <a:solidFill>
                  <a:srgbClr val="7030A0"/>
                </a:solidFill>
                <a:ea typeface="Calibri" panose="020F0502020204030204" pitchFamily="34" charset="0"/>
                <a:cs typeface="Times New Roman" panose="02020603050405020304" pitchFamily="18" charset="0"/>
              </a:rPr>
              <a:t>3 minutes+</a:t>
            </a:r>
            <a:endParaRPr lang="en-GB" sz="3600" b="1" dirty="0"/>
          </a:p>
          <a:p>
            <a:endParaRPr lang="en-GB" sz="2800" b="1" dirty="0"/>
          </a:p>
        </p:txBody>
      </p:sp>
    </p:spTree>
    <p:extLst>
      <p:ext uri="{BB962C8B-B14F-4D97-AF65-F5344CB8AC3E}">
        <p14:creationId xmlns:p14="http://schemas.microsoft.com/office/powerpoint/2010/main" val="1304549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260" y="1021970"/>
            <a:ext cx="10889510" cy="4988243"/>
          </a:xfrm>
        </p:spPr>
        <p:txBody>
          <a:bodyPr>
            <a:normAutofit/>
          </a:bodyPr>
          <a:lstStyle/>
          <a:p>
            <a:pPr marL="228597" indent="0">
              <a:lnSpc>
                <a:spcPct val="115000"/>
              </a:lnSpc>
              <a:spcAft>
                <a:spcPts val="1000"/>
              </a:spcAft>
              <a:buNone/>
            </a:pPr>
            <a:r>
              <a:rPr lang="en-GB" dirty="0">
                <a:ea typeface="Calibri" panose="020F0502020204030204" pitchFamily="34" charset="0"/>
                <a:cs typeface="Times New Roman" panose="02020603050405020304" pitchFamily="18" charset="0"/>
              </a:rPr>
              <a:t>I</a:t>
            </a:r>
            <a:r>
              <a:rPr lang="en-GB" dirty="0" smtClean="0">
                <a:effectLst/>
                <a:ea typeface="Calibri" panose="020F0502020204030204" pitchFamily="34" charset="0"/>
                <a:cs typeface="Times New Roman" panose="02020603050405020304" pitchFamily="18" charset="0"/>
              </a:rPr>
              <a:t>ntroduce the following REFLECTIVE QUESTIONS for students to consider during the lesson:</a:t>
            </a:r>
          </a:p>
          <a:p>
            <a:pPr marL="228597" indent="0">
              <a:lnSpc>
                <a:spcPct val="115000"/>
              </a:lnSpc>
              <a:spcAft>
                <a:spcPts val="1000"/>
              </a:spcAft>
              <a:buNone/>
            </a:pPr>
            <a:endParaRPr lang="en-GB" sz="1200" dirty="0" smtClean="0">
              <a:effectLst/>
              <a:latin typeface="+mj-lt"/>
              <a:ea typeface="Calibri" panose="020F0502020204030204" pitchFamily="34" charset="0"/>
              <a:cs typeface="Times New Roman" panose="02020603050405020304" pitchFamily="18" charset="0"/>
            </a:endParaRPr>
          </a:p>
          <a:p>
            <a:pPr marL="971555" lvl="1" indent="-514350">
              <a:buFont typeface="+mj-lt"/>
              <a:buAutoNum type="arabicPeriod"/>
            </a:pPr>
            <a:r>
              <a:rPr lang="en-GB" dirty="0" smtClean="0">
                <a:latin typeface="+mj-lt"/>
              </a:rPr>
              <a:t>Do </a:t>
            </a:r>
            <a:r>
              <a:rPr lang="en-GB" dirty="0" smtClean="0">
                <a:latin typeface="+mj-lt"/>
              </a:rPr>
              <a:t>yo</a:t>
            </a:r>
            <a:r>
              <a:rPr lang="en-GB" dirty="0" smtClean="0">
                <a:latin typeface="+mj-lt"/>
              </a:rPr>
              <a:t>u feel that you know much about what is happening in Syria?</a:t>
            </a:r>
            <a:endParaRPr lang="en-GB" dirty="0">
              <a:latin typeface="+mj-lt"/>
            </a:endParaRPr>
          </a:p>
          <a:p>
            <a:pPr marL="971555" lvl="1" indent="-514350">
              <a:buFont typeface="+mj-lt"/>
              <a:buAutoNum type="arabicPeriod"/>
            </a:pPr>
            <a:endParaRPr lang="en-GB" dirty="0" smtClean="0">
              <a:latin typeface="+mj-lt"/>
            </a:endParaRPr>
          </a:p>
          <a:p>
            <a:pPr marL="971555" lvl="1" indent="-514350">
              <a:buFont typeface="+mj-lt"/>
              <a:buAutoNum type="arabicPeriod"/>
            </a:pPr>
            <a:r>
              <a:rPr lang="en-GB" dirty="0" smtClean="0">
                <a:latin typeface="+mj-lt"/>
              </a:rPr>
              <a:t>Do you </a:t>
            </a:r>
            <a:r>
              <a:rPr lang="en-GB" dirty="0" smtClean="0">
                <a:latin typeface="+mj-lt"/>
              </a:rPr>
              <a:t>feel empathic at all towards refugees who are coming into your country looking for asylum? Why?</a:t>
            </a:r>
          </a:p>
          <a:p>
            <a:pPr marL="971555" lvl="1" indent="-514350">
              <a:buFont typeface="+mj-lt"/>
              <a:buAutoNum type="arabicPeriod"/>
            </a:pPr>
            <a:endParaRPr lang="en-GB" dirty="0" smtClean="0">
              <a:latin typeface="+mj-lt"/>
            </a:endParaRPr>
          </a:p>
          <a:p>
            <a:pPr marL="971555" lvl="1" indent="-514350">
              <a:buFont typeface="+mj-lt"/>
              <a:buAutoNum type="arabicPeriod"/>
            </a:pPr>
            <a:r>
              <a:rPr lang="en-GB" dirty="0" smtClean="0">
                <a:latin typeface="+mj-lt"/>
              </a:rPr>
              <a:t>Do </a:t>
            </a:r>
            <a:r>
              <a:rPr lang="en-GB" dirty="0">
                <a:latin typeface="+mj-lt"/>
              </a:rPr>
              <a:t>you think </a:t>
            </a:r>
            <a:r>
              <a:rPr lang="en-GB" dirty="0" smtClean="0">
                <a:latin typeface="+mj-lt"/>
              </a:rPr>
              <a:t>your country is doing the </a:t>
            </a:r>
            <a:r>
              <a:rPr lang="en-GB" dirty="0">
                <a:latin typeface="+mj-lt"/>
              </a:rPr>
              <a:t>right thing in </a:t>
            </a:r>
            <a:r>
              <a:rPr lang="en-GB" dirty="0" smtClean="0">
                <a:latin typeface="+mj-lt"/>
              </a:rPr>
              <a:t>response </a:t>
            </a:r>
            <a:r>
              <a:rPr lang="en-GB" dirty="0">
                <a:latin typeface="+mj-lt"/>
              </a:rPr>
              <a:t>to the current </a:t>
            </a:r>
            <a:r>
              <a:rPr lang="en-GB" dirty="0" smtClean="0">
                <a:latin typeface="+mj-lt"/>
              </a:rPr>
              <a:t>crisis? </a:t>
            </a:r>
            <a:r>
              <a:rPr lang="en-GB" dirty="0" smtClean="0">
                <a:latin typeface="+mj-lt"/>
              </a:rPr>
              <a:t>Why? </a:t>
            </a:r>
            <a:endParaRPr lang="en-GB" dirty="0">
              <a:latin typeface="+mj-lt"/>
            </a:endParaRPr>
          </a:p>
        </p:txBody>
      </p:sp>
      <p:sp>
        <p:nvSpPr>
          <p:cNvPr id="4" name="Footer Placeholder 3"/>
          <p:cNvSpPr>
            <a:spLocks noGrp="1"/>
          </p:cNvSpPr>
          <p:nvPr>
            <p:ph type="ftr" sz="quarter" idx="4294967295"/>
          </p:nvPr>
        </p:nvSpPr>
        <p:spPr>
          <a:xfrm>
            <a:off x="6280150" y="6356350"/>
            <a:ext cx="5911850" cy="365125"/>
          </a:xfrm>
          <a:prstGeom prst="rect">
            <a:avLst/>
          </a:prstGeom>
        </p:spPr>
        <p:txBody>
          <a:bodyPr/>
          <a:lstStyle/>
          <a:p>
            <a:endParaRPr lang="en-GB" dirty="0"/>
          </a:p>
        </p:txBody>
      </p:sp>
    </p:spTree>
    <p:extLst>
      <p:ext uri="{BB962C8B-B14F-4D97-AF65-F5344CB8AC3E}">
        <p14:creationId xmlns:p14="http://schemas.microsoft.com/office/powerpoint/2010/main" val="40011570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950" y="2686556"/>
            <a:ext cx="10515600" cy="1845096"/>
          </a:xfrm>
        </p:spPr>
        <p:txBody>
          <a:bodyPr>
            <a:normAutofit/>
          </a:bodyPr>
          <a:lstStyle/>
          <a:p>
            <a:r>
              <a:rPr lang="en-GB" sz="5400" dirty="0" smtClean="0">
                <a:ea typeface="Calibri" panose="020F0502020204030204" pitchFamily="34" charset="0"/>
                <a:cs typeface="Times New Roman" panose="02020603050405020304" pitchFamily="18" charset="0"/>
              </a:rPr>
              <a:t>Out of sight, out of mind?</a:t>
            </a:r>
            <a:r>
              <a:rPr lang="en-GB" sz="4800" b="1" dirty="0" smtClean="0">
                <a:solidFill>
                  <a:srgbClr val="7030A0"/>
                </a:solidFill>
                <a:ea typeface="Calibri" panose="020F0502020204030204" pitchFamily="34" charset="0"/>
                <a:cs typeface="Times New Roman" panose="02020603050405020304" pitchFamily="18" charset="0"/>
              </a:rPr>
              <a:t/>
            </a:r>
            <a:br>
              <a:rPr lang="en-GB" sz="4800" b="1" dirty="0" smtClean="0">
                <a:solidFill>
                  <a:srgbClr val="7030A0"/>
                </a:solidFill>
                <a:ea typeface="Calibri" panose="020F0502020204030204" pitchFamily="34" charset="0"/>
                <a:cs typeface="Times New Roman" panose="02020603050405020304" pitchFamily="18" charset="0"/>
              </a:rPr>
            </a:br>
            <a:r>
              <a:rPr lang="en-GB" sz="3600" b="1" dirty="0" smtClean="0">
                <a:solidFill>
                  <a:srgbClr val="7030A0"/>
                </a:solidFill>
                <a:ea typeface="Calibri" panose="020F0502020204030204" pitchFamily="34" charset="0"/>
                <a:cs typeface="Times New Roman" panose="02020603050405020304" pitchFamily="18" charset="0"/>
              </a:rPr>
              <a:t>5 </a:t>
            </a:r>
            <a:r>
              <a:rPr lang="en-GB" sz="3600" b="1" dirty="0" smtClean="0">
                <a:solidFill>
                  <a:srgbClr val="7030A0"/>
                </a:solidFill>
                <a:ea typeface="Calibri" panose="020F0502020204030204" pitchFamily="34" charset="0"/>
                <a:cs typeface="Times New Roman" panose="02020603050405020304" pitchFamily="18" charset="0"/>
              </a:rPr>
              <a:t>minutes+</a:t>
            </a:r>
            <a:endParaRPr lang="en-GB" sz="3600" dirty="0">
              <a:solidFill>
                <a:srgbClr val="7030A0"/>
              </a:solidFill>
            </a:endParaRPr>
          </a:p>
        </p:txBody>
      </p:sp>
      <p:sp>
        <p:nvSpPr>
          <p:cNvPr id="4" name="Footer Placeholder 3"/>
          <p:cNvSpPr>
            <a:spLocks noGrp="1"/>
          </p:cNvSpPr>
          <p:nvPr>
            <p:ph type="ftr" sz="quarter" idx="4294967295"/>
          </p:nvPr>
        </p:nvSpPr>
        <p:spPr>
          <a:xfrm>
            <a:off x="5684248" y="6325527"/>
            <a:ext cx="5911850" cy="365125"/>
          </a:xfrm>
          <a:prstGeom prst="rect">
            <a:avLst/>
          </a:prstGeom>
        </p:spPr>
        <p:txBody>
          <a:bodyPr/>
          <a:lstStyle/>
          <a:p>
            <a:r>
              <a:rPr lang="en-GB" dirty="0" smtClean="0">
                <a:latin typeface="+mj-lt"/>
              </a:rPr>
              <a:t> </a:t>
            </a:r>
            <a:endParaRPr lang="en-GB" dirty="0">
              <a:latin typeface="+mj-lt"/>
            </a:endParaRPr>
          </a:p>
        </p:txBody>
      </p:sp>
    </p:spTree>
    <p:extLst>
      <p:ext uri="{BB962C8B-B14F-4D97-AF65-F5344CB8AC3E}">
        <p14:creationId xmlns:p14="http://schemas.microsoft.com/office/powerpoint/2010/main" val="15939959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757" y="1261109"/>
            <a:ext cx="10783822" cy="4291331"/>
          </a:xfrm>
        </p:spPr>
        <p:txBody>
          <a:bodyPr>
            <a:normAutofit/>
          </a:bodyPr>
          <a:lstStyle/>
          <a:p>
            <a:pPr marL="0" indent="0">
              <a:buNone/>
            </a:pPr>
            <a:r>
              <a:rPr lang="en-GB" dirty="0"/>
              <a:t>Watch the short video </a:t>
            </a:r>
            <a:r>
              <a:rPr lang="en-GB" dirty="0" smtClean="0"/>
              <a:t>(1.33 </a:t>
            </a:r>
            <a:r>
              <a:rPr lang="en-GB" dirty="0"/>
              <a:t>mins) made by </a:t>
            </a:r>
            <a:r>
              <a:rPr lang="en-GB" u="sng" dirty="0">
                <a:hlinkClick r:id="rId2"/>
              </a:rPr>
              <a:t>Save the Children</a:t>
            </a:r>
            <a:r>
              <a:rPr lang="en-GB" dirty="0"/>
              <a:t> </a:t>
            </a:r>
            <a:r>
              <a:rPr lang="en-GB" dirty="0" smtClean="0"/>
              <a:t>entitled:</a:t>
            </a:r>
            <a:endParaRPr lang="en-GB" dirty="0"/>
          </a:p>
          <a:p>
            <a:pPr marL="0" indent="0">
              <a:buNone/>
            </a:pPr>
            <a:endParaRPr lang="en-GB" sz="3200" b="1" u="sng" dirty="0" smtClean="0">
              <a:hlinkClick r:id="rId3"/>
            </a:endParaRPr>
          </a:p>
          <a:p>
            <a:pPr marL="0" indent="0">
              <a:buNone/>
            </a:pPr>
            <a:r>
              <a:rPr lang="en-GB" sz="3600" b="1" u="sng" dirty="0" smtClean="0">
                <a:hlinkClick r:id="rId3"/>
              </a:rPr>
              <a:t>If </a:t>
            </a:r>
            <a:r>
              <a:rPr lang="en-GB" sz="3600" b="1" u="sng" dirty="0">
                <a:hlinkClick r:id="rId3"/>
              </a:rPr>
              <a:t>London were Syria</a:t>
            </a:r>
            <a:r>
              <a:rPr lang="en-GB" sz="3600" b="1" dirty="0">
                <a:hlinkClick r:id="rId3"/>
              </a:rPr>
              <a:t> </a:t>
            </a:r>
            <a:endParaRPr lang="en-GB" sz="3600" b="1" dirty="0" smtClean="0"/>
          </a:p>
          <a:p>
            <a:pPr marL="0" indent="0">
              <a:buNone/>
            </a:pPr>
            <a:endParaRPr lang="en-GB" sz="3200" b="1" dirty="0" smtClean="0"/>
          </a:p>
          <a:p>
            <a:pPr marL="0" indent="0" defTabSz="914400" eaLnBrk="0" fontAlgn="base" hangingPunct="0">
              <a:lnSpc>
                <a:spcPct val="100000"/>
              </a:lnSpc>
              <a:spcBef>
                <a:spcPct val="0"/>
              </a:spcBef>
              <a:spcAft>
                <a:spcPct val="0"/>
              </a:spcAft>
              <a:buNone/>
            </a:pPr>
            <a:r>
              <a:rPr lang="en-GB" altLang="en-US" sz="1400" b="1" dirty="0" smtClean="0">
                <a:ea typeface="Calibri" panose="020F0502020204030204" pitchFamily="34" charset="0"/>
                <a:cs typeface="Times New Roman" panose="02020603050405020304" pitchFamily="18" charset="0"/>
              </a:rPr>
              <a:t>(Click on the hyperlink to watch the film)</a:t>
            </a:r>
            <a:endParaRPr lang="en-GB" altLang="en-US" sz="1200" dirty="0"/>
          </a:p>
          <a:p>
            <a:pPr marL="0" lvl="0" indent="0" defTabSz="914400" eaLnBrk="0" fontAlgn="base" hangingPunct="0">
              <a:lnSpc>
                <a:spcPct val="100000"/>
              </a:lnSpc>
              <a:spcBef>
                <a:spcPct val="0"/>
              </a:spcBef>
              <a:spcAft>
                <a:spcPct val="0"/>
              </a:spcAft>
              <a:buNone/>
            </a:pPr>
            <a:endParaRPr lang="en-GB" altLang="en-US" sz="2400" b="1" dirty="0">
              <a:solidFill>
                <a:srgbClr val="000000"/>
              </a:solidFill>
              <a:ea typeface="Calibri" panose="020F0502020204030204" pitchFamily="34" charset="0"/>
              <a:cs typeface="Tahoma" panose="020B0604030504040204" pitchFamily="34" charset="0"/>
            </a:endParaRPr>
          </a:p>
          <a:p>
            <a:pPr marL="457205" lvl="1" indent="0">
              <a:buNone/>
            </a:pPr>
            <a:endParaRPr lang="en-GB" dirty="0"/>
          </a:p>
          <a:p>
            <a:endParaRPr lang="en-GB" dirty="0"/>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pic>
        <p:nvPicPr>
          <p:cNvPr id="10" name="Picture 9">
            <a:hlinkClick r:id="rId4"/>
          </p:cNvPr>
          <p:cNvPicPr/>
          <p:nvPr/>
        </p:nvPicPr>
        <p:blipFill>
          <a:blip r:embed="rId5" cstate="email">
            <a:extLst>
              <a:ext uri="{28A0092B-C50C-407E-A947-70E740481C1C}">
                <a14:useLocalDpi xmlns:a14="http://schemas.microsoft.com/office/drawing/2010/main"/>
              </a:ext>
            </a:extLst>
          </a:blip>
          <a:stretch>
            <a:fillRect/>
          </a:stretch>
        </p:blipFill>
        <p:spPr>
          <a:xfrm>
            <a:off x="5528940" y="2374282"/>
            <a:ext cx="6275963" cy="3435986"/>
          </a:xfrm>
          <a:prstGeom prst="rect">
            <a:avLst/>
          </a:prstGeom>
        </p:spPr>
      </p:pic>
      <p:sp>
        <p:nvSpPr>
          <p:cNvPr id="2" name="Rectangle 1"/>
          <p:cNvSpPr/>
          <p:nvPr/>
        </p:nvSpPr>
        <p:spPr>
          <a:xfrm>
            <a:off x="427757" y="4377035"/>
            <a:ext cx="4744318" cy="923330"/>
          </a:xfrm>
          <a:prstGeom prst="rect">
            <a:avLst/>
          </a:prstGeom>
        </p:spPr>
        <p:txBody>
          <a:bodyPr wrap="square">
            <a:spAutoFit/>
          </a:bodyPr>
          <a:lstStyle/>
          <a:p>
            <a:pPr eaLnBrk="0" fontAlgn="base" hangingPunct="0">
              <a:spcBef>
                <a:spcPct val="0"/>
              </a:spcBef>
              <a:spcAft>
                <a:spcPct val="0"/>
              </a:spcAft>
            </a:pPr>
            <a:r>
              <a:rPr lang="en-GB" dirty="0"/>
              <a:t>The film uses the ‘one second a day’ technique to show an entire year’s happenings in just a few minutes.</a:t>
            </a:r>
          </a:p>
        </p:txBody>
      </p:sp>
    </p:spTree>
    <p:extLst>
      <p:ext uri="{BB962C8B-B14F-4D97-AF65-F5344CB8AC3E}">
        <p14:creationId xmlns:p14="http://schemas.microsoft.com/office/powerpoint/2010/main" val="146422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additive="base">
                                        <p:cTn id="2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6280150" y="6356350"/>
            <a:ext cx="5911850" cy="365125"/>
          </a:xfrm>
          <a:prstGeom prst="rect">
            <a:avLst/>
          </a:prstGeom>
        </p:spPr>
        <p:txBody>
          <a:bodyPr/>
          <a:lstStyle/>
          <a:p>
            <a:endParaRPr lang="en-GB" dirty="0"/>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9" name="Rectangle 6"/>
          <p:cNvSpPr>
            <a:spLocks noChangeArrowheads="1"/>
          </p:cNvSpPr>
          <p:nvPr/>
        </p:nvSpPr>
        <p:spPr bwMode="auto">
          <a:xfrm>
            <a:off x="5804157" y="2075450"/>
            <a:ext cx="625754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Allow students a few minutes to respond to the film with people sitting near to them.</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2400" dirty="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After sharing their initial responses, ask them to consider the following questions:</a:t>
            </a:r>
            <a:endParaRPr kumimoji="0" lang="en-GB" altLang="en-US" sz="4000" b="0" i="0" u="none" strike="noStrike" cap="none" normalizeH="0" baseline="0" dirty="0" smtClean="0">
              <a:ln>
                <a:noFill/>
              </a:ln>
              <a:solidFill>
                <a:schemeClr val="tx1"/>
              </a:solidFill>
              <a:effectLst/>
            </a:endParaRPr>
          </a:p>
        </p:txBody>
      </p:sp>
      <p:pic>
        <p:nvPicPr>
          <p:cNvPr id="10" name="Picture 9">
            <a:hlinkClick r:id="rId2"/>
          </p:cNvPr>
          <p:cNvPicPr/>
          <p:nvPr/>
        </p:nvPicPr>
        <p:blipFill>
          <a:blip r:embed="rId3" cstate="email">
            <a:extLst>
              <a:ext uri="{28A0092B-C50C-407E-A947-70E740481C1C}">
                <a14:useLocalDpi xmlns:a14="http://schemas.microsoft.com/office/drawing/2010/main"/>
              </a:ext>
            </a:extLst>
          </a:blip>
          <a:stretch>
            <a:fillRect/>
          </a:stretch>
        </p:blipFill>
        <p:spPr>
          <a:xfrm>
            <a:off x="450298" y="1331214"/>
            <a:ext cx="5106209" cy="3632931"/>
          </a:xfrm>
          <a:prstGeom prst="rect">
            <a:avLst/>
          </a:prstGeom>
        </p:spPr>
      </p:pic>
    </p:spTree>
    <p:extLst>
      <p:ext uri="{BB962C8B-B14F-4D97-AF65-F5344CB8AC3E}">
        <p14:creationId xmlns:p14="http://schemas.microsoft.com/office/powerpoint/2010/main" val="90500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26861" y="1106724"/>
            <a:ext cx="3255807" cy="3255807"/>
          </a:xfrm>
          <a:prstGeom prst="rect">
            <a:avLst/>
          </a:prstGeom>
        </p:spPr>
      </p:pic>
      <p:pic>
        <p:nvPicPr>
          <p:cNvPr id="8"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76197" y="2276867"/>
            <a:ext cx="2976911" cy="2976911"/>
          </a:xfrm>
          <a:prstGeom prst="rect">
            <a:avLst/>
          </a:prstGeom>
        </p:spPr>
      </p:pic>
      <p:sp>
        <p:nvSpPr>
          <p:cNvPr id="9" name="TextBox 8"/>
          <p:cNvSpPr txBox="1"/>
          <p:nvPr/>
        </p:nvSpPr>
        <p:spPr>
          <a:xfrm>
            <a:off x="6640629" y="2853121"/>
            <a:ext cx="2448046" cy="1938992"/>
          </a:xfrm>
          <a:prstGeom prst="rect">
            <a:avLst/>
          </a:prstGeom>
          <a:noFill/>
        </p:spPr>
        <p:txBody>
          <a:bodyPr wrap="square" rtlCol="0">
            <a:spAutoFit/>
          </a:bodyPr>
          <a:lstStyle/>
          <a:p>
            <a:pPr algn="ctr"/>
            <a:r>
              <a:rPr lang="en-GB" sz="2400" dirty="0"/>
              <a:t>What do you think the message of this film is</a:t>
            </a:r>
            <a:r>
              <a:rPr lang="en-GB" sz="2400" dirty="0" smtClean="0"/>
              <a:t>? Is it effective? Why? </a:t>
            </a:r>
            <a:endParaRPr lang="en-GB" sz="2400" dirty="0"/>
          </a:p>
        </p:txBody>
      </p:sp>
      <p:sp>
        <p:nvSpPr>
          <p:cNvPr id="10" name="Rectangle 9"/>
          <p:cNvSpPr/>
          <p:nvPr/>
        </p:nvSpPr>
        <p:spPr>
          <a:xfrm>
            <a:off x="2691569" y="1580466"/>
            <a:ext cx="2897571" cy="2308324"/>
          </a:xfrm>
          <a:prstGeom prst="rect">
            <a:avLst/>
          </a:prstGeom>
        </p:spPr>
        <p:txBody>
          <a:bodyPr wrap="square">
            <a:spAutoFit/>
          </a:bodyPr>
          <a:lstStyle/>
          <a:p>
            <a:pPr marL="457205" lvl="1" indent="0" algn="ctr">
              <a:buNone/>
            </a:pPr>
            <a:r>
              <a:rPr lang="en-GB" sz="2400" dirty="0"/>
              <a:t>What is the film trying to say about the problems happening across the world?</a:t>
            </a:r>
          </a:p>
        </p:txBody>
      </p:sp>
    </p:spTree>
    <p:extLst>
      <p:ext uri="{BB962C8B-B14F-4D97-AF65-F5344CB8AC3E}">
        <p14:creationId xmlns:p14="http://schemas.microsoft.com/office/powerpoint/2010/main" val="180309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2" y="2784054"/>
            <a:ext cx="10515600" cy="1845096"/>
          </a:xfrm>
        </p:spPr>
        <p:txBody>
          <a:bodyPr>
            <a:normAutofit/>
          </a:bodyPr>
          <a:lstStyle/>
          <a:p>
            <a:r>
              <a:rPr lang="en-GB" sz="5400" dirty="0" smtClean="0">
                <a:ea typeface="Calibri" panose="020F0502020204030204" pitchFamily="34" charset="0"/>
                <a:cs typeface="Times New Roman" panose="02020603050405020304" pitchFamily="18" charset="0"/>
              </a:rPr>
              <a:t>Leaving home is rarely a choice</a:t>
            </a:r>
            <a:r>
              <a:rPr lang="en-GB" sz="4800" b="1" dirty="0" smtClean="0">
                <a:ea typeface="Calibri" panose="020F0502020204030204" pitchFamily="34" charset="0"/>
                <a:cs typeface="Times New Roman" panose="02020603050405020304" pitchFamily="18" charset="0"/>
              </a:rPr>
              <a:t/>
            </a:r>
            <a:br>
              <a:rPr lang="en-GB" sz="4800" b="1" dirty="0" smtClean="0">
                <a:ea typeface="Calibri" panose="020F0502020204030204" pitchFamily="34" charset="0"/>
                <a:cs typeface="Times New Roman" panose="02020603050405020304" pitchFamily="18" charset="0"/>
              </a:rPr>
            </a:br>
            <a:r>
              <a:rPr lang="en-GB" sz="3600" b="1" dirty="0" smtClean="0">
                <a:solidFill>
                  <a:srgbClr val="7030A0"/>
                </a:solidFill>
                <a:ea typeface="Calibri" panose="020F0502020204030204" pitchFamily="34" charset="0"/>
                <a:cs typeface="Times New Roman" panose="02020603050405020304" pitchFamily="18" charset="0"/>
              </a:rPr>
              <a:t>5 </a:t>
            </a:r>
            <a:r>
              <a:rPr lang="en-GB" sz="3600" b="1" dirty="0" smtClean="0">
                <a:solidFill>
                  <a:srgbClr val="7030A0"/>
                </a:solidFill>
                <a:ea typeface="Calibri" panose="020F0502020204030204" pitchFamily="34" charset="0"/>
                <a:cs typeface="Times New Roman" panose="02020603050405020304" pitchFamily="18" charset="0"/>
              </a:rPr>
              <a:t>minutes+</a:t>
            </a:r>
            <a:endParaRPr lang="en-GB" sz="3600" dirty="0">
              <a:solidFill>
                <a:srgbClr val="7030A0"/>
              </a:solidFill>
            </a:endParaRPr>
          </a:p>
        </p:txBody>
      </p:sp>
      <p:sp>
        <p:nvSpPr>
          <p:cNvPr id="4" name="Footer Placeholder 3"/>
          <p:cNvSpPr>
            <a:spLocks noGrp="1"/>
          </p:cNvSpPr>
          <p:nvPr>
            <p:ph type="ftr" sz="quarter" idx="4294967295"/>
          </p:nvPr>
        </p:nvSpPr>
        <p:spPr>
          <a:xfrm>
            <a:off x="6280150" y="6356350"/>
            <a:ext cx="591185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344284417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oughtBox">
      <a:majorFont>
        <a:latin typeface="Foco"/>
        <a:ea typeface=""/>
        <a:cs typeface=""/>
      </a:majorFont>
      <a:minorFont>
        <a:latin typeface="Foc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oughtBox">
      <a:majorFont>
        <a:latin typeface="Foco"/>
        <a:ea typeface=""/>
        <a:cs typeface=""/>
      </a:majorFont>
      <a:minorFont>
        <a:latin typeface="Foc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Frame</Template>
  <TotalTime>1185</TotalTime>
  <Words>700</Words>
  <Application>Microsoft Office PowerPoint</Application>
  <PresentationFormat>Widescreen</PresentationFormat>
  <Paragraphs>94</Paragraphs>
  <Slides>28</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28</vt:i4>
      </vt:variant>
    </vt:vector>
  </HeadingPairs>
  <TitlesOfParts>
    <vt:vector size="39" baseType="lpstr">
      <vt:lpstr>Arial</vt:lpstr>
      <vt:lpstr>Calibri</vt:lpstr>
      <vt:lpstr>Century Gothic</vt:lpstr>
      <vt:lpstr>Foco</vt:lpstr>
      <vt:lpstr>Foco Bold</vt:lpstr>
      <vt:lpstr>Foco Light</vt:lpstr>
      <vt:lpstr>Segoe UI Black</vt:lpstr>
      <vt:lpstr>Tahoma</vt:lpstr>
      <vt:lpstr>Times New Roman</vt:lpstr>
      <vt:lpstr>1_Office Theme</vt:lpstr>
      <vt:lpstr>2_Office Theme</vt:lpstr>
      <vt:lpstr>PowerPoint Presentation</vt:lpstr>
      <vt:lpstr>In this lesson, students will:</vt:lpstr>
      <vt:lpstr>Pre-lesson reflection</vt:lpstr>
      <vt:lpstr>PowerPoint Presentation</vt:lpstr>
      <vt:lpstr>Out of sight, out of mind? 5 minutes+</vt:lpstr>
      <vt:lpstr>PowerPoint Presentation</vt:lpstr>
      <vt:lpstr>PowerPoint Presentation</vt:lpstr>
      <vt:lpstr>PowerPoint Presentation</vt:lpstr>
      <vt:lpstr>Leaving home is rarely a choice 5 minutes+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Re-humanising the “other” 5 minutes+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Musson</dc:creator>
  <cp:lastModifiedBy>Rachel Musson</cp:lastModifiedBy>
  <cp:revision>216</cp:revision>
  <dcterms:created xsi:type="dcterms:W3CDTF">2016-10-17T21:56:29Z</dcterms:created>
  <dcterms:modified xsi:type="dcterms:W3CDTF">2017-10-26T19:48:07Z</dcterms:modified>
</cp:coreProperties>
</file>