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73" r:id="rId3"/>
  </p:sldMasterIdLst>
  <p:notesMasterIdLst>
    <p:notesMasterId r:id="rId22"/>
  </p:notesMasterIdLst>
  <p:handoutMasterIdLst>
    <p:handoutMasterId r:id="rId23"/>
  </p:handoutMasterIdLst>
  <p:sldIdLst>
    <p:sldId id="314" r:id="rId4"/>
    <p:sldId id="416" r:id="rId5"/>
    <p:sldId id="298" r:id="rId6"/>
    <p:sldId id="263" r:id="rId7"/>
    <p:sldId id="299" r:id="rId8"/>
    <p:sldId id="286" r:id="rId9"/>
    <p:sldId id="313" r:id="rId10"/>
    <p:sldId id="301" r:id="rId11"/>
    <p:sldId id="302" r:id="rId12"/>
    <p:sldId id="318" r:id="rId13"/>
    <p:sldId id="304" r:id="rId14"/>
    <p:sldId id="382" r:id="rId15"/>
    <p:sldId id="345" r:id="rId16"/>
    <p:sldId id="383" r:id="rId17"/>
    <p:sldId id="362" r:id="rId18"/>
    <p:sldId id="374" r:id="rId19"/>
    <p:sldId id="364" r:id="rId20"/>
    <p:sldId id="31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2DA"/>
    <a:srgbClr val="C412C0"/>
    <a:srgbClr val="FB23C2"/>
    <a:srgbClr val="3F8892"/>
    <a:srgbClr val="FF0000"/>
    <a:srgbClr val="0069D2"/>
    <a:srgbClr val="CBCBCB"/>
    <a:srgbClr val="A7DDE1"/>
    <a:srgbClr val="F9F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8" autoAdjust="0"/>
    <p:restoredTop sz="94660"/>
  </p:normalViewPr>
  <p:slideViewPr>
    <p:cSldViewPr snapToGrid="0">
      <p:cViewPr varScale="1">
        <p:scale>
          <a:sx n="67" d="100"/>
          <a:sy n="67" d="100"/>
        </p:scale>
        <p:origin x="3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11939-E9DC-4B76-AA6C-2F50C6A2849D}" type="datetimeFigureOut">
              <a:rPr lang="en-GB" smtClean="0"/>
              <a:t>31/12/2017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6A184-380F-4DA2-A48B-89D28F86972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03847" cy="6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66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E1E27-8D30-46C7-8C62-681E48BE9B1E}" type="datetimeFigureOut">
              <a:rPr lang="en-GB" smtClean="0"/>
              <a:t>31/12/2017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C18C5-F3FA-4D0A-A9B9-2971BB5756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3520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2580-C391-4B5C-8899-981C8F2F915F}" type="datetime1">
              <a:rPr lang="en-GB" smtClean="0"/>
              <a:t>31/12/2017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41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CA84-6545-495B-BF1C-A69D6BB14A22}" type="datetime1">
              <a:rPr lang="en-GB" smtClean="0"/>
              <a:t>31/12/2017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7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5C03-7F1A-46AD-B95D-0C13F6B75C70}" type="datetime1">
              <a:rPr lang="en-GB" smtClean="0"/>
              <a:t>31/12/2017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43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8551" y="649288"/>
            <a:ext cx="1477963" cy="10331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288"/>
            <a:ext cx="4284661" cy="1033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653B-8059-47CA-AD52-9CB14DA66F5B}" type="datetime1">
              <a:rPr lang="en-GB" smtClean="0"/>
              <a:t>31/12/2017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2016 ThoughtBox Education.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944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477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40"/>
            <a:ext cx="9144000" cy="1655762"/>
          </a:xfrm>
        </p:spPr>
        <p:txBody>
          <a:bodyPr/>
          <a:lstStyle>
            <a:lvl1pPr marL="0" indent="0" algn="ctr">
              <a:buNone/>
              <a:defRPr sz="1909"/>
            </a:lvl1pPr>
            <a:lvl2pPr marL="363718" indent="0" algn="ctr">
              <a:buNone/>
              <a:defRPr sz="1590"/>
            </a:lvl2pPr>
            <a:lvl3pPr marL="727435" indent="0" algn="ctr">
              <a:buNone/>
              <a:defRPr sz="1432"/>
            </a:lvl3pPr>
            <a:lvl4pPr marL="1091153" indent="0" algn="ctr">
              <a:buNone/>
              <a:defRPr sz="1273"/>
            </a:lvl4pPr>
            <a:lvl5pPr marL="1454868" indent="0" algn="ctr">
              <a:buNone/>
              <a:defRPr sz="1273"/>
            </a:lvl5pPr>
            <a:lvl6pPr marL="1818587" indent="0" algn="ctr">
              <a:buNone/>
              <a:defRPr sz="1273"/>
            </a:lvl6pPr>
            <a:lvl7pPr marL="2182304" indent="0" algn="ctr">
              <a:buNone/>
              <a:defRPr sz="1273"/>
            </a:lvl7pPr>
            <a:lvl8pPr marL="2546021" indent="0" algn="ctr">
              <a:buNone/>
              <a:defRPr sz="1273"/>
            </a:lvl8pPr>
            <a:lvl9pPr marL="2909739" indent="0" algn="ctr">
              <a:buNone/>
              <a:defRPr sz="127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1511-B399-4908-B55A-97BF29ACBB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C384-47A9-427C-BC9E-BC661DA21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55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1511-B399-4908-B55A-97BF29ACBB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C384-47A9-427C-BC9E-BC661DA21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26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477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1909">
                <a:solidFill>
                  <a:schemeClr val="tx1">
                    <a:tint val="75000"/>
                  </a:schemeClr>
                </a:solidFill>
              </a:defRPr>
            </a:lvl1pPr>
            <a:lvl2pPr marL="363718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2pPr>
            <a:lvl3pPr marL="727435" indent="0">
              <a:buNone/>
              <a:defRPr sz="1432">
                <a:solidFill>
                  <a:schemeClr val="tx1">
                    <a:tint val="75000"/>
                  </a:schemeClr>
                </a:solidFill>
              </a:defRPr>
            </a:lvl3pPr>
            <a:lvl4pPr marL="1091153" indent="0"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4pPr>
            <a:lvl5pPr marL="1454868" indent="0"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5pPr>
            <a:lvl6pPr marL="1818587" indent="0"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6pPr>
            <a:lvl7pPr marL="2182304" indent="0"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7pPr>
            <a:lvl8pPr marL="2546021" indent="0"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8pPr>
            <a:lvl9pPr marL="2909739" indent="0"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1511-B399-4908-B55A-97BF29ACBB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C384-47A9-427C-BC9E-BC661DA21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25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1511-B399-4908-B55A-97BF29ACBB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C384-47A9-427C-BC9E-BC661DA21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57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1909" b="1"/>
            </a:lvl1pPr>
            <a:lvl2pPr marL="363718" indent="0">
              <a:buNone/>
              <a:defRPr sz="1590" b="1"/>
            </a:lvl2pPr>
            <a:lvl3pPr marL="727435" indent="0">
              <a:buNone/>
              <a:defRPr sz="1432" b="1"/>
            </a:lvl3pPr>
            <a:lvl4pPr marL="1091153" indent="0">
              <a:buNone/>
              <a:defRPr sz="1273" b="1"/>
            </a:lvl4pPr>
            <a:lvl5pPr marL="1454868" indent="0">
              <a:buNone/>
              <a:defRPr sz="1273" b="1"/>
            </a:lvl5pPr>
            <a:lvl6pPr marL="1818587" indent="0">
              <a:buNone/>
              <a:defRPr sz="1273" b="1"/>
            </a:lvl6pPr>
            <a:lvl7pPr marL="2182304" indent="0">
              <a:buNone/>
              <a:defRPr sz="1273" b="1"/>
            </a:lvl7pPr>
            <a:lvl8pPr marL="2546021" indent="0">
              <a:buNone/>
              <a:defRPr sz="1273" b="1"/>
            </a:lvl8pPr>
            <a:lvl9pPr marL="2909739" indent="0">
              <a:buNone/>
              <a:defRPr sz="12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909" b="1"/>
            </a:lvl1pPr>
            <a:lvl2pPr marL="363718" indent="0">
              <a:buNone/>
              <a:defRPr sz="1590" b="1"/>
            </a:lvl2pPr>
            <a:lvl3pPr marL="727435" indent="0">
              <a:buNone/>
              <a:defRPr sz="1432" b="1"/>
            </a:lvl3pPr>
            <a:lvl4pPr marL="1091153" indent="0">
              <a:buNone/>
              <a:defRPr sz="1273" b="1"/>
            </a:lvl4pPr>
            <a:lvl5pPr marL="1454868" indent="0">
              <a:buNone/>
              <a:defRPr sz="1273" b="1"/>
            </a:lvl5pPr>
            <a:lvl6pPr marL="1818587" indent="0">
              <a:buNone/>
              <a:defRPr sz="1273" b="1"/>
            </a:lvl6pPr>
            <a:lvl7pPr marL="2182304" indent="0">
              <a:buNone/>
              <a:defRPr sz="1273" b="1"/>
            </a:lvl7pPr>
            <a:lvl8pPr marL="2546021" indent="0">
              <a:buNone/>
              <a:defRPr sz="1273" b="1"/>
            </a:lvl8pPr>
            <a:lvl9pPr marL="2909739" indent="0">
              <a:buNone/>
              <a:defRPr sz="12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1511-B399-4908-B55A-97BF29ACBB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C384-47A9-427C-BC9E-BC661DA21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63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1511-B399-4908-B55A-97BF29ACBB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C384-47A9-427C-BC9E-BC661DA21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15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1511-B399-4908-B55A-97BF29ACBB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C384-47A9-427C-BC9E-BC661DA21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6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5472-A2B2-4D99-9D5D-B76258FC6896}" type="datetime1">
              <a:rPr lang="en-GB" smtClean="0"/>
              <a:t>31/12/2017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834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1"/>
            <a:ext cx="3932236" cy="1600200"/>
          </a:xfrm>
        </p:spPr>
        <p:txBody>
          <a:bodyPr anchor="b"/>
          <a:lstStyle>
            <a:lvl1pPr>
              <a:defRPr sz="254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546"/>
            </a:lvl1pPr>
            <a:lvl2pPr>
              <a:defRPr sz="2227"/>
            </a:lvl2pPr>
            <a:lvl3pPr>
              <a:defRPr sz="1909"/>
            </a:lvl3pPr>
            <a:lvl4pPr>
              <a:defRPr sz="1590"/>
            </a:lvl4pPr>
            <a:lvl5pPr>
              <a:defRPr sz="1590"/>
            </a:lvl5pPr>
            <a:lvl6pPr>
              <a:defRPr sz="1590"/>
            </a:lvl6pPr>
            <a:lvl7pPr>
              <a:defRPr sz="1590"/>
            </a:lvl7pPr>
            <a:lvl8pPr>
              <a:defRPr sz="1590"/>
            </a:lvl8pPr>
            <a:lvl9pPr>
              <a:defRPr sz="159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273"/>
            </a:lvl1pPr>
            <a:lvl2pPr marL="363718" indent="0">
              <a:buNone/>
              <a:defRPr sz="1114"/>
            </a:lvl2pPr>
            <a:lvl3pPr marL="727435" indent="0">
              <a:buNone/>
              <a:defRPr sz="955"/>
            </a:lvl3pPr>
            <a:lvl4pPr marL="1091153" indent="0">
              <a:buNone/>
              <a:defRPr sz="796"/>
            </a:lvl4pPr>
            <a:lvl5pPr marL="1454868" indent="0">
              <a:buNone/>
              <a:defRPr sz="796"/>
            </a:lvl5pPr>
            <a:lvl6pPr marL="1818587" indent="0">
              <a:buNone/>
              <a:defRPr sz="796"/>
            </a:lvl6pPr>
            <a:lvl7pPr marL="2182304" indent="0">
              <a:buNone/>
              <a:defRPr sz="796"/>
            </a:lvl7pPr>
            <a:lvl8pPr marL="2546021" indent="0">
              <a:buNone/>
              <a:defRPr sz="796"/>
            </a:lvl8pPr>
            <a:lvl9pPr marL="2909739" indent="0">
              <a:buNone/>
              <a:defRPr sz="79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1511-B399-4908-B55A-97BF29ACBB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C384-47A9-427C-BC9E-BC661DA21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0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1"/>
            <a:ext cx="3932236" cy="1600200"/>
          </a:xfrm>
        </p:spPr>
        <p:txBody>
          <a:bodyPr anchor="b"/>
          <a:lstStyle>
            <a:lvl1pPr>
              <a:defRPr sz="254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546"/>
            </a:lvl1pPr>
            <a:lvl2pPr marL="363718" indent="0">
              <a:buNone/>
              <a:defRPr sz="2227"/>
            </a:lvl2pPr>
            <a:lvl3pPr marL="727435" indent="0">
              <a:buNone/>
              <a:defRPr sz="1909"/>
            </a:lvl3pPr>
            <a:lvl4pPr marL="1091153" indent="0">
              <a:buNone/>
              <a:defRPr sz="1590"/>
            </a:lvl4pPr>
            <a:lvl5pPr marL="1454868" indent="0">
              <a:buNone/>
              <a:defRPr sz="1590"/>
            </a:lvl5pPr>
            <a:lvl6pPr marL="1818587" indent="0">
              <a:buNone/>
              <a:defRPr sz="1590"/>
            </a:lvl6pPr>
            <a:lvl7pPr marL="2182304" indent="0">
              <a:buNone/>
              <a:defRPr sz="1590"/>
            </a:lvl7pPr>
            <a:lvl8pPr marL="2546021" indent="0">
              <a:buNone/>
              <a:defRPr sz="1590"/>
            </a:lvl8pPr>
            <a:lvl9pPr marL="2909739" indent="0">
              <a:buNone/>
              <a:defRPr sz="159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273"/>
            </a:lvl1pPr>
            <a:lvl2pPr marL="363718" indent="0">
              <a:buNone/>
              <a:defRPr sz="1114"/>
            </a:lvl2pPr>
            <a:lvl3pPr marL="727435" indent="0">
              <a:buNone/>
              <a:defRPr sz="955"/>
            </a:lvl3pPr>
            <a:lvl4pPr marL="1091153" indent="0">
              <a:buNone/>
              <a:defRPr sz="796"/>
            </a:lvl4pPr>
            <a:lvl5pPr marL="1454868" indent="0">
              <a:buNone/>
              <a:defRPr sz="796"/>
            </a:lvl5pPr>
            <a:lvl6pPr marL="1818587" indent="0">
              <a:buNone/>
              <a:defRPr sz="796"/>
            </a:lvl6pPr>
            <a:lvl7pPr marL="2182304" indent="0">
              <a:buNone/>
              <a:defRPr sz="796"/>
            </a:lvl7pPr>
            <a:lvl8pPr marL="2546021" indent="0">
              <a:buNone/>
              <a:defRPr sz="796"/>
            </a:lvl8pPr>
            <a:lvl9pPr marL="2909739" indent="0">
              <a:buNone/>
              <a:defRPr sz="79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1511-B399-4908-B55A-97BF29ACBB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C384-47A9-427C-BC9E-BC661DA21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31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1511-B399-4908-B55A-97BF29ACBB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C384-47A9-427C-BC9E-BC661DA21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46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1511-B399-4908-B55A-97BF29ACBB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C384-47A9-427C-BC9E-BC661DA21E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84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2580-C391-4B5C-8899-981C8F2F915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Copyright © 2017 ThoughtBox Education.  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19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5472-A2B2-4D99-9D5D-B76258FC689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Copyright © 2017 ThoughtBox Education.  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77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992F-BC50-4AE8-BCB2-4EE4C9B8688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Copyright © 2017 ThoughtBox Education.  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23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998504"/>
            <a:ext cx="2881312" cy="36436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5" y="1998504"/>
            <a:ext cx="2881314" cy="36436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3D77-ECFD-4B1F-801E-1BC164BA03D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Copyright © 2016 ThoughtBox Education. 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79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EBD2-8E10-4677-868A-6F053114EBC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Copyright © 2017 ThoughtBox Education.  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02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20C5-1527-447A-BFC8-72AB5BAD6ED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Copyright © 2017 ThoughtBox Education.  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7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992F-BC50-4AE8-BCB2-4EE4C9B8688B}" type="datetime1">
              <a:rPr lang="en-GB" smtClean="0"/>
              <a:t>31/12/2017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738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9FB1-1B0E-40A3-8105-6DB7F9C2931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Copyright © 2017 ThoughtBox Education.  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43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C0FD-F6C7-44DD-B05F-9F722E41B7C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Copyright © 2017 ThoughtBox Education.  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57696" cy="8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93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F157-1C8D-4468-847F-C017A5D5667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Copyright © 2016 ThoughtBox Education.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9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CA84-6545-495B-BF1C-A69D6BB14A2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Copyright © 2017 ThoughtBox Education.  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06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5C03-7F1A-46AD-B95D-0C13F6B75C7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Copyright © 2017 ThoughtBox Education.  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529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8551" y="649288"/>
            <a:ext cx="1477963" cy="10331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288"/>
            <a:ext cx="4284661" cy="1033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653B-8059-47CA-AD52-9CB14DA66F5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Copyright © 2016 ThoughtBox Education.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1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998504"/>
            <a:ext cx="2881312" cy="36436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5" y="1998504"/>
            <a:ext cx="2881314" cy="36436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3D77-ECFD-4B1F-801E-1BC164BA03D0}" type="datetime1">
              <a:rPr lang="en-GB" smtClean="0"/>
              <a:t>31/12/2017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2016 ThoughtBox Education. 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EBD2-8E10-4677-868A-6F053114EBC0}" type="datetime1">
              <a:rPr lang="en-GB" smtClean="0"/>
              <a:t>31/12/2017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54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20C5-1527-447A-BFC8-72AB5BAD6ED8}" type="datetime1">
              <a:rPr lang="en-GB" smtClean="0"/>
              <a:t>31/12/2017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49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9FB1-1B0E-40A3-8105-6DB7F9C2931F}" type="datetime1">
              <a:rPr lang="en-GB" smtClean="0"/>
              <a:t>31/12/2017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94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C0FD-F6C7-44DD-B05F-9F722E41B7C8}" type="datetime1">
              <a:rPr lang="en-GB" smtClean="0"/>
              <a:t>31/12/2017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57696" cy="8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4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F157-1C8D-4468-847F-C017A5D56679}" type="datetime1">
              <a:rPr lang="en-GB" smtClean="0"/>
              <a:t>31/12/2017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2016 ThoughtBox Education.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14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75472-A2B2-4D99-9D5D-B76258FC6896}" type="datetime1">
              <a:rPr lang="en-GB" smtClean="0"/>
              <a:t>31/12/2017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531D-2584-48E8-974B-990AB77A088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0" y="79085"/>
            <a:ext cx="752288" cy="7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4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0374"/>
            <a:fld id="{9141E218-A0EE-46B2-A089-42B9C1730A3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730374"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0374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30374"/>
            <a:fld id="{8EB44E38-D5FD-4C06-B800-40EA31D3FB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730374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1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727435" rtl="0" eaLnBrk="1" latinLnBrk="0" hangingPunct="1">
        <a:lnSpc>
          <a:spcPct val="90000"/>
        </a:lnSpc>
        <a:spcBef>
          <a:spcPct val="0"/>
        </a:spcBef>
        <a:buNone/>
        <a:defRPr sz="35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1858" indent="-181858" algn="l" defTabSz="727435" rtl="0" eaLnBrk="1" latinLnBrk="0" hangingPunct="1">
        <a:lnSpc>
          <a:spcPct val="90000"/>
        </a:lnSpc>
        <a:spcBef>
          <a:spcPts val="796"/>
        </a:spcBef>
        <a:buFont typeface="Arial" panose="020B0604020202020204" pitchFamily="34" charset="0"/>
        <a:buChar char="•"/>
        <a:defRPr sz="2227" kern="1200">
          <a:solidFill>
            <a:schemeClr val="tx1"/>
          </a:solidFill>
          <a:latin typeface="+mn-lt"/>
          <a:ea typeface="+mn-ea"/>
          <a:cs typeface="+mn-cs"/>
        </a:defRPr>
      </a:lvl1pPr>
      <a:lvl2pPr marL="545576" indent="-181858" algn="l" defTabSz="72743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909" kern="1200">
          <a:solidFill>
            <a:schemeClr val="tx1"/>
          </a:solidFill>
          <a:latin typeface="+mn-lt"/>
          <a:ea typeface="+mn-ea"/>
          <a:cs typeface="+mn-cs"/>
        </a:defRPr>
      </a:lvl2pPr>
      <a:lvl3pPr marL="909293" indent="-181858" algn="l" defTabSz="72743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590" kern="1200">
          <a:solidFill>
            <a:schemeClr val="tx1"/>
          </a:solidFill>
          <a:latin typeface="+mn-lt"/>
          <a:ea typeface="+mn-ea"/>
          <a:cs typeface="+mn-cs"/>
        </a:defRPr>
      </a:lvl3pPr>
      <a:lvl4pPr marL="1273010" indent="-181858" algn="l" defTabSz="72743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+mn-lt"/>
          <a:ea typeface="+mn-ea"/>
          <a:cs typeface="+mn-cs"/>
        </a:defRPr>
      </a:lvl4pPr>
      <a:lvl5pPr marL="1636729" indent="-181858" algn="l" defTabSz="72743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+mn-lt"/>
          <a:ea typeface="+mn-ea"/>
          <a:cs typeface="+mn-cs"/>
        </a:defRPr>
      </a:lvl5pPr>
      <a:lvl6pPr marL="2000445" indent="-181858" algn="l" defTabSz="72743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+mn-lt"/>
          <a:ea typeface="+mn-ea"/>
          <a:cs typeface="+mn-cs"/>
        </a:defRPr>
      </a:lvl6pPr>
      <a:lvl7pPr marL="2364162" indent="-181858" algn="l" defTabSz="72743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+mn-lt"/>
          <a:ea typeface="+mn-ea"/>
          <a:cs typeface="+mn-cs"/>
        </a:defRPr>
      </a:lvl7pPr>
      <a:lvl8pPr marL="2727880" indent="-181858" algn="l" defTabSz="72743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+mn-lt"/>
          <a:ea typeface="+mn-ea"/>
          <a:cs typeface="+mn-cs"/>
        </a:defRPr>
      </a:lvl8pPr>
      <a:lvl9pPr marL="3091597" indent="-181858" algn="l" defTabSz="72743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743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1pPr>
      <a:lvl2pPr marL="363718" algn="l" defTabSz="72743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2pPr>
      <a:lvl3pPr marL="727435" algn="l" defTabSz="72743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3pPr>
      <a:lvl4pPr marL="1091153" algn="l" defTabSz="72743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4pPr>
      <a:lvl5pPr marL="1454868" algn="l" defTabSz="72743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5pPr>
      <a:lvl6pPr marL="1818587" algn="l" defTabSz="72743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6pPr>
      <a:lvl7pPr marL="2182304" algn="l" defTabSz="72743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7pPr>
      <a:lvl8pPr marL="2546021" algn="l" defTabSz="72743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8pPr>
      <a:lvl9pPr marL="2909739" algn="l" defTabSz="727435" rtl="0" eaLnBrk="1" latinLnBrk="0" hangingPunct="1">
        <a:defRPr sz="14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75472-A2B2-4D99-9D5D-B76258FC689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31/12/2017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Copyright © 2017 ThoughtBox Education.  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0" y="79085"/>
            <a:ext cx="752288" cy="7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9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WsV-laV7no" TargetMode="External"/><Relationship Id="rId2" Type="http://schemas.openxmlformats.org/officeDocument/2006/relationships/hyperlink" Target="https://youtu.be/yvVlFJvHB-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ashionunited.uk/news/fashion/slave-to-fashion-to-eradicate-modern-slavery-in-the-fashion-industry/2016050420287" TargetMode="External"/><Relationship Id="rId2" Type="http://schemas.openxmlformats.org/officeDocument/2006/relationships/hyperlink" Target="http://fashionrevolution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orldbrand.co.nz/blogs/world-blog/116276229-fashion-revolution-week-2016" TargetMode="External"/><Relationship Id="rId5" Type="http://schemas.openxmlformats.org/officeDocument/2006/relationships/hyperlink" Target="https://www.youtube.com/watch?v=M5uYCWVfuPQ" TargetMode="External"/><Relationship Id="rId4" Type="http://schemas.openxmlformats.org/officeDocument/2006/relationships/hyperlink" Target="https://www.youtube.com/watch?v=voVgTkTUKFc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ruecostmovie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youtu.be/OaGp5_Sfbs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filmsforaction.org/watch/the-true-cost-2015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1 6"/>
          <p:cNvSpPr/>
          <p:nvPr/>
        </p:nvSpPr>
        <p:spPr>
          <a:xfrm>
            <a:off x="9884665" y="146304"/>
            <a:ext cx="2161070" cy="1799456"/>
          </a:xfrm>
          <a:prstGeom prst="irregularSeal1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b="1" dirty="0" smtClean="0">
                <a:solidFill>
                  <a:srgbClr val="3F8892"/>
                </a:solidFill>
              </a:rPr>
              <a:t>15 minutes+</a:t>
            </a:r>
            <a:endParaRPr lang="en-GB" b="1" dirty="0">
              <a:solidFill>
                <a:srgbClr val="3F8892"/>
              </a:solidFill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3" y="365125"/>
            <a:ext cx="1673457" cy="8105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390618"/>
            <a:ext cx="12192000" cy="14673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latin typeface="Century Gothic" panose="020B0502020202020204" pitchFamily="34" charset="0"/>
              </a:rPr>
              <a:t>Clothes</a:t>
            </a:r>
            <a:endParaRPr lang="en-GB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n-GB" sz="3600" b="1" dirty="0" smtClean="0">
                <a:solidFill>
                  <a:srgbClr val="3F8892"/>
                </a:solidFill>
                <a:latin typeface="Century Gothic" panose="020B0502020202020204" pitchFamily="34" charset="0"/>
              </a:rPr>
              <a:t>Week 2 - Slaves to Fashion</a:t>
            </a:r>
            <a:endParaRPr lang="en-GB" sz="3600" b="1" dirty="0">
              <a:solidFill>
                <a:srgbClr val="3F889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769" y="5411972"/>
            <a:ext cx="26425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Y9&amp;10 </a:t>
            </a: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13-15 years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7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Slave to fashion</a:t>
            </a:r>
            <a:br>
              <a:rPr lang="en-GB" dirty="0" smtClean="0"/>
            </a:br>
            <a:r>
              <a:rPr lang="en-GB" sz="3200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10</a:t>
            </a:r>
            <a:r>
              <a:rPr lang="en-GB" sz="3200" b="1" dirty="0" smtClean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minutes+</a:t>
            </a:r>
            <a:endParaRPr lang="en-GB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2017 ThoughtBox Education.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47" y="335832"/>
            <a:ext cx="1005927" cy="707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529" y="267306"/>
            <a:ext cx="1138788" cy="7757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357" y="335832"/>
            <a:ext cx="1012024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02297"/>
            <a:ext cx="10515600" cy="5619179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Watch this short animation (4.28mins) made by human rights organisation </a:t>
            </a:r>
            <a:r>
              <a:rPr lang="en-GB" altLang="en-US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Walk Free</a:t>
            </a:r>
            <a:r>
              <a:rPr lang="en-GB" altLang="en-US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entitled</a:t>
            </a:r>
            <a:r>
              <a:rPr lang="en-GB" altLang="en-US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400" dirty="0"/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3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Slavery </a:t>
            </a:r>
            <a:r>
              <a:rPr lang="en-GB" altLang="en-US" sz="3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in Supply Chains </a:t>
            </a:r>
            <a:endParaRPr lang="en-GB" altLang="en-US" sz="3200" b="1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b="1" dirty="0"/>
              <a:t>(Click on the hyperlink above)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4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2017 ThoughtBox Education.   </a:t>
            </a:r>
          </a:p>
        </p:txBody>
      </p:sp>
      <p:pic>
        <p:nvPicPr>
          <p:cNvPr id="5" name="Picture 4" descr="https://i.ytimg.com/vi/yvVlFJvHB-k/maxresdefault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198914"/>
            <a:ext cx="5554919" cy="33040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170" y="167292"/>
            <a:ext cx="783639" cy="54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6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5050" y="768095"/>
            <a:ext cx="10515600" cy="396411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400" dirty="0" smtClean="0"/>
              <a:t>Think about </a:t>
            </a:r>
            <a:r>
              <a:rPr lang="en-GB" sz="2400" dirty="0"/>
              <a:t>the different people involved in the chain – think back to the film clip – and make a list on the board (e.g. consumer, retailer, supplier, government)</a:t>
            </a:r>
          </a:p>
          <a:p>
            <a:pPr marL="0" indent="0">
              <a:buNone/>
            </a:pPr>
            <a:r>
              <a:rPr lang="en-GB" sz="2400" i="1" dirty="0" smtClean="0"/>
              <a:t>*full list on the next slide</a:t>
            </a:r>
            <a:endParaRPr lang="en-GB" sz="2400" i="1" dirty="0"/>
          </a:p>
          <a:p>
            <a:pPr marL="0" lvl="0" indent="0">
              <a:buNone/>
            </a:pPr>
            <a:r>
              <a:rPr lang="en-GB" sz="2400" dirty="0"/>
              <a:t>Now ask students to </a:t>
            </a:r>
            <a:r>
              <a:rPr lang="en-GB" sz="2400" dirty="0" smtClean="0"/>
              <a:t>think about the following question and think about their own response, just in their heads for now: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260889" y="3290501"/>
            <a:ext cx="3523921" cy="2752426"/>
          </a:xfrm>
          <a:prstGeom prst="wedgeRoundRectCallo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</a:rPr>
              <a:t>Whose </a:t>
            </a:r>
            <a:r>
              <a:rPr lang="en-GB" sz="2400" b="1" dirty="0">
                <a:solidFill>
                  <a:srgbClr val="FFFF00"/>
                </a:solidFill>
              </a:rPr>
              <a:t>responsibility is it to make sure that </a:t>
            </a:r>
            <a:r>
              <a:rPr lang="en-GB" sz="2400" b="1" u="sng" dirty="0">
                <a:solidFill>
                  <a:srgbClr val="FFFF00"/>
                </a:solidFill>
              </a:rPr>
              <a:t>slavery is not involved</a:t>
            </a:r>
            <a:r>
              <a:rPr lang="en-GB" sz="2400" b="1" dirty="0">
                <a:solidFill>
                  <a:srgbClr val="FFFF00"/>
                </a:solidFill>
              </a:rPr>
              <a:t> in the clothing </a:t>
            </a:r>
            <a:r>
              <a:rPr lang="en-GB" sz="2400" b="1" dirty="0" smtClean="0">
                <a:solidFill>
                  <a:srgbClr val="FFFF00"/>
                </a:solidFill>
              </a:rPr>
              <a:t>chain</a:t>
            </a:r>
            <a:r>
              <a:rPr lang="en-GB" sz="2400" b="1" dirty="0">
                <a:solidFill>
                  <a:srgbClr val="FFFF00"/>
                </a:solidFill>
              </a:rPr>
              <a:t>?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981460" y="1265333"/>
            <a:ext cx="10515600" cy="4723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The consumer?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The retailer?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wholesaler?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 smtClean="0">
                <a:solidFill>
                  <a:srgbClr val="00B050"/>
                </a:solidFill>
              </a:rPr>
              <a:t>The factory owner?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 smtClean="0">
                <a:solidFill>
                  <a:srgbClr val="00B0F0"/>
                </a:solidFill>
              </a:rPr>
              <a:t>The labourer?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 smtClean="0">
                <a:solidFill>
                  <a:srgbClr val="7030A0"/>
                </a:solidFill>
              </a:rPr>
              <a:t>The government in the manufacturing country?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The government in the consumer country?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2400" dirty="0" smtClean="0"/>
              <a:t>Follow the exercise on the next slide to see the responses in the class.</a:t>
            </a:r>
          </a:p>
          <a:p>
            <a:pPr marL="0" indent="0">
              <a:buNone/>
            </a:pPr>
            <a:endParaRPr lang="en-GB" b="1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GB" b="1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GB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996666" y="664513"/>
            <a:ext cx="3397016" cy="2489709"/>
          </a:xfrm>
          <a:prstGeom prst="wedgeRoundRectCallo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3F8892"/>
                </a:solidFill>
              </a:rPr>
              <a:t>Where does the responsibility for ensuring a slave-free chain lie? </a:t>
            </a:r>
          </a:p>
        </p:txBody>
      </p:sp>
    </p:spTree>
    <p:extLst>
      <p:ext uri="{BB962C8B-B14F-4D97-AF65-F5344CB8AC3E}">
        <p14:creationId xmlns:p14="http://schemas.microsoft.com/office/powerpoint/2010/main" val="235344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2714" y="1442066"/>
            <a:ext cx="10820398" cy="2270398"/>
          </a:xfrm>
        </p:spPr>
        <p:txBody>
          <a:bodyPr>
            <a:normAutofit fontScale="92500" lnSpcReduction="10000"/>
          </a:bodyPr>
          <a:lstStyle/>
          <a:p>
            <a:pPr marL="914405" lvl="1" indent="-457200">
              <a:buFont typeface="+mj-lt"/>
              <a:buAutoNum type="arabicPeriod"/>
            </a:pPr>
            <a:r>
              <a:rPr lang="en-GB" sz="2600" b="1" dirty="0" smtClean="0">
                <a:solidFill>
                  <a:schemeClr val="accent1"/>
                </a:solidFill>
              </a:rPr>
              <a:t>What </a:t>
            </a:r>
            <a:r>
              <a:rPr lang="en-GB" sz="2600" b="1" dirty="0">
                <a:solidFill>
                  <a:schemeClr val="accent1"/>
                </a:solidFill>
              </a:rPr>
              <a:t>is that person’s role in the chain of production?</a:t>
            </a:r>
            <a:endParaRPr lang="en-GB" sz="2600" dirty="0">
              <a:solidFill>
                <a:schemeClr val="accent1"/>
              </a:solidFill>
            </a:endParaRPr>
          </a:p>
          <a:p>
            <a:pPr marL="914405" lvl="1" indent="-457200">
              <a:buFont typeface="+mj-lt"/>
              <a:buAutoNum type="arabicPeriod"/>
            </a:pPr>
            <a:r>
              <a:rPr lang="en-GB" sz="2600" b="1" dirty="0">
                <a:solidFill>
                  <a:srgbClr val="C412C0"/>
                </a:solidFill>
              </a:rPr>
              <a:t>What responsibility do they have in making decisions about employment and working conditions</a:t>
            </a:r>
            <a:endParaRPr lang="en-GB" sz="2600" dirty="0">
              <a:solidFill>
                <a:srgbClr val="C412C0"/>
              </a:solidFill>
            </a:endParaRPr>
          </a:p>
          <a:p>
            <a:pPr marL="914405" lvl="1" indent="-457200">
              <a:buFont typeface="+mj-lt"/>
              <a:buAutoNum type="arabicPeriod"/>
            </a:pPr>
            <a:r>
              <a:rPr lang="en-GB" sz="2600" b="1" dirty="0"/>
              <a:t>What level of responsibility they should be taking in ensuring that slavery is not involved in the production chain.</a:t>
            </a:r>
            <a:endParaRPr lang="en-GB" sz="2600" dirty="0"/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714" y="3383280"/>
            <a:ext cx="4397296" cy="28176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6993" y="443333"/>
            <a:ext cx="108707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/>
              <a:t>Working in pairs or small groups, ask students to look at each of the people in turn and discuss:</a:t>
            </a:r>
          </a:p>
          <a:p>
            <a:r>
              <a:rPr lang="en-GB" dirty="0"/>
              <a:t> </a:t>
            </a:r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5105402" y="3207041"/>
            <a:ext cx="65623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Give each person a score out of 10 to show how responsible they should be - the more responsible they should be, the higher the score. Put these scores on the board and then work out the average for each role. 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Make </a:t>
            </a:r>
            <a:r>
              <a:rPr lang="en-GB" sz="2000" dirty="0"/>
              <a:t>a rank-order of roles/people on the board to show who the class feel is the most to the least responsible for ensuring that slavery is not involved in the production chain</a:t>
            </a:r>
            <a:r>
              <a:rPr lang="en-GB" sz="2000" dirty="0" smtClean="0"/>
              <a:t>. Discuss </a:t>
            </a:r>
            <a:r>
              <a:rPr lang="en-GB" sz="2000" dirty="0"/>
              <a:t>together.</a:t>
            </a:r>
          </a:p>
        </p:txBody>
      </p:sp>
    </p:spTree>
    <p:extLst>
      <p:ext uri="{BB962C8B-B14F-4D97-AF65-F5344CB8AC3E}">
        <p14:creationId xmlns:p14="http://schemas.microsoft.com/office/powerpoint/2010/main" val="130571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1898" y="758953"/>
            <a:ext cx="11003278" cy="410565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rgbClr val="FF0000"/>
                </a:solidFill>
              </a:rPr>
              <a:t>One in six children in the world today is involved in child labour, doing work that is damaging to his or her mental, physical and emotional development.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>
                <a:solidFill>
                  <a:srgbClr val="FFFF00"/>
                </a:solidFill>
              </a:rPr>
              <a:t>Globally</a:t>
            </a:r>
            <a:r>
              <a:rPr lang="en-GB" sz="2400" b="1" dirty="0">
                <a:solidFill>
                  <a:srgbClr val="FFFF00"/>
                </a:solidFill>
              </a:rPr>
              <a:t>, between 210 and 240 million children are child labourers.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126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million of these children are engaged in hazardous work.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Every year 22,000 children die in work-related accidents. </a:t>
            </a:r>
            <a:endParaRPr lang="en-GB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</a:rPr>
              <a:t>73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million working children are under 10.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>
                <a:solidFill>
                  <a:srgbClr val="B482DA"/>
                </a:solidFill>
              </a:rPr>
              <a:t>Sub-Saharan </a:t>
            </a:r>
            <a:r>
              <a:rPr lang="en-GB" sz="2400" b="1" dirty="0">
                <a:solidFill>
                  <a:srgbClr val="B482DA"/>
                </a:solidFill>
              </a:rPr>
              <a:t>Africa has the largest proportion of working children - nearly </a:t>
            </a:r>
            <a:r>
              <a:rPr lang="en-GB" sz="2400" b="1" dirty="0" smtClean="0">
                <a:solidFill>
                  <a:srgbClr val="B482DA"/>
                </a:solidFill>
              </a:rPr>
              <a:t>one third </a:t>
            </a:r>
            <a:r>
              <a:rPr lang="en-GB" sz="2400" b="1" dirty="0">
                <a:solidFill>
                  <a:srgbClr val="B482DA"/>
                </a:solidFill>
              </a:rPr>
              <a:t>of children aged 14 and under.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>
                <a:solidFill>
                  <a:srgbClr val="FB23C2"/>
                </a:solidFill>
              </a:rPr>
              <a:t>5.7 </a:t>
            </a:r>
            <a:r>
              <a:rPr lang="en-GB" sz="2400" b="1" dirty="0">
                <a:solidFill>
                  <a:srgbClr val="FB23C2"/>
                </a:solidFill>
              </a:rPr>
              <a:t>million children are forced into debt bondage or other forms </a:t>
            </a:r>
            <a:r>
              <a:rPr lang="en-GB" sz="2400" b="1" dirty="0" smtClean="0">
                <a:solidFill>
                  <a:srgbClr val="FB23C2"/>
                </a:solidFill>
              </a:rPr>
              <a:t>of </a:t>
            </a:r>
            <a:r>
              <a:rPr lang="en-GB" sz="2400" b="1" dirty="0">
                <a:solidFill>
                  <a:srgbClr val="FB23C2"/>
                </a:solidFill>
              </a:rPr>
              <a:t>slavery.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>
                <a:solidFill>
                  <a:srgbClr val="0069D2"/>
                </a:solidFill>
              </a:rPr>
              <a:t>70 </a:t>
            </a:r>
            <a:r>
              <a:rPr lang="en-GB" sz="2400" b="1" dirty="0">
                <a:solidFill>
                  <a:srgbClr val="0069D2"/>
                </a:solidFill>
              </a:rPr>
              <a:t>per cent work in agriculture, fishing or forestry, 8 per cent in factories, wholesale and retail trade, restaurants and hotels.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133088" y="1637093"/>
            <a:ext cx="3794760" cy="3393376"/>
          </a:xfrm>
          <a:prstGeom prst="wedgeRoundRectCallo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In what ways are we responsible for this? What can we do about it?</a:t>
            </a:r>
            <a:endParaRPr lang="en-GB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9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sp>
        <p:nvSpPr>
          <p:cNvPr id="6" name="Oval Callout 5"/>
          <p:cNvSpPr/>
          <p:nvPr/>
        </p:nvSpPr>
        <p:spPr>
          <a:xfrm>
            <a:off x="1679450" y="192024"/>
            <a:ext cx="7848598" cy="5797296"/>
          </a:xfrm>
          <a:prstGeom prst="wedgeEllipseCallo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>
                <a:solidFill>
                  <a:schemeClr val="accent4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Take it further</a:t>
            </a:r>
            <a:endParaRPr lang="en-GB" b="1" dirty="0">
              <a:solidFill>
                <a:schemeClr val="accent4">
                  <a:lumMod val="20000"/>
                  <a:lumOff val="8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If time allows, take a look at a range of organisations, articles and videos exploring the issue of slavery within the textile industry: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b="1" u="sng" dirty="0">
                <a:solidFill>
                  <a:schemeClr val="accent4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Fashion Revolution</a:t>
            </a:r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(website)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b="1" u="sng" dirty="0">
                <a:solidFill>
                  <a:schemeClr val="accent4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Slave to Fashion</a:t>
            </a:r>
            <a:r>
              <a:rPr lang="en-GB" sz="2000" b="1" dirty="0">
                <a:solidFill>
                  <a:schemeClr val="accent4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(article)</a:t>
            </a:r>
            <a:endParaRPr lang="en-GB" b="1" dirty="0">
              <a:solidFill>
                <a:schemeClr val="accent4">
                  <a:lumMod val="20000"/>
                  <a:lumOff val="8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b="1" u="sng" dirty="0">
                <a:solidFill>
                  <a:schemeClr val="accent4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Garment workers in Bangladesh</a:t>
            </a:r>
            <a:r>
              <a:rPr lang="en-GB" sz="2000" b="1" dirty="0">
                <a:solidFill>
                  <a:schemeClr val="accent4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(video)</a:t>
            </a:r>
            <a:endParaRPr lang="en-GB" b="1" dirty="0">
              <a:solidFill>
                <a:schemeClr val="accent4">
                  <a:lumMod val="20000"/>
                  <a:lumOff val="8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b="1" u="sng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Behind the scenes at Nike</a:t>
            </a:r>
            <a:r>
              <a:rPr lang="en-GB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chemeClr val="accent4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(video)</a:t>
            </a:r>
            <a:endParaRPr lang="en-GB" b="1" dirty="0">
              <a:solidFill>
                <a:schemeClr val="accent4">
                  <a:lumMod val="20000"/>
                  <a:lumOff val="8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b="1" u="sng" dirty="0">
                <a:solidFill>
                  <a:schemeClr val="accent4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Tragedy in Bangladesh</a:t>
            </a:r>
            <a:r>
              <a:rPr lang="en-GB" sz="2000" b="1" dirty="0">
                <a:solidFill>
                  <a:schemeClr val="accent4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(article)</a:t>
            </a:r>
            <a:endParaRPr lang="en-GB" b="1" dirty="0">
              <a:solidFill>
                <a:schemeClr val="accent4">
                  <a:lumMod val="20000"/>
                  <a:lumOff val="8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1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3" y="182245"/>
            <a:ext cx="1673457" cy="8105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3260" y="6088559"/>
            <a:ext cx="52709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This sort of learning can’t wait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Copyright © 2017ThoughtBox  Education.   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5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</p:spPr>
        <p:txBody>
          <a:bodyPr/>
          <a:lstStyle/>
          <a:p>
            <a:r>
              <a:rPr lang="en-GB" dirty="0" smtClean="0"/>
              <a:t>In this lesson, students will: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840" y="2005013"/>
            <a:ext cx="920496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Think about and discuss where our clothes come from and the link between cost and worth within the clothing industry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Understand some of the human stories of slavery behind the creation of fast fashion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Explore and unravel some the negative ripple effects of our cheap clothing industry on individuals, communities and environments cross the world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46" y="1690688"/>
            <a:ext cx="1307387" cy="1265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95" y="3098900"/>
            <a:ext cx="1341609" cy="1313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46" y="4555894"/>
            <a:ext cx="1396156" cy="1285098"/>
          </a:xfrm>
          <a:prstGeom prst="rect">
            <a:avLst/>
          </a:prstGeom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Copyright © 2017 ThoughtBox Education.  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4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2717379"/>
            <a:ext cx="10515600" cy="1845096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Pre-lesson reflection</a:t>
            </a:r>
            <a:r>
              <a:rPr lang="en-GB" sz="4800" b="1" dirty="0" smtClean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4800" b="1" dirty="0" smtClean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600" b="1" dirty="0" smtClean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3-5 minutes+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© 2017 ThoughtBox Education.  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914" y="255443"/>
            <a:ext cx="1079086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188720"/>
            <a:ext cx="10889510" cy="4988243"/>
          </a:xfrm>
        </p:spPr>
        <p:txBody>
          <a:bodyPr>
            <a:normAutofit/>
          </a:bodyPr>
          <a:lstStyle/>
          <a:p>
            <a:pPr marL="228597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ntroduce the following REFLECTIVE QUESTIONS for students to consider during the lesson:</a:t>
            </a:r>
            <a:endParaRPr lang="en-GB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b="1" dirty="0">
                <a:solidFill>
                  <a:srgbClr val="7030A0"/>
                </a:solidFill>
              </a:rPr>
              <a:t>Do you ever think about where your clothes come from and who </a:t>
            </a:r>
            <a:r>
              <a:rPr lang="en-GB" b="1" dirty="0" smtClean="0">
                <a:solidFill>
                  <a:srgbClr val="7030A0"/>
                </a:solidFill>
              </a:rPr>
              <a:t>made them</a:t>
            </a:r>
            <a:r>
              <a:rPr lang="en-GB" b="1" dirty="0">
                <a:solidFill>
                  <a:srgbClr val="7030A0"/>
                </a:solidFill>
              </a:rPr>
              <a:t>?</a:t>
            </a:r>
            <a:endParaRPr lang="en-GB" dirty="0">
              <a:solidFill>
                <a:srgbClr val="7030A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b="1" dirty="0">
                <a:solidFill>
                  <a:srgbClr val="7030A0"/>
                </a:solidFill>
              </a:rPr>
              <a:t>Have you ever </a:t>
            </a:r>
            <a:r>
              <a:rPr lang="en-GB" b="1" dirty="0" smtClean="0">
                <a:solidFill>
                  <a:srgbClr val="7030A0"/>
                </a:solidFill>
              </a:rPr>
              <a:t>considered that slavery may be </a:t>
            </a:r>
            <a:r>
              <a:rPr lang="en-GB" b="1" dirty="0">
                <a:solidFill>
                  <a:srgbClr val="7030A0"/>
                </a:solidFill>
              </a:rPr>
              <a:t>involved in producing </a:t>
            </a:r>
            <a:r>
              <a:rPr lang="en-GB" b="1" dirty="0" smtClean="0">
                <a:solidFill>
                  <a:srgbClr val="7030A0"/>
                </a:solidFill>
              </a:rPr>
              <a:t>cheap clothes</a:t>
            </a:r>
            <a:r>
              <a:rPr lang="en-GB" b="1" dirty="0">
                <a:solidFill>
                  <a:srgbClr val="7030A0"/>
                </a:solidFill>
              </a:rPr>
              <a:t>?</a:t>
            </a:r>
            <a:endParaRPr lang="en-GB" dirty="0">
              <a:solidFill>
                <a:srgbClr val="7030A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b="1" dirty="0">
                <a:solidFill>
                  <a:srgbClr val="7030A0"/>
                </a:solidFill>
              </a:rPr>
              <a:t>Who do you think is responsible </a:t>
            </a:r>
            <a:r>
              <a:rPr lang="en-GB" b="1" dirty="0" smtClean="0">
                <a:solidFill>
                  <a:srgbClr val="7030A0"/>
                </a:solidFill>
              </a:rPr>
              <a:t>for allowing slavery to be a part of the clothing industry?</a:t>
            </a: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</p:spPr>
        <p:txBody>
          <a:bodyPr/>
          <a:lstStyle/>
          <a:p>
            <a:r>
              <a:rPr lang="en-GB" dirty="0"/>
              <a:t>Copyright © 2017 ThoughtBox Education.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99" y="186506"/>
            <a:ext cx="1079086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2717379"/>
            <a:ext cx="11128500" cy="1845096"/>
          </a:xfrm>
        </p:spPr>
        <p:txBody>
          <a:bodyPr>
            <a:normAutofit fontScale="90000"/>
          </a:bodyPr>
          <a:lstStyle/>
          <a:p>
            <a:r>
              <a:rPr lang="en-GB" sz="5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true cost of our clothes?</a:t>
            </a:r>
            <a:r>
              <a:rPr lang="en-GB" sz="4800" b="1" dirty="0" smtClean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4800" b="1" dirty="0" smtClean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600" b="1" dirty="0" smtClean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minutes+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2017 ThoughtBox Education.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850" y="249073"/>
            <a:ext cx="1012024" cy="707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992" y="249073"/>
            <a:ext cx="100592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995680"/>
            <a:ext cx="10226038" cy="5046346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000" b="1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sz="1400" i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457205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</p:spPr>
        <p:txBody>
          <a:bodyPr/>
          <a:lstStyle/>
          <a:p>
            <a:r>
              <a:rPr lang="en-GB" dirty="0"/>
              <a:t>Copyright © 2017 ThoughtBox Education.  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2194" y="2085937"/>
            <a:ext cx="4667395" cy="306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12292" y="1492331"/>
            <a:ext cx="1056741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Watch the trailer (2.34 mins) for the documentary directed by </a:t>
            </a:r>
            <a:r>
              <a:rPr lang="en-GB" sz="2000" u="sng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Andrew Morgan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entitled:</a:t>
            </a:r>
          </a:p>
          <a:p>
            <a:endParaRPr lang="en-GB" sz="2000" dirty="0">
              <a:cs typeface="Times New Roman" panose="02020603050405020304" pitchFamily="18" charset="0"/>
            </a:endParaRPr>
          </a:p>
          <a:p>
            <a:r>
              <a:rPr lang="en-GB" sz="3200" b="1" u="sng" dirty="0">
                <a:hlinkClick r:id="rId4"/>
              </a:rPr>
              <a:t>The True Cost</a:t>
            </a:r>
            <a:r>
              <a:rPr lang="en-GB" sz="3200" b="1" dirty="0"/>
              <a:t> </a:t>
            </a:r>
            <a:r>
              <a:rPr lang="en-GB" sz="1400" b="1" dirty="0"/>
              <a:t>	</a:t>
            </a:r>
            <a:endParaRPr lang="en-GB" sz="1400" b="1" dirty="0" smtClean="0"/>
          </a:p>
          <a:p>
            <a:endParaRPr lang="en-GB" sz="1400" b="1" dirty="0" smtClean="0"/>
          </a:p>
          <a:p>
            <a:r>
              <a:rPr lang="en-GB" sz="1200" b="1" dirty="0"/>
              <a:t>(Click on the hyperlink above)</a:t>
            </a:r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696" y="160921"/>
            <a:ext cx="1012024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995680"/>
            <a:ext cx="10226038" cy="5046346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000" b="1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sz="1400" i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457205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</p:spPr>
        <p:txBody>
          <a:bodyPr/>
          <a:lstStyle/>
          <a:p>
            <a:r>
              <a:rPr lang="en-GB" dirty="0"/>
              <a:t>Copyright © 2017 ThoughtBox Education.  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9570" y="1710871"/>
            <a:ext cx="5278064" cy="347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050024" y="1492331"/>
            <a:ext cx="43296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/>
              <a:t>Allow students a few minutes to respond to the </a:t>
            </a:r>
            <a:r>
              <a:rPr lang="en-GB" sz="2000" dirty="0" smtClean="0"/>
              <a:t>film </a:t>
            </a:r>
            <a:r>
              <a:rPr lang="en-GB" sz="2000" dirty="0"/>
              <a:t>with people sitting near to them</a:t>
            </a:r>
            <a:r>
              <a:rPr lang="en-GB" sz="2000" dirty="0" smtClean="0"/>
              <a:t>.</a:t>
            </a:r>
          </a:p>
          <a:p>
            <a:endParaRPr lang="en-GB" sz="2000" dirty="0" smtClean="0"/>
          </a:p>
          <a:p>
            <a:r>
              <a:rPr lang="en-GB" sz="2000" dirty="0" smtClean="0"/>
              <a:t>After </a:t>
            </a:r>
            <a:r>
              <a:rPr lang="en-GB" sz="2000" dirty="0"/>
              <a:t>sharing their initial responses, ask them to </a:t>
            </a:r>
            <a:r>
              <a:rPr lang="en-GB" sz="2000" dirty="0" smtClean="0"/>
              <a:t>consider </a:t>
            </a:r>
            <a:r>
              <a:rPr lang="en-GB" sz="2000" dirty="0"/>
              <a:t>the </a:t>
            </a:r>
            <a:r>
              <a:rPr lang="en-GB" sz="2000" dirty="0" smtClean="0"/>
              <a:t>following questions:</a:t>
            </a:r>
            <a:endParaRPr lang="en-GB" sz="2000" dirty="0"/>
          </a:p>
          <a:p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696" y="160921"/>
            <a:ext cx="1012024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51378" y="6399893"/>
            <a:ext cx="4114800" cy="365125"/>
          </a:xfrm>
        </p:spPr>
        <p:txBody>
          <a:bodyPr/>
          <a:lstStyle/>
          <a:p>
            <a:r>
              <a:rPr lang="en-GB" dirty="0"/>
              <a:t>Copyright © 2017 ThoughtBox Education.  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157807" y="566846"/>
            <a:ext cx="3359764" cy="2209011"/>
          </a:xfrm>
          <a:prstGeom prst="wedgeRoundRectCallout">
            <a:avLst/>
          </a:prstGeom>
          <a:solidFill>
            <a:srgbClr val="FB2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What is the film trying to do show about the fashion industry</a:t>
            </a:r>
            <a:r>
              <a:rPr lang="en-GB" sz="2400" b="1" dirty="0" smtClean="0"/>
              <a:t>?</a:t>
            </a:r>
            <a:endParaRPr lang="en-GB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7693425" y="3175492"/>
            <a:ext cx="3568064" cy="2737975"/>
          </a:xfrm>
          <a:prstGeom prst="wedgeRoundRectCallo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This </a:t>
            </a:r>
            <a:r>
              <a:rPr lang="en-GB" sz="2400" b="1" dirty="0"/>
              <a:t>is a question raised in the trailer – what do you think some of the reasons might be?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178" y="213247"/>
            <a:ext cx="1005927" cy="707197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4965194" y="872311"/>
            <a:ext cx="3300984" cy="3145536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B050"/>
                </a:solidFill>
              </a:rPr>
              <a:t>“Why is an industry which is generating so much profit unable to support its workers?” </a:t>
            </a:r>
            <a:endParaRPr lang="en-GB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6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If interested, the full documentary of </a:t>
            </a:r>
            <a:r>
              <a:rPr lang="en-GB" u="sng" dirty="0"/>
              <a:t>The True Cost</a:t>
            </a:r>
            <a:r>
              <a:rPr lang="en-GB" dirty="0"/>
              <a:t> (92 mins) can be </a:t>
            </a:r>
            <a:r>
              <a:rPr lang="en-GB" dirty="0" smtClean="0"/>
              <a:t>accessed by clicking </a:t>
            </a:r>
            <a:r>
              <a:rPr lang="en-GB" b="1" u="sng" dirty="0">
                <a:hlinkClick r:id="rId2"/>
              </a:rPr>
              <a:t>here</a:t>
            </a:r>
            <a:r>
              <a:rPr lang="en-GB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 it further…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2017 ThoughtBox Education.   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704" y="2799169"/>
            <a:ext cx="4667395" cy="306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34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F8892"/>
      </a:hlink>
      <a:folHlink>
        <a:srgbClr val="7030A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981</TotalTime>
  <Words>899</Words>
  <Application>Microsoft Office PowerPoint</Application>
  <PresentationFormat>Widescreen</PresentationFormat>
  <Paragraphs>100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Symbol</vt:lpstr>
      <vt:lpstr>Tahoma</vt:lpstr>
      <vt:lpstr>Times New Roman</vt:lpstr>
      <vt:lpstr>Office Theme</vt:lpstr>
      <vt:lpstr>5_Office Theme</vt:lpstr>
      <vt:lpstr>1_Office Theme</vt:lpstr>
      <vt:lpstr>PowerPoint Presentation</vt:lpstr>
      <vt:lpstr>In this lesson, students will:</vt:lpstr>
      <vt:lpstr>Pre-lesson reflection 3-5 minutes+</vt:lpstr>
      <vt:lpstr>PowerPoint Presentation</vt:lpstr>
      <vt:lpstr>What is the true cost of our clothes? 5 minutes+</vt:lpstr>
      <vt:lpstr>PowerPoint Presentation</vt:lpstr>
      <vt:lpstr>PowerPoint Presentation</vt:lpstr>
      <vt:lpstr>PowerPoint Presentation</vt:lpstr>
      <vt:lpstr>Take it further…</vt:lpstr>
      <vt:lpstr>Slave to fashion 10 minutes+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Musson</dc:creator>
  <cp:lastModifiedBy>Rachel Musson</cp:lastModifiedBy>
  <cp:revision>196</cp:revision>
  <dcterms:created xsi:type="dcterms:W3CDTF">2016-10-17T21:56:29Z</dcterms:created>
  <dcterms:modified xsi:type="dcterms:W3CDTF">2017-12-31T21:07:54Z</dcterms:modified>
  <cp:contentStatus/>
</cp:coreProperties>
</file>