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handoutMasterIdLst>
    <p:handoutMasterId r:id="rId27"/>
  </p:handoutMasterIdLst>
  <p:sldIdLst>
    <p:sldId id="458" r:id="rId3"/>
    <p:sldId id="460" r:id="rId4"/>
    <p:sldId id="463" r:id="rId5"/>
    <p:sldId id="464" r:id="rId6"/>
    <p:sldId id="515" r:id="rId7"/>
    <p:sldId id="516" r:id="rId8"/>
    <p:sldId id="518" r:id="rId9"/>
    <p:sldId id="519" r:id="rId10"/>
    <p:sldId id="777" r:id="rId11"/>
    <p:sldId id="778" r:id="rId12"/>
    <p:sldId id="779" r:id="rId13"/>
    <p:sldId id="780" r:id="rId14"/>
    <p:sldId id="776" r:id="rId15"/>
    <p:sldId id="781" r:id="rId16"/>
    <p:sldId id="832" r:id="rId17"/>
    <p:sldId id="833" r:id="rId18"/>
    <p:sldId id="834" r:id="rId19"/>
    <p:sldId id="835" r:id="rId20"/>
    <p:sldId id="836" r:id="rId21"/>
    <p:sldId id="837" r:id="rId22"/>
    <p:sldId id="841" r:id="rId23"/>
    <p:sldId id="840" r:id="rId24"/>
    <p:sldId id="6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725"/>
    <a:srgbClr val="353739"/>
    <a:srgbClr val="B31194"/>
    <a:srgbClr val="35372F"/>
    <a:srgbClr val="850D6E"/>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095" autoAdjust="0"/>
  </p:normalViewPr>
  <p:slideViewPr>
    <p:cSldViewPr snapToGrid="0" showGuides="1">
      <p:cViewPr varScale="1">
        <p:scale>
          <a:sx n="63" d="100"/>
          <a:sy n="63" d="100"/>
        </p:scale>
        <p:origin x="728" y="32"/>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23/10/2017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23/10/2017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a:t>
            </a:fld>
            <a:endParaRPr lang="en-GB" dirty="0"/>
          </a:p>
        </p:txBody>
      </p:sp>
    </p:spTree>
    <p:extLst>
      <p:ext uri="{BB962C8B-B14F-4D97-AF65-F5344CB8AC3E}">
        <p14:creationId xmlns:p14="http://schemas.microsoft.com/office/powerpoint/2010/main" val="88738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2</a:t>
            </a:fld>
            <a:endParaRPr lang="en-GB" dirty="0"/>
          </a:p>
        </p:txBody>
      </p:sp>
    </p:spTree>
    <p:extLst>
      <p:ext uri="{BB962C8B-B14F-4D97-AF65-F5344CB8AC3E}">
        <p14:creationId xmlns:p14="http://schemas.microsoft.com/office/powerpoint/2010/main" val="114799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smtClean="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963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89232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20518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4773"/>
            </a:lvl1pPr>
          </a:lstStyle>
          <a:p>
            <a:r>
              <a:rPr lang="en-US" smtClean="0"/>
              <a:t>Click to edit Master title style</a:t>
            </a:r>
            <a:endParaRPr lang="en-US" dirty="0"/>
          </a:p>
        </p:txBody>
      </p:sp>
      <p:sp>
        <p:nvSpPr>
          <p:cNvPr id="3" name="Subtitle 2"/>
          <p:cNvSpPr>
            <a:spLocks noGrp="1"/>
          </p:cNvSpPr>
          <p:nvPr>
            <p:ph type="subTitle" idx="1"/>
          </p:nvPr>
        </p:nvSpPr>
        <p:spPr>
          <a:xfrm>
            <a:off x="1524001" y="3602040"/>
            <a:ext cx="9144000" cy="1655762"/>
          </a:xfrm>
        </p:spPr>
        <p:txBody>
          <a:bodyPr/>
          <a:lstStyle>
            <a:lvl1pPr marL="0" indent="0" algn="ctr">
              <a:buNone/>
              <a:defRPr sz="1909"/>
            </a:lvl1pPr>
            <a:lvl2pPr marL="363718" indent="0" algn="ctr">
              <a:buNone/>
              <a:defRPr sz="1590"/>
            </a:lvl2pPr>
            <a:lvl3pPr marL="727435" indent="0" algn="ctr">
              <a:buNone/>
              <a:defRPr sz="1432"/>
            </a:lvl3pPr>
            <a:lvl4pPr marL="1091153" indent="0" algn="ctr">
              <a:buNone/>
              <a:defRPr sz="1273"/>
            </a:lvl4pPr>
            <a:lvl5pPr marL="1454868" indent="0" algn="ctr">
              <a:buNone/>
              <a:defRPr sz="1273"/>
            </a:lvl5pPr>
            <a:lvl6pPr marL="1818587" indent="0" algn="ctr">
              <a:buNone/>
              <a:defRPr sz="1273"/>
            </a:lvl6pPr>
            <a:lvl7pPr marL="2182304" indent="0" algn="ctr">
              <a:buNone/>
              <a:defRPr sz="1273"/>
            </a:lvl7pPr>
            <a:lvl8pPr marL="2546021" indent="0" algn="ctr">
              <a:buNone/>
              <a:defRPr sz="1273"/>
            </a:lvl8pPr>
            <a:lvl9pPr marL="2909739" indent="0" algn="ctr">
              <a:buNone/>
              <a:defRPr sz="127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706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421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4773"/>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1909">
                <a:solidFill>
                  <a:schemeClr val="tx1">
                    <a:tint val="75000"/>
                  </a:schemeClr>
                </a:solidFill>
              </a:defRPr>
            </a:lvl1pPr>
            <a:lvl2pPr marL="363718" indent="0">
              <a:buNone/>
              <a:defRPr sz="1590">
                <a:solidFill>
                  <a:schemeClr val="tx1">
                    <a:tint val="75000"/>
                  </a:schemeClr>
                </a:solidFill>
              </a:defRPr>
            </a:lvl2pPr>
            <a:lvl3pPr marL="727435" indent="0">
              <a:buNone/>
              <a:defRPr sz="1432">
                <a:solidFill>
                  <a:schemeClr val="tx1">
                    <a:tint val="75000"/>
                  </a:schemeClr>
                </a:solidFill>
              </a:defRPr>
            </a:lvl3pPr>
            <a:lvl4pPr marL="1091153" indent="0">
              <a:buNone/>
              <a:defRPr sz="1273">
                <a:solidFill>
                  <a:schemeClr val="tx1">
                    <a:tint val="75000"/>
                  </a:schemeClr>
                </a:solidFill>
              </a:defRPr>
            </a:lvl4pPr>
            <a:lvl5pPr marL="1454868" indent="0">
              <a:buNone/>
              <a:defRPr sz="1273">
                <a:solidFill>
                  <a:schemeClr val="tx1">
                    <a:tint val="75000"/>
                  </a:schemeClr>
                </a:solidFill>
              </a:defRPr>
            </a:lvl5pPr>
            <a:lvl6pPr marL="1818587" indent="0">
              <a:buNone/>
              <a:defRPr sz="1273">
                <a:solidFill>
                  <a:schemeClr val="tx1">
                    <a:tint val="75000"/>
                  </a:schemeClr>
                </a:solidFill>
              </a:defRPr>
            </a:lvl6pPr>
            <a:lvl7pPr marL="2182304" indent="0">
              <a:buNone/>
              <a:defRPr sz="1273">
                <a:solidFill>
                  <a:schemeClr val="tx1">
                    <a:tint val="75000"/>
                  </a:schemeClr>
                </a:solidFill>
              </a:defRPr>
            </a:lvl7pPr>
            <a:lvl8pPr marL="2546021" indent="0">
              <a:buNone/>
              <a:defRPr sz="1273">
                <a:solidFill>
                  <a:schemeClr val="tx1">
                    <a:tint val="75000"/>
                  </a:schemeClr>
                </a:solidFill>
              </a:defRPr>
            </a:lvl8pPr>
            <a:lvl9pPr marL="2909739" indent="0">
              <a:buNone/>
              <a:defRPr sz="127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545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612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909" b="1"/>
            </a:lvl1pPr>
            <a:lvl2pPr marL="363718" indent="0">
              <a:buNone/>
              <a:defRPr sz="1590" b="1"/>
            </a:lvl2pPr>
            <a:lvl3pPr marL="727435" indent="0">
              <a:buNone/>
              <a:defRPr sz="1432" b="1"/>
            </a:lvl3pPr>
            <a:lvl4pPr marL="1091153" indent="0">
              <a:buNone/>
              <a:defRPr sz="1273" b="1"/>
            </a:lvl4pPr>
            <a:lvl5pPr marL="1454868" indent="0">
              <a:buNone/>
              <a:defRPr sz="1273" b="1"/>
            </a:lvl5pPr>
            <a:lvl6pPr marL="1818587" indent="0">
              <a:buNone/>
              <a:defRPr sz="1273" b="1"/>
            </a:lvl6pPr>
            <a:lvl7pPr marL="2182304" indent="0">
              <a:buNone/>
              <a:defRPr sz="1273" b="1"/>
            </a:lvl7pPr>
            <a:lvl8pPr marL="2546021" indent="0">
              <a:buNone/>
              <a:defRPr sz="1273" b="1"/>
            </a:lvl8pPr>
            <a:lvl9pPr marL="2909739" indent="0">
              <a:buNone/>
              <a:defRPr sz="1273" b="1"/>
            </a:lvl9pPr>
          </a:lstStyle>
          <a:p>
            <a:pPr lvl="0"/>
            <a:r>
              <a:rPr lang="en-US" smtClean="0"/>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909" b="1"/>
            </a:lvl1pPr>
            <a:lvl2pPr marL="363718" indent="0">
              <a:buNone/>
              <a:defRPr sz="1590" b="1"/>
            </a:lvl2pPr>
            <a:lvl3pPr marL="727435" indent="0">
              <a:buNone/>
              <a:defRPr sz="1432" b="1"/>
            </a:lvl3pPr>
            <a:lvl4pPr marL="1091153" indent="0">
              <a:buNone/>
              <a:defRPr sz="1273" b="1"/>
            </a:lvl4pPr>
            <a:lvl5pPr marL="1454868" indent="0">
              <a:buNone/>
              <a:defRPr sz="1273" b="1"/>
            </a:lvl5pPr>
            <a:lvl6pPr marL="1818587" indent="0">
              <a:buNone/>
              <a:defRPr sz="1273" b="1"/>
            </a:lvl6pPr>
            <a:lvl7pPr marL="2182304" indent="0">
              <a:buNone/>
              <a:defRPr sz="1273" b="1"/>
            </a:lvl7pPr>
            <a:lvl8pPr marL="2546021" indent="0">
              <a:buNone/>
              <a:defRPr sz="1273" b="1"/>
            </a:lvl8pPr>
            <a:lvl9pPr marL="2909739" indent="0">
              <a:buNone/>
              <a:defRPr sz="1273"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0338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95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203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6" cy="1600200"/>
          </a:xfrm>
        </p:spPr>
        <p:txBody>
          <a:bodyPr anchor="b"/>
          <a:lstStyle>
            <a:lvl1pPr>
              <a:defRPr sz="2546"/>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546"/>
            </a:lvl1pPr>
            <a:lvl2pPr>
              <a:defRPr sz="2227"/>
            </a:lvl2pPr>
            <a:lvl3pPr>
              <a:defRPr sz="1909"/>
            </a:lvl3pPr>
            <a:lvl4pPr>
              <a:defRPr sz="1590"/>
            </a:lvl4pPr>
            <a:lvl5pPr>
              <a:defRPr sz="1590"/>
            </a:lvl5pPr>
            <a:lvl6pPr>
              <a:defRPr sz="1590"/>
            </a:lvl6pPr>
            <a:lvl7pPr>
              <a:defRPr sz="1590"/>
            </a:lvl7pPr>
            <a:lvl8pPr>
              <a:defRPr sz="1590"/>
            </a:lvl8pPr>
            <a:lvl9pPr>
              <a:defRPr sz="15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273"/>
            </a:lvl1pPr>
            <a:lvl2pPr marL="363718" indent="0">
              <a:buNone/>
              <a:defRPr sz="1114"/>
            </a:lvl2pPr>
            <a:lvl3pPr marL="727435" indent="0">
              <a:buNone/>
              <a:defRPr sz="955"/>
            </a:lvl3pPr>
            <a:lvl4pPr marL="1091153" indent="0">
              <a:buNone/>
              <a:defRPr sz="796"/>
            </a:lvl4pPr>
            <a:lvl5pPr marL="1454868" indent="0">
              <a:buNone/>
              <a:defRPr sz="796"/>
            </a:lvl5pPr>
            <a:lvl6pPr marL="1818587" indent="0">
              <a:buNone/>
              <a:defRPr sz="796"/>
            </a:lvl6pPr>
            <a:lvl7pPr marL="2182304" indent="0">
              <a:buNone/>
              <a:defRPr sz="796"/>
            </a:lvl7pPr>
            <a:lvl8pPr marL="2546021" indent="0">
              <a:buNone/>
              <a:defRPr sz="796"/>
            </a:lvl8pPr>
            <a:lvl9pPr marL="2909739" indent="0">
              <a:buNone/>
              <a:defRPr sz="7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717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8111891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6" cy="1600200"/>
          </a:xfrm>
        </p:spPr>
        <p:txBody>
          <a:bodyPr anchor="b"/>
          <a:lstStyle>
            <a:lvl1pPr>
              <a:defRPr sz="254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546"/>
            </a:lvl1pPr>
            <a:lvl2pPr marL="363718" indent="0">
              <a:buNone/>
              <a:defRPr sz="2227"/>
            </a:lvl2pPr>
            <a:lvl3pPr marL="727435" indent="0">
              <a:buNone/>
              <a:defRPr sz="1909"/>
            </a:lvl3pPr>
            <a:lvl4pPr marL="1091153" indent="0">
              <a:buNone/>
              <a:defRPr sz="1590"/>
            </a:lvl4pPr>
            <a:lvl5pPr marL="1454868" indent="0">
              <a:buNone/>
              <a:defRPr sz="1590"/>
            </a:lvl5pPr>
            <a:lvl6pPr marL="1818587" indent="0">
              <a:buNone/>
              <a:defRPr sz="1590"/>
            </a:lvl6pPr>
            <a:lvl7pPr marL="2182304" indent="0">
              <a:buNone/>
              <a:defRPr sz="1590"/>
            </a:lvl7pPr>
            <a:lvl8pPr marL="2546021" indent="0">
              <a:buNone/>
              <a:defRPr sz="1590"/>
            </a:lvl8pPr>
            <a:lvl9pPr marL="2909739" indent="0">
              <a:buNone/>
              <a:defRPr sz="159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273"/>
            </a:lvl1pPr>
            <a:lvl2pPr marL="363718" indent="0">
              <a:buNone/>
              <a:defRPr sz="1114"/>
            </a:lvl2pPr>
            <a:lvl3pPr marL="727435" indent="0">
              <a:buNone/>
              <a:defRPr sz="955"/>
            </a:lvl3pPr>
            <a:lvl4pPr marL="1091153" indent="0">
              <a:buNone/>
              <a:defRPr sz="796"/>
            </a:lvl4pPr>
            <a:lvl5pPr marL="1454868" indent="0">
              <a:buNone/>
              <a:defRPr sz="796"/>
            </a:lvl5pPr>
            <a:lvl6pPr marL="1818587" indent="0">
              <a:buNone/>
              <a:defRPr sz="796"/>
            </a:lvl6pPr>
            <a:lvl7pPr marL="2182304" indent="0">
              <a:buNone/>
              <a:defRPr sz="796"/>
            </a:lvl7pPr>
            <a:lvl8pPr marL="2546021" indent="0">
              <a:buNone/>
              <a:defRPr sz="796"/>
            </a:lvl8pPr>
            <a:lvl9pPr marL="2909739" indent="0">
              <a:buNone/>
              <a:defRPr sz="7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533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096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7"/>
            <a:ext cx="262890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7"/>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164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326936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83677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11528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48250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90052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25311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62594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09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55">
                <a:solidFill>
                  <a:schemeClr val="tx1">
                    <a:tint val="75000"/>
                  </a:schemeClr>
                </a:solidFill>
              </a:defRPr>
            </a:lvl1pPr>
          </a:lstStyle>
          <a:p>
            <a:pPr defTabSz="730374"/>
            <a:fld id="{9141E218-A0EE-46B2-A089-42B9C1730A3A}" type="datetimeFigureOut">
              <a:rPr lang="en-GB" smtClean="0">
                <a:solidFill>
                  <a:prstClr val="black">
                    <a:tint val="75000"/>
                  </a:prstClr>
                </a:solidFill>
              </a:rPr>
              <a:pPr defTabSz="730374"/>
              <a:t>23/10/2017</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1" y="6356352"/>
            <a:ext cx="4114799" cy="365125"/>
          </a:xfrm>
          <a:prstGeom prst="rect">
            <a:avLst/>
          </a:prstGeom>
        </p:spPr>
        <p:txBody>
          <a:bodyPr vert="horz" lIns="91440" tIns="45720" rIns="91440" bIns="45720" rtlCol="0" anchor="ctr"/>
          <a:lstStyle>
            <a:lvl1pPr algn="ctr">
              <a:defRPr sz="955">
                <a:solidFill>
                  <a:schemeClr val="tx1">
                    <a:tint val="75000"/>
                  </a:schemeClr>
                </a:solidFill>
              </a:defRPr>
            </a:lvl1pPr>
          </a:lstStyle>
          <a:p>
            <a:pPr defTabSz="730374"/>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55">
                <a:solidFill>
                  <a:schemeClr val="tx1">
                    <a:tint val="75000"/>
                  </a:schemeClr>
                </a:solidFill>
              </a:defRPr>
            </a:lvl1pPr>
          </a:lstStyle>
          <a:p>
            <a:pPr defTabSz="730374"/>
            <a:fld id="{8EB44E38-D5FD-4C06-B800-40EA31D3FB8E}" type="slidenum">
              <a:rPr lang="en-GB" smtClean="0">
                <a:solidFill>
                  <a:prstClr val="black">
                    <a:tint val="75000"/>
                  </a:prstClr>
                </a:solidFill>
              </a:rPr>
              <a:pPr defTabSz="730374"/>
              <a:t>‹#›</a:t>
            </a:fld>
            <a:endParaRPr lang="en-GB" dirty="0">
              <a:solidFill>
                <a:prstClr val="black">
                  <a:tint val="75000"/>
                </a:prstClr>
              </a:solidFill>
            </a:endParaRPr>
          </a:p>
        </p:txBody>
      </p:sp>
    </p:spTree>
    <p:extLst>
      <p:ext uri="{BB962C8B-B14F-4D97-AF65-F5344CB8AC3E}">
        <p14:creationId xmlns:p14="http://schemas.microsoft.com/office/powerpoint/2010/main" val="1746329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27435"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58" indent="-181858" algn="l" defTabSz="727435" rtl="0" eaLnBrk="1" latinLnBrk="0" hangingPunct="1">
        <a:lnSpc>
          <a:spcPct val="90000"/>
        </a:lnSpc>
        <a:spcBef>
          <a:spcPts val="796"/>
        </a:spcBef>
        <a:buFont typeface="Arial" panose="020B0604020202020204" pitchFamily="34" charset="0"/>
        <a:buChar char="•"/>
        <a:defRPr sz="2227" kern="1200">
          <a:solidFill>
            <a:schemeClr val="tx1"/>
          </a:solidFill>
          <a:latin typeface="+mn-lt"/>
          <a:ea typeface="+mn-ea"/>
          <a:cs typeface="+mn-cs"/>
        </a:defRPr>
      </a:lvl1pPr>
      <a:lvl2pPr marL="545576" indent="-181858" algn="l" defTabSz="727435" rtl="0" eaLnBrk="1" latinLnBrk="0" hangingPunct="1">
        <a:lnSpc>
          <a:spcPct val="90000"/>
        </a:lnSpc>
        <a:spcBef>
          <a:spcPts val="397"/>
        </a:spcBef>
        <a:buFont typeface="Arial" panose="020B0604020202020204" pitchFamily="34" charset="0"/>
        <a:buChar char="•"/>
        <a:defRPr sz="1909" kern="1200">
          <a:solidFill>
            <a:schemeClr val="tx1"/>
          </a:solidFill>
          <a:latin typeface="+mn-lt"/>
          <a:ea typeface="+mn-ea"/>
          <a:cs typeface="+mn-cs"/>
        </a:defRPr>
      </a:lvl2pPr>
      <a:lvl3pPr marL="909293" indent="-181858" algn="l" defTabSz="727435" rtl="0" eaLnBrk="1" latinLnBrk="0" hangingPunct="1">
        <a:lnSpc>
          <a:spcPct val="90000"/>
        </a:lnSpc>
        <a:spcBef>
          <a:spcPts val="397"/>
        </a:spcBef>
        <a:buFont typeface="Arial" panose="020B0604020202020204" pitchFamily="34" charset="0"/>
        <a:buChar char="•"/>
        <a:defRPr sz="1590" kern="1200">
          <a:solidFill>
            <a:schemeClr val="tx1"/>
          </a:solidFill>
          <a:latin typeface="+mn-lt"/>
          <a:ea typeface="+mn-ea"/>
          <a:cs typeface="+mn-cs"/>
        </a:defRPr>
      </a:lvl3pPr>
      <a:lvl4pPr marL="1273010"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729"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445"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162"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7880"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597"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35" rtl="0" eaLnBrk="1" latinLnBrk="0" hangingPunct="1">
        <a:defRPr sz="1432" kern="1200">
          <a:solidFill>
            <a:schemeClr val="tx1"/>
          </a:solidFill>
          <a:latin typeface="+mn-lt"/>
          <a:ea typeface="+mn-ea"/>
          <a:cs typeface="+mn-cs"/>
        </a:defRPr>
      </a:lvl1pPr>
      <a:lvl2pPr marL="363718" algn="l" defTabSz="727435" rtl="0" eaLnBrk="1" latinLnBrk="0" hangingPunct="1">
        <a:defRPr sz="1432" kern="1200">
          <a:solidFill>
            <a:schemeClr val="tx1"/>
          </a:solidFill>
          <a:latin typeface="+mn-lt"/>
          <a:ea typeface="+mn-ea"/>
          <a:cs typeface="+mn-cs"/>
        </a:defRPr>
      </a:lvl2pPr>
      <a:lvl3pPr marL="727435" algn="l" defTabSz="727435" rtl="0" eaLnBrk="1" latinLnBrk="0" hangingPunct="1">
        <a:defRPr sz="1432" kern="1200">
          <a:solidFill>
            <a:schemeClr val="tx1"/>
          </a:solidFill>
          <a:latin typeface="+mn-lt"/>
          <a:ea typeface="+mn-ea"/>
          <a:cs typeface="+mn-cs"/>
        </a:defRPr>
      </a:lvl3pPr>
      <a:lvl4pPr marL="1091153" algn="l" defTabSz="727435" rtl="0" eaLnBrk="1" latinLnBrk="0" hangingPunct="1">
        <a:defRPr sz="1432" kern="1200">
          <a:solidFill>
            <a:schemeClr val="tx1"/>
          </a:solidFill>
          <a:latin typeface="+mn-lt"/>
          <a:ea typeface="+mn-ea"/>
          <a:cs typeface="+mn-cs"/>
        </a:defRPr>
      </a:lvl4pPr>
      <a:lvl5pPr marL="1454868" algn="l" defTabSz="727435" rtl="0" eaLnBrk="1" latinLnBrk="0" hangingPunct="1">
        <a:defRPr sz="1432" kern="1200">
          <a:solidFill>
            <a:schemeClr val="tx1"/>
          </a:solidFill>
          <a:latin typeface="+mn-lt"/>
          <a:ea typeface="+mn-ea"/>
          <a:cs typeface="+mn-cs"/>
        </a:defRPr>
      </a:lvl5pPr>
      <a:lvl6pPr marL="1818587" algn="l" defTabSz="727435" rtl="0" eaLnBrk="1" latinLnBrk="0" hangingPunct="1">
        <a:defRPr sz="1432" kern="1200">
          <a:solidFill>
            <a:schemeClr val="tx1"/>
          </a:solidFill>
          <a:latin typeface="+mn-lt"/>
          <a:ea typeface="+mn-ea"/>
          <a:cs typeface="+mn-cs"/>
        </a:defRPr>
      </a:lvl6pPr>
      <a:lvl7pPr marL="2182304" algn="l" defTabSz="727435" rtl="0" eaLnBrk="1" latinLnBrk="0" hangingPunct="1">
        <a:defRPr sz="1432" kern="1200">
          <a:solidFill>
            <a:schemeClr val="tx1"/>
          </a:solidFill>
          <a:latin typeface="+mn-lt"/>
          <a:ea typeface="+mn-ea"/>
          <a:cs typeface="+mn-cs"/>
        </a:defRPr>
      </a:lvl7pPr>
      <a:lvl8pPr marL="2546021" algn="l" defTabSz="727435" rtl="0" eaLnBrk="1" latinLnBrk="0" hangingPunct="1">
        <a:defRPr sz="1432" kern="1200">
          <a:solidFill>
            <a:schemeClr val="tx1"/>
          </a:solidFill>
          <a:latin typeface="+mn-lt"/>
          <a:ea typeface="+mn-ea"/>
          <a:cs typeface="+mn-cs"/>
        </a:defRPr>
      </a:lvl8pPr>
      <a:lvl9pPr marL="2909739" algn="l" defTabSz="72743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rian.carnell.com/wp-content/uploads/2013/11/homeless-youth-poster.jp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brian.carnell.com/wp-content/uploads/2013/11/homeless-youth-poster.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guardian.com/film/2016/feb/27/richard-gere-becomes-homeless-film-time-out-of-mind?CMP=fb_gu" TargetMode="External"/><Relationship Id="rId2" Type="http://schemas.openxmlformats.org/officeDocument/2006/relationships/hyperlink" Target="https://www.youtube.com/watch?v=Dxk8pgNByv0"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theguardian.com/film/2016/feb/27/richard-gere-becomes-homeless-film-time-out-of-mind?CMP=fb_g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HxtcWNw3QA" TargetMode="External"/><Relationship Id="rId2" Type="http://schemas.openxmlformats.org/officeDocument/2006/relationships/hyperlink" Target="http://rethinkhomelessness.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THxtcWNw3Q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5411972"/>
            <a:ext cx="12192000" cy="1467382"/>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Homelessness</a:t>
            </a:r>
            <a:endParaRPr lang="en-GB" b="1" dirty="0" smtClean="0">
              <a:solidFill>
                <a:srgbClr val="FEE725"/>
              </a:solidFill>
              <a:latin typeface="Foco" panose="020B0504050202020203" pitchFamily="34" charset="0"/>
            </a:endParaRPr>
          </a:p>
          <a:p>
            <a:pPr algn="ctr"/>
            <a:r>
              <a:rPr lang="en-GB" sz="3600" b="1" dirty="0" smtClean="0">
                <a:solidFill>
                  <a:schemeClr val="bg1"/>
                </a:solidFill>
                <a:latin typeface="Foco" panose="020B0504050202020203" pitchFamily="34" charset="0"/>
              </a:rPr>
              <a:t>Week 2</a:t>
            </a:r>
            <a:r>
              <a:rPr lang="en-GB" sz="3600" dirty="0" smtClean="0">
                <a:solidFill>
                  <a:schemeClr val="bg1"/>
                </a:solidFill>
                <a:latin typeface="Foco" panose="020B0504050202020203" pitchFamily="34" charset="0"/>
              </a:rPr>
              <a:t> – Homeless and Human</a:t>
            </a:r>
            <a:endParaRPr lang="en-GB" sz="3600" b="1" dirty="0">
              <a:solidFill>
                <a:schemeClr val="bg1"/>
              </a:solidFill>
              <a:latin typeface="Foco" panose="020B0504050202020203" pitchFamily="34" charset="0"/>
            </a:endParaRPr>
          </a:p>
        </p:txBody>
      </p:sp>
      <p:sp>
        <p:nvSpPr>
          <p:cNvPr id="12" name="Rectangle 11"/>
          <p:cNvSpPr/>
          <p:nvPr/>
        </p:nvSpPr>
        <p:spPr>
          <a:xfrm>
            <a:off x="113769" y="5411972"/>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Y9&amp;10</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13</a:t>
            </a:r>
            <a:r>
              <a:rPr lang="en-GB" sz="160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15 </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904" y="146304"/>
            <a:ext cx="1200512" cy="481657"/>
          </a:xfrm>
          <a:prstGeom prst="rect">
            <a:avLst/>
          </a:prstGeom>
        </p:spPr>
      </p:pic>
      <p:sp>
        <p:nvSpPr>
          <p:cNvPr id="9" name="Oval 8"/>
          <p:cNvSpPr/>
          <p:nvPr/>
        </p:nvSpPr>
        <p:spPr>
          <a:xfrm>
            <a:off x="10556240" y="146304"/>
            <a:ext cx="1507229" cy="1448816"/>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smtClean="0">
                <a:solidFill>
                  <a:srgbClr val="35372F"/>
                </a:solidFill>
              </a:rPr>
              <a:t>30 minutes+</a:t>
            </a:r>
            <a:endParaRPr lang="en-GB" b="1" dirty="0">
              <a:solidFill>
                <a:srgbClr val="35372F"/>
              </a:solidFill>
            </a:endParaRPr>
          </a:p>
        </p:txBody>
      </p:sp>
    </p:spTree>
    <p:extLst>
      <p:ext uri="{BB962C8B-B14F-4D97-AF65-F5344CB8AC3E}">
        <p14:creationId xmlns:p14="http://schemas.microsoft.com/office/powerpoint/2010/main" val="155349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descr="https://c1.staticflickr.com/1/111/256939873_428f22c87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413" y="1448118"/>
            <a:ext cx="6783387" cy="50875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3182" y="565785"/>
            <a:ext cx="11337851" cy="4351338"/>
          </a:xfrm>
        </p:spPr>
        <p:txBody>
          <a:bodyPr/>
          <a:lstStyle/>
          <a:p>
            <a:pPr marL="0" indent="0" algn="ctr">
              <a:lnSpc>
                <a:spcPct val="115000"/>
              </a:lnSpc>
              <a:spcAft>
                <a:spcPts val="0"/>
              </a:spcAft>
              <a:buNone/>
            </a:pPr>
            <a:r>
              <a:rPr lang="en-GB" sz="3600" b="1" u="sng" dirty="0" smtClean="0">
                <a:latin typeface="+mj-lt"/>
              </a:rPr>
              <a:t>STEREOTYPE: </a:t>
            </a:r>
            <a:r>
              <a:rPr lang="en-GB" sz="3600" b="1" dirty="0" smtClean="0">
                <a:latin typeface="+mj-lt"/>
              </a:rPr>
              <a:t>“All </a:t>
            </a:r>
            <a:r>
              <a:rPr lang="en-GB" sz="3600" b="1" dirty="0">
                <a:latin typeface="+mj-lt"/>
              </a:rPr>
              <a:t>homeless people are criminals”</a:t>
            </a:r>
            <a:endParaRPr lang="en-GB" sz="1000" b="1" dirty="0">
              <a:latin typeface="+mj-lt"/>
              <a:ea typeface="Calibri" panose="020F050202020403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264366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080" y="565785"/>
            <a:ext cx="11856720" cy="4351338"/>
          </a:xfrm>
        </p:spPr>
        <p:txBody>
          <a:bodyPr/>
          <a:lstStyle/>
          <a:p>
            <a:pPr marL="0" indent="0" algn="ctr">
              <a:lnSpc>
                <a:spcPct val="115000"/>
              </a:lnSpc>
              <a:spcAft>
                <a:spcPts val="0"/>
              </a:spcAft>
              <a:buNone/>
            </a:pPr>
            <a:r>
              <a:rPr lang="en-GB" sz="3400" b="1" u="sng" dirty="0" smtClean="0">
                <a:latin typeface="+mj-lt"/>
              </a:rPr>
              <a:t>STEREOTYPE: </a:t>
            </a:r>
            <a:r>
              <a:rPr lang="en-GB" sz="3400" b="1" dirty="0" smtClean="0">
                <a:latin typeface="+mj-lt"/>
              </a:rPr>
              <a:t>“All </a:t>
            </a:r>
            <a:r>
              <a:rPr lang="en-GB" sz="3400" b="1" dirty="0">
                <a:latin typeface="+mj-lt"/>
              </a:rPr>
              <a:t>homeless people are </a:t>
            </a:r>
            <a:r>
              <a:rPr lang="en-GB" sz="3400" b="1" dirty="0" smtClean="0">
                <a:latin typeface="+mj-lt"/>
              </a:rPr>
              <a:t>alcoholics or addicts”</a:t>
            </a:r>
            <a:endParaRPr lang="en-GB" sz="3400" b="1" dirty="0">
              <a:latin typeface="+mj-lt"/>
              <a:ea typeface="Calibri" panose="020F0502020204030204" pitchFamily="34" charset="0"/>
              <a:cs typeface="Times New Roman" panose="02020603050405020304" pitchFamily="18" charset="0"/>
            </a:endParaRPr>
          </a:p>
          <a:p>
            <a:pPr algn="ctr"/>
            <a:endParaRPr lang="en-GB" dirty="0"/>
          </a:p>
        </p:txBody>
      </p:sp>
      <p:pic>
        <p:nvPicPr>
          <p:cNvPr id="4" name="Picture 3" descr="https://c1.staticflickr.com/3/2605/4117271628_10c0da240d_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800" y="1251903"/>
            <a:ext cx="7853680" cy="5250497"/>
          </a:xfrm>
          <a:prstGeom prst="rect">
            <a:avLst/>
          </a:prstGeom>
          <a:noFill/>
          <a:ln>
            <a:noFill/>
          </a:ln>
        </p:spPr>
      </p:pic>
    </p:spTree>
    <p:extLst>
      <p:ext uri="{BB962C8B-B14F-4D97-AF65-F5344CB8AC3E}">
        <p14:creationId xmlns:p14="http://schemas.microsoft.com/office/powerpoint/2010/main" val="135375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080" y="565785"/>
            <a:ext cx="11856720" cy="4351338"/>
          </a:xfrm>
        </p:spPr>
        <p:txBody>
          <a:bodyPr/>
          <a:lstStyle/>
          <a:p>
            <a:pPr marL="0" indent="0" algn="ctr">
              <a:lnSpc>
                <a:spcPct val="115000"/>
              </a:lnSpc>
              <a:spcAft>
                <a:spcPts val="0"/>
              </a:spcAft>
              <a:buNone/>
            </a:pPr>
            <a:r>
              <a:rPr lang="en-GB" sz="3400" b="1" u="sng" dirty="0" smtClean="0">
                <a:latin typeface="+mj-lt"/>
              </a:rPr>
              <a:t>STEREOTYPE: </a:t>
            </a:r>
            <a:r>
              <a:rPr lang="en-GB" sz="3400" b="1" dirty="0" smtClean="0">
                <a:latin typeface="+mj-lt"/>
              </a:rPr>
              <a:t>“All </a:t>
            </a:r>
            <a:r>
              <a:rPr lang="en-GB" sz="3400" b="1" dirty="0">
                <a:latin typeface="+mj-lt"/>
              </a:rPr>
              <a:t>homeless people are </a:t>
            </a:r>
            <a:r>
              <a:rPr lang="en-GB" sz="3400" b="1" dirty="0" smtClean="0">
                <a:latin typeface="+mj-lt"/>
              </a:rPr>
              <a:t>too lazy to get a job”</a:t>
            </a:r>
            <a:endParaRPr lang="en-GB" sz="3400" b="1" dirty="0">
              <a:latin typeface="+mj-lt"/>
              <a:ea typeface="Calibri" panose="020F0502020204030204" pitchFamily="34" charset="0"/>
              <a:cs typeface="Times New Roman" panose="02020603050405020304" pitchFamily="18" charset="0"/>
            </a:endParaRPr>
          </a:p>
          <a:p>
            <a:pPr algn="ctr"/>
            <a:endParaRPr lang="en-GB" dirty="0"/>
          </a:p>
        </p:txBody>
      </p:sp>
      <p:pic>
        <p:nvPicPr>
          <p:cNvPr id="6" name="Picture 5" descr="https://upload.wikimedia.org/wikipedia/commons/2/25/Homeless_man,_Tokyo,_20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7628" y="1382078"/>
            <a:ext cx="6885623" cy="5140642"/>
          </a:xfrm>
          <a:prstGeom prst="rect">
            <a:avLst/>
          </a:prstGeom>
          <a:noFill/>
          <a:ln>
            <a:noFill/>
          </a:ln>
        </p:spPr>
      </p:pic>
    </p:spTree>
    <p:extLst>
      <p:ext uri="{BB962C8B-B14F-4D97-AF65-F5344CB8AC3E}">
        <p14:creationId xmlns:p14="http://schemas.microsoft.com/office/powerpoint/2010/main" val="3936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5590" y="706908"/>
            <a:ext cx="2511196" cy="2511196"/>
          </a:xfrm>
        </p:spPr>
      </p:pic>
      <p:sp>
        <p:nvSpPr>
          <p:cNvPr id="5" name="TextBox 4"/>
          <p:cNvSpPr txBox="1"/>
          <p:nvPr/>
        </p:nvSpPr>
        <p:spPr>
          <a:xfrm>
            <a:off x="706457" y="1407517"/>
            <a:ext cx="2189462" cy="1200329"/>
          </a:xfrm>
          <a:prstGeom prst="rect">
            <a:avLst/>
          </a:prstGeom>
          <a:noFill/>
        </p:spPr>
        <p:txBody>
          <a:bodyPr wrap="square" rtlCol="0">
            <a:spAutoFit/>
          </a:bodyPr>
          <a:lstStyle/>
          <a:p>
            <a:pPr algn="ctr"/>
            <a:r>
              <a:rPr lang="en-GB" sz="2400" dirty="0"/>
              <a:t>What does the word stigma mean? </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0848" y="2867569"/>
            <a:ext cx="2976911" cy="2976911"/>
          </a:xfrm>
          <a:prstGeom prst="rect">
            <a:avLst/>
          </a:prstGeom>
        </p:spPr>
      </p:pic>
      <p:sp>
        <p:nvSpPr>
          <p:cNvPr id="7" name="TextBox 6"/>
          <p:cNvSpPr txBox="1"/>
          <p:nvPr/>
        </p:nvSpPr>
        <p:spPr>
          <a:xfrm>
            <a:off x="8575280" y="3571194"/>
            <a:ext cx="2448046" cy="1569660"/>
          </a:xfrm>
          <a:prstGeom prst="rect">
            <a:avLst/>
          </a:prstGeom>
          <a:noFill/>
        </p:spPr>
        <p:txBody>
          <a:bodyPr wrap="square" rtlCol="0">
            <a:spAutoFit/>
          </a:bodyPr>
          <a:lstStyle/>
          <a:p>
            <a:pPr algn="ctr"/>
            <a:r>
              <a:rPr lang="en-GB" sz="2400" dirty="0"/>
              <a:t>What </a:t>
            </a:r>
            <a:r>
              <a:rPr lang="en-GB" sz="2400" dirty="0" smtClean="0"/>
              <a:t>are some of  </a:t>
            </a:r>
            <a:r>
              <a:rPr lang="en-GB" sz="2400" dirty="0"/>
              <a:t>the </a:t>
            </a:r>
            <a:r>
              <a:rPr lang="en-GB" sz="2400" dirty="0" smtClean="0"/>
              <a:t>stigmas </a:t>
            </a:r>
            <a:r>
              <a:rPr lang="en-GB" sz="2400" dirty="0"/>
              <a:t>attached to being homeless? </a:t>
            </a:r>
          </a:p>
        </p:txBody>
      </p:sp>
      <p:sp>
        <p:nvSpPr>
          <p:cNvPr id="2" name="Rectangle 1"/>
          <p:cNvSpPr/>
          <p:nvPr/>
        </p:nvSpPr>
        <p:spPr>
          <a:xfrm>
            <a:off x="3162267" y="1435130"/>
            <a:ext cx="8575040" cy="1231106"/>
          </a:xfrm>
          <a:prstGeom prst="rect">
            <a:avLst/>
          </a:prstGeom>
        </p:spPr>
        <p:txBody>
          <a:bodyPr wrap="square">
            <a:spAutoFit/>
          </a:bodyPr>
          <a:lstStyle/>
          <a:p>
            <a:pPr lvl="0"/>
            <a:r>
              <a:rPr lang="en-GB" sz="2800" dirty="0" smtClean="0"/>
              <a:t>Discuss your </a:t>
            </a:r>
            <a:r>
              <a:rPr lang="en-GB" sz="2800" dirty="0"/>
              <a:t>understanding of the </a:t>
            </a:r>
            <a:r>
              <a:rPr lang="en-GB" sz="2800" dirty="0" smtClean="0"/>
              <a:t>word  (use </a:t>
            </a:r>
            <a:r>
              <a:rPr lang="en-GB" sz="2800" u="sng" dirty="0">
                <a:hlinkClick r:id="rId3"/>
              </a:rPr>
              <a:t>this definition</a:t>
            </a:r>
            <a:r>
              <a:rPr lang="en-GB" sz="2800" dirty="0"/>
              <a:t> to help if </a:t>
            </a:r>
            <a:r>
              <a:rPr lang="en-GB" sz="2800" dirty="0" smtClean="0"/>
              <a:t>necessary)</a:t>
            </a:r>
            <a:endParaRPr lang="en-GB" sz="2800" dirty="0"/>
          </a:p>
          <a:p>
            <a:r>
              <a:rPr lang="en-GB" dirty="0"/>
              <a:t> </a:t>
            </a:r>
          </a:p>
        </p:txBody>
      </p:sp>
      <p:sp>
        <p:nvSpPr>
          <p:cNvPr id="3" name="Rectangle 2"/>
          <p:cNvSpPr/>
          <p:nvPr/>
        </p:nvSpPr>
        <p:spPr>
          <a:xfrm>
            <a:off x="2011543" y="4081195"/>
            <a:ext cx="6096000" cy="954107"/>
          </a:xfrm>
          <a:prstGeom prst="rect">
            <a:avLst/>
          </a:prstGeom>
        </p:spPr>
        <p:txBody>
          <a:bodyPr>
            <a:spAutoFit/>
          </a:bodyPr>
          <a:lstStyle/>
          <a:p>
            <a:pPr lvl="1" algn="r"/>
            <a:r>
              <a:rPr lang="en-GB" sz="2800" dirty="0" smtClean="0"/>
              <a:t>Think about your response </a:t>
            </a:r>
            <a:r>
              <a:rPr lang="en-GB" sz="2800" dirty="0"/>
              <a:t>and share </a:t>
            </a:r>
            <a:r>
              <a:rPr lang="en-GB" sz="2800" dirty="0" smtClean="0"/>
              <a:t>your ideas</a:t>
            </a:r>
            <a:endParaRPr lang="en-GB" sz="2800" dirty="0"/>
          </a:p>
        </p:txBody>
      </p:sp>
    </p:spTree>
    <p:extLst>
      <p:ext uri="{BB962C8B-B14F-4D97-AF65-F5344CB8AC3E}">
        <p14:creationId xmlns:p14="http://schemas.microsoft.com/office/powerpoint/2010/main" val="5789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90" y="272399"/>
            <a:ext cx="11357344" cy="1190958"/>
          </a:xfrm>
        </p:spPr>
        <p:txBody>
          <a:bodyPr>
            <a:noAutofit/>
          </a:bodyPr>
          <a:lstStyle/>
          <a:p>
            <a:r>
              <a:rPr lang="en-GB" sz="2800" dirty="0" smtClean="0">
                <a:latin typeface="+mn-lt"/>
              </a:rPr>
              <a:t>Look </a:t>
            </a:r>
            <a:r>
              <a:rPr lang="en-GB" sz="2800" dirty="0">
                <a:latin typeface="+mn-lt"/>
              </a:rPr>
              <a:t>at this image (click </a:t>
            </a:r>
            <a:r>
              <a:rPr lang="en-GB" sz="2800" u="sng" dirty="0">
                <a:latin typeface="+mn-lt"/>
                <a:hlinkClick r:id="rId2"/>
              </a:rPr>
              <a:t>here</a:t>
            </a:r>
            <a:r>
              <a:rPr lang="en-GB" sz="2800" dirty="0">
                <a:latin typeface="+mn-lt"/>
              </a:rPr>
              <a:t> for a larger online version) and discuss </a:t>
            </a:r>
            <a:r>
              <a:rPr lang="en-GB" sz="2800" dirty="0" smtClean="0">
                <a:latin typeface="+mn-lt"/>
              </a:rPr>
              <a:t>your thoughts </a:t>
            </a:r>
            <a:r>
              <a:rPr lang="en-GB" sz="2800" dirty="0">
                <a:latin typeface="+mn-lt"/>
              </a:rPr>
              <a:t>about the picture</a:t>
            </a:r>
          </a:p>
        </p:txBody>
      </p:sp>
      <p:pic>
        <p:nvPicPr>
          <p:cNvPr id="4" name="Picture 3" descr="http://macaulay.cuny.edu/eportfolios/toews15/files/2015/02/if-this-poster-were-a-homeless-youth-most-people-wouldnt-even-bother-to-look-down.jpg"/>
          <p:cNvPicPr/>
          <p:nvPr/>
        </p:nvPicPr>
        <p:blipFill rotWithShape="1">
          <a:blip r:embed="rId3">
            <a:extLst>
              <a:ext uri="{28A0092B-C50C-407E-A947-70E740481C1C}">
                <a14:useLocalDpi xmlns:a14="http://schemas.microsoft.com/office/drawing/2010/main" val="0"/>
              </a:ext>
            </a:extLst>
          </a:blip>
          <a:srcRect l="6943" b="9274"/>
          <a:stretch/>
        </p:blipFill>
        <p:spPr bwMode="auto">
          <a:xfrm>
            <a:off x="1919604" y="1534477"/>
            <a:ext cx="8748395" cy="51304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0417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Calibri" panose="020F0502020204030204" pitchFamily="34" charset="0"/>
                <a:cs typeface="Times New Roman" panose="02020603050405020304" pitchFamily="18" charset="0"/>
              </a:rPr>
              <a:t>Defining homelessness</a:t>
            </a:r>
            <a:endParaRPr lang="en-GB" dirty="0"/>
          </a:p>
        </p:txBody>
      </p:sp>
      <p:sp>
        <p:nvSpPr>
          <p:cNvPr id="3" name="Text Placeholder 2"/>
          <p:cNvSpPr>
            <a:spLocks noGrp="1"/>
          </p:cNvSpPr>
          <p:nvPr>
            <p:ph type="body" idx="1"/>
          </p:nvPr>
        </p:nvSpPr>
        <p:spPr/>
        <p:txBody>
          <a:bodyPr/>
          <a:lstStyle/>
          <a:p>
            <a:r>
              <a:rPr lang="en-GB" sz="3600" b="1" dirty="0" smtClean="0">
                <a:solidFill>
                  <a:srgbClr val="7030A0"/>
                </a:solidFill>
                <a:ea typeface="Calibri" panose="020F0502020204030204" pitchFamily="34" charset="0"/>
                <a:cs typeface="Times New Roman" panose="02020603050405020304" pitchFamily="18" charset="0"/>
              </a:rPr>
              <a:t>10 </a:t>
            </a:r>
            <a:r>
              <a:rPr lang="en-GB" sz="3600" b="1" dirty="0">
                <a:solidFill>
                  <a:srgbClr val="7030A0"/>
                </a:solidFill>
                <a:ea typeface="Calibri" panose="020F0502020204030204" pitchFamily="34" charset="0"/>
                <a:cs typeface="Times New Roman" panose="02020603050405020304" pitchFamily="18" charset="0"/>
              </a:rPr>
              <a:t>minutes+</a:t>
            </a:r>
            <a:endParaRPr lang="en-GB" sz="3600" dirty="0"/>
          </a:p>
          <a:p>
            <a:endParaRPr lang="en-GB" dirty="0"/>
          </a:p>
        </p:txBody>
      </p:sp>
    </p:spTree>
    <p:extLst>
      <p:ext uri="{BB962C8B-B14F-4D97-AF65-F5344CB8AC3E}">
        <p14:creationId xmlns:p14="http://schemas.microsoft.com/office/powerpoint/2010/main" val="160644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GB" sz="3600" dirty="0">
                <a:solidFill>
                  <a:srgbClr val="353739"/>
                </a:solidFill>
              </a:rPr>
              <a:t/>
            </a:r>
            <a:br>
              <a:rPr lang="en-GB" sz="3600" dirty="0">
                <a:solidFill>
                  <a:srgbClr val="353739"/>
                </a:solidFill>
              </a:rPr>
            </a:br>
            <a:r>
              <a:rPr lang="en-GB" sz="3600" dirty="0">
                <a:solidFill>
                  <a:srgbClr val="353739"/>
                </a:solidFill>
              </a:rPr>
              <a:t> </a:t>
            </a:r>
            <a:br>
              <a:rPr lang="en-GB" sz="3600" dirty="0">
                <a:solidFill>
                  <a:srgbClr val="353739"/>
                </a:solidFill>
              </a:rPr>
            </a:br>
            <a:r>
              <a:rPr lang="en-GB" sz="3600" dirty="0" smtClean="0">
                <a:solidFill>
                  <a:srgbClr val="353739"/>
                </a:solidFill>
              </a:rPr>
              <a:t/>
            </a:r>
            <a:br>
              <a:rPr lang="en-GB" sz="3600" dirty="0" smtClean="0">
                <a:solidFill>
                  <a:srgbClr val="353739"/>
                </a:solidFill>
              </a:rPr>
            </a:br>
            <a:endParaRPr lang="en-GB" sz="3600" dirty="0">
              <a:solidFill>
                <a:srgbClr val="353739"/>
              </a:solidFill>
            </a:endParaRPr>
          </a:p>
        </p:txBody>
      </p:sp>
      <p:sp>
        <p:nvSpPr>
          <p:cNvPr id="3" name="Text Placeholder 2"/>
          <p:cNvSpPr>
            <a:spLocks noGrp="1"/>
          </p:cNvSpPr>
          <p:nvPr>
            <p:ph type="body" idx="1"/>
          </p:nvPr>
        </p:nvSpPr>
        <p:spPr>
          <a:xfrm>
            <a:off x="4374304" y="2120567"/>
            <a:ext cx="7417202" cy="1528282"/>
          </a:xfrm>
        </p:spPr>
        <p:txBody>
          <a:bodyPr>
            <a:noAutofit/>
          </a:bodyPr>
          <a:lstStyle/>
          <a:p>
            <a:pPr algn="ctr"/>
            <a:endParaRPr lang="en-GB" sz="2000" b="1" u="sng" dirty="0" smtClean="0">
              <a:solidFill>
                <a:srgbClr val="353739"/>
              </a:solidFill>
            </a:endParaRPr>
          </a:p>
          <a:p>
            <a:pPr algn="r"/>
            <a:r>
              <a:rPr lang="en-GB" sz="2800" dirty="0" smtClean="0">
                <a:solidFill>
                  <a:srgbClr val="353739"/>
                </a:solidFill>
              </a:rPr>
              <a:t>Talk with the person next to you and </a:t>
            </a:r>
            <a:r>
              <a:rPr lang="en-GB" sz="2800" b="1" u="sng" dirty="0" smtClean="0">
                <a:solidFill>
                  <a:srgbClr val="353739"/>
                </a:solidFill>
              </a:rPr>
              <a:t>make </a:t>
            </a:r>
            <a:r>
              <a:rPr lang="en-GB" sz="2800" b="1" u="sng" dirty="0">
                <a:solidFill>
                  <a:srgbClr val="353739"/>
                </a:solidFill>
              </a:rPr>
              <a:t>a </a:t>
            </a:r>
            <a:r>
              <a:rPr lang="en-GB" sz="2800" b="1" u="sng" dirty="0" smtClean="0">
                <a:solidFill>
                  <a:srgbClr val="353739"/>
                </a:solidFill>
              </a:rPr>
              <a:t>list</a:t>
            </a:r>
            <a:r>
              <a:rPr lang="en-GB" sz="2800" dirty="0" smtClean="0">
                <a:solidFill>
                  <a:srgbClr val="353739"/>
                </a:solidFill>
              </a:rPr>
              <a:t> </a:t>
            </a:r>
            <a:r>
              <a:rPr lang="en-GB" sz="2800" dirty="0">
                <a:solidFill>
                  <a:srgbClr val="353739"/>
                </a:solidFill>
              </a:rPr>
              <a:t>of all the ideas that you can </a:t>
            </a:r>
            <a:r>
              <a:rPr lang="en-GB" sz="2800" dirty="0" smtClean="0">
                <a:solidFill>
                  <a:srgbClr val="353739"/>
                </a:solidFill>
              </a:rPr>
              <a:t>think of.  </a:t>
            </a:r>
          </a:p>
          <a:p>
            <a:pPr algn="r"/>
            <a:r>
              <a:rPr lang="en-GB" sz="2800" dirty="0" smtClean="0">
                <a:solidFill>
                  <a:srgbClr val="353739"/>
                </a:solidFill>
              </a:rPr>
              <a:t>Feedback to the group and share on the board.</a:t>
            </a:r>
            <a:endParaRPr lang="en-GB" sz="2800" dirty="0">
              <a:solidFill>
                <a:srgbClr val="353739"/>
              </a:solidFill>
            </a:endParaRPr>
          </a:p>
        </p:txBody>
      </p:sp>
      <p:sp>
        <p:nvSpPr>
          <p:cNvPr id="5" name="Footer Placeholder 4"/>
          <p:cNvSpPr>
            <a:spLocks noGrp="1"/>
          </p:cNvSpPr>
          <p:nvPr>
            <p:ph type="ftr" sz="quarter" idx="4294967295"/>
          </p:nvPr>
        </p:nvSpPr>
        <p:spPr>
          <a:xfrm>
            <a:off x="4038600" y="6356350"/>
            <a:ext cx="4114800" cy="365125"/>
          </a:xfrm>
          <a:prstGeom prst="rect">
            <a:avLst/>
          </a:prstGeom>
        </p:spPr>
        <p:txBody>
          <a:bodyPr/>
          <a:lstStyle/>
          <a:p>
            <a:endParaRPr lang="en-GB" dirty="0"/>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979" y="1154321"/>
            <a:ext cx="3460771" cy="3460771"/>
          </a:xfrm>
          <a:prstGeom prst="rect">
            <a:avLst/>
          </a:prstGeom>
        </p:spPr>
      </p:pic>
      <p:sp>
        <p:nvSpPr>
          <p:cNvPr id="8" name="TextBox 7"/>
          <p:cNvSpPr txBox="1"/>
          <p:nvPr/>
        </p:nvSpPr>
        <p:spPr>
          <a:xfrm>
            <a:off x="1174118" y="2076522"/>
            <a:ext cx="2670495" cy="1569660"/>
          </a:xfrm>
          <a:prstGeom prst="rect">
            <a:avLst/>
          </a:prstGeom>
          <a:noFill/>
        </p:spPr>
        <p:txBody>
          <a:bodyPr wrap="square" rtlCol="0">
            <a:spAutoFit/>
          </a:bodyPr>
          <a:lstStyle/>
          <a:p>
            <a:pPr algn="ctr" fontAlgn="base"/>
            <a:r>
              <a:rPr lang="en-GB" sz="2400" dirty="0">
                <a:solidFill>
                  <a:srgbClr val="353739"/>
                </a:solidFill>
              </a:rPr>
              <a:t>What are some of the reasons that someone might become homeless?</a:t>
            </a:r>
            <a:endParaRPr lang="en-GB" sz="2400" dirty="0"/>
          </a:p>
        </p:txBody>
      </p:sp>
    </p:spTree>
    <p:extLst>
      <p:ext uri="{BB962C8B-B14F-4D97-AF65-F5344CB8AC3E}">
        <p14:creationId xmlns:p14="http://schemas.microsoft.com/office/powerpoint/2010/main" val="266384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408" y="1106424"/>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Health problems</a:t>
            </a:r>
            <a:endParaRPr lang="en-GB" b="1" dirty="0">
              <a:solidFill>
                <a:srgbClr val="353739"/>
              </a:solidFill>
              <a:latin typeface="Century Gothic" panose="020B0502020202020204" pitchFamily="34" charset="0"/>
            </a:endParaRPr>
          </a:p>
        </p:txBody>
      </p:sp>
      <p:sp>
        <p:nvSpPr>
          <p:cNvPr id="3" name="TextBox 2"/>
          <p:cNvSpPr txBox="1"/>
          <p:nvPr/>
        </p:nvSpPr>
        <p:spPr>
          <a:xfrm>
            <a:off x="5547360" y="1783449"/>
            <a:ext cx="2578608" cy="646331"/>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Breakdown of relationship</a:t>
            </a:r>
            <a:endParaRPr lang="en-GB" b="1" dirty="0">
              <a:solidFill>
                <a:srgbClr val="353739"/>
              </a:solidFill>
              <a:latin typeface="Century Gothic" panose="020B0502020202020204" pitchFamily="34" charset="0"/>
            </a:endParaRPr>
          </a:p>
        </p:txBody>
      </p:sp>
      <p:sp>
        <p:nvSpPr>
          <p:cNvPr id="4" name="TextBox 3"/>
          <p:cNvSpPr txBox="1"/>
          <p:nvPr/>
        </p:nvSpPr>
        <p:spPr>
          <a:xfrm>
            <a:off x="1844039" y="4275605"/>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Domestic abuse</a:t>
            </a:r>
            <a:endParaRPr lang="en-GB" b="1" dirty="0">
              <a:solidFill>
                <a:srgbClr val="353739"/>
              </a:solidFill>
              <a:latin typeface="Century Gothic" panose="020B0502020202020204" pitchFamily="34" charset="0"/>
            </a:endParaRPr>
          </a:p>
        </p:txBody>
      </p:sp>
      <p:sp>
        <p:nvSpPr>
          <p:cNvPr id="5" name="TextBox 4"/>
          <p:cNvSpPr txBox="1"/>
          <p:nvPr/>
        </p:nvSpPr>
        <p:spPr>
          <a:xfrm>
            <a:off x="1844039" y="2669700"/>
            <a:ext cx="3002281"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Fear of being at home </a:t>
            </a:r>
            <a:endParaRPr lang="en-GB" b="1" dirty="0">
              <a:solidFill>
                <a:srgbClr val="353739"/>
              </a:solidFill>
              <a:latin typeface="Century Gothic" panose="020B0502020202020204" pitchFamily="34" charset="0"/>
            </a:endParaRPr>
          </a:p>
        </p:txBody>
      </p:sp>
      <p:sp>
        <p:nvSpPr>
          <p:cNvPr id="6" name="TextBox 5"/>
          <p:cNvSpPr txBox="1"/>
          <p:nvPr/>
        </p:nvSpPr>
        <p:spPr>
          <a:xfrm>
            <a:off x="8784336" y="967924"/>
            <a:ext cx="2578608" cy="646331"/>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Being made redundant </a:t>
            </a:r>
            <a:endParaRPr lang="en-GB" b="1" dirty="0">
              <a:solidFill>
                <a:srgbClr val="353739"/>
              </a:solidFill>
              <a:latin typeface="Century Gothic" panose="020B0502020202020204" pitchFamily="34" charset="0"/>
            </a:endParaRPr>
          </a:p>
        </p:txBody>
      </p:sp>
      <p:sp>
        <p:nvSpPr>
          <p:cNvPr id="7" name="TextBox 6"/>
          <p:cNvSpPr txBox="1"/>
          <p:nvPr/>
        </p:nvSpPr>
        <p:spPr>
          <a:xfrm>
            <a:off x="6209137" y="473333"/>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Losing a job</a:t>
            </a:r>
            <a:endParaRPr lang="en-GB" b="1" dirty="0">
              <a:solidFill>
                <a:srgbClr val="353739"/>
              </a:solidFill>
              <a:latin typeface="Century Gothic" panose="020B0502020202020204" pitchFamily="34" charset="0"/>
            </a:endParaRPr>
          </a:p>
        </p:txBody>
      </p:sp>
      <p:sp>
        <p:nvSpPr>
          <p:cNvPr id="8" name="TextBox 7"/>
          <p:cNvSpPr txBox="1"/>
          <p:nvPr/>
        </p:nvSpPr>
        <p:spPr>
          <a:xfrm>
            <a:off x="9287256" y="5840706"/>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Mental health issues</a:t>
            </a:r>
            <a:endParaRPr lang="en-GB" b="1" dirty="0">
              <a:solidFill>
                <a:srgbClr val="353739"/>
              </a:solidFill>
              <a:latin typeface="Century Gothic" panose="020B0502020202020204" pitchFamily="34" charset="0"/>
            </a:endParaRPr>
          </a:p>
        </p:txBody>
      </p:sp>
      <p:sp>
        <p:nvSpPr>
          <p:cNvPr id="9" name="TextBox 8"/>
          <p:cNvSpPr txBox="1"/>
          <p:nvPr/>
        </p:nvSpPr>
        <p:spPr>
          <a:xfrm>
            <a:off x="3810000" y="794266"/>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Increased rent</a:t>
            </a:r>
            <a:endParaRPr lang="en-GB" b="1" dirty="0">
              <a:solidFill>
                <a:srgbClr val="353739"/>
              </a:solidFill>
              <a:latin typeface="Century Gothic" panose="020B0502020202020204" pitchFamily="34" charset="0"/>
            </a:endParaRPr>
          </a:p>
        </p:txBody>
      </p:sp>
      <p:sp>
        <p:nvSpPr>
          <p:cNvPr id="10" name="TextBox 9"/>
          <p:cNvSpPr txBox="1"/>
          <p:nvPr/>
        </p:nvSpPr>
        <p:spPr>
          <a:xfrm>
            <a:off x="8216392" y="2527060"/>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Overcrowding</a:t>
            </a:r>
            <a:endParaRPr lang="en-GB" b="1" dirty="0">
              <a:solidFill>
                <a:srgbClr val="353739"/>
              </a:solidFill>
              <a:latin typeface="Century Gothic" panose="020B0502020202020204" pitchFamily="34" charset="0"/>
            </a:endParaRPr>
          </a:p>
        </p:txBody>
      </p:sp>
      <p:sp>
        <p:nvSpPr>
          <p:cNvPr id="11" name="TextBox 10"/>
          <p:cNvSpPr txBox="1"/>
          <p:nvPr/>
        </p:nvSpPr>
        <p:spPr>
          <a:xfrm>
            <a:off x="1531439" y="5656040"/>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Traumatic event</a:t>
            </a:r>
            <a:endParaRPr lang="en-GB" b="1" dirty="0">
              <a:solidFill>
                <a:srgbClr val="353739"/>
              </a:solidFill>
              <a:latin typeface="Century Gothic" panose="020B0502020202020204" pitchFamily="34" charset="0"/>
            </a:endParaRPr>
          </a:p>
        </p:txBody>
      </p:sp>
      <p:sp>
        <p:nvSpPr>
          <p:cNvPr id="13" name="TextBox 12"/>
          <p:cNvSpPr txBox="1"/>
          <p:nvPr/>
        </p:nvSpPr>
        <p:spPr>
          <a:xfrm>
            <a:off x="9168384" y="3447693"/>
            <a:ext cx="2578608"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Crime</a:t>
            </a:r>
            <a:endParaRPr lang="en-GB" b="1" dirty="0">
              <a:solidFill>
                <a:srgbClr val="353739"/>
              </a:solidFill>
              <a:latin typeface="Century Gothic" panose="020B0502020202020204" pitchFamily="34" charset="0"/>
            </a:endParaRPr>
          </a:p>
        </p:txBody>
      </p:sp>
      <p:pic>
        <p:nvPicPr>
          <p:cNvPr id="1028" name="Picture 4" descr="https://upload.wikimedia.org/wikipedia/commons/thumb/5/58/Cyanide_and_hapiness.svg/2000px-Cyanide_and_hapiness.svg.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8000" contrast="-67000"/>
                    </a14:imgEffect>
                  </a14:imgLayer>
                </a14:imgProps>
              </a:ext>
              <a:ext uri="{28A0092B-C50C-407E-A947-70E740481C1C}">
                <a14:useLocalDpi xmlns:a14="http://schemas.microsoft.com/office/drawing/2010/main" val="0"/>
              </a:ext>
            </a:extLst>
          </a:blip>
          <a:srcRect l="32124" t="625" r="-1250" b="-625"/>
          <a:stretch/>
        </p:blipFill>
        <p:spPr bwMode="auto">
          <a:xfrm>
            <a:off x="4911310" y="3010530"/>
            <a:ext cx="2503131" cy="3621119"/>
          </a:xfrm>
          <a:prstGeom prst="rect">
            <a:avLst/>
          </a:prstGeom>
          <a:noFill/>
          <a:effectLst>
            <a:outerShdw blurRad="50800" dist="50800" dir="5400000" algn="ctr" rotWithShape="0">
              <a:schemeClr val="tx1">
                <a:lumMod val="75000"/>
                <a:lumOff val="25000"/>
                <a:alpha val="60000"/>
              </a:scheme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735824" y="4644937"/>
            <a:ext cx="3627120" cy="369332"/>
          </a:xfrm>
          <a:prstGeom prst="rect">
            <a:avLst/>
          </a:prstGeom>
          <a:noFill/>
        </p:spPr>
        <p:txBody>
          <a:bodyPr wrap="square" rtlCol="0">
            <a:spAutoFit/>
          </a:bodyPr>
          <a:lstStyle/>
          <a:p>
            <a:r>
              <a:rPr lang="en-GB" b="1" dirty="0" smtClean="0">
                <a:solidFill>
                  <a:srgbClr val="353739"/>
                </a:solidFill>
                <a:latin typeface="Century Gothic" panose="020B0502020202020204" pitchFamily="34" charset="0"/>
              </a:rPr>
              <a:t>Lack of affordable housing</a:t>
            </a:r>
            <a:endParaRPr lang="en-GB" b="1" dirty="0">
              <a:solidFill>
                <a:srgbClr val="353739"/>
              </a:solidFill>
              <a:latin typeface="Century Gothic" panose="020B0502020202020204" pitchFamily="34" charset="0"/>
            </a:endParaRPr>
          </a:p>
        </p:txBody>
      </p:sp>
      <p:sp>
        <p:nvSpPr>
          <p:cNvPr id="12" name="Footer Placeholder 11"/>
          <p:cNvSpPr>
            <a:spLocks noGrp="1"/>
          </p:cNvSpPr>
          <p:nvPr>
            <p:ph type="ftr" sz="quarter" idx="4294967295"/>
          </p:nvPr>
        </p:nvSpPr>
        <p:spPr>
          <a:xfrm>
            <a:off x="4052135" y="6476179"/>
            <a:ext cx="4114800" cy="365125"/>
          </a:xfrm>
          <a:prstGeom prst="rect">
            <a:avLst/>
          </a:prstGeom>
        </p:spPr>
        <p:txBody>
          <a:bodyPr/>
          <a:lstStyle/>
          <a:p>
            <a:endParaRPr lang="en-GB" b="1" dirty="0">
              <a:solidFill>
                <a:srgbClr val="353739"/>
              </a:solidFill>
            </a:endParaRPr>
          </a:p>
        </p:txBody>
      </p:sp>
    </p:spTree>
    <p:extLst>
      <p:ext uri="{BB962C8B-B14F-4D97-AF65-F5344CB8AC3E}">
        <p14:creationId xmlns:p14="http://schemas.microsoft.com/office/powerpoint/2010/main" val="26603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840" y="936138"/>
            <a:ext cx="11181080" cy="5230665"/>
          </a:xfrm>
        </p:spPr>
        <p:txBody>
          <a:bodyPr>
            <a:normAutofit/>
          </a:bodyPr>
          <a:lstStyle/>
          <a:p>
            <a:pPr marL="0" indent="0" fontAlgn="base">
              <a:buNone/>
            </a:pPr>
            <a:r>
              <a:rPr lang="en-GB" dirty="0" smtClean="0">
                <a:solidFill>
                  <a:srgbClr val="353739"/>
                </a:solidFill>
              </a:rPr>
              <a:t>Figures from research done in the UK in 2015 </a:t>
            </a:r>
            <a:r>
              <a:rPr lang="en-GB" dirty="0">
                <a:solidFill>
                  <a:srgbClr val="353739"/>
                </a:solidFill>
              </a:rPr>
              <a:t>showed the most common reason for becoming homeless was the ending of a short-term tenancy with a private </a:t>
            </a:r>
            <a:r>
              <a:rPr lang="en-GB" dirty="0" smtClean="0">
                <a:solidFill>
                  <a:srgbClr val="353739"/>
                </a:solidFill>
              </a:rPr>
              <a:t>landlord.</a:t>
            </a:r>
            <a:endParaRPr lang="en-GB" dirty="0">
              <a:solidFill>
                <a:srgbClr val="353739"/>
              </a:solidFill>
            </a:endParaRPr>
          </a:p>
          <a:p>
            <a:pPr marL="0" indent="0" fontAlgn="base">
              <a:buNone/>
            </a:pPr>
            <a:endParaRPr lang="en-GB" dirty="0" smtClean="0">
              <a:solidFill>
                <a:srgbClr val="353739"/>
              </a:solidFill>
            </a:endParaRPr>
          </a:p>
          <a:p>
            <a:pPr marL="0" indent="0" fontAlgn="base">
              <a:buNone/>
            </a:pPr>
            <a:endParaRPr lang="en-GB" dirty="0">
              <a:solidFill>
                <a:srgbClr val="353739"/>
              </a:solidFill>
            </a:endParaRPr>
          </a:p>
          <a:p>
            <a:pPr marL="0" indent="0" fontAlgn="base">
              <a:buNone/>
            </a:pPr>
            <a:r>
              <a:rPr lang="en-GB" dirty="0" smtClean="0">
                <a:solidFill>
                  <a:srgbClr val="353739"/>
                </a:solidFill>
              </a:rPr>
              <a:t>Other </a:t>
            </a:r>
            <a:r>
              <a:rPr lang="en-GB" dirty="0">
                <a:solidFill>
                  <a:srgbClr val="353739"/>
                </a:solidFill>
              </a:rPr>
              <a:t>reasons included no longer being able to stay with family or friends, relationship </a:t>
            </a:r>
            <a:r>
              <a:rPr lang="en-GB" dirty="0" smtClean="0">
                <a:solidFill>
                  <a:srgbClr val="353739"/>
                </a:solidFill>
              </a:rPr>
              <a:t>breakdowns, mortgage arrears leading to repossession, mental health issues etc.</a:t>
            </a:r>
            <a:endParaRPr lang="en-GB" dirty="0">
              <a:solidFill>
                <a:srgbClr val="353739"/>
              </a:solidFill>
            </a:endParaRPr>
          </a:p>
        </p:txBody>
      </p:sp>
      <p:pic>
        <p:nvPicPr>
          <p:cNvPr id="4" name="Picture 4" descr="https://upload.wikimedia.org/wikipedia/commons/thumb/5/58/Cyanide_and_hapiness.svg/2000px-Cyanide_and_hapiness.svg.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8000" contrast="-67000"/>
                    </a14:imgEffect>
                  </a14:imgLayer>
                </a14:imgProps>
              </a:ext>
              <a:ext uri="{28A0092B-C50C-407E-A947-70E740481C1C}">
                <a14:useLocalDpi xmlns:a14="http://schemas.microsoft.com/office/drawing/2010/main" val="0"/>
              </a:ext>
            </a:extLst>
          </a:blip>
          <a:srcRect l="32124" t="625" r="-1250" b="-625"/>
          <a:stretch/>
        </p:blipFill>
        <p:spPr bwMode="auto">
          <a:xfrm>
            <a:off x="10373213" y="3992880"/>
            <a:ext cx="1818787" cy="2631123"/>
          </a:xfrm>
          <a:prstGeom prst="rect">
            <a:avLst/>
          </a:prstGeom>
          <a:noFill/>
          <a:effectLst>
            <a:outerShdw blurRad="50800" dist="50800" dir="5400000" algn="ctr" rotWithShape="0">
              <a:schemeClr val="tx1">
                <a:lumMod val="75000"/>
                <a:lumOff val="25000"/>
                <a:alpha val="60000"/>
              </a:scheme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4294967295"/>
          </p:nvPr>
        </p:nvSpPr>
        <p:spPr>
          <a:xfrm>
            <a:off x="403860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5449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28" y="357930"/>
            <a:ext cx="11357344" cy="1190958"/>
          </a:xfrm>
        </p:spPr>
        <p:txBody>
          <a:bodyPr>
            <a:normAutofit/>
          </a:bodyPr>
          <a:lstStyle/>
          <a:p>
            <a:r>
              <a:rPr lang="en-GB" sz="2800" dirty="0" smtClean="0">
                <a:solidFill>
                  <a:srgbClr val="353739"/>
                </a:solidFill>
                <a:latin typeface="+mn-lt"/>
              </a:rPr>
              <a:t>A person is considered statutorily homeless" by the government in the UK if:</a:t>
            </a:r>
            <a:endParaRPr lang="en-GB" sz="2800" dirty="0">
              <a:solidFill>
                <a:srgbClr val="353739"/>
              </a:solidFill>
              <a:latin typeface="+mn-lt"/>
            </a:endParaRPr>
          </a:p>
        </p:txBody>
      </p:sp>
      <p:sp>
        <p:nvSpPr>
          <p:cNvPr id="3" name="Content Placeholder 2"/>
          <p:cNvSpPr>
            <a:spLocks noGrp="1"/>
          </p:cNvSpPr>
          <p:nvPr>
            <p:ph idx="1"/>
          </p:nvPr>
        </p:nvSpPr>
        <p:spPr>
          <a:xfrm>
            <a:off x="417328" y="2719704"/>
            <a:ext cx="11035792" cy="4657471"/>
          </a:xfrm>
        </p:spPr>
        <p:txBody>
          <a:bodyPr>
            <a:normAutofit/>
          </a:bodyPr>
          <a:lstStyle/>
          <a:p>
            <a:pPr marL="0" indent="0" algn="ctr" fontAlgn="base">
              <a:buNone/>
            </a:pPr>
            <a:r>
              <a:rPr lang="en-GB" sz="4000" dirty="0" smtClean="0">
                <a:solidFill>
                  <a:srgbClr val="353739"/>
                </a:solidFill>
              </a:rPr>
              <a:t>or </a:t>
            </a:r>
          </a:p>
          <a:p>
            <a:pPr marL="0" indent="0">
              <a:buNone/>
            </a:pPr>
            <a:endParaRPr lang="en-GB" dirty="0" smtClean="0">
              <a:solidFill>
                <a:srgbClr val="353739"/>
              </a:solidFill>
            </a:endParaRPr>
          </a:p>
          <a:p>
            <a:pPr marL="0" indent="0">
              <a:buNone/>
            </a:pPr>
            <a:endParaRPr lang="en-GB" dirty="0" smtClean="0">
              <a:solidFill>
                <a:srgbClr val="353739"/>
              </a:solidFill>
            </a:endParaRPr>
          </a:p>
          <a:p>
            <a:pPr marL="0" indent="0">
              <a:buNone/>
            </a:pPr>
            <a:endParaRPr lang="en-GB" dirty="0" smtClean="0">
              <a:solidFill>
                <a:srgbClr val="353739"/>
              </a:solidFill>
            </a:endParaRPr>
          </a:p>
          <a:p>
            <a:pPr marL="0" indent="0">
              <a:buNone/>
            </a:pPr>
            <a:r>
              <a:rPr lang="en-GB" dirty="0" smtClean="0">
                <a:solidFill>
                  <a:srgbClr val="353739"/>
                </a:solidFill>
              </a:rPr>
              <a:t>What do you think this might mean? See if you can think of examples for both cases and discuss.</a:t>
            </a:r>
            <a:endParaRPr lang="en-GB" dirty="0">
              <a:solidFill>
                <a:srgbClr val="353739"/>
              </a:solidFill>
            </a:endParaRPr>
          </a:p>
        </p:txBody>
      </p:sp>
      <p:sp>
        <p:nvSpPr>
          <p:cNvPr id="5" name="Footer Placeholder 4"/>
          <p:cNvSpPr>
            <a:spLocks noGrp="1"/>
          </p:cNvSpPr>
          <p:nvPr>
            <p:ph type="ftr" sz="quarter" idx="4294967295"/>
          </p:nvPr>
        </p:nvSpPr>
        <p:spPr>
          <a:xfrm>
            <a:off x="4038600" y="6356350"/>
            <a:ext cx="4114800" cy="365125"/>
          </a:xfrm>
          <a:prstGeom prst="rect">
            <a:avLst/>
          </a:prstGeom>
        </p:spPr>
        <p:txBody>
          <a:bodyPr/>
          <a:lstStyle/>
          <a:p>
            <a:endParaRPr lang="en-GB" dirty="0"/>
          </a:p>
        </p:txBody>
      </p:sp>
      <p:sp>
        <p:nvSpPr>
          <p:cNvPr id="4" name="Oval 3"/>
          <p:cNvSpPr/>
          <p:nvPr/>
        </p:nvSpPr>
        <p:spPr>
          <a:xfrm>
            <a:off x="1574800" y="1477388"/>
            <a:ext cx="3185160" cy="2956560"/>
          </a:xfrm>
          <a:prstGeom prst="ellipse">
            <a:avLst/>
          </a:prstGeom>
          <a:solidFill>
            <a:srgbClr val="35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400" dirty="0" smtClean="0">
                <a:solidFill>
                  <a:srgbClr val="FEE725"/>
                </a:solidFill>
              </a:rPr>
              <a:t>They </a:t>
            </a:r>
            <a:r>
              <a:rPr lang="en-GB" sz="2400" dirty="0">
                <a:solidFill>
                  <a:srgbClr val="FEE725"/>
                </a:solidFill>
              </a:rPr>
              <a:t>no longer have a legal right to occupy their </a:t>
            </a:r>
            <a:r>
              <a:rPr lang="en-GB" sz="2400" dirty="0" smtClean="0">
                <a:solidFill>
                  <a:srgbClr val="FEE725"/>
                </a:solidFill>
              </a:rPr>
              <a:t>accommodation</a:t>
            </a:r>
            <a:endParaRPr lang="en-GB" sz="2400" dirty="0">
              <a:solidFill>
                <a:srgbClr val="FEE725"/>
              </a:solidFill>
            </a:endParaRPr>
          </a:p>
        </p:txBody>
      </p:sp>
      <p:sp>
        <p:nvSpPr>
          <p:cNvPr id="6" name="Oval 5"/>
          <p:cNvSpPr/>
          <p:nvPr/>
        </p:nvSpPr>
        <p:spPr>
          <a:xfrm>
            <a:off x="7183120" y="1548888"/>
            <a:ext cx="3185160" cy="2956560"/>
          </a:xfrm>
          <a:prstGeom prst="ellipse">
            <a:avLst/>
          </a:prstGeom>
          <a:solidFill>
            <a:srgbClr val="35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400" dirty="0" smtClean="0">
                <a:solidFill>
                  <a:srgbClr val="FEE725"/>
                </a:solidFill>
              </a:rPr>
              <a:t>If </a:t>
            </a:r>
            <a:r>
              <a:rPr lang="en-GB" sz="2400" dirty="0">
                <a:solidFill>
                  <a:srgbClr val="FEE725"/>
                </a:solidFill>
              </a:rPr>
              <a:t>it would no longer be reasonable to live there</a:t>
            </a:r>
            <a:r>
              <a:rPr lang="en-GB" sz="2400" dirty="0" smtClean="0">
                <a:solidFill>
                  <a:srgbClr val="FEE725"/>
                </a:solidFill>
              </a:rPr>
              <a:t>.</a:t>
            </a:r>
            <a:endParaRPr lang="en-GB" sz="3200" dirty="0">
              <a:solidFill>
                <a:srgbClr val="FEE725"/>
              </a:solidFill>
            </a:endParaRPr>
          </a:p>
        </p:txBody>
      </p:sp>
    </p:spTree>
    <p:extLst>
      <p:ext uri="{BB962C8B-B14F-4D97-AF65-F5344CB8AC3E}">
        <p14:creationId xmlns:p14="http://schemas.microsoft.com/office/powerpoint/2010/main" val="10221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and discuss </a:t>
            </a:r>
            <a:r>
              <a:rPr lang="en-GB" dirty="0" smtClean="0"/>
              <a:t>what </a:t>
            </a:r>
            <a:r>
              <a:rPr lang="en-GB" dirty="0"/>
              <a:t>it might mean to be homeless</a:t>
            </a:r>
          </a:p>
          <a:p>
            <a:pPr marL="0" indent="0">
              <a:buNone/>
            </a:pPr>
            <a:endParaRPr lang="en-GB" dirty="0"/>
          </a:p>
          <a:p>
            <a:pPr marL="0" indent="0">
              <a:buNone/>
            </a:pPr>
            <a:r>
              <a:rPr lang="en-GB" dirty="0"/>
              <a:t>Understand some of the causes of homelessness for people and communities across the world</a:t>
            </a:r>
          </a:p>
          <a:p>
            <a:pPr marL="0" indent="0">
              <a:buNone/>
            </a:pPr>
            <a:endParaRPr lang="en-GB" dirty="0"/>
          </a:p>
          <a:p>
            <a:pPr marL="0" indent="0">
              <a:buNone/>
            </a:pPr>
            <a:r>
              <a:rPr lang="en-GB" dirty="0"/>
              <a:t>Explore and unravel some the stereotypes that exist about homelessness and think about our own role in perpetuating these stereotypes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thumb/5/58/Cyanide_and_hapiness.svg/2000px-Cyanide_and_hapiness.svg.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8000" contrast="-67000"/>
                    </a14:imgEffect>
                  </a14:imgLayer>
                </a14:imgProps>
              </a:ext>
              <a:ext uri="{28A0092B-C50C-407E-A947-70E740481C1C}">
                <a14:useLocalDpi xmlns:a14="http://schemas.microsoft.com/office/drawing/2010/main" val="0"/>
              </a:ext>
            </a:extLst>
          </a:blip>
          <a:srcRect l="32124" t="625" r="-1250" b="-625"/>
          <a:stretch/>
        </p:blipFill>
        <p:spPr bwMode="auto">
          <a:xfrm>
            <a:off x="10649393" y="4287837"/>
            <a:ext cx="1776648" cy="2570163"/>
          </a:xfrm>
          <a:prstGeom prst="rect">
            <a:avLst/>
          </a:prstGeom>
          <a:noFill/>
          <a:effectLst>
            <a:outerShdw blurRad="50800" dist="50800" dir="5400000" algn="ctr" rotWithShape="0">
              <a:schemeClr val="tx1">
                <a:lumMod val="75000"/>
                <a:lumOff val="25000"/>
                <a:alpha val="60000"/>
              </a:scheme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6114" y="697865"/>
            <a:ext cx="11521086" cy="4351338"/>
          </a:xfrm>
        </p:spPr>
        <p:txBody>
          <a:bodyPr>
            <a:normAutofit/>
          </a:bodyPr>
          <a:lstStyle/>
          <a:p>
            <a:pPr marL="0" indent="0" fontAlgn="base">
              <a:buNone/>
            </a:pPr>
            <a:r>
              <a:rPr lang="en-GB" dirty="0">
                <a:solidFill>
                  <a:srgbClr val="353739"/>
                </a:solidFill>
              </a:rPr>
              <a:t>Nearly 100,000 children in England are living in temporary accommodation after being made </a:t>
            </a:r>
            <a:r>
              <a:rPr lang="en-GB" dirty="0" smtClean="0">
                <a:solidFill>
                  <a:srgbClr val="353739"/>
                </a:solidFill>
              </a:rPr>
              <a:t>homeless.</a:t>
            </a:r>
          </a:p>
          <a:p>
            <a:pPr marL="0" indent="0" fontAlgn="base">
              <a:buNone/>
            </a:pPr>
            <a:endParaRPr lang="en-GB" b="1" dirty="0">
              <a:solidFill>
                <a:srgbClr val="353739"/>
              </a:solidFill>
            </a:endParaRPr>
          </a:p>
          <a:p>
            <a:pPr marL="0" indent="0" fontAlgn="base">
              <a:buNone/>
            </a:pPr>
            <a:r>
              <a:rPr lang="en-GB" dirty="0">
                <a:solidFill>
                  <a:srgbClr val="353739"/>
                </a:solidFill>
              </a:rPr>
              <a:t>At the end of </a:t>
            </a:r>
            <a:r>
              <a:rPr lang="en-GB" dirty="0" smtClean="0">
                <a:solidFill>
                  <a:srgbClr val="353739"/>
                </a:solidFill>
              </a:rPr>
              <a:t>June 2015, </a:t>
            </a:r>
            <a:r>
              <a:rPr lang="en-GB" dirty="0">
                <a:solidFill>
                  <a:srgbClr val="353739"/>
                </a:solidFill>
              </a:rPr>
              <a:t>66,980 individuals or families were registered as having no home of their own - an increase of 12% from the same date last year</a:t>
            </a:r>
            <a:r>
              <a:rPr lang="en-GB" dirty="0" smtClean="0">
                <a:solidFill>
                  <a:srgbClr val="353739"/>
                </a:solidFill>
              </a:rPr>
              <a:t>. Almost </a:t>
            </a:r>
            <a:r>
              <a:rPr lang="en-GB" dirty="0">
                <a:solidFill>
                  <a:srgbClr val="353739"/>
                </a:solidFill>
              </a:rPr>
              <a:t>a third of them had lost a home in the private rented sector.</a:t>
            </a:r>
          </a:p>
          <a:p>
            <a:pPr marL="0" indent="0" fontAlgn="base">
              <a:buNone/>
            </a:pPr>
            <a:endParaRPr lang="en-GB" dirty="0" smtClean="0">
              <a:solidFill>
                <a:srgbClr val="353739"/>
              </a:solidFill>
            </a:endParaRPr>
          </a:p>
          <a:p>
            <a:pPr marL="0" indent="0" fontAlgn="base">
              <a:buNone/>
            </a:pPr>
            <a:r>
              <a:rPr lang="en-GB" dirty="0" smtClean="0">
                <a:solidFill>
                  <a:srgbClr val="353739"/>
                </a:solidFill>
              </a:rPr>
              <a:t>Homelessness </a:t>
            </a:r>
            <a:r>
              <a:rPr lang="en-GB" dirty="0">
                <a:solidFill>
                  <a:srgbClr val="353739"/>
                </a:solidFill>
              </a:rPr>
              <a:t>charities blamed housing benefit failing to keep pace with rent rises - but the government said there was a "strong welfare safety net".</a:t>
            </a:r>
          </a:p>
          <a:p>
            <a:endParaRPr lang="en-GB" dirty="0">
              <a:solidFill>
                <a:srgbClr val="353739"/>
              </a:solidFill>
            </a:endParaRPr>
          </a:p>
        </p:txBody>
      </p:sp>
      <p:sp>
        <p:nvSpPr>
          <p:cNvPr id="5" name="Footer Placeholder 4"/>
          <p:cNvSpPr>
            <a:spLocks noGrp="1"/>
          </p:cNvSpPr>
          <p:nvPr>
            <p:ph type="ftr" sz="quarter" idx="4294967295"/>
          </p:nvPr>
        </p:nvSpPr>
        <p:spPr>
          <a:xfrm>
            <a:off x="403860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7446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1044952"/>
            <a:ext cx="11054080" cy="4308359"/>
          </a:xfrm>
          <a:prstGeom prst="rect">
            <a:avLst/>
          </a:prstGeom>
        </p:spPr>
        <p:txBody>
          <a:bodyPr wrap="square">
            <a:spAutoFit/>
          </a:bodyPr>
          <a:lstStyle/>
          <a:p>
            <a:pPr lvl="0">
              <a:lnSpc>
                <a:spcPct val="115000"/>
              </a:lnSpc>
              <a:spcAft>
                <a:spcPts val="1000"/>
              </a:spcAft>
            </a:pPr>
            <a:r>
              <a:rPr lang="en-GB" sz="2800" dirty="0" smtClean="0">
                <a:solidFill>
                  <a:srgbClr val="353739"/>
                </a:solidFill>
                <a:ea typeface="Calibri" panose="020F0502020204030204" pitchFamily="34" charset="0"/>
                <a:cs typeface="Times New Roman" panose="02020603050405020304" pitchFamily="18" charset="0"/>
              </a:rPr>
              <a:t>Watch the short trailer (2.09mins) for Richard Gere’s most recent film called TIME OUT OF MIND exploring one man’s descent into homelessness:</a:t>
            </a:r>
          </a:p>
          <a:p>
            <a:pPr lvl="0">
              <a:lnSpc>
                <a:spcPct val="115000"/>
              </a:lnSpc>
              <a:spcAft>
                <a:spcPts val="1000"/>
              </a:spcAft>
            </a:pPr>
            <a:endParaRPr lang="en-GB" sz="2800" dirty="0">
              <a:solidFill>
                <a:srgbClr val="353739"/>
              </a:solidFill>
              <a:ea typeface="Calibri" panose="020F0502020204030204" pitchFamily="34" charset="0"/>
              <a:cs typeface="Times New Roman" panose="02020603050405020304" pitchFamily="18" charset="0"/>
            </a:endParaRPr>
          </a:p>
          <a:p>
            <a:pPr lvl="0">
              <a:lnSpc>
                <a:spcPct val="115000"/>
              </a:lnSpc>
              <a:spcAft>
                <a:spcPts val="1000"/>
              </a:spcAft>
            </a:pPr>
            <a:r>
              <a:rPr lang="en-GB" sz="4000" b="1" dirty="0" smtClean="0">
                <a:solidFill>
                  <a:srgbClr val="353739"/>
                </a:solidFill>
                <a:ea typeface="Calibri" panose="020F0502020204030204" pitchFamily="34" charset="0"/>
                <a:cs typeface="Times New Roman" panose="02020603050405020304" pitchFamily="18" charset="0"/>
                <a:hlinkClick r:id="rId2"/>
              </a:rPr>
              <a:t>Time out of mind</a:t>
            </a:r>
            <a:endParaRPr lang="en-GB" sz="4000" b="1" dirty="0" smtClean="0">
              <a:solidFill>
                <a:srgbClr val="353739"/>
              </a:solidFill>
              <a:ea typeface="Calibri" panose="020F0502020204030204" pitchFamily="34" charset="0"/>
              <a:cs typeface="Times New Roman" panose="02020603050405020304" pitchFamily="18" charset="0"/>
            </a:endParaRPr>
          </a:p>
          <a:p>
            <a:pPr>
              <a:lnSpc>
                <a:spcPct val="115000"/>
              </a:lnSpc>
              <a:spcAft>
                <a:spcPts val="1000"/>
              </a:spcAft>
            </a:pPr>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to open the film</a:t>
            </a:r>
            <a:endParaRPr lang="en-GB" altLang="en-US" sz="1200" dirty="0"/>
          </a:p>
          <a:p>
            <a:pPr lvl="0">
              <a:lnSpc>
                <a:spcPct val="115000"/>
              </a:lnSpc>
              <a:spcAft>
                <a:spcPts val="1000"/>
              </a:spcAft>
            </a:pPr>
            <a:endParaRPr lang="en-GB" sz="4000" b="1" u="sng" dirty="0">
              <a:solidFill>
                <a:srgbClr val="353739"/>
              </a:solidFill>
              <a:ea typeface="Calibri" panose="020F0502020204030204" pitchFamily="34" charset="0"/>
              <a:cs typeface="Times New Roman" panose="02020603050405020304" pitchFamily="18" charset="0"/>
              <a:hlinkClick r:id="rId3"/>
            </a:endParaRPr>
          </a:p>
          <a:p>
            <a:pPr lvl="0">
              <a:lnSpc>
                <a:spcPct val="115000"/>
              </a:lnSpc>
              <a:spcAft>
                <a:spcPts val="1000"/>
              </a:spcAft>
            </a:pPr>
            <a:r>
              <a:rPr lang="en-GB" sz="2000" b="1" u="sng" dirty="0" smtClean="0">
                <a:solidFill>
                  <a:srgbClr val="353739"/>
                </a:solidFill>
                <a:ea typeface="Calibri" panose="020F0502020204030204" pitchFamily="34" charset="0"/>
                <a:cs typeface="Times New Roman" panose="02020603050405020304" pitchFamily="18" charset="0"/>
                <a:hlinkClick r:id="rId4"/>
              </a:rPr>
              <a:t>Find out more about the film here</a:t>
            </a:r>
            <a:endParaRPr lang="en-GB" sz="2000" b="1" u="sng" dirty="0">
              <a:solidFill>
                <a:srgbClr val="353739"/>
              </a:solidFill>
              <a:ea typeface="Calibri" panose="020F0502020204030204" pitchFamily="34" charset="0"/>
              <a:cs typeface="Times New Roman" panose="02020603050405020304" pitchFamily="18" charset="0"/>
              <a:hlinkClick r:id="rId3"/>
            </a:endParaRPr>
          </a:p>
        </p:txBody>
      </p:sp>
      <p:pic>
        <p:nvPicPr>
          <p:cNvPr id="1026" name="Picture 2" descr="https://i.ytimg.com/vi/Qz-VB72MmBQ/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5792" y="2595809"/>
            <a:ext cx="5160391" cy="29027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4294967295"/>
          </p:nvPr>
        </p:nvSpPr>
        <p:spPr>
          <a:xfrm>
            <a:off x="403860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437798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687" y="4707923"/>
            <a:ext cx="11354626" cy="1036414"/>
          </a:xfrm>
        </p:spPr>
        <p:txBody>
          <a:bodyPr>
            <a:normAutofit lnSpcReduction="10000"/>
          </a:bodyPr>
          <a:lstStyle/>
          <a:p>
            <a:r>
              <a:rPr lang="en-GB" dirty="0" smtClean="0">
                <a:solidFill>
                  <a:srgbClr val="353739"/>
                </a:solidFill>
              </a:rPr>
              <a:t>As well as the homeless images and causes that we are aware of, there are many other types of homelessness affecting hundreds of thousands of people caused by climate change, war, religious persecution, economic migration etc.</a:t>
            </a:r>
            <a:endParaRPr lang="en-GB" dirty="0">
              <a:solidFill>
                <a:srgbClr val="353739"/>
              </a:solidFill>
            </a:endParaRP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936140"/>
            <a:ext cx="3460771" cy="3460771"/>
          </a:xfrm>
          <a:prstGeom prst="rect">
            <a:avLst/>
          </a:prstGeom>
        </p:spPr>
      </p:pic>
      <p:sp>
        <p:nvSpPr>
          <p:cNvPr id="6" name="TextBox 5"/>
          <p:cNvSpPr txBox="1"/>
          <p:nvPr/>
        </p:nvSpPr>
        <p:spPr>
          <a:xfrm>
            <a:off x="4358648" y="2066362"/>
            <a:ext cx="2670495" cy="1200329"/>
          </a:xfrm>
          <a:prstGeom prst="rect">
            <a:avLst/>
          </a:prstGeom>
          <a:noFill/>
        </p:spPr>
        <p:txBody>
          <a:bodyPr wrap="square" rtlCol="0">
            <a:spAutoFit/>
          </a:bodyPr>
          <a:lstStyle/>
          <a:p>
            <a:pPr algn="ctr" fontAlgn="base"/>
            <a:r>
              <a:rPr lang="en-GB" sz="2400" dirty="0" smtClean="0">
                <a:solidFill>
                  <a:srgbClr val="353739"/>
                </a:solidFill>
              </a:rPr>
              <a:t>Can you think of any other sorts of ‘homelessness’?</a:t>
            </a:r>
            <a:endParaRPr lang="en-GB" sz="2400" dirty="0"/>
          </a:p>
        </p:txBody>
      </p:sp>
    </p:spTree>
    <p:extLst>
      <p:ext uri="{BB962C8B-B14F-4D97-AF65-F5344CB8AC3E}">
        <p14:creationId xmlns:p14="http://schemas.microsoft.com/office/powerpoint/2010/main" val="28346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7807287" y="0"/>
            <a:ext cx="4384713" cy="369332"/>
          </a:xfrm>
          <a:prstGeom prst="rect">
            <a:avLst/>
          </a:prstGeom>
          <a:solidFill>
            <a:srgbClr val="35372F"/>
          </a:solidFill>
        </p:spPr>
        <p:txBody>
          <a:bodyPr wrap="square" rtlCol="0">
            <a:spAutoFit/>
          </a:bodyPr>
          <a:lstStyle/>
          <a:p>
            <a:r>
              <a:rPr lang="en-GB" b="1" dirty="0" smtClean="0">
                <a:solidFill>
                  <a:srgbClr val="FEE725"/>
                </a:solidFill>
                <a:latin typeface="Foco"/>
              </a:rPr>
              <a:t>ThoughtBox</a:t>
            </a:r>
            <a:r>
              <a:rPr lang="en-GB" dirty="0" smtClean="0">
                <a:solidFill>
                  <a:srgbClr val="FEE725"/>
                </a:solidFill>
                <a:latin typeface="Foco"/>
              </a:rPr>
              <a:t>: This sort of learning can’t wait</a:t>
            </a:r>
            <a:endParaRPr lang="en-GB" dirty="0">
              <a:solidFill>
                <a:srgbClr val="FEE725"/>
              </a:solidFill>
              <a:latin typeface="Foco"/>
            </a:endParaRPr>
          </a:p>
        </p:txBody>
      </p:sp>
    </p:spTree>
    <p:extLst>
      <p:ext uri="{BB962C8B-B14F-4D97-AF65-F5344CB8AC3E}">
        <p14:creationId xmlns:p14="http://schemas.microsoft.com/office/powerpoint/2010/main" val="1053394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Pre-lesson </a:t>
            </a:r>
            <a:r>
              <a:rPr lang="en-GB" dirty="0" smtClean="0">
                <a:ea typeface="Calibri" panose="020F0502020204030204" pitchFamily="34" charset="0"/>
                <a:cs typeface="Times New Roman" panose="02020603050405020304" pitchFamily="18" charset="0"/>
              </a:rPr>
              <a:t>reflection</a:t>
            </a:r>
            <a:endParaRPr lang="en-GB" dirty="0"/>
          </a:p>
        </p:txBody>
      </p:sp>
      <p:sp>
        <p:nvSpPr>
          <p:cNvPr id="3" name="Text Placeholder 2"/>
          <p:cNvSpPr>
            <a:spLocks noGrp="1"/>
          </p:cNvSpPr>
          <p:nvPr>
            <p:ph type="body" idx="1"/>
          </p:nvPr>
        </p:nvSpPr>
        <p:spPr/>
        <p:txBody>
          <a:bodyPr>
            <a:normAutofit/>
          </a:bodyPr>
          <a:lstStyle/>
          <a:p>
            <a:r>
              <a:rPr lang="en-GB" sz="3600" b="1" dirty="0">
                <a:solidFill>
                  <a:srgbClr val="7030A0"/>
                </a:solidFill>
                <a:ea typeface="Calibri" panose="020F0502020204030204" pitchFamily="34" charset="0"/>
                <a:cs typeface="Times New Roman" panose="02020603050405020304" pitchFamily="18" charset="0"/>
              </a:rPr>
              <a:t>3 minutes+</a:t>
            </a:r>
            <a:endParaRPr lang="en-GB" sz="3600" b="1" dirty="0"/>
          </a:p>
          <a:p>
            <a:endParaRPr lang="en-GB" sz="2800" b="1" dirty="0"/>
          </a:p>
        </p:txBody>
      </p:sp>
    </p:spTree>
    <p:extLst>
      <p:ext uri="{BB962C8B-B14F-4D97-AF65-F5344CB8AC3E}">
        <p14:creationId xmlns:p14="http://schemas.microsoft.com/office/powerpoint/2010/main" val="3360425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solidFill>
                  <a:srgbClr val="353739"/>
                </a:solidFill>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a:t>What are some of the stereotypes linked to homelessness?</a:t>
            </a:r>
            <a:endParaRPr lang="en-GB" dirty="0"/>
          </a:p>
          <a:p>
            <a:pPr marL="514350" lvl="0" indent="-514350">
              <a:buFont typeface="+mj-lt"/>
              <a:buAutoNum type="arabicPeriod"/>
            </a:pPr>
            <a:r>
              <a:rPr lang="en-GB" b="1" dirty="0"/>
              <a:t>Where do you think these come from?</a:t>
            </a:r>
            <a:endParaRPr lang="en-GB" dirty="0"/>
          </a:p>
          <a:p>
            <a:pPr marL="514350" lvl="0" indent="-514350">
              <a:buFont typeface="+mj-lt"/>
              <a:buAutoNum type="arabicPeriod"/>
            </a:pPr>
            <a:r>
              <a:rPr lang="en-GB" b="1" dirty="0"/>
              <a:t>Why do people become homeless do you think?</a:t>
            </a:r>
            <a:endParaRPr lang="en-GB" dirty="0"/>
          </a:p>
          <a:p>
            <a:pPr marL="514350" lvl="0" indent="-514350">
              <a:buFont typeface="+mj-lt"/>
              <a:buAutoNum type="arabicPeriod"/>
            </a:pPr>
            <a:r>
              <a:rPr lang="en-GB" b="1" dirty="0"/>
              <a:t>Is homelessness ever a choice?</a:t>
            </a:r>
            <a:endParaRPr lang="en-GB" dirty="0"/>
          </a:p>
          <a:p>
            <a:pPr marL="0" lvl="0" indent="0">
              <a:buNone/>
            </a:pPr>
            <a:endParaRPr lang="en-GB" dirty="0"/>
          </a:p>
        </p:txBody>
      </p:sp>
    </p:spTree>
    <p:extLst>
      <p:ext uri="{BB962C8B-B14F-4D97-AF65-F5344CB8AC3E}">
        <p14:creationId xmlns:p14="http://schemas.microsoft.com/office/powerpoint/2010/main" val="11553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Calibri" panose="020F0502020204030204" pitchFamily="34" charset="0"/>
                <a:cs typeface="Times New Roman" panose="02020603050405020304" pitchFamily="18" charset="0"/>
              </a:rPr>
              <a:t>Re-think Homelessness</a:t>
            </a:r>
            <a:endParaRPr lang="en-GB" dirty="0"/>
          </a:p>
        </p:txBody>
      </p:sp>
      <p:sp>
        <p:nvSpPr>
          <p:cNvPr id="3" name="Text Placeholder 2"/>
          <p:cNvSpPr>
            <a:spLocks noGrp="1"/>
          </p:cNvSpPr>
          <p:nvPr>
            <p:ph type="body" idx="1"/>
          </p:nvPr>
        </p:nvSpPr>
        <p:spPr/>
        <p:txBody>
          <a:bodyPr/>
          <a:lstStyle/>
          <a:p>
            <a:r>
              <a:rPr lang="en-GB" sz="3600" b="1" dirty="0" smtClean="0">
                <a:solidFill>
                  <a:srgbClr val="7030A0"/>
                </a:solidFill>
                <a:ea typeface="Calibri" panose="020F0502020204030204" pitchFamily="34" charset="0"/>
                <a:cs typeface="Times New Roman" panose="02020603050405020304" pitchFamily="18" charset="0"/>
              </a:rPr>
              <a:t>20 </a:t>
            </a:r>
            <a:r>
              <a:rPr lang="en-GB" sz="3600" b="1" dirty="0">
                <a:solidFill>
                  <a:srgbClr val="7030A0"/>
                </a:solidFill>
                <a:ea typeface="Calibri" panose="020F0502020204030204" pitchFamily="34" charset="0"/>
                <a:cs typeface="Times New Roman" panose="02020603050405020304" pitchFamily="18" charset="0"/>
              </a:rPr>
              <a:t>minutes+</a:t>
            </a:r>
            <a:endParaRPr lang="en-GB" sz="3600" dirty="0"/>
          </a:p>
          <a:p>
            <a:endParaRPr lang="en-GB" dirty="0"/>
          </a:p>
        </p:txBody>
      </p:sp>
    </p:spTree>
    <p:extLst>
      <p:ext uri="{BB962C8B-B14F-4D97-AF65-F5344CB8AC3E}">
        <p14:creationId xmlns:p14="http://schemas.microsoft.com/office/powerpoint/2010/main" val="262225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97664"/>
            <a:ext cx="11337851" cy="4351338"/>
          </a:xfrm>
        </p:spPr>
        <p:txBody>
          <a:bodyPr>
            <a:normAutofit/>
          </a:bodyPr>
          <a:lstStyle/>
          <a:p>
            <a:pPr marL="0" indent="0">
              <a:buNone/>
            </a:pPr>
            <a:r>
              <a:rPr lang="en-GB" dirty="0" smtClean="0"/>
              <a:t>Watch </a:t>
            </a:r>
            <a:r>
              <a:rPr lang="en-GB" dirty="0"/>
              <a:t>the short video (1.23 mins) made by </a:t>
            </a:r>
            <a:r>
              <a:rPr lang="en-GB" u="sng" dirty="0">
                <a:hlinkClick r:id="rId2"/>
              </a:rPr>
              <a:t>Rethink Homelessness</a:t>
            </a:r>
            <a:r>
              <a:rPr lang="en-GB" dirty="0"/>
              <a:t> entitled: </a:t>
            </a:r>
          </a:p>
          <a:p>
            <a:pPr marL="0" indent="0">
              <a:buNone/>
            </a:pPr>
            <a:r>
              <a:rPr lang="en-GB" sz="4000" b="1" u="sng" dirty="0" smtClean="0">
                <a:hlinkClick r:id="rId3"/>
              </a:rPr>
              <a:t>Cardboard Stories</a:t>
            </a:r>
            <a:r>
              <a:rPr lang="en-GB" sz="4000" b="1" dirty="0" smtClean="0"/>
              <a:t> </a:t>
            </a:r>
          </a:p>
          <a:p>
            <a:pPr marL="0" indent="0">
              <a:buNone/>
            </a:pPr>
            <a:r>
              <a:rPr lang="en-GB" altLang="en-US" sz="1600" b="1" dirty="0" smtClean="0">
                <a:ea typeface="Calibri" panose="020F0502020204030204" pitchFamily="34" charset="0"/>
                <a:cs typeface="Times New Roman" panose="02020603050405020304" pitchFamily="18" charset="0"/>
              </a:rPr>
              <a:t>Click on the link above to open the film</a:t>
            </a:r>
            <a:endParaRPr lang="en-GB" altLang="en-US" sz="1400" dirty="0" smtClean="0"/>
          </a:p>
          <a:p>
            <a:pPr marL="0" indent="0" eaLnBrk="0" fontAlgn="base" hangingPunct="0">
              <a:lnSpc>
                <a:spcPct val="100000"/>
              </a:lnSpc>
              <a:spcBef>
                <a:spcPct val="0"/>
              </a:spcBef>
              <a:spcAft>
                <a:spcPct val="0"/>
              </a:spcAft>
              <a:buNone/>
            </a:pPr>
            <a:endParaRPr lang="en-GB" altLang="en-US" sz="4400"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4" name="Picture 3" descr="http://rethinkhomelessness.org/wp-content/uploads/2014/11/cropped-rethink-logo.png">
            <a:hlinkClick r:id="rId3"/>
          </p:cNvPr>
          <p:cNvPicPr/>
          <p:nvPr/>
        </p:nvPicPr>
        <p:blipFill rotWithShape="1">
          <a:blip r:embed="rId4">
            <a:extLst>
              <a:ext uri="{28A0092B-C50C-407E-A947-70E740481C1C}">
                <a14:useLocalDpi xmlns:a14="http://schemas.microsoft.com/office/drawing/2010/main" val="0"/>
              </a:ext>
            </a:extLst>
          </a:blip>
          <a:srcRect l="3856" t="3543" r="2036" b="4894"/>
          <a:stretch/>
        </p:blipFill>
        <p:spPr bwMode="auto">
          <a:xfrm>
            <a:off x="6461760" y="2275840"/>
            <a:ext cx="5114925" cy="35531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542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441" y="1498597"/>
            <a:ext cx="4994483" cy="4351338"/>
          </a:xfrm>
        </p:spPr>
        <p:txBody>
          <a:bodyPr/>
          <a:lstStyle/>
          <a:p>
            <a:pPr marL="0" lvl="0" indent="0" eaLnBrk="0" fontAlgn="base" hangingPunct="0">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Allow students a few minutes to respond to the film with people sitting near to them.</a:t>
            </a:r>
          </a:p>
          <a:p>
            <a:pPr marL="0" lvl="0" indent="0" eaLnBrk="0" fontAlgn="base" hangingPunct="0">
              <a:lnSpc>
                <a:spcPct val="100000"/>
              </a:lnSpc>
              <a:spcBef>
                <a:spcPct val="0"/>
              </a:spcBef>
              <a:spcAft>
                <a:spcPct val="0"/>
              </a:spcAft>
              <a:buNone/>
            </a:pPr>
            <a:endParaRPr lang="en-GB" altLang="en-US" dirty="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After sharing their initial responses, ask them to consider the following questions:</a:t>
            </a:r>
            <a:endParaRPr lang="en-GB" altLang="en-US" sz="4400" dirty="0"/>
          </a:p>
          <a:p>
            <a:pPr marL="0" indent="0">
              <a:buNone/>
            </a:pPr>
            <a:endParaRPr lang="en-GB" dirty="0"/>
          </a:p>
        </p:txBody>
      </p:sp>
      <p:pic>
        <p:nvPicPr>
          <p:cNvPr id="5" name="Picture 4" descr="http://rethinkhomelessness.org/wp-content/uploads/2014/11/cropped-rethink-logo.png">
            <a:hlinkClick r:id="rId2"/>
          </p:cNvPr>
          <p:cNvPicPr/>
          <p:nvPr/>
        </p:nvPicPr>
        <p:blipFill rotWithShape="1">
          <a:blip r:embed="rId3">
            <a:extLst>
              <a:ext uri="{28A0092B-C50C-407E-A947-70E740481C1C}">
                <a14:useLocalDpi xmlns:a14="http://schemas.microsoft.com/office/drawing/2010/main" val="0"/>
              </a:ext>
            </a:extLst>
          </a:blip>
          <a:srcRect l="3856" t="3543" r="2036" b="4894"/>
          <a:stretch/>
        </p:blipFill>
        <p:spPr bwMode="auto">
          <a:xfrm>
            <a:off x="1290320" y="1498597"/>
            <a:ext cx="5114925" cy="35531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486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58446" y="1223330"/>
            <a:ext cx="3572190" cy="3572190"/>
          </a:xfrm>
        </p:spPr>
      </p:pic>
      <p:sp>
        <p:nvSpPr>
          <p:cNvPr id="5" name="TextBox 4"/>
          <p:cNvSpPr txBox="1"/>
          <p:nvPr/>
        </p:nvSpPr>
        <p:spPr>
          <a:xfrm>
            <a:off x="2524778" y="1824905"/>
            <a:ext cx="2626397" cy="2308324"/>
          </a:xfrm>
          <a:prstGeom prst="rect">
            <a:avLst/>
          </a:prstGeom>
          <a:noFill/>
        </p:spPr>
        <p:txBody>
          <a:bodyPr wrap="square" rtlCol="0">
            <a:spAutoFit/>
          </a:bodyPr>
          <a:lstStyle/>
          <a:p>
            <a:pPr algn="ctr"/>
            <a:r>
              <a:rPr lang="en-GB" sz="2400" dirty="0" smtClean="0"/>
              <a:t>What is the film trying to do with regards to stereotypes connected to homelessness?</a:t>
            </a:r>
            <a:endParaRPr lang="en-GB" sz="24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549" y="2064929"/>
            <a:ext cx="2976911" cy="2976911"/>
          </a:xfrm>
          <a:prstGeom prst="rect">
            <a:avLst/>
          </a:prstGeom>
        </p:spPr>
      </p:pic>
      <p:sp>
        <p:nvSpPr>
          <p:cNvPr id="7" name="TextBox 6"/>
          <p:cNvSpPr txBox="1"/>
          <p:nvPr/>
        </p:nvSpPr>
        <p:spPr>
          <a:xfrm>
            <a:off x="7075634" y="3009425"/>
            <a:ext cx="2140739" cy="1200329"/>
          </a:xfrm>
          <a:prstGeom prst="rect">
            <a:avLst/>
          </a:prstGeom>
          <a:noFill/>
        </p:spPr>
        <p:txBody>
          <a:bodyPr wrap="square" rtlCol="0">
            <a:spAutoFit/>
          </a:bodyPr>
          <a:lstStyle/>
          <a:p>
            <a:pPr algn="ctr"/>
            <a:r>
              <a:rPr lang="en-GB" sz="2400" dirty="0"/>
              <a:t>Is it </a:t>
            </a:r>
            <a:r>
              <a:rPr lang="en-GB" sz="2400" dirty="0" smtClean="0"/>
              <a:t>successful do you think? </a:t>
            </a:r>
            <a:r>
              <a:rPr lang="en-GB" sz="2400" dirty="0"/>
              <a:t>Why? </a:t>
            </a:r>
          </a:p>
        </p:txBody>
      </p:sp>
    </p:spTree>
    <p:extLst>
      <p:ext uri="{BB962C8B-B14F-4D97-AF65-F5344CB8AC3E}">
        <p14:creationId xmlns:p14="http://schemas.microsoft.com/office/powerpoint/2010/main" val="142046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25" y="901065"/>
            <a:ext cx="11337851" cy="4351338"/>
          </a:xfrm>
        </p:spPr>
        <p:txBody>
          <a:bodyPr/>
          <a:lstStyle/>
          <a:p>
            <a:pPr marL="0" indent="0">
              <a:buNone/>
            </a:pPr>
            <a:r>
              <a:rPr lang="en-GB" dirty="0" smtClean="0"/>
              <a:t>Take a look at the following slides which shows some of the most </a:t>
            </a:r>
            <a:r>
              <a:rPr lang="en-GB" dirty="0"/>
              <a:t>common stereotypes associated with homeless people and for each one ask them to discuss:</a:t>
            </a:r>
          </a:p>
          <a:p>
            <a:pPr marL="0" indent="0">
              <a:buNone/>
            </a:pP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9521" y="2620671"/>
            <a:ext cx="3003230" cy="3003230"/>
          </a:xfrm>
          <a:prstGeom prst="rect">
            <a:avLst/>
          </a:prstGeom>
        </p:spPr>
      </p:pic>
      <p:sp>
        <p:nvSpPr>
          <p:cNvPr id="5" name="TextBox 4"/>
          <p:cNvSpPr txBox="1"/>
          <p:nvPr/>
        </p:nvSpPr>
        <p:spPr>
          <a:xfrm>
            <a:off x="3135480" y="3176185"/>
            <a:ext cx="2626397" cy="1938992"/>
          </a:xfrm>
          <a:prstGeom prst="rect">
            <a:avLst/>
          </a:prstGeom>
          <a:noFill/>
        </p:spPr>
        <p:txBody>
          <a:bodyPr wrap="square" rtlCol="0">
            <a:spAutoFit/>
          </a:bodyPr>
          <a:lstStyle/>
          <a:p>
            <a:pPr lvl="0" algn="ctr"/>
            <a:r>
              <a:rPr lang="en-GB" sz="2400" dirty="0"/>
              <a:t>Where might this stereotype have come from? Why might this idea be believed?</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4509" y="2620671"/>
            <a:ext cx="2976911" cy="2976911"/>
          </a:xfrm>
          <a:prstGeom prst="rect">
            <a:avLst/>
          </a:prstGeom>
        </p:spPr>
      </p:pic>
      <p:sp>
        <p:nvSpPr>
          <p:cNvPr id="7" name="TextBox 6"/>
          <p:cNvSpPr txBox="1"/>
          <p:nvPr/>
        </p:nvSpPr>
        <p:spPr>
          <a:xfrm>
            <a:off x="6882594" y="3348374"/>
            <a:ext cx="2140739" cy="1569660"/>
          </a:xfrm>
          <a:prstGeom prst="rect">
            <a:avLst/>
          </a:prstGeom>
          <a:noFill/>
        </p:spPr>
        <p:txBody>
          <a:bodyPr wrap="square" rtlCol="0">
            <a:spAutoFit/>
          </a:bodyPr>
          <a:lstStyle/>
          <a:p>
            <a:pPr lvl="0" algn="ctr"/>
            <a:r>
              <a:rPr lang="en-GB" sz="2400" dirty="0" smtClean="0"/>
              <a:t>What can we do to change this stereotype?</a:t>
            </a:r>
            <a:endParaRPr lang="en-GB" sz="2400" dirty="0"/>
          </a:p>
        </p:txBody>
      </p:sp>
    </p:spTree>
    <p:extLst>
      <p:ext uri="{BB962C8B-B14F-4D97-AF65-F5344CB8AC3E}">
        <p14:creationId xmlns:p14="http://schemas.microsoft.com/office/powerpoint/2010/main" val="36701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2425</TotalTime>
  <Words>745</Words>
  <Application>Microsoft Office PowerPoint</Application>
  <PresentationFormat>Widescreen</PresentationFormat>
  <Paragraphs>91</Paragraphs>
  <Slides>23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Century Gothic</vt:lpstr>
      <vt:lpstr>Foco</vt:lpstr>
      <vt:lpstr>Foco Light</vt:lpstr>
      <vt:lpstr>Times New Roman</vt:lpstr>
      <vt:lpstr>Office Theme</vt:lpstr>
      <vt:lpstr>5_Office Theme</vt:lpstr>
      <vt:lpstr>PowerPoint Presentation</vt:lpstr>
      <vt:lpstr>In this lesson, students will:</vt:lpstr>
      <vt:lpstr>Pre-lesson reflection</vt:lpstr>
      <vt:lpstr>PowerPoint Presentation</vt:lpstr>
      <vt:lpstr>Re-think Homelessness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at this image (click here for a larger online version) and discuss your thoughts about the picture</vt:lpstr>
      <vt:lpstr>Defining homelessness</vt:lpstr>
      <vt:lpstr>    </vt:lpstr>
      <vt:lpstr>PowerPoint Presentation</vt:lpstr>
      <vt:lpstr>PowerPoint Presentation</vt:lpstr>
      <vt:lpstr>A person is considered statutorily homeless" by the government in the UK if: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315</cp:revision>
  <dcterms:created xsi:type="dcterms:W3CDTF">2017-09-06T17:09:35Z</dcterms:created>
  <dcterms:modified xsi:type="dcterms:W3CDTF">2017-10-23T09:46:21Z</dcterms:modified>
</cp:coreProperties>
</file>