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73" r:id="rId3"/>
    <p:sldMasterId id="2147483686" r:id="rId4"/>
  </p:sldMasterIdLst>
  <p:notesMasterIdLst>
    <p:notesMasterId r:id="rId19"/>
  </p:notesMasterIdLst>
  <p:handoutMasterIdLst>
    <p:handoutMasterId r:id="rId20"/>
  </p:handoutMasterIdLst>
  <p:sldIdLst>
    <p:sldId id="314" r:id="rId5"/>
    <p:sldId id="316" r:id="rId6"/>
    <p:sldId id="298" r:id="rId7"/>
    <p:sldId id="263" r:id="rId8"/>
    <p:sldId id="318" r:id="rId9"/>
    <p:sldId id="319" r:id="rId10"/>
    <p:sldId id="321" r:id="rId11"/>
    <p:sldId id="322" r:id="rId12"/>
    <p:sldId id="323" r:id="rId13"/>
    <p:sldId id="338" r:id="rId14"/>
    <p:sldId id="368" r:id="rId15"/>
    <p:sldId id="377" r:id="rId16"/>
    <p:sldId id="396" r:id="rId17"/>
    <p:sldId id="31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D2"/>
    <a:srgbClr val="C412C0"/>
    <a:srgbClr val="A7DDE1"/>
    <a:srgbClr val="B482DA"/>
    <a:srgbClr val="CBCBCB"/>
    <a:srgbClr val="FB23C2"/>
    <a:srgbClr val="FF0000"/>
    <a:srgbClr val="3F8892"/>
    <a:srgbClr val="F9FC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8" autoAdjust="0"/>
    <p:restoredTop sz="94660"/>
  </p:normalViewPr>
  <p:slideViewPr>
    <p:cSldViewPr snapToGrid="0">
      <p:cViewPr varScale="1">
        <p:scale>
          <a:sx n="67" d="100"/>
          <a:sy n="67" d="100"/>
        </p:scale>
        <p:origin x="3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648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11939-E9DC-4B76-AA6C-2F50C6A2849D}" type="datetimeFigureOut">
              <a:rPr lang="en-GB" smtClean="0"/>
              <a:t>31/12/2017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6A184-380F-4DA2-A48B-89D28F86972D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03847" cy="63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566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E1E27-8D30-46C7-8C62-681E48BE9B1E}" type="datetimeFigureOut">
              <a:rPr lang="en-GB" smtClean="0"/>
              <a:t>31/12/2017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C18C5-F3FA-4D0A-A9B9-2971BB5756E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3520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2580-C391-4B5C-8899-981C8F2F915F}" type="datetime1">
              <a:rPr lang="en-GB" smtClean="0"/>
              <a:t>31/12/2017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41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BCA84-6545-495B-BF1C-A69D6BB14A22}" type="datetime1">
              <a:rPr lang="en-GB" smtClean="0"/>
              <a:t>31/12/2017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67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5C03-7F1A-46AD-B95D-0C13F6B75C70}" type="datetime1">
              <a:rPr lang="en-GB" smtClean="0"/>
              <a:t>31/12/2017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43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8551" y="649288"/>
            <a:ext cx="1477963" cy="10331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288"/>
            <a:ext cx="4284661" cy="1033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653B-8059-47CA-AD52-9CB14DA66F5B}" type="datetime1">
              <a:rPr lang="en-GB" smtClean="0"/>
              <a:t>31/12/2017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2016 ThoughtBox Education.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944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47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40"/>
            <a:ext cx="9144000" cy="1655762"/>
          </a:xfrm>
        </p:spPr>
        <p:txBody>
          <a:bodyPr/>
          <a:lstStyle>
            <a:lvl1pPr marL="0" indent="0" algn="ctr">
              <a:buNone/>
              <a:defRPr sz="1909"/>
            </a:lvl1pPr>
            <a:lvl2pPr marL="363718" indent="0" algn="ctr">
              <a:buNone/>
              <a:defRPr sz="1590"/>
            </a:lvl2pPr>
            <a:lvl3pPr marL="727435" indent="0" algn="ctr">
              <a:buNone/>
              <a:defRPr sz="1432"/>
            </a:lvl3pPr>
            <a:lvl4pPr marL="1091153" indent="0" algn="ctr">
              <a:buNone/>
              <a:defRPr sz="1273"/>
            </a:lvl4pPr>
            <a:lvl5pPr marL="1454868" indent="0" algn="ctr">
              <a:buNone/>
              <a:defRPr sz="1273"/>
            </a:lvl5pPr>
            <a:lvl6pPr marL="1818587" indent="0" algn="ctr">
              <a:buNone/>
              <a:defRPr sz="1273"/>
            </a:lvl6pPr>
            <a:lvl7pPr marL="2182304" indent="0" algn="ctr">
              <a:buNone/>
              <a:defRPr sz="1273"/>
            </a:lvl7pPr>
            <a:lvl8pPr marL="2546021" indent="0" algn="ctr">
              <a:buNone/>
              <a:defRPr sz="1273"/>
            </a:lvl8pPr>
            <a:lvl9pPr marL="2909739" indent="0" algn="ctr">
              <a:buNone/>
              <a:defRPr sz="127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1511-B399-4908-B55A-97BF29ACBB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C384-47A9-427C-BC9E-BC661DA21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155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1511-B399-4908-B55A-97BF29ACBB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C384-47A9-427C-BC9E-BC661DA21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726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9"/>
            <a:ext cx="10515600" cy="2852737"/>
          </a:xfrm>
        </p:spPr>
        <p:txBody>
          <a:bodyPr anchor="b"/>
          <a:lstStyle>
            <a:lvl1pPr>
              <a:defRPr sz="47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1909">
                <a:solidFill>
                  <a:schemeClr val="tx1">
                    <a:tint val="75000"/>
                  </a:schemeClr>
                </a:solidFill>
              </a:defRPr>
            </a:lvl1pPr>
            <a:lvl2pPr marL="363718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2pPr>
            <a:lvl3pPr marL="727435" indent="0">
              <a:buNone/>
              <a:defRPr sz="1432">
                <a:solidFill>
                  <a:schemeClr val="tx1">
                    <a:tint val="75000"/>
                  </a:schemeClr>
                </a:solidFill>
              </a:defRPr>
            </a:lvl3pPr>
            <a:lvl4pPr marL="1091153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4pPr>
            <a:lvl5pPr marL="1454868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5pPr>
            <a:lvl6pPr marL="1818587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6pPr>
            <a:lvl7pPr marL="2182304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7pPr>
            <a:lvl8pPr marL="2546021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8pPr>
            <a:lvl9pPr marL="2909739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1511-B399-4908-B55A-97BF29ACBB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C384-47A9-427C-BC9E-BC661DA21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25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1511-B399-4908-B55A-97BF29ACBB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C384-47A9-427C-BC9E-BC661DA21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557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1909" b="1"/>
            </a:lvl1pPr>
            <a:lvl2pPr marL="363718" indent="0">
              <a:buNone/>
              <a:defRPr sz="1590" b="1"/>
            </a:lvl2pPr>
            <a:lvl3pPr marL="727435" indent="0">
              <a:buNone/>
              <a:defRPr sz="1432" b="1"/>
            </a:lvl3pPr>
            <a:lvl4pPr marL="1091153" indent="0">
              <a:buNone/>
              <a:defRPr sz="1273" b="1"/>
            </a:lvl4pPr>
            <a:lvl5pPr marL="1454868" indent="0">
              <a:buNone/>
              <a:defRPr sz="1273" b="1"/>
            </a:lvl5pPr>
            <a:lvl6pPr marL="1818587" indent="0">
              <a:buNone/>
              <a:defRPr sz="1273" b="1"/>
            </a:lvl6pPr>
            <a:lvl7pPr marL="2182304" indent="0">
              <a:buNone/>
              <a:defRPr sz="1273" b="1"/>
            </a:lvl7pPr>
            <a:lvl8pPr marL="2546021" indent="0">
              <a:buNone/>
              <a:defRPr sz="1273" b="1"/>
            </a:lvl8pPr>
            <a:lvl9pPr marL="2909739" indent="0">
              <a:buNone/>
              <a:defRPr sz="127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909" b="1"/>
            </a:lvl1pPr>
            <a:lvl2pPr marL="363718" indent="0">
              <a:buNone/>
              <a:defRPr sz="1590" b="1"/>
            </a:lvl2pPr>
            <a:lvl3pPr marL="727435" indent="0">
              <a:buNone/>
              <a:defRPr sz="1432" b="1"/>
            </a:lvl3pPr>
            <a:lvl4pPr marL="1091153" indent="0">
              <a:buNone/>
              <a:defRPr sz="1273" b="1"/>
            </a:lvl4pPr>
            <a:lvl5pPr marL="1454868" indent="0">
              <a:buNone/>
              <a:defRPr sz="1273" b="1"/>
            </a:lvl5pPr>
            <a:lvl6pPr marL="1818587" indent="0">
              <a:buNone/>
              <a:defRPr sz="1273" b="1"/>
            </a:lvl6pPr>
            <a:lvl7pPr marL="2182304" indent="0">
              <a:buNone/>
              <a:defRPr sz="1273" b="1"/>
            </a:lvl7pPr>
            <a:lvl8pPr marL="2546021" indent="0">
              <a:buNone/>
              <a:defRPr sz="1273" b="1"/>
            </a:lvl8pPr>
            <a:lvl9pPr marL="2909739" indent="0">
              <a:buNone/>
              <a:defRPr sz="127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1511-B399-4908-B55A-97BF29ACBB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C384-47A9-427C-BC9E-BC661DA21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963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1511-B399-4908-B55A-97BF29ACBB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C384-47A9-427C-BC9E-BC661DA21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715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1511-B399-4908-B55A-97BF29ACBB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C384-47A9-427C-BC9E-BC661DA21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26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5472-A2B2-4D99-9D5D-B76258FC6896}" type="datetime1">
              <a:rPr lang="en-GB" smtClean="0"/>
              <a:t>31/12/2017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8342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57201"/>
            <a:ext cx="3932236" cy="1600200"/>
          </a:xfrm>
        </p:spPr>
        <p:txBody>
          <a:bodyPr anchor="b"/>
          <a:lstStyle>
            <a:lvl1pPr>
              <a:defRPr sz="254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546"/>
            </a:lvl1pPr>
            <a:lvl2pPr>
              <a:defRPr sz="2227"/>
            </a:lvl2pPr>
            <a:lvl3pPr>
              <a:defRPr sz="1909"/>
            </a:lvl3pPr>
            <a:lvl4pPr>
              <a:defRPr sz="1590"/>
            </a:lvl4pPr>
            <a:lvl5pPr>
              <a:defRPr sz="1590"/>
            </a:lvl5pPr>
            <a:lvl6pPr>
              <a:defRPr sz="1590"/>
            </a:lvl6pPr>
            <a:lvl7pPr>
              <a:defRPr sz="1590"/>
            </a:lvl7pPr>
            <a:lvl8pPr>
              <a:defRPr sz="1590"/>
            </a:lvl8pPr>
            <a:lvl9pPr>
              <a:defRPr sz="159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273"/>
            </a:lvl1pPr>
            <a:lvl2pPr marL="363718" indent="0">
              <a:buNone/>
              <a:defRPr sz="1114"/>
            </a:lvl2pPr>
            <a:lvl3pPr marL="727435" indent="0">
              <a:buNone/>
              <a:defRPr sz="955"/>
            </a:lvl3pPr>
            <a:lvl4pPr marL="1091153" indent="0">
              <a:buNone/>
              <a:defRPr sz="796"/>
            </a:lvl4pPr>
            <a:lvl5pPr marL="1454868" indent="0">
              <a:buNone/>
              <a:defRPr sz="796"/>
            </a:lvl5pPr>
            <a:lvl6pPr marL="1818587" indent="0">
              <a:buNone/>
              <a:defRPr sz="796"/>
            </a:lvl6pPr>
            <a:lvl7pPr marL="2182304" indent="0">
              <a:buNone/>
              <a:defRPr sz="796"/>
            </a:lvl7pPr>
            <a:lvl8pPr marL="2546021" indent="0">
              <a:buNone/>
              <a:defRPr sz="796"/>
            </a:lvl8pPr>
            <a:lvl9pPr marL="2909739" indent="0">
              <a:buNone/>
              <a:defRPr sz="79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1511-B399-4908-B55A-97BF29ACBB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C384-47A9-427C-BC9E-BC661DA21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303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57201"/>
            <a:ext cx="3932236" cy="1600200"/>
          </a:xfrm>
        </p:spPr>
        <p:txBody>
          <a:bodyPr anchor="b"/>
          <a:lstStyle>
            <a:lvl1pPr>
              <a:defRPr sz="254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2546"/>
            </a:lvl1pPr>
            <a:lvl2pPr marL="363718" indent="0">
              <a:buNone/>
              <a:defRPr sz="2227"/>
            </a:lvl2pPr>
            <a:lvl3pPr marL="727435" indent="0">
              <a:buNone/>
              <a:defRPr sz="1909"/>
            </a:lvl3pPr>
            <a:lvl4pPr marL="1091153" indent="0">
              <a:buNone/>
              <a:defRPr sz="1590"/>
            </a:lvl4pPr>
            <a:lvl5pPr marL="1454868" indent="0">
              <a:buNone/>
              <a:defRPr sz="1590"/>
            </a:lvl5pPr>
            <a:lvl6pPr marL="1818587" indent="0">
              <a:buNone/>
              <a:defRPr sz="1590"/>
            </a:lvl6pPr>
            <a:lvl7pPr marL="2182304" indent="0">
              <a:buNone/>
              <a:defRPr sz="1590"/>
            </a:lvl7pPr>
            <a:lvl8pPr marL="2546021" indent="0">
              <a:buNone/>
              <a:defRPr sz="1590"/>
            </a:lvl8pPr>
            <a:lvl9pPr marL="2909739" indent="0">
              <a:buNone/>
              <a:defRPr sz="159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273"/>
            </a:lvl1pPr>
            <a:lvl2pPr marL="363718" indent="0">
              <a:buNone/>
              <a:defRPr sz="1114"/>
            </a:lvl2pPr>
            <a:lvl3pPr marL="727435" indent="0">
              <a:buNone/>
              <a:defRPr sz="955"/>
            </a:lvl3pPr>
            <a:lvl4pPr marL="1091153" indent="0">
              <a:buNone/>
              <a:defRPr sz="796"/>
            </a:lvl4pPr>
            <a:lvl5pPr marL="1454868" indent="0">
              <a:buNone/>
              <a:defRPr sz="796"/>
            </a:lvl5pPr>
            <a:lvl6pPr marL="1818587" indent="0">
              <a:buNone/>
              <a:defRPr sz="796"/>
            </a:lvl6pPr>
            <a:lvl7pPr marL="2182304" indent="0">
              <a:buNone/>
              <a:defRPr sz="796"/>
            </a:lvl7pPr>
            <a:lvl8pPr marL="2546021" indent="0">
              <a:buNone/>
              <a:defRPr sz="796"/>
            </a:lvl8pPr>
            <a:lvl9pPr marL="2909739" indent="0">
              <a:buNone/>
              <a:defRPr sz="79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1511-B399-4908-B55A-97BF29ACBB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C384-47A9-427C-BC9E-BC661DA21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6319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1511-B399-4908-B55A-97BF29ACBB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C384-47A9-427C-BC9E-BC661DA21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3463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7"/>
            <a:ext cx="262890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21511-B399-4908-B55A-97BF29ACBB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DC384-47A9-427C-BC9E-BC661DA21E3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1845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52580-C391-4B5C-8899-981C8F2F915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868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5472-A2B2-4D99-9D5D-B76258FC689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5860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992F-BC50-4AE8-BCB2-4EE4C9B8688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5200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998504"/>
            <a:ext cx="2881312" cy="36436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5" y="1998504"/>
            <a:ext cx="2881314" cy="36436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3D77-ECFD-4B1F-801E-1BC164BA03D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2016 ThoughtBox Education.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3455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0EBD2-8E10-4677-868A-6F053114EBC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2157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20C5-1527-447A-BFC8-72AB5BAD6ED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66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992F-BC50-4AE8-BCB2-4EE4C9B8688B}" type="datetime1">
              <a:rPr lang="en-GB" smtClean="0"/>
              <a:t>31/12/2017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7389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9FB1-1B0E-40A3-8105-6DB7F9C2931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2318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C0FD-F6C7-44DD-B05F-9F722E41B7C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57696" cy="85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4354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6F157-1C8D-4468-847F-C017A5D5667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2016 ThoughtBox Education.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7460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BCA84-6545-495B-BF1C-A69D6BB14A2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1433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5C03-7F1A-46AD-B95D-0C13F6B75C7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4280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8551" y="649288"/>
            <a:ext cx="1477963" cy="10331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288"/>
            <a:ext cx="4284661" cy="1033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1653B-8059-47CA-AD52-9CB14DA66F5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2016 ThoughtBox Education.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798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E40B-7E06-49B1-BC92-F0CD48B2085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C893-A921-4B96-AF55-870B43A913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10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DCEB6-C82D-4208-A124-162956B4557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C893-A921-4B96-AF55-870B43A913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857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F552D-352C-4F85-BEB1-DC5159DCBDE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C893-A921-4B96-AF55-870B43A913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8432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6FE4-F259-4B21-B6F7-20A497F3BDF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C893-A921-4B96-AF55-870B43A913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639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998504"/>
            <a:ext cx="2881312" cy="36436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5" y="1998504"/>
            <a:ext cx="2881314" cy="36436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3D77-ECFD-4B1F-801E-1BC164BA03D0}" type="datetime1">
              <a:rPr lang="en-GB" smtClean="0"/>
              <a:t>31/12/2017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2016 ThoughtBox Education. 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28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78F47-82B7-45AD-B50C-CB8BC197EF4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C893-A921-4B96-AF55-870B43A913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4128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F35F0-FA59-4CE0-A7D5-DA93633FA8F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C893-A921-4B96-AF55-870B43A913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9698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4AF56-F1E5-44C4-907A-EB8ABD5BA87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C893-A921-4B96-AF55-870B43A913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0071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2DB5D-DDC9-46C0-859F-CE6F21FB9C8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C893-A921-4B96-AF55-870B43A913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827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91CF7-A10C-4835-85D8-28503029243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C893-A921-4B96-AF55-870B43A913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6083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66FBE-EDE0-4A29-9E58-E2CCBF79AA7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C893-A921-4B96-AF55-870B43A913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848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6F85-DBD9-4C0F-81CB-8D5E2B0D366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C893-A921-4B96-AF55-870B43A913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46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0EBD2-8E10-4677-868A-6F053114EBC0}" type="datetime1">
              <a:rPr lang="en-GB" smtClean="0"/>
              <a:t>31/12/2017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54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20C5-1527-447A-BFC8-72AB5BAD6ED8}" type="datetime1">
              <a:rPr lang="en-GB" smtClean="0"/>
              <a:t>31/12/2017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649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9FB1-1B0E-40A3-8105-6DB7F9C2931F}" type="datetime1">
              <a:rPr lang="en-GB" smtClean="0"/>
              <a:t>31/12/2017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94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C0FD-F6C7-44DD-B05F-9F722E41B7C8}" type="datetime1">
              <a:rPr lang="en-GB" smtClean="0"/>
              <a:t>31/12/2017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57696" cy="85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54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6F157-1C8D-4468-847F-C017A5D56679}" type="datetime1">
              <a:rPr lang="en-GB" smtClean="0"/>
              <a:t>31/12/2017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2016 ThoughtBox Education.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14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75472-A2B2-4D99-9D5D-B76258FC6896}" type="datetime1">
              <a:rPr lang="en-GB" smtClean="0"/>
              <a:t>31/12/2017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B531D-2584-48E8-974B-990AB77A0882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10" y="79085"/>
            <a:ext cx="752288" cy="74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64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7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30374"/>
            <a:fld id="{9141E218-A0EE-46B2-A089-42B9C1730A3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730374"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30374"/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30374"/>
            <a:fld id="{8EB44E38-D5FD-4C06-B800-40EA31D3FB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730374"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41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727435" rtl="0" eaLnBrk="1" latinLnBrk="0" hangingPunct="1">
        <a:lnSpc>
          <a:spcPct val="90000"/>
        </a:lnSpc>
        <a:spcBef>
          <a:spcPct val="0"/>
        </a:spcBef>
        <a:buNone/>
        <a:defRPr sz="35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1858" indent="-181858" algn="l" defTabSz="727435" rtl="0" eaLnBrk="1" latinLnBrk="0" hangingPunct="1">
        <a:lnSpc>
          <a:spcPct val="90000"/>
        </a:lnSpc>
        <a:spcBef>
          <a:spcPts val="796"/>
        </a:spcBef>
        <a:buFont typeface="Arial" panose="020B0604020202020204" pitchFamily="34" charset="0"/>
        <a:buChar char="•"/>
        <a:defRPr sz="2227" kern="1200">
          <a:solidFill>
            <a:schemeClr val="tx1"/>
          </a:solidFill>
          <a:latin typeface="+mn-lt"/>
          <a:ea typeface="+mn-ea"/>
          <a:cs typeface="+mn-cs"/>
        </a:defRPr>
      </a:lvl1pPr>
      <a:lvl2pPr marL="545576" indent="-181858" algn="l" defTabSz="72743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909" kern="1200">
          <a:solidFill>
            <a:schemeClr val="tx1"/>
          </a:solidFill>
          <a:latin typeface="+mn-lt"/>
          <a:ea typeface="+mn-ea"/>
          <a:cs typeface="+mn-cs"/>
        </a:defRPr>
      </a:lvl2pPr>
      <a:lvl3pPr marL="909293" indent="-181858" algn="l" defTabSz="72743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3pPr>
      <a:lvl4pPr marL="1273010" indent="-181858" algn="l" defTabSz="72743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4pPr>
      <a:lvl5pPr marL="1636729" indent="-181858" algn="l" defTabSz="72743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5pPr>
      <a:lvl6pPr marL="2000445" indent="-181858" algn="l" defTabSz="72743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6pPr>
      <a:lvl7pPr marL="2364162" indent="-181858" algn="l" defTabSz="72743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7pPr>
      <a:lvl8pPr marL="2727880" indent="-181858" algn="l" defTabSz="72743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8pPr>
      <a:lvl9pPr marL="3091597" indent="-181858" algn="l" defTabSz="72743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7435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1pPr>
      <a:lvl2pPr marL="363718" algn="l" defTabSz="727435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2pPr>
      <a:lvl3pPr marL="727435" algn="l" defTabSz="727435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3pPr>
      <a:lvl4pPr marL="1091153" algn="l" defTabSz="727435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4pPr>
      <a:lvl5pPr marL="1454868" algn="l" defTabSz="727435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5pPr>
      <a:lvl6pPr marL="1818587" algn="l" defTabSz="727435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6pPr>
      <a:lvl7pPr marL="2182304" algn="l" defTabSz="727435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7pPr>
      <a:lvl8pPr marL="2546021" algn="l" defTabSz="727435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8pPr>
      <a:lvl9pPr marL="2909739" algn="l" defTabSz="727435" rtl="0" eaLnBrk="1" latinLnBrk="0" hangingPunct="1">
        <a:defRPr sz="14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75472-A2B2-4D99-9D5D-B76258FC689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B531D-2584-48E8-974B-990AB77A088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10" y="79085"/>
            <a:ext cx="752288" cy="74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55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dt="0"/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75B3C-A30C-409B-812A-AA407FDC73E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31/12/2017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3C893-A921-4B96-AF55-870B43A9136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05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M9BNoNFKCB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oJLqyuxm96k" TargetMode="External"/><Relationship Id="rId2" Type="http://schemas.openxmlformats.org/officeDocument/2006/relationships/hyperlink" Target="http://saih.no/english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xplosion 1 6"/>
          <p:cNvSpPr/>
          <p:nvPr/>
        </p:nvSpPr>
        <p:spPr>
          <a:xfrm>
            <a:off x="9884665" y="146304"/>
            <a:ext cx="2161070" cy="1799456"/>
          </a:xfrm>
          <a:prstGeom prst="irregularSeal1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solidFill>
                  <a:srgbClr val="3F8892"/>
                </a:solidFill>
              </a:rPr>
              <a:t>15 minutes+</a:t>
            </a:r>
            <a:endParaRPr lang="en-GB" b="1" dirty="0">
              <a:solidFill>
                <a:srgbClr val="3F8892"/>
              </a:solidFill>
            </a:endParaRPr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>
          <a:blip r:embed="rId3" cstate="email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853" y="365125"/>
            <a:ext cx="1673457" cy="8105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5390618"/>
            <a:ext cx="12192000" cy="146738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latin typeface="Century Gothic" panose="020B0502020202020204" pitchFamily="34" charset="0"/>
              </a:rPr>
              <a:t>Global Cultures</a:t>
            </a:r>
            <a:endParaRPr lang="en-GB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 smtClean="0">
                <a:solidFill>
                  <a:srgbClr val="3F8892"/>
                </a:solidFill>
                <a:latin typeface="Century Gothic" panose="020B0502020202020204" pitchFamily="34" charset="0"/>
              </a:rPr>
              <a:t>Week 3 – Changing the narratives</a:t>
            </a:r>
            <a:endParaRPr lang="en-GB" sz="3600" b="1" dirty="0">
              <a:solidFill>
                <a:srgbClr val="3F8892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3769" y="5411972"/>
            <a:ext cx="26425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Y11-13 </a:t>
            </a:r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15-18 years</a:t>
            </a:r>
            <a:endParaRPr lang="en-GB" sz="11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47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2" y="1161288"/>
            <a:ext cx="10515600" cy="50156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In fundraising campaigns and across the wider media, these blanket stereotypes of suffering, deprivation and corruption are the only images we are shown. </a:t>
            </a:r>
          </a:p>
          <a:p>
            <a:pPr marL="0" indent="0">
              <a:buNone/>
            </a:pPr>
            <a:r>
              <a:rPr lang="en-GB" dirty="0" smtClean="0"/>
              <a:t>The video </a:t>
            </a:r>
            <a:r>
              <a:rPr lang="en-GB" b="1" dirty="0" err="1" smtClean="0"/>
              <a:t>Radi</a:t>
            </a:r>
            <a:r>
              <a:rPr lang="en-GB" b="1" dirty="0" smtClean="0"/>
              <a:t> Aid </a:t>
            </a:r>
            <a:r>
              <a:rPr lang="en-GB" dirty="0" smtClean="0"/>
              <a:t>was made by a group of students in South Africa to challenge stereotypes that pervade about the continent and people of Africa, negative stereotypes that are true for a very small number of people but that ignore the vast majority of the </a:t>
            </a:r>
            <a:r>
              <a:rPr lang="en-GB" b="1" dirty="0" smtClean="0"/>
              <a:t>1.216 billion people </a:t>
            </a:r>
            <a:r>
              <a:rPr lang="en-GB" dirty="0" smtClean="0"/>
              <a:t>living there!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video was made as a parody of the music charity single “We are the World” made in the USA in the 1980s.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Click </a:t>
            </a:r>
            <a:r>
              <a:rPr lang="en-GB" b="1" dirty="0" smtClean="0">
                <a:hlinkClick r:id="rId2"/>
              </a:rPr>
              <a:t>here</a:t>
            </a:r>
            <a:r>
              <a:rPr lang="en-GB" dirty="0" smtClean="0">
                <a:hlinkClick r:id="rId2"/>
              </a:rPr>
              <a:t> </a:t>
            </a:r>
            <a:r>
              <a:rPr lang="en-GB" dirty="0" smtClean="0"/>
              <a:t>to </a:t>
            </a:r>
            <a:r>
              <a:rPr lang="en-GB" dirty="0" smtClean="0"/>
              <a:t>watch a bit of the music video. 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82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2" y="1161288"/>
            <a:ext cx="10515600" cy="5015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Discuss some of the stereotypes and negative perceptions </a:t>
            </a:r>
            <a:r>
              <a:rPr lang="en-GB" dirty="0" smtClean="0"/>
              <a:t>in the ‘We Are the World’ song that </a:t>
            </a:r>
            <a:r>
              <a:rPr lang="en-GB" dirty="0"/>
              <a:t>were being parodied in the </a:t>
            </a:r>
            <a:r>
              <a:rPr lang="en-GB" dirty="0" err="1"/>
              <a:t>Radi</a:t>
            </a:r>
            <a:r>
              <a:rPr lang="en-GB" dirty="0"/>
              <a:t>-Aid video.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343399" y="2569464"/>
            <a:ext cx="3278199" cy="2190414"/>
          </a:xfrm>
          <a:prstGeom prst="wedgeRoundRectCallou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A7DDE1"/>
                </a:solidFill>
              </a:rPr>
              <a:t>Why do you think they chose to use parody to make their point? Is it effective?</a:t>
            </a:r>
            <a:endParaRPr lang="en-GB" sz="2400" b="1" dirty="0">
              <a:solidFill>
                <a:srgbClr val="A7DD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0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60" y="1094105"/>
            <a:ext cx="699820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The stereotype of the </a:t>
            </a:r>
            <a:r>
              <a:rPr lang="en-GB" sz="2400" u="sng" dirty="0"/>
              <a:t>entire continent of Africa </a:t>
            </a:r>
            <a:r>
              <a:rPr lang="en-GB" sz="2400" dirty="0"/>
              <a:t>as being poor, starving, needy and suffering is </a:t>
            </a:r>
            <a:r>
              <a:rPr lang="en-GB" sz="2400" dirty="0" smtClean="0"/>
              <a:t>unfortunately a </a:t>
            </a:r>
            <a:r>
              <a:rPr lang="en-GB" sz="2400" dirty="0"/>
              <a:t>stereotype that is ingrained into many people’s </a:t>
            </a:r>
            <a:r>
              <a:rPr lang="en-GB" sz="2400" dirty="0" smtClean="0"/>
              <a:t>minds, brought about primarily through the media and popular culture. </a:t>
            </a:r>
          </a:p>
          <a:p>
            <a:pPr marL="0" indent="0">
              <a:buNone/>
            </a:pPr>
            <a:r>
              <a:rPr lang="en-GB" sz="2400" dirty="0" smtClean="0"/>
              <a:t>Although </a:t>
            </a:r>
            <a:r>
              <a:rPr lang="en-GB" sz="2400" dirty="0"/>
              <a:t>there may be some people living desperately on the continent, it is a continent containing </a:t>
            </a:r>
            <a:r>
              <a:rPr lang="en-GB" b="1" dirty="0">
                <a:solidFill>
                  <a:srgbClr val="0070C0"/>
                </a:solidFill>
              </a:rPr>
              <a:t>54 completely different countries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sz="2400" dirty="0"/>
              <a:t>and cultures and contains some of the richest, most successful people on the planet! </a:t>
            </a:r>
          </a:p>
          <a:p>
            <a:endParaRPr lang="en-GB" sz="2400" dirty="0"/>
          </a:p>
        </p:txBody>
      </p:sp>
      <p:pic>
        <p:nvPicPr>
          <p:cNvPr id="1026" name="Picture 2" descr="https://www.pdx.edu/sites/www.pdx.edu.intl/files/AMap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76616" y="1469548"/>
            <a:ext cx="3300984" cy="3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10" y="79085"/>
            <a:ext cx="752288" cy="74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47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088" y="265493"/>
            <a:ext cx="10186416" cy="1325563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A few thoughts…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088" y="1450403"/>
            <a:ext cx="10713720" cy="49059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The negative stereotypes of an entire continent tend to miss the positive stereotypes that can also be explored:</a:t>
            </a:r>
          </a:p>
          <a:p>
            <a:pPr marL="0" indent="0">
              <a:buNone/>
            </a:pPr>
            <a:endParaRPr lang="en-GB" sz="3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GB" sz="2600" b="1" dirty="0" smtClean="0">
                <a:solidFill>
                  <a:srgbClr val="FFFF00"/>
                </a:solidFill>
              </a:rPr>
              <a:t>Most ‘Africans’ are bilingual, trilingual or multi-lingual – this is almost a fact, rather than a stereotype and somewhat impressive! </a:t>
            </a:r>
            <a:endParaRPr lang="en-GB" sz="2600" b="1" dirty="0">
              <a:solidFill>
                <a:srgbClr val="FFFF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GB" sz="2600" b="1" dirty="0" smtClean="0">
                <a:solidFill>
                  <a:srgbClr val="C412C0"/>
                </a:solidFill>
              </a:rPr>
              <a:t>Most Africans are very well educated – not necessarily through a formal school system but through a more holistic education, allowing them to have a wide range of skills, knowledge and experience.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600" b="1" dirty="0" smtClean="0">
                <a:solidFill>
                  <a:srgbClr val="0069D2"/>
                </a:solidFill>
              </a:rPr>
              <a:t>Internet and mobile phone use is as widespread across Africa as it is across Europe or America, with Africans using their smartphones for banking, shopping and communications across the world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10" y="79085"/>
            <a:ext cx="752288" cy="74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99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/>
          <p:cNvPicPr>
            <a:picLocks noChangeAspect="1"/>
          </p:cNvPicPr>
          <p:nvPr/>
        </p:nvPicPr>
        <p:blipFill>
          <a:blip r:embed="rId3" cstate="email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413" y="182245"/>
            <a:ext cx="1673457" cy="8105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53260" y="6088559"/>
            <a:ext cx="52709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This sort of learning can’t wait</a:t>
            </a:r>
          </a:p>
          <a:p>
            <a:pPr algn="ctr"/>
            <a:r>
              <a:rPr lang="en-GB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Copyright © 2017 ThoughtBox Education.   </a:t>
            </a:r>
            <a:endParaRPr lang="en-GB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75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</p:spPr>
        <p:txBody>
          <a:bodyPr/>
          <a:lstStyle/>
          <a:p>
            <a:r>
              <a:rPr lang="en-GB" dirty="0" smtClean="0"/>
              <a:t>In this lesson, students will: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25" y="1847850"/>
            <a:ext cx="9673046" cy="4351338"/>
          </a:xfrm>
          <a:noFill/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Think about cultural stereotypes that exist across the world and understand how to tackle single-story perceptions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Understand some of the negative impacts that cultural stereotypes have upon people and where or why they have emerged over time, as well as how they are perpetuated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/>
              <a:t>Explore and unravel some of the ways that stereotypes are perpetuated and understand how to change perceptions and tackle falsehoods.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846" y="1690688"/>
            <a:ext cx="1307387" cy="12650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395" y="3098900"/>
            <a:ext cx="1341609" cy="13138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846" y="4555894"/>
            <a:ext cx="1396156" cy="1285098"/>
          </a:xfrm>
          <a:prstGeom prst="rect">
            <a:avLst/>
          </a:prstGeom>
        </p:spPr>
      </p:pic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2" y="6356351"/>
            <a:ext cx="4114800" cy="365125"/>
          </a:xfrm>
        </p:spPr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01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2717379"/>
            <a:ext cx="10515600" cy="1845096"/>
          </a:xfrm>
        </p:spPr>
        <p:txBody>
          <a:bodyPr>
            <a:normAutofit/>
          </a:bodyPr>
          <a:lstStyle/>
          <a:p>
            <a:r>
              <a:rPr lang="en-GB" sz="5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Pre-lesson reflection</a:t>
            </a:r>
            <a:r>
              <a:rPr lang="en-GB" sz="4800" b="1" dirty="0" smtClean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800" b="1" dirty="0" smtClean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b="1" dirty="0" smtClean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3-5 minutes+</a:t>
            </a:r>
            <a:endParaRPr lang="en-GB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Copyright © 2017 ThoughtBox Education.  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12914" y="255443"/>
            <a:ext cx="1079086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26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62" y="1368108"/>
            <a:ext cx="10889510" cy="4988243"/>
          </a:xfrm>
        </p:spPr>
        <p:txBody>
          <a:bodyPr>
            <a:normAutofit/>
          </a:bodyPr>
          <a:lstStyle/>
          <a:p>
            <a:pPr marL="228597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ntroduce the following REFLECTIVE QUESTIONS for students to consider during the lesson:</a:t>
            </a:r>
          </a:p>
          <a:p>
            <a:pPr marL="742947" indent="-51435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GB" b="1" dirty="0" smtClean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cultural stereotype and how is it spread?</a:t>
            </a:r>
            <a:endParaRPr lang="en-GB" b="1" dirty="0">
              <a:solidFill>
                <a:srgbClr val="7030A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47" indent="-51435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GB" b="1" dirty="0" smtClean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are cultural stereotypes used within campaigns to inadvertently promote single stories?</a:t>
            </a:r>
          </a:p>
          <a:p>
            <a:pPr marL="742947" indent="-51435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GB" b="1" dirty="0" smtClean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parody be used to change perceptions?</a:t>
            </a:r>
          </a:p>
          <a:p>
            <a:pPr marL="742947" indent="-514350">
              <a:lnSpc>
                <a:spcPct val="115000"/>
              </a:lnSpc>
              <a:spcAft>
                <a:spcPts val="1000"/>
              </a:spcAft>
              <a:buAutoNum type="arabicPeriod"/>
            </a:pPr>
            <a:endParaRPr lang="en-GB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2" y="6356351"/>
            <a:ext cx="4114800" cy="365125"/>
          </a:xfrm>
        </p:spPr>
        <p:txBody>
          <a:bodyPr/>
          <a:lstStyle/>
          <a:p>
            <a:r>
              <a:rPr lang="en-GB" dirty="0"/>
              <a:t>Copyright © 2017 ThoughtBox Education. 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2299" y="186506"/>
            <a:ext cx="1079086" cy="67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15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2717379"/>
            <a:ext cx="11128500" cy="1845096"/>
          </a:xfrm>
        </p:spPr>
        <p:txBody>
          <a:bodyPr>
            <a:normAutofit/>
          </a:bodyPr>
          <a:lstStyle/>
          <a:p>
            <a:r>
              <a:rPr lang="en-GB" sz="5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Reversing the stereotypes</a:t>
            </a:r>
            <a:r>
              <a:rPr lang="en-GB" sz="4800" b="1" dirty="0" smtClean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4800" b="1" dirty="0" smtClean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b="1" dirty="0" smtClean="0">
                <a:solidFill>
                  <a:srgbClr val="7030A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minutes+</a:t>
            </a:r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79850" y="249073"/>
            <a:ext cx="1012024" cy="7071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4992" y="249073"/>
            <a:ext cx="1005927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2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995680"/>
            <a:ext cx="10226038" cy="5046346"/>
          </a:xfrm>
        </p:spPr>
        <p:txBody>
          <a:bodyPr>
            <a:normAutofit/>
          </a:bodyPr>
          <a:lstStyle/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2000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457200" indent="-45720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GB" sz="1400" i="1" dirty="0" smtClean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457205" lvl="1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2" y="6356351"/>
            <a:ext cx="4114800" cy="365125"/>
          </a:xfrm>
        </p:spPr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2292" y="1635900"/>
            <a:ext cx="110734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prstClr val="black"/>
                </a:solidFill>
              </a:rPr>
              <a:t>Watch </a:t>
            </a:r>
            <a:r>
              <a:rPr lang="en-GB" sz="2400" dirty="0">
                <a:solidFill>
                  <a:prstClr val="black"/>
                </a:solidFill>
              </a:rPr>
              <a:t>the short (3.45mins) spoof video made by Norwegian organisation </a:t>
            </a:r>
            <a:r>
              <a:rPr lang="en-GB" sz="2400" b="1" u="sng" dirty="0">
                <a:solidFill>
                  <a:prstClr val="black"/>
                </a:solidFill>
                <a:hlinkClick r:id="rId2"/>
              </a:rPr>
              <a:t>S.A.I.H</a:t>
            </a:r>
            <a:r>
              <a:rPr lang="en-GB" sz="2400" b="1" dirty="0">
                <a:solidFill>
                  <a:prstClr val="black"/>
                </a:solidFill>
              </a:rPr>
              <a:t> </a:t>
            </a:r>
            <a:r>
              <a:rPr lang="en-GB" sz="2400" dirty="0">
                <a:solidFill>
                  <a:prstClr val="black"/>
                </a:solidFill>
              </a:rPr>
              <a:t>entitled</a:t>
            </a:r>
            <a:r>
              <a:rPr lang="en-GB" sz="2400" dirty="0" smtClean="0">
                <a:solidFill>
                  <a:prstClr val="black"/>
                </a:solidFill>
              </a:rPr>
              <a:t>:</a:t>
            </a:r>
          </a:p>
          <a:p>
            <a:endParaRPr lang="en-GB" sz="2400" dirty="0">
              <a:solidFill>
                <a:prstClr val="black"/>
              </a:solidFill>
            </a:endParaRPr>
          </a:p>
          <a:p>
            <a:r>
              <a:rPr lang="en-GB" sz="4000" b="1" u="sng" dirty="0" err="1">
                <a:solidFill>
                  <a:prstClr val="black"/>
                </a:solidFill>
                <a:hlinkClick r:id="rId3"/>
              </a:rPr>
              <a:t>Radi</a:t>
            </a:r>
            <a:r>
              <a:rPr lang="en-GB" sz="4000" b="1" u="sng" dirty="0">
                <a:solidFill>
                  <a:prstClr val="black"/>
                </a:solidFill>
                <a:hlinkClick r:id="rId3"/>
              </a:rPr>
              <a:t>-Aid</a:t>
            </a:r>
            <a:r>
              <a:rPr lang="en-GB" sz="4000" dirty="0">
                <a:solidFill>
                  <a:prstClr val="black"/>
                </a:solidFill>
              </a:rPr>
              <a:t> </a:t>
            </a:r>
            <a:r>
              <a:rPr lang="en-GB" sz="4000" dirty="0" smtClean="0">
                <a:solidFill>
                  <a:prstClr val="black"/>
                </a:solidFill>
              </a:rPr>
              <a:t> </a:t>
            </a:r>
          </a:p>
          <a:p>
            <a:endParaRPr lang="en-GB" sz="1400" b="1" dirty="0" smtClean="0">
              <a:solidFill>
                <a:prstClr val="black"/>
              </a:solidFill>
            </a:endParaRPr>
          </a:p>
          <a:p>
            <a:r>
              <a:rPr lang="en-GB" sz="1200" b="1" dirty="0" smtClean="0">
                <a:solidFill>
                  <a:prstClr val="black"/>
                </a:solidFill>
              </a:rPr>
              <a:t>(click </a:t>
            </a:r>
            <a:r>
              <a:rPr lang="en-GB" sz="1200" b="1" dirty="0">
                <a:solidFill>
                  <a:prstClr val="black"/>
                </a:solidFill>
              </a:rPr>
              <a:t>on the </a:t>
            </a:r>
            <a:r>
              <a:rPr lang="en-GB" sz="1200" b="1" dirty="0" smtClean="0">
                <a:solidFill>
                  <a:prstClr val="black"/>
                </a:solidFill>
              </a:rPr>
              <a:t>link above)</a:t>
            </a:r>
            <a:endParaRPr lang="en-GB" sz="1200" b="1" dirty="0">
              <a:solidFill>
                <a:prstClr val="black"/>
              </a:solidFill>
            </a:endParaRPr>
          </a:p>
          <a:p>
            <a:endParaRPr lang="en-GB" sz="2000" dirty="0" smtClean="0">
              <a:solidFill>
                <a:prstClr val="black"/>
              </a:solidFill>
            </a:endParaRPr>
          </a:p>
          <a:p>
            <a:endParaRPr lang="en-GB" sz="2000" dirty="0">
              <a:solidFill>
                <a:prstClr val="black"/>
              </a:solidFill>
            </a:endParaRPr>
          </a:p>
          <a:p>
            <a:endParaRPr lang="en-GB" sz="2000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73696" y="160921"/>
            <a:ext cx="1012024" cy="707197"/>
          </a:xfrm>
          <a:prstGeom prst="rect">
            <a:avLst/>
          </a:prstGeom>
        </p:spPr>
      </p:pic>
      <p:pic>
        <p:nvPicPr>
          <p:cNvPr id="7" name="Picture 6" descr="http://static1.squarespace.com/static/53c2b67be4b00a113d59a75b/53c45e26e4b049a0307fd58a/53c461f2e4b06c9134fc1407/1405459151335/radi-aid-africa-for-norway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9280" y="2386584"/>
            <a:ext cx="5806631" cy="3449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308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995680"/>
            <a:ext cx="10226038" cy="5046346"/>
          </a:xfrm>
        </p:spPr>
        <p:txBody>
          <a:bodyPr>
            <a:normAutofit/>
          </a:bodyPr>
          <a:lstStyle/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GB" altLang="en-US" sz="2000" b="1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457200" indent="-45720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GB" sz="1400" i="1" dirty="0" smtClean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pPr marL="457205" lvl="1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2" y="6356351"/>
            <a:ext cx="4114800" cy="365125"/>
          </a:xfrm>
        </p:spPr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50024" y="1492331"/>
            <a:ext cx="43296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dirty="0" smtClean="0">
              <a:solidFill>
                <a:prstClr val="black"/>
              </a:solidFill>
            </a:endParaRPr>
          </a:p>
          <a:p>
            <a:endParaRPr lang="en-GB" sz="2000" dirty="0">
              <a:solidFill>
                <a:prstClr val="black"/>
              </a:solidFill>
            </a:endParaRPr>
          </a:p>
          <a:p>
            <a:r>
              <a:rPr lang="en-GB" sz="2000" dirty="0">
                <a:solidFill>
                  <a:prstClr val="black"/>
                </a:solidFill>
              </a:rPr>
              <a:t>Allow students a few minutes to respond to the </a:t>
            </a:r>
            <a:r>
              <a:rPr lang="en-GB" sz="2000" dirty="0" smtClean="0">
                <a:solidFill>
                  <a:prstClr val="black"/>
                </a:solidFill>
              </a:rPr>
              <a:t>film </a:t>
            </a:r>
            <a:r>
              <a:rPr lang="en-GB" sz="2000" dirty="0">
                <a:solidFill>
                  <a:prstClr val="black"/>
                </a:solidFill>
              </a:rPr>
              <a:t>with people sitting near to them</a:t>
            </a:r>
            <a:r>
              <a:rPr lang="en-GB" sz="2000" dirty="0" smtClean="0">
                <a:solidFill>
                  <a:prstClr val="black"/>
                </a:solidFill>
              </a:rPr>
              <a:t>.</a:t>
            </a:r>
          </a:p>
          <a:p>
            <a:endParaRPr lang="en-GB" sz="2000" dirty="0" smtClean="0">
              <a:solidFill>
                <a:prstClr val="black"/>
              </a:solidFill>
            </a:endParaRPr>
          </a:p>
          <a:p>
            <a:r>
              <a:rPr lang="en-GB" sz="2000" dirty="0" smtClean="0">
                <a:solidFill>
                  <a:prstClr val="black"/>
                </a:solidFill>
              </a:rPr>
              <a:t>After </a:t>
            </a:r>
            <a:r>
              <a:rPr lang="en-GB" sz="2000" dirty="0">
                <a:solidFill>
                  <a:prstClr val="black"/>
                </a:solidFill>
              </a:rPr>
              <a:t>sharing their initial responses, ask them to </a:t>
            </a:r>
            <a:r>
              <a:rPr lang="en-GB" sz="2000" dirty="0" smtClean="0">
                <a:solidFill>
                  <a:prstClr val="black"/>
                </a:solidFill>
              </a:rPr>
              <a:t>consider </a:t>
            </a:r>
            <a:r>
              <a:rPr lang="en-GB" sz="2000" dirty="0">
                <a:solidFill>
                  <a:prstClr val="black"/>
                </a:solidFill>
              </a:rPr>
              <a:t>the </a:t>
            </a:r>
            <a:r>
              <a:rPr lang="en-GB" sz="2000" dirty="0" smtClean="0">
                <a:solidFill>
                  <a:prstClr val="black"/>
                </a:solidFill>
              </a:rPr>
              <a:t>following questions:</a:t>
            </a:r>
            <a:endParaRPr lang="en-GB" sz="2000" dirty="0">
              <a:solidFill>
                <a:prstClr val="black"/>
              </a:solidFill>
            </a:endParaRPr>
          </a:p>
          <a:p>
            <a:endParaRPr lang="en-GB" sz="2000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73696" y="160921"/>
            <a:ext cx="1012024" cy="707197"/>
          </a:xfrm>
          <a:prstGeom prst="rect">
            <a:avLst/>
          </a:prstGeom>
        </p:spPr>
      </p:pic>
      <p:pic>
        <p:nvPicPr>
          <p:cNvPr id="7" name="Picture 6" descr="http://static1.squarespace.com/static/53c2b67be4b00a113d59a75b/53c45e26e4b049a0307fd58a/53c461f2e4b06c9134fc1407/1405459151335/radi-aid-africa-for-norway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4854" y="1913552"/>
            <a:ext cx="5239702" cy="3210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307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51378" y="6399893"/>
            <a:ext cx="4114800" cy="365125"/>
          </a:xfrm>
        </p:spPr>
        <p:txBody>
          <a:bodyPr/>
          <a:lstStyle/>
          <a:p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1709927" y="731520"/>
            <a:ext cx="3278199" cy="2190414"/>
          </a:xfrm>
          <a:prstGeom prst="wedgeRoundRectCallout">
            <a:avLst/>
          </a:prstGeom>
          <a:solidFill>
            <a:srgbClr val="FB2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prstClr val="white"/>
                </a:solidFill>
              </a:rPr>
              <a:t>How is the video using stereotypes of countries / continents?</a:t>
            </a:r>
            <a:endParaRPr lang="en-GB" sz="2400" b="1" dirty="0">
              <a:solidFill>
                <a:prstClr val="white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837374" y="2276929"/>
            <a:ext cx="3145338" cy="2176199"/>
          </a:xfrm>
          <a:prstGeom prst="wedgeRoundRectCallou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prstClr val="white"/>
                </a:solidFill>
              </a:rPr>
              <a:t>How is the video trying to reverse stereotypes?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7635240" y="3584447"/>
            <a:ext cx="2935224" cy="2126253"/>
          </a:xfrm>
          <a:prstGeom prst="wedgeRoundRectCallou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prstClr val="white"/>
                </a:solidFill>
              </a:rPr>
              <a:t>What point do you think the film is trying to make? Why?</a:t>
            </a:r>
            <a:endParaRPr lang="en-GB" sz="2400" b="1" dirty="0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0178" y="213247"/>
            <a:ext cx="1005927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90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2" y="124955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Imagine if every person </a:t>
            </a:r>
            <a:r>
              <a:rPr lang="en-GB" sz="2400" dirty="0" smtClean="0"/>
              <a:t>across Africa </a:t>
            </a:r>
            <a:r>
              <a:rPr lang="en-GB" sz="2400" dirty="0"/>
              <a:t>saw the “Africa for Norway” video and this was the only information they ever got about </a:t>
            </a:r>
            <a:r>
              <a:rPr lang="en-GB" sz="2400" dirty="0" smtClean="0"/>
              <a:t>Norway: that they were all freezing from all of the snow.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prstClr val="black">
                    <a:tint val="75000"/>
                  </a:prstClr>
                </a:solidFill>
              </a:rPr>
              <a:t>Copyright © 2017 ThoughtBox Education.   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343399" y="2569464"/>
            <a:ext cx="3278199" cy="2190414"/>
          </a:xfrm>
          <a:prstGeom prst="wedgeRoundRectCallout">
            <a:avLst/>
          </a:prstGeom>
          <a:solidFill>
            <a:srgbClr val="FB23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white"/>
                </a:solidFill>
              </a:rPr>
              <a:t>What would they think </a:t>
            </a:r>
            <a:r>
              <a:rPr lang="en-GB" sz="2400" b="1" dirty="0" smtClean="0">
                <a:solidFill>
                  <a:prstClr val="white"/>
                </a:solidFill>
              </a:rPr>
              <a:t>or assume about Norway and </a:t>
            </a:r>
            <a:r>
              <a:rPr lang="en-GB" sz="2400" b="1" dirty="0" err="1" smtClean="0">
                <a:solidFill>
                  <a:prstClr val="white"/>
                </a:solidFill>
              </a:rPr>
              <a:t>Norweigans</a:t>
            </a:r>
            <a:r>
              <a:rPr lang="en-GB" sz="2400" b="1" dirty="0" smtClean="0">
                <a:solidFill>
                  <a:prstClr val="white"/>
                </a:solidFill>
              </a:rPr>
              <a:t>?</a:t>
            </a:r>
            <a:endParaRPr lang="en-GB" sz="2400" b="1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5156022"/>
            <a:ext cx="105918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Part of the motivation behind making this video was to challenge the stereotype that all people across the continent of Africa are poor, starving and in need of saving.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215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3F8892"/>
      </a:hlink>
      <a:folHlink>
        <a:srgbClr val="7030A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893</TotalTime>
  <Words>740</Words>
  <Application>Microsoft Office PowerPoint</Application>
  <PresentationFormat>Widescreen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Tahoma</vt:lpstr>
      <vt:lpstr>Times New Roman</vt:lpstr>
      <vt:lpstr>Office Theme</vt:lpstr>
      <vt:lpstr>5_Office Theme</vt:lpstr>
      <vt:lpstr>1_Office Theme</vt:lpstr>
      <vt:lpstr>2_Office Theme</vt:lpstr>
      <vt:lpstr>PowerPoint Presentation</vt:lpstr>
      <vt:lpstr>In this lesson, students will:</vt:lpstr>
      <vt:lpstr>Pre-lesson reflection 3-5 minutes+</vt:lpstr>
      <vt:lpstr>PowerPoint Presentation</vt:lpstr>
      <vt:lpstr>Reversing the stereotypes 15 minutes+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few thoughts…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Musson</dc:creator>
  <cp:lastModifiedBy>Rachel Musson</cp:lastModifiedBy>
  <cp:revision>207</cp:revision>
  <dcterms:created xsi:type="dcterms:W3CDTF">2016-10-17T21:56:29Z</dcterms:created>
  <dcterms:modified xsi:type="dcterms:W3CDTF">2017-12-31T09:53:00Z</dcterms:modified>
  <cp:contentStatus/>
</cp:coreProperties>
</file>