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 id="2147483661" r:id="rId2"/>
  </p:sldMasterIdLst>
  <p:notesMasterIdLst>
    <p:notesMasterId r:id="rId25"/>
  </p:notesMasterIdLst>
  <p:handoutMasterIdLst>
    <p:handoutMasterId r:id="rId26"/>
  </p:handoutMasterIdLst>
  <p:sldIdLst>
    <p:sldId id="256" r:id="rId3"/>
    <p:sldId id="417" r:id="rId4"/>
    <p:sldId id="298" r:id="rId5"/>
    <p:sldId id="263" r:id="rId6"/>
    <p:sldId id="299" r:id="rId7"/>
    <p:sldId id="286" r:id="rId8"/>
    <p:sldId id="305" r:id="rId9"/>
    <p:sldId id="301" r:id="rId10"/>
    <p:sldId id="363" r:id="rId11"/>
    <p:sldId id="375" r:id="rId12"/>
    <p:sldId id="424" r:id="rId13"/>
    <p:sldId id="425" r:id="rId14"/>
    <p:sldId id="426" r:id="rId15"/>
    <p:sldId id="430" r:id="rId16"/>
    <p:sldId id="433" r:id="rId17"/>
    <p:sldId id="434" r:id="rId18"/>
    <p:sldId id="435" r:id="rId19"/>
    <p:sldId id="436" r:id="rId20"/>
    <p:sldId id="445" r:id="rId21"/>
    <p:sldId id="459" r:id="rId22"/>
    <p:sldId id="440" r:id="rId23"/>
    <p:sldId id="25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8892"/>
    <a:srgbClr val="FB23C2"/>
    <a:srgbClr val="F9FCD0"/>
    <a:srgbClr val="B482DA"/>
    <a:srgbClr val="0069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572" y="48"/>
      </p:cViewPr>
      <p:guideLst/>
    </p:cSldViewPr>
  </p:slideViewPr>
  <p:notesTextViewPr>
    <p:cViewPr>
      <p:scale>
        <a:sx n="1" d="1"/>
        <a:sy n="1" d="1"/>
      </p:scale>
      <p:origin x="0" y="0"/>
    </p:cViewPr>
  </p:notesTextViewPr>
  <p:notesViewPr>
    <p:cSldViewPr snapToGrid="0">
      <p:cViewPr varScale="1">
        <p:scale>
          <a:sx n="53" d="100"/>
          <a:sy n="53" d="100"/>
        </p:scale>
        <p:origin x="1784" y="5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811939-E9DC-4B76-AA6C-2F50C6A2849D}" type="datetimeFigureOut">
              <a:rPr lang="en-GB" smtClean="0"/>
              <a:t>04/10/2017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6A184-380F-4DA2-A48B-89D28F86972D}" type="slidenum">
              <a:rPr lang="en-GB" smtClean="0"/>
              <a:t>‹#›</a:t>
            </a:fld>
            <a:endParaRPr lang="en-GB"/>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703847" cy="630297"/>
          </a:xfrm>
          <a:prstGeom prst="rect">
            <a:avLst/>
          </a:prstGeom>
        </p:spPr>
      </p:pic>
    </p:spTree>
    <p:extLst>
      <p:ext uri="{BB962C8B-B14F-4D97-AF65-F5344CB8AC3E}">
        <p14:creationId xmlns:p14="http://schemas.microsoft.com/office/powerpoint/2010/main" val="2136566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0E1E27-8D30-46C7-8C62-681E48BE9B1E}" type="datetimeFigureOut">
              <a:rPr lang="en-GB" smtClean="0"/>
              <a:t>04/10/2017</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1C18C5-F3FA-4D0A-A9B9-2971BB5756E1}" type="slidenum">
              <a:rPr lang="en-GB" smtClean="0"/>
              <a:t>‹#›</a:t>
            </a:fld>
            <a:endParaRPr lang="en-GB"/>
          </a:p>
        </p:txBody>
      </p:sp>
    </p:spTree>
    <p:extLst>
      <p:ext uri="{BB962C8B-B14F-4D97-AF65-F5344CB8AC3E}">
        <p14:creationId xmlns:p14="http://schemas.microsoft.com/office/powerpoint/2010/main" val="361435201"/>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A1C18C5-F3FA-4D0A-A9B9-2971BB5756E1}" type="slidenum">
              <a:rPr lang="en-GB" smtClean="0"/>
              <a:t>22</a:t>
            </a:fld>
            <a:endParaRPr lang="en-GB"/>
          </a:p>
        </p:txBody>
      </p:sp>
      <p:sp>
        <p:nvSpPr>
          <p:cNvPr id="5" name="Header Placeholder 4"/>
          <p:cNvSpPr>
            <a:spLocks noGrp="1"/>
          </p:cNvSpPr>
          <p:nvPr>
            <p:ph type="hdr" sz="quarter" idx="11"/>
          </p:nvPr>
        </p:nvSpPr>
        <p:spPr/>
        <p:txBody>
          <a:bodyPr/>
          <a:lstStyle/>
          <a:p>
            <a:endParaRPr lang="en-GB"/>
          </a:p>
        </p:txBody>
      </p:sp>
    </p:spTree>
    <p:extLst>
      <p:ext uri="{BB962C8B-B14F-4D97-AF65-F5344CB8AC3E}">
        <p14:creationId xmlns:p14="http://schemas.microsoft.com/office/powerpoint/2010/main" val="4210656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67833" y="1122363"/>
            <a:ext cx="11291776"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467833" y="3602038"/>
            <a:ext cx="11291776"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GB" dirty="0" smtClean="0"/>
              <a:t>www.thoughtboxeducation.com</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08861761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0430856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5341054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Title 6"/>
          <p:cNvSpPr>
            <a:spLocks noGrp="1"/>
          </p:cNvSpPr>
          <p:nvPr>
            <p:ph type="title"/>
          </p:nvPr>
        </p:nvSpPr>
        <p:spPr/>
        <p:txBody>
          <a:bodyPr/>
          <a:lstStyle/>
          <a:p>
            <a:r>
              <a:rPr lang="en-US" smtClean="0"/>
              <a:t>Click to edit Master title style</a:t>
            </a:r>
            <a:endParaRPr lang="en-GB"/>
          </a:p>
        </p:txBody>
      </p:sp>
      <p:sp>
        <p:nvSpPr>
          <p:cNvPr id="8" name="Date Placeholder 7"/>
          <p:cNvSpPr>
            <a:spLocks noGrp="1"/>
          </p:cNvSpPr>
          <p:nvPr>
            <p:ph type="dt" sz="half" idx="10"/>
          </p:nvPr>
        </p:nvSpPr>
        <p:spPr>
          <a:xfrm>
            <a:off x="838201" y="6356351"/>
            <a:ext cx="2743200" cy="365125"/>
          </a:xfrm>
          <a:prstGeom prst="rect">
            <a:avLst/>
          </a:prstGeom>
        </p:spPr>
        <p:txBody>
          <a:bodyPr/>
          <a:lstStyle/>
          <a:p>
            <a:fld id="{1DA75472-A2B2-4D99-9D5D-B76258FC6896}" type="datetime1">
              <a:rPr lang="en-GB" smtClean="0"/>
              <a:t>04/10/2017</a:t>
            </a:fld>
            <a:endParaRPr lang="en-GB"/>
          </a:p>
        </p:txBody>
      </p:sp>
      <p:sp>
        <p:nvSpPr>
          <p:cNvPr id="9" name="Footer Placeholder 8"/>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10" name="Slide Number Placeholder 9"/>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a:p>
        </p:txBody>
      </p:sp>
    </p:spTree>
    <p:extLst>
      <p:ext uri="{BB962C8B-B14F-4D97-AF65-F5344CB8AC3E}">
        <p14:creationId xmlns:p14="http://schemas.microsoft.com/office/powerpoint/2010/main" val="25968342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Date Placeholder 2"/>
          <p:cNvSpPr>
            <a:spLocks noGrp="1"/>
          </p:cNvSpPr>
          <p:nvPr>
            <p:ph type="dt" sz="half" idx="10"/>
          </p:nvPr>
        </p:nvSpPr>
        <p:spPr>
          <a:xfrm>
            <a:off x="838201" y="6356351"/>
            <a:ext cx="2743200" cy="365125"/>
          </a:xfrm>
          <a:prstGeom prst="rect">
            <a:avLst/>
          </a:prstGeom>
        </p:spPr>
        <p:txBody>
          <a:bodyPr/>
          <a:lstStyle/>
          <a:p>
            <a:fld id="{DF0EC0FD-F6C7-44DD-B05F-9F722E41B7C8}" type="datetime1">
              <a:rPr lang="en-GB" smtClean="0"/>
              <a:t>04/10/2017</a:t>
            </a:fld>
            <a:endParaRPr lang="en-GB"/>
          </a:p>
        </p:txBody>
      </p:sp>
      <p:sp>
        <p:nvSpPr>
          <p:cNvPr id="4" name="Footer Placeholder 3"/>
          <p:cNvSpPr>
            <a:spLocks noGrp="1"/>
          </p:cNvSpPr>
          <p:nvPr>
            <p:ph type="ftr" sz="quarter" idx="11"/>
          </p:nvPr>
        </p:nvSpPr>
        <p:spPr>
          <a:xfrm>
            <a:off x="4038602" y="6356351"/>
            <a:ext cx="4114800" cy="365125"/>
          </a:xfrm>
          <a:prstGeom prst="rect">
            <a:avLst/>
          </a:prstGeom>
        </p:spPr>
        <p:txBody>
          <a:bodyPr/>
          <a:lstStyle/>
          <a:p>
            <a:endParaRPr lang="en-GB" dirty="0"/>
          </a:p>
        </p:txBody>
      </p:sp>
      <p:sp>
        <p:nvSpPr>
          <p:cNvPr id="5" name="Slide Number Placeholder 4"/>
          <p:cNvSpPr>
            <a:spLocks noGrp="1"/>
          </p:cNvSpPr>
          <p:nvPr>
            <p:ph type="sldNum" sz="quarter" idx="12"/>
          </p:nvPr>
        </p:nvSpPr>
        <p:spPr>
          <a:xfrm>
            <a:off x="8610601" y="6356351"/>
            <a:ext cx="2743200" cy="365125"/>
          </a:xfrm>
          <a:prstGeom prst="rect">
            <a:avLst/>
          </a:prstGeom>
        </p:spPr>
        <p:txBody>
          <a:bodyPr/>
          <a:lstStyle/>
          <a:p>
            <a:fld id="{CADB531D-2584-48E8-974B-990AB77A0882}" type="slidenum">
              <a:rPr lang="en-GB" smtClean="0"/>
              <a:t>‹#›</a:t>
            </a:fld>
            <a:endParaRPr lang="en-GB" dirty="0"/>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957696" cy="857619"/>
          </a:xfrm>
          <a:prstGeom prst="rect">
            <a:avLst/>
          </a:prstGeom>
        </p:spPr>
      </p:pic>
    </p:spTree>
    <p:extLst>
      <p:ext uri="{BB962C8B-B14F-4D97-AF65-F5344CB8AC3E}">
        <p14:creationId xmlns:p14="http://schemas.microsoft.com/office/powerpoint/2010/main" val="770549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15971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39682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23916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732614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256584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49510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3530" y="455279"/>
            <a:ext cx="11357344" cy="1190958"/>
          </a:xfrm>
        </p:spPr>
        <p:txBody>
          <a:bodyPr/>
          <a:lstStyle/>
          <a:p>
            <a:r>
              <a:rPr lang="en-US" smtClean="0"/>
              <a:t>Click to edit Master title style</a:t>
            </a:r>
            <a:endParaRPr lang="en-GB"/>
          </a:p>
        </p:txBody>
      </p:sp>
      <p:sp>
        <p:nvSpPr>
          <p:cNvPr id="3" name="Content Placeholder 2"/>
          <p:cNvSpPr>
            <a:spLocks noGrp="1"/>
          </p:cNvSpPr>
          <p:nvPr>
            <p:ph idx="1"/>
          </p:nvPr>
        </p:nvSpPr>
        <p:spPr>
          <a:xfrm>
            <a:off x="443022" y="1825625"/>
            <a:ext cx="11337851"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3"/>
          <p:cNvSpPr txBox="1">
            <a:spLocks/>
          </p:cNvSpPr>
          <p:nvPr userDrawn="1"/>
        </p:nvSpPr>
        <p:spPr>
          <a:xfrm>
            <a:off x="4038602" y="6356351"/>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276598704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7581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76023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242325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40216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399807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49077" y="667486"/>
            <a:ext cx="11342429" cy="2906162"/>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449077" y="3572541"/>
            <a:ext cx="11342429" cy="1528282"/>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409609478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44794" y="489098"/>
            <a:ext cx="11313981" cy="1190958"/>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44794"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83770" y="1814993"/>
            <a:ext cx="5575005"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47091277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363548587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04037" y="499730"/>
            <a:ext cx="11355572" cy="1190958"/>
          </a:xfrm>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29863512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85862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35751" y="449262"/>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629755" y="583388"/>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35751" y="2049462"/>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163023147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263959E-96EE-479F-BDDA-F5EA39DEBA36}" type="datetimeFigureOut">
              <a:rPr lang="en-GB" smtClean="0"/>
              <a:t>04/10/2017</a:t>
            </a:fld>
            <a:endParaRPr lang="en-GB"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D9B347D9-6FFC-461D-B4F1-ABC54C1F432C}" type="slidenum">
              <a:rPr lang="en-GB" smtClean="0"/>
              <a:t>‹#›</a:t>
            </a:fld>
            <a:endParaRPr lang="en-GB" dirty="0"/>
          </a:p>
        </p:txBody>
      </p:sp>
    </p:spTree>
    <p:extLst>
      <p:ext uri="{BB962C8B-B14F-4D97-AF65-F5344CB8AC3E}">
        <p14:creationId xmlns:p14="http://schemas.microsoft.com/office/powerpoint/2010/main" val="79992123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EE72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99730"/>
            <a:ext cx="10515600" cy="1190958"/>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extBox 8"/>
          <p:cNvSpPr txBox="1"/>
          <p:nvPr userDrawn="1"/>
        </p:nvSpPr>
        <p:spPr>
          <a:xfrm>
            <a:off x="345374" y="68744"/>
            <a:ext cx="1129027" cy="276999"/>
          </a:xfrm>
          <a:prstGeom prst="rect">
            <a:avLst/>
          </a:prstGeom>
          <a:noFill/>
        </p:spPr>
        <p:txBody>
          <a:bodyPr wrap="none" rtlCol="0">
            <a:spAutoFit/>
          </a:bodyPr>
          <a:lstStyle/>
          <a:p>
            <a:r>
              <a:rPr lang="en-US" sz="1200" b="0" i="0" dirty="0" smtClean="0">
                <a:solidFill>
                  <a:srgbClr val="252823"/>
                </a:solidFill>
                <a:latin typeface="Foco"/>
                <a:cs typeface="Foco"/>
              </a:rPr>
              <a:t>TOPIC: </a:t>
            </a:r>
            <a:r>
              <a:rPr lang="en-US" sz="1200" b="1" i="0" dirty="0" smtClean="0">
                <a:solidFill>
                  <a:srgbClr val="252823"/>
                </a:solidFill>
                <a:latin typeface="Foco"/>
                <a:cs typeface="Foco"/>
              </a:rPr>
              <a:t>GANGS</a:t>
            </a:r>
            <a:endParaRPr lang="en-US" sz="1200" b="1" dirty="0">
              <a:solidFill>
                <a:srgbClr val="252823"/>
              </a:solidFill>
            </a:endParaRPr>
          </a:p>
        </p:txBody>
      </p:sp>
      <p:cxnSp>
        <p:nvCxnSpPr>
          <p:cNvPr id="11" name="Straight Connector 10"/>
          <p:cNvCxnSpPr/>
          <p:nvPr userDrawn="1"/>
        </p:nvCxnSpPr>
        <p:spPr>
          <a:xfrm>
            <a:off x="428625" y="315675"/>
            <a:ext cx="11349908" cy="1638"/>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pic>
        <p:nvPicPr>
          <p:cNvPr id="15" name="Picture 14" descr="TB_Logo_v1.png"/>
          <p:cNvPicPr>
            <a:picLocks noChangeAspect="1"/>
          </p:cNvPicPr>
          <p:nvPr userDrawn="1"/>
        </p:nvPicPr>
        <p:blipFill>
          <a:blip r:embed="rId15" cstate="print">
            <a:extLst>
              <a:ext uri="{28A0092B-C50C-407E-A947-70E740481C1C}">
                <a14:useLocalDpi xmlns:a14="http://schemas.microsoft.com/office/drawing/2010/main"/>
              </a:ext>
            </a:extLst>
          </a:blip>
          <a:stretch>
            <a:fillRect/>
          </a:stretch>
        </p:blipFill>
        <p:spPr>
          <a:xfrm>
            <a:off x="314008" y="6109816"/>
            <a:ext cx="1440364" cy="550699"/>
          </a:xfrm>
          <a:prstGeom prst="rect">
            <a:avLst/>
          </a:prstGeom>
        </p:spPr>
      </p:pic>
      <p:sp>
        <p:nvSpPr>
          <p:cNvPr id="12" name="TextBox 11"/>
          <p:cNvSpPr txBox="1"/>
          <p:nvPr userDrawn="1"/>
        </p:nvSpPr>
        <p:spPr>
          <a:xfrm>
            <a:off x="8779705" y="6541834"/>
            <a:ext cx="3113445" cy="284011"/>
          </a:xfrm>
          <a:prstGeom prst="rect">
            <a:avLst/>
          </a:prstGeom>
          <a:noFill/>
        </p:spPr>
        <p:txBody>
          <a:bodyPr wrap="square" rtlCol="0">
            <a:spAutoFit/>
          </a:bodyPr>
          <a:lstStyle/>
          <a:p>
            <a:r>
              <a:rPr lang="en-US" sz="1200" dirty="0" smtClean="0">
                <a:solidFill>
                  <a:srgbClr val="252823"/>
                </a:solidFill>
              </a:rPr>
              <a:t>COPYRIGHT@2017</a:t>
            </a:r>
            <a:r>
              <a:rPr lang="en-US" sz="1200" baseline="0" dirty="0" smtClean="0">
                <a:solidFill>
                  <a:srgbClr val="252823"/>
                </a:solidFill>
              </a:rPr>
              <a:t> THOUGHTBOX EDUCATION</a:t>
            </a:r>
            <a:endParaRPr lang="en-US" sz="1200" dirty="0">
              <a:solidFill>
                <a:srgbClr val="252823"/>
              </a:solidFill>
            </a:endParaRPr>
          </a:p>
        </p:txBody>
      </p:sp>
      <p:cxnSp>
        <p:nvCxnSpPr>
          <p:cNvPr id="17" name="Straight Connector 16"/>
          <p:cNvCxnSpPr/>
          <p:nvPr userDrawn="1"/>
        </p:nvCxnSpPr>
        <p:spPr>
          <a:xfrm>
            <a:off x="1754372" y="6534030"/>
            <a:ext cx="10024161" cy="7804"/>
          </a:xfrm>
          <a:prstGeom prst="line">
            <a:avLst/>
          </a:prstGeom>
          <a:ln>
            <a:solidFill>
              <a:srgbClr val="252823"/>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9861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50" r:id="rId12"/>
    <p:sldLayoutId id="2147483660" r:id="rId13"/>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E6E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11C692-1EB9-4C77-AEF4-829B8547C972}" type="datetimeFigureOut">
              <a:rPr lang="en-GB" smtClean="0">
                <a:solidFill>
                  <a:prstClr val="black">
                    <a:tint val="75000"/>
                  </a:prstClr>
                </a:solidFill>
              </a:rPr>
              <a:pPr/>
              <a:t>04/10/2017</a:t>
            </a:fld>
            <a:endParaRPr lang="en-GB">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79CD0-71C0-4DC0-9021-FD5E2254C8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993384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s://youtu.be/1Qyfvc0UHtU" TargetMode="External"/><Relationship Id="rId1" Type="http://schemas.openxmlformats.org/officeDocument/2006/relationships/slideLayout" Target="../slideLayouts/slideLayout15.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0.xml"/><Relationship Id="rId5" Type="http://schemas.openxmlformats.org/officeDocument/2006/relationships/image" Target="../media/image28.jpeg"/><Relationship Id="rId4" Type="http://schemas.openxmlformats.org/officeDocument/2006/relationships/image" Target="../media/image27.jpe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thoughtboxeducatio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hyperlink" Target="https://youtu.be/xmJ39Tmg540" TargetMode="External"/><Relationship Id="rId4" Type="http://schemas.openxmlformats.org/officeDocument/2006/relationships/hyperlink" Target="http://rubblekings.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5" name="Rectangle 14"/>
          <p:cNvSpPr/>
          <p:nvPr/>
        </p:nvSpPr>
        <p:spPr>
          <a:xfrm>
            <a:off x="0" y="5411972"/>
            <a:ext cx="12192000" cy="144602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dirty="0" smtClean="0">
                <a:latin typeface="Century Gothic" panose="020B0502020202020204" pitchFamily="34" charset="0"/>
              </a:rPr>
              <a:t>Gangs </a:t>
            </a:r>
            <a:endParaRPr lang="en-GB" b="1" dirty="0" smtClean="0">
              <a:latin typeface="Century Gothic" panose="020B0502020202020204" pitchFamily="34" charset="0"/>
            </a:endParaRPr>
          </a:p>
          <a:p>
            <a:pPr algn="ctr"/>
            <a:r>
              <a:rPr lang="en-GB" sz="3600" b="1" dirty="0" smtClean="0">
                <a:solidFill>
                  <a:srgbClr val="3F8892"/>
                </a:solidFill>
                <a:latin typeface="Century Gothic" panose="020B0502020202020204" pitchFamily="34" charset="0"/>
              </a:rPr>
              <a:t>Week 3 – Hip-Hop saved my life</a:t>
            </a:r>
            <a:endParaRPr lang="en-GB" sz="3600" b="1" dirty="0">
              <a:solidFill>
                <a:srgbClr val="3F8892"/>
              </a:solidFill>
              <a:latin typeface="Century Gothic" panose="020B0502020202020204" pitchFamily="34" charset="0"/>
            </a:endParaRPr>
          </a:p>
        </p:txBody>
      </p:sp>
      <p:sp>
        <p:nvSpPr>
          <p:cNvPr id="13" name="Explosion 1 12"/>
          <p:cNvSpPr/>
          <p:nvPr/>
        </p:nvSpPr>
        <p:spPr>
          <a:xfrm>
            <a:off x="9884665" y="146304"/>
            <a:ext cx="2161070" cy="1799456"/>
          </a:xfrm>
          <a:prstGeom prst="irregularSeal1">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GB" b="1" dirty="0" smtClean="0">
                <a:solidFill>
                  <a:srgbClr val="3F8892"/>
                </a:solidFill>
                <a:latin typeface="Century Gothic" panose="020B0502020202020204" pitchFamily="34" charset="0"/>
              </a:rPr>
              <a:t>15 minutes+</a:t>
            </a:r>
            <a:endParaRPr lang="en-GB" b="1" dirty="0">
              <a:solidFill>
                <a:srgbClr val="3F8892"/>
              </a:solidFill>
              <a:latin typeface="Century Gothic" panose="020B0502020202020204" pitchFamily="34" charset="0"/>
            </a:endParaRPr>
          </a:p>
        </p:txBody>
      </p:sp>
      <p:sp>
        <p:nvSpPr>
          <p:cNvPr id="7" name="Rectangle 6"/>
          <p:cNvSpPr/>
          <p:nvPr/>
        </p:nvSpPr>
        <p:spPr>
          <a:xfrm>
            <a:off x="113769" y="5411972"/>
            <a:ext cx="2642506" cy="769441"/>
          </a:xfrm>
          <a:prstGeom prst="rect">
            <a:avLst/>
          </a:prstGeom>
        </p:spPr>
        <p:txBody>
          <a:bodyPr wrap="square">
            <a:spAutoFit/>
          </a:bodyPr>
          <a:lstStyle/>
          <a:p>
            <a:pPr>
              <a:spcAft>
                <a:spcPts val="0"/>
              </a:spcAft>
            </a:pPr>
            <a:r>
              <a:rPr lang="en-GB" sz="2800" b="1" dirty="0" smtClean="0">
                <a:solidFill>
                  <a:schemeClr val="bg1"/>
                </a:solidFill>
                <a:latin typeface="Century Gothic" panose="020B0502020202020204" pitchFamily="34" charset="0"/>
                <a:ea typeface="Times New Roman" panose="02020603050405020304" pitchFamily="18" charset="0"/>
                <a:cs typeface="Times New Roman" panose="02020603050405020304" pitchFamily="18" charset="0"/>
              </a:rPr>
              <a:t>Y11-13 </a:t>
            </a:r>
          </a:p>
          <a:p>
            <a:pPr>
              <a:spcAft>
                <a:spcPts val="0"/>
              </a:spcAft>
            </a:pPr>
            <a:r>
              <a:rPr lang="en-GB" sz="1600" b="1" dirty="0" smtClean="0">
                <a:solidFill>
                  <a:schemeClr val="bg1">
                    <a:lumMod val="50000"/>
                  </a:schemeClr>
                </a:solidFill>
                <a:latin typeface="Century Gothic" panose="020B0502020202020204" pitchFamily="34" charset="0"/>
                <a:ea typeface="Times New Roman" panose="02020603050405020304" pitchFamily="18" charset="0"/>
                <a:cs typeface="Times New Roman" panose="02020603050405020304" pitchFamily="18" charset="0"/>
              </a:rPr>
              <a:t>15-18 years</a:t>
            </a:r>
            <a:endParaRPr lang="en-GB" sz="1100" dirty="0">
              <a:solidFill>
                <a:schemeClr val="bg1">
                  <a:lumMod val="50000"/>
                </a:schemeClr>
              </a:solidFill>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2072124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2" y="816969"/>
            <a:ext cx="10515600" cy="5262563"/>
          </a:xfrm>
        </p:spPr>
        <p:txBody>
          <a:bodyPr/>
          <a:lstStyle/>
          <a:p>
            <a:r>
              <a:rPr lang="en-GB" dirty="0"/>
              <a:t>Ask students to discuss (either in pairs or small groups) </a:t>
            </a:r>
            <a:r>
              <a:rPr lang="en-GB" b="1" dirty="0">
                <a:solidFill>
                  <a:srgbClr val="7030A0"/>
                </a:solidFill>
              </a:rPr>
              <a:t>how they would define </a:t>
            </a:r>
            <a:r>
              <a:rPr lang="en-GB" b="1" dirty="0" smtClean="0">
                <a:solidFill>
                  <a:srgbClr val="7030A0"/>
                </a:solidFill>
              </a:rPr>
              <a:t>hip-hop </a:t>
            </a:r>
            <a:r>
              <a:rPr lang="en-GB" dirty="0"/>
              <a:t>and come up with a short phrase or </a:t>
            </a:r>
            <a:r>
              <a:rPr lang="en-GB" dirty="0" smtClean="0"/>
              <a:t>explanation</a:t>
            </a:r>
            <a:endParaRPr lang="en-GB" dirty="0"/>
          </a:p>
          <a:p>
            <a:r>
              <a:rPr lang="en-GB" dirty="0" smtClean="0"/>
              <a:t>Feedback </a:t>
            </a:r>
            <a:r>
              <a:rPr lang="en-GB" dirty="0"/>
              <a:t>to the group and share ideas</a:t>
            </a:r>
          </a:p>
          <a:p>
            <a:pPr marL="0" indent="0">
              <a:buNone/>
            </a:pPr>
            <a:endParaRPr lang="en-GB" dirty="0" smtClean="0"/>
          </a:p>
          <a:p>
            <a:pPr marL="0" lvl="0" indent="0">
              <a:buNone/>
            </a:pPr>
            <a:endParaRPr lang="en-GB" dirty="0" smtClean="0"/>
          </a:p>
          <a:p>
            <a:pPr marL="0" indent="0">
              <a:buNone/>
            </a:pPr>
            <a:endParaRPr lang="en-GB" dirty="0"/>
          </a:p>
        </p:txBody>
      </p:sp>
      <p:sp>
        <p:nvSpPr>
          <p:cNvPr id="5" name="Rounded Rectangular Callout 4"/>
          <p:cNvSpPr/>
          <p:nvPr/>
        </p:nvSpPr>
        <p:spPr>
          <a:xfrm>
            <a:off x="2088390" y="2898648"/>
            <a:ext cx="3608322" cy="3182397"/>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smtClean="0">
                <a:solidFill>
                  <a:srgbClr val="7030A0"/>
                </a:solidFill>
              </a:rPr>
              <a:t>What are some of the links between hip hop and gang culture?</a:t>
            </a:r>
            <a:endParaRPr lang="en-GB" sz="3200" b="1" dirty="0">
              <a:solidFill>
                <a:srgbClr val="7030A0"/>
              </a:solidFill>
            </a:endParaRPr>
          </a:p>
        </p:txBody>
      </p:sp>
      <p:sp>
        <p:nvSpPr>
          <p:cNvPr id="3" name="Rectangle 2"/>
          <p:cNvSpPr/>
          <p:nvPr/>
        </p:nvSpPr>
        <p:spPr>
          <a:xfrm>
            <a:off x="5992391" y="3125057"/>
            <a:ext cx="4669514" cy="2677656"/>
          </a:xfrm>
          <a:prstGeom prst="rect">
            <a:avLst/>
          </a:prstGeom>
        </p:spPr>
        <p:txBody>
          <a:bodyPr wrap="square">
            <a:spAutoFit/>
          </a:bodyPr>
          <a:lstStyle/>
          <a:p>
            <a:pPr lvl="0"/>
            <a:r>
              <a:rPr lang="en-GB" sz="2800" dirty="0"/>
              <a:t>Ask students to </a:t>
            </a:r>
            <a:r>
              <a:rPr lang="en-GB" sz="2800" dirty="0" smtClean="0"/>
              <a:t>share ideas and discuss with the group, sharing what they know as well as ideas raised in the trailer for </a:t>
            </a:r>
            <a:r>
              <a:rPr lang="en-GB" sz="2800" i="1" dirty="0" smtClean="0"/>
              <a:t>Rubble Kings.</a:t>
            </a:r>
            <a:endParaRPr lang="en-GB" sz="2800" i="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Tree>
    <p:extLst>
      <p:ext uri="{BB962C8B-B14F-4D97-AF65-F5344CB8AC3E}">
        <p14:creationId xmlns:p14="http://schemas.microsoft.com/office/powerpoint/2010/main" val="2460519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4">
                    <a:lumMod val="20000"/>
                    <a:lumOff val="80000"/>
                  </a:schemeClr>
                </a:solidFill>
              </a:rPr>
              <a:t>Hip-Hop started with a man named Clive…</a:t>
            </a:r>
            <a:endParaRPr lang="en-GB" dirty="0">
              <a:solidFill>
                <a:schemeClr val="accent4">
                  <a:lumMod val="20000"/>
                  <a:lumOff val="80000"/>
                </a:schemeClr>
              </a:solidFill>
            </a:endParaRPr>
          </a:p>
        </p:txBody>
      </p:sp>
      <p:sp>
        <p:nvSpPr>
          <p:cNvPr id="3" name="Content Placeholder 2"/>
          <p:cNvSpPr>
            <a:spLocks noGrp="1"/>
          </p:cNvSpPr>
          <p:nvPr>
            <p:ph idx="1"/>
          </p:nvPr>
        </p:nvSpPr>
        <p:spPr>
          <a:xfrm>
            <a:off x="838200" y="1690688"/>
            <a:ext cx="10515600" cy="4351338"/>
          </a:xfrm>
        </p:spPr>
        <p:txBody>
          <a:bodyPr>
            <a:normAutofit/>
          </a:bodyPr>
          <a:lstStyle/>
          <a:p>
            <a:pPr marL="0" indent="0">
              <a:buNone/>
            </a:pPr>
            <a:r>
              <a:rPr lang="en-GB" dirty="0" smtClean="0"/>
              <a:t>Hip-Hop </a:t>
            </a:r>
            <a:r>
              <a:rPr lang="en-GB" dirty="0"/>
              <a:t>emerged in the 1970’s </a:t>
            </a:r>
            <a:r>
              <a:rPr lang="en-GB" dirty="0" smtClean="0"/>
              <a:t>with the </a:t>
            </a:r>
            <a:r>
              <a:rPr lang="en-GB" dirty="0"/>
              <a:t>arrival </a:t>
            </a:r>
            <a:r>
              <a:rPr lang="en-GB" dirty="0" smtClean="0"/>
              <a:t>in New York of a man named </a:t>
            </a:r>
            <a:r>
              <a:rPr lang="en-GB" sz="4000" b="1" dirty="0" smtClean="0"/>
              <a:t>Mr Clive Campbell</a:t>
            </a:r>
            <a:r>
              <a:rPr lang="en-GB" dirty="0" smtClean="0"/>
              <a:t>. </a:t>
            </a:r>
            <a:endParaRPr lang="en-GB" dirty="0"/>
          </a:p>
        </p:txBody>
      </p:sp>
      <p:pic>
        <p:nvPicPr>
          <p:cNvPr id="5" name="Picture 4" descr="https://upload.wikimedia.org/wikipedia/commons/0/06/Kool_Her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0816" y="2810511"/>
            <a:ext cx="5261568" cy="3545840"/>
          </a:xfrm>
          <a:prstGeom prst="rect">
            <a:avLst/>
          </a:prstGeom>
          <a:solidFill>
            <a:schemeClr val="bg1"/>
          </a:solidFill>
        </p:spPr>
      </p:pic>
      <p:sp>
        <p:nvSpPr>
          <p:cNvPr id="4" name="Explosion 1 3"/>
          <p:cNvSpPr/>
          <p:nvPr/>
        </p:nvSpPr>
        <p:spPr>
          <a:xfrm>
            <a:off x="2103120" y="2718799"/>
            <a:ext cx="3820922" cy="4085177"/>
          </a:xfrm>
          <a:prstGeom prst="irregularSeal1">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smtClean="0">
                <a:solidFill>
                  <a:prstClr val="white"/>
                </a:solidFill>
              </a:rPr>
              <a:t>So who was Clive Campbell?</a:t>
            </a:r>
            <a:endParaRPr lang="en-GB" sz="2800" b="1" dirty="0">
              <a:solidFill>
                <a:prstClr val="white"/>
              </a:solidFill>
            </a:endParaRPr>
          </a:p>
        </p:txBody>
      </p:sp>
      <p:sp>
        <p:nvSpPr>
          <p:cNvPr id="6"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2121225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1250168" cy="1325563"/>
          </a:xfrm>
        </p:spPr>
        <p:txBody>
          <a:bodyPr/>
          <a:lstStyle/>
          <a:p>
            <a:r>
              <a:rPr lang="en-GB" dirty="0" smtClean="0">
                <a:solidFill>
                  <a:schemeClr val="bg1"/>
                </a:solidFill>
              </a:rPr>
              <a:t>Meet Clive Campbell (</a:t>
            </a:r>
            <a:r>
              <a:rPr lang="en-GB" dirty="0" smtClean="0">
                <a:solidFill>
                  <a:srgbClr val="7030A0"/>
                </a:solidFill>
              </a:rPr>
              <a:t>aka DJ Kool </a:t>
            </a:r>
            <a:r>
              <a:rPr lang="en-GB" dirty="0" err="1" smtClean="0">
                <a:solidFill>
                  <a:srgbClr val="7030A0"/>
                </a:solidFill>
              </a:rPr>
              <a:t>Herc</a:t>
            </a:r>
            <a:r>
              <a:rPr lang="en-GB" dirty="0" smtClean="0">
                <a:solidFill>
                  <a:schemeClr val="bg1"/>
                </a:solidFill>
              </a:rPr>
              <a:t>) </a:t>
            </a:r>
            <a:endParaRPr lang="en-GB" dirty="0">
              <a:solidFill>
                <a:schemeClr val="bg1"/>
              </a:solidFill>
            </a:endParaRPr>
          </a:p>
        </p:txBody>
      </p:sp>
      <p:sp>
        <p:nvSpPr>
          <p:cNvPr id="3" name="Content Placeholder 2"/>
          <p:cNvSpPr>
            <a:spLocks noGrp="1"/>
          </p:cNvSpPr>
          <p:nvPr>
            <p:ph idx="1"/>
          </p:nvPr>
        </p:nvSpPr>
        <p:spPr>
          <a:xfrm>
            <a:off x="838200" y="1825625"/>
            <a:ext cx="6954520" cy="4351338"/>
          </a:xfrm>
        </p:spPr>
        <p:txBody>
          <a:bodyPr>
            <a:normAutofit/>
          </a:bodyPr>
          <a:lstStyle/>
          <a:p>
            <a:pPr marL="0" indent="0">
              <a:buNone/>
            </a:pPr>
            <a:r>
              <a:rPr lang="en-GB" dirty="0" smtClean="0"/>
              <a:t>Kool </a:t>
            </a:r>
            <a:r>
              <a:rPr lang="en-GB" dirty="0" err="1" smtClean="0"/>
              <a:t>Herc</a:t>
            </a:r>
            <a:r>
              <a:rPr lang="en-GB" dirty="0"/>
              <a:t> migrated to the United States from Kingston, Jamaica and settled in the West Bronx of New York.  </a:t>
            </a:r>
            <a:endParaRPr lang="en-GB" dirty="0" smtClean="0"/>
          </a:p>
          <a:p>
            <a:pPr marL="0" indent="0">
              <a:buNone/>
            </a:pPr>
            <a:r>
              <a:rPr lang="en-GB" dirty="0" smtClean="0"/>
              <a:t>He was </a:t>
            </a:r>
            <a:r>
              <a:rPr lang="en-GB" dirty="0"/>
              <a:t>a disc jockey </a:t>
            </a:r>
            <a:r>
              <a:rPr lang="en-GB" dirty="0" smtClean="0"/>
              <a:t>and attempted </a:t>
            </a:r>
            <a:r>
              <a:rPr lang="en-GB" dirty="0"/>
              <a:t>to incorporate his Jamaica style of disc </a:t>
            </a:r>
            <a:r>
              <a:rPr lang="en-GB" dirty="0" smtClean="0"/>
              <a:t>jockeying into the local scene, </a:t>
            </a:r>
            <a:r>
              <a:rPr lang="en-GB" dirty="0"/>
              <a:t>which involved reciting improvised rhymes over reggae records.  </a:t>
            </a:r>
          </a:p>
        </p:txBody>
      </p:sp>
      <p:pic>
        <p:nvPicPr>
          <p:cNvPr id="4" name="Picture 2" descr="https://upload.wikimedia.org/wikipedia/commons/thumb/9/91/Herc_on_the_Wheels_of_Steel.JPG/768px-Herc_on_the_Wheels_of_Stee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2720" y="1315720"/>
            <a:ext cx="4011929" cy="534924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904764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2168" y="804672"/>
            <a:ext cx="10515600" cy="5445443"/>
          </a:xfrm>
        </p:spPr>
        <p:txBody>
          <a:bodyPr>
            <a:normAutofit/>
          </a:bodyPr>
          <a:lstStyle/>
          <a:p>
            <a:pPr marL="0" indent="0">
              <a:buNone/>
            </a:pPr>
            <a:r>
              <a:rPr lang="en-GB" dirty="0" smtClean="0"/>
              <a:t>New York wasn’t really interested in his reggae, so Kool </a:t>
            </a:r>
            <a:r>
              <a:rPr lang="en-GB" dirty="0" err="1" smtClean="0"/>
              <a:t>Herc</a:t>
            </a:r>
            <a:r>
              <a:rPr lang="en-GB" dirty="0" smtClean="0"/>
              <a:t> had to find </a:t>
            </a:r>
            <a:r>
              <a:rPr lang="en-GB" dirty="0"/>
              <a:t>another </a:t>
            </a:r>
            <a:r>
              <a:rPr lang="en-GB" dirty="0" smtClean="0"/>
              <a:t>sound to try to please </a:t>
            </a:r>
            <a:r>
              <a:rPr lang="en-GB" dirty="0"/>
              <a:t>his </a:t>
            </a:r>
            <a:r>
              <a:rPr lang="en-GB" dirty="0" smtClean="0"/>
              <a:t>audiences…which </a:t>
            </a:r>
            <a:r>
              <a:rPr lang="en-GB" dirty="0"/>
              <a:t>he did.  </a:t>
            </a:r>
            <a:endParaRPr lang="en-GB" dirty="0" smtClean="0"/>
          </a:p>
          <a:p>
            <a:pPr marL="0" indent="0">
              <a:buNone/>
            </a:pPr>
            <a:endParaRPr lang="en-GB" dirty="0" smtClean="0"/>
          </a:p>
          <a:p>
            <a:pPr marL="0" indent="0">
              <a:buNone/>
            </a:pPr>
            <a:r>
              <a:rPr lang="en-GB" dirty="0" smtClean="0"/>
              <a:t>He adapted </a:t>
            </a:r>
            <a:r>
              <a:rPr lang="en-GB" dirty="0"/>
              <a:t>a new style, </a:t>
            </a:r>
            <a:r>
              <a:rPr lang="en-GB" dirty="0" smtClean="0"/>
              <a:t>and chanted over the top of </a:t>
            </a:r>
            <a:r>
              <a:rPr lang="en-GB" dirty="0"/>
              <a:t>instrumental </a:t>
            </a:r>
            <a:r>
              <a:rPr lang="en-GB" dirty="0" smtClean="0"/>
              <a:t>sections </a:t>
            </a:r>
            <a:r>
              <a:rPr lang="en-GB" dirty="0"/>
              <a:t>of the popular music of the day.  </a:t>
            </a:r>
            <a:endParaRPr lang="en-GB" dirty="0" smtClean="0"/>
          </a:p>
          <a:p>
            <a:pPr marL="0" indent="0">
              <a:buNone/>
            </a:pPr>
            <a:endParaRPr lang="en-GB" dirty="0" smtClean="0"/>
          </a:p>
          <a:p>
            <a:pPr marL="0" indent="0">
              <a:buNone/>
            </a:pPr>
            <a:r>
              <a:rPr lang="en-GB" dirty="0" smtClean="0"/>
              <a:t>He </a:t>
            </a:r>
            <a:r>
              <a:rPr lang="en-GB" dirty="0"/>
              <a:t>learned that by taking </a:t>
            </a:r>
            <a:r>
              <a:rPr lang="en-GB" dirty="0" smtClean="0"/>
              <a:t>two </a:t>
            </a:r>
            <a:r>
              <a:rPr lang="en-GB" dirty="0"/>
              <a:t>identical records using an audio mixer, </a:t>
            </a:r>
            <a:r>
              <a:rPr lang="en-GB" dirty="0" smtClean="0"/>
              <a:t>he </a:t>
            </a:r>
            <a:r>
              <a:rPr lang="en-GB" dirty="0"/>
              <a:t>could play </a:t>
            </a:r>
            <a:r>
              <a:rPr lang="en-GB" dirty="0" smtClean="0"/>
              <a:t>the popular instrumental segment over </a:t>
            </a:r>
            <a:r>
              <a:rPr lang="en-GB" dirty="0"/>
              <a:t>and </a:t>
            </a:r>
            <a:r>
              <a:rPr lang="en-GB" dirty="0" smtClean="0"/>
              <a:t>over and over…</a:t>
            </a:r>
            <a:endParaRPr lang="en-GB" dirty="0"/>
          </a:p>
          <a:p>
            <a:endParaRPr lang="en-GB" sz="2400"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001" t="1386" r="51475" b="53707"/>
          <a:stretch/>
        </p:blipFill>
        <p:spPr>
          <a:xfrm>
            <a:off x="9445752" y="4362239"/>
            <a:ext cx="2527173" cy="2352886"/>
          </a:xfrm>
          <a:prstGeom prst="rect">
            <a:avLst/>
          </a:prstGeom>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90485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570298"/>
            <a:ext cx="11239500" cy="5110163"/>
          </a:xfrm>
        </p:spPr>
        <p:txBody>
          <a:bodyPr>
            <a:normAutofit/>
          </a:bodyPr>
          <a:lstStyle/>
          <a:p>
            <a:pPr marL="0" indent="0">
              <a:buNone/>
            </a:pPr>
            <a:r>
              <a:rPr lang="en-GB" sz="2400" dirty="0" smtClean="0"/>
              <a:t>After Kool </a:t>
            </a:r>
            <a:r>
              <a:rPr lang="en-GB" sz="2400" dirty="0" err="1" smtClean="0"/>
              <a:t>Herc’s</a:t>
            </a:r>
            <a:r>
              <a:rPr lang="en-GB" sz="2400" dirty="0" smtClean="0"/>
              <a:t> early work, rap </a:t>
            </a:r>
            <a:r>
              <a:rPr lang="en-GB" sz="2400" dirty="0"/>
              <a:t>music </a:t>
            </a:r>
            <a:r>
              <a:rPr lang="en-GB" sz="2400" dirty="0" smtClean="0"/>
              <a:t>began to spread </a:t>
            </a:r>
            <a:r>
              <a:rPr lang="en-GB" sz="2400" dirty="0"/>
              <a:t>throughout the urban community of New </a:t>
            </a:r>
            <a:r>
              <a:rPr lang="en-GB" sz="2400" dirty="0" smtClean="0"/>
              <a:t>York.</a:t>
            </a:r>
          </a:p>
          <a:p>
            <a:pPr marL="0" indent="0">
              <a:buNone/>
            </a:pPr>
            <a:r>
              <a:rPr lang="en-GB" sz="2400" dirty="0"/>
              <a:t/>
            </a:r>
            <a:br>
              <a:rPr lang="en-GB" sz="2400" dirty="0"/>
            </a:br>
            <a:r>
              <a:rPr lang="en-GB" sz="2400" dirty="0" smtClean="0"/>
              <a:t>Many </a:t>
            </a:r>
            <a:r>
              <a:rPr lang="en-GB" sz="2400" dirty="0"/>
              <a:t>people began to use it as a </a:t>
            </a:r>
            <a:r>
              <a:rPr lang="en-GB" sz="2400" b="1" dirty="0"/>
              <a:t>form of expression </a:t>
            </a:r>
            <a:r>
              <a:rPr lang="en-GB" sz="2400" dirty="0" smtClean="0"/>
              <a:t>as it offered </a:t>
            </a:r>
            <a:r>
              <a:rPr lang="en-GB" sz="2400" b="1" dirty="0"/>
              <a:t>unlimited boundaries</a:t>
            </a:r>
            <a:r>
              <a:rPr lang="en-GB" sz="2400" dirty="0"/>
              <a:t>.  </a:t>
            </a:r>
            <a:r>
              <a:rPr lang="en-GB" sz="2400" dirty="0" smtClean="0"/>
              <a:t>There </a:t>
            </a:r>
            <a:r>
              <a:rPr lang="en-GB" sz="2400" dirty="0"/>
              <a:t>were </a:t>
            </a:r>
            <a:r>
              <a:rPr lang="en-GB" sz="2400" b="1" dirty="0"/>
              <a:t>no set rules</a:t>
            </a:r>
            <a:r>
              <a:rPr lang="en-GB" sz="2400" dirty="0"/>
              <a:t>, except to be original </a:t>
            </a:r>
            <a:r>
              <a:rPr lang="en-GB" sz="2400" dirty="0" smtClean="0"/>
              <a:t>and </a:t>
            </a:r>
            <a:r>
              <a:rPr lang="en-GB" sz="2400" dirty="0"/>
              <a:t>to rhyme to the beat of the music.  </a:t>
            </a: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18" t="53083" r="52977" b="278"/>
          <a:stretch/>
        </p:blipFill>
        <p:spPr>
          <a:xfrm>
            <a:off x="9664471" y="4895849"/>
            <a:ext cx="2137004" cy="2102625"/>
          </a:xfrm>
          <a:prstGeom prst="rect">
            <a:avLst/>
          </a:prstGeom>
        </p:spPr>
      </p:pic>
      <p:sp>
        <p:nvSpPr>
          <p:cNvPr id="5" name="Footer Placeholder 3"/>
          <p:cNvSpPr>
            <a:spLocks noGrp="1"/>
          </p:cNvSpPr>
          <p:nvPr>
            <p:ph type="ftr" sz="quarter" idx="11"/>
          </p:nvPr>
        </p:nvSpPr>
        <p:spPr>
          <a:xfrm>
            <a:off x="4038602" y="6356351"/>
            <a:ext cx="4114800" cy="365125"/>
          </a:xfrm>
        </p:spPr>
        <p:txBody>
          <a:bodyPr/>
          <a:lstStyle/>
          <a:p>
            <a:endParaRPr lang="en-GB" dirty="0"/>
          </a:p>
        </p:txBody>
      </p:sp>
      <p:sp>
        <p:nvSpPr>
          <p:cNvPr id="6" name="Rounded Rectangular Callout 5"/>
          <p:cNvSpPr/>
          <p:nvPr/>
        </p:nvSpPr>
        <p:spPr>
          <a:xfrm>
            <a:off x="2697480" y="3001623"/>
            <a:ext cx="3785616" cy="3216298"/>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rgbClr val="7030A0"/>
                </a:solidFill>
              </a:rPr>
              <a:t>How do you think Hip-hop </a:t>
            </a:r>
            <a:r>
              <a:rPr lang="en-GB" sz="2800" b="1" dirty="0" smtClean="0">
                <a:solidFill>
                  <a:srgbClr val="7030A0"/>
                </a:solidFill>
              </a:rPr>
              <a:t>was so appealing and helped </a:t>
            </a:r>
            <a:r>
              <a:rPr lang="en-GB" sz="2800" b="1" dirty="0">
                <a:solidFill>
                  <a:srgbClr val="7030A0"/>
                </a:solidFill>
              </a:rPr>
              <a:t>to alleviate gang </a:t>
            </a:r>
            <a:r>
              <a:rPr lang="en-GB" sz="2800" b="1" dirty="0" smtClean="0">
                <a:solidFill>
                  <a:srgbClr val="7030A0"/>
                </a:solidFill>
              </a:rPr>
              <a:t>tension and violence?</a:t>
            </a:r>
            <a:endParaRPr lang="en-GB" sz="2800" b="1" dirty="0">
              <a:solidFill>
                <a:srgbClr val="7030A0"/>
              </a:solidFill>
            </a:endParaRPr>
          </a:p>
        </p:txBody>
      </p:sp>
      <p:sp>
        <p:nvSpPr>
          <p:cNvPr id="2" name="Rectangle 1"/>
          <p:cNvSpPr/>
          <p:nvPr/>
        </p:nvSpPr>
        <p:spPr>
          <a:xfrm>
            <a:off x="6766560" y="3125379"/>
            <a:ext cx="3520440" cy="2308324"/>
          </a:xfrm>
          <a:prstGeom prst="rect">
            <a:avLst/>
          </a:prstGeom>
        </p:spPr>
        <p:txBody>
          <a:bodyPr wrap="square">
            <a:spAutoFit/>
          </a:bodyPr>
          <a:lstStyle/>
          <a:p>
            <a:r>
              <a:rPr lang="en-GB" sz="2400" dirty="0" smtClean="0"/>
              <a:t>Think </a:t>
            </a:r>
            <a:r>
              <a:rPr lang="en-GB" sz="2400" dirty="0"/>
              <a:t>back to discussions on why people join </a:t>
            </a:r>
            <a:r>
              <a:rPr lang="en-GB" sz="2400" dirty="0" smtClean="0"/>
              <a:t>gangs and share your thoughts with the class.</a:t>
            </a:r>
            <a:endParaRPr lang="en-GB" sz="2400" dirty="0"/>
          </a:p>
        </p:txBody>
      </p:sp>
    </p:spTree>
    <p:extLst>
      <p:ext uri="{BB962C8B-B14F-4D97-AF65-F5344CB8AC3E}">
        <p14:creationId xmlns:p14="http://schemas.microsoft.com/office/powerpoint/2010/main" val="53687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017009" y="1650048"/>
            <a:ext cx="4305300" cy="4946332"/>
          </a:xfrm>
        </p:spPr>
        <p:txBody>
          <a:bodyPr>
            <a:normAutofit/>
          </a:bodyPr>
          <a:lstStyle/>
          <a:p>
            <a:pPr marL="0" indent="0">
              <a:buNone/>
            </a:pPr>
            <a:r>
              <a:rPr lang="en-GB" sz="4400" b="1" dirty="0" smtClean="0"/>
              <a:t>MC-</a:t>
            </a:r>
            <a:r>
              <a:rPr lang="en-GB" sz="4400" b="1" dirty="0" err="1" smtClean="0"/>
              <a:t>ing</a:t>
            </a:r>
            <a:r>
              <a:rPr lang="en-GB" sz="3200" dirty="0" smtClean="0"/>
              <a:t> (rapping) and </a:t>
            </a:r>
            <a:r>
              <a:rPr lang="en-GB" sz="4400" b="1" dirty="0"/>
              <a:t>DJ-</a:t>
            </a:r>
            <a:r>
              <a:rPr lang="en-GB" sz="4400" b="1" dirty="0" err="1"/>
              <a:t>ing</a:t>
            </a:r>
            <a:r>
              <a:rPr lang="en-GB" sz="3200" dirty="0"/>
              <a:t> were at the </a:t>
            </a:r>
            <a:r>
              <a:rPr lang="en-GB" sz="3200" dirty="0" smtClean="0"/>
              <a:t>core of </a:t>
            </a:r>
            <a:r>
              <a:rPr lang="en-GB" sz="3200" dirty="0"/>
              <a:t>this emerging culture, but hip-hop was always </a:t>
            </a:r>
            <a:r>
              <a:rPr lang="en-GB" sz="3200" dirty="0" smtClean="0"/>
              <a:t>much bigger than </a:t>
            </a:r>
            <a:r>
              <a:rPr lang="en-GB" sz="3200" dirty="0"/>
              <a:t>just the </a:t>
            </a:r>
            <a:r>
              <a:rPr lang="en-GB" sz="3200" dirty="0" smtClean="0"/>
              <a:t>music… </a:t>
            </a:r>
          </a:p>
        </p:txBody>
      </p:sp>
      <p:sp>
        <p:nvSpPr>
          <p:cNvPr id="5" name="Oval 4"/>
          <p:cNvSpPr/>
          <p:nvPr/>
        </p:nvSpPr>
        <p:spPr>
          <a:xfrm>
            <a:off x="561467" y="466472"/>
            <a:ext cx="3147951" cy="312712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7030A0"/>
                </a:solidFill>
              </a:rPr>
              <a:t>DJ</a:t>
            </a:r>
            <a:endParaRPr lang="en-GB" b="1" dirty="0">
              <a:solidFill>
                <a:srgbClr val="7030A0"/>
              </a:solidFill>
            </a:endParaRPr>
          </a:p>
        </p:txBody>
      </p:sp>
      <p:sp>
        <p:nvSpPr>
          <p:cNvPr id="7" name="Oval 6"/>
          <p:cNvSpPr/>
          <p:nvPr/>
        </p:nvSpPr>
        <p:spPr>
          <a:xfrm>
            <a:off x="8444230" y="2788920"/>
            <a:ext cx="3424682" cy="334797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rgbClr val="7030A0"/>
                </a:solidFill>
              </a:rPr>
              <a:t>MC</a:t>
            </a:r>
            <a:endParaRPr lang="en-GB" b="1" dirty="0" smtClean="0">
              <a:solidFill>
                <a:srgbClr val="7030A0"/>
              </a:solidFill>
            </a:endParaRPr>
          </a:p>
          <a:p>
            <a:pPr algn="ctr"/>
            <a:endParaRPr lang="en-GB" b="1" dirty="0">
              <a:solidFill>
                <a:srgbClr val="7030A0"/>
              </a:solidFill>
            </a:endParaRPr>
          </a:p>
        </p:txBody>
      </p:sp>
      <p:sp>
        <p:nvSpPr>
          <p:cNvPr id="6"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764706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anim calcmode="lin" valueType="num">
                                      <p:cBhvr>
                                        <p:cTn id="15" dur="2000" fill="hold"/>
                                        <p:tgtEl>
                                          <p:spTgt spid="7"/>
                                        </p:tgtEl>
                                        <p:attrNameLst>
                                          <p:attrName>ppt_w</p:attrName>
                                        </p:attrNameLst>
                                      </p:cBhvr>
                                      <p:tavLst>
                                        <p:tav tm="0" fmla="#ppt_w*sin(2.5*pi*$)">
                                          <p:val>
                                            <p:fltVal val="0"/>
                                          </p:val>
                                        </p:tav>
                                        <p:tav tm="100000">
                                          <p:val>
                                            <p:fltVal val="1"/>
                                          </p:val>
                                        </p:tav>
                                      </p:tavLst>
                                    </p:anim>
                                    <p:anim calcmode="lin" valueType="num">
                                      <p:cBhvr>
                                        <p:cTn id="1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268" y="691354"/>
            <a:ext cx="10820399" cy="1641476"/>
          </a:xfrm>
        </p:spPr>
        <p:txBody>
          <a:bodyPr>
            <a:normAutofit/>
          </a:bodyPr>
          <a:lstStyle/>
          <a:p>
            <a:pPr marL="0" indent="0">
              <a:buNone/>
            </a:pPr>
            <a:r>
              <a:rPr lang="en-GB" dirty="0" smtClean="0"/>
              <a:t>Hip-hop </a:t>
            </a:r>
            <a:r>
              <a:rPr lang="en-GB" dirty="0"/>
              <a:t>was </a:t>
            </a:r>
            <a:r>
              <a:rPr lang="en-GB" sz="3600" b="1" dirty="0" smtClean="0"/>
              <a:t>b-</a:t>
            </a:r>
            <a:r>
              <a:rPr lang="en-GB" sz="3600" b="1" dirty="0" err="1" smtClean="0"/>
              <a:t>boying</a:t>
            </a:r>
            <a:r>
              <a:rPr lang="en-GB" sz="3600" b="1" dirty="0" smtClean="0"/>
              <a:t>, breaking or breakdancing</a:t>
            </a:r>
            <a:r>
              <a:rPr lang="en-GB" dirty="0"/>
              <a:t>, </a:t>
            </a:r>
            <a:r>
              <a:rPr lang="en-GB" dirty="0" smtClean="0"/>
              <a:t>a gymnastic dance-style </a:t>
            </a:r>
            <a:r>
              <a:rPr lang="en-GB" dirty="0"/>
              <a:t>that </a:t>
            </a:r>
            <a:r>
              <a:rPr lang="en-GB" dirty="0" smtClean="0"/>
              <a:t>calls for improvised</a:t>
            </a:r>
            <a:r>
              <a:rPr lang="en-GB" dirty="0"/>
              <a:t>, angular athleticism </a:t>
            </a:r>
            <a:r>
              <a:rPr lang="en-GB" dirty="0" smtClean="0"/>
              <a:t>rather than choreographed </a:t>
            </a:r>
            <a:r>
              <a:rPr lang="en-GB" dirty="0"/>
              <a:t>fluidity. </a:t>
            </a:r>
          </a:p>
        </p:txBody>
      </p:sp>
      <p:sp>
        <p:nvSpPr>
          <p:cNvPr id="4" name="Oval 3"/>
          <p:cNvSpPr/>
          <p:nvPr/>
        </p:nvSpPr>
        <p:spPr>
          <a:xfrm>
            <a:off x="9217152" y="2013584"/>
            <a:ext cx="2667381" cy="2613280"/>
          </a:xfrm>
          <a:prstGeom prst="ellipse">
            <a:avLst/>
          </a:prstGeom>
          <a:blipFill dpi="0" rotWithShape="1">
            <a:blip r:embed="rId2">
              <a:extLst>
                <a:ext uri="{28A0092B-C50C-407E-A947-70E740481C1C}">
                  <a14:useLocalDpi xmlns:a14="http://schemas.microsoft.com/office/drawing/2010/main" val="0"/>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b="1" dirty="0" smtClean="0">
                <a:solidFill>
                  <a:srgbClr val="7030A0"/>
                </a:solidFill>
              </a:rPr>
              <a:t>   Breakdance</a:t>
            </a:r>
            <a:endParaRPr lang="en-GB" b="1" dirty="0">
              <a:solidFill>
                <a:srgbClr val="7030A0"/>
              </a:solidFill>
            </a:endParaRPr>
          </a:p>
        </p:txBody>
      </p:sp>
      <p:sp>
        <p:nvSpPr>
          <p:cNvPr id="5" name="Oval 4"/>
          <p:cNvSpPr/>
          <p:nvPr/>
        </p:nvSpPr>
        <p:spPr>
          <a:xfrm>
            <a:off x="260034" y="2504278"/>
            <a:ext cx="3027299" cy="298529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7030A0"/>
              </a:solidFill>
            </a:endParaRPr>
          </a:p>
          <a:p>
            <a:pPr algn="ctr"/>
            <a:endParaRPr lang="en-GB" dirty="0">
              <a:solidFill>
                <a:srgbClr val="7030A0"/>
              </a:solidFill>
            </a:endParaRPr>
          </a:p>
          <a:p>
            <a:r>
              <a:rPr lang="en-GB" dirty="0">
                <a:solidFill>
                  <a:srgbClr val="7030A0"/>
                </a:solidFill>
              </a:rPr>
              <a:t> </a:t>
            </a:r>
            <a:r>
              <a:rPr lang="en-GB" dirty="0" smtClean="0">
                <a:solidFill>
                  <a:srgbClr val="7030A0"/>
                </a:solidFill>
              </a:rPr>
              <a:t>            </a:t>
            </a:r>
            <a:r>
              <a:rPr lang="en-GB" b="1" dirty="0" err="1" smtClean="0">
                <a:solidFill>
                  <a:srgbClr val="7030A0"/>
                </a:solidFill>
              </a:rPr>
              <a:t>Grafitti</a:t>
            </a:r>
            <a:endParaRPr lang="en-GB"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6" name="Content Placeholder 2"/>
          <p:cNvSpPr txBox="1">
            <a:spLocks/>
          </p:cNvSpPr>
          <p:nvPr/>
        </p:nvSpPr>
        <p:spPr>
          <a:xfrm>
            <a:off x="3247391" y="2226372"/>
            <a:ext cx="6719569" cy="339089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t>Hip-hop was also </a:t>
            </a:r>
            <a:r>
              <a:rPr lang="en-GB" sz="4000" b="1" dirty="0" smtClean="0"/>
              <a:t>graffiti</a:t>
            </a:r>
            <a:r>
              <a:rPr lang="en-GB" dirty="0" smtClean="0"/>
              <a:t>, a new form of expression that employed spray paint as the medium and subway walls as the canvas. </a:t>
            </a:r>
          </a:p>
          <a:p>
            <a:pPr marL="0" indent="0">
              <a:buFont typeface="Arial" panose="020B0604020202020204" pitchFamily="34" charset="0"/>
              <a:buNone/>
            </a:pPr>
            <a:endParaRPr lang="en-GB" dirty="0"/>
          </a:p>
          <a:p>
            <a:pPr marL="0" indent="0">
              <a:buFont typeface="Arial" panose="020B0604020202020204" pitchFamily="34" charset="0"/>
              <a:buNone/>
            </a:pPr>
            <a:r>
              <a:rPr lang="en-GB" dirty="0" smtClean="0"/>
              <a:t>The police called it vandalism; the people called it art.</a:t>
            </a:r>
            <a:endParaRPr lang="en-GB" dirty="0"/>
          </a:p>
        </p:txBody>
      </p:sp>
      <p:sp>
        <p:nvSpPr>
          <p:cNvPr id="7"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19422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1025" y="600074"/>
            <a:ext cx="11515725" cy="5867401"/>
          </a:xfrm>
        </p:spPr>
        <p:txBody>
          <a:bodyPr>
            <a:normAutofit/>
          </a:bodyPr>
          <a:lstStyle/>
          <a:p>
            <a:pPr marL="0" indent="0">
              <a:buNone/>
            </a:pPr>
            <a:r>
              <a:rPr lang="en-GB" sz="2400" dirty="0" smtClean="0"/>
              <a:t>Right from the start, hip-hop </a:t>
            </a:r>
            <a:r>
              <a:rPr lang="en-GB" sz="2400" dirty="0"/>
              <a:t>was aggressive and </a:t>
            </a:r>
            <a:r>
              <a:rPr lang="en-GB" sz="2400" dirty="0" smtClean="0"/>
              <a:t>oppositional in its four elements.</a:t>
            </a:r>
          </a:p>
        </p:txBody>
      </p:sp>
      <p:sp>
        <p:nvSpPr>
          <p:cNvPr id="4" name="Footer Placeholder 3"/>
          <p:cNvSpPr>
            <a:spLocks noGrp="1"/>
          </p:cNvSpPr>
          <p:nvPr>
            <p:ph type="ftr" sz="quarter" idx="11"/>
          </p:nvPr>
        </p:nvSpPr>
        <p:spPr>
          <a:xfrm>
            <a:off x="4038602" y="6356351"/>
            <a:ext cx="4114800" cy="365125"/>
          </a:xfrm>
        </p:spPr>
        <p:txBody>
          <a:bodyPr/>
          <a:lstStyle/>
          <a:p>
            <a:endParaRPr lang="en-GB" dirty="0"/>
          </a:p>
        </p:txBody>
      </p:sp>
      <p:pic>
        <p:nvPicPr>
          <p:cNvPr id="1026" name="Picture 2" descr="https://static1.squarespace.com/static/520ed800e4b0229123208764/5258a565e4b030e5f06c2e15/5274f1e9e4b07e72f74b8b3d/1393717744441/70s.JPG?format=750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3328" y="1516663"/>
            <a:ext cx="5961253" cy="409775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81024" y="1458497"/>
            <a:ext cx="5472304" cy="5262979"/>
          </a:xfrm>
          <a:prstGeom prst="rect">
            <a:avLst/>
          </a:prstGeom>
        </p:spPr>
        <p:txBody>
          <a:bodyPr wrap="square">
            <a:spAutoFit/>
          </a:bodyPr>
          <a:lstStyle/>
          <a:p>
            <a:r>
              <a:rPr lang="en-GB" sz="2400" dirty="0"/>
              <a:t>Hip-hop was a break from the musical traditions it followed and refused to follow the rules. Jazz had refused to be on time, Rock and Roll had refused to be quiet - hip-hop refused to be melodic</a:t>
            </a:r>
            <a:r>
              <a:rPr lang="en-GB" sz="2400" dirty="0" smtClean="0"/>
              <a:t>.</a:t>
            </a:r>
          </a:p>
          <a:p>
            <a:endParaRPr lang="en-GB" sz="2400" dirty="0"/>
          </a:p>
          <a:p>
            <a:r>
              <a:rPr lang="en-GB" sz="2400" dirty="0"/>
              <a:t>Rappers didn’t have a band, they had a turntable; and the music was no longer focusing on the </a:t>
            </a:r>
            <a:r>
              <a:rPr lang="en-GB" sz="2400" dirty="0" err="1"/>
              <a:t>skillful</a:t>
            </a:r>
            <a:r>
              <a:rPr lang="en-GB" sz="2400" dirty="0"/>
              <a:t> arrangement of instruments but instead was about the </a:t>
            </a:r>
            <a:r>
              <a:rPr lang="en-GB" sz="2400" dirty="0" err="1"/>
              <a:t>skillful</a:t>
            </a:r>
            <a:r>
              <a:rPr lang="en-GB" sz="2400" dirty="0"/>
              <a:t> production of </a:t>
            </a:r>
            <a:r>
              <a:rPr lang="en-GB" sz="2400" dirty="0" smtClean="0"/>
              <a:t>sounds, lyrics and language. </a:t>
            </a:r>
            <a:endParaRPr lang="en-GB" sz="2400" dirty="0"/>
          </a:p>
        </p:txBody>
      </p:sp>
    </p:spTree>
    <p:extLst>
      <p:ext uri="{BB962C8B-B14F-4D97-AF65-F5344CB8AC3E}">
        <p14:creationId xmlns:p14="http://schemas.microsoft.com/office/powerpoint/2010/main" val="4166846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calcmode="lin" valueType="num">
                                      <p:cBhvr additive="base">
                                        <p:cTn id="13"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7" name="Title 1"/>
          <p:cNvSpPr txBox="1">
            <a:spLocks/>
          </p:cNvSpPr>
          <p:nvPr/>
        </p:nvSpPr>
        <p:spPr>
          <a:xfrm>
            <a:off x="717391" y="5225099"/>
            <a:ext cx="10510267" cy="1496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800" dirty="0" smtClean="0">
                <a:solidFill>
                  <a:prstClr val="black"/>
                </a:solidFill>
              </a:rPr>
              <a:t>Watch a short 2 minute montage of the 4 pillars of hip-hop </a:t>
            </a:r>
            <a:r>
              <a:rPr lang="en-GB" sz="2800" dirty="0" smtClean="0">
                <a:solidFill>
                  <a:prstClr val="black"/>
                </a:solidFill>
              </a:rPr>
              <a:t>on </a:t>
            </a:r>
            <a:r>
              <a:rPr lang="en-GB" sz="2800" dirty="0" smtClean="0">
                <a:solidFill>
                  <a:prstClr val="black"/>
                </a:solidFill>
              </a:rPr>
              <a:t>the link </a:t>
            </a:r>
            <a:r>
              <a:rPr lang="en-GB" sz="2800" dirty="0" smtClean="0">
                <a:solidFill>
                  <a:prstClr val="black"/>
                </a:solidFill>
              </a:rPr>
              <a:t>below</a:t>
            </a:r>
            <a:endParaRPr lang="en-GB" sz="2800" dirty="0" smtClean="0">
              <a:solidFill>
                <a:prstClr val="black"/>
              </a:solidFill>
            </a:endParaRPr>
          </a:p>
          <a:p>
            <a:pPr algn="ctr"/>
            <a:endParaRPr lang="en-GB" sz="2800" dirty="0" smtClean="0">
              <a:solidFill>
                <a:prstClr val="white"/>
              </a:solidFill>
            </a:endParaRPr>
          </a:p>
          <a:p>
            <a:pPr algn="ctr"/>
            <a:r>
              <a:rPr lang="en-GB" sz="1800" dirty="0">
                <a:solidFill>
                  <a:prstClr val="white"/>
                </a:solidFill>
                <a:latin typeface="Trebuchet MS" panose="020B0603020202020204" pitchFamily="34" charset="0"/>
                <a:hlinkClick r:id="rId2"/>
              </a:rPr>
              <a:t>https://youtu.be/1Qyfvc0UHtU</a:t>
            </a:r>
            <a:endParaRPr lang="en-GB" sz="1800" dirty="0">
              <a:solidFill>
                <a:prstClr val="white"/>
              </a:solidFill>
              <a:latin typeface="Trebuchet MS" panose="020B0603020202020204" pitchFamily="34" charset="0"/>
            </a:endParaRPr>
          </a:p>
          <a:p>
            <a:pPr algn="ctr"/>
            <a:endParaRPr lang="en-GB" sz="3600" dirty="0" smtClean="0">
              <a:solidFill>
                <a:prstClr val="white"/>
              </a:solidFill>
            </a:endParaRPr>
          </a:p>
          <a:p>
            <a:pPr algn="ctr"/>
            <a:endParaRPr lang="en-GB" sz="3600" dirty="0" smtClean="0">
              <a:solidFill>
                <a:prstClr val="white"/>
              </a:solidFill>
            </a:endParaRPr>
          </a:p>
          <a:p>
            <a:pPr algn="ctr"/>
            <a:endParaRPr lang="en-GB" sz="3600" dirty="0">
              <a:solidFill>
                <a:prstClr val="white"/>
              </a:solidFill>
            </a:endParaRPr>
          </a:p>
        </p:txBody>
      </p:sp>
      <p:sp>
        <p:nvSpPr>
          <p:cNvPr id="5" name="Oval 4"/>
          <p:cNvSpPr/>
          <p:nvPr/>
        </p:nvSpPr>
        <p:spPr>
          <a:xfrm>
            <a:off x="1009336" y="1387442"/>
            <a:ext cx="2462776" cy="2231105"/>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6" name="Oval 5"/>
          <p:cNvSpPr/>
          <p:nvPr/>
        </p:nvSpPr>
        <p:spPr>
          <a:xfrm>
            <a:off x="8589646" y="1399032"/>
            <a:ext cx="2282570" cy="2231106"/>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solidFill>
                <a:srgbClr val="7030A0"/>
              </a:solidFill>
            </a:endParaRPr>
          </a:p>
        </p:txBody>
      </p:sp>
      <p:sp>
        <p:nvSpPr>
          <p:cNvPr id="8" name="Oval 7"/>
          <p:cNvSpPr/>
          <p:nvPr/>
        </p:nvSpPr>
        <p:spPr>
          <a:xfrm>
            <a:off x="6074098" y="1355004"/>
            <a:ext cx="2475381" cy="2289498"/>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b="1" dirty="0" smtClean="0">
              <a:solidFill>
                <a:srgbClr val="7030A0"/>
              </a:solidFill>
            </a:endParaRPr>
          </a:p>
          <a:p>
            <a:r>
              <a:rPr lang="en-GB" b="1" dirty="0" smtClean="0">
                <a:solidFill>
                  <a:srgbClr val="7030A0"/>
                </a:solidFill>
              </a:rPr>
              <a:t>   </a:t>
            </a:r>
            <a:endParaRPr lang="en-GB" b="1" dirty="0">
              <a:solidFill>
                <a:srgbClr val="7030A0"/>
              </a:solidFill>
            </a:endParaRPr>
          </a:p>
        </p:txBody>
      </p:sp>
      <p:sp>
        <p:nvSpPr>
          <p:cNvPr id="9" name="Oval 8"/>
          <p:cNvSpPr/>
          <p:nvPr/>
        </p:nvSpPr>
        <p:spPr>
          <a:xfrm>
            <a:off x="3615055" y="1389862"/>
            <a:ext cx="2357470" cy="2209318"/>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smtClean="0">
              <a:solidFill>
                <a:srgbClr val="7030A0"/>
              </a:solidFill>
            </a:endParaRPr>
          </a:p>
          <a:p>
            <a:pPr algn="ctr"/>
            <a:endParaRPr lang="en-GB" dirty="0">
              <a:solidFill>
                <a:srgbClr val="7030A0"/>
              </a:solidFill>
            </a:endParaRPr>
          </a:p>
          <a:p>
            <a:r>
              <a:rPr lang="en-GB" dirty="0">
                <a:solidFill>
                  <a:srgbClr val="7030A0"/>
                </a:solidFill>
              </a:rPr>
              <a:t> </a:t>
            </a:r>
            <a:r>
              <a:rPr lang="en-GB" dirty="0" smtClean="0">
                <a:solidFill>
                  <a:srgbClr val="7030A0"/>
                </a:solidFill>
              </a:rPr>
              <a:t>            </a:t>
            </a:r>
            <a:endParaRPr lang="en-GB" b="1" dirty="0" smtClean="0">
              <a:solidFill>
                <a:srgbClr val="7030A0"/>
              </a:solidFill>
            </a:endParaRPr>
          </a:p>
          <a:p>
            <a:endParaRPr lang="en-GB" b="1" dirty="0" smtClean="0">
              <a:solidFill>
                <a:srgbClr val="7030A0"/>
              </a:solidFill>
            </a:endParaRPr>
          </a:p>
          <a:p>
            <a:endParaRPr lang="en-GB" b="1" dirty="0" smtClean="0">
              <a:solidFill>
                <a:srgbClr val="7030A0"/>
              </a:solidFill>
            </a:endParaRPr>
          </a:p>
          <a:p>
            <a:pPr algn="ctr"/>
            <a:endParaRPr lang="en-GB" dirty="0">
              <a:solidFill>
                <a:prstClr val="white"/>
              </a:solidFill>
            </a:endParaRPr>
          </a:p>
        </p:txBody>
      </p:sp>
      <p:sp>
        <p:nvSpPr>
          <p:cNvPr id="10" name="Footer Placeholder 3"/>
          <p:cNvSpPr>
            <a:spLocks noGrp="1"/>
          </p:cNvSpPr>
          <p:nvPr>
            <p:ph type="ftr" sz="quarter" idx="11"/>
          </p:nvPr>
        </p:nvSpPr>
        <p:spPr>
          <a:xfrm>
            <a:off x="4038602" y="6356351"/>
            <a:ext cx="4114800" cy="365125"/>
          </a:xfrm>
        </p:spPr>
        <p:txBody>
          <a:bodyPr/>
          <a:lstStyle/>
          <a:p>
            <a:endParaRPr lang="en-GB" dirty="0"/>
          </a:p>
        </p:txBody>
      </p:sp>
    </p:spTree>
    <p:extLst>
      <p:ext uri="{BB962C8B-B14F-4D97-AF65-F5344CB8AC3E}">
        <p14:creationId xmlns:p14="http://schemas.microsoft.com/office/powerpoint/2010/main" val="11576087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Rectangle 1"/>
          <p:cNvSpPr/>
          <p:nvPr/>
        </p:nvSpPr>
        <p:spPr>
          <a:xfrm>
            <a:off x="789432" y="833859"/>
            <a:ext cx="10658855" cy="5016758"/>
          </a:xfrm>
          <a:prstGeom prst="rect">
            <a:avLst/>
          </a:prstGeom>
        </p:spPr>
        <p:txBody>
          <a:bodyPr wrap="square">
            <a:spAutoFit/>
          </a:bodyPr>
          <a:lstStyle/>
          <a:p>
            <a:r>
              <a:rPr lang="en-GB" sz="2400" dirty="0" smtClean="0">
                <a:solidFill>
                  <a:prstClr val="black"/>
                </a:solidFill>
              </a:rPr>
              <a:t>Much of the culture of hip-hop has been defined by frustration, in particular by people’s anger at being marginalised by society because of being:</a:t>
            </a:r>
          </a:p>
          <a:p>
            <a:endParaRPr lang="en-GB" sz="2400" dirty="0">
              <a:solidFill>
                <a:prstClr val="black"/>
              </a:solidFill>
            </a:endParaRPr>
          </a:p>
          <a:p>
            <a:pPr marL="2171700" lvl="4" indent="-342900">
              <a:buFont typeface="Arial" panose="020B0604020202020204" pitchFamily="34" charset="0"/>
              <a:buChar char="•"/>
            </a:pPr>
            <a:r>
              <a:rPr lang="en-GB" sz="2800" dirty="0" smtClean="0">
                <a:solidFill>
                  <a:prstClr val="black"/>
                </a:solidFill>
              </a:rPr>
              <a:t>poor</a:t>
            </a:r>
          </a:p>
          <a:p>
            <a:pPr marL="2171700" lvl="4" indent="-342900">
              <a:buFont typeface="Arial" panose="020B0604020202020204" pitchFamily="34" charset="0"/>
              <a:buChar char="•"/>
            </a:pPr>
            <a:r>
              <a:rPr lang="en-GB" sz="2800" dirty="0">
                <a:solidFill>
                  <a:prstClr val="black"/>
                </a:solidFill>
              </a:rPr>
              <a:t>b</a:t>
            </a:r>
            <a:r>
              <a:rPr lang="en-GB" sz="2800" dirty="0" smtClean="0">
                <a:solidFill>
                  <a:prstClr val="black"/>
                </a:solidFill>
              </a:rPr>
              <a:t>lack</a:t>
            </a:r>
          </a:p>
          <a:p>
            <a:pPr marL="2171700" lvl="4" indent="-342900">
              <a:buFont typeface="Arial" panose="020B0604020202020204" pitchFamily="34" charset="0"/>
              <a:buChar char="•"/>
            </a:pPr>
            <a:r>
              <a:rPr lang="en-GB" sz="2800" dirty="0">
                <a:solidFill>
                  <a:prstClr val="black"/>
                </a:solidFill>
              </a:rPr>
              <a:t>d</a:t>
            </a:r>
            <a:r>
              <a:rPr lang="en-GB" sz="2800" dirty="0" smtClean="0">
                <a:solidFill>
                  <a:prstClr val="black"/>
                </a:solidFill>
              </a:rPr>
              <a:t>isenfranchised</a:t>
            </a:r>
          </a:p>
          <a:p>
            <a:pPr marL="2171700" lvl="4" indent="-342900">
              <a:buFont typeface="Arial" panose="020B0604020202020204" pitchFamily="34" charset="0"/>
              <a:buChar char="•"/>
            </a:pPr>
            <a:r>
              <a:rPr lang="en-GB" sz="2800" dirty="0">
                <a:solidFill>
                  <a:prstClr val="black"/>
                </a:solidFill>
              </a:rPr>
              <a:t>a</a:t>
            </a:r>
            <a:r>
              <a:rPr lang="en-GB" sz="2800" dirty="0" smtClean="0">
                <a:solidFill>
                  <a:prstClr val="black"/>
                </a:solidFill>
              </a:rPr>
              <a:t>bused</a:t>
            </a:r>
          </a:p>
          <a:p>
            <a:pPr marL="2171700" lvl="4" indent="-342900">
              <a:buFont typeface="Arial" panose="020B0604020202020204" pitchFamily="34" charset="0"/>
              <a:buChar char="•"/>
            </a:pPr>
            <a:r>
              <a:rPr lang="en-GB" sz="2800" dirty="0">
                <a:solidFill>
                  <a:prstClr val="black"/>
                </a:solidFill>
              </a:rPr>
              <a:t>s</a:t>
            </a:r>
            <a:r>
              <a:rPr lang="en-GB" sz="2800" dirty="0" smtClean="0">
                <a:solidFill>
                  <a:prstClr val="black"/>
                </a:solidFill>
              </a:rPr>
              <a:t>tereotyped</a:t>
            </a:r>
          </a:p>
          <a:p>
            <a:pPr marL="2171700" lvl="4" indent="-342900">
              <a:buFont typeface="Arial" panose="020B0604020202020204" pitchFamily="34" charset="0"/>
              <a:buChar char="•"/>
            </a:pPr>
            <a:r>
              <a:rPr lang="en-GB" sz="2800" dirty="0">
                <a:solidFill>
                  <a:prstClr val="black"/>
                </a:solidFill>
              </a:rPr>
              <a:t>b</a:t>
            </a:r>
            <a:r>
              <a:rPr lang="en-GB" sz="2800" dirty="0" smtClean="0">
                <a:solidFill>
                  <a:prstClr val="black"/>
                </a:solidFill>
              </a:rPr>
              <a:t>lamed</a:t>
            </a:r>
          </a:p>
          <a:p>
            <a:pPr marL="2171700" lvl="4" indent="-342900">
              <a:buFont typeface="Arial" panose="020B0604020202020204" pitchFamily="34" charset="0"/>
              <a:buChar char="•"/>
            </a:pPr>
            <a:r>
              <a:rPr lang="en-GB" sz="2800" dirty="0">
                <a:solidFill>
                  <a:prstClr val="black"/>
                </a:solidFill>
              </a:rPr>
              <a:t>m</a:t>
            </a:r>
            <a:r>
              <a:rPr lang="en-GB" sz="2800" dirty="0" smtClean="0">
                <a:solidFill>
                  <a:prstClr val="black"/>
                </a:solidFill>
              </a:rPr>
              <a:t>istreated</a:t>
            </a:r>
          </a:p>
          <a:p>
            <a:pPr marL="2171700" lvl="4" indent="-342900">
              <a:buFont typeface="Arial" panose="020B0604020202020204" pitchFamily="34" charset="0"/>
              <a:buChar char="•"/>
            </a:pPr>
            <a:r>
              <a:rPr lang="en-GB" sz="2800" dirty="0" smtClean="0">
                <a:solidFill>
                  <a:prstClr val="black"/>
                </a:solidFill>
              </a:rPr>
              <a:t>ignored</a:t>
            </a:r>
            <a:r>
              <a:rPr lang="en-GB" sz="2800" dirty="0">
                <a:solidFill>
                  <a:prstClr val="black"/>
                </a:solidFill>
              </a:rPr>
              <a:t>. </a:t>
            </a:r>
          </a:p>
        </p:txBody>
      </p:sp>
      <p:sp>
        <p:nvSpPr>
          <p:cNvPr id="3" name="Footer Placeholder 3"/>
          <p:cNvSpPr>
            <a:spLocks noGrp="1"/>
          </p:cNvSpPr>
          <p:nvPr>
            <p:ph type="ftr" sz="quarter" idx="11"/>
          </p:nvPr>
        </p:nvSpPr>
        <p:spPr>
          <a:xfrm>
            <a:off x="4038602" y="6356351"/>
            <a:ext cx="4114800" cy="365125"/>
          </a:xfrm>
        </p:spPr>
        <p:txBody>
          <a:bodyPr/>
          <a:lstStyle/>
          <a:p>
            <a:endParaRPr lang="en-GB" dirty="0"/>
          </a:p>
        </p:txBody>
      </p:sp>
      <p:sp>
        <p:nvSpPr>
          <p:cNvPr id="4" name="Rounded Rectangular Callout 3"/>
          <p:cNvSpPr/>
          <p:nvPr/>
        </p:nvSpPr>
        <p:spPr>
          <a:xfrm>
            <a:off x="6766559" y="2340863"/>
            <a:ext cx="3785617" cy="3154681"/>
          </a:xfrm>
          <a:prstGeom prst="wedgeRoundRectCallou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t>What are some of the </a:t>
            </a:r>
            <a:r>
              <a:rPr lang="en-GB" sz="2800" b="1" dirty="0" smtClean="0"/>
              <a:t>political </a:t>
            </a:r>
            <a:r>
              <a:rPr lang="en-GB" sz="2800" b="1" dirty="0"/>
              <a:t>elements that make up the culture of hip-hop?</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Tree>
    <p:extLst>
      <p:ext uri="{BB962C8B-B14F-4D97-AF65-F5344CB8AC3E}">
        <p14:creationId xmlns:p14="http://schemas.microsoft.com/office/powerpoint/2010/main" val="6130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randombar(horizontal)">
                                      <p:cBhvr>
                                        <p:cTn id="13" dur="500"/>
                                        <p:tgtEl>
                                          <p:spTgt spid="2">
                                            <p:txEl>
                                              <p:pRg st="2" end="2"/>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randombar(horizontal)">
                                      <p:cBhvr>
                                        <p:cTn id="16" dur="500"/>
                                        <p:tgtEl>
                                          <p:spTgt spid="2">
                                            <p:txEl>
                                              <p:pRg st="3" end="3"/>
                                            </p:txEl>
                                          </p:spTgt>
                                        </p:tgtEl>
                                      </p:cBhvr>
                                    </p:animEffect>
                                  </p:childTnLst>
                                </p:cTn>
                              </p:par>
                              <p:par>
                                <p:cTn id="17" presetID="14" presetClass="entr" presetSubtype="1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randombar(horizontal)">
                                      <p:cBhvr>
                                        <p:cTn id="19" dur="500"/>
                                        <p:tgtEl>
                                          <p:spTgt spid="2">
                                            <p:txEl>
                                              <p:pRg st="4" end="4"/>
                                            </p:txEl>
                                          </p:spTgt>
                                        </p:tgtEl>
                                      </p:cBhvr>
                                    </p:animEffect>
                                  </p:childTnLst>
                                </p:cTn>
                              </p:par>
                              <p:par>
                                <p:cTn id="20" presetID="14" presetClass="entr" presetSubtype="1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randombar(horizontal)">
                                      <p:cBhvr>
                                        <p:cTn id="22" dur="500"/>
                                        <p:tgtEl>
                                          <p:spTgt spid="2">
                                            <p:txEl>
                                              <p:pRg st="5" end="5"/>
                                            </p:txEl>
                                          </p:spTgt>
                                        </p:tgtEl>
                                      </p:cBhvr>
                                    </p:animEffect>
                                  </p:childTnLst>
                                </p:cTn>
                              </p:par>
                              <p:par>
                                <p:cTn id="23" presetID="14" presetClass="entr" presetSubtype="1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randombar(horizontal)">
                                      <p:cBhvr>
                                        <p:cTn id="25" dur="500"/>
                                        <p:tgtEl>
                                          <p:spTgt spid="2">
                                            <p:txEl>
                                              <p:pRg st="6" end="6"/>
                                            </p:txEl>
                                          </p:spTgt>
                                        </p:tgtEl>
                                      </p:cBhvr>
                                    </p:animEffect>
                                  </p:childTnLst>
                                </p:cTn>
                              </p:par>
                              <p:par>
                                <p:cTn id="26" presetID="14" presetClass="entr" presetSubtype="10"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randombar(horizontal)">
                                      <p:cBhvr>
                                        <p:cTn id="28" dur="500"/>
                                        <p:tgtEl>
                                          <p:spTgt spid="2">
                                            <p:txEl>
                                              <p:pRg st="7" end="7"/>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randombar(horizontal)">
                                      <p:cBhvr>
                                        <p:cTn id="31" dur="500"/>
                                        <p:tgtEl>
                                          <p:spTgt spid="2">
                                            <p:txEl>
                                              <p:pRg st="8" end="8"/>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randombar(horizontal)">
                                      <p:cBhvr>
                                        <p:cTn id="34" dur="500"/>
                                        <p:tgtEl>
                                          <p:spTgt spid="2">
                                            <p:txEl>
                                              <p:pRg st="9" end="9"/>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 this lesson, students will:</a:t>
            </a:r>
            <a:endParaRPr lang="en-GB" dirty="0"/>
          </a:p>
        </p:txBody>
      </p:sp>
      <p:sp>
        <p:nvSpPr>
          <p:cNvPr id="3" name="Content Placeholder 2"/>
          <p:cNvSpPr>
            <a:spLocks noGrp="1"/>
          </p:cNvSpPr>
          <p:nvPr>
            <p:ph idx="1"/>
          </p:nvPr>
        </p:nvSpPr>
        <p:spPr>
          <a:xfrm>
            <a:off x="2148840" y="2005013"/>
            <a:ext cx="9204962" cy="4351338"/>
          </a:xfrm>
        </p:spPr>
        <p:txBody>
          <a:bodyPr>
            <a:normAutofit/>
          </a:bodyPr>
          <a:lstStyle/>
          <a:p>
            <a:pPr marL="0" indent="0">
              <a:buNone/>
            </a:pPr>
            <a:r>
              <a:rPr lang="en-GB" dirty="0" smtClean="0"/>
              <a:t>Think about and explore some of the links between hip-hop and gang culture</a:t>
            </a:r>
          </a:p>
          <a:p>
            <a:pPr marL="0" indent="0">
              <a:buNone/>
            </a:pPr>
            <a:endParaRPr lang="en-GB" dirty="0" smtClean="0"/>
          </a:p>
          <a:p>
            <a:pPr marL="0" indent="0">
              <a:buNone/>
            </a:pPr>
            <a:r>
              <a:rPr lang="en-GB" dirty="0" smtClean="0"/>
              <a:t>Understand how gang culture can be a positive addition to a community</a:t>
            </a:r>
          </a:p>
          <a:p>
            <a:pPr marL="0" indent="0">
              <a:buNone/>
            </a:pPr>
            <a:endParaRPr lang="en-GB" dirty="0"/>
          </a:p>
          <a:p>
            <a:pPr marL="0" indent="0">
              <a:buNone/>
            </a:pPr>
            <a:r>
              <a:rPr lang="en-GB" dirty="0" smtClean="0"/>
              <a:t>Explore and unravel some of the cultural perceptions of gang culture and hip-hop within different communities and cultures</a:t>
            </a:r>
            <a:endParaRPr lang="en-GB" dirty="0"/>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1846" y="1690688"/>
            <a:ext cx="1307387" cy="126507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395" y="3098900"/>
            <a:ext cx="1341609" cy="1313852"/>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846" y="4555894"/>
            <a:ext cx="1396156" cy="1285098"/>
          </a:xfrm>
          <a:prstGeom prst="rect">
            <a:avLst/>
          </a:prstGeom>
        </p:spPr>
      </p:pic>
    </p:spTree>
    <p:extLst>
      <p:ext uri="{BB962C8B-B14F-4D97-AF65-F5344CB8AC3E}">
        <p14:creationId xmlns:p14="http://schemas.microsoft.com/office/powerpoint/2010/main" val="171273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3">
                                            <p:txEl>
                                              <p:pRg st="0" end="0"/>
                                            </p:txEl>
                                          </p:spTgt>
                                        </p:tgtEl>
                                      </p:cBhvr>
                                    </p:animEffect>
                                    <p:animScale>
                                      <p:cBhvr>
                                        <p:cTn id="7" dur="250" autoRev="1" fill="hold"/>
                                        <p:tgtEl>
                                          <p:spTgt spid="3">
                                            <p:txEl>
                                              <p:pRg st="0" end="0"/>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3">
                                            <p:txEl>
                                              <p:pRg st="4" end="4"/>
                                            </p:txEl>
                                          </p:spTgt>
                                        </p:tgtEl>
                                      </p:cBhvr>
                                    </p:animEffect>
                                    <p:animScale>
                                      <p:cBhvr>
                                        <p:cTn id="17" dur="250" autoRev="1" fill="hold"/>
                                        <p:tgtEl>
                                          <p:spTgt spid="3">
                                            <p:txEl>
                                              <p:pRg st="4" end="4"/>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Footer Placeholder 3"/>
          <p:cNvSpPr>
            <a:spLocks noGrp="1"/>
          </p:cNvSpPr>
          <p:nvPr>
            <p:ph type="ftr" sz="quarter" idx="11"/>
          </p:nvPr>
        </p:nvSpPr>
        <p:spPr>
          <a:xfrm>
            <a:off x="4038602" y="6356351"/>
            <a:ext cx="4114800" cy="365125"/>
          </a:xfrm>
        </p:spPr>
        <p:txBody>
          <a:bodyPr/>
          <a:lstStyle/>
          <a:p>
            <a:endParaRPr lang="en-GB" dirty="0"/>
          </a:p>
        </p:txBody>
      </p:sp>
      <p:sp>
        <p:nvSpPr>
          <p:cNvPr id="2" name="Rectangle 1"/>
          <p:cNvSpPr/>
          <p:nvPr/>
        </p:nvSpPr>
        <p:spPr>
          <a:xfrm>
            <a:off x="246888" y="842266"/>
            <a:ext cx="11164824" cy="1673022"/>
          </a:xfrm>
          <a:prstGeom prst="rect">
            <a:avLst/>
          </a:prstGeom>
        </p:spPr>
        <p:txBody>
          <a:bodyPr wrap="square">
            <a:spAutoFit/>
          </a:bodyPr>
          <a:lstStyle/>
          <a:p>
            <a:pPr marL="457200">
              <a:lnSpc>
                <a:spcPct val="107000"/>
              </a:lnSpc>
              <a:spcAft>
                <a:spcPts val="800"/>
              </a:spcAft>
            </a:pPr>
            <a:r>
              <a:rPr lang="en-GB" sz="2400" dirty="0" smtClean="0">
                <a:latin typeface="Century Gothic" panose="020B0502020202020204" pitchFamily="34" charset="0"/>
                <a:ea typeface="Calibri" panose="020F0502020204030204" pitchFamily="34" charset="0"/>
                <a:cs typeface="Times New Roman" panose="02020603050405020304" pitchFamily="18" charset="0"/>
              </a:rPr>
              <a:t>One of the predominant ways that Hip-Hop culture has moved into Gang culture is through the channelling of aggression using battles within each of the four pillars, allowing gangs or crews to rival each other’s artistic abilities: </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http://thecoachellavalleyartscene.com/wp-content/uploads/2012/01/graffiti-battle-los-angeles-8-25-1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8069" y="2987654"/>
            <a:ext cx="2503950" cy="178294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NqVZatc_ArA/maxresdefaul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8778"/>
          <a:stretch/>
        </p:blipFill>
        <p:spPr bwMode="auto">
          <a:xfrm>
            <a:off x="9363455" y="2987654"/>
            <a:ext cx="2505457" cy="17829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371stadtmagazin.de/tl_files/371/images/Tagestipps/Allgemein/23_soulexpressi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1475" y="2987654"/>
            <a:ext cx="2671993" cy="178294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mages.askmen.com/1080x540/recess/fun_lists/how-to-prepare-for-a-rap-battle-1108750-TwoByOn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9105"/>
          <a:stretch/>
        </p:blipFill>
        <p:spPr bwMode="auto">
          <a:xfrm>
            <a:off x="489489" y="2970416"/>
            <a:ext cx="2863075" cy="18001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22960" y="3645908"/>
            <a:ext cx="2284099" cy="523220"/>
          </a:xfrm>
          <a:prstGeom prst="rect">
            <a:avLst/>
          </a:prstGeom>
          <a:noFill/>
        </p:spPr>
        <p:txBody>
          <a:bodyPr wrap="square" rtlCol="0">
            <a:spAutoFit/>
          </a:bodyPr>
          <a:lstStyle/>
          <a:p>
            <a:r>
              <a:rPr lang="en-GB" sz="2800" b="1" dirty="0" smtClean="0">
                <a:solidFill>
                  <a:schemeClr val="accent4">
                    <a:lumMod val="20000"/>
                    <a:lumOff val="80000"/>
                  </a:schemeClr>
                </a:solidFill>
              </a:rPr>
              <a:t>Rap-battle</a:t>
            </a:r>
            <a:endParaRPr lang="en-GB" sz="2800" b="1" dirty="0">
              <a:solidFill>
                <a:schemeClr val="accent4">
                  <a:lumMod val="20000"/>
                  <a:lumOff val="80000"/>
                </a:schemeClr>
              </a:solidFill>
            </a:endParaRPr>
          </a:p>
        </p:txBody>
      </p:sp>
      <p:sp>
        <p:nvSpPr>
          <p:cNvPr id="9" name="TextBox 8"/>
          <p:cNvSpPr txBox="1"/>
          <p:nvPr/>
        </p:nvSpPr>
        <p:spPr>
          <a:xfrm>
            <a:off x="3548757" y="3645908"/>
            <a:ext cx="2602573" cy="523220"/>
          </a:xfrm>
          <a:prstGeom prst="rect">
            <a:avLst/>
          </a:prstGeom>
          <a:noFill/>
        </p:spPr>
        <p:txBody>
          <a:bodyPr wrap="square" rtlCol="0">
            <a:spAutoFit/>
          </a:bodyPr>
          <a:lstStyle/>
          <a:p>
            <a:r>
              <a:rPr lang="en-GB" sz="2800" b="1" dirty="0" smtClean="0">
                <a:solidFill>
                  <a:schemeClr val="accent4">
                    <a:lumMod val="20000"/>
                    <a:lumOff val="80000"/>
                  </a:schemeClr>
                </a:solidFill>
              </a:rPr>
              <a:t>Graffiti-battle</a:t>
            </a:r>
            <a:endParaRPr lang="en-GB" sz="2800" b="1" dirty="0">
              <a:solidFill>
                <a:schemeClr val="accent4">
                  <a:lumMod val="20000"/>
                  <a:lumOff val="80000"/>
                </a:schemeClr>
              </a:solidFill>
            </a:endParaRPr>
          </a:p>
        </p:txBody>
      </p:sp>
      <p:sp>
        <p:nvSpPr>
          <p:cNvPr id="10" name="TextBox 9"/>
          <p:cNvSpPr txBox="1"/>
          <p:nvPr/>
        </p:nvSpPr>
        <p:spPr>
          <a:xfrm>
            <a:off x="6396836" y="3617518"/>
            <a:ext cx="2522760" cy="523220"/>
          </a:xfrm>
          <a:prstGeom prst="rect">
            <a:avLst/>
          </a:prstGeom>
          <a:noFill/>
        </p:spPr>
        <p:txBody>
          <a:bodyPr wrap="square" rtlCol="0">
            <a:spAutoFit/>
          </a:bodyPr>
          <a:lstStyle/>
          <a:p>
            <a:r>
              <a:rPr lang="en-GB" sz="2800" b="1" dirty="0" smtClean="0">
                <a:solidFill>
                  <a:schemeClr val="accent4">
                    <a:lumMod val="20000"/>
                    <a:lumOff val="80000"/>
                  </a:schemeClr>
                </a:solidFill>
              </a:rPr>
              <a:t>Dance-battle</a:t>
            </a:r>
            <a:endParaRPr lang="en-GB" sz="2800" b="1" dirty="0">
              <a:solidFill>
                <a:schemeClr val="accent4">
                  <a:lumMod val="20000"/>
                  <a:lumOff val="80000"/>
                </a:schemeClr>
              </a:solidFill>
            </a:endParaRPr>
          </a:p>
        </p:txBody>
      </p:sp>
      <p:sp>
        <p:nvSpPr>
          <p:cNvPr id="11" name="TextBox 10"/>
          <p:cNvSpPr txBox="1"/>
          <p:nvPr/>
        </p:nvSpPr>
        <p:spPr>
          <a:xfrm>
            <a:off x="9703685" y="3608899"/>
            <a:ext cx="2284099" cy="523220"/>
          </a:xfrm>
          <a:prstGeom prst="rect">
            <a:avLst/>
          </a:prstGeom>
          <a:noFill/>
        </p:spPr>
        <p:txBody>
          <a:bodyPr wrap="square" rtlCol="0">
            <a:spAutoFit/>
          </a:bodyPr>
          <a:lstStyle/>
          <a:p>
            <a:r>
              <a:rPr lang="en-GB" sz="2800" b="1" dirty="0" smtClean="0">
                <a:solidFill>
                  <a:schemeClr val="accent4">
                    <a:lumMod val="20000"/>
                    <a:lumOff val="80000"/>
                  </a:schemeClr>
                </a:solidFill>
              </a:rPr>
              <a:t>DJ-battle</a:t>
            </a:r>
            <a:endParaRPr lang="en-GB" sz="2800" b="1" dirty="0">
              <a:solidFill>
                <a:schemeClr val="accent4">
                  <a:lumMod val="20000"/>
                  <a:lumOff val="80000"/>
                </a:schemeClr>
              </a:solidFill>
            </a:endParaRPr>
          </a:p>
        </p:txBody>
      </p:sp>
    </p:spTree>
    <p:extLst>
      <p:ext uri="{BB962C8B-B14F-4D97-AF65-F5344CB8AC3E}">
        <p14:creationId xmlns:p14="http://schemas.microsoft.com/office/powerpoint/2010/main" val="2583139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2"/>
                                        </p:tgtEl>
                                        <p:attrNameLst>
                                          <p:attrName>style.visibility</p:attrName>
                                        </p:attrNameLst>
                                      </p:cBhvr>
                                      <p:to>
                                        <p:strVal val="visible"/>
                                      </p:to>
                                    </p:set>
                                    <p:animEffect transition="in" filter="barn(inVertical)">
                                      <p:cBhvr>
                                        <p:cTn id="7" dur="500"/>
                                        <p:tgtEl>
                                          <p:spTgt spid="10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028"/>
                                        </p:tgtEl>
                                        <p:attrNameLst>
                                          <p:attrName>style.visibility</p:attrName>
                                        </p:attrNameLst>
                                      </p:cBhvr>
                                      <p:to>
                                        <p:strVal val="visible"/>
                                      </p:to>
                                    </p:set>
                                    <p:anim calcmode="lin" valueType="num">
                                      <p:cBhvr additive="base">
                                        <p:cTn id="33" dur="500" fill="hold"/>
                                        <p:tgtEl>
                                          <p:spTgt spid="1028"/>
                                        </p:tgtEl>
                                        <p:attrNameLst>
                                          <p:attrName>ppt_x</p:attrName>
                                        </p:attrNameLst>
                                      </p:cBhvr>
                                      <p:tavLst>
                                        <p:tav tm="0">
                                          <p:val>
                                            <p:strVal val="#ppt_x"/>
                                          </p:val>
                                        </p:tav>
                                        <p:tav tm="100000">
                                          <p:val>
                                            <p:strVal val="#ppt_x"/>
                                          </p:val>
                                        </p:tav>
                                      </p:tavLst>
                                    </p:anim>
                                    <p:anim calcmode="lin" valueType="num">
                                      <p:cBhvr additive="base">
                                        <p:cTn id="34" dur="500" fill="hold"/>
                                        <p:tgtEl>
                                          <p:spTgt spid="1028"/>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02568" y="211921"/>
            <a:ext cx="582168" cy="470159"/>
          </a:xfrm>
          <a:prstGeom prst="rect">
            <a:avLst/>
          </a:prstGeom>
        </p:spPr>
      </p:pic>
      <p:sp>
        <p:nvSpPr>
          <p:cNvPr id="4" name="Content Placeholder 2"/>
          <p:cNvSpPr txBox="1">
            <a:spLocks/>
          </p:cNvSpPr>
          <p:nvPr/>
        </p:nvSpPr>
        <p:spPr>
          <a:xfrm>
            <a:off x="6967728" y="2485644"/>
            <a:ext cx="4142232" cy="101917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solidFill>
                  <a:prstClr val="black"/>
                </a:solidFill>
              </a:rPr>
              <a:t>Discuss your responses to this statement and what you think it might mean.</a:t>
            </a:r>
          </a:p>
          <a:p>
            <a:pPr marL="0" indent="0">
              <a:buFont typeface="Arial" panose="020B0604020202020204" pitchFamily="34" charset="0"/>
              <a:buNone/>
            </a:pPr>
            <a:r>
              <a:rPr lang="en-GB" sz="4000" dirty="0" smtClean="0">
                <a:solidFill>
                  <a:prstClr val="black"/>
                </a:solidFill>
              </a:rPr>
              <a:t>Do you agree?</a:t>
            </a:r>
            <a:endParaRPr lang="en-GB" sz="4000" dirty="0">
              <a:solidFill>
                <a:prstClr val="black"/>
              </a:solidFill>
            </a:endParaRPr>
          </a:p>
        </p:txBody>
      </p:sp>
      <p:sp>
        <p:nvSpPr>
          <p:cNvPr id="5" name="Footer Placeholder 3"/>
          <p:cNvSpPr>
            <a:spLocks noGrp="1"/>
          </p:cNvSpPr>
          <p:nvPr>
            <p:ph type="ftr" sz="quarter" idx="11"/>
          </p:nvPr>
        </p:nvSpPr>
        <p:spPr>
          <a:xfrm>
            <a:off x="4038602" y="6356351"/>
            <a:ext cx="4114800" cy="365125"/>
          </a:xfrm>
        </p:spPr>
        <p:txBody>
          <a:bodyPr/>
          <a:lstStyle/>
          <a:p>
            <a:endParaRPr lang="en-GB" dirty="0"/>
          </a:p>
        </p:txBody>
      </p:sp>
      <p:sp>
        <p:nvSpPr>
          <p:cNvPr id="6" name="Oval Callout 5"/>
          <p:cNvSpPr/>
          <p:nvPr/>
        </p:nvSpPr>
        <p:spPr>
          <a:xfrm>
            <a:off x="1114425" y="787993"/>
            <a:ext cx="5633085" cy="5014066"/>
          </a:xfrm>
          <a:prstGeom prst="wedgeEllipseCallou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accent4">
                    <a:lumMod val="20000"/>
                    <a:lumOff val="80000"/>
                  </a:schemeClr>
                </a:solidFill>
              </a:rPr>
              <a:t>“In many ways, hip-hop has been built on a</a:t>
            </a:r>
            <a:r>
              <a:rPr lang="en-GB" sz="3200" b="1" dirty="0">
                <a:solidFill>
                  <a:schemeClr val="accent4">
                    <a:lumMod val="20000"/>
                    <a:lumOff val="80000"/>
                  </a:schemeClr>
                </a:solidFill>
              </a:rPr>
              <a:t> rejection of middle-class values</a:t>
            </a:r>
            <a:r>
              <a:rPr lang="en-GB" sz="2400" dirty="0">
                <a:solidFill>
                  <a:schemeClr val="accent4">
                    <a:lumMod val="20000"/>
                    <a:lumOff val="80000"/>
                  </a:schemeClr>
                </a:solidFill>
              </a:rPr>
              <a:t> and a refusal to be incorporated into larger, more predominant societies.”</a:t>
            </a:r>
          </a:p>
        </p:txBody>
      </p:sp>
    </p:spTree>
    <p:extLst>
      <p:ext uri="{BB962C8B-B14F-4D97-AF65-F5344CB8AC3E}">
        <p14:creationId xmlns:p14="http://schemas.microsoft.com/office/powerpoint/2010/main" val="7522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1" name="Rectangle 10"/>
          <p:cNvSpPr/>
          <p:nvPr/>
        </p:nvSpPr>
        <p:spPr>
          <a:xfrm>
            <a:off x="1531088" y="1450143"/>
            <a:ext cx="10313582" cy="621389"/>
          </a:xfrm>
          <a:prstGeom prst="rect">
            <a:avLst/>
          </a:prstGeom>
        </p:spPr>
        <p:txBody>
          <a:bodyPr wrap="square">
            <a:spAutoFit/>
          </a:bodyPr>
          <a:lstStyle/>
          <a:p>
            <a:pPr>
              <a:lnSpc>
                <a:spcPct val="115000"/>
              </a:lnSpc>
              <a:spcAft>
                <a:spcPts val="1000"/>
              </a:spcAft>
            </a:pPr>
            <a:r>
              <a:rPr lang="en-GB" sz="3200" b="1" dirty="0" smtClean="0">
                <a:effectLst/>
                <a:latin typeface="Century Gothic" panose="020B0502020202020204" pitchFamily="34" charset="0"/>
                <a:ea typeface="Calibri" panose="020F0502020204030204" pitchFamily="34" charset="0"/>
                <a:cs typeface="Times New Roman" panose="02020603050405020304" pitchFamily="18" charset="0"/>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907224" y="6334780"/>
            <a:ext cx="4844916" cy="523220"/>
          </a:xfrm>
          <a:prstGeom prst="rect">
            <a:avLst/>
          </a:prstGeom>
        </p:spPr>
        <p:txBody>
          <a:bodyPr wrap="none">
            <a:spAutoFit/>
          </a:bodyPr>
          <a:lstStyle/>
          <a:p>
            <a:pPr algn="ctr"/>
            <a:r>
              <a:rPr lang="en-GB" sz="2800" b="1" dirty="0" smtClean="0">
                <a:solidFill>
                  <a:schemeClr val="accent4">
                    <a:lumMod val="20000"/>
                    <a:lumOff val="80000"/>
                  </a:schemeClr>
                </a:solidFill>
                <a:latin typeface="Josefin Sans" pitchFamily="2" charset="0"/>
                <a:hlinkClick r:id="rId4"/>
              </a:rPr>
              <a:t>www.thoughtboxeducation.com</a:t>
            </a:r>
            <a:endParaRPr lang="en-GB" sz="2800" b="1" dirty="0" smtClean="0">
              <a:solidFill>
                <a:schemeClr val="accent4">
                  <a:lumMod val="20000"/>
                  <a:lumOff val="80000"/>
                </a:schemeClr>
              </a:solidFill>
              <a:latin typeface="Josefin Sans" pitchFamily="2" charset="0"/>
            </a:endParaRPr>
          </a:p>
        </p:txBody>
      </p:sp>
      <p:sp>
        <p:nvSpPr>
          <p:cNvPr id="13" name="Rectangle 12"/>
          <p:cNvSpPr/>
          <p:nvPr/>
        </p:nvSpPr>
        <p:spPr>
          <a:xfrm>
            <a:off x="2618334" y="138301"/>
            <a:ext cx="6536020" cy="1015663"/>
          </a:xfrm>
          <a:prstGeom prst="rect">
            <a:avLst/>
          </a:prstGeom>
        </p:spPr>
        <p:txBody>
          <a:bodyPr wrap="none">
            <a:spAutoFit/>
          </a:bodyPr>
          <a:lstStyle/>
          <a:p>
            <a:pPr algn="ctr"/>
            <a:r>
              <a:rPr lang="en-GB" sz="6000" dirty="0" smtClean="0">
                <a:solidFill>
                  <a:schemeClr val="accent4">
                    <a:lumMod val="20000"/>
                    <a:lumOff val="80000"/>
                  </a:schemeClr>
                </a:solidFill>
                <a:latin typeface="Josefin Sans" pitchFamily="2" charset="0"/>
              </a:rPr>
              <a:t>Think – feel – unlearn</a:t>
            </a:r>
          </a:p>
        </p:txBody>
      </p:sp>
    </p:spTree>
    <p:extLst>
      <p:ext uri="{BB962C8B-B14F-4D97-AF65-F5344CB8AC3E}">
        <p14:creationId xmlns:p14="http://schemas.microsoft.com/office/powerpoint/2010/main" val="25661779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Pre-lesson reflection</a:t>
            </a:r>
            <a: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
            </a:r>
            <a:br>
              <a:rPr lang="en-GB" sz="48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3-5 minutes+</a:t>
            </a:r>
            <a:endParaRPr lang="en-GB" sz="3600" dirty="0"/>
          </a:p>
        </p:txBody>
      </p:sp>
      <p:sp>
        <p:nvSpPr>
          <p:cNvPr id="3" name="Text Placeholder 2"/>
          <p:cNvSpPr>
            <a:spLocks noGrp="1"/>
          </p:cNvSpPr>
          <p:nvPr>
            <p:ph type="body" idx="1"/>
          </p:nvPr>
        </p:nvSpPr>
        <p:spPr/>
        <p:txBody>
          <a:bodyPr/>
          <a:lstStyle/>
          <a:p>
            <a:endParaRPr lang="en-GB" dirty="0"/>
          </a:p>
        </p:txBody>
      </p:sp>
      <p:pic>
        <p:nvPicPr>
          <p:cNvPr id="9" name="Picture 8"/>
          <p:cNvPicPr/>
          <p:nvPr/>
        </p:nvPicPr>
        <p:blipFill>
          <a:blip r:embed="rId2" cstate="email">
            <a:extLst>
              <a:ext uri="{28A0092B-C50C-407E-A947-70E740481C1C}">
                <a14:useLocalDpi xmlns:a14="http://schemas.microsoft.com/office/drawing/2010/main"/>
              </a:ext>
            </a:extLst>
          </a:blip>
          <a:stretch>
            <a:fillRect/>
          </a:stretch>
        </p:blipFill>
        <p:spPr>
          <a:xfrm>
            <a:off x="10840922" y="621203"/>
            <a:ext cx="791666" cy="585424"/>
          </a:xfrm>
          <a:prstGeom prst="rect">
            <a:avLst/>
          </a:prstGeom>
        </p:spPr>
      </p:pic>
    </p:spTree>
    <p:extLst>
      <p:ext uri="{BB962C8B-B14F-4D97-AF65-F5344CB8AC3E}">
        <p14:creationId xmlns:p14="http://schemas.microsoft.com/office/powerpoint/2010/main" val="8852611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1188720"/>
            <a:ext cx="10889510" cy="4988243"/>
          </a:xfrm>
        </p:spPr>
        <p:txBody>
          <a:bodyPr>
            <a:normAutofit/>
          </a:bodyPr>
          <a:lstStyle/>
          <a:p>
            <a:pPr marL="228597" indent="0">
              <a:lnSpc>
                <a:spcPct val="115000"/>
              </a:lnSpc>
              <a:spcAft>
                <a:spcPts val="1000"/>
              </a:spcAft>
              <a:buNone/>
            </a:pPr>
            <a:r>
              <a:rPr lang="en-GB" dirty="0">
                <a:latin typeface="Century Gothic" panose="020B0502020202020204" pitchFamily="34" charset="0"/>
                <a:ea typeface="Calibri" panose="020F0502020204030204" pitchFamily="34" charset="0"/>
                <a:cs typeface="Times New Roman" panose="02020603050405020304" pitchFamily="18" charset="0"/>
              </a:rPr>
              <a:t>I</a:t>
            </a:r>
            <a:r>
              <a:rPr lang="en-GB" dirty="0" smtClean="0">
                <a:effectLst/>
                <a:latin typeface="Century Gothic" panose="020B0502020202020204" pitchFamily="34" charset="0"/>
                <a:ea typeface="Calibri" panose="020F0502020204030204" pitchFamily="34" charset="0"/>
                <a:cs typeface="Times New Roman" panose="02020603050405020304" pitchFamily="18" charset="0"/>
              </a:rPr>
              <a:t>ntroduce the following REFLECTIVE QUESTIONS for students to consider during the lesson (maybe write them up or read them aloud and ask students to think about their own responses):</a:t>
            </a:r>
            <a:endParaRPr lang="en-GB"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5" name="Picture 4"/>
          <p:cNvPicPr/>
          <p:nvPr/>
        </p:nvPicPr>
        <p:blipFill>
          <a:blip r:embed="rId2" cstate="email">
            <a:extLst>
              <a:ext uri="{28A0092B-C50C-407E-A947-70E740481C1C}">
                <a14:useLocalDpi xmlns:a14="http://schemas.microsoft.com/office/drawing/2010/main"/>
              </a:ext>
            </a:extLst>
          </a:blip>
          <a:stretch>
            <a:fillRect/>
          </a:stretch>
        </p:blipFill>
        <p:spPr>
          <a:xfrm>
            <a:off x="10570463" y="365894"/>
            <a:ext cx="821379" cy="630802"/>
          </a:xfrm>
          <a:prstGeom prst="rect">
            <a:avLst/>
          </a:prstGeom>
        </p:spPr>
      </p:pic>
      <p:sp>
        <p:nvSpPr>
          <p:cNvPr id="6" name="Rectangle 5"/>
          <p:cNvSpPr/>
          <p:nvPr/>
        </p:nvSpPr>
        <p:spPr>
          <a:xfrm>
            <a:off x="990602" y="3402548"/>
            <a:ext cx="10401240" cy="2041777"/>
          </a:xfrm>
          <a:prstGeom prst="rect">
            <a:avLst/>
          </a:prstGeom>
        </p:spPr>
        <p:txBody>
          <a:bodyPr wrap="square">
            <a:spAutoFit/>
          </a:bodyPr>
          <a:lstStyle/>
          <a:p>
            <a:pPr marL="342900" lvl="0" indent="-342900">
              <a:lnSpc>
                <a:spcPct val="115000"/>
              </a:lnSpc>
              <a:spcAft>
                <a:spcPts val="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What are the links between hip-hop and gang culture?</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Can gang culture be a force for good as well as for bad?</a:t>
            </a:r>
            <a:endParaRPr lang="en-GB"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1000"/>
              </a:spcAft>
              <a:buFont typeface="+mj-lt"/>
              <a:buAutoNum type="arabicPeriod"/>
            </a:pPr>
            <a:r>
              <a:rPr lang="en-GB" sz="2800" b="1" dirty="0">
                <a:solidFill>
                  <a:srgbClr val="7030A0"/>
                </a:solidFill>
                <a:latin typeface="Century Gothic" panose="020B0502020202020204" pitchFamily="34" charset="0"/>
                <a:ea typeface="Calibri" panose="020F0502020204030204" pitchFamily="34" charset="0"/>
                <a:cs typeface="Times New Roman" panose="02020603050405020304" pitchFamily="18" charset="0"/>
              </a:rPr>
              <a:t>Does gang violence stem from something tangible and changeable?</a:t>
            </a:r>
            <a:endParaRPr lang="en-GB"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01157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Rubble Kings</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5 minutes+</a:t>
            </a:r>
            <a:endParaRPr lang="en-GB" sz="3600" b="1" dirty="0"/>
          </a:p>
        </p:txBody>
      </p:sp>
      <p:sp>
        <p:nvSpPr>
          <p:cNvPr id="3" name="Text Placeholder 2"/>
          <p:cNvSpPr>
            <a:spLocks noGrp="1"/>
          </p:cNvSpPr>
          <p:nvPr>
            <p:ph type="body" idx="1"/>
          </p:nvPr>
        </p:nvSpPr>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1593995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2" y="995680"/>
            <a:ext cx="10226038"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smtClean="0">
              <a:solidFill>
                <a:srgbClr val="7030A0"/>
              </a:solidFill>
              <a:latin typeface="Century Gothic" panose="020B0502020202020204" pitchFamily="34" charset="0"/>
            </a:endParaRPr>
          </a:p>
          <a:p>
            <a:pPr marL="457205" lvl="1" indent="0">
              <a:buNone/>
            </a:pPr>
            <a:endParaRPr lang="en-GB" dirty="0" smtClean="0"/>
          </a:p>
          <a:p>
            <a:endParaRPr lang="en-GB" dirty="0"/>
          </a:p>
        </p:txBody>
      </p:sp>
      <p:sp>
        <p:nvSpPr>
          <p:cNvPr id="4" name="Footer Placeholder 3"/>
          <p:cNvSpPr>
            <a:spLocks noGrp="1"/>
          </p:cNvSpPr>
          <p:nvPr>
            <p:ph type="ftr" sz="quarter" idx="4294967295"/>
          </p:nvPr>
        </p:nvSpPr>
        <p:spPr>
          <a:xfrm>
            <a:off x="0" y="6356350"/>
            <a:ext cx="4114800" cy="365125"/>
          </a:xfrm>
          <a:prstGeom prst="rect">
            <a:avLst/>
          </a:prstGeom>
        </p:spPr>
        <p:txBody>
          <a:bodyPr/>
          <a:lstStyle/>
          <a:p>
            <a:r>
              <a:rPr lang="en-GB" dirty="0" smtClean="0"/>
              <a:t>.  </a:t>
            </a:r>
            <a:endParaRPr lang="en-GB" dirty="0"/>
          </a:p>
        </p:txBody>
      </p:sp>
      <p:pic>
        <p:nvPicPr>
          <p:cNvPr id="14" name="Picture 13" descr="WATCH.png"/>
          <p:cNvPicPr/>
          <p:nvPr/>
        </p:nvPicPr>
        <p:blipFill>
          <a:blip r:embed="rId2" cstate="email">
            <a:extLst>
              <a:ext uri="{28A0092B-C50C-407E-A947-70E740481C1C}">
                <a14:useLocalDpi xmlns:a14="http://schemas.microsoft.com/office/drawing/2010/main"/>
              </a:ext>
            </a:extLst>
          </a:blip>
          <a:stretch>
            <a:fillRect/>
          </a:stretch>
        </p:blipFill>
        <p:spPr>
          <a:xfrm>
            <a:off x="10069449" y="128653"/>
            <a:ext cx="919947" cy="658368"/>
          </a:xfrm>
          <a:prstGeom prst="rect">
            <a:avLst/>
          </a:prstGeom>
        </p:spPr>
      </p:pic>
      <p:pic>
        <p:nvPicPr>
          <p:cNvPr id="17" name="Picture 16" descr="chat.png"/>
          <p:cNvPicPr/>
          <p:nvPr/>
        </p:nvPicPr>
        <p:blipFill>
          <a:blip r:embed="rId3" cstate="email">
            <a:extLst>
              <a:ext uri="{28A0092B-C50C-407E-A947-70E740481C1C}">
                <a14:useLocalDpi xmlns:a14="http://schemas.microsoft.com/office/drawing/2010/main"/>
              </a:ext>
            </a:extLst>
          </a:blip>
          <a:stretch>
            <a:fillRect/>
          </a:stretch>
        </p:blipFill>
        <p:spPr>
          <a:xfrm>
            <a:off x="11199955" y="128653"/>
            <a:ext cx="879269" cy="658368"/>
          </a:xfrm>
          <a:prstGeom prst="rect">
            <a:avLst/>
          </a:prstGeom>
        </p:spPr>
      </p:pic>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8" name="Rectangle 7"/>
          <p:cNvSpPr/>
          <p:nvPr/>
        </p:nvSpPr>
        <p:spPr>
          <a:xfrm>
            <a:off x="710946" y="1405187"/>
            <a:ext cx="11008614" cy="2862322"/>
          </a:xfrm>
          <a:prstGeom prst="rect">
            <a:avLst/>
          </a:prstGeom>
        </p:spPr>
        <p:txBody>
          <a:bodyPr wrap="square">
            <a:spAutoFit/>
          </a:bodyPr>
          <a:lstStyle/>
          <a:p>
            <a:r>
              <a:rPr lang="en-GB" sz="2400" dirty="0"/>
              <a:t>Watch the short trailer (2.15 mins) for a feature length film about New York Gangs directed by </a:t>
            </a:r>
            <a:r>
              <a:rPr lang="en-GB" sz="2400" u="sng" dirty="0">
                <a:hlinkClick r:id="rId4"/>
              </a:rPr>
              <a:t>Shan Nicholson</a:t>
            </a:r>
            <a:r>
              <a:rPr lang="en-GB" sz="2400" dirty="0"/>
              <a:t> entitled</a:t>
            </a:r>
            <a:r>
              <a:rPr lang="en-GB" sz="2400" dirty="0" smtClean="0"/>
              <a:t>:</a:t>
            </a:r>
          </a:p>
          <a:p>
            <a:endParaRPr lang="en-GB" sz="2400" dirty="0"/>
          </a:p>
          <a:p>
            <a:r>
              <a:rPr lang="en-GB" sz="4000" b="1" u="sng" dirty="0">
                <a:hlinkClick r:id="rId5"/>
              </a:rPr>
              <a:t>Rubble Kings</a:t>
            </a:r>
            <a:r>
              <a:rPr lang="en-GB" sz="4000" b="1" dirty="0"/>
              <a:t> </a:t>
            </a:r>
            <a:endParaRPr lang="en-GB" sz="4000" b="1" dirty="0" smtClean="0"/>
          </a:p>
          <a:p>
            <a:r>
              <a:rPr lang="en-GB" altLang="en-US" sz="1600" b="1" dirty="0" smtClean="0">
                <a:solidFill>
                  <a:prstClr val="black"/>
                </a:solidFill>
                <a:ea typeface="Calibri" panose="020F0502020204030204" pitchFamily="34" charset="0"/>
                <a:cs typeface="Times New Roman" panose="02020603050405020304" pitchFamily="18" charset="0"/>
              </a:rPr>
              <a:t>click </a:t>
            </a:r>
            <a:r>
              <a:rPr lang="en-GB" altLang="en-US" sz="1600" b="1" dirty="0">
                <a:solidFill>
                  <a:prstClr val="black"/>
                </a:solidFill>
                <a:ea typeface="Calibri" panose="020F0502020204030204" pitchFamily="34" charset="0"/>
                <a:cs typeface="Times New Roman" panose="02020603050405020304" pitchFamily="18" charset="0"/>
              </a:rPr>
              <a:t>on the link above for the hyperlink</a:t>
            </a:r>
            <a:endParaRPr lang="en-GB" sz="2800" dirty="0">
              <a:solidFill>
                <a:prstClr val="black"/>
              </a:solidFill>
            </a:endParaRPr>
          </a:p>
          <a:p>
            <a:endParaRPr lang="en-GB" sz="1600" dirty="0"/>
          </a:p>
          <a:p>
            <a:endParaRPr lang="en-GB" sz="2000" dirty="0" smtClean="0"/>
          </a:p>
          <a:p>
            <a:endParaRPr lang="en-GB" sz="1600" dirty="0" smtClean="0"/>
          </a:p>
        </p:txBody>
      </p:sp>
      <p:pic>
        <p:nvPicPr>
          <p:cNvPr id="9" name="Picture 8" descr="http://waxpoetics.com/wp-content/uploads/2013/03/RUBBLE-KINGS-1.jpeg"/>
          <p:cNvPicPr/>
          <p:nvPr/>
        </p:nvPicPr>
        <p:blipFill>
          <a:blip r:embed="rId6" cstate="email">
            <a:extLst>
              <a:ext uri="{28A0092B-C50C-407E-A947-70E740481C1C}">
                <a14:useLocalDpi xmlns:a14="http://schemas.microsoft.com/office/drawing/2010/main"/>
              </a:ext>
            </a:extLst>
          </a:blip>
          <a:srcRect/>
          <a:stretch>
            <a:fillRect/>
          </a:stretch>
        </p:blipFill>
        <p:spPr bwMode="auto">
          <a:xfrm>
            <a:off x="6187441" y="2397760"/>
            <a:ext cx="5532120" cy="3403600"/>
          </a:xfrm>
          <a:prstGeom prst="rect">
            <a:avLst/>
          </a:prstGeom>
          <a:noFill/>
          <a:ln>
            <a:noFill/>
          </a:ln>
        </p:spPr>
      </p:pic>
    </p:spTree>
    <p:extLst>
      <p:ext uri="{BB962C8B-B14F-4D97-AF65-F5344CB8AC3E}">
        <p14:creationId xmlns:p14="http://schemas.microsoft.com/office/powerpoint/2010/main" val="1101922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circle(in)">
                                      <p:cBhvr>
                                        <p:cTn id="7" dur="2000"/>
                                        <p:tgtEl>
                                          <p:spTgt spid="8">
                                            <p:txEl>
                                              <p:pRg st="2" end="2"/>
                                            </p:txEl>
                                          </p:spTgt>
                                        </p:tgtEl>
                                      </p:cBhvr>
                                    </p:animEffect>
                                  </p:childTnLst>
                                </p:cTn>
                              </p:par>
                              <p:par>
                                <p:cTn id="8" presetID="2" presetClass="entr" presetSubtype="4" fill="hold" nodeType="withEffect">
                                  <p:stCondLst>
                                    <p:cond delay="0"/>
                                  </p:stCondLst>
                                  <p:childTnLst>
                                    <p:set>
                                      <p:cBhvr>
                                        <p:cTn id="9" dur="1" fill="hold">
                                          <p:stCondLst>
                                            <p:cond delay="0"/>
                                          </p:stCondLst>
                                        </p:cTn>
                                        <p:tgtEl>
                                          <p:spTgt spid="8">
                                            <p:txEl>
                                              <p:pRg st="3" end="3"/>
                                            </p:txEl>
                                          </p:spTgt>
                                        </p:tgtEl>
                                        <p:attrNameLst>
                                          <p:attrName>style.visibility</p:attrName>
                                        </p:attrNameLst>
                                      </p:cBhvr>
                                      <p:to>
                                        <p:strVal val="visible"/>
                                      </p:to>
                                    </p:set>
                                    <p:anim calcmode="lin" valueType="num">
                                      <p:cBhvr additive="base">
                                        <p:cTn id="10"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11"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020056" y="995680"/>
            <a:ext cx="6044184" cy="5046346"/>
          </a:xfrm>
        </p:spPr>
        <p:txBody>
          <a:bodyPr>
            <a:normAutofit/>
          </a:bodyPr>
          <a:lstStyle/>
          <a:p>
            <a:pPr marL="0" lvl="0" indent="0" defTabSz="914400" eaLnBrk="0" fontAlgn="base" hangingPunct="0">
              <a:lnSpc>
                <a:spcPct val="100000"/>
              </a:lnSpc>
              <a:spcBef>
                <a:spcPct val="0"/>
              </a:spcBef>
              <a:spcAft>
                <a:spcPct val="0"/>
              </a:spcAft>
              <a:buNone/>
            </a:pPr>
            <a:endParaRPr lang="en-GB" altLang="en-US" sz="2000" b="1" dirty="0">
              <a:solidFill>
                <a:srgbClr val="000000"/>
              </a:solidFill>
              <a:latin typeface="Century Gothic" panose="020B0502020202020204" pitchFamily="34" charset="0"/>
              <a:ea typeface="Calibri" panose="020F0502020204030204" pitchFamily="34" charset="0"/>
              <a:cs typeface="Tahoma" panose="020B0604030504040204" pitchFamily="34" charset="0"/>
            </a:endParaRPr>
          </a:p>
          <a:p>
            <a:pPr marL="457200" indent="-457200" defTabSz="914400" eaLnBrk="0" fontAlgn="base" hangingPunct="0">
              <a:lnSpc>
                <a:spcPct val="100000"/>
              </a:lnSpc>
              <a:spcBef>
                <a:spcPct val="0"/>
              </a:spcBef>
              <a:spcAft>
                <a:spcPct val="0"/>
              </a:spcAft>
              <a:buFont typeface="+mj-lt"/>
              <a:buAutoNum type="arabicPeriod"/>
            </a:pPr>
            <a:endParaRPr lang="en-GB" sz="1400" i="1" dirty="0">
              <a:solidFill>
                <a:srgbClr val="7030A0"/>
              </a:solidFill>
              <a:latin typeface="Century Gothic" panose="020B0502020202020204" pitchFamily="34" charset="0"/>
            </a:endParaRPr>
          </a:p>
          <a:p>
            <a:pPr marL="457205" lvl="1" indent="0">
              <a:buNone/>
            </a:pPr>
            <a:endParaRPr lang="en-GB" dirty="0"/>
          </a:p>
          <a:p>
            <a:endParaRPr lang="en-GB" dirty="0"/>
          </a:p>
        </p:txBody>
      </p:sp>
      <p:sp>
        <p:nvSpPr>
          <p:cNvPr id="6"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7" name="Rectangle 5"/>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dirty="0">
              <a:solidFill>
                <a:prstClr val="black"/>
              </a:solidFill>
            </a:endParaRPr>
          </a:p>
        </p:txBody>
      </p:sp>
      <p:sp>
        <p:nvSpPr>
          <p:cNvPr id="9" name="Rectangle 6"/>
          <p:cNvSpPr>
            <a:spLocks noChangeArrowheads="1"/>
          </p:cNvSpPr>
          <p:nvPr/>
        </p:nvSpPr>
        <p:spPr bwMode="auto">
          <a:xfrm>
            <a:off x="6802609" y="2097729"/>
            <a:ext cx="478841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Allow students a few minutes to respond to the film with people sitting near to them.</a:t>
            </a:r>
          </a:p>
          <a:p>
            <a:pPr eaLnBrk="0" fontAlgn="base" hangingPunct="0">
              <a:spcBef>
                <a:spcPct val="0"/>
              </a:spcBef>
              <a:spcAft>
                <a:spcPct val="0"/>
              </a:spcAft>
            </a:pPr>
            <a:endParaRPr lang="en-GB" altLang="en-US" sz="2400" dirty="0">
              <a:solidFill>
                <a:prstClr val="black"/>
              </a:solidFill>
              <a:ea typeface="Calibri" panose="020F0502020204030204" pitchFamily="34" charset="0"/>
              <a:cs typeface="Times New Roman" panose="02020603050405020304" pitchFamily="18" charset="0"/>
            </a:endParaRPr>
          </a:p>
          <a:p>
            <a:pPr eaLnBrk="0" fontAlgn="base" hangingPunct="0">
              <a:spcBef>
                <a:spcPct val="0"/>
              </a:spcBef>
              <a:spcAft>
                <a:spcPct val="0"/>
              </a:spcAft>
            </a:pPr>
            <a:r>
              <a:rPr lang="en-GB" altLang="en-US" sz="2400" dirty="0">
                <a:solidFill>
                  <a:prstClr val="black"/>
                </a:solidFill>
                <a:ea typeface="Calibri" panose="020F0502020204030204" pitchFamily="34" charset="0"/>
                <a:cs typeface="Times New Roman" panose="02020603050405020304" pitchFamily="18" charset="0"/>
              </a:rPr>
              <a:t>After sharing their initial responses, ask them to </a:t>
            </a:r>
            <a:r>
              <a:rPr lang="en-GB" altLang="en-US" sz="2400" dirty="0" smtClean="0">
                <a:solidFill>
                  <a:prstClr val="black"/>
                </a:solidFill>
                <a:ea typeface="Calibri" panose="020F0502020204030204" pitchFamily="34" charset="0"/>
                <a:cs typeface="Times New Roman" panose="02020603050405020304" pitchFamily="18" charset="0"/>
              </a:rPr>
              <a:t>think about the </a:t>
            </a:r>
            <a:r>
              <a:rPr lang="en-GB" altLang="en-US" sz="2400" dirty="0">
                <a:solidFill>
                  <a:prstClr val="black"/>
                </a:solidFill>
                <a:ea typeface="Calibri" panose="020F0502020204030204" pitchFamily="34" charset="0"/>
                <a:cs typeface="Times New Roman" panose="02020603050405020304" pitchFamily="18" charset="0"/>
              </a:rPr>
              <a:t>following questions:</a:t>
            </a:r>
            <a:endParaRPr lang="en-GB" altLang="en-US" sz="4000" dirty="0">
              <a:solidFill>
                <a:prstClr val="black"/>
              </a:solidFill>
            </a:endParaRPr>
          </a:p>
        </p:txBody>
      </p:sp>
      <p:pic>
        <p:nvPicPr>
          <p:cNvPr id="11" name="Picture 10" descr="chat.png"/>
          <p:cNvPicPr/>
          <p:nvPr/>
        </p:nvPicPr>
        <p:blipFill>
          <a:blip r:embed="rId2" cstate="email">
            <a:extLst>
              <a:ext uri="{28A0092B-C50C-407E-A947-70E740481C1C}">
                <a14:useLocalDpi xmlns:a14="http://schemas.microsoft.com/office/drawing/2010/main"/>
              </a:ext>
            </a:extLst>
          </a:blip>
          <a:stretch>
            <a:fillRect/>
          </a:stretch>
        </p:blipFill>
        <p:spPr>
          <a:xfrm>
            <a:off x="10961305" y="285179"/>
            <a:ext cx="915845" cy="658368"/>
          </a:xfrm>
          <a:prstGeom prst="rect">
            <a:avLst/>
          </a:prstGeom>
        </p:spPr>
      </p:pic>
      <p:pic>
        <p:nvPicPr>
          <p:cNvPr id="10" name="Picture 9" descr="http://waxpoetics.com/wp-content/uploads/2013/03/RUBBLE-KINGS-1.jpeg"/>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321" y="1910080"/>
            <a:ext cx="5532120" cy="3403600"/>
          </a:xfrm>
          <a:prstGeom prst="rect">
            <a:avLst/>
          </a:prstGeom>
          <a:noFill/>
          <a:ln>
            <a:noFill/>
          </a:ln>
        </p:spPr>
      </p:pic>
    </p:spTree>
    <p:extLst>
      <p:ext uri="{BB962C8B-B14F-4D97-AF65-F5344CB8AC3E}">
        <p14:creationId xmlns:p14="http://schemas.microsoft.com/office/powerpoint/2010/main" val="11249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fade">
                                      <p:cBhvr>
                                        <p:cTn id="12" dur="5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5" name="Rounded Rectangular Callout 4"/>
          <p:cNvSpPr/>
          <p:nvPr/>
        </p:nvSpPr>
        <p:spPr>
          <a:xfrm>
            <a:off x="1603758" y="1003806"/>
            <a:ext cx="2745740" cy="2216659"/>
          </a:xfrm>
          <a:prstGeom prst="wedgeRoundRectCallout">
            <a:avLst/>
          </a:prstGeom>
          <a:solidFill>
            <a:srgbClr val="FB23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What is the film trying to show about Hip-hop?</a:t>
            </a:r>
            <a:endParaRPr lang="en-GB" sz="2400" dirty="0"/>
          </a:p>
        </p:txBody>
      </p:sp>
      <p:sp>
        <p:nvSpPr>
          <p:cNvPr id="6" name="Rounded Rectangular Callout 5"/>
          <p:cNvSpPr/>
          <p:nvPr/>
        </p:nvSpPr>
        <p:spPr>
          <a:xfrm>
            <a:off x="4184906" y="2112136"/>
            <a:ext cx="3503168" cy="2948432"/>
          </a:xfrm>
          <a:prstGeom prst="wedgeRoundRectCallou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t>How do you think hip-hop might have changed or influenced gang behaviour?</a:t>
            </a:r>
            <a:endParaRPr lang="en-GB" sz="2400" dirty="0"/>
          </a:p>
        </p:txBody>
      </p:sp>
      <p:sp>
        <p:nvSpPr>
          <p:cNvPr id="7" name="Rounded Rectangular Callout 6"/>
          <p:cNvSpPr/>
          <p:nvPr/>
        </p:nvSpPr>
        <p:spPr>
          <a:xfrm>
            <a:off x="7550912" y="3614802"/>
            <a:ext cx="2949448" cy="2347213"/>
          </a:xfrm>
          <a:prstGeom prst="wedgeRoundRectCallou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7030A0"/>
                </a:solidFill>
              </a:rPr>
              <a:t>Might gang violence often be a product of boredom? Why?</a:t>
            </a:r>
            <a:endParaRPr lang="en-GB" sz="2400" dirty="0">
              <a:solidFill>
                <a:srgbClr val="7030A0"/>
              </a:solidFill>
            </a:endParaRPr>
          </a:p>
        </p:txBody>
      </p:sp>
    </p:spTree>
    <p:extLst>
      <p:ext uri="{BB962C8B-B14F-4D97-AF65-F5344CB8AC3E}">
        <p14:creationId xmlns:p14="http://schemas.microsoft.com/office/powerpoint/2010/main" val="807066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2" y="2717379"/>
            <a:ext cx="10515600" cy="1845096"/>
          </a:xfrm>
        </p:spPr>
        <p:txBody>
          <a:bodyPr>
            <a:normAutofit/>
          </a:bodyPr>
          <a:lstStyle/>
          <a:p>
            <a:r>
              <a:rPr lang="en-GB" sz="5400" dirty="0" smtClean="0">
                <a:latin typeface="Century Gothic" panose="020B0502020202020204" pitchFamily="34" charset="0"/>
                <a:ea typeface="Calibri" panose="020F0502020204030204" pitchFamily="34" charset="0"/>
                <a:cs typeface="Times New Roman" panose="02020603050405020304" pitchFamily="18" charset="0"/>
              </a:rPr>
              <a:t>The many sides of Hip-Hop</a:t>
            </a:r>
            <a:br>
              <a:rPr lang="en-GB" sz="5400" dirty="0" smtClean="0">
                <a:latin typeface="Century Gothic" panose="020B0502020202020204" pitchFamily="34" charset="0"/>
                <a:ea typeface="Calibri" panose="020F0502020204030204" pitchFamily="34" charset="0"/>
                <a:cs typeface="Times New Roman" panose="02020603050405020304" pitchFamily="18" charset="0"/>
              </a:rPr>
            </a:br>
            <a:r>
              <a:rPr lang="en-GB" sz="3600" b="1" dirty="0" smtClean="0">
                <a:solidFill>
                  <a:srgbClr val="7030A0"/>
                </a:solidFill>
                <a:latin typeface="Century Gothic" panose="020B0502020202020204" pitchFamily="34" charset="0"/>
                <a:ea typeface="Calibri" panose="020F0502020204030204" pitchFamily="34" charset="0"/>
                <a:cs typeface="Times New Roman" panose="02020603050405020304" pitchFamily="18" charset="0"/>
              </a:rPr>
              <a:t>10 minutes+</a:t>
            </a:r>
            <a:endParaRPr lang="en-GB" sz="3600" b="1" dirty="0"/>
          </a:p>
        </p:txBody>
      </p:sp>
      <p:sp>
        <p:nvSpPr>
          <p:cNvPr id="3" name="Text Placeholder 2"/>
          <p:cNvSpPr>
            <a:spLocks noGrp="1"/>
          </p:cNvSpPr>
          <p:nvPr>
            <p:ph type="body" idx="1"/>
          </p:nvPr>
        </p:nvSpPr>
        <p:spPr/>
        <p:txBody>
          <a:bodyPr/>
          <a:lstStyle/>
          <a:p>
            <a:endParaRPr lang="en-GB" dirty="0"/>
          </a:p>
        </p:txBody>
      </p:sp>
      <p:pic>
        <p:nvPicPr>
          <p:cNvPr id="6" name="Picture 5" descr="WATCH.png"/>
          <p:cNvPicPr/>
          <p:nvPr/>
        </p:nvPicPr>
        <p:blipFill>
          <a:blip r:embed="rId2" cstate="email">
            <a:extLst>
              <a:ext uri="{28A0092B-C50C-407E-A947-70E740481C1C}">
                <a14:useLocalDpi xmlns:a14="http://schemas.microsoft.com/office/drawing/2010/main"/>
              </a:ext>
            </a:extLst>
          </a:blip>
          <a:stretch>
            <a:fillRect/>
          </a:stretch>
        </p:blipFill>
        <p:spPr>
          <a:xfrm>
            <a:off x="9392793" y="429768"/>
            <a:ext cx="958215" cy="658368"/>
          </a:xfrm>
          <a:prstGeom prst="rect">
            <a:avLst/>
          </a:prstGeom>
        </p:spPr>
      </p:pic>
      <p:pic>
        <p:nvPicPr>
          <p:cNvPr id="7" name="Picture 6" descr="chat.png"/>
          <p:cNvPicPr/>
          <p:nvPr/>
        </p:nvPicPr>
        <p:blipFill>
          <a:blip r:embed="rId3" cstate="email">
            <a:extLst>
              <a:ext uri="{28A0092B-C50C-407E-A947-70E740481C1C}">
                <a14:useLocalDpi xmlns:a14="http://schemas.microsoft.com/office/drawing/2010/main"/>
              </a:ext>
            </a:extLst>
          </a:blip>
          <a:stretch>
            <a:fillRect/>
          </a:stretch>
        </p:blipFill>
        <p:spPr>
          <a:xfrm>
            <a:off x="10523299" y="429768"/>
            <a:ext cx="915845" cy="658368"/>
          </a:xfrm>
          <a:prstGeom prst="rect">
            <a:avLst/>
          </a:prstGeom>
        </p:spPr>
      </p:pic>
    </p:spTree>
    <p:extLst>
      <p:ext uri="{BB962C8B-B14F-4D97-AF65-F5344CB8AC3E}">
        <p14:creationId xmlns:p14="http://schemas.microsoft.com/office/powerpoint/2010/main" val="241565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oughtBox">
      <a:majorFont>
        <a:latin typeface="Foco"/>
        <a:ea typeface=""/>
        <a:cs typeface=""/>
      </a:majorFont>
      <a:minorFont>
        <a:latin typeface="Foc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1137</TotalTime>
  <Words>788</Words>
  <Application>Microsoft Office PowerPoint</Application>
  <PresentationFormat>Widescreen</PresentationFormat>
  <Paragraphs>105</Paragraphs>
  <Slides>22</Slides>
  <Notes>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22</vt:i4>
      </vt:variant>
    </vt:vector>
  </HeadingPairs>
  <TitlesOfParts>
    <vt:vector size="33" baseType="lpstr">
      <vt:lpstr>Arial</vt:lpstr>
      <vt:lpstr>Calibri</vt:lpstr>
      <vt:lpstr>Century Gothic</vt:lpstr>
      <vt:lpstr>Foco</vt:lpstr>
      <vt:lpstr>Foco Light</vt:lpstr>
      <vt:lpstr>Josefin Sans</vt:lpstr>
      <vt:lpstr>Tahoma</vt:lpstr>
      <vt:lpstr>Times New Roman</vt:lpstr>
      <vt:lpstr>Trebuchet MS</vt:lpstr>
      <vt:lpstr>2_Office Theme</vt:lpstr>
      <vt:lpstr>1_Office Theme</vt:lpstr>
      <vt:lpstr>PowerPoint Presentation</vt:lpstr>
      <vt:lpstr>In this lesson, students will:</vt:lpstr>
      <vt:lpstr>Pre-lesson reflection 3-5 minutes+</vt:lpstr>
      <vt:lpstr>PowerPoint Presentation</vt:lpstr>
      <vt:lpstr>The Rubble Kings 5 minutes+</vt:lpstr>
      <vt:lpstr>PowerPoint Presentation</vt:lpstr>
      <vt:lpstr>PowerPoint Presentation</vt:lpstr>
      <vt:lpstr>PowerPoint Presentation</vt:lpstr>
      <vt:lpstr>The many sides of Hip-Hop 10 minutes+</vt:lpstr>
      <vt:lpstr>PowerPoint Presentation</vt:lpstr>
      <vt:lpstr>Hip-Hop started with a man named Clive…</vt:lpstr>
      <vt:lpstr>Meet Clive Campbell (aka DJ Kool Herc)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Musson</dc:creator>
  <cp:lastModifiedBy>Rachel Musson</cp:lastModifiedBy>
  <cp:revision>217</cp:revision>
  <dcterms:created xsi:type="dcterms:W3CDTF">2016-10-17T21:56:29Z</dcterms:created>
  <dcterms:modified xsi:type="dcterms:W3CDTF">2017-10-04T11:02:44Z</dcterms:modified>
  <cp:contentStatus/>
</cp:coreProperties>
</file>