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 id="2147483661" r:id="rId2"/>
  </p:sldMasterIdLst>
  <p:notesMasterIdLst>
    <p:notesMasterId r:id="rId28"/>
  </p:notesMasterIdLst>
  <p:handoutMasterIdLst>
    <p:handoutMasterId r:id="rId29"/>
  </p:handoutMasterIdLst>
  <p:sldIdLst>
    <p:sldId id="256" r:id="rId3"/>
    <p:sldId id="417" r:id="rId4"/>
    <p:sldId id="298" r:id="rId5"/>
    <p:sldId id="263" r:id="rId6"/>
    <p:sldId id="299" r:id="rId7"/>
    <p:sldId id="286" r:id="rId8"/>
    <p:sldId id="305" r:id="rId9"/>
    <p:sldId id="301" r:id="rId10"/>
    <p:sldId id="363" r:id="rId11"/>
    <p:sldId id="421" r:id="rId12"/>
    <p:sldId id="422" r:id="rId13"/>
    <p:sldId id="423" r:id="rId14"/>
    <p:sldId id="424" r:id="rId15"/>
    <p:sldId id="425" r:id="rId16"/>
    <p:sldId id="426" r:id="rId17"/>
    <p:sldId id="443" r:id="rId18"/>
    <p:sldId id="432" r:id="rId19"/>
    <p:sldId id="433" r:id="rId20"/>
    <p:sldId id="434" r:id="rId21"/>
    <p:sldId id="435" r:id="rId22"/>
    <p:sldId id="436" r:id="rId23"/>
    <p:sldId id="445" r:id="rId24"/>
    <p:sldId id="455" r:id="rId25"/>
    <p:sldId id="461" r:id="rId26"/>
    <p:sldId id="25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8892"/>
    <a:srgbClr val="FB23C2"/>
    <a:srgbClr val="F9FCD0"/>
    <a:srgbClr val="B482DA"/>
    <a:srgbClr val="0069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572" y="48"/>
      </p:cViewPr>
      <p:guideLst/>
    </p:cSldViewPr>
  </p:slideViewPr>
  <p:notesTextViewPr>
    <p:cViewPr>
      <p:scale>
        <a:sx n="1" d="1"/>
        <a:sy n="1" d="1"/>
      </p:scale>
      <p:origin x="0" y="0"/>
    </p:cViewPr>
  </p:notesTextViewPr>
  <p:notesViewPr>
    <p:cSldViewPr snapToGrid="0">
      <p:cViewPr varScale="1">
        <p:scale>
          <a:sx n="53" d="100"/>
          <a:sy n="53" d="100"/>
        </p:scale>
        <p:origin x="1784"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811939-E9DC-4B76-AA6C-2F50C6A2849D}" type="datetimeFigureOut">
              <a:rPr lang="en-GB" smtClean="0"/>
              <a:t>04/10/2017</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16A184-380F-4DA2-A48B-89D28F86972D}" type="slidenum">
              <a:rPr lang="en-GB" smtClean="0"/>
              <a:t>‹#›</a:t>
            </a:fld>
            <a:endParaRPr lang="en-GB"/>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703847" cy="630297"/>
          </a:xfrm>
          <a:prstGeom prst="rect">
            <a:avLst/>
          </a:prstGeom>
        </p:spPr>
      </p:pic>
    </p:spTree>
    <p:extLst>
      <p:ext uri="{BB962C8B-B14F-4D97-AF65-F5344CB8AC3E}">
        <p14:creationId xmlns:p14="http://schemas.microsoft.com/office/powerpoint/2010/main" val="2136566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E1E27-8D30-46C7-8C62-681E48BE9B1E}" type="datetimeFigureOut">
              <a:rPr lang="en-GB" smtClean="0"/>
              <a:t>04/10/2017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1C18C5-F3FA-4D0A-A9B9-2971BB5756E1}" type="slidenum">
              <a:rPr lang="en-GB" smtClean="0"/>
              <a:t>‹#›</a:t>
            </a:fld>
            <a:endParaRPr lang="en-GB"/>
          </a:p>
        </p:txBody>
      </p:sp>
    </p:spTree>
    <p:extLst>
      <p:ext uri="{BB962C8B-B14F-4D97-AF65-F5344CB8AC3E}">
        <p14:creationId xmlns:p14="http://schemas.microsoft.com/office/powerpoint/2010/main" val="36143520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1C18C5-F3FA-4D0A-A9B9-2971BB5756E1}" type="slidenum">
              <a:rPr lang="en-GB" smtClean="0"/>
              <a:t>25</a:t>
            </a:fld>
            <a:endParaRPr lang="en-GB"/>
          </a:p>
        </p:txBody>
      </p:sp>
      <p:sp>
        <p:nvSpPr>
          <p:cNvPr id="5" name="Header Placeholder 4"/>
          <p:cNvSpPr>
            <a:spLocks noGrp="1"/>
          </p:cNvSpPr>
          <p:nvPr>
            <p:ph type="hdr" sz="quarter" idx="11"/>
          </p:nvPr>
        </p:nvSpPr>
        <p:spPr/>
        <p:txBody>
          <a:bodyPr/>
          <a:lstStyle/>
          <a:p>
            <a:endParaRPr lang="en-GB"/>
          </a:p>
        </p:txBody>
      </p:sp>
    </p:spTree>
    <p:extLst>
      <p:ext uri="{BB962C8B-B14F-4D97-AF65-F5344CB8AC3E}">
        <p14:creationId xmlns:p14="http://schemas.microsoft.com/office/powerpoint/2010/main" val="4210656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04/10/2017</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dirty="0" smtClean="0"/>
              <a:t>www.thoughtboxeducation.com</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7815691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04/10/2017</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93187898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04/10/2017</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72933443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t>04/10/2017</a:t>
            </a:fld>
            <a:endParaRPr lang="en-GB"/>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a:p>
        </p:txBody>
      </p:sp>
    </p:spTree>
    <p:extLst>
      <p:ext uri="{BB962C8B-B14F-4D97-AF65-F5344CB8AC3E}">
        <p14:creationId xmlns:p14="http://schemas.microsoft.com/office/powerpoint/2010/main" val="2596834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t>04/10/2017</a:t>
            </a:fld>
            <a:endParaRPr lang="en-GB"/>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57696" cy="857619"/>
          </a:xfrm>
          <a:prstGeom prst="rect">
            <a:avLst/>
          </a:prstGeom>
        </p:spPr>
      </p:pic>
    </p:spTree>
    <p:extLst>
      <p:ext uri="{BB962C8B-B14F-4D97-AF65-F5344CB8AC3E}">
        <p14:creationId xmlns:p14="http://schemas.microsoft.com/office/powerpoint/2010/main" val="770549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411C692-1EB9-4C77-AEF4-829B8547C972}" type="datetimeFigureOut">
              <a:rPr lang="en-GB" smtClean="0">
                <a:solidFill>
                  <a:prstClr val="black">
                    <a:tint val="75000"/>
                  </a:prstClr>
                </a:solidFill>
              </a:rPr>
              <a:pPr/>
              <a:t>04/10/2017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3479CD0-71C0-4DC0-9021-FD5E2254C8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61597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11C692-1EB9-4C77-AEF4-829B8547C972}" type="datetimeFigureOut">
              <a:rPr lang="en-GB" smtClean="0">
                <a:solidFill>
                  <a:prstClr val="black">
                    <a:tint val="75000"/>
                  </a:prstClr>
                </a:solidFill>
              </a:rPr>
              <a:pPr/>
              <a:t>04/10/2017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3479CD0-71C0-4DC0-9021-FD5E2254C8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39682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11C692-1EB9-4C77-AEF4-829B8547C972}" type="datetimeFigureOut">
              <a:rPr lang="en-GB" smtClean="0">
                <a:solidFill>
                  <a:prstClr val="black">
                    <a:tint val="75000"/>
                  </a:prstClr>
                </a:solidFill>
              </a:rPr>
              <a:pPr/>
              <a:t>04/10/2017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3479CD0-71C0-4DC0-9021-FD5E2254C8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42391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411C692-1EB9-4C77-AEF4-829B8547C972}" type="datetimeFigureOut">
              <a:rPr lang="en-GB" smtClean="0">
                <a:solidFill>
                  <a:prstClr val="black">
                    <a:tint val="75000"/>
                  </a:prstClr>
                </a:solidFill>
              </a:rPr>
              <a:pPr/>
              <a:t>04/10/2017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3479CD0-71C0-4DC0-9021-FD5E2254C8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3261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411C692-1EB9-4C77-AEF4-829B8547C972}" type="datetimeFigureOut">
              <a:rPr lang="en-GB" smtClean="0">
                <a:solidFill>
                  <a:prstClr val="black">
                    <a:tint val="75000"/>
                  </a:prstClr>
                </a:solidFill>
              </a:rPr>
              <a:pPr/>
              <a:t>04/10/2017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3479CD0-71C0-4DC0-9021-FD5E2254C8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25658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411C692-1EB9-4C77-AEF4-829B8547C972}" type="datetimeFigureOut">
              <a:rPr lang="en-GB" smtClean="0">
                <a:solidFill>
                  <a:prstClr val="black">
                    <a:tint val="75000"/>
                  </a:prstClr>
                </a:solidFill>
              </a:rPr>
              <a:pPr/>
              <a:t>04/10/2017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3479CD0-71C0-4DC0-9021-FD5E2254C8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49510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smtClean="0"/>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201897220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11C692-1EB9-4C77-AEF4-829B8547C972}" type="datetimeFigureOut">
              <a:rPr lang="en-GB" smtClean="0">
                <a:solidFill>
                  <a:prstClr val="black">
                    <a:tint val="75000"/>
                  </a:prstClr>
                </a:solidFill>
              </a:rPr>
              <a:pPr/>
              <a:t>04/10/2017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3479CD0-71C0-4DC0-9021-FD5E2254C8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97581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1C692-1EB9-4C77-AEF4-829B8547C972}" type="datetimeFigureOut">
              <a:rPr lang="en-GB" smtClean="0">
                <a:solidFill>
                  <a:prstClr val="black">
                    <a:tint val="75000"/>
                  </a:prstClr>
                </a:solidFill>
              </a:rPr>
              <a:pPr/>
              <a:t>04/10/2017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3479CD0-71C0-4DC0-9021-FD5E2254C8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76023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1C692-1EB9-4C77-AEF4-829B8547C972}" type="datetimeFigureOut">
              <a:rPr lang="en-GB" smtClean="0">
                <a:solidFill>
                  <a:prstClr val="black">
                    <a:tint val="75000"/>
                  </a:prstClr>
                </a:solidFill>
              </a:rPr>
              <a:pPr/>
              <a:t>04/10/2017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3479CD0-71C0-4DC0-9021-FD5E2254C8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242325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11C692-1EB9-4C77-AEF4-829B8547C972}" type="datetimeFigureOut">
              <a:rPr lang="en-GB" smtClean="0">
                <a:solidFill>
                  <a:prstClr val="black">
                    <a:tint val="75000"/>
                  </a:prstClr>
                </a:solidFill>
              </a:rPr>
              <a:pPr/>
              <a:t>04/10/2017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3479CD0-71C0-4DC0-9021-FD5E2254C8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40216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11C692-1EB9-4C77-AEF4-829B8547C972}" type="datetimeFigureOut">
              <a:rPr lang="en-GB" smtClean="0">
                <a:solidFill>
                  <a:prstClr val="black">
                    <a:tint val="75000"/>
                  </a:prstClr>
                </a:solidFill>
              </a:rPr>
              <a:pPr/>
              <a:t>04/10/2017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3479CD0-71C0-4DC0-9021-FD5E2254C8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39980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04/10/2017</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1070076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04/10/2017</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8314395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04/10/2017</a:t>
            </a:fld>
            <a:endParaRPr lang="en-GB"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845409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04/10/2017</a:t>
            </a:fld>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5686810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04/10/2017</a:t>
            </a:fld>
            <a:endParaRPr lang="en-GB"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53653437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04/10/2017</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4852487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04/10/2017</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2355517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EE72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99730"/>
            <a:ext cx="10515600" cy="119095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extBox 8"/>
          <p:cNvSpPr txBox="1"/>
          <p:nvPr userDrawn="1"/>
        </p:nvSpPr>
        <p:spPr>
          <a:xfrm>
            <a:off x="345374" y="68744"/>
            <a:ext cx="1129027" cy="276999"/>
          </a:xfrm>
          <a:prstGeom prst="rect">
            <a:avLst/>
          </a:prstGeom>
          <a:noFill/>
        </p:spPr>
        <p:txBody>
          <a:bodyPr wrap="none" rtlCol="0">
            <a:spAutoFit/>
          </a:bodyPr>
          <a:lstStyle/>
          <a:p>
            <a:r>
              <a:rPr lang="en-US" sz="1200" b="0" i="0" dirty="0" smtClean="0">
                <a:solidFill>
                  <a:srgbClr val="252823"/>
                </a:solidFill>
                <a:latin typeface="Foco"/>
                <a:cs typeface="Foco"/>
              </a:rPr>
              <a:t>TOPIC: </a:t>
            </a:r>
            <a:r>
              <a:rPr lang="en-US" sz="1200" b="1" i="0" dirty="0" smtClean="0">
                <a:solidFill>
                  <a:srgbClr val="252823"/>
                </a:solidFill>
                <a:latin typeface="Foco"/>
                <a:cs typeface="Foco"/>
              </a:rPr>
              <a:t>GANGS</a:t>
            </a:r>
            <a:endParaRPr lang="en-US" sz="1200" b="1" dirty="0">
              <a:solidFill>
                <a:srgbClr val="252823"/>
              </a:solidFill>
            </a:endParaRPr>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smtClean="0">
                <a:solidFill>
                  <a:srgbClr val="252823"/>
                </a:solidFill>
              </a:rPr>
              <a:t>COPYRIGHT@2017</a:t>
            </a:r>
            <a:r>
              <a:rPr lang="en-US" sz="1200" baseline="0" dirty="0" smtClean="0">
                <a:solidFill>
                  <a:srgbClr val="252823"/>
                </a:solidFill>
              </a:rPr>
              <a:t> THOUGHTBOX EDUCATION</a:t>
            </a:r>
            <a:endParaRPr lang="en-US" sz="1200" dirty="0">
              <a:solidFill>
                <a:srgbClr val="252823"/>
              </a:solidFill>
            </a:endParaRP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064987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50" r:id="rId12"/>
    <p:sldLayoutId id="2147483660"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E6E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11C692-1EB9-4C77-AEF4-829B8547C972}" type="datetimeFigureOut">
              <a:rPr lang="en-GB" smtClean="0">
                <a:solidFill>
                  <a:prstClr val="black">
                    <a:tint val="75000"/>
                  </a:prstClr>
                </a:solidFill>
              </a:rPr>
              <a:pPr/>
              <a:t>04/10/2017</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479CD0-71C0-4DC0-9021-FD5E2254C8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9933841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0.xml"/><Relationship Id="rId5" Type="http://schemas.openxmlformats.org/officeDocument/2006/relationships/image" Target="../media/image24.jp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s://youtu.be/1Qyfvc0UHtU" TargetMode="External"/><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0.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www.thoughtboxeducation.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s://youtu.be/xmJ39Tmg540" TargetMode="External"/><Relationship Id="rId4" Type="http://schemas.openxmlformats.org/officeDocument/2006/relationships/hyperlink" Target="http://rubblekings.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0" y="5411972"/>
            <a:ext cx="12192000" cy="144602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latin typeface="Century Gothic" panose="020B0502020202020204" pitchFamily="34" charset="0"/>
              </a:rPr>
              <a:t>Gangs </a:t>
            </a:r>
            <a:endParaRPr lang="en-GB" b="1" dirty="0" smtClean="0">
              <a:latin typeface="Century Gothic" panose="020B0502020202020204" pitchFamily="34" charset="0"/>
            </a:endParaRPr>
          </a:p>
          <a:p>
            <a:pPr algn="ctr"/>
            <a:r>
              <a:rPr lang="en-GB" sz="3600" b="1" dirty="0" smtClean="0">
                <a:solidFill>
                  <a:srgbClr val="3F8892"/>
                </a:solidFill>
                <a:latin typeface="Century Gothic" panose="020B0502020202020204" pitchFamily="34" charset="0"/>
              </a:rPr>
              <a:t>Week 3 – Hip-Hop saved my life</a:t>
            </a:r>
            <a:endParaRPr lang="en-GB" sz="3600" b="1" dirty="0">
              <a:solidFill>
                <a:srgbClr val="3F8892"/>
              </a:solidFill>
              <a:latin typeface="Century Gothic" panose="020B0502020202020204" pitchFamily="34" charset="0"/>
            </a:endParaRPr>
          </a:p>
        </p:txBody>
      </p:sp>
      <p:sp>
        <p:nvSpPr>
          <p:cNvPr id="13" name="Explosion 1 12"/>
          <p:cNvSpPr/>
          <p:nvPr/>
        </p:nvSpPr>
        <p:spPr>
          <a:xfrm>
            <a:off x="9884665" y="146304"/>
            <a:ext cx="2161070" cy="1799456"/>
          </a:xfrm>
          <a:prstGeom prst="irregularSeal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b="1" dirty="0" smtClean="0">
                <a:solidFill>
                  <a:srgbClr val="3F8892"/>
                </a:solidFill>
                <a:latin typeface="Century Gothic" panose="020B0502020202020204" pitchFamily="34" charset="0"/>
              </a:rPr>
              <a:t>15 minutes+</a:t>
            </a:r>
            <a:endParaRPr lang="en-GB" b="1" dirty="0">
              <a:solidFill>
                <a:srgbClr val="3F8892"/>
              </a:solidFill>
              <a:latin typeface="Century Gothic" panose="020B0502020202020204" pitchFamily="34" charset="0"/>
            </a:endParaRPr>
          </a:p>
        </p:txBody>
      </p:sp>
      <p:sp>
        <p:nvSpPr>
          <p:cNvPr id="7" name="Rectangle 6"/>
          <p:cNvSpPr/>
          <p:nvPr/>
        </p:nvSpPr>
        <p:spPr>
          <a:xfrm>
            <a:off x="113769" y="5411972"/>
            <a:ext cx="2642506" cy="769441"/>
          </a:xfrm>
          <a:prstGeom prst="rect">
            <a:avLst/>
          </a:prstGeom>
        </p:spPr>
        <p:txBody>
          <a:bodyPr wrap="square">
            <a:spAutoFit/>
          </a:bodyPr>
          <a:lstStyle/>
          <a:p>
            <a:pPr>
              <a:spcAft>
                <a:spcPts val="0"/>
              </a:spcAft>
            </a:pPr>
            <a:r>
              <a:rPr lang="en-GB" sz="2800" b="1" dirty="0" smtClean="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Y11-13 </a:t>
            </a:r>
          </a:p>
          <a:p>
            <a:pPr>
              <a:spcAft>
                <a:spcPts val="0"/>
              </a:spcAft>
            </a:pPr>
            <a:r>
              <a:rPr lang="en-GB" sz="1600" b="1" dirty="0" smtClean="0">
                <a:solidFill>
                  <a:schemeClr val="bg1">
                    <a:lumMod val="50000"/>
                  </a:schemeClr>
                </a:solidFill>
                <a:latin typeface="Century Gothic" panose="020B0502020202020204" pitchFamily="34" charset="0"/>
                <a:ea typeface="Times New Roman" panose="02020603050405020304" pitchFamily="18" charset="0"/>
                <a:cs typeface="Times New Roman" panose="02020603050405020304" pitchFamily="18" charset="0"/>
              </a:rPr>
              <a:t>15-18 years</a:t>
            </a:r>
            <a:endParaRPr lang="en-GB" sz="1100" dirty="0">
              <a:solidFill>
                <a:schemeClr val="bg1">
                  <a:lumMod val="50000"/>
                </a:schemeClr>
              </a:solidFill>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207212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470400"/>
            <a:ext cx="11165840" cy="2387600"/>
          </a:xfrm>
        </p:spPr>
        <p:txBody>
          <a:bodyPr>
            <a:normAutofit fontScale="90000"/>
          </a:bodyPr>
          <a:lstStyle/>
          <a:p>
            <a:pPr algn="l"/>
            <a:r>
              <a:rPr lang="en-GB" sz="8000" dirty="0" smtClean="0">
                <a:solidFill>
                  <a:schemeClr val="accent4">
                    <a:lumMod val="20000"/>
                    <a:lumOff val="80000"/>
                  </a:schemeClr>
                </a:solidFill>
              </a:rPr>
              <a:t>What</a:t>
            </a:r>
            <a:r>
              <a:rPr lang="en-GB" sz="8800" dirty="0" smtClean="0">
                <a:solidFill>
                  <a:schemeClr val="accent4">
                    <a:lumMod val="20000"/>
                    <a:lumOff val="80000"/>
                  </a:schemeClr>
                </a:solidFill>
              </a:rPr>
              <a:t> is Hip-hop?</a:t>
            </a:r>
            <a:br>
              <a:rPr lang="en-GB" sz="8800" dirty="0" smtClean="0">
                <a:solidFill>
                  <a:schemeClr val="accent4">
                    <a:lumMod val="20000"/>
                    <a:lumOff val="80000"/>
                  </a:schemeClr>
                </a:solidFill>
              </a:rPr>
            </a:br>
            <a:endParaRPr lang="en-GB" sz="8800" dirty="0">
              <a:solidFill>
                <a:schemeClr val="accent4">
                  <a:lumMod val="20000"/>
                  <a:lumOff val="80000"/>
                </a:schemeClr>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8449" y="67130"/>
            <a:ext cx="2344791" cy="2310309"/>
          </a:xfrm>
          <a:prstGeom prst="rect">
            <a:avLst/>
          </a:prstGeom>
        </p:spPr>
      </p:pic>
      <p:sp>
        <p:nvSpPr>
          <p:cNvPr id="4" name="Footer Placeholder 3"/>
          <p:cNvSpPr>
            <a:spLocks noGrp="1"/>
          </p:cNvSpPr>
          <p:nvPr>
            <p:ph type="ftr" sz="quarter" idx="11"/>
          </p:nvPr>
        </p:nvSpPr>
        <p:spPr>
          <a:xfrm>
            <a:off x="4038602" y="6356351"/>
            <a:ext cx="4114800" cy="365125"/>
          </a:xfrm>
        </p:spPr>
        <p:txBody>
          <a:bodyPr/>
          <a:lstStyle/>
          <a:p>
            <a:endParaRPr lang="en-GB" dirty="0"/>
          </a:p>
        </p:txBody>
      </p:sp>
    </p:spTree>
    <p:extLst>
      <p:ext uri="{BB962C8B-B14F-4D97-AF65-F5344CB8AC3E}">
        <p14:creationId xmlns:p14="http://schemas.microsoft.com/office/powerpoint/2010/main" val="73752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2052" name="Picture 4" descr="https://s-media-cache-ak0.pinimg.com/236x/91/8d/e3/918de3fc83c3c9e32ba94dcfa563c9c2.jpg"/>
          <p:cNvPicPr>
            <a:picLocks noChangeAspect="1" noChangeArrowheads="1"/>
          </p:cNvPicPr>
          <p:nvPr/>
        </p:nvPicPr>
        <p:blipFill rotWithShape="1">
          <a:blip r:embed="rId2">
            <a:extLst>
              <a:ext uri="{28A0092B-C50C-407E-A947-70E740481C1C}">
                <a14:useLocalDpi xmlns:a14="http://schemas.microsoft.com/office/drawing/2010/main" val="0"/>
              </a:ext>
            </a:extLst>
          </a:blip>
          <a:srcRect t="15202" b="18501"/>
          <a:stretch/>
        </p:blipFill>
        <p:spPr bwMode="auto">
          <a:xfrm>
            <a:off x="104899" y="3145168"/>
            <a:ext cx="3743890" cy="347067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rot="21203146">
            <a:off x="7810756" y="4190776"/>
            <a:ext cx="4546154" cy="259048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marL="0" indent="0" algn="ctr">
              <a:buNone/>
            </a:pPr>
            <a:r>
              <a:rPr lang="en-GB" sz="3600" dirty="0" smtClean="0">
                <a:latin typeface="DilleniaUPC" panose="02020603050405020304" pitchFamily="18" charset="-34"/>
                <a:cs typeface="DilleniaUPC" panose="02020603050405020304" pitchFamily="18" charset="-34"/>
              </a:rPr>
              <a:t>Hip-hop is a subculture which</a:t>
            </a:r>
            <a:r>
              <a:rPr lang="en-GB" sz="3600" dirty="0">
                <a:latin typeface="DilleniaUPC" panose="02020603050405020304" pitchFamily="18" charset="-34"/>
                <a:cs typeface="DilleniaUPC" panose="02020603050405020304" pitchFamily="18" charset="-34"/>
              </a:rPr>
              <a:t> </a:t>
            </a:r>
            <a:r>
              <a:rPr lang="en-GB" sz="3600" dirty="0" smtClean="0">
                <a:latin typeface="DilleniaUPC" panose="02020603050405020304" pitchFamily="18" charset="-34"/>
                <a:cs typeface="DilleniaUPC" panose="02020603050405020304" pitchFamily="18" charset="-34"/>
              </a:rPr>
              <a:t>includes rap,</a:t>
            </a:r>
            <a:r>
              <a:rPr lang="en-GB" sz="3600" dirty="0">
                <a:latin typeface="DilleniaUPC" panose="02020603050405020304" pitchFamily="18" charset="-34"/>
                <a:cs typeface="DilleniaUPC" panose="02020603050405020304" pitchFamily="18" charset="-34"/>
              </a:rPr>
              <a:t> break </a:t>
            </a:r>
            <a:r>
              <a:rPr lang="en-GB" sz="3600" dirty="0" smtClean="0">
                <a:latin typeface="DilleniaUPC" panose="02020603050405020304" pitchFamily="18" charset="-34"/>
                <a:cs typeface="DilleniaUPC" panose="02020603050405020304" pitchFamily="18" charset="-34"/>
              </a:rPr>
              <a:t>dancing and</a:t>
            </a:r>
            <a:r>
              <a:rPr lang="en-GB" sz="3600" dirty="0">
                <a:latin typeface="DilleniaUPC" panose="02020603050405020304" pitchFamily="18" charset="-34"/>
                <a:cs typeface="DilleniaUPC" panose="02020603050405020304" pitchFamily="18" charset="-34"/>
              </a:rPr>
              <a:t> graffiti art.</a:t>
            </a:r>
          </a:p>
        </p:txBody>
      </p:sp>
      <p:pic>
        <p:nvPicPr>
          <p:cNvPr id="2050" name="Picture 2" descr="http://static1.squarespace.com/static/540337a0e4b02005531b8e72/t/558c2b10e4b00e6877531f01/1435249425239/"/>
          <p:cNvPicPr>
            <a:picLocks noChangeAspect="1" noChangeArrowheads="1"/>
          </p:cNvPicPr>
          <p:nvPr/>
        </p:nvPicPr>
        <p:blipFill rotWithShape="1">
          <a:blip r:embed="rId3">
            <a:extLst>
              <a:ext uri="{28A0092B-C50C-407E-A947-70E740481C1C}">
                <a14:useLocalDpi xmlns:a14="http://schemas.microsoft.com/office/drawing/2010/main" val="0"/>
              </a:ext>
            </a:extLst>
          </a:blip>
          <a:srcRect l="12093" t="28942" r="8974" b="26116"/>
          <a:stretch/>
        </p:blipFill>
        <p:spPr bwMode="auto">
          <a:xfrm rot="335042">
            <a:off x="3623124" y="2986595"/>
            <a:ext cx="4898819" cy="332712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rot="21136473">
            <a:off x="1245722" y="277429"/>
            <a:ext cx="4332606" cy="30362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prstClr val="black"/>
                </a:solidFill>
                <a:latin typeface="Impact" panose="020B0806030902050204" pitchFamily="34" charset="0"/>
              </a:rPr>
              <a:t>Hip-hop is </a:t>
            </a:r>
            <a:r>
              <a:rPr lang="en-GB" sz="2800" dirty="0">
                <a:solidFill>
                  <a:prstClr val="black"/>
                </a:solidFill>
                <a:latin typeface="Impact" panose="020B0806030902050204" pitchFamily="34" charset="0"/>
              </a:rPr>
              <a:t>name for the </a:t>
            </a:r>
            <a:r>
              <a:rPr lang="en-GB" sz="2800" dirty="0" smtClean="0">
                <a:solidFill>
                  <a:prstClr val="black"/>
                </a:solidFill>
                <a:latin typeface="Impact" panose="020B0806030902050204" pitchFamily="34" charset="0"/>
              </a:rPr>
              <a:t>four </a:t>
            </a:r>
            <a:r>
              <a:rPr lang="en-GB" sz="2800" dirty="0">
                <a:solidFill>
                  <a:prstClr val="black"/>
                </a:solidFill>
                <a:latin typeface="Impact" panose="020B0806030902050204" pitchFamily="34" charset="0"/>
              </a:rPr>
              <a:t>elements of the late 70's New York City renaissance which includes break dancing, emceeing, (rapping) graffiti, and turntablism.</a:t>
            </a:r>
          </a:p>
        </p:txBody>
      </p:sp>
      <p:sp>
        <p:nvSpPr>
          <p:cNvPr id="8" name="Rounded Rectangle 7"/>
          <p:cNvSpPr/>
          <p:nvPr/>
        </p:nvSpPr>
        <p:spPr>
          <a:xfrm rot="1473072">
            <a:off x="6732897" y="774086"/>
            <a:ext cx="4892478" cy="2248715"/>
          </a:xfrm>
          <a:prstGeom prst="roundRect">
            <a:avLst/>
          </a:prstGeom>
          <a:solidFill>
            <a:srgbClr val="1933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prstClr val="white"/>
                </a:solidFill>
                <a:latin typeface="Nyala" panose="02000504070300020003" pitchFamily="2" charset="0"/>
              </a:rPr>
              <a:t>Hip-hop is a style </a:t>
            </a:r>
            <a:r>
              <a:rPr lang="en-GB" sz="2800" dirty="0">
                <a:solidFill>
                  <a:prstClr val="white"/>
                </a:solidFill>
                <a:latin typeface="Nyala" panose="02000504070300020003" pitchFamily="2" charset="0"/>
              </a:rPr>
              <a:t>of popular music of US black and Hispanic origin, featuring rap with an electronic backing.</a:t>
            </a:r>
          </a:p>
        </p:txBody>
      </p:sp>
      <p:sp>
        <p:nvSpPr>
          <p:cNvPr id="9" name="Footer Placeholder 3"/>
          <p:cNvSpPr>
            <a:spLocks noGrp="1"/>
          </p:cNvSpPr>
          <p:nvPr>
            <p:ph type="ftr" sz="quarter" idx="11"/>
          </p:nvPr>
        </p:nvSpPr>
        <p:spPr>
          <a:xfrm>
            <a:off x="4038602" y="6356351"/>
            <a:ext cx="4114800" cy="365125"/>
          </a:xfrm>
        </p:spPr>
        <p:txBody>
          <a:bodyPr/>
          <a:lstStyle/>
          <a:p>
            <a:endParaRPr lang="en-GB" dirty="0"/>
          </a:p>
        </p:txBody>
      </p:sp>
    </p:spTree>
    <p:extLst>
      <p:ext uri="{BB962C8B-B14F-4D97-AF65-F5344CB8AC3E}">
        <p14:creationId xmlns:p14="http://schemas.microsoft.com/office/powerpoint/2010/main" val="262120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 calcmode="lin" valueType="num">
                                      <p:cBhvr additive="base">
                                        <p:cTn id="18" dur="500" fill="hold"/>
                                        <p:tgtEl>
                                          <p:spTgt spid="2050"/>
                                        </p:tgtEl>
                                        <p:attrNameLst>
                                          <p:attrName>ppt_x</p:attrName>
                                        </p:attrNameLst>
                                      </p:cBhvr>
                                      <p:tavLst>
                                        <p:tav tm="0">
                                          <p:val>
                                            <p:strVal val="#ppt_x"/>
                                          </p:val>
                                        </p:tav>
                                        <p:tav tm="100000">
                                          <p:val>
                                            <p:strVal val="#ppt_x"/>
                                          </p:val>
                                        </p:tav>
                                      </p:tavLst>
                                    </p:anim>
                                    <p:anim calcmode="lin" valueType="num">
                                      <p:cBhvr additive="base">
                                        <p:cTn id="19"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bg/>
                                          </p:spTgt>
                                        </p:tgtEl>
                                        <p:attrNameLst>
                                          <p:attrName>style.visibility</p:attrName>
                                        </p:attrNameLst>
                                      </p:cBhvr>
                                      <p:to>
                                        <p:strVal val="visible"/>
                                      </p:to>
                                    </p:set>
                                    <p:animEffect transition="in" filter="randombar(horizontal)">
                                      <p:cBhvr>
                                        <p:cTn id="24" dur="500"/>
                                        <p:tgtEl>
                                          <p:spTgt spid="6">
                                            <p:bg/>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2052"/>
                                        </p:tgtEl>
                                        <p:attrNameLst>
                                          <p:attrName>style.visibility</p:attrName>
                                        </p:attrNameLst>
                                      </p:cBhvr>
                                      <p:to>
                                        <p:strVal val="visible"/>
                                      </p:to>
                                    </p:set>
                                    <p:anim calcmode="lin" valueType="num">
                                      <p:cBhvr>
                                        <p:cTn id="34" dur="1000" fill="hold"/>
                                        <p:tgtEl>
                                          <p:spTgt spid="2052"/>
                                        </p:tgtEl>
                                        <p:attrNameLst>
                                          <p:attrName>ppt_w</p:attrName>
                                        </p:attrNameLst>
                                      </p:cBhvr>
                                      <p:tavLst>
                                        <p:tav tm="0">
                                          <p:val>
                                            <p:fltVal val="0"/>
                                          </p:val>
                                        </p:tav>
                                        <p:tav tm="100000">
                                          <p:val>
                                            <p:strVal val="#ppt_w"/>
                                          </p:val>
                                        </p:tav>
                                      </p:tavLst>
                                    </p:anim>
                                    <p:anim calcmode="lin" valueType="num">
                                      <p:cBhvr>
                                        <p:cTn id="35" dur="1000" fill="hold"/>
                                        <p:tgtEl>
                                          <p:spTgt spid="2052"/>
                                        </p:tgtEl>
                                        <p:attrNameLst>
                                          <p:attrName>ppt_h</p:attrName>
                                        </p:attrNameLst>
                                      </p:cBhvr>
                                      <p:tavLst>
                                        <p:tav tm="0">
                                          <p:val>
                                            <p:fltVal val="0"/>
                                          </p:val>
                                        </p:tav>
                                        <p:tav tm="100000">
                                          <p:val>
                                            <p:strVal val="#ppt_h"/>
                                          </p:val>
                                        </p:tav>
                                      </p:tavLst>
                                    </p:anim>
                                    <p:anim calcmode="lin" valueType="num">
                                      <p:cBhvr>
                                        <p:cTn id="36" dur="1000" fill="hold"/>
                                        <p:tgtEl>
                                          <p:spTgt spid="2052"/>
                                        </p:tgtEl>
                                        <p:attrNameLst>
                                          <p:attrName>style.rotation</p:attrName>
                                        </p:attrNameLst>
                                      </p:cBhvr>
                                      <p:tavLst>
                                        <p:tav tm="0">
                                          <p:val>
                                            <p:fltVal val="90"/>
                                          </p:val>
                                        </p:tav>
                                        <p:tav tm="100000">
                                          <p:val>
                                            <p:fltVal val="0"/>
                                          </p:val>
                                        </p:tav>
                                      </p:tavLst>
                                    </p:anim>
                                    <p:animEffect transition="in" filter="fade">
                                      <p:cBhvr>
                                        <p:cTn id="37"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0170" y="3485198"/>
            <a:ext cx="11165840" cy="2387600"/>
          </a:xfrm>
        </p:spPr>
        <p:txBody>
          <a:bodyPr>
            <a:normAutofit/>
          </a:bodyPr>
          <a:lstStyle/>
          <a:p>
            <a:pPr algn="l"/>
            <a:r>
              <a:rPr lang="en-GB" sz="7200" dirty="0" smtClean="0">
                <a:solidFill>
                  <a:schemeClr val="accent4">
                    <a:lumMod val="20000"/>
                    <a:lumOff val="80000"/>
                  </a:schemeClr>
                </a:solidFill>
              </a:rPr>
              <a:t>How did it start?</a:t>
            </a:r>
            <a:endParaRPr lang="en-GB" sz="7200" dirty="0">
              <a:solidFill>
                <a:schemeClr val="accent4">
                  <a:lumMod val="20000"/>
                  <a:lumOff val="80000"/>
                </a:schemeClr>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8449" y="67130"/>
            <a:ext cx="2344791" cy="2310309"/>
          </a:xfrm>
          <a:prstGeom prst="rect">
            <a:avLst/>
          </a:prstGeom>
        </p:spPr>
      </p:pic>
      <p:sp>
        <p:nvSpPr>
          <p:cNvPr id="4" name="Footer Placeholder 3"/>
          <p:cNvSpPr>
            <a:spLocks noGrp="1"/>
          </p:cNvSpPr>
          <p:nvPr>
            <p:ph type="ftr" sz="quarter" idx="11"/>
          </p:nvPr>
        </p:nvSpPr>
        <p:spPr>
          <a:xfrm>
            <a:off x="4038602" y="6356351"/>
            <a:ext cx="4114800" cy="365125"/>
          </a:xfrm>
        </p:spPr>
        <p:txBody>
          <a:bodyPr/>
          <a:lstStyle/>
          <a:p>
            <a:endParaRPr lang="en-GB" dirty="0"/>
          </a:p>
        </p:txBody>
      </p:sp>
    </p:spTree>
    <p:extLst>
      <p:ext uri="{BB962C8B-B14F-4D97-AF65-F5344CB8AC3E}">
        <p14:creationId xmlns:p14="http://schemas.microsoft.com/office/powerpoint/2010/main" val="2661258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4">
                    <a:lumMod val="20000"/>
                    <a:lumOff val="80000"/>
                  </a:schemeClr>
                </a:solidFill>
              </a:rPr>
              <a:t>It started with a man named Clive…</a:t>
            </a:r>
            <a:endParaRPr lang="en-GB" dirty="0">
              <a:solidFill>
                <a:schemeClr val="accent4">
                  <a:lumMod val="20000"/>
                  <a:lumOff val="80000"/>
                </a:schemeClr>
              </a:solidFill>
            </a:endParaRPr>
          </a:p>
        </p:txBody>
      </p:sp>
      <p:sp>
        <p:nvSpPr>
          <p:cNvPr id="3" name="Content Placeholder 2"/>
          <p:cNvSpPr>
            <a:spLocks noGrp="1"/>
          </p:cNvSpPr>
          <p:nvPr>
            <p:ph idx="1"/>
          </p:nvPr>
        </p:nvSpPr>
        <p:spPr>
          <a:xfrm>
            <a:off x="838200" y="1690688"/>
            <a:ext cx="10515600" cy="4351338"/>
          </a:xfrm>
        </p:spPr>
        <p:txBody>
          <a:bodyPr>
            <a:normAutofit/>
          </a:bodyPr>
          <a:lstStyle/>
          <a:p>
            <a:pPr marL="0" indent="0">
              <a:buNone/>
            </a:pPr>
            <a:r>
              <a:rPr lang="en-GB" dirty="0" smtClean="0"/>
              <a:t>Hip-Hop </a:t>
            </a:r>
            <a:r>
              <a:rPr lang="en-GB" dirty="0"/>
              <a:t>emerged in the 1970’s </a:t>
            </a:r>
            <a:r>
              <a:rPr lang="en-GB" dirty="0" smtClean="0"/>
              <a:t>with the </a:t>
            </a:r>
            <a:r>
              <a:rPr lang="en-GB" dirty="0"/>
              <a:t>arrival </a:t>
            </a:r>
            <a:r>
              <a:rPr lang="en-GB" dirty="0" smtClean="0"/>
              <a:t>in New York of a man named </a:t>
            </a:r>
            <a:r>
              <a:rPr lang="en-GB" sz="4000" b="1" dirty="0" smtClean="0"/>
              <a:t>Mr Clive Campbell</a:t>
            </a:r>
            <a:r>
              <a:rPr lang="en-GB" dirty="0" smtClean="0"/>
              <a:t>. </a:t>
            </a:r>
            <a:endParaRPr lang="en-GB" dirty="0"/>
          </a:p>
        </p:txBody>
      </p:sp>
      <p:pic>
        <p:nvPicPr>
          <p:cNvPr id="5" name="Picture 4" descr="https://upload.wikimedia.org/wikipedia/commons/0/06/Kool_Her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0816" y="2810511"/>
            <a:ext cx="5261568" cy="3545840"/>
          </a:xfrm>
          <a:prstGeom prst="rect">
            <a:avLst/>
          </a:prstGeom>
          <a:solidFill>
            <a:schemeClr val="bg1"/>
          </a:solidFill>
        </p:spPr>
      </p:pic>
      <p:sp>
        <p:nvSpPr>
          <p:cNvPr id="4" name="Explosion 1 3"/>
          <p:cNvSpPr/>
          <p:nvPr/>
        </p:nvSpPr>
        <p:spPr>
          <a:xfrm>
            <a:off x="2103120" y="2718799"/>
            <a:ext cx="3820922" cy="4085177"/>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prstClr val="white"/>
                </a:solidFill>
              </a:rPr>
              <a:t>So who was Clive Campbell?</a:t>
            </a:r>
            <a:endParaRPr lang="en-GB" sz="2800" b="1" dirty="0">
              <a:solidFill>
                <a:prstClr val="white"/>
              </a:solidFill>
            </a:endParaRPr>
          </a:p>
        </p:txBody>
      </p:sp>
      <p:sp>
        <p:nvSpPr>
          <p:cNvPr id="6" name="Footer Placeholder 3"/>
          <p:cNvSpPr>
            <a:spLocks noGrp="1"/>
          </p:cNvSpPr>
          <p:nvPr>
            <p:ph type="ftr" sz="quarter" idx="11"/>
          </p:nvPr>
        </p:nvSpPr>
        <p:spPr>
          <a:xfrm>
            <a:off x="4038602" y="6356351"/>
            <a:ext cx="4114800" cy="365125"/>
          </a:xfrm>
        </p:spPr>
        <p:txBody>
          <a:bodyPr/>
          <a:lstStyle/>
          <a:p>
            <a:endParaRPr lang="en-GB" dirty="0"/>
          </a:p>
        </p:txBody>
      </p:sp>
    </p:spTree>
    <p:extLst>
      <p:ext uri="{BB962C8B-B14F-4D97-AF65-F5344CB8AC3E}">
        <p14:creationId xmlns:p14="http://schemas.microsoft.com/office/powerpoint/2010/main" val="212122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250168" cy="1325563"/>
          </a:xfrm>
        </p:spPr>
        <p:txBody>
          <a:bodyPr/>
          <a:lstStyle/>
          <a:p>
            <a:r>
              <a:rPr lang="en-GB" dirty="0" smtClean="0">
                <a:solidFill>
                  <a:schemeClr val="bg1"/>
                </a:solidFill>
              </a:rPr>
              <a:t>Meet Clive Campbell (</a:t>
            </a:r>
            <a:r>
              <a:rPr lang="en-GB" dirty="0" smtClean="0">
                <a:solidFill>
                  <a:srgbClr val="7030A0"/>
                </a:solidFill>
              </a:rPr>
              <a:t>aka DJ Kool </a:t>
            </a:r>
            <a:r>
              <a:rPr lang="en-GB" dirty="0" err="1" smtClean="0">
                <a:solidFill>
                  <a:srgbClr val="7030A0"/>
                </a:solidFill>
              </a:rPr>
              <a:t>Herc</a:t>
            </a:r>
            <a:r>
              <a:rPr lang="en-GB" dirty="0" smtClean="0">
                <a:solidFill>
                  <a:schemeClr val="bg1"/>
                </a:solidFill>
              </a:rPr>
              <a:t>) </a:t>
            </a:r>
            <a:endParaRPr lang="en-GB" dirty="0">
              <a:solidFill>
                <a:schemeClr val="bg1"/>
              </a:solidFill>
            </a:endParaRPr>
          </a:p>
        </p:txBody>
      </p:sp>
      <p:sp>
        <p:nvSpPr>
          <p:cNvPr id="3" name="Content Placeholder 2"/>
          <p:cNvSpPr>
            <a:spLocks noGrp="1"/>
          </p:cNvSpPr>
          <p:nvPr>
            <p:ph idx="1"/>
          </p:nvPr>
        </p:nvSpPr>
        <p:spPr>
          <a:xfrm>
            <a:off x="838200" y="1825625"/>
            <a:ext cx="6954520" cy="4351338"/>
          </a:xfrm>
        </p:spPr>
        <p:txBody>
          <a:bodyPr>
            <a:normAutofit/>
          </a:bodyPr>
          <a:lstStyle/>
          <a:p>
            <a:pPr marL="0" indent="0">
              <a:buNone/>
            </a:pPr>
            <a:r>
              <a:rPr lang="en-GB" dirty="0" smtClean="0"/>
              <a:t>Kool </a:t>
            </a:r>
            <a:r>
              <a:rPr lang="en-GB" dirty="0" err="1" smtClean="0"/>
              <a:t>Herc</a:t>
            </a:r>
            <a:r>
              <a:rPr lang="en-GB" dirty="0"/>
              <a:t> migrated to the United States from Kingston, Jamaica and settled in the West Bronx of New York.  </a:t>
            </a:r>
            <a:endParaRPr lang="en-GB" dirty="0" smtClean="0"/>
          </a:p>
          <a:p>
            <a:pPr marL="0" indent="0">
              <a:buNone/>
            </a:pPr>
            <a:r>
              <a:rPr lang="en-GB" dirty="0" smtClean="0"/>
              <a:t>He was </a:t>
            </a:r>
            <a:r>
              <a:rPr lang="en-GB" dirty="0"/>
              <a:t>a disc jockey </a:t>
            </a:r>
            <a:r>
              <a:rPr lang="en-GB" dirty="0" smtClean="0"/>
              <a:t>and attempted </a:t>
            </a:r>
            <a:r>
              <a:rPr lang="en-GB" dirty="0"/>
              <a:t>to incorporate his Jamaica style of disc </a:t>
            </a:r>
            <a:r>
              <a:rPr lang="en-GB" dirty="0" smtClean="0"/>
              <a:t>jockeying into the local scene, </a:t>
            </a:r>
            <a:r>
              <a:rPr lang="en-GB" dirty="0"/>
              <a:t>which involved reciting improvised rhymes over reggae records.  </a:t>
            </a:r>
          </a:p>
        </p:txBody>
      </p:sp>
      <p:pic>
        <p:nvPicPr>
          <p:cNvPr id="4" name="Picture 2" descr="https://upload.wikimedia.org/wikipedia/commons/thumb/9/91/Herc_on_the_Wheels_of_Steel.JPG/768px-Herc_on_the_Wheels_of_Ste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2720" y="1315720"/>
            <a:ext cx="4011929" cy="534924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3"/>
          <p:cNvSpPr>
            <a:spLocks noGrp="1"/>
          </p:cNvSpPr>
          <p:nvPr>
            <p:ph type="ftr" sz="quarter" idx="11"/>
          </p:nvPr>
        </p:nvSpPr>
        <p:spPr>
          <a:xfrm>
            <a:off x="4038602" y="6356351"/>
            <a:ext cx="4114800" cy="365125"/>
          </a:xfrm>
        </p:spPr>
        <p:txBody>
          <a:bodyPr/>
          <a:lstStyle/>
          <a:p>
            <a:endParaRPr lang="en-GB" dirty="0"/>
          </a:p>
        </p:txBody>
      </p:sp>
    </p:spTree>
    <p:extLst>
      <p:ext uri="{BB962C8B-B14F-4D97-AF65-F5344CB8AC3E}">
        <p14:creationId xmlns:p14="http://schemas.microsoft.com/office/powerpoint/2010/main" val="190476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168" y="804672"/>
            <a:ext cx="10515600" cy="5445443"/>
          </a:xfrm>
        </p:spPr>
        <p:txBody>
          <a:bodyPr>
            <a:normAutofit/>
          </a:bodyPr>
          <a:lstStyle/>
          <a:p>
            <a:pPr marL="0" indent="0">
              <a:buNone/>
            </a:pPr>
            <a:r>
              <a:rPr lang="en-GB" dirty="0" smtClean="0"/>
              <a:t>New York wasn’t really interested in his reggae, so Kool </a:t>
            </a:r>
            <a:r>
              <a:rPr lang="en-GB" dirty="0" err="1" smtClean="0"/>
              <a:t>Herc</a:t>
            </a:r>
            <a:r>
              <a:rPr lang="en-GB" dirty="0" smtClean="0"/>
              <a:t> had to find </a:t>
            </a:r>
            <a:r>
              <a:rPr lang="en-GB" dirty="0"/>
              <a:t>another </a:t>
            </a:r>
            <a:r>
              <a:rPr lang="en-GB" dirty="0" smtClean="0"/>
              <a:t>sound to try to please </a:t>
            </a:r>
            <a:r>
              <a:rPr lang="en-GB" dirty="0"/>
              <a:t>his </a:t>
            </a:r>
            <a:r>
              <a:rPr lang="en-GB" dirty="0" smtClean="0"/>
              <a:t>audiences…which </a:t>
            </a:r>
            <a:r>
              <a:rPr lang="en-GB" dirty="0"/>
              <a:t>he did.  </a:t>
            </a:r>
            <a:endParaRPr lang="en-GB" dirty="0" smtClean="0"/>
          </a:p>
          <a:p>
            <a:pPr marL="0" indent="0">
              <a:buNone/>
            </a:pPr>
            <a:endParaRPr lang="en-GB" dirty="0" smtClean="0"/>
          </a:p>
          <a:p>
            <a:pPr marL="0" indent="0">
              <a:buNone/>
            </a:pPr>
            <a:r>
              <a:rPr lang="en-GB" dirty="0" smtClean="0"/>
              <a:t>He adapted </a:t>
            </a:r>
            <a:r>
              <a:rPr lang="en-GB" dirty="0"/>
              <a:t>a new style, </a:t>
            </a:r>
            <a:r>
              <a:rPr lang="en-GB" dirty="0" smtClean="0"/>
              <a:t>and chanted over the top of </a:t>
            </a:r>
            <a:r>
              <a:rPr lang="en-GB" dirty="0"/>
              <a:t>instrumental </a:t>
            </a:r>
            <a:r>
              <a:rPr lang="en-GB" dirty="0" smtClean="0"/>
              <a:t>sections </a:t>
            </a:r>
            <a:r>
              <a:rPr lang="en-GB" dirty="0"/>
              <a:t>of the popular music of the day.  </a:t>
            </a:r>
            <a:endParaRPr lang="en-GB" dirty="0" smtClean="0"/>
          </a:p>
          <a:p>
            <a:pPr marL="0" indent="0">
              <a:buNone/>
            </a:pPr>
            <a:endParaRPr lang="en-GB" dirty="0" smtClean="0"/>
          </a:p>
          <a:p>
            <a:pPr marL="0" indent="0">
              <a:buNone/>
            </a:pPr>
            <a:r>
              <a:rPr lang="en-GB" dirty="0" smtClean="0"/>
              <a:t>He </a:t>
            </a:r>
            <a:r>
              <a:rPr lang="en-GB" dirty="0"/>
              <a:t>learned that by taking </a:t>
            </a:r>
            <a:r>
              <a:rPr lang="en-GB" dirty="0" smtClean="0"/>
              <a:t>two </a:t>
            </a:r>
            <a:r>
              <a:rPr lang="en-GB" dirty="0"/>
              <a:t>identical records using an audio mixer, </a:t>
            </a:r>
            <a:r>
              <a:rPr lang="en-GB" dirty="0" smtClean="0"/>
              <a:t>he </a:t>
            </a:r>
            <a:r>
              <a:rPr lang="en-GB" dirty="0"/>
              <a:t>could play </a:t>
            </a:r>
            <a:r>
              <a:rPr lang="en-GB" dirty="0" smtClean="0"/>
              <a:t>the popular instrumental segment over </a:t>
            </a:r>
            <a:r>
              <a:rPr lang="en-GB" dirty="0"/>
              <a:t>and </a:t>
            </a:r>
            <a:r>
              <a:rPr lang="en-GB" dirty="0" smtClean="0"/>
              <a:t>over and over…</a:t>
            </a:r>
            <a:endParaRPr lang="en-GB" dirty="0"/>
          </a:p>
          <a:p>
            <a:endParaRPr lang="en-GB" sz="24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01" t="1386" r="51475" b="53707"/>
          <a:stretch/>
        </p:blipFill>
        <p:spPr>
          <a:xfrm>
            <a:off x="9445752" y="4362239"/>
            <a:ext cx="2527173" cy="2352886"/>
          </a:xfrm>
          <a:prstGeom prst="rect">
            <a:avLst/>
          </a:prstGeom>
        </p:spPr>
      </p:pic>
      <p:sp>
        <p:nvSpPr>
          <p:cNvPr id="5" name="Footer Placeholder 3"/>
          <p:cNvSpPr>
            <a:spLocks noGrp="1"/>
          </p:cNvSpPr>
          <p:nvPr>
            <p:ph type="ftr" sz="quarter" idx="11"/>
          </p:nvPr>
        </p:nvSpPr>
        <p:spPr>
          <a:xfrm>
            <a:off x="4038602" y="6356351"/>
            <a:ext cx="4114800" cy="365125"/>
          </a:xfrm>
        </p:spPr>
        <p:txBody>
          <a:bodyPr/>
          <a:lstStyle/>
          <a:p>
            <a:endParaRPr lang="en-GB" dirty="0"/>
          </a:p>
        </p:txBody>
      </p:sp>
    </p:spTree>
    <p:extLst>
      <p:ext uri="{BB962C8B-B14F-4D97-AF65-F5344CB8AC3E}">
        <p14:creationId xmlns:p14="http://schemas.microsoft.com/office/powerpoint/2010/main" val="190485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8770" y="1976438"/>
            <a:ext cx="11634470" cy="2387600"/>
          </a:xfrm>
        </p:spPr>
        <p:txBody>
          <a:bodyPr>
            <a:normAutofit/>
          </a:bodyPr>
          <a:lstStyle/>
          <a:p>
            <a:pPr algn="l"/>
            <a:r>
              <a:rPr lang="en-GB" sz="4400" dirty="0" smtClean="0"/>
              <a:t>Hip-Hop is a lot more than just music…but what else?</a:t>
            </a:r>
            <a:endParaRPr lang="en-GB" sz="4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8449" y="67130"/>
            <a:ext cx="2344791" cy="2310309"/>
          </a:xfrm>
          <a:prstGeom prst="rect">
            <a:avLst/>
          </a:prstGeom>
        </p:spPr>
      </p:pic>
      <p:sp>
        <p:nvSpPr>
          <p:cNvPr id="4" name="Footer Placeholder 3"/>
          <p:cNvSpPr>
            <a:spLocks noGrp="1"/>
          </p:cNvSpPr>
          <p:nvPr>
            <p:ph type="ftr" sz="quarter" idx="11"/>
          </p:nvPr>
        </p:nvSpPr>
        <p:spPr>
          <a:xfrm>
            <a:off x="4038602" y="6356351"/>
            <a:ext cx="4114800" cy="365125"/>
          </a:xfrm>
        </p:spPr>
        <p:txBody>
          <a:bodyPr/>
          <a:lstStyle/>
          <a:p>
            <a:endParaRPr lang="en-GB" dirty="0"/>
          </a:p>
        </p:txBody>
      </p:sp>
    </p:spTree>
    <p:extLst>
      <p:ext uri="{BB962C8B-B14F-4D97-AF65-F5344CB8AC3E}">
        <p14:creationId xmlns:p14="http://schemas.microsoft.com/office/powerpoint/2010/main" val="319919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Oval 1"/>
          <p:cNvSpPr/>
          <p:nvPr/>
        </p:nvSpPr>
        <p:spPr>
          <a:xfrm>
            <a:off x="726440" y="499873"/>
            <a:ext cx="2761617" cy="2753359"/>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solidFill>
                  <a:srgbClr val="7030A0"/>
                </a:solidFill>
                <a:latin typeface="+mj-lt"/>
              </a:rPr>
              <a:t>DJ</a:t>
            </a:r>
            <a:endParaRPr lang="en-GB" sz="4800" b="1" dirty="0">
              <a:solidFill>
                <a:srgbClr val="7030A0"/>
              </a:solidFill>
              <a:latin typeface="+mj-lt"/>
            </a:endParaRPr>
          </a:p>
        </p:txBody>
      </p:sp>
      <p:sp>
        <p:nvSpPr>
          <p:cNvPr id="4" name="Oval 3"/>
          <p:cNvSpPr/>
          <p:nvPr/>
        </p:nvSpPr>
        <p:spPr>
          <a:xfrm>
            <a:off x="8295640" y="3604641"/>
            <a:ext cx="2833369" cy="268859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smtClean="0">
                <a:solidFill>
                  <a:srgbClr val="7030A0"/>
                </a:solidFill>
              </a:rPr>
              <a:t>MC</a:t>
            </a:r>
            <a:endParaRPr lang="en-GB" b="1" dirty="0" smtClean="0">
              <a:solidFill>
                <a:srgbClr val="7030A0"/>
              </a:solidFill>
            </a:endParaRPr>
          </a:p>
          <a:p>
            <a:pPr algn="ctr"/>
            <a:endParaRPr lang="en-GB" b="1" dirty="0">
              <a:solidFill>
                <a:srgbClr val="7030A0"/>
              </a:solidFill>
            </a:endParaRPr>
          </a:p>
        </p:txBody>
      </p:sp>
      <p:sp>
        <p:nvSpPr>
          <p:cNvPr id="5" name="Oval 4"/>
          <p:cNvSpPr/>
          <p:nvPr/>
        </p:nvSpPr>
        <p:spPr>
          <a:xfrm>
            <a:off x="6350000" y="564642"/>
            <a:ext cx="2833369" cy="268859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dirty="0" smtClean="0">
              <a:solidFill>
                <a:srgbClr val="7030A0"/>
              </a:solidFill>
            </a:endParaRPr>
          </a:p>
          <a:p>
            <a:r>
              <a:rPr lang="en-GB" sz="2800" b="1" dirty="0" smtClean="0">
                <a:solidFill>
                  <a:srgbClr val="7030A0"/>
                </a:solidFill>
              </a:rPr>
              <a:t> </a:t>
            </a:r>
            <a:r>
              <a:rPr lang="en-GB" sz="4000" b="1" dirty="0" smtClean="0">
                <a:solidFill>
                  <a:srgbClr val="7030A0"/>
                </a:solidFill>
              </a:rPr>
              <a:t>Break- dance</a:t>
            </a:r>
            <a:endParaRPr lang="en-GB" sz="4000" b="1" dirty="0">
              <a:solidFill>
                <a:srgbClr val="7030A0"/>
              </a:solidFill>
            </a:endParaRPr>
          </a:p>
        </p:txBody>
      </p:sp>
      <p:sp>
        <p:nvSpPr>
          <p:cNvPr id="6" name="Oval 5"/>
          <p:cNvSpPr/>
          <p:nvPr/>
        </p:nvSpPr>
        <p:spPr>
          <a:xfrm>
            <a:off x="3488057" y="2479041"/>
            <a:ext cx="2882266" cy="2753359"/>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4000" dirty="0" smtClean="0">
                <a:solidFill>
                  <a:srgbClr val="7030A0"/>
                </a:solidFill>
              </a:rPr>
              <a:t>           </a:t>
            </a:r>
            <a:r>
              <a:rPr lang="en-GB" sz="4000" b="1" dirty="0" err="1" smtClean="0">
                <a:solidFill>
                  <a:srgbClr val="7030A0"/>
                </a:solidFill>
              </a:rPr>
              <a:t>Grafitti</a:t>
            </a:r>
            <a:endParaRPr lang="en-GB" sz="4000" b="1" dirty="0" smtClean="0">
              <a:solidFill>
                <a:srgbClr val="7030A0"/>
              </a:solidFill>
            </a:endParaRPr>
          </a:p>
          <a:p>
            <a:endParaRPr lang="en-GB" b="1" dirty="0" smtClean="0">
              <a:solidFill>
                <a:srgbClr val="7030A0"/>
              </a:solidFill>
            </a:endParaRPr>
          </a:p>
          <a:p>
            <a:endParaRPr lang="en-GB" b="1" dirty="0" smtClean="0">
              <a:solidFill>
                <a:srgbClr val="7030A0"/>
              </a:solidFill>
            </a:endParaRPr>
          </a:p>
          <a:p>
            <a:pPr algn="ctr"/>
            <a:endParaRPr lang="en-GB" dirty="0">
              <a:solidFill>
                <a:prstClr val="white"/>
              </a:solidFill>
            </a:endParaRPr>
          </a:p>
        </p:txBody>
      </p:sp>
      <p:sp>
        <p:nvSpPr>
          <p:cNvPr id="7" name="Footer Placeholder 3"/>
          <p:cNvSpPr>
            <a:spLocks noGrp="1"/>
          </p:cNvSpPr>
          <p:nvPr>
            <p:ph type="ftr" sz="quarter" idx="11"/>
          </p:nvPr>
        </p:nvSpPr>
        <p:spPr>
          <a:xfrm>
            <a:off x="4038602" y="6356351"/>
            <a:ext cx="4114800" cy="365125"/>
          </a:xfrm>
        </p:spPr>
        <p:txBody>
          <a:bodyPr/>
          <a:lstStyle/>
          <a:p>
            <a:endParaRPr lang="en-GB" dirty="0"/>
          </a:p>
        </p:txBody>
      </p:sp>
    </p:spTree>
    <p:extLst>
      <p:ext uri="{BB962C8B-B14F-4D97-AF65-F5344CB8AC3E}">
        <p14:creationId xmlns:p14="http://schemas.microsoft.com/office/powerpoint/2010/main" val="7597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80">
                                          <p:stCondLst>
                                            <p:cond delay="0"/>
                                          </p:stCondLst>
                                        </p:cTn>
                                        <p:tgtEl>
                                          <p:spTgt spid="5"/>
                                        </p:tgtEl>
                                      </p:cBhvr>
                                    </p:animEffect>
                                    <p:anim calcmode="lin" valueType="num">
                                      <p:cBhvr>
                                        <p:cTn id="4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gtEl>
                                      </p:cBhvr>
                                      <p:to x="100000" y="60000"/>
                                    </p:animScale>
                                    <p:animScale>
                                      <p:cBhvr>
                                        <p:cTn id="50" dur="166" decel="50000">
                                          <p:stCondLst>
                                            <p:cond delay="676"/>
                                          </p:stCondLst>
                                        </p:cTn>
                                        <p:tgtEl>
                                          <p:spTgt spid="5"/>
                                        </p:tgtEl>
                                      </p:cBhvr>
                                      <p:to x="100000" y="100000"/>
                                    </p:animScale>
                                    <p:animScale>
                                      <p:cBhvr>
                                        <p:cTn id="51" dur="26">
                                          <p:stCondLst>
                                            <p:cond delay="1312"/>
                                          </p:stCondLst>
                                        </p:cTn>
                                        <p:tgtEl>
                                          <p:spTgt spid="5"/>
                                        </p:tgtEl>
                                      </p:cBhvr>
                                      <p:to x="100000" y="80000"/>
                                    </p:animScale>
                                    <p:animScale>
                                      <p:cBhvr>
                                        <p:cTn id="52" dur="166" decel="50000">
                                          <p:stCondLst>
                                            <p:cond delay="1338"/>
                                          </p:stCondLst>
                                        </p:cTn>
                                        <p:tgtEl>
                                          <p:spTgt spid="5"/>
                                        </p:tgtEl>
                                      </p:cBhvr>
                                      <p:to x="100000" y="100000"/>
                                    </p:animScale>
                                    <p:animScale>
                                      <p:cBhvr>
                                        <p:cTn id="53" dur="26">
                                          <p:stCondLst>
                                            <p:cond delay="1642"/>
                                          </p:stCondLst>
                                        </p:cTn>
                                        <p:tgtEl>
                                          <p:spTgt spid="5"/>
                                        </p:tgtEl>
                                      </p:cBhvr>
                                      <p:to x="100000" y="90000"/>
                                    </p:animScale>
                                    <p:animScale>
                                      <p:cBhvr>
                                        <p:cTn id="54" dur="166" decel="50000">
                                          <p:stCondLst>
                                            <p:cond delay="1668"/>
                                          </p:stCondLst>
                                        </p:cTn>
                                        <p:tgtEl>
                                          <p:spTgt spid="5"/>
                                        </p:tgtEl>
                                      </p:cBhvr>
                                      <p:to x="100000" y="100000"/>
                                    </p:animScale>
                                    <p:animScale>
                                      <p:cBhvr>
                                        <p:cTn id="55" dur="26">
                                          <p:stCondLst>
                                            <p:cond delay="1808"/>
                                          </p:stCondLst>
                                        </p:cTn>
                                        <p:tgtEl>
                                          <p:spTgt spid="5"/>
                                        </p:tgtEl>
                                      </p:cBhvr>
                                      <p:to x="100000" y="95000"/>
                                    </p:animScale>
                                    <p:animScale>
                                      <p:cBhvr>
                                        <p:cTn id="56" dur="166" decel="50000">
                                          <p:stCondLst>
                                            <p:cond delay="1834"/>
                                          </p:stCondLst>
                                        </p:cTn>
                                        <p:tgtEl>
                                          <p:spTgt spid="5"/>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down)">
                                      <p:cBhvr>
                                        <p:cTn id="61" dur="580">
                                          <p:stCondLst>
                                            <p:cond delay="0"/>
                                          </p:stCondLst>
                                        </p:cTn>
                                        <p:tgtEl>
                                          <p:spTgt spid="4"/>
                                        </p:tgtEl>
                                      </p:cBhvr>
                                    </p:animEffect>
                                    <p:anim calcmode="lin" valueType="num">
                                      <p:cBhvr>
                                        <p:cTn id="6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67" dur="26">
                                          <p:stCondLst>
                                            <p:cond delay="650"/>
                                          </p:stCondLst>
                                        </p:cTn>
                                        <p:tgtEl>
                                          <p:spTgt spid="4"/>
                                        </p:tgtEl>
                                      </p:cBhvr>
                                      <p:to x="100000" y="60000"/>
                                    </p:animScale>
                                    <p:animScale>
                                      <p:cBhvr>
                                        <p:cTn id="68" dur="166" decel="50000">
                                          <p:stCondLst>
                                            <p:cond delay="676"/>
                                          </p:stCondLst>
                                        </p:cTn>
                                        <p:tgtEl>
                                          <p:spTgt spid="4"/>
                                        </p:tgtEl>
                                      </p:cBhvr>
                                      <p:to x="100000" y="100000"/>
                                    </p:animScale>
                                    <p:animScale>
                                      <p:cBhvr>
                                        <p:cTn id="69" dur="26">
                                          <p:stCondLst>
                                            <p:cond delay="1312"/>
                                          </p:stCondLst>
                                        </p:cTn>
                                        <p:tgtEl>
                                          <p:spTgt spid="4"/>
                                        </p:tgtEl>
                                      </p:cBhvr>
                                      <p:to x="100000" y="80000"/>
                                    </p:animScale>
                                    <p:animScale>
                                      <p:cBhvr>
                                        <p:cTn id="70" dur="166" decel="50000">
                                          <p:stCondLst>
                                            <p:cond delay="1338"/>
                                          </p:stCondLst>
                                        </p:cTn>
                                        <p:tgtEl>
                                          <p:spTgt spid="4"/>
                                        </p:tgtEl>
                                      </p:cBhvr>
                                      <p:to x="100000" y="100000"/>
                                    </p:animScale>
                                    <p:animScale>
                                      <p:cBhvr>
                                        <p:cTn id="71" dur="26">
                                          <p:stCondLst>
                                            <p:cond delay="1642"/>
                                          </p:stCondLst>
                                        </p:cTn>
                                        <p:tgtEl>
                                          <p:spTgt spid="4"/>
                                        </p:tgtEl>
                                      </p:cBhvr>
                                      <p:to x="100000" y="90000"/>
                                    </p:animScale>
                                    <p:animScale>
                                      <p:cBhvr>
                                        <p:cTn id="72" dur="166" decel="50000">
                                          <p:stCondLst>
                                            <p:cond delay="1668"/>
                                          </p:stCondLst>
                                        </p:cTn>
                                        <p:tgtEl>
                                          <p:spTgt spid="4"/>
                                        </p:tgtEl>
                                      </p:cBhvr>
                                      <p:to x="100000" y="100000"/>
                                    </p:animScale>
                                    <p:animScale>
                                      <p:cBhvr>
                                        <p:cTn id="73" dur="26">
                                          <p:stCondLst>
                                            <p:cond delay="1808"/>
                                          </p:stCondLst>
                                        </p:cTn>
                                        <p:tgtEl>
                                          <p:spTgt spid="4"/>
                                        </p:tgtEl>
                                      </p:cBhvr>
                                      <p:to x="100000" y="95000"/>
                                    </p:animScale>
                                    <p:animScale>
                                      <p:cBhvr>
                                        <p:cTn id="7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7009" y="1650048"/>
            <a:ext cx="4305300" cy="4946332"/>
          </a:xfrm>
        </p:spPr>
        <p:txBody>
          <a:bodyPr>
            <a:normAutofit/>
          </a:bodyPr>
          <a:lstStyle/>
          <a:p>
            <a:pPr marL="0" indent="0">
              <a:buNone/>
            </a:pPr>
            <a:r>
              <a:rPr lang="en-GB" sz="4400" b="1" dirty="0" smtClean="0"/>
              <a:t>MC-</a:t>
            </a:r>
            <a:r>
              <a:rPr lang="en-GB" sz="4400" b="1" dirty="0" err="1" smtClean="0"/>
              <a:t>ing</a:t>
            </a:r>
            <a:r>
              <a:rPr lang="en-GB" sz="3200" dirty="0" smtClean="0"/>
              <a:t> (rapping) and </a:t>
            </a:r>
            <a:r>
              <a:rPr lang="en-GB" sz="4400" b="1" dirty="0"/>
              <a:t>DJ-</a:t>
            </a:r>
            <a:r>
              <a:rPr lang="en-GB" sz="4400" b="1" dirty="0" err="1"/>
              <a:t>ing</a:t>
            </a:r>
            <a:r>
              <a:rPr lang="en-GB" sz="3200" dirty="0"/>
              <a:t> were at the </a:t>
            </a:r>
            <a:r>
              <a:rPr lang="en-GB" sz="3200" dirty="0" smtClean="0"/>
              <a:t>core of </a:t>
            </a:r>
            <a:r>
              <a:rPr lang="en-GB" sz="3200" dirty="0"/>
              <a:t>this emerging culture, but hip-hop was always </a:t>
            </a:r>
            <a:r>
              <a:rPr lang="en-GB" sz="3200" dirty="0" smtClean="0"/>
              <a:t>much bigger than </a:t>
            </a:r>
            <a:r>
              <a:rPr lang="en-GB" sz="3200" dirty="0"/>
              <a:t>just the </a:t>
            </a:r>
            <a:r>
              <a:rPr lang="en-GB" sz="3200" dirty="0" smtClean="0"/>
              <a:t>music… </a:t>
            </a:r>
          </a:p>
        </p:txBody>
      </p:sp>
      <p:sp>
        <p:nvSpPr>
          <p:cNvPr id="5" name="Oval 4"/>
          <p:cNvSpPr/>
          <p:nvPr/>
        </p:nvSpPr>
        <p:spPr>
          <a:xfrm>
            <a:off x="561467" y="466472"/>
            <a:ext cx="3147951" cy="3127120"/>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rgbClr val="7030A0"/>
                </a:solidFill>
              </a:rPr>
              <a:t>DJ</a:t>
            </a:r>
            <a:endParaRPr lang="en-GB" b="1" dirty="0">
              <a:solidFill>
                <a:srgbClr val="7030A0"/>
              </a:solidFill>
            </a:endParaRPr>
          </a:p>
        </p:txBody>
      </p:sp>
      <p:sp>
        <p:nvSpPr>
          <p:cNvPr id="7" name="Oval 6"/>
          <p:cNvSpPr/>
          <p:nvPr/>
        </p:nvSpPr>
        <p:spPr>
          <a:xfrm>
            <a:off x="8444230" y="2788920"/>
            <a:ext cx="3424682" cy="3347975"/>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rgbClr val="7030A0"/>
                </a:solidFill>
              </a:rPr>
              <a:t>MC</a:t>
            </a:r>
            <a:endParaRPr lang="en-GB" b="1" dirty="0" smtClean="0">
              <a:solidFill>
                <a:srgbClr val="7030A0"/>
              </a:solidFill>
            </a:endParaRPr>
          </a:p>
          <a:p>
            <a:pPr algn="ctr"/>
            <a:endParaRPr lang="en-GB" b="1" dirty="0">
              <a:solidFill>
                <a:srgbClr val="7030A0"/>
              </a:solidFill>
            </a:endParaRPr>
          </a:p>
        </p:txBody>
      </p:sp>
      <p:sp>
        <p:nvSpPr>
          <p:cNvPr id="6" name="Footer Placeholder 3"/>
          <p:cNvSpPr>
            <a:spLocks noGrp="1"/>
          </p:cNvSpPr>
          <p:nvPr>
            <p:ph type="ftr" sz="quarter" idx="11"/>
          </p:nvPr>
        </p:nvSpPr>
        <p:spPr>
          <a:xfrm>
            <a:off x="4038602" y="6356351"/>
            <a:ext cx="4114800" cy="365125"/>
          </a:xfrm>
        </p:spPr>
        <p:txBody>
          <a:bodyPr/>
          <a:lstStyle/>
          <a:p>
            <a:endParaRPr lang="en-GB" dirty="0"/>
          </a:p>
        </p:txBody>
      </p:sp>
    </p:spTree>
    <p:extLst>
      <p:ext uri="{BB962C8B-B14F-4D97-AF65-F5344CB8AC3E}">
        <p14:creationId xmlns:p14="http://schemas.microsoft.com/office/powerpoint/2010/main" val="176470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ppt_w</p:attrName>
                                        </p:attrNameLst>
                                      </p:cBhvr>
                                      <p:tavLst>
                                        <p:tav tm="0" fmla="#ppt_w*sin(2.5*pi*$)">
                                          <p:val>
                                            <p:fltVal val="0"/>
                                          </p:val>
                                        </p:tav>
                                        <p:tav tm="100000">
                                          <p:val>
                                            <p:fltVal val="1"/>
                                          </p:val>
                                        </p:tav>
                                      </p:tavLst>
                                    </p:anim>
                                    <p:anim calcmode="lin" valueType="num">
                                      <p:cBhvr>
                                        <p:cTn id="16"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0268" y="691354"/>
            <a:ext cx="10820399" cy="1641476"/>
          </a:xfrm>
        </p:spPr>
        <p:txBody>
          <a:bodyPr>
            <a:normAutofit/>
          </a:bodyPr>
          <a:lstStyle/>
          <a:p>
            <a:pPr marL="0" indent="0">
              <a:buNone/>
            </a:pPr>
            <a:r>
              <a:rPr lang="en-GB" dirty="0" smtClean="0"/>
              <a:t>Hip-hop </a:t>
            </a:r>
            <a:r>
              <a:rPr lang="en-GB" dirty="0"/>
              <a:t>was </a:t>
            </a:r>
            <a:r>
              <a:rPr lang="en-GB" sz="3600" b="1" dirty="0" smtClean="0"/>
              <a:t>b-</a:t>
            </a:r>
            <a:r>
              <a:rPr lang="en-GB" sz="3600" b="1" dirty="0" err="1" smtClean="0"/>
              <a:t>boying</a:t>
            </a:r>
            <a:r>
              <a:rPr lang="en-GB" sz="3600" b="1" dirty="0" smtClean="0"/>
              <a:t>, breaking or breakdancing</a:t>
            </a:r>
            <a:r>
              <a:rPr lang="en-GB" dirty="0"/>
              <a:t>, </a:t>
            </a:r>
            <a:r>
              <a:rPr lang="en-GB" dirty="0" smtClean="0"/>
              <a:t>a gymnastic dance-style </a:t>
            </a:r>
            <a:r>
              <a:rPr lang="en-GB" dirty="0"/>
              <a:t>that </a:t>
            </a:r>
            <a:r>
              <a:rPr lang="en-GB" dirty="0" smtClean="0"/>
              <a:t>calls for improvised</a:t>
            </a:r>
            <a:r>
              <a:rPr lang="en-GB" dirty="0"/>
              <a:t>, angular athleticism </a:t>
            </a:r>
            <a:r>
              <a:rPr lang="en-GB" dirty="0" smtClean="0"/>
              <a:t>rather than choreographed </a:t>
            </a:r>
            <a:r>
              <a:rPr lang="en-GB" dirty="0"/>
              <a:t>fluidity. </a:t>
            </a:r>
          </a:p>
        </p:txBody>
      </p:sp>
      <p:sp>
        <p:nvSpPr>
          <p:cNvPr id="4" name="Oval 3"/>
          <p:cNvSpPr/>
          <p:nvPr/>
        </p:nvSpPr>
        <p:spPr>
          <a:xfrm>
            <a:off x="9217152" y="2013584"/>
            <a:ext cx="2667381" cy="2613280"/>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dirty="0" smtClean="0">
              <a:solidFill>
                <a:srgbClr val="7030A0"/>
              </a:solidFill>
            </a:endParaRPr>
          </a:p>
          <a:p>
            <a:r>
              <a:rPr lang="en-GB" b="1" dirty="0" smtClean="0">
                <a:solidFill>
                  <a:srgbClr val="7030A0"/>
                </a:solidFill>
              </a:rPr>
              <a:t>   Breakdance</a:t>
            </a:r>
            <a:endParaRPr lang="en-GB" b="1" dirty="0">
              <a:solidFill>
                <a:srgbClr val="7030A0"/>
              </a:solidFill>
            </a:endParaRPr>
          </a:p>
        </p:txBody>
      </p:sp>
      <p:sp>
        <p:nvSpPr>
          <p:cNvPr id="5" name="Oval 4"/>
          <p:cNvSpPr/>
          <p:nvPr/>
        </p:nvSpPr>
        <p:spPr>
          <a:xfrm>
            <a:off x="260034" y="2504278"/>
            <a:ext cx="3027299" cy="2985292"/>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rgbClr val="7030A0"/>
              </a:solidFill>
            </a:endParaRPr>
          </a:p>
          <a:p>
            <a:pPr algn="ctr"/>
            <a:endParaRPr lang="en-GB" dirty="0">
              <a:solidFill>
                <a:srgbClr val="7030A0"/>
              </a:solidFill>
            </a:endParaRPr>
          </a:p>
          <a:p>
            <a:r>
              <a:rPr lang="en-GB" dirty="0">
                <a:solidFill>
                  <a:srgbClr val="7030A0"/>
                </a:solidFill>
              </a:rPr>
              <a:t> </a:t>
            </a:r>
            <a:r>
              <a:rPr lang="en-GB" dirty="0" smtClean="0">
                <a:solidFill>
                  <a:srgbClr val="7030A0"/>
                </a:solidFill>
              </a:rPr>
              <a:t>            </a:t>
            </a:r>
            <a:r>
              <a:rPr lang="en-GB" b="1" dirty="0" err="1" smtClean="0">
                <a:solidFill>
                  <a:srgbClr val="7030A0"/>
                </a:solidFill>
              </a:rPr>
              <a:t>Grafitti</a:t>
            </a:r>
            <a:endParaRPr lang="en-GB" b="1" dirty="0" smtClean="0">
              <a:solidFill>
                <a:srgbClr val="7030A0"/>
              </a:solidFill>
            </a:endParaRPr>
          </a:p>
          <a:p>
            <a:endParaRPr lang="en-GB" b="1" dirty="0" smtClean="0">
              <a:solidFill>
                <a:srgbClr val="7030A0"/>
              </a:solidFill>
            </a:endParaRPr>
          </a:p>
          <a:p>
            <a:endParaRPr lang="en-GB" b="1" dirty="0" smtClean="0">
              <a:solidFill>
                <a:srgbClr val="7030A0"/>
              </a:solidFill>
            </a:endParaRPr>
          </a:p>
          <a:p>
            <a:pPr algn="ctr"/>
            <a:endParaRPr lang="en-GB" dirty="0">
              <a:solidFill>
                <a:prstClr val="white"/>
              </a:solidFill>
            </a:endParaRPr>
          </a:p>
        </p:txBody>
      </p:sp>
      <p:sp>
        <p:nvSpPr>
          <p:cNvPr id="6" name="Content Placeholder 2"/>
          <p:cNvSpPr txBox="1">
            <a:spLocks/>
          </p:cNvSpPr>
          <p:nvPr/>
        </p:nvSpPr>
        <p:spPr>
          <a:xfrm>
            <a:off x="3247391" y="2226372"/>
            <a:ext cx="6719569" cy="33908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t>Hip-hop was also </a:t>
            </a:r>
            <a:r>
              <a:rPr lang="en-GB" sz="4000" b="1" dirty="0" smtClean="0"/>
              <a:t>graffiti</a:t>
            </a:r>
            <a:r>
              <a:rPr lang="en-GB" dirty="0" smtClean="0"/>
              <a:t>, a new form of expression that employed spray paint as the medium and subway walls as the canvas. </a:t>
            </a:r>
          </a:p>
          <a:p>
            <a:pPr marL="0" indent="0">
              <a:buFont typeface="Arial" panose="020B0604020202020204" pitchFamily="34" charset="0"/>
              <a:buNone/>
            </a:pPr>
            <a:endParaRPr lang="en-GB" dirty="0"/>
          </a:p>
          <a:p>
            <a:pPr marL="0" indent="0">
              <a:buFont typeface="Arial" panose="020B0604020202020204" pitchFamily="34" charset="0"/>
              <a:buNone/>
            </a:pPr>
            <a:r>
              <a:rPr lang="en-GB" dirty="0" smtClean="0"/>
              <a:t>The police called it vandalism; the people called it art.</a:t>
            </a:r>
            <a:endParaRPr lang="en-GB" dirty="0"/>
          </a:p>
        </p:txBody>
      </p:sp>
      <p:sp>
        <p:nvSpPr>
          <p:cNvPr id="7" name="Footer Placeholder 3"/>
          <p:cNvSpPr>
            <a:spLocks noGrp="1"/>
          </p:cNvSpPr>
          <p:nvPr>
            <p:ph type="ftr" sz="quarter" idx="11"/>
          </p:nvPr>
        </p:nvSpPr>
        <p:spPr>
          <a:xfrm>
            <a:off x="4038602" y="6356351"/>
            <a:ext cx="4114800" cy="365125"/>
          </a:xfrm>
        </p:spPr>
        <p:txBody>
          <a:bodyPr/>
          <a:lstStyle/>
          <a:p>
            <a:endParaRPr lang="en-GB" dirty="0"/>
          </a:p>
        </p:txBody>
      </p:sp>
    </p:spTree>
    <p:extLst>
      <p:ext uri="{BB962C8B-B14F-4D97-AF65-F5344CB8AC3E}">
        <p14:creationId xmlns:p14="http://schemas.microsoft.com/office/powerpoint/2010/main" val="119422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this lesson, students will:</a:t>
            </a:r>
            <a:endParaRPr lang="en-GB" dirty="0"/>
          </a:p>
        </p:txBody>
      </p:sp>
      <p:sp>
        <p:nvSpPr>
          <p:cNvPr id="3" name="Content Placeholder 2"/>
          <p:cNvSpPr>
            <a:spLocks noGrp="1"/>
          </p:cNvSpPr>
          <p:nvPr>
            <p:ph idx="1"/>
          </p:nvPr>
        </p:nvSpPr>
        <p:spPr>
          <a:xfrm>
            <a:off x="2148840" y="2005013"/>
            <a:ext cx="9204962" cy="4351338"/>
          </a:xfrm>
        </p:spPr>
        <p:txBody>
          <a:bodyPr>
            <a:normAutofit/>
          </a:bodyPr>
          <a:lstStyle/>
          <a:p>
            <a:pPr marL="0" indent="0">
              <a:buNone/>
            </a:pPr>
            <a:r>
              <a:rPr lang="en-GB" dirty="0" smtClean="0"/>
              <a:t>Think about and explore some of the links between hip-hop and gang culture</a:t>
            </a:r>
          </a:p>
          <a:p>
            <a:pPr marL="0" indent="0">
              <a:buNone/>
            </a:pPr>
            <a:endParaRPr lang="en-GB" dirty="0" smtClean="0"/>
          </a:p>
          <a:p>
            <a:pPr marL="0" indent="0">
              <a:buNone/>
            </a:pPr>
            <a:r>
              <a:rPr lang="en-GB" dirty="0" smtClean="0"/>
              <a:t>Understand how gang culture can be a positive addition to a community</a:t>
            </a:r>
          </a:p>
          <a:p>
            <a:pPr marL="0" indent="0">
              <a:buNone/>
            </a:pPr>
            <a:endParaRPr lang="en-GB" dirty="0"/>
          </a:p>
          <a:p>
            <a:pPr marL="0" indent="0">
              <a:buNone/>
            </a:pPr>
            <a:r>
              <a:rPr lang="en-GB" dirty="0" smtClean="0"/>
              <a:t>Explore and unravel some of the cultural perceptions of gang culture and hip-hop within different communities and cultures</a:t>
            </a:r>
            <a:endParaRPr lang="en-GB" dirty="0"/>
          </a:p>
        </p:txBody>
      </p:sp>
      <p:sp>
        <p:nvSpPr>
          <p:cNvPr id="1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1846" y="1690688"/>
            <a:ext cx="1307387" cy="126507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395" y="3098900"/>
            <a:ext cx="1341609" cy="1313852"/>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1846" y="4555894"/>
            <a:ext cx="1396156" cy="1285098"/>
          </a:xfrm>
          <a:prstGeom prst="rect">
            <a:avLst/>
          </a:prstGeom>
        </p:spPr>
      </p:pic>
    </p:spTree>
    <p:extLst>
      <p:ext uri="{BB962C8B-B14F-4D97-AF65-F5344CB8AC3E}">
        <p14:creationId xmlns:p14="http://schemas.microsoft.com/office/powerpoint/2010/main" val="171273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2" end="2"/>
                                            </p:txEl>
                                          </p:spTgt>
                                        </p:tgtEl>
                                      </p:cBhvr>
                                    </p:animEffect>
                                    <p:animScale>
                                      <p:cBhvr>
                                        <p:cTn id="12" dur="250" autoRev="1" fill="hold"/>
                                        <p:tgtEl>
                                          <p:spTgt spid="3">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3">
                                            <p:txEl>
                                              <p:pRg st="4" end="4"/>
                                            </p:txEl>
                                          </p:spTgt>
                                        </p:tgtEl>
                                      </p:cBhvr>
                                    </p:animEffect>
                                    <p:animScale>
                                      <p:cBhvr>
                                        <p:cTn id="17" dur="250"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44651" y="671512"/>
            <a:ext cx="11515725" cy="5867401"/>
          </a:xfrm>
        </p:spPr>
        <p:txBody>
          <a:bodyPr>
            <a:normAutofit/>
          </a:bodyPr>
          <a:lstStyle/>
          <a:p>
            <a:pPr marL="0" indent="0">
              <a:buNone/>
            </a:pPr>
            <a:r>
              <a:rPr lang="en-GB" sz="2400" dirty="0" smtClean="0"/>
              <a:t>Right from the start, hip-hop </a:t>
            </a:r>
            <a:r>
              <a:rPr lang="en-GB" sz="2400" dirty="0"/>
              <a:t>was aggressive and </a:t>
            </a:r>
            <a:r>
              <a:rPr lang="en-GB" sz="2400" dirty="0" smtClean="0"/>
              <a:t>oppositional in its four elements.</a:t>
            </a:r>
          </a:p>
        </p:txBody>
      </p:sp>
      <p:sp>
        <p:nvSpPr>
          <p:cNvPr id="4" name="Footer Placeholder 3"/>
          <p:cNvSpPr>
            <a:spLocks noGrp="1"/>
          </p:cNvSpPr>
          <p:nvPr>
            <p:ph type="ftr" sz="quarter" idx="11"/>
          </p:nvPr>
        </p:nvSpPr>
        <p:spPr>
          <a:xfrm>
            <a:off x="4038602" y="6356351"/>
            <a:ext cx="4114800" cy="365125"/>
          </a:xfrm>
        </p:spPr>
        <p:txBody>
          <a:bodyPr/>
          <a:lstStyle/>
          <a:p>
            <a:endParaRPr lang="en-GB" dirty="0"/>
          </a:p>
        </p:txBody>
      </p:sp>
      <p:pic>
        <p:nvPicPr>
          <p:cNvPr id="1026" name="Picture 2" descr="https://static1.squarespace.com/static/520ed800e4b0229123208764/5258a565e4b030e5f06c2e15/5274f1e9e4b07e72f74b8b3d/1393717744441/70s.JPG?format=750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3328" y="1516663"/>
            <a:ext cx="5961253" cy="409775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81024" y="1458497"/>
            <a:ext cx="5472304" cy="4893647"/>
          </a:xfrm>
          <a:prstGeom prst="rect">
            <a:avLst/>
          </a:prstGeom>
        </p:spPr>
        <p:txBody>
          <a:bodyPr wrap="square">
            <a:spAutoFit/>
          </a:bodyPr>
          <a:lstStyle/>
          <a:p>
            <a:r>
              <a:rPr lang="en-GB" sz="2400" dirty="0"/>
              <a:t>Hip-hop was a break from the musical traditions it followed and refused to follow the rules. Jazz had refused to be on time, Rock and Roll had refused to be quiet - hip-hop refused to be melodic</a:t>
            </a:r>
            <a:r>
              <a:rPr lang="en-GB" sz="2400" dirty="0" smtClean="0"/>
              <a:t>.</a:t>
            </a:r>
          </a:p>
          <a:p>
            <a:endParaRPr lang="en-GB" sz="2400" dirty="0"/>
          </a:p>
          <a:p>
            <a:r>
              <a:rPr lang="en-GB" sz="2400" dirty="0"/>
              <a:t>Rappers didn’t have a band, they had a turntable; and the music was no longer focusing on the </a:t>
            </a:r>
            <a:r>
              <a:rPr lang="en-GB" sz="2400" dirty="0" err="1"/>
              <a:t>skillful</a:t>
            </a:r>
            <a:r>
              <a:rPr lang="en-GB" sz="2400" dirty="0"/>
              <a:t> arrangement of instruments but instead was about the </a:t>
            </a:r>
            <a:r>
              <a:rPr lang="en-GB" sz="2400" dirty="0" err="1"/>
              <a:t>skillful</a:t>
            </a:r>
            <a:r>
              <a:rPr lang="en-GB" sz="2400" dirty="0"/>
              <a:t> production of sounds. </a:t>
            </a:r>
          </a:p>
        </p:txBody>
      </p:sp>
    </p:spTree>
    <p:extLst>
      <p:ext uri="{BB962C8B-B14F-4D97-AF65-F5344CB8AC3E}">
        <p14:creationId xmlns:p14="http://schemas.microsoft.com/office/powerpoint/2010/main" val="416684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717391" y="5225099"/>
            <a:ext cx="10510267" cy="14963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dirty="0" smtClean="0">
                <a:solidFill>
                  <a:prstClr val="black"/>
                </a:solidFill>
              </a:rPr>
              <a:t>Watch a short 2 minute montage of the 4 pillars of hip-hop </a:t>
            </a:r>
            <a:r>
              <a:rPr lang="en-GB" sz="2800" dirty="0" smtClean="0">
                <a:solidFill>
                  <a:prstClr val="black"/>
                </a:solidFill>
              </a:rPr>
              <a:t>(click </a:t>
            </a:r>
            <a:r>
              <a:rPr lang="en-GB" sz="2800" dirty="0" smtClean="0">
                <a:solidFill>
                  <a:prstClr val="black"/>
                </a:solidFill>
              </a:rPr>
              <a:t>on the link below)</a:t>
            </a:r>
          </a:p>
          <a:p>
            <a:pPr algn="ctr"/>
            <a:endParaRPr lang="en-GB" sz="2800" dirty="0" smtClean="0">
              <a:solidFill>
                <a:prstClr val="white"/>
              </a:solidFill>
            </a:endParaRPr>
          </a:p>
          <a:p>
            <a:pPr algn="ctr"/>
            <a:r>
              <a:rPr lang="en-GB" sz="1800" dirty="0">
                <a:solidFill>
                  <a:prstClr val="white"/>
                </a:solidFill>
                <a:latin typeface="Trebuchet MS" panose="020B0603020202020204" pitchFamily="34" charset="0"/>
                <a:hlinkClick r:id="rId2"/>
              </a:rPr>
              <a:t>https://youtu.be/1Qyfvc0UHtU</a:t>
            </a:r>
            <a:endParaRPr lang="en-GB" sz="1800" dirty="0">
              <a:solidFill>
                <a:prstClr val="white"/>
              </a:solidFill>
              <a:latin typeface="Trebuchet MS" panose="020B0603020202020204" pitchFamily="34" charset="0"/>
            </a:endParaRPr>
          </a:p>
          <a:p>
            <a:pPr algn="ctr"/>
            <a:endParaRPr lang="en-GB" sz="3600" dirty="0" smtClean="0">
              <a:solidFill>
                <a:prstClr val="white"/>
              </a:solidFill>
            </a:endParaRPr>
          </a:p>
          <a:p>
            <a:pPr algn="ctr"/>
            <a:endParaRPr lang="en-GB" sz="3600" dirty="0" smtClean="0">
              <a:solidFill>
                <a:prstClr val="white"/>
              </a:solidFill>
            </a:endParaRPr>
          </a:p>
          <a:p>
            <a:pPr algn="ctr"/>
            <a:endParaRPr lang="en-GB" sz="3600" dirty="0">
              <a:solidFill>
                <a:prstClr val="white"/>
              </a:solidFill>
            </a:endParaRPr>
          </a:p>
        </p:txBody>
      </p:sp>
      <p:sp>
        <p:nvSpPr>
          <p:cNvPr id="5" name="Oval 4"/>
          <p:cNvSpPr/>
          <p:nvPr/>
        </p:nvSpPr>
        <p:spPr>
          <a:xfrm>
            <a:off x="1009336" y="1387442"/>
            <a:ext cx="2462776" cy="2231105"/>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7030A0"/>
              </a:solidFill>
            </a:endParaRPr>
          </a:p>
        </p:txBody>
      </p:sp>
      <p:sp>
        <p:nvSpPr>
          <p:cNvPr id="6" name="Oval 5"/>
          <p:cNvSpPr/>
          <p:nvPr/>
        </p:nvSpPr>
        <p:spPr>
          <a:xfrm>
            <a:off x="8589646" y="1399032"/>
            <a:ext cx="2282570" cy="2231106"/>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7030A0"/>
              </a:solidFill>
            </a:endParaRPr>
          </a:p>
        </p:txBody>
      </p:sp>
      <p:sp>
        <p:nvSpPr>
          <p:cNvPr id="8" name="Oval 7"/>
          <p:cNvSpPr/>
          <p:nvPr/>
        </p:nvSpPr>
        <p:spPr>
          <a:xfrm>
            <a:off x="6074098" y="1355004"/>
            <a:ext cx="2475381" cy="2289498"/>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dirty="0" smtClean="0">
              <a:solidFill>
                <a:srgbClr val="7030A0"/>
              </a:solidFill>
            </a:endParaRPr>
          </a:p>
          <a:p>
            <a:r>
              <a:rPr lang="en-GB" b="1" dirty="0" smtClean="0">
                <a:solidFill>
                  <a:srgbClr val="7030A0"/>
                </a:solidFill>
              </a:rPr>
              <a:t>   </a:t>
            </a:r>
            <a:endParaRPr lang="en-GB" b="1" dirty="0">
              <a:solidFill>
                <a:srgbClr val="7030A0"/>
              </a:solidFill>
            </a:endParaRPr>
          </a:p>
        </p:txBody>
      </p:sp>
      <p:sp>
        <p:nvSpPr>
          <p:cNvPr id="9" name="Oval 8"/>
          <p:cNvSpPr/>
          <p:nvPr/>
        </p:nvSpPr>
        <p:spPr>
          <a:xfrm>
            <a:off x="3615055" y="1389862"/>
            <a:ext cx="2357470" cy="2209318"/>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rgbClr val="7030A0"/>
              </a:solidFill>
            </a:endParaRPr>
          </a:p>
          <a:p>
            <a:pPr algn="ctr"/>
            <a:endParaRPr lang="en-GB" dirty="0">
              <a:solidFill>
                <a:srgbClr val="7030A0"/>
              </a:solidFill>
            </a:endParaRPr>
          </a:p>
          <a:p>
            <a:r>
              <a:rPr lang="en-GB" dirty="0">
                <a:solidFill>
                  <a:srgbClr val="7030A0"/>
                </a:solidFill>
              </a:rPr>
              <a:t> </a:t>
            </a:r>
            <a:r>
              <a:rPr lang="en-GB" dirty="0" smtClean="0">
                <a:solidFill>
                  <a:srgbClr val="7030A0"/>
                </a:solidFill>
              </a:rPr>
              <a:t>            </a:t>
            </a:r>
            <a:endParaRPr lang="en-GB" b="1" dirty="0" smtClean="0">
              <a:solidFill>
                <a:srgbClr val="7030A0"/>
              </a:solidFill>
            </a:endParaRPr>
          </a:p>
          <a:p>
            <a:endParaRPr lang="en-GB" b="1" dirty="0" smtClean="0">
              <a:solidFill>
                <a:srgbClr val="7030A0"/>
              </a:solidFill>
            </a:endParaRPr>
          </a:p>
          <a:p>
            <a:endParaRPr lang="en-GB" b="1" dirty="0" smtClean="0">
              <a:solidFill>
                <a:srgbClr val="7030A0"/>
              </a:solidFill>
            </a:endParaRPr>
          </a:p>
          <a:p>
            <a:pPr algn="ctr"/>
            <a:endParaRPr lang="en-GB" dirty="0">
              <a:solidFill>
                <a:prstClr val="white"/>
              </a:solidFill>
            </a:endParaRPr>
          </a:p>
        </p:txBody>
      </p:sp>
      <p:sp>
        <p:nvSpPr>
          <p:cNvPr id="10" name="Footer Placeholder 3"/>
          <p:cNvSpPr>
            <a:spLocks noGrp="1"/>
          </p:cNvSpPr>
          <p:nvPr>
            <p:ph type="ftr" sz="quarter" idx="11"/>
          </p:nvPr>
        </p:nvSpPr>
        <p:spPr>
          <a:xfrm>
            <a:off x="4038602" y="6356351"/>
            <a:ext cx="4114800" cy="365125"/>
          </a:xfrm>
        </p:spPr>
        <p:txBody>
          <a:bodyPr/>
          <a:lstStyle/>
          <a:p>
            <a:endParaRPr lang="en-GB" dirty="0"/>
          </a:p>
        </p:txBody>
      </p:sp>
    </p:spTree>
    <p:extLst>
      <p:ext uri="{BB962C8B-B14F-4D97-AF65-F5344CB8AC3E}">
        <p14:creationId xmlns:p14="http://schemas.microsoft.com/office/powerpoint/2010/main" val="11576087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Rectangle 1"/>
          <p:cNvSpPr/>
          <p:nvPr/>
        </p:nvSpPr>
        <p:spPr>
          <a:xfrm>
            <a:off x="789432" y="833859"/>
            <a:ext cx="10658855" cy="5016758"/>
          </a:xfrm>
          <a:prstGeom prst="rect">
            <a:avLst/>
          </a:prstGeom>
        </p:spPr>
        <p:txBody>
          <a:bodyPr wrap="square">
            <a:spAutoFit/>
          </a:bodyPr>
          <a:lstStyle/>
          <a:p>
            <a:r>
              <a:rPr lang="en-GB" sz="2400" dirty="0" smtClean="0">
                <a:solidFill>
                  <a:prstClr val="black"/>
                </a:solidFill>
              </a:rPr>
              <a:t>Much of the culture of hip-hop has been defined by frustration, in particular by people’s anger at being marginalised by society because of being:</a:t>
            </a:r>
          </a:p>
          <a:p>
            <a:endParaRPr lang="en-GB" sz="2400" dirty="0">
              <a:solidFill>
                <a:prstClr val="black"/>
              </a:solidFill>
            </a:endParaRPr>
          </a:p>
          <a:p>
            <a:pPr marL="2171700" lvl="4" indent="-342900">
              <a:buFont typeface="Arial" panose="020B0604020202020204" pitchFamily="34" charset="0"/>
              <a:buChar char="•"/>
            </a:pPr>
            <a:r>
              <a:rPr lang="en-GB" sz="2800" b="1" dirty="0" smtClean="0">
                <a:solidFill>
                  <a:prstClr val="black"/>
                </a:solidFill>
              </a:rPr>
              <a:t>poor</a:t>
            </a:r>
          </a:p>
          <a:p>
            <a:pPr marL="2171700" lvl="4" indent="-342900">
              <a:buFont typeface="Arial" panose="020B0604020202020204" pitchFamily="34" charset="0"/>
              <a:buChar char="•"/>
            </a:pPr>
            <a:r>
              <a:rPr lang="en-GB" sz="2800" b="1" dirty="0">
                <a:solidFill>
                  <a:prstClr val="black"/>
                </a:solidFill>
              </a:rPr>
              <a:t>b</a:t>
            </a:r>
            <a:r>
              <a:rPr lang="en-GB" sz="2800" b="1" dirty="0" smtClean="0">
                <a:solidFill>
                  <a:prstClr val="black"/>
                </a:solidFill>
              </a:rPr>
              <a:t>lack</a:t>
            </a:r>
          </a:p>
          <a:p>
            <a:pPr marL="2171700" lvl="4" indent="-342900">
              <a:buFont typeface="Arial" panose="020B0604020202020204" pitchFamily="34" charset="0"/>
              <a:buChar char="•"/>
            </a:pPr>
            <a:r>
              <a:rPr lang="en-GB" sz="2800" b="1" dirty="0">
                <a:solidFill>
                  <a:prstClr val="black"/>
                </a:solidFill>
              </a:rPr>
              <a:t>d</a:t>
            </a:r>
            <a:r>
              <a:rPr lang="en-GB" sz="2800" b="1" dirty="0" smtClean="0">
                <a:solidFill>
                  <a:prstClr val="black"/>
                </a:solidFill>
              </a:rPr>
              <a:t>isenfranchised</a:t>
            </a:r>
          </a:p>
          <a:p>
            <a:pPr marL="2171700" lvl="4" indent="-342900">
              <a:buFont typeface="Arial" panose="020B0604020202020204" pitchFamily="34" charset="0"/>
              <a:buChar char="•"/>
            </a:pPr>
            <a:r>
              <a:rPr lang="en-GB" sz="2800" b="1" dirty="0">
                <a:solidFill>
                  <a:prstClr val="black"/>
                </a:solidFill>
              </a:rPr>
              <a:t>a</a:t>
            </a:r>
            <a:r>
              <a:rPr lang="en-GB" sz="2800" b="1" dirty="0" smtClean="0">
                <a:solidFill>
                  <a:prstClr val="black"/>
                </a:solidFill>
              </a:rPr>
              <a:t>bused</a:t>
            </a:r>
          </a:p>
          <a:p>
            <a:pPr marL="2171700" lvl="4" indent="-342900">
              <a:buFont typeface="Arial" panose="020B0604020202020204" pitchFamily="34" charset="0"/>
              <a:buChar char="•"/>
            </a:pPr>
            <a:r>
              <a:rPr lang="en-GB" sz="2800" b="1" dirty="0">
                <a:solidFill>
                  <a:prstClr val="black"/>
                </a:solidFill>
              </a:rPr>
              <a:t>s</a:t>
            </a:r>
            <a:r>
              <a:rPr lang="en-GB" sz="2800" b="1" dirty="0" smtClean="0">
                <a:solidFill>
                  <a:prstClr val="black"/>
                </a:solidFill>
              </a:rPr>
              <a:t>tereotyped</a:t>
            </a:r>
          </a:p>
          <a:p>
            <a:pPr marL="2171700" lvl="4" indent="-342900">
              <a:buFont typeface="Arial" panose="020B0604020202020204" pitchFamily="34" charset="0"/>
              <a:buChar char="•"/>
            </a:pPr>
            <a:r>
              <a:rPr lang="en-GB" sz="2800" b="1" dirty="0">
                <a:solidFill>
                  <a:prstClr val="black"/>
                </a:solidFill>
              </a:rPr>
              <a:t>b</a:t>
            </a:r>
            <a:r>
              <a:rPr lang="en-GB" sz="2800" b="1" dirty="0" smtClean="0">
                <a:solidFill>
                  <a:prstClr val="black"/>
                </a:solidFill>
              </a:rPr>
              <a:t>lamed</a:t>
            </a:r>
          </a:p>
          <a:p>
            <a:pPr marL="2171700" lvl="4" indent="-342900">
              <a:buFont typeface="Arial" panose="020B0604020202020204" pitchFamily="34" charset="0"/>
              <a:buChar char="•"/>
            </a:pPr>
            <a:r>
              <a:rPr lang="en-GB" sz="2800" b="1" dirty="0">
                <a:solidFill>
                  <a:prstClr val="black"/>
                </a:solidFill>
              </a:rPr>
              <a:t>m</a:t>
            </a:r>
            <a:r>
              <a:rPr lang="en-GB" sz="2800" b="1" dirty="0" smtClean="0">
                <a:solidFill>
                  <a:prstClr val="black"/>
                </a:solidFill>
              </a:rPr>
              <a:t>istreated</a:t>
            </a:r>
          </a:p>
          <a:p>
            <a:pPr marL="2171700" lvl="4" indent="-342900">
              <a:buFont typeface="Arial" panose="020B0604020202020204" pitchFamily="34" charset="0"/>
              <a:buChar char="•"/>
            </a:pPr>
            <a:r>
              <a:rPr lang="en-GB" sz="2800" b="1" dirty="0" smtClean="0">
                <a:solidFill>
                  <a:prstClr val="black"/>
                </a:solidFill>
              </a:rPr>
              <a:t>ignored</a:t>
            </a:r>
            <a:r>
              <a:rPr lang="en-GB" sz="2800" b="1" dirty="0">
                <a:solidFill>
                  <a:prstClr val="black"/>
                </a:solidFill>
              </a:rPr>
              <a:t>. </a:t>
            </a:r>
          </a:p>
        </p:txBody>
      </p:sp>
      <p:sp>
        <p:nvSpPr>
          <p:cNvPr id="3" name="Footer Placeholder 3"/>
          <p:cNvSpPr>
            <a:spLocks noGrp="1"/>
          </p:cNvSpPr>
          <p:nvPr>
            <p:ph type="ftr" sz="quarter" idx="11"/>
          </p:nvPr>
        </p:nvSpPr>
        <p:spPr>
          <a:xfrm>
            <a:off x="4038602" y="6356351"/>
            <a:ext cx="4114800" cy="365125"/>
          </a:xfrm>
        </p:spPr>
        <p:txBody>
          <a:bodyPr/>
          <a:lstStyle/>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2568" y="211921"/>
            <a:ext cx="582168" cy="470159"/>
          </a:xfrm>
          <a:prstGeom prst="rect">
            <a:avLst/>
          </a:prstGeom>
        </p:spPr>
      </p:pic>
    </p:spTree>
    <p:extLst>
      <p:ext uri="{BB962C8B-B14F-4D97-AF65-F5344CB8AC3E}">
        <p14:creationId xmlns:p14="http://schemas.microsoft.com/office/powerpoint/2010/main" val="61304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anim calcmode="lin" valueType="num">
                                      <p:cBhvr>
                                        <p:cTn id="1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1000"/>
                                        <p:tgtEl>
                                          <p:spTgt spid="2">
                                            <p:txEl>
                                              <p:pRg st="3" end="3"/>
                                            </p:txEl>
                                          </p:spTgt>
                                        </p:tgtEl>
                                      </p:cBhvr>
                                    </p:animEffect>
                                    <p:anim calcmode="lin" valueType="num">
                                      <p:cBhvr>
                                        <p:cTn id="21"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fade">
                                      <p:cBhvr>
                                        <p:cTn id="34" dur="1000"/>
                                        <p:tgtEl>
                                          <p:spTgt spid="2">
                                            <p:txEl>
                                              <p:pRg st="5" end="5"/>
                                            </p:txEl>
                                          </p:spTgt>
                                        </p:tgtEl>
                                      </p:cBhvr>
                                    </p:animEffect>
                                    <p:anim calcmode="lin" valueType="num">
                                      <p:cBhvr>
                                        <p:cTn id="3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fade">
                                      <p:cBhvr>
                                        <p:cTn id="41" dur="1000"/>
                                        <p:tgtEl>
                                          <p:spTgt spid="2">
                                            <p:txEl>
                                              <p:pRg st="6" end="6"/>
                                            </p:txEl>
                                          </p:spTgt>
                                        </p:tgtEl>
                                      </p:cBhvr>
                                    </p:animEffect>
                                    <p:anim calcmode="lin" valueType="num">
                                      <p:cBhvr>
                                        <p:cTn id="4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
                                            <p:txEl>
                                              <p:pRg st="7" end="7"/>
                                            </p:txEl>
                                          </p:spTgt>
                                        </p:tgtEl>
                                        <p:attrNameLst>
                                          <p:attrName>style.visibility</p:attrName>
                                        </p:attrNameLst>
                                      </p:cBhvr>
                                      <p:to>
                                        <p:strVal val="visible"/>
                                      </p:to>
                                    </p:set>
                                    <p:animEffect transition="in" filter="fade">
                                      <p:cBhvr>
                                        <p:cTn id="48" dur="1000"/>
                                        <p:tgtEl>
                                          <p:spTgt spid="2">
                                            <p:txEl>
                                              <p:pRg st="7" end="7"/>
                                            </p:txEl>
                                          </p:spTgt>
                                        </p:tgtEl>
                                      </p:cBhvr>
                                    </p:animEffect>
                                    <p:anim calcmode="lin" valueType="num">
                                      <p:cBhvr>
                                        <p:cTn id="49"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Effect transition="in" filter="fade">
                                      <p:cBhvr>
                                        <p:cTn id="55" dur="1000"/>
                                        <p:tgtEl>
                                          <p:spTgt spid="2">
                                            <p:txEl>
                                              <p:pRg st="8" end="8"/>
                                            </p:txEl>
                                          </p:spTgt>
                                        </p:tgtEl>
                                      </p:cBhvr>
                                    </p:animEffect>
                                    <p:anim calcmode="lin" valueType="num">
                                      <p:cBhvr>
                                        <p:cTn id="5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2">
                                            <p:txEl>
                                              <p:pRg st="9" end="9"/>
                                            </p:txEl>
                                          </p:spTgt>
                                        </p:tgtEl>
                                        <p:attrNameLst>
                                          <p:attrName>style.visibility</p:attrName>
                                        </p:attrNameLst>
                                      </p:cBhvr>
                                      <p:to>
                                        <p:strVal val="visible"/>
                                      </p:to>
                                    </p:set>
                                    <p:animEffect transition="in" filter="fade">
                                      <p:cBhvr>
                                        <p:cTn id="62" dur="1000"/>
                                        <p:tgtEl>
                                          <p:spTgt spid="2">
                                            <p:txEl>
                                              <p:pRg st="9" end="9"/>
                                            </p:txEl>
                                          </p:spTgt>
                                        </p:tgtEl>
                                      </p:cBhvr>
                                    </p:animEffect>
                                    <p:anim calcmode="lin" valueType="num">
                                      <p:cBhvr>
                                        <p:cTn id="63"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64"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Rectangle 1"/>
          <p:cNvSpPr/>
          <p:nvPr/>
        </p:nvSpPr>
        <p:spPr>
          <a:xfrm>
            <a:off x="789432" y="833859"/>
            <a:ext cx="10658855" cy="3416320"/>
          </a:xfrm>
          <a:prstGeom prst="rect">
            <a:avLst/>
          </a:prstGeom>
        </p:spPr>
        <p:txBody>
          <a:bodyPr wrap="square">
            <a:spAutoFit/>
          </a:bodyPr>
          <a:lstStyle/>
          <a:p>
            <a:r>
              <a:rPr lang="en-GB" sz="2400" dirty="0" smtClean="0">
                <a:solidFill>
                  <a:prstClr val="black"/>
                </a:solidFill>
              </a:rPr>
              <a:t>Think about a time when you have been frustrated or annoyed, and try to remember how you felt - think about the feelings in your body as well as in your mind and your heart. Having somewhere to go with this feeling is part of how the four pillars of hip-hop have emerged, firstly allowing frustrations to be voiced, and secondly to allow tensions between gangs, crews and groups to be played out through “battles” rather than battles.</a:t>
            </a:r>
          </a:p>
          <a:p>
            <a:r>
              <a:rPr lang="en-GB" sz="2400" dirty="0" smtClean="0">
                <a:solidFill>
                  <a:prstClr val="black"/>
                </a:solidFill>
              </a:rPr>
              <a:t> </a:t>
            </a:r>
          </a:p>
          <a:p>
            <a:endParaRPr lang="en-GB" sz="2400" dirty="0">
              <a:solidFill>
                <a:prstClr val="black"/>
              </a:solidFill>
            </a:endParaRPr>
          </a:p>
        </p:txBody>
      </p:sp>
      <p:sp>
        <p:nvSpPr>
          <p:cNvPr id="3" name="Footer Placeholder 3"/>
          <p:cNvSpPr>
            <a:spLocks noGrp="1"/>
          </p:cNvSpPr>
          <p:nvPr>
            <p:ph type="ftr" sz="quarter" idx="11"/>
          </p:nvPr>
        </p:nvSpPr>
        <p:spPr>
          <a:xfrm>
            <a:off x="4038602" y="6356351"/>
            <a:ext cx="4114800" cy="365125"/>
          </a:xfrm>
        </p:spPr>
        <p:txBody>
          <a:bodyPr/>
          <a:lstStyle/>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2568" y="211921"/>
            <a:ext cx="582168" cy="470159"/>
          </a:xfrm>
          <a:prstGeom prst="rect">
            <a:avLst/>
          </a:prstGeom>
        </p:spPr>
      </p:pic>
      <p:pic>
        <p:nvPicPr>
          <p:cNvPr id="6" name="Picture 2" descr="http://thecoachellavalleyartscene.com/wp-content/uploads/2012/01/graffiti-battle-los-angeles-8-25-1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021" y="3810614"/>
            <a:ext cx="2503950" cy="17829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i.ytimg.com/vi/NqVZatc_ArA/maxresdefaul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8778"/>
          <a:stretch/>
        </p:blipFill>
        <p:spPr bwMode="auto">
          <a:xfrm>
            <a:off x="9360407" y="3810614"/>
            <a:ext cx="2505457" cy="17829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371stadtmagazin.de/tl_files/371/images/Tagestipps/Allgemein/23_soulexpress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427" y="3810614"/>
            <a:ext cx="2671993" cy="17829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s://images.askmen.com/1080x540/recess/fun_lists/how-to-prepare-for-a-rap-battle-1108750-TwoByOne.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105"/>
          <a:stretch/>
        </p:blipFill>
        <p:spPr bwMode="auto">
          <a:xfrm>
            <a:off x="486441" y="3793376"/>
            <a:ext cx="2863075" cy="180018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19912" y="4468868"/>
            <a:ext cx="2284099" cy="523220"/>
          </a:xfrm>
          <a:prstGeom prst="rect">
            <a:avLst/>
          </a:prstGeom>
          <a:noFill/>
        </p:spPr>
        <p:txBody>
          <a:bodyPr wrap="square" rtlCol="0">
            <a:spAutoFit/>
          </a:bodyPr>
          <a:lstStyle/>
          <a:p>
            <a:r>
              <a:rPr lang="en-GB" sz="2800" b="1" dirty="0" smtClean="0">
                <a:solidFill>
                  <a:schemeClr val="accent4">
                    <a:lumMod val="20000"/>
                    <a:lumOff val="80000"/>
                  </a:schemeClr>
                </a:solidFill>
              </a:rPr>
              <a:t>Rap-battle</a:t>
            </a:r>
            <a:endParaRPr lang="en-GB" sz="2800" b="1" dirty="0">
              <a:solidFill>
                <a:schemeClr val="accent4">
                  <a:lumMod val="20000"/>
                  <a:lumOff val="80000"/>
                </a:schemeClr>
              </a:solidFill>
            </a:endParaRPr>
          </a:p>
        </p:txBody>
      </p:sp>
      <p:sp>
        <p:nvSpPr>
          <p:cNvPr id="11" name="TextBox 10"/>
          <p:cNvSpPr txBox="1"/>
          <p:nvPr/>
        </p:nvSpPr>
        <p:spPr>
          <a:xfrm>
            <a:off x="3545709" y="4468868"/>
            <a:ext cx="2602573" cy="523220"/>
          </a:xfrm>
          <a:prstGeom prst="rect">
            <a:avLst/>
          </a:prstGeom>
          <a:noFill/>
        </p:spPr>
        <p:txBody>
          <a:bodyPr wrap="square" rtlCol="0">
            <a:spAutoFit/>
          </a:bodyPr>
          <a:lstStyle/>
          <a:p>
            <a:r>
              <a:rPr lang="en-GB" sz="2800" b="1" dirty="0" smtClean="0">
                <a:solidFill>
                  <a:schemeClr val="accent4">
                    <a:lumMod val="20000"/>
                    <a:lumOff val="80000"/>
                  </a:schemeClr>
                </a:solidFill>
              </a:rPr>
              <a:t>Graffiti-battle</a:t>
            </a:r>
            <a:endParaRPr lang="en-GB" sz="2800" b="1" dirty="0">
              <a:solidFill>
                <a:schemeClr val="accent4">
                  <a:lumMod val="20000"/>
                  <a:lumOff val="80000"/>
                </a:schemeClr>
              </a:solidFill>
            </a:endParaRPr>
          </a:p>
        </p:txBody>
      </p:sp>
      <p:sp>
        <p:nvSpPr>
          <p:cNvPr id="12" name="TextBox 11"/>
          <p:cNvSpPr txBox="1"/>
          <p:nvPr/>
        </p:nvSpPr>
        <p:spPr>
          <a:xfrm>
            <a:off x="6393788" y="4440478"/>
            <a:ext cx="2522760" cy="523220"/>
          </a:xfrm>
          <a:prstGeom prst="rect">
            <a:avLst/>
          </a:prstGeom>
          <a:noFill/>
        </p:spPr>
        <p:txBody>
          <a:bodyPr wrap="square" rtlCol="0">
            <a:spAutoFit/>
          </a:bodyPr>
          <a:lstStyle/>
          <a:p>
            <a:r>
              <a:rPr lang="en-GB" sz="2800" b="1" dirty="0" smtClean="0">
                <a:solidFill>
                  <a:schemeClr val="accent4">
                    <a:lumMod val="20000"/>
                    <a:lumOff val="80000"/>
                  </a:schemeClr>
                </a:solidFill>
              </a:rPr>
              <a:t>Dance-battle</a:t>
            </a:r>
            <a:endParaRPr lang="en-GB" sz="2800" b="1" dirty="0">
              <a:solidFill>
                <a:schemeClr val="accent4">
                  <a:lumMod val="20000"/>
                  <a:lumOff val="80000"/>
                </a:schemeClr>
              </a:solidFill>
            </a:endParaRPr>
          </a:p>
        </p:txBody>
      </p:sp>
      <p:sp>
        <p:nvSpPr>
          <p:cNvPr id="13" name="TextBox 12"/>
          <p:cNvSpPr txBox="1"/>
          <p:nvPr/>
        </p:nvSpPr>
        <p:spPr>
          <a:xfrm>
            <a:off x="9700637" y="4431859"/>
            <a:ext cx="2284099" cy="523220"/>
          </a:xfrm>
          <a:prstGeom prst="rect">
            <a:avLst/>
          </a:prstGeom>
          <a:noFill/>
        </p:spPr>
        <p:txBody>
          <a:bodyPr wrap="square" rtlCol="0">
            <a:spAutoFit/>
          </a:bodyPr>
          <a:lstStyle/>
          <a:p>
            <a:r>
              <a:rPr lang="en-GB" sz="2800" b="1" dirty="0" smtClean="0">
                <a:solidFill>
                  <a:schemeClr val="accent4">
                    <a:lumMod val="20000"/>
                    <a:lumOff val="80000"/>
                  </a:schemeClr>
                </a:solidFill>
              </a:rPr>
              <a:t>DJ-battle</a:t>
            </a:r>
            <a:endParaRPr lang="en-GB" sz="2800" b="1" dirty="0">
              <a:solidFill>
                <a:schemeClr val="accent4">
                  <a:lumMod val="20000"/>
                  <a:lumOff val="80000"/>
                </a:schemeClr>
              </a:solidFill>
            </a:endParaRPr>
          </a:p>
        </p:txBody>
      </p:sp>
    </p:spTree>
    <p:extLst>
      <p:ext uri="{BB962C8B-B14F-4D97-AF65-F5344CB8AC3E}">
        <p14:creationId xmlns:p14="http://schemas.microsoft.com/office/powerpoint/2010/main" val="71155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356350"/>
            <a:ext cx="4114800" cy="365125"/>
          </a:xfrm>
          <a:prstGeom prst="rect">
            <a:avLst/>
          </a:prstGeom>
        </p:spPr>
        <p:txBody>
          <a:bodyPr/>
          <a:lstStyle/>
          <a:p>
            <a:r>
              <a:rPr lang="en-GB" dirty="0" smtClean="0"/>
              <a:t>.  </a:t>
            </a:r>
            <a:endParaRPr lang="en-GB" dirty="0"/>
          </a:p>
        </p:txBody>
      </p:sp>
      <p:pic>
        <p:nvPicPr>
          <p:cNvPr id="14" name="Picture 13" descr="WATCH.png"/>
          <p:cNvPicPr/>
          <p:nvPr/>
        </p:nvPicPr>
        <p:blipFill>
          <a:blip r:embed="rId2" cstate="email">
            <a:extLst>
              <a:ext uri="{28A0092B-C50C-407E-A947-70E740481C1C}">
                <a14:useLocalDpi xmlns:a14="http://schemas.microsoft.com/office/drawing/2010/main"/>
              </a:ext>
            </a:extLst>
          </a:blip>
          <a:stretch>
            <a:fillRect/>
          </a:stretch>
        </p:blipFill>
        <p:spPr>
          <a:xfrm>
            <a:off x="10069449" y="128653"/>
            <a:ext cx="919947" cy="658368"/>
          </a:xfrm>
          <a:prstGeom prst="rect">
            <a:avLst/>
          </a:prstGeom>
        </p:spPr>
      </p:pic>
      <p:pic>
        <p:nvPicPr>
          <p:cNvPr id="17" name="Picture 16" descr="chat.png"/>
          <p:cNvPicPr/>
          <p:nvPr/>
        </p:nvPicPr>
        <p:blipFill>
          <a:blip r:embed="rId3" cstate="email">
            <a:extLst>
              <a:ext uri="{28A0092B-C50C-407E-A947-70E740481C1C}">
                <a14:useLocalDpi xmlns:a14="http://schemas.microsoft.com/office/drawing/2010/main"/>
              </a:ext>
            </a:extLst>
          </a:blip>
          <a:stretch>
            <a:fillRect/>
          </a:stretch>
        </p:blipFill>
        <p:spPr>
          <a:xfrm>
            <a:off x="11199955" y="128653"/>
            <a:ext cx="879269" cy="658368"/>
          </a:xfrm>
          <a:prstGeom prst="rect">
            <a:avLst/>
          </a:prstGeom>
        </p:spPr>
      </p:pic>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7"/>
          <p:cNvSpPr/>
          <p:nvPr/>
        </p:nvSpPr>
        <p:spPr>
          <a:xfrm>
            <a:off x="591693" y="915674"/>
            <a:ext cx="11008614" cy="1077218"/>
          </a:xfrm>
          <a:prstGeom prst="rect">
            <a:avLst/>
          </a:prstGeom>
        </p:spPr>
        <p:txBody>
          <a:bodyPr wrap="square">
            <a:spAutoFit/>
          </a:bodyPr>
          <a:lstStyle/>
          <a:p>
            <a:pPr lvl="0"/>
            <a:r>
              <a:rPr lang="en-GB" sz="2400" dirty="0" smtClean="0"/>
              <a:t>To finish, think again about the following question and discuss your thoughts:</a:t>
            </a:r>
            <a:endParaRPr lang="en-GB" sz="2400" b="1" dirty="0"/>
          </a:p>
          <a:p>
            <a:endParaRPr lang="en-GB" sz="1600" dirty="0" smtClean="0"/>
          </a:p>
        </p:txBody>
      </p:sp>
      <p:sp>
        <p:nvSpPr>
          <p:cNvPr id="9" name="Rounded Rectangular Callout 8"/>
          <p:cNvSpPr/>
          <p:nvPr/>
        </p:nvSpPr>
        <p:spPr>
          <a:xfrm>
            <a:off x="3657600" y="2334111"/>
            <a:ext cx="3785616" cy="3216298"/>
          </a:xfrm>
          <a:prstGeom prst="wedgeRoundRectCallou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7030A0"/>
                </a:solidFill>
              </a:rPr>
              <a:t>How do you think Hip-hop </a:t>
            </a:r>
            <a:r>
              <a:rPr lang="en-GB" sz="2800" b="1" dirty="0" smtClean="0">
                <a:solidFill>
                  <a:srgbClr val="7030A0"/>
                </a:solidFill>
              </a:rPr>
              <a:t>is helping </a:t>
            </a:r>
            <a:r>
              <a:rPr lang="en-GB" sz="2800" b="1" dirty="0">
                <a:solidFill>
                  <a:srgbClr val="7030A0"/>
                </a:solidFill>
              </a:rPr>
              <a:t>to alleviate gang </a:t>
            </a:r>
            <a:r>
              <a:rPr lang="en-GB" sz="2800" b="1" dirty="0" smtClean="0">
                <a:solidFill>
                  <a:srgbClr val="7030A0"/>
                </a:solidFill>
              </a:rPr>
              <a:t>tension and violence?</a:t>
            </a:r>
            <a:endParaRPr lang="en-GB" sz="2800" b="1" dirty="0">
              <a:solidFill>
                <a:srgbClr val="7030A0"/>
              </a:solidFill>
            </a:endParaRPr>
          </a:p>
        </p:txBody>
      </p:sp>
    </p:spTree>
    <p:extLst>
      <p:ext uri="{BB962C8B-B14F-4D97-AF65-F5344CB8AC3E}">
        <p14:creationId xmlns:p14="http://schemas.microsoft.com/office/powerpoint/2010/main" val="90576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1531088" y="1450143"/>
            <a:ext cx="10313582" cy="621389"/>
          </a:xfrm>
          <a:prstGeom prst="rect">
            <a:avLst/>
          </a:prstGeom>
        </p:spPr>
        <p:txBody>
          <a:bodyPr wrap="square">
            <a:spAutoFit/>
          </a:bodyPr>
          <a:lstStyle/>
          <a:p>
            <a:pPr>
              <a:lnSpc>
                <a:spcPct val="115000"/>
              </a:lnSpc>
              <a:spcAft>
                <a:spcPts val="1000"/>
              </a:spcAft>
            </a:pPr>
            <a:r>
              <a:rPr lang="en-GB" sz="3200" b="1" dirty="0" smtClean="0">
                <a:effectLst/>
                <a:latin typeface="Century Gothic" panose="020B0502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3907224" y="6334780"/>
            <a:ext cx="4844916" cy="523220"/>
          </a:xfrm>
          <a:prstGeom prst="rect">
            <a:avLst/>
          </a:prstGeom>
        </p:spPr>
        <p:txBody>
          <a:bodyPr wrap="none">
            <a:spAutoFit/>
          </a:bodyPr>
          <a:lstStyle/>
          <a:p>
            <a:pPr algn="ctr"/>
            <a:r>
              <a:rPr lang="en-GB" sz="2800" b="1" dirty="0" smtClean="0">
                <a:solidFill>
                  <a:schemeClr val="accent4">
                    <a:lumMod val="20000"/>
                    <a:lumOff val="80000"/>
                  </a:schemeClr>
                </a:solidFill>
                <a:latin typeface="Josefin Sans" pitchFamily="2" charset="0"/>
                <a:hlinkClick r:id="rId4"/>
              </a:rPr>
              <a:t>www.thoughtboxeducation.com</a:t>
            </a:r>
            <a:endParaRPr lang="en-GB" sz="2800" b="1" dirty="0" smtClean="0">
              <a:solidFill>
                <a:schemeClr val="accent4">
                  <a:lumMod val="20000"/>
                  <a:lumOff val="80000"/>
                </a:schemeClr>
              </a:solidFill>
              <a:latin typeface="Josefin Sans" pitchFamily="2" charset="0"/>
            </a:endParaRPr>
          </a:p>
        </p:txBody>
      </p:sp>
      <p:sp>
        <p:nvSpPr>
          <p:cNvPr id="13" name="Rectangle 12"/>
          <p:cNvSpPr/>
          <p:nvPr/>
        </p:nvSpPr>
        <p:spPr>
          <a:xfrm>
            <a:off x="2618334" y="138301"/>
            <a:ext cx="6536020" cy="1015663"/>
          </a:xfrm>
          <a:prstGeom prst="rect">
            <a:avLst/>
          </a:prstGeom>
        </p:spPr>
        <p:txBody>
          <a:bodyPr wrap="none">
            <a:spAutoFit/>
          </a:bodyPr>
          <a:lstStyle/>
          <a:p>
            <a:pPr algn="ctr"/>
            <a:r>
              <a:rPr lang="en-GB" sz="6000" dirty="0" smtClean="0">
                <a:solidFill>
                  <a:schemeClr val="accent4">
                    <a:lumMod val="20000"/>
                    <a:lumOff val="80000"/>
                  </a:schemeClr>
                </a:solidFill>
                <a:latin typeface="Josefin Sans" pitchFamily="2" charset="0"/>
              </a:rPr>
              <a:t>Think – feel – unlearn</a:t>
            </a:r>
          </a:p>
        </p:txBody>
      </p:sp>
    </p:spTree>
    <p:extLst>
      <p:ext uri="{BB962C8B-B14F-4D97-AF65-F5344CB8AC3E}">
        <p14:creationId xmlns:p14="http://schemas.microsoft.com/office/powerpoint/2010/main" val="2566177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2" y="2717379"/>
            <a:ext cx="10515600" cy="1845096"/>
          </a:xfrm>
        </p:spPr>
        <p:txBody>
          <a:bodyPr>
            <a:normAutofit/>
          </a:bodyPr>
          <a:lstStyle/>
          <a:p>
            <a:r>
              <a:rPr lang="en-GB" sz="5400" dirty="0" smtClean="0">
                <a:latin typeface="Century Gothic" panose="020B0502020202020204" pitchFamily="34" charset="0"/>
                <a:ea typeface="Calibri" panose="020F0502020204030204" pitchFamily="34" charset="0"/>
                <a:cs typeface="Times New Roman" panose="02020603050405020304" pitchFamily="18" charset="0"/>
              </a:rPr>
              <a:t>Pre-lesson reflection</a:t>
            </a:r>
            <a:r>
              <a:rPr lang="en-GB" sz="48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t/>
            </a:r>
            <a:br>
              <a:rPr lang="en-GB" sz="48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br>
            <a:r>
              <a:rPr lang="en-GB" sz="36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t>3-5 minutes+</a:t>
            </a:r>
            <a:endParaRPr lang="en-GB" sz="3600" dirty="0"/>
          </a:p>
        </p:txBody>
      </p:sp>
      <p:sp>
        <p:nvSpPr>
          <p:cNvPr id="3" name="Text Placeholder 2"/>
          <p:cNvSpPr>
            <a:spLocks noGrp="1"/>
          </p:cNvSpPr>
          <p:nvPr>
            <p:ph type="body" idx="1"/>
          </p:nvPr>
        </p:nvSpPr>
        <p:spPr/>
        <p:txBody>
          <a:bodyPr/>
          <a:lstStyle/>
          <a:p>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pic>
        <p:nvPicPr>
          <p:cNvPr id="9" name="Picture 8"/>
          <p:cNvPicPr/>
          <p:nvPr/>
        </p:nvPicPr>
        <p:blipFill>
          <a:blip r:embed="rId2" cstate="email">
            <a:extLst>
              <a:ext uri="{28A0092B-C50C-407E-A947-70E740481C1C}">
                <a14:useLocalDpi xmlns:a14="http://schemas.microsoft.com/office/drawing/2010/main"/>
              </a:ext>
            </a:extLst>
          </a:blip>
          <a:stretch>
            <a:fillRect/>
          </a:stretch>
        </p:blipFill>
        <p:spPr>
          <a:xfrm>
            <a:off x="10840922" y="621203"/>
            <a:ext cx="791666" cy="585424"/>
          </a:xfrm>
          <a:prstGeom prst="rect">
            <a:avLst/>
          </a:prstGeom>
        </p:spPr>
      </p:pic>
    </p:spTree>
    <p:extLst>
      <p:ext uri="{BB962C8B-B14F-4D97-AF65-F5344CB8AC3E}">
        <p14:creationId xmlns:p14="http://schemas.microsoft.com/office/powerpoint/2010/main" val="885261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1188720"/>
            <a:ext cx="10889510" cy="4988243"/>
          </a:xfrm>
        </p:spPr>
        <p:txBody>
          <a:bodyPr>
            <a:normAutofit/>
          </a:bodyPr>
          <a:lstStyle/>
          <a:p>
            <a:pPr marL="228597" indent="0">
              <a:lnSpc>
                <a:spcPct val="115000"/>
              </a:lnSpc>
              <a:spcAft>
                <a:spcPts val="1000"/>
              </a:spcAft>
              <a:buNone/>
            </a:pPr>
            <a:r>
              <a:rPr lang="en-GB" dirty="0">
                <a:latin typeface="Century Gothic" panose="020B0502020202020204" pitchFamily="34" charset="0"/>
                <a:ea typeface="Calibri" panose="020F0502020204030204" pitchFamily="34" charset="0"/>
                <a:cs typeface="Times New Roman" panose="02020603050405020304" pitchFamily="18" charset="0"/>
              </a:rPr>
              <a:t>I</a:t>
            </a:r>
            <a:r>
              <a:rPr lang="en-GB" dirty="0" smtClean="0">
                <a:effectLst/>
                <a:latin typeface="Century Gothic" panose="020B0502020202020204" pitchFamily="34" charset="0"/>
                <a:ea typeface="Calibri" panose="020F0502020204030204" pitchFamily="34" charset="0"/>
                <a:cs typeface="Times New Roman" panose="02020603050405020304" pitchFamily="18" charset="0"/>
              </a:rPr>
              <a:t>ntroduce the following REFLECTIVE QUESTIONS for students to consider during the lesson (maybe write them up or read them aloud and ask students to think about their own responses):</a:t>
            </a:r>
            <a:endParaRPr lang="en-GB"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r>
              <a:rPr lang="en-GB" dirty="0" smtClean="0"/>
              <a:t>.  </a:t>
            </a:r>
            <a:endParaRPr lang="en-GB" dirty="0"/>
          </a:p>
        </p:txBody>
      </p:sp>
      <p:pic>
        <p:nvPicPr>
          <p:cNvPr id="5" name="Picture 4"/>
          <p:cNvPicPr/>
          <p:nvPr/>
        </p:nvPicPr>
        <p:blipFill>
          <a:blip r:embed="rId2" cstate="email">
            <a:extLst>
              <a:ext uri="{28A0092B-C50C-407E-A947-70E740481C1C}">
                <a14:useLocalDpi xmlns:a14="http://schemas.microsoft.com/office/drawing/2010/main"/>
              </a:ext>
            </a:extLst>
          </a:blip>
          <a:stretch>
            <a:fillRect/>
          </a:stretch>
        </p:blipFill>
        <p:spPr>
          <a:xfrm>
            <a:off x="10570463" y="365894"/>
            <a:ext cx="821379" cy="630802"/>
          </a:xfrm>
          <a:prstGeom prst="rect">
            <a:avLst/>
          </a:prstGeom>
        </p:spPr>
      </p:pic>
      <p:sp>
        <p:nvSpPr>
          <p:cNvPr id="6" name="Rectangle 5"/>
          <p:cNvSpPr/>
          <p:nvPr/>
        </p:nvSpPr>
        <p:spPr>
          <a:xfrm>
            <a:off x="990602" y="3402548"/>
            <a:ext cx="10401240" cy="2074414"/>
          </a:xfrm>
          <a:prstGeom prst="rect">
            <a:avLst/>
          </a:prstGeom>
        </p:spPr>
        <p:txBody>
          <a:bodyPr wrap="square">
            <a:spAutoFit/>
          </a:bodyPr>
          <a:lstStyle/>
          <a:p>
            <a:pPr marL="342900" lvl="0" indent="-342900">
              <a:lnSpc>
                <a:spcPct val="115000"/>
              </a:lnSpc>
              <a:spcAft>
                <a:spcPts val="0"/>
              </a:spcAft>
              <a:buFont typeface="+mj-lt"/>
              <a:buAutoNum type="arabicPeriod"/>
            </a:pPr>
            <a:r>
              <a:rPr lang="en-GB" sz="2800" b="1" dirty="0">
                <a:solidFill>
                  <a:srgbClr val="7030A0"/>
                </a:solidFill>
                <a:latin typeface="Century Gothic" panose="020B0502020202020204" pitchFamily="34" charset="0"/>
                <a:ea typeface="Calibri" panose="020F0502020204030204" pitchFamily="34" charset="0"/>
                <a:cs typeface="Times New Roman" panose="02020603050405020304" pitchFamily="18" charset="0"/>
              </a:rPr>
              <a:t>What are the links between hip-hop and gang culture?</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GB" sz="28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t>How can music bring people together?</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rabicPeriod"/>
            </a:pPr>
            <a:r>
              <a:rPr lang="en-GB" sz="28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t>What are other positive ways to make groups come together in positive rivalry?</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115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2" y="2717379"/>
            <a:ext cx="10515600" cy="1845096"/>
          </a:xfrm>
        </p:spPr>
        <p:txBody>
          <a:bodyPr>
            <a:normAutofit/>
          </a:bodyPr>
          <a:lstStyle/>
          <a:p>
            <a:r>
              <a:rPr lang="en-GB" sz="5400" dirty="0" smtClean="0">
                <a:latin typeface="Century Gothic" panose="020B0502020202020204" pitchFamily="34" charset="0"/>
                <a:ea typeface="Calibri" panose="020F0502020204030204" pitchFamily="34" charset="0"/>
                <a:cs typeface="Times New Roman" panose="02020603050405020304" pitchFamily="18" charset="0"/>
              </a:rPr>
              <a:t>The Rubble Kings</a:t>
            </a:r>
            <a:br>
              <a:rPr lang="en-GB" sz="5400" dirty="0" smtClean="0">
                <a:latin typeface="Century Gothic" panose="020B0502020202020204" pitchFamily="34" charset="0"/>
                <a:ea typeface="Calibri" panose="020F0502020204030204" pitchFamily="34" charset="0"/>
                <a:cs typeface="Times New Roman" panose="02020603050405020304" pitchFamily="18" charset="0"/>
              </a:rPr>
            </a:br>
            <a:r>
              <a:rPr lang="en-GB" sz="36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t>5 minutes+</a:t>
            </a:r>
            <a:endParaRPr lang="en-GB" sz="3600" b="1" dirty="0"/>
          </a:p>
        </p:txBody>
      </p:sp>
      <p:sp>
        <p:nvSpPr>
          <p:cNvPr id="3" name="Text Placeholder 2"/>
          <p:cNvSpPr>
            <a:spLocks noGrp="1"/>
          </p:cNvSpPr>
          <p:nvPr>
            <p:ph type="body" idx="1"/>
          </p:nvPr>
        </p:nvSpPr>
        <p:spPr/>
        <p:txBody>
          <a:bodyPr/>
          <a:lstStyle/>
          <a:p>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pic>
        <p:nvPicPr>
          <p:cNvPr id="6" name="Picture 5" descr="WATCH.png"/>
          <p:cNvPicPr/>
          <p:nvPr/>
        </p:nvPicPr>
        <p:blipFill>
          <a:blip r:embed="rId2" cstate="email">
            <a:extLst>
              <a:ext uri="{28A0092B-C50C-407E-A947-70E740481C1C}">
                <a14:useLocalDpi xmlns:a14="http://schemas.microsoft.com/office/drawing/2010/main"/>
              </a:ext>
            </a:extLst>
          </a:blip>
          <a:stretch>
            <a:fillRect/>
          </a:stretch>
        </p:blipFill>
        <p:spPr>
          <a:xfrm>
            <a:off x="9392793" y="429768"/>
            <a:ext cx="958215" cy="658368"/>
          </a:xfrm>
          <a:prstGeom prst="rect">
            <a:avLst/>
          </a:prstGeom>
        </p:spPr>
      </p:pic>
      <p:pic>
        <p:nvPicPr>
          <p:cNvPr id="7" name="Picture 6" descr="chat.png"/>
          <p:cNvPicPr/>
          <p:nvPr/>
        </p:nvPicPr>
        <p:blipFill>
          <a:blip r:embed="rId3" cstate="email">
            <a:extLst>
              <a:ext uri="{28A0092B-C50C-407E-A947-70E740481C1C}">
                <a14:useLocalDpi xmlns:a14="http://schemas.microsoft.com/office/drawing/2010/main"/>
              </a:ext>
            </a:extLst>
          </a:blip>
          <a:stretch>
            <a:fillRect/>
          </a:stretch>
        </p:blipFill>
        <p:spPr>
          <a:xfrm>
            <a:off x="10523299" y="429768"/>
            <a:ext cx="915845" cy="658368"/>
          </a:xfrm>
          <a:prstGeom prst="rect">
            <a:avLst/>
          </a:prstGeom>
        </p:spPr>
      </p:pic>
    </p:spTree>
    <p:extLst>
      <p:ext uri="{BB962C8B-B14F-4D97-AF65-F5344CB8AC3E}">
        <p14:creationId xmlns:p14="http://schemas.microsoft.com/office/powerpoint/2010/main" val="1593995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995680"/>
            <a:ext cx="10226038"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smtClean="0">
              <a:solidFill>
                <a:srgbClr val="7030A0"/>
              </a:solidFill>
              <a:latin typeface="Century Gothic" panose="020B0502020202020204" pitchFamily="34" charset="0"/>
            </a:endParaRPr>
          </a:p>
          <a:p>
            <a:pPr marL="457205" lvl="1" indent="0">
              <a:buNone/>
            </a:pPr>
            <a:endParaRPr lang="en-GB" dirty="0" smtClean="0"/>
          </a:p>
          <a:p>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r>
              <a:rPr lang="en-GB" dirty="0" smtClean="0"/>
              <a:t>.  </a:t>
            </a:r>
            <a:endParaRPr lang="en-GB" dirty="0"/>
          </a:p>
        </p:txBody>
      </p:sp>
      <p:pic>
        <p:nvPicPr>
          <p:cNvPr id="14" name="Picture 13" descr="WATCH.png"/>
          <p:cNvPicPr/>
          <p:nvPr/>
        </p:nvPicPr>
        <p:blipFill>
          <a:blip r:embed="rId2" cstate="email">
            <a:extLst>
              <a:ext uri="{28A0092B-C50C-407E-A947-70E740481C1C}">
                <a14:useLocalDpi xmlns:a14="http://schemas.microsoft.com/office/drawing/2010/main"/>
              </a:ext>
            </a:extLst>
          </a:blip>
          <a:stretch>
            <a:fillRect/>
          </a:stretch>
        </p:blipFill>
        <p:spPr>
          <a:xfrm>
            <a:off x="10069449" y="128653"/>
            <a:ext cx="919947" cy="658368"/>
          </a:xfrm>
          <a:prstGeom prst="rect">
            <a:avLst/>
          </a:prstGeom>
        </p:spPr>
      </p:pic>
      <p:pic>
        <p:nvPicPr>
          <p:cNvPr id="17" name="Picture 16" descr="chat.png"/>
          <p:cNvPicPr/>
          <p:nvPr/>
        </p:nvPicPr>
        <p:blipFill>
          <a:blip r:embed="rId3" cstate="email">
            <a:extLst>
              <a:ext uri="{28A0092B-C50C-407E-A947-70E740481C1C}">
                <a14:useLocalDpi xmlns:a14="http://schemas.microsoft.com/office/drawing/2010/main"/>
              </a:ext>
            </a:extLst>
          </a:blip>
          <a:stretch>
            <a:fillRect/>
          </a:stretch>
        </p:blipFill>
        <p:spPr>
          <a:xfrm>
            <a:off x="11199955" y="128653"/>
            <a:ext cx="879269" cy="658368"/>
          </a:xfrm>
          <a:prstGeom prst="rect">
            <a:avLst/>
          </a:prstGeom>
        </p:spPr>
      </p:pic>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7"/>
          <p:cNvSpPr/>
          <p:nvPr/>
        </p:nvSpPr>
        <p:spPr>
          <a:xfrm>
            <a:off x="710946" y="1405187"/>
            <a:ext cx="11008614" cy="2862322"/>
          </a:xfrm>
          <a:prstGeom prst="rect">
            <a:avLst/>
          </a:prstGeom>
        </p:spPr>
        <p:txBody>
          <a:bodyPr wrap="square">
            <a:spAutoFit/>
          </a:bodyPr>
          <a:lstStyle/>
          <a:p>
            <a:r>
              <a:rPr lang="en-GB" sz="2400" dirty="0"/>
              <a:t>Watch the short trailer (2.15 mins) for a feature length film about New York Gangs directed by </a:t>
            </a:r>
            <a:r>
              <a:rPr lang="en-GB" sz="2400" u="sng" dirty="0">
                <a:hlinkClick r:id="rId4"/>
              </a:rPr>
              <a:t>Shan Nicholson</a:t>
            </a:r>
            <a:r>
              <a:rPr lang="en-GB" sz="2400" dirty="0"/>
              <a:t> entitled</a:t>
            </a:r>
            <a:r>
              <a:rPr lang="en-GB" sz="2400" dirty="0" smtClean="0"/>
              <a:t>:</a:t>
            </a:r>
          </a:p>
          <a:p>
            <a:endParaRPr lang="en-GB" sz="2400" dirty="0"/>
          </a:p>
          <a:p>
            <a:r>
              <a:rPr lang="en-GB" sz="4000" b="1" u="sng" dirty="0">
                <a:hlinkClick r:id="rId5"/>
              </a:rPr>
              <a:t>Rubble Kings</a:t>
            </a:r>
            <a:r>
              <a:rPr lang="en-GB" sz="4000" b="1" dirty="0"/>
              <a:t> </a:t>
            </a:r>
            <a:endParaRPr lang="en-GB" sz="4000" b="1" dirty="0" smtClean="0"/>
          </a:p>
          <a:p>
            <a:r>
              <a:rPr lang="en-GB" altLang="en-US" sz="1600" b="1" dirty="0" smtClean="0">
                <a:solidFill>
                  <a:prstClr val="black"/>
                </a:solidFill>
                <a:ea typeface="Calibri" panose="020F0502020204030204" pitchFamily="34" charset="0"/>
                <a:cs typeface="Times New Roman" panose="02020603050405020304" pitchFamily="18" charset="0"/>
              </a:rPr>
              <a:t>click </a:t>
            </a:r>
            <a:r>
              <a:rPr lang="en-GB" altLang="en-US" sz="1600" b="1" dirty="0">
                <a:solidFill>
                  <a:prstClr val="black"/>
                </a:solidFill>
                <a:ea typeface="Calibri" panose="020F0502020204030204" pitchFamily="34" charset="0"/>
                <a:cs typeface="Times New Roman" panose="02020603050405020304" pitchFamily="18" charset="0"/>
              </a:rPr>
              <a:t>on the link above for the hyperlink</a:t>
            </a:r>
            <a:endParaRPr lang="en-GB" sz="2800" dirty="0">
              <a:solidFill>
                <a:prstClr val="black"/>
              </a:solidFill>
            </a:endParaRPr>
          </a:p>
          <a:p>
            <a:endParaRPr lang="en-GB" sz="1600" dirty="0"/>
          </a:p>
          <a:p>
            <a:endParaRPr lang="en-GB" sz="2000" dirty="0" smtClean="0"/>
          </a:p>
          <a:p>
            <a:endParaRPr lang="en-GB" sz="1600" dirty="0" smtClean="0"/>
          </a:p>
        </p:txBody>
      </p:sp>
      <p:pic>
        <p:nvPicPr>
          <p:cNvPr id="9" name="Picture 8" descr="http://waxpoetics.com/wp-content/uploads/2013/03/RUBBLE-KINGS-1.jpeg"/>
          <p:cNvPicPr/>
          <p:nvPr/>
        </p:nvPicPr>
        <p:blipFill>
          <a:blip r:embed="rId6" cstate="email">
            <a:extLst>
              <a:ext uri="{28A0092B-C50C-407E-A947-70E740481C1C}">
                <a14:useLocalDpi xmlns:a14="http://schemas.microsoft.com/office/drawing/2010/main"/>
              </a:ext>
            </a:extLst>
          </a:blip>
          <a:srcRect/>
          <a:stretch>
            <a:fillRect/>
          </a:stretch>
        </p:blipFill>
        <p:spPr bwMode="auto">
          <a:xfrm>
            <a:off x="6187441" y="2397760"/>
            <a:ext cx="5532120" cy="3403600"/>
          </a:xfrm>
          <a:prstGeom prst="rect">
            <a:avLst/>
          </a:prstGeom>
          <a:noFill/>
          <a:ln>
            <a:noFill/>
          </a:ln>
        </p:spPr>
      </p:pic>
    </p:spTree>
    <p:extLst>
      <p:ext uri="{BB962C8B-B14F-4D97-AF65-F5344CB8AC3E}">
        <p14:creationId xmlns:p14="http://schemas.microsoft.com/office/powerpoint/2010/main" val="110192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circle(in)">
                                      <p:cBhvr>
                                        <p:cTn id="7" dur="2000"/>
                                        <p:tgtEl>
                                          <p:spTgt spid="8">
                                            <p:txEl>
                                              <p:pRg st="2" end="2"/>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 calcmode="lin" valueType="num">
                                      <p:cBhvr additive="base">
                                        <p:cTn id="10"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0056" y="995680"/>
            <a:ext cx="6044184"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12"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9" name="Rectangle 6"/>
          <p:cNvSpPr>
            <a:spLocks noChangeArrowheads="1"/>
          </p:cNvSpPr>
          <p:nvPr/>
        </p:nvSpPr>
        <p:spPr bwMode="auto">
          <a:xfrm>
            <a:off x="6802609" y="2097729"/>
            <a:ext cx="478841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400" dirty="0">
                <a:solidFill>
                  <a:prstClr val="black"/>
                </a:solidFill>
                <a:ea typeface="Calibri" panose="020F0502020204030204" pitchFamily="34" charset="0"/>
                <a:cs typeface="Times New Roman" panose="02020603050405020304" pitchFamily="18" charset="0"/>
              </a:rPr>
              <a:t>Allow students a few minutes to respond to the film with people sitting near to them.</a:t>
            </a:r>
          </a:p>
          <a:p>
            <a:pPr eaLnBrk="0" fontAlgn="base" hangingPunct="0">
              <a:spcBef>
                <a:spcPct val="0"/>
              </a:spcBef>
              <a:spcAft>
                <a:spcPct val="0"/>
              </a:spcAft>
            </a:pPr>
            <a:endParaRPr lang="en-GB" altLang="en-US" sz="2400" dirty="0">
              <a:solidFill>
                <a:prstClr val="black"/>
              </a:solidFill>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n-GB" altLang="en-US" sz="2400" dirty="0">
                <a:solidFill>
                  <a:prstClr val="black"/>
                </a:solidFill>
                <a:ea typeface="Calibri" panose="020F0502020204030204" pitchFamily="34" charset="0"/>
                <a:cs typeface="Times New Roman" panose="02020603050405020304" pitchFamily="18" charset="0"/>
              </a:rPr>
              <a:t>After sharing their initial responses, ask them to </a:t>
            </a:r>
            <a:r>
              <a:rPr lang="en-GB" altLang="en-US" sz="2400" dirty="0" smtClean="0">
                <a:solidFill>
                  <a:prstClr val="black"/>
                </a:solidFill>
                <a:ea typeface="Calibri" panose="020F0502020204030204" pitchFamily="34" charset="0"/>
                <a:cs typeface="Times New Roman" panose="02020603050405020304" pitchFamily="18" charset="0"/>
              </a:rPr>
              <a:t>think about the </a:t>
            </a:r>
            <a:r>
              <a:rPr lang="en-GB" altLang="en-US" sz="2400" dirty="0">
                <a:solidFill>
                  <a:prstClr val="black"/>
                </a:solidFill>
                <a:ea typeface="Calibri" panose="020F0502020204030204" pitchFamily="34" charset="0"/>
                <a:cs typeface="Times New Roman" panose="02020603050405020304" pitchFamily="18" charset="0"/>
              </a:rPr>
              <a:t>following questions:</a:t>
            </a:r>
            <a:endParaRPr lang="en-GB" altLang="en-US" sz="4000" dirty="0">
              <a:solidFill>
                <a:prstClr val="black"/>
              </a:solidFill>
            </a:endParaRPr>
          </a:p>
        </p:txBody>
      </p:sp>
      <p:pic>
        <p:nvPicPr>
          <p:cNvPr id="11" name="Picture 10" descr="chat.png"/>
          <p:cNvPicPr/>
          <p:nvPr/>
        </p:nvPicPr>
        <p:blipFill>
          <a:blip r:embed="rId2" cstate="email">
            <a:extLst>
              <a:ext uri="{28A0092B-C50C-407E-A947-70E740481C1C}">
                <a14:useLocalDpi xmlns:a14="http://schemas.microsoft.com/office/drawing/2010/main"/>
              </a:ext>
            </a:extLst>
          </a:blip>
          <a:stretch>
            <a:fillRect/>
          </a:stretch>
        </p:blipFill>
        <p:spPr>
          <a:xfrm>
            <a:off x="10961305" y="285179"/>
            <a:ext cx="915845" cy="658368"/>
          </a:xfrm>
          <a:prstGeom prst="rect">
            <a:avLst/>
          </a:prstGeom>
        </p:spPr>
      </p:pic>
      <p:pic>
        <p:nvPicPr>
          <p:cNvPr id="10" name="Picture 9" descr="http://waxpoetics.com/wp-content/uploads/2013/03/RUBBLE-KINGS-1.jpeg"/>
          <p:cNvPicPr/>
          <p:nvPr/>
        </p:nvPicPr>
        <p:blipFill>
          <a:blip r:embed="rId3" cstate="email">
            <a:extLst>
              <a:ext uri="{28A0092B-C50C-407E-A947-70E740481C1C}">
                <a14:useLocalDpi xmlns:a14="http://schemas.microsoft.com/office/drawing/2010/main"/>
              </a:ext>
            </a:extLst>
          </a:blip>
          <a:srcRect/>
          <a:stretch>
            <a:fillRect/>
          </a:stretch>
        </p:blipFill>
        <p:spPr bwMode="auto">
          <a:xfrm>
            <a:off x="1036321" y="1910080"/>
            <a:ext cx="5532120" cy="3403600"/>
          </a:xfrm>
          <a:prstGeom prst="rect">
            <a:avLst/>
          </a:prstGeom>
          <a:noFill/>
          <a:ln>
            <a:noFill/>
          </a:ln>
        </p:spPr>
      </p:pic>
    </p:spTree>
    <p:extLst>
      <p:ext uri="{BB962C8B-B14F-4D97-AF65-F5344CB8AC3E}">
        <p14:creationId xmlns:p14="http://schemas.microsoft.com/office/powerpoint/2010/main" val="112496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
        <p:nvSpPr>
          <p:cNvPr id="5" name="Rounded Rectangular Callout 4"/>
          <p:cNvSpPr/>
          <p:nvPr/>
        </p:nvSpPr>
        <p:spPr>
          <a:xfrm>
            <a:off x="2624840" y="1159254"/>
            <a:ext cx="3190744" cy="2699514"/>
          </a:xfrm>
          <a:prstGeom prst="wedgeRoundRectCallout">
            <a:avLst/>
          </a:prstGeom>
          <a:solidFill>
            <a:srgbClr val="FB2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t>What is the film trying to show about Hip-hop?</a:t>
            </a:r>
            <a:endParaRPr lang="en-GB" sz="3200" dirty="0"/>
          </a:p>
        </p:txBody>
      </p:sp>
      <p:sp>
        <p:nvSpPr>
          <p:cNvPr id="6" name="Rounded Rectangular Callout 5"/>
          <p:cNvSpPr/>
          <p:nvPr/>
        </p:nvSpPr>
        <p:spPr>
          <a:xfrm>
            <a:off x="5693666" y="2185288"/>
            <a:ext cx="3503168" cy="2948432"/>
          </a:xfrm>
          <a:prstGeom prst="wedgeRoundRectCallout">
            <a:avLst/>
          </a:prstGeom>
          <a:solidFill>
            <a:srgbClr val="3F8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How do you think hip-hop might have changed or influenced gang behaviour?</a:t>
            </a:r>
            <a:endParaRPr lang="en-GB" sz="2800" dirty="0"/>
          </a:p>
        </p:txBody>
      </p:sp>
    </p:spTree>
    <p:extLst>
      <p:ext uri="{BB962C8B-B14F-4D97-AF65-F5344CB8AC3E}">
        <p14:creationId xmlns:p14="http://schemas.microsoft.com/office/powerpoint/2010/main" val="80706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2" y="2717379"/>
            <a:ext cx="10515600" cy="1845096"/>
          </a:xfrm>
        </p:spPr>
        <p:txBody>
          <a:bodyPr>
            <a:normAutofit/>
          </a:bodyPr>
          <a:lstStyle/>
          <a:p>
            <a:r>
              <a:rPr lang="en-GB" sz="5400" dirty="0" smtClean="0">
                <a:latin typeface="Century Gothic" panose="020B0502020202020204" pitchFamily="34" charset="0"/>
                <a:ea typeface="Calibri" panose="020F0502020204030204" pitchFamily="34" charset="0"/>
                <a:cs typeface="Times New Roman" panose="02020603050405020304" pitchFamily="18" charset="0"/>
              </a:rPr>
              <a:t>The many sides of Hip-Hop</a:t>
            </a:r>
            <a:br>
              <a:rPr lang="en-GB" sz="5400" dirty="0" smtClean="0">
                <a:latin typeface="Century Gothic" panose="020B0502020202020204" pitchFamily="34" charset="0"/>
                <a:ea typeface="Calibri" panose="020F0502020204030204" pitchFamily="34" charset="0"/>
                <a:cs typeface="Times New Roman" panose="02020603050405020304" pitchFamily="18" charset="0"/>
              </a:rPr>
            </a:br>
            <a:r>
              <a:rPr lang="en-GB" sz="36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t>10 minutes+</a:t>
            </a:r>
            <a:endParaRPr lang="en-GB" sz="3600" b="1" dirty="0"/>
          </a:p>
        </p:txBody>
      </p:sp>
      <p:sp>
        <p:nvSpPr>
          <p:cNvPr id="3" name="Text Placeholder 2"/>
          <p:cNvSpPr>
            <a:spLocks noGrp="1"/>
          </p:cNvSpPr>
          <p:nvPr>
            <p:ph type="body" idx="1"/>
          </p:nvPr>
        </p:nvSpPr>
        <p:spPr/>
        <p:txBody>
          <a:bodyPr/>
          <a:lstStyle/>
          <a:p>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pic>
        <p:nvPicPr>
          <p:cNvPr id="6" name="Picture 5" descr="WATCH.png"/>
          <p:cNvPicPr/>
          <p:nvPr/>
        </p:nvPicPr>
        <p:blipFill>
          <a:blip r:embed="rId2" cstate="email">
            <a:extLst>
              <a:ext uri="{28A0092B-C50C-407E-A947-70E740481C1C}">
                <a14:useLocalDpi xmlns:a14="http://schemas.microsoft.com/office/drawing/2010/main"/>
              </a:ext>
            </a:extLst>
          </a:blip>
          <a:stretch>
            <a:fillRect/>
          </a:stretch>
        </p:blipFill>
        <p:spPr>
          <a:xfrm>
            <a:off x="9392793" y="429768"/>
            <a:ext cx="958215" cy="658368"/>
          </a:xfrm>
          <a:prstGeom prst="rect">
            <a:avLst/>
          </a:prstGeom>
        </p:spPr>
      </p:pic>
      <p:pic>
        <p:nvPicPr>
          <p:cNvPr id="7" name="Picture 6" descr="chat.png"/>
          <p:cNvPicPr/>
          <p:nvPr/>
        </p:nvPicPr>
        <p:blipFill>
          <a:blip r:embed="rId3" cstate="email">
            <a:extLst>
              <a:ext uri="{28A0092B-C50C-407E-A947-70E740481C1C}">
                <a14:useLocalDpi xmlns:a14="http://schemas.microsoft.com/office/drawing/2010/main"/>
              </a:ext>
            </a:extLst>
          </a:blip>
          <a:stretch>
            <a:fillRect/>
          </a:stretch>
        </p:blipFill>
        <p:spPr>
          <a:xfrm>
            <a:off x="10523299" y="429768"/>
            <a:ext cx="915845" cy="658368"/>
          </a:xfrm>
          <a:prstGeom prst="rect">
            <a:avLst/>
          </a:prstGeom>
        </p:spPr>
      </p:pic>
    </p:spTree>
    <p:extLst>
      <p:ext uri="{BB962C8B-B14F-4D97-AF65-F5344CB8AC3E}">
        <p14:creationId xmlns:p14="http://schemas.microsoft.com/office/powerpoint/2010/main" val="241565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oughtBox">
      <a:majorFont>
        <a:latin typeface="Foco"/>
        <a:ea typeface=""/>
        <a:cs typeface=""/>
      </a:majorFont>
      <a:minorFont>
        <a:latin typeface="Foc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1206</TotalTime>
  <Words>745</Words>
  <Application>Microsoft Office PowerPoint</Application>
  <PresentationFormat>Widescreen</PresentationFormat>
  <Paragraphs>107</Paragraphs>
  <Slides>25</Slides>
  <Notes>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25</vt:i4>
      </vt:variant>
    </vt:vector>
  </HeadingPairs>
  <TitlesOfParts>
    <vt:vector size="39" baseType="lpstr">
      <vt:lpstr>Arial</vt:lpstr>
      <vt:lpstr>Calibri</vt:lpstr>
      <vt:lpstr>Century Gothic</vt:lpstr>
      <vt:lpstr>DilleniaUPC</vt:lpstr>
      <vt:lpstr>Foco</vt:lpstr>
      <vt:lpstr>Foco Light</vt:lpstr>
      <vt:lpstr>Impact</vt:lpstr>
      <vt:lpstr>Josefin Sans</vt:lpstr>
      <vt:lpstr>Nyala</vt:lpstr>
      <vt:lpstr>Tahoma</vt:lpstr>
      <vt:lpstr>Times New Roman</vt:lpstr>
      <vt:lpstr>Trebuchet MS</vt:lpstr>
      <vt:lpstr>2_Office Theme</vt:lpstr>
      <vt:lpstr>1_Office Theme</vt:lpstr>
      <vt:lpstr>PowerPoint Presentation</vt:lpstr>
      <vt:lpstr>In this lesson, students will:</vt:lpstr>
      <vt:lpstr>Pre-lesson reflection 3-5 minutes+</vt:lpstr>
      <vt:lpstr>PowerPoint Presentation</vt:lpstr>
      <vt:lpstr>The Rubble Kings 5 minutes+</vt:lpstr>
      <vt:lpstr>PowerPoint Presentation</vt:lpstr>
      <vt:lpstr>PowerPoint Presentation</vt:lpstr>
      <vt:lpstr>PowerPoint Presentation</vt:lpstr>
      <vt:lpstr>The many sides of Hip-Hop 10 minutes+</vt:lpstr>
      <vt:lpstr>What is Hip-hop? </vt:lpstr>
      <vt:lpstr>PowerPoint Presentation</vt:lpstr>
      <vt:lpstr>How did it start?</vt:lpstr>
      <vt:lpstr>It started with a man named Clive…</vt:lpstr>
      <vt:lpstr>Meet Clive Campbell (aka DJ Kool Herc) </vt:lpstr>
      <vt:lpstr>PowerPoint Presentation</vt:lpstr>
      <vt:lpstr>Hip-Hop is a lot more than just music…but what else?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Musson</dc:creator>
  <cp:lastModifiedBy>Rachel Musson</cp:lastModifiedBy>
  <cp:revision>218</cp:revision>
  <dcterms:created xsi:type="dcterms:W3CDTF">2016-10-17T21:56:29Z</dcterms:created>
  <dcterms:modified xsi:type="dcterms:W3CDTF">2017-10-04T10:54:16Z</dcterms:modified>
  <cp:contentStatus/>
</cp:coreProperties>
</file>