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 id="2147483673" r:id="rId3"/>
  </p:sldMasterIdLst>
  <p:notesMasterIdLst>
    <p:notesMasterId r:id="rId38"/>
  </p:notesMasterIdLst>
  <p:handoutMasterIdLst>
    <p:handoutMasterId r:id="rId39"/>
  </p:handoutMasterIdLst>
  <p:sldIdLst>
    <p:sldId id="314" r:id="rId4"/>
    <p:sldId id="419" r:id="rId5"/>
    <p:sldId id="298" r:id="rId6"/>
    <p:sldId id="263" r:id="rId7"/>
    <p:sldId id="299" r:id="rId8"/>
    <p:sldId id="286" r:id="rId9"/>
    <p:sldId id="313" r:id="rId10"/>
    <p:sldId id="301" r:id="rId11"/>
    <p:sldId id="383" r:id="rId12"/>
    <p:sldId id="384" r:id="rId13"/>
    <p:sldId id="385" r:id="rId14"/>
    <p:sldId id="410" r:id="rId15"/>
    <p:sldId id="304" r:id="rId16"/>
    <p:sldId id="387" r:id="rId17"/>
    <p:sldId id="388" r:id="rId18"/>
    <p:sldId id="405" r:id="rId19"/>
    <p:sldId id="406" r:id="rId20"/>
    <p:sldId id="407" r:id="rId21"/>
    <p:sldId id="408" r:id="rId22"/>
    <p:sldId id="409" r:id="rId23"/>
    <p:sldId id="386" r:id="rId24"/>
    <p:sldId id="411" r:id="rId25"/>
    <p:sldId id="412" r:id="rId26"/>
    <p:sldId id="413" r:id="rId27"/>
    <p:sldId id="414" r:id="rId28"/>
    <p:sldId id="415" r:id="rId29"/>
    <p:sldId id="418" r:id="rId30"/>
    <p:sldId id="393" r:id="rId31"/>
    <p:sldId id="395" r:id="rId32"/>
    <p:sldId id="396" r:id="rId33"/>
    <p:sldId id="416" r:id="rId34"/>
    <p:sldId id="417" r:id="rId35"/>
    <p:sldId id="404" r:id="rId36"/>
    <p:sldId id="31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8892"/>
    <a:srgbClr val="C412C0"/>
    <a:srgbClr val="0069D2"/>
    <a:srgbClr val="FF0000"/>
    <a:srgbClr val="FB23C2"/>
    <a:srgbClr val="B482DA"/>
    <a:srgbClr val="CBCBCB"/>
    <a:srgbClr val="A7DDE1"/>
    <a:srgbClr val="F9FC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8" autoAdjust="0"/>
    <p:restoredTop sz="94660"/>
  </p:normalViewPr>
  <p:slideViewPr>
    <p:cSldViewPr snapToGrid="0">
      <p:cViewPr varScale="1">
        <p:scale>
          <a:sx n="67" d="100"/>
          <a:sy n="67" d="100"/>
        </p:scale>
        <p:origin x="392" y="48"/>
      </p:cViewPr>
      <p:guideLst/>
    </p:cSldViewPr>
  </p:slideViewPr>
  <p:notesTextViewPr>
    <p:cViewPr>
      <p:scale>
        <a:sx n="1" d="1"/>
        <a:sy n="1" d="1"/>
      </p:scale>
      <p:origin x="0" y="0"/>
    </p:cViewPr>
  </p:notesTextViewPr>
  <p:notesViewPr>
    <p:cSldViewPr snapToGrid="0">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811939-E9DC-4B76-AA6C-2F50C6A2849D}" type="datetimeFigureOut">
              <a:rPr lang="en-GB" smtClean="0"/>
              <a:t>31/12/2017</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16A184-380F-4DA2-A48B-89D28F86972D}" type="slidenum">
              <a:rPr lang="en-GB" smtClean="0"/>
              <a:t>‹#›</a:t>
            </a:fld>
            <a:endParaRPr lang="en-GB" dirty="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703847" cy="630297"/>
          </a:xfrm>
          <a:prstGeom prst="rect">
            <a:avLst/>
          </a:prstGeom>
        </p:spPr>
      </p:pic>
    </p:spTree>
    <p:extLst>
      <p:ext uri="{BB962C8B-B14F-4D97-AF65-F5344CB8AC3E}">
        <p14:creationId xmlns:p14="http://schemas.microsoft.com/office/powerpoint/2010/main" val="2136566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E1E27-8D30-46C7-8C62-681E48BE9B1E}" type="datetimeFigureOut">
              <a:rPr lang="en-GB" smtClean="0"/>
              <a:t>31/12/2017</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1C18C5-F3FA-4D0A-A9B9-2971BB5756E1}" type="slidenum">
              <a:rPr lang="en-GB" smtClean="0"/>
              <a:t>‹#›</a:t>
            </a:fld>
            <a:endParaRPr lang="en-GB" dirty="0"/>
          </a:p>
        </p:txBody>
      </p:sp>
    </p:spTree>
    <p:extLst>
      <p:ext uri="{BB962C8B-B14F-4D97-AF65-F5344CB8AC3E}">
        <p14:creationId xmlns:p14="http://schemas.microsoft.com/office/powerpoint/2010/main" val="36143520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AF52580-C391-4B5C-8899-981C8F2F915F}" type="datetime1">
              <a:rPr lang="en-GB" smtClean="0"/>
              <a:t>31/12/2017</a:t>
            </a:fld>
            <a:endParaRPr lang="en-GB" dirty="0"/>
          </a:p>
        </p:txBody>
      </p:sp>
      <p:sp>
        <p:nvSpPr>
          <p:cNvPr id="5" name="Footer Placeholder 4"/>
          <p:cNvSpPr>
            <a:spLocks noGrp="1"/>
          </p:cNvSpPr>
          <p:nvPr>
            <p:ph type="ftr" sz="quarter" idx="11"/>
          </p:nvPr>
        </p:nvSpPr>
        <p:spPr/>
        <p:txBody>
          <a:bodyPr/>
          <a:lstStyle/>
          <a:p>
            <a:r>
              <a:rPr lang="en-GB" dirty="0" smtClean="0"/>
              <a:t>Copyright © 2017 ThoughtBox Education.   </a:t>
            </a:r>
            <a:endParaRPr lang="en-GB" dirty="0"/>
          </a:p>
        </p:txBody>
      </p:sp>
      <p:sp>
        <p:nvSpPr>
          <p:cNvPr id="6" name="Slide Number Placeholder 5"/>
          <p:cNvSpPr>
            <a:spLocks noGrp="1"/>
          </p:cNvSpPr>
          <p:nvPr>
            <p:ph type="sldNum" sz="quarter" idx="12"/>
          </p:nvPr>
        </p:nvSpPr>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3504411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GB" dirty="0"/>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BCA84-6545-495B-BF1C-A69D6BB14A22}" type="datetime1">
              <a:rPr lang="en-GB" smtClean="0"/>
              <a:t>31/12/2017</a:t>
            </a:fld>
            <a:endParaRPr lang="en-GB" dirty="0"/>
          </a:p>
        </p:txBody>
      </p:sp>
      <p:sp>
        <p:nvSpPr>
          <p:cNvPr id="6" name="Footer Placeholder 5"/>
          <p:cNvSpPr>
            <a:spLocks noGrp="1"/>
          </p:cNvSpPr>
          <p:nvPr>
            <p:ph type="ftr" sz="quarter" idx="11"/>
          </p:nvPr>
        </p:nvSpPr>
        <p:spPr/>
        <p:txBody>
          <a:bodyPr/>
          <a:lstStyle/>
          <a:p>
            <a:r>
              <a:rPr lang="en-GB" dirty="0" smtClean="0"/>
              <a:t>Copyright © 2017 ThoughtBox Education.   </a:t>
            </a:r>
            <a:endParaRPr lang="en-GB" dirty="0"/>
          </a:p>
        </p:txBody>
      </p:sp>
      <p:sp>
        <p:nvSpPr>
          <p:cNvPr id="7" name="Slide Number Placeholder 6"/>
          <p:cNvSpPr>
            <a:spLocks noGrp="1"/>
          </p:cNvSpPr>
          <p:nvPr>
            <p:ph type="sldNum" sz="quarter" idx="12"/>
          </p:nvPr>
        </p:nvSpPr>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213677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F95C03-7F1A-46AD-B95D-0C13F6B75C70}" type="datetime1">
              <a:rPr lang="en-GB" smtClean="0"/>
              <a:t>31/12/2017</a:t>
            </a:fld>
            <a:endParaRPr lang="en-GB" dirty="0"/>
          </a:p>
        </p:txBody>
      </p:sp>
      <p:sp>
        <p:nvSpPr>
          <p:cNvPr id="5" name="Footer Placeholder 4"/>
          <p:cNvSpPr>
            <a:spLocks noGrp="1"/>
          </p:cNvSpPr>
          <p:nvPr>
            <p:ph type="ftr" sz="quarter" idx="11"/>
          </p:nvPr>
        </p:nvSpPr>
        <p:spPr/>
        <p:txBody>
          <a:bodyPr/>
          <a:lstStyle/>
          <a:p>
            <a:r>
              <a:rPr lang="en-GB" dirty="0" smtClean="0"/>
              <a:t>Copyright © 2017 ThoughtBox Education.   </a:t>
            </a:r>
            <a:endParaRPr lang="en-GB" dirty="0"/>
          </a:p>
        </p:txBody>
      </p:sp>
      <p:sp>
        <p:nvSpPr>
          <p:cNvPr id="6" name="Slide Number Placeholder 5"/>
          <p:cNvSpPr>
            <a:spLocks noGrp="1"/>
          </p:cNvSpPr>
          <p:nvPr>
            <p:ph type="sldNum" sz="quarter" idx="12"/>
          </p:nvPr>
        </p:nvSpPr>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79243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8551" y="649288"/>
            <a:ext cx="1477963" cy="10331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71488" y="649288"/>
            <a:ext cx="4284661" cy="1033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01653B-8059-47CA-AD52-9CB14DA66F5B}" type="datetime1">
              <a:rPr lang="en-GB" smtClean="0"/>
              <a:t>31/12/2017</a:t>
            </a:fld>
            <a:endParaRPr lang="en-GB" dirty="0"/>
          </a:p>
        </p:txBody>
      </p:sp>
      <p:sp>
        <p:nvSpPr>
          <p:cNvPr id="5" name="Footer Placeholder 4"/>
          <p:cNvSpPr>
            <a:spLocks noGrp="1"/>
          </p:cNvSpPr>
          <p:nvPr>
            <p:ph type="ftr" sz="quarter" idx="11"/>
          </p:nvPr>
        </p:nvSpPr>
        <p:spPr/>
        <p:txBody>
          <a:bodyPr/>
          <a:lstStyle/>
          <a:p>
            <a:r>
              <a:rPr lang="en-GB" dirty="0" smtClean="0"/>
              <a:t>Copyright © 2016 ThoughtBox Education.</a:t>
            </a:r>
            <a:endParaRPr lang="en-GB" dirty="0"/>
          </a:p>
        </p:txBody>
      </p:sp>
      <p:sp>
        <p:nvSpPr>
          <p:cNvPr id="6" name="Slide Number Placeholder 5"/>
          <p:cNvSpPr>
            <a:spLocks noGrp="1"/>
          </p:cNvSpPr>
          <p:nvPr>
            <p:ph type="sldNum" sz="quarter" idx="12"/>
          </p:nvPr>
        </p:nvSpPr>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2474944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4773"/>
            </a:lvl1pPr>
          </a:lstStyle>
          <a:p>
            <a:r>
              <a:rPr lang="en-US" smtClean="0"/>
              <a:t>Click to edit Master title style</a:t>
            </a:r>
            <a:endParaRPr lang="en-US" dirty="0"/>
          </a:p>
        </p:txBody>
      </p:sp>
      <p:sp>
        <p:nvSpPr>
          <p:cNvPr id="3" name="Subtitle 2"/>
          <p:cNvSpPr>
            <a:spLocks noGrp="1"/>
          </p:cNvSpPr>
          <p:nvPr>
            <p:ph type="subTitle" idx="1"/>
          </p:nvPr>
        </p:nvSpPr>
        <p:spPr>
          <a:xfrm>
            <a:off x="1524001" y="3602040"/>
            <a:ext cx="9144000" cy="1655762"/>
          </a:xfrm>
        </p:spPr>
        <p:txBody>
          <a:bodyPr/>
          <a:lstStyle>
            <a:lvl1pPr marL="0" indent="0" algn="ctr">
              <a:buNone/>
              <a:defRPr sz="1909"/>
            </a:lvl1pPr>
            <a:lvl2pPr marL="363718" indent="0" algn="ctr">
              <a:buNone/>
              <a:defRPr sz="1590"/>
            </a:lvl2pPr>
            <a:lvl3pPr marL="727435" indent="0" algn="ctr">
              <a:buNone/>
              <a:defRPr sz="1432"/>
            </a:lvl3pPr>
            <a:lvl4pPr marL="1091153" indent="0" algn="ctr">
              <a:buNone/>
              <a:defRPr sz="1273"/>
            </a:lvl4pPr>
            <a:lvl5pPr marL="1454868" indent="0" algn="ctr">
              <a:buNone/>
              <a:defRPr sz="1273"/>
            </a:lvl5pPr>
            <a:lvl6pPr marL="1818587" indent="0" algn="ctr">
              <a:buNone/>
              <a:defRPr sz="1273"/>
            </a:lvl6pPr>
            <a:lvl7pPr marL="2182304" indent="0" algn="ctr">
              <a:buNone/>
              <a:defRPr sz="1273"/>
            </a:lvl7pPr>
            <a:lvl8pPr marL="2546021" indent="0" algn="ctr">
              <a:buNone/>
              <a:defRPr sz="1273"/>
            </a:lvl8pPr>
            <a:lvl9pPr marL="2909739" indent="0" algn="ctr">
              <a:buNone/>
              <a:defRPr sz="127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221511-B399-4908-B55A-97BF29ACBB2D}" type="datetimeFigureOut">
              <a:rPr lang="en-GB" smtClean="0">
                <a:solidFill>
                  <a:prstClr val="black">
                    <a:tint val="75000"/>
                  </a:prstClr>
                </a:solidFill>
              </a:rPr>
              <a:pPr/>
              <a:t>31/12/2017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9CDC384-47A9-427C-BC9E-BC661DA21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569155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21511-B399-4908-B55A-97BF29ACBB2D}" type="datetimeFigureOut">
              <a:rPr lang="en-GB" smtClean="0">
                <a:solidFill>
                  <a:prstClr val="black">
                    <a:tint val="75000"/>
                  </a:prstClr>
                </a:solidFill>
              </a:rPr>
              <a:pPr/>
              <a:t>31/12/2017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9CDC384-47A9-427C-BC9E-BC661DA21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48726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9"/>
            <a:ext cx="10515600" cy="2852737"/>
          </a:xfrm>
        </p:spPr>
        <p:txBody>
          <a:bodyPr anchor="b"/>
          <a:lstStyle>
            <a:lvl1pPr>
              <a:defRPr sz="4773"/>
            </a:lvl1pPr>
          </a:lstStyle>
          <a:p>
            <a:r>
              <a:rPr lang="en-US" smtClean="0"/>
              <a:t>Click to edit Master title style</a:t>
            </a:r>
            <a:endParaRPr lang="en-US" dirty="0"/>
          </a:p>
        </p:txBody>
      </p:sp>
      <p:sp>
        <p:nvSpPr>
          <p:cNvPr id="3" name="Text Placeholder 2"/>
          <p:cNvSpPr>
            <a:spLocks noGrp="1"/>
          </p:cNvSpPr>
          <p:nvPr>
            <p:ph type="body" idx="1"/>
          </p:nvPr>
        </p:nvSpPr>
        <p:spPr>
          <a:xfrm>
            <a:off x="831852" y="4589464"/>
            <a:ext cx="10515600" cy="1500187"/>
          </a:xfrm>
        </p:spPr>
        <p:txBody>
          <a:bodyPr/>
          <a:lstStyle>
            <a:lvl1pPr marL="0" indent="0">
              <a:buNone/>
              <a:defRPr sz="1909">
                <a:solidFill>
                  <a:schemeClr val="tx1">
                    <a:tint val="75000"/>
                  </a:schemeClr>
                </a:solidFill>
              </a:defRPr>
            </a:lvl1pPr>
            <a:lvl2pPr marL="363718" indent="0">
              <a:buNone/>
              <a:defRPr sz="1590">
                <a:solidFill>
                  <a:schemeClr val="tx1">
                    <a:tint val="75000"/>
                  </a:schemeClr>
                </a:solidFill>
              </a:defRPr>
            </a:lvl2pPr>
            <a:lvl3pPr marL="727435" indent="0">
              <a:buNone/>
              <a:defRPr sz="1432">
                <a:solidFill>
                  <a:schemeClr val="tx1">
                    <a:tint val="75000"/>
                  </a:schemeClr>
                </a:solidFill>
              </a:defRPr>
            </a:lvl3pPr>
            <a:lvl4pPr marL="1091153" indent="0">
              <a:buNone/>
              <a:defRPr sz="1273">
                <a:solidFill>
                  <a:schemeClr val="tx1">
                    <a:tint val="75000"/>
                  </a:schemeClr>
                </a:solidFill>
              </a:defRPr>
            </a:lvl4pPr>
            <a:lvl5pPr marL="1454868" indent="0">
              <a:buNone/>
              <a:defRPr sz="1273">
                <a:solidFill>
                  <a:schemeClr val="tx1">
                    <a:tint val="75000"/>
                  </a:schemeClr>
                </a:solidFill>
              </a:defRPr>
            </a:lvl5pPr>
            <a:lvl6pPr marL="1818587" indent="0">
              <a:buNone/>
              <a:defRPr sz="1273">
                <a:solidFill>
                  <a:schemeClr val="tx1">
                    <a:tint val="75000"/>
                  </a:schemeClr>
                </a:solidFill>
              </a:defRPr>
            </a:lvl6pPr>
            <a:lvl7pPr marL="2182304" indent="0">
              <a:buNone/>
              <a:defRPr sz="1273">
                <a:solidFill>
                  <a:schemeClr val="tx1">
                    <a:tint val="75000"/>
                  </a:schemeClr>
                </a:solidFill>
              </a:defRPr>
            </a:lvl7pPr>
            <a:lvl8pPr marL="2546021" indent="0">
              <a:buNone/>
              <a:defRPr sz="1273">
                <a:solidFill>
                  <a:schemeClr val="tx1">
                    <a:tint val="75000"/>
                  </a:schemeClr>
                </a:solidFill>
              </a:defRPr>
            </a:lvl8pPr>
            <a:lvl9pPr marL="2909739" indent="0">
              <a:buNone/>
              <a:defRPr sz="127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21511-B399-4908-B55A-97BF29ACBB2D}" type="datetimeFigureOut">
              <a:rPr lang="en-GB" smtClean="0">
                <a:solidFill>
                  <a:prstClr val="black">
                    <a:tint val="75000"/>
                  </a:prstClr>
                </a:solidFill>
              </a:rPr>
              <a:pPr/>
              <a:t>31/12/2017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9CDC384-47A9-427C-BC9E-BC661DA21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627725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1" y="1825625"/>
            <a:ext cx="518160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1" y="1825625"/>
            <a:ext cx="518160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221511-B399-4908-B55A-97BF29ACBB2D}" type="datetimeFigureOut">
              <a:rPr lang="en-GB" smtClean="0">
                <a:solidFill>
                  <a:prstClr val="black">
                    <a:tint val="75000"/>
                  </a:prstClr>
                </a:solidFill>
              </a:rPr>
              <a:pPr/>
              <a:t>31/12/2017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9CDC384-47A9-427C-BC9E-BC661DA21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00557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90" y="1681163"/>
            <a:ext cx="5157787" cy="823912"/>
          </a:xfrm>
        </p:spPr>
        <p:txBody>
          <a:bodyPr anchor="b"/>
          <a:lstStyle>
            <a:lvl1pPr marL="0" indent="0">
              <a:buNone/>
              <a:defRPr sz="1909" b="1"/>
            </a:lvl1pPr>
            <a:lvl2pPr marL="363718" indent="0">
              <a:buNone/>
              <a:defRPr sz="1590" b="1"/>
            </a:lvl2pPr>
            <a:lvl3pPr marL="727435" indent="0">
              <a:buNone/>
              <a:defRPr sz="1432" b="1"/>
            </a:lvl3pPr>
            <a:lvl4pPr marL="1091153" indent="0">
              <a:buNone/>
              <a:defRPr sz="1273" b="1"/>
            </a:lvl4pPr>
            <a:lvl5pPr marL="1454868" indent="0">
              <a:buNone/>
              <a:defRPr sz="1273" b="1"/>
            </a:lvl5pPr>
            <a:lvl6pPr marL="1818587" indent="0">
              <a:buNone/>
              <a:defRPr sz="1273" b="1"/>
            </a:lvl6pPr>
            <a:lvl7pPr marL="2182304" indent="0">
              <a:buNone/>
              <a:defRPr sz="1273" b="1"/>
            </a:lvl7pPr>
            <a:lvl8pPr marL="2546021" indent="0">
              <a:buNone/>
              <a:defRPr sz="1273" b="1"/>
            </a:lvl8pPr>
            <a:lvl9pPr marL="2909739" indent="0">
              <a:buNone/>
              <a:defRPr sz="1273" b="1"/>
            </a:lvl9pPr>
          </a:lstStyle>
          <a:p>
            <a:pPr lvl="0"/>
            <a:r>
              <a:rPr lang="en-US" smtClean="0"/>
              <a:t>Click to edit Master text styles</a:t>
            </a:r>
          </a:p>
        </p:txBody>
      </p:sp>
      <p:sp>
        <p:nvSpPr>
          <p:cNvPr id="4" name="Content Placeholder 3"/>
          <p:cNvSpPr>
            <a:spLocks noGrp="1"/>
          </p:cNvSpPr>
          <p:nvPr>
            <p:ph sz="half" idx="2"/>
          </p:nvPr>
        </p:nvSpPr>
        <p:spPr>
          <a:xfrm>
            <a:off x="839790"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909" b="1"/>
            </a:lvl1pPr>
            <a:lvl2pPr marL="363718" indent="0">
              <a:buNone/>
              <a:defRPr sz="1590" b="1"/>
            </a:lvl2pPr>
            <a:lvl3pPr marL="727435" indent="0">
              <a:buNone/>
              <a:defRPr sz="1432" b="1"/>
            </a:lvl3pPr>
            <a:lvl4pPr marL="1091153" indent="0">
              <a:buNone/>
              <a:defRPr sz="1273" b="1"/>
            </a:lvl4pPr>
            <a:lvl5pPr marL="1454868" indent="0">
              <a:buNone/>
              <a:defRPr sz="1273" b="1"/>
            </a:lvl5pPr>
            <a:lvl6pPr marL="1818587" indent="0">
              <a:buNone/>
              <a:defRPr sz="1273" b="1"/>
            </a:lvl6pPr>
            <a:lvl7pPr marL="2182304" indent="0">
              <a:buNone/>
              <a:defRPr sz="1273" b="1"/>
            </a:lvl7pPr>
            <a:lvl8pPr marL="2546021" indent="0">
              <a:buNone/>
              <a:defRPr sz="1273" b="1"/>
            </a:lvl8pPr>
            <a:lvl9pPr marL="2909739" indent="0">
              <a:buNone/>
              <a:defRPr sz="1273" b="1"/>
            </a:lvl9pPr>
          </a:lstStyle>
          <a:p>
            <a:pPr lvl="0"/>
            <a:r>
              <a:rPr lang="en-US" smtClean="0"/>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221511-B399-4908-B55A-97BF29ACBB2D}" type="datetimeFigureOut">
              <a:rPr lang="en-GB" smtClean="0">
                <a:solidFill>
                  <a:prstClr val="black">
                    <a:tint val="75000"/>
                  </a:prstClr>
                </a:solidFill>
              </a:rPr>
              <a:pPr/>
              <a:t>31/12/2017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9CDC384-47A9-427C-BC9E-BC661DA21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23963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221511-B399-4908-B55A-97BF29ACBB2D}" type="datetimeFigureOut">
              <a:rPr lang="en-GB" smtClean="0">
                <a:solidFill>
                  <a:prstClr val="black">
                    <a:tint val="75000"/>
                  </a:prstClr>
                </a:solidFill>
              </a:rPr>
              <a:pPr/>
              <a:t>31/12/2017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9CDC384-47A9-427C-BC9E-BC661DA21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64715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21511-B399-4908-B55A-97BF29ACBB2D}" type="datetimeFigureOut">
              <a:rPr lang="en-GB" smtClean="0">
                <a:solidFill>
                  <a:prstClr val="black">
                    <a:tint val="75000"/>
                  </a:prstClr>
                </a:solidFill>
              </a:rPr>
              <a:pPr/>
              <a:t>31/12/2017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9CDC384-47A9-427C-BC9E-BC661DA21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6426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p:txBody>
          <a:bodyPr/>
          <a:lstStyle/>
          <a:p>
            <a:fld id="{1DA75472-A2B2-4D99-9D5D-B76258FC6896}" type="datetime1">
              <a:rPr lang="en-GB" smtClean="0"/>
              <a:t>31/12/2017</a:t>
            </a:fld>
            <a:endParaRPr lang="en-GB" dirty="0"/>
          </a:p>
        </p:txBody>
      </p:sp>
      <p:sp>
        <p:nvSpPr>
          <p:cNvPr id="9" name="Footer Placeholder 8"/>
          <p:cNvSpPr>
            <a:spLocks noGrp="1"/>
          </p:cNvSpPr>
          <p:nvPr>
            <p:ph type="ftr" sz="quarter" idx="11"/>
          </p:nvPr>
        </p:nvSpPr>
        <p:spPr/>
        <p:txBody>
          <a:bodyPr/>
          <a:lstStyle/>
          <a:p>
            <a:r>
              <a:rPr lang="en-GB" dirty="0" smtClean="0"/>
              <a:t>Copyright © 2017 ThoughtBox Education.   </a:t>
            </a:r>
            <a:endParaRPr lang="en-GB" dirty="0"/>
          </a:p>
        </p:txBody>
      </p:sp>
      <p:sp>
        <p:nvSpPr>
          <p:cNvPr id="10" name="Slide Number Placeholder 9"/>
          <p:cNvSpPr>
            <a:spLocks noGrp="1"/>
          </p:cNvSpPr>
          <p:nvPr>
            <p:ph type="sldNum" sz="quarter" idx="12"/>
          </p:nvPr>
        </p:nvSpPr>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2596834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1"/>
            <a:ext cx="3932236" cy="1600200"/>
          </a:xfrm>
        </p:spPr>
        <p:txBody>
          <a:bodyPr anchor="b"/>
          <a:lstStyle>
            <a:lvl1pPr>
              <a:defRPr sz="2546"/>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2546"/>
            </a:lvl1pPr>
            <a:lvl2pPr>
              <a:defRPr sz="2227"/>
            </a:lvl2pPr>
            <a:lvl3pPr>
              <a:defRPr sz="1909"/>
            </a:lvl3pPr>
            <a:lvl4pPr>
              <a:defRPr sz="1590"/>
            </a:lvl4pPr>
            <a:lvl5pPr>
              <a:defRPr sz="1590"/>
            </a:lvl5pPr>
            <a:lvl6pPr>
              <a:defRPr sz="1590"/>
            </a:lvl6pPr>
            <a:lvl7pPr>
              <a:defRPr sz="1590"/>
            </a:lvl7pPr>
            <a:lvl8pPr>
              <a:defRPr sz="1590"/>
            </a:lvl8pPr>
            <a:lvl9pPr>
              <a:defRPr sz="15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273"/>
            </a:lvl1pPr>
            <a:lvl2pPr marL="363718" indent="0">
              <a:buNone/>
              <a:defRPr sz="1114"/>
            </a:lvl2pPr>
            <a:lvl3pPr marL="727435" indent="0">
              <a:buNone/>
              <a:defRPr sz="955"/>
            </a:lvl3pPr>
            <a:lvl4pPr marL="1091153" indent="0">
              <a:buNone/>
              <a:defRPr sz="796"/>
            </a:lvl4pPr>
            <a:lvl5pPr marL="1454868" indent="0">
              <a:buNone/>
              <a:defRPr sz="796"/>
            </a:lvl5pPr>
            <a:lvl6pPr marL="1818587" indent="0">
              <a:buNone/>
              <a:defRPr sz="796"/>
            </a:lvl6pPr>
            <a:lvl7pPr marL="2182304" indent="0">
              <a:buNone/>
              <a:defRPr sz="796"/>
            </a:lvl7pPr>
            <a:lvl8pPr marL="2546021" indent="0">
              <a:buNone/>
              <a:defRPr sz="796"/>
            </a:lvl8pPr>
            <a:lvl9pPr marL="2909739" indent="0">
              <a:buNone/>
              <a:defRPr sz="79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21511-B399-4908-B55A-97BF29ACBB2D}" type="datetimeFigureOut">
              <a:rPr lang="en-GB" smtClean="0">
                <a:solidFill>
                  <a:prstClr val="black">
                    <a:tint val="75000"/>
                  </a:prstClr>
                </a:solidFill>
              </a:rPr>
              <a:pPr/>
              <a:t>31/12/2017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9CDC384-47A9-427C-BC9E-BC661DA21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77303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1"/>
            <a:ext cx="3932236" cy="1600200"/>
          </a:xfrm>
        </p:spPr>
        <p:txBody>
          <a:bodyPr anchor="b"/>
          <a:lstStyle>
            <a:lvl1pPr>
              <a:defRPr sz="2546"/>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2546"/>
            </a:lvl1pPr>
            <a:lvl2pPr marL="363718" indent="0">
              <a:buNone/>
              <a:defRPr sz="2227"/>
            </a:lvl2pPr>
            <a:lvl3pPr marL="727435" indent="0">
              <a:buNone/>
              <a:defRPr sz="1909"/>
            </a:lvl3pPr>
            <a:lvl4pPr marL="1091153" indent="0">
              <a:buNone/>
              <a:defRPr sz="1590"/>
            </a:lvl4pPr>
            <a:lvl5pPr marL="1454868" indent="0">
              <a:buNone/>
              <a:defRPr sz="1590"/>
            </a:lvl5pPr>
            <a:lvl6pPr marL="1818587" indent="0">
              <a:buNone/>
              <a:defRPr sz="1590"/>
            </a:lvl6pPr>
            <a:lvl7pPr marL="2182304" indent="0">
              <a:buNone/>
              <a:defRPr sz="1590"/>
            </a:lvl7pPr>
            <a:lvl8pPr marL="2546021" indent="0">
              <a:buNone/>
              <a:defRPr sz="1590"/>
            </a:lvl8pPr>
            <a:lvl9pPr marL="2909739" indent="0">
              <a:buNone/>
              <a:defRPr sz="159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273"/>
            </a:lvl1pPr>
            <a:lvl2pPr marL="363718" indent="0">
              <a:buNone/>
              <a:defRPr sz="1114"/>
            </a:lvl2pPr>
            <a:lvl3pPr marL="727435" indent="0">
              <a:buNone/>
              <a:defRPr sz="955"/>
            </a:lvl3pPr>
            <a:lvl4pPr marL="1091153" indent="0">
              <a:buNone/>
              <a:defRPr sz="796"/>
            </a:lvl4pPr>
            <a:lvl5pPr marL="1454868" indent="0">
              <a:buNone/>
              <a:defRPr sz="796"/>
            </a:lvl5pPr>
            <a:lvl6pPr marL="1818587" indent="0">
              <a:buNone/>
              <a:defRPr sz="796"/>
            </a:lvl6pPr>
            <a:lvl7pPr marL="2182304" indent="0">
              <a:buNone/>
              <a:defRPr sz="796"/>
            </a:lvl7pPr>
            <a:lvl8pPr marL="2546021" indent="0">
              <a:buNone/>
              <a:defRPr sz="796"/>
            </a:lvl8pPr>
            <a:lvl9pPr marL="2909739" indent="0">
              <a:buNone/>
              <a:defRPr sz="79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21511-B399-4908-B55A-97BF29ACBB2D}" type="datetimeFigureOut">
              <a:rPr lang="en-GB" smtClean="0">
                <a:solidFill>
                  <a:prstClr val="black">
                    <a:tint val="75000"/>
                  </a:prstClr>
                </a:solidFill>
              </a:rPr>
              <a:pPr/>
              <a:t>31/12/2017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9CDC384-47A9-427C-BC9E-BC661DA21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56631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21511-B399-4908-B55A-97BF29ACBB2D}" type="datetimeFigureOut">
              <a:rPr lang="en-GB" smtClean="0">
                <a:solidFill>
                  <a:prstClr val="black">
                    <a:tint val="75000"/>
                  </a:prstClr>
                </a:solidFill>
              </a:rPr>
              <a:pPr/>
              <a:t>31/12/2017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9CDC384-47A9-427C-BC9E-BC661DA21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3953463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7"/>
            <a:ext cx="262890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2" y="365127"/>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21511-B399-4908-B55A-97BF29ACBB2D}" type="datetimeFigureOut">
              <a:rPr lang="en-GB" smtClean="0">
                <a:solidFill>
                  <a:prstClr val="black">
                    <a:tint val="75000"/>
                  </a:prstClr>
                </a:solidFill>
              </a:rPr>
              <a:pPr/>
              <a:t>31/12/2017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9CDC384-47A9-427C-BC9E-BC661DA21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921845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AF52580-C391-4B5C-8899-981C8F2F915F}" type="datetime1">
              <a:rPr lang="en-GB" smtClean="0">
                <a:solidFill>
                  <a:prstClr val="black">
                    <a:tint val="75000"/>
                  </a:prstClr>
                </a:solidFill>
              </a:rPr>
              <a:pPr/>
              <a:t>31/12/2017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Copyright © 2017 ThoughtBox Education.   </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8970195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p:txBody>
          <a:bodyPr/>
          <a:lstStyle/>
          <a:p>
            <a:fld id="{1DA75472-A2B2-4D99-9D5D-B76258FC6896}" type="datetime1">
              <a:rPr lang="en-GB" smtClean="0">
                <a:solidFill>
                  <a:prstClr val="black">
                    <a:tint val="75000"/>
                  </a:prstClr>
                </a:solidFill>
              </a:rPr>
              <a:pPr/>
              <a:t>31/12/2017</a:t>
            </a:fld>
            <a:endParaRPr lang="en-GB" dirty="0">
              <a:solidFill>
                <a:prstClr val="black">
                  <a:tint val="75000"/>
                </a:prstClr>
              </a:solidFill>
            </a:endParaRPr>
          </a:p>
        </p:txBody>
      </p:sp>
      <p:sp>
        <p:nvSpPr>
          <p:cNvPr id="9" name="Footer Placeholder 8"/>
          <p:cNvSpPr>
            <a:spLocks noGrp="1"/>
          </p:cNvSpPr>
          <p:nvPr>
            <p:ph type="ftr" sz="quarter" idx="11"/>
          </p:nvPr>
        </p:nvSpPr>
        <p:spPr/>
        <p:txBody>
          <a:bodyPr/>
          <a:lstStyle/>
          <a:p>
            <a:r>
              <a:rPr lang="en-GB" dirty="0" smtClean="0">
                <a:solidFill>
                  <a:prstClr val="black">
                    <a:tint val="75000"/>
                  </a:prstClr>
                </a:solidFill>
              </a:rPr>
              <a:t>Copyright © 2017 ThoughtBox Education.   </a:t>
            </a:r>
            <a:endParaRPr lang="en-GB" dirty="0">
              <a:solidFill>
                <a:prstClr val="black">
                  <a:tint val="75000"/>
                </a:prstClr>
              </a:solidFill>
            </a:endParaRPr>
          </a:p>
        </p:txBody>
      </p:sp>
      <p:sp>
        <p:nvSpPr>
          <p:cNvPr id="10" name="Slide Number Placeholder 9"/>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433779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B5992F-BC50-4AE8-BCB2-4EE4C9B8688B}" type="datetime1">
              <a:rPr lang="en-GB" smtClean="0">
                <a:solidFill>
                  <a:prstClr val="black">
                    <a:tint val="75000"/>
                  </a:prstClr>
                </a:solidFill>
              </a:rPr>
              <a:pPr/>
              <a:t>31/12/2017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Copyright © 2017 ThoughtBox Education.   </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248235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1" y="1998504"/>
            <a:ext cx="2881312" cy="36436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5345" y="1998504"/>
            <a:ext cx="2881314" cy="36436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11D3D77-ECFD-4B1F-801E-1BC164BA03D0}" type="datetime1">
              <a:rPr lang="en-GB" smtClean="0">
                <a:solidFill>
                  <a:prstClr val="black">
                    <a:tint val="75000"/>
                  </a:prstClr>
                </a:solidFill>
              </a:rPr>
              <a:pPr/>
              <a:t>31/12/2017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tint val="75000"/>
                  </a:prstClr>
                </a:solidFill>
              </a:rPr>
              <a:t>Copyright © 2016 ThoughtBox Education.  </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452798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D0EBD2-8E10-4677-868A-6F053114EBC0}" type="datetime1">
              <a:rPr lang="en-GB" smtClean="0">
                <a:solidFill>
                  <a:prstClr val="black">
                    <a:tint val="75000"/>
                  </a:prstClr>
                </a:solidFill>
              </a:rPr>
              <a:pPr/>
              <a:t>31/12/2017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GB" dirty="0" smtClean="0">
                <a:solidFill>
                  <a:prstClr val="black">
                    <a:tint val="75000"/>
                  </a:prstClr>
                </a:solidFill>
              </a:rPr>
              <a:t>Copyright © 2017 ThoughtBox Education.   </a:t>
            </a:r>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4258026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4E20C5-1527-447A-BFC8-72AB5BAD6ED8}" type="datetime1">
              <a:rPr lang="en-GB" smtClean="0">
                <a:solidFill>
                  <a:prstClr val="black">
                    <a:tint val="75000"/>
                  </a:prstClr>
                </a:solidFill>
              </a:rPr>
              <a:pPr/>
              <a:t>31/12/2017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dirty="0" smtClean="0">
                <a:solidFill>
                  <a:prstClr val="black">
                    <a:tint val="75000"/>
                  </a:prstClr>
                </a:solidFill>
              </a:rPr>
              <a:t>Copyright © 2017 ThoughtBox Education.   </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83127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B5992F-BC50-4AE8-BCB2-4EE4C9B8688B}" type="datetime1">
              <a:rPr lang="en-GB" smtClean="0"/>
              <a:t>31/12/2017</a:t>
            </a:fld>
            <a:endParaRPr lang="en-GB" dirty="0"/>
          </a:p>
        </p:txBody>
      </p:sp>
      <p:sp>
        <p:nvSpPr>
          <p:cNvPr id="5" name="Footer Placeholder 4"/>
          <p:cNvSpPr>
            <a:spLocks noGrp="1"/>
          </p:cNvSpPr>
          <p:nvPr>
            <p:ph type="ftr" sz="quarter" idx="11"/>
          </p:nvPr>
        </p:nvSpPr>
        <p:spPr/>
        <p:txBody>
          <a:bodyPr/>
          <a:lstStyle/>
          <a:p>
            <a:r>
              <a:rPr lang="en-GB" dirty="0" smtClean="0"/>
              <a:t>Copyright © 2017 ThoughtBox Education.   </a:t>
            </a:r>
            <a:endParaRPr lang="en-GB" dirty="0"/>
          </a:p>
        </p:txBody>
      </p:sp>
      <p:sp>
        <p:nvSpPr>
          <p:cNvPr id="6" name="Slide Number Placeholder 5"/>
          <p:cNvSpPr>
            <a:spLocks noGrp="1"/>
          </p:cNvSpPr>
          <p:nvPr>
            <p:ph type="sldNum" sz="quarter" idx="12"/>
          </p:nvPr>
        </p:nvSpPr>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20427389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E9FB1-1B0E-40A3-8105-6DB7F9C2931F}" type="datetime1">
              <a:rPr lang="en-GB" smtClean="0">
                <a:solidFill>
                  <a:prstClr val="black">
                    <a:tint val="75000"/>
                  </a:prstClr>
                </a:solidFill>
              </a:rPr>
              <a:pPr/>
              <a:t>31/12/2017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GB" dirty="0" smtClean="0">
                <a:solidFill>
                  <a:prstClr val="black">
                    <a:tint val="75000"/>
                  </a:prstClr>
                </a:solidFill>
              </a:rPr>
              <a:t>Copyright © 2017 ThoughtBox Education.   </a:t>
            </a: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6626430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DF0EC0FD-F6C7-44DD-B05F-9F722E41B7C8}" type="datetime1">
              <a:rPr lang="en-GB" smtClean="0">
                <a:solidFill>
                  <a:prstClr val="black">
                    <a:tint val="75000"/>
                  </a:prstClr>
                </a:solidFill>
              </a:rPr>
              <a:pPr/>
              <a:t>31/12/2017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dirty="0" smtClean="0">
                <a:solidFill>
                  <a:prstClr val="black">
                    <a:tint val="75000"/>
                  </a:prstClr>
                </a:solidFill>
              </a:rPr>
              <a:t>Copyright © 2017 ThoughtBox Education.   </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57696" cy="857619"/>
          </a:xfrm>
          <a:prstGeom prst="rect">
            <a:avLst/>
          </a:prstGeom>
        </p:spPr>
      </p:pic>
    </p:spTree>
    <p:extLst>
      <p:ext uri="{BB962C8B-B14F-4D97-AF65-F5344CB8AC3E}">
        <p14:creationId xmlns:p14="http://schemas.microsoft.com/office/powerpoint/2010/main" val="29088930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26F157-1C8D-4468-847F-C017A5D56679}" type="datetime1">
              <a:rPr lang="en-GB" smtClean="0">
                <a:solidFill>
                  <a:prstClr val="black">
                    <a:tint val="75000"/>
                  </a:prstClr>
                </a:solidFill>
              </a:rPr>
              <a:pPr/>
              <a:t>31/12/2017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tint val="75000"/>
                  </a:prstClr>
                </a:solidFill>
              </a:rPr>
              <a:t>Copyright © 2016 ThoughtBox Education.</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432968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GB" dirty="0"/>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BCA84-6545-495B-BF1C-A69D6BB14A22}" type="datetime1">
              <a:rPr lang="en-GB" smtClean="0">
                <a:solidFill>
                  <a:prstClr val="black">
                    <a:tint val="75000"/>
                  </a:prstClr>
                </a:solidFill>
              </a:rPr>
              <a:pPr/>
              <a:t>31/12/2017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tint val="75000"/>
                  </a:prstClr>
                </a:solidFill>
              </a:rPr>
              <a:t>Copyright © 2017 ThoughtBox Education.   </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2964067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F95C03-7F1A-46AD-B95D-0C13F6B75C70}" type="datetime1">
              <a:rPr lang="en-GB" smtClean="0">
                <a:solidFill>
                  <a:prstClr val="black">
                    <a:tint val="75000"/>
                  </a:prstClr>
                </a:solidFill>
              </a:rPr>
              <a:pPr/>
              <a:t>31/12/2017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Copyright © 2017 ThoughtBox Education.   </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437529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8551" y="649288"/>
            <a:ext cx="1477963" cy="10331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71488" y="649288"/>
            <a:ext cx="4284661" cy="1033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01653B-8059-47CA-AD52-9CB14DA66F5B}" type="datetime1">
              <a:rPr lang="en-GB" smtClean="0">
                <a:solidFill>
                  <a:prstClr val="black">
                    <a:tint val="75000"/>
                  </a:prstClr>
                </a:solidFill>
              </a:rPr>
              <a:pPr/>
              <a:t>31/12/2017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Copyright © 2016 ThoughtBox Education.</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08610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1" y="1998504"/>
            <a:ext cx="2881312" cy="36436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5345" y="1998504"/>
            <a:ext cx="2881314" cy="36436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11D3D77-ECFD-4B1F-801E-1BC164BA03D0}" type="datetime1">
              <a:rPr lang="en-GB" smtClean="0"/>
              <a:t>31/12/2017</a:t>
            </a:fld>
            <a:endParaRPr lang="en-GB" dirty="0"/>
          </a:p>
        </p:txBody>
      </p:sp>
      <p:sp>
        <p:nvSpPr>
          <p:cNvPr id="6" name="Footer Placeholder 5"/>
          <p:cNvSpPr>
            <a:spLocks noGrp="1"/>
          </p:cNvSpPr>
          <p:nvPr>
            <p:ph type="ftr" sz="quarter" idx="11"/>
          </p:nvPr>
        </p:nvSpPr>
        <p:spPr/>
        <p:txBody>
          <a:bodyPr/>
          <a:lstStyle/>
          <a:p>
            <a:r>
              <a:rPr lang="en-GB" dirty="0" smtClean="0"/>
              <a:t>Copyright © 2016 ThoughtBox Education.  </a:t>
            </a:r>
            <a:endParaRPr lang="en-GB" dirty="0"/>
          </a:p>
        </p:txBody>
      </p:sp>
      <p:sp>
        <p:nvSpPr>
          <p:cNvPr id="7" name="Slide Number Placeholder 6"/>
          <p:cNvSpPr>
            <a:spLocks noGrp="1"/>
          </p:cNvSpPr>
          <p:nvPr>
            <p:ph type="sldNum" sz="quarter" idx="12"/>
          </p:nvPr>
        </p:nvSpPr>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16192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D0EBD2-8E10-4677-868A-6F053114EBC0}" type="datetime1">
              <a:rPr lang="en-GB" smtClean="0"/>
              <a:t>31/12/2017</a:t>
            </a:fld>
            <a:endParaRPr lang="en-GB" dirty="0"/>
          </a:p>
        </p:txBody>
      </p:sp>
      <p:sp>
        <p:nvSpPr>
          <p:cNvPr id="8" name="Footer Placeholder 7"/>
          <p:cNvSpPr>
            <a:spLocks noGrp="1"/>
          </p:cNvSpPr>
          <p:nvPr>
            <p:ph type="ftr" sz="quarter" idx="11"/>
          </p:nvPr>
        </p:nvSpPr>
        <p:spPr/>
        <p:txBody>
          <a:bodyPr/>
          <a:lstStyle/>
          <a:p>
            <a:r>
              <a:rPr lang="en-GB" dirty="0" smtClean="0"/>
              <a:t>Copyright © 2017 ThoughtBox Education.   </a:t>
            </a:r>
            <a:endParaRPr lang="en-GB" dirty="0"/>
          </a:p>
        </p:txBody>
      </p:sp>
      <p:sp>
        <p:nvSpPr>
          <p:cNvPr id="9" name="Slide Number Placeholder 8"/>
          <p:cNvSpPr>
            <a:spLocks noGrp="1"/>
          </p:cNvSpPr>
          <p:nvPr>
            <p:ph type="sldNum" sz="quarter" idx="12"/>
          </p:nvPr>
        </p:nvSpPr>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355854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4E20C5-1527-447A-BFC8-72AB5BAD6ED8}" type="datetime1">
              <a:rPr lang="en-GB" smtClean="0"/>
              <a:t>31/12/2017</a:t>
            </a:fld>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
        <p:nvSpPr>
          <p:cNvPr id="5" name="Slide Number Placeholder 4"/>
          <p:cNvSpPr>
            <a:spLocks noGrp="1"/>
          </p:cNvSpPr>
          <p:nvPr>
            <p:ph type="sldNum" sz="quarter" idx="12"/>
          </p:nvPr>
        </p:nvSpPr>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1986493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E9FB1-1B0E-40A3-8105-6DB7F9C2931F}" type="datetime1">
              <a:rPr lang="en-GB" smtClean="0"/>
              <a:t>31/12/2017</a:t>
            </a:fld>
            <a:endParaRPr lang="en-GB" dirty="0"/>
          </a:p>
        </p:txBody>
      </p:sp>
      <p:sp>
        <p:nvSpPr>
          <p:cNvPr id="3" name="Footer Placeholder 2"/>
          <p:cNvSpPr>
            <a:spLocks noGrp="1"/>
          </p:cNvSpPr>
          <p:nvPr>
            <p:ph type="ftr" sz="quarter" idx="11"/>
          </p:nvPr>
        </p:nvSpPr>
        <p:spPr/>
        <p:txBody>
          <a:bodyPr/>
          <a:lstStyle/>
          <a:p>
            <a:r>
              <a:rPr lang="en-GB" dirty="0" smtClean="0"/>
              <a:t>Copyright © 2017 ThoughtBox Education.   </a:t>
            </a:r>
            <a:endParaRPr lang="en-GB" dirty="0"/>
          </a:p>
        </p:txBody>
      </p:sp>
      <p:sp>
        <p:nvSpPr>
          <p:cNvPr id="4" name="Slide Number Placeholder 3"/>
          <p:cNvSpPr>
            <a:spLocks noGrp="1"/>
          </p:cNvSpPr>
          <p:nvPr>
            <p:ph type="sldNum" sz="quarter" idx="12"/>
          </p:nvPr>
        </p:nvSpPr>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1172945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DF0EC0FD-F6C7-44DD-B05F-9F722E41B7C8}" type="datetime1">
              <a:rPr lang="en-GB" smtClean="0"/>
              <a:t>31/12/2017</a:t>
            </a:fld>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
        <p:nvSpPr>
          <p:cNvPr id="5" name="Slide Number Placeholder 4"/>
          <p:cNvSpPr>
            <a:spLocks noGrp="1"/>
          </p:cNvSpPr>
          <p:nvPr>
            <p:ph type="sldNum" sz="quarter" idx="12"/>
          </p:nvPr>
        </p:nvSpPr>
        <p:spPr/>
        <p:txBody>
          <a:bodyPr/>
          <a:lstStyle/>
          <a:p>
            <a:fld id="{CADB531D-2584-48E8-974B-990AB77A0882}" type="slidenum">
              <a:rPr lang="en-GB" smtClean="0"/>
              <a:t>‹#›</a:t>
            </a:fld>
            <a:endParaRPr lang="en-GB"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57696" cy="857619"/>
          </a:xfrm>
          <a:prstGeom prst="rect">
            <a:avLst/>
          </a:prstGeom>
        </p:spPr>
      </p:pic>
    </p:spTree>
    <p:extLst>
      <p:ext uri="{BB962C8B-B14F-4D97-AF65-F5344CB8AC3E}">
        <p14:creationId xmlns:p14="http://schemas.microsoft.com/office/powerpoint/2010/main" val="77054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26F157-1C8D-4468-847F-C017A5D56679}" type="datetime1">
              <a:rPr lang="en-GB" smtClean="0"/>
              <a:t>31/12/2017</a:t>
            </a:fld>
            <a:endParaRPr lang="en-GB" dirty="0"/>
          </a:p>
        </p:txBody>
      </p:sp>
      <p:sp>
        <p:nvSpPr>
          <p:cNvPr id="6" name="Footer Placeholder 5"/>
          <p:cNvSpPr>
            <a:spLocks noGrp="1"/>
          </p:cNvSpPr>
          <p:nvPr>
            <p:ph type="ftr" sz="quarter" idx="11"/>
          </p:nvPr>
        </p:nvSpPr>
        <p:spPr/>
        <p:txBody>
          <a:bodyPr/>
          <a:lstStyle/>
          <a:p>
            <a:r>
              <a:rPr lang="en-GB" dirty="0" smtClean="0"/>
              <a:t>Copyright © 2016 ThoughtBox Education.</a:t>
            </a:r>
            <a:endParaRPr lang="en-GB" dirty="0"/>
          </a:p>
        </p:txBody>
      </p:sp>
      <p:sp>
        <p:nvSpPr>
          <p:cNvPr id="7" name="Slide Number Placeholder 6"/>
          <p:cNvSpPr>
            <a:spLocks noGrp="1"/>
          </p:cNvSpPr>
          <p:nvPr>
            <p:ph type="sldNum" sz="quarter" idx="12"/>
          </p:nvPr>
        </p:nvSpPr>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95214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75472-A2B2-4D99-9D5D-B76258FC6896}" type="datetime1">
              <a:rPr lang="en-GB" smtClean="0"/>
              <a:t>31/12/2017</a:t>
            </a:fld>
            <a:endParaRPr lang="en-GB" dirty="0"/>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Copyright © 2017 ThoughtBox Education.   </a:t>
            </a:r>
            <a:endParaRPr lang="en-GB" dirty="0"/>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B531D-2584-48E8-974B-990AB77A0882}" type="slidenum">
              <a:rPr lang="en-GB" smtClean="0"/>
              <a:t>‹#›</a:t>
            </a:fld>
            <a:endParaRPr lang="en-GB" dirty="0"/>
          </a:p>
        </p:txBody>
      </p:sp>
      <p:pic>
        <p:nvPicPr>
          <p:cNvPr id="8" name="Picture 7"/>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29810" y="79085"/>
            <a:ext cx="752288" cy="743876"/>
          </a:xfrm>
          <a:prstGeom prst="rect">
            <a:avLst/>
          </a:prstGeom>
        </p:spPr>
      </p:pic>
    </p:spTree>
    <p:extLst>
      <p:ext uri="{BB962C8B-B14F-4D97-AF65-F5344CB8AC3E}">
        <p14:creationId xmlns:p14="http://schemas.microsoft.com/office/powerpoint/2010/main" val="1021646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sldNum="0" hd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7"/>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55">
                <a:solidFill>
                  <a:schemeClr val="tx1">
                    <a:tint val="75000"/>
                  </a:schemeClr>
                </a:solidFill>
              </a:defRPr>
            </a:lvl1pPr>
          </a:lstStyle>
          <a:p>
            <a:pPr defTabSz="730374"/>
            <a:fld id="{9141E218-A0EE-46B2-A089-42B9C1730A3A}" type="datetimeFigureOut">
              <a:rPr lang="en-GB" smtClean="0">
                <a:solidFill>
                  <a:prstClr val="black">
                    <a:tint val="75000"/>
                  </a:prstClr>
                </a:solidFill>
              </a:rPr>
              <a:pPr defTabSz="730374"/>
              <a:t>31/12/2017</a:t>
            </a:fld>
            <a:endParaRPr lang="en-GB" dirty="0">
              <a:solidFill>
                <a:prstClr val="black">
                  <a:tint val="75000"/>
                </a:prstClr>
              </a:solidFill>
            </a:endParaRPr>
          </a:p>
        </p:txBody>
      </p:sp>
      <p:sp>
        <p:nvSpPr>
          <p:cNvPr id="5" name="Footer Placeholder 4"/>
          <p:cNvSpPr>
            <a:spLocks noGrp="1"/>
          </p:cNvSpPr>
          <p:nvPr>
            <p:ph type="ftr" sz="quarter" idx="3"/>
          </p:nvPr>
        </p:nvSpPr>
        <p:spPr>
          <a:xfrm>
            <a:off x="4038601" y="6356352"/>
            <a:ext cx="4114799" cy="365125"/>
          </a:xfrm>
          <a:prstGeom prst="rect">
            <a:avLst/>
          </a:prstGeom>
        </p:spPr>
        <p:txBody>
          <a:bodyPr vert="horz" lIns="91440" tIns="45720" rIns="91440" bIns="45720" rtlCol="0" anchor="ctr"/>
          <a:lstStyle>
            <a:lvl1pPr algn="ctr">
              <a:defRPr sz="955">
                <a:solidFill>
                  <a:schemeClr val="tx1">
                    <a:tint val="75000"/>
                  </a:schemeClr>
                </a:solidFill>
              </a:defRPr>
            </a:lvl1pPr>
          </a:lstStyle>
          <a:p>
            <a:pPr defTabSz="730374"/>
            <a:endParaRPr lang="en-GB"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55">
                <a:solidFill>
                  <a:schemeClr val="tx1">
                    <a:tint val="75000"/>
                  </a:schemeClr>
                </a:solidFill>
              </a:defRPr>
            </a:lvl1pPr>
          </a:lstStyle>
          <a:p>
            <a:pPr defTabSz="730374"/>
            <a:fld id="{8EB44E38-D5FD-4C06-B800-40EA31D3FB8E}" type="slidenum">
              <a:rPr lang="en-GB" smtClean="0">
                <a:solidFill>
                  <a:prstClr val="black">
                    <a:tint val="75000"/>
                  </a:prstClr>
                </a:solidFill>
              </a:rPr>
              <a:pPr defTabSz="730374"/>
              <a:t>‹#›</a:t>
            </a:fld>
            <a:endParaRPr lang="en-GB" dirty="0">
              <a:solidFill>
                <a:prstClr val="black">
                  <a:tint val="75000"/>
                </a:prstClr>
              </a:solidFill>
            </a:endParaRPr>
          </a:p>
        </p:txBody>
      </p:sp>
    </p:spTree>
    <p:extLst>
      <p:ext uri="{BB962C8B-B14F-4D97-AF65-F5344CB8AC3E}">
        <p14:creationId xmlns:p14="http://schemas.microsoft.com/office/powerpoint/2010/main" val="35554131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727435" rtl="0" eaLnBrk="1" latinLnBrk="0" hangingPunct="1">
        <a:lnSpc>
          <a:spcPct val="90000"/>
        </a:lnSpc>
        <a:spcBef>
          <a:spcPct val="0"/>
        </a:spcBef>
        <a:buNone/>
        <a:defRPr sz="3501" kern="1200">
          <a:solidFill>
            <a:schemeClr val="tx1"/>
          </a:solidFill>
          <a:latin typeface="+mj-lt"/>
          <a:ea typeface="+mj-ea"/>
          <a:cs typeface="+mj-cs"/>
        </a:defRPr>
      </a:lvl1pPr>
    </p:titleStyle>
    <p:bodyStyle>
      <a:lvl1pPr marL="181858" indent="-181858" algn="l" defTabSz="727435" rtl="0" eaLnBrk="1" latinLnBrk="0" hangingPunct="1">
        <a:lnSpc>
          <a:spcPct val="90000"/>
        </a:lnSpc>
        <a:spcBef>
          <a:spcPts val="796"/>
        </a:spcBef>
        <a:buFont typeface="Arial" panose="020B0604020202020204" pitchFamily="34" charset="0"/>
        <a:buChar char="•"/>
        <a:defRPr sz="2227" kern="1200">
          <a:solidFill>
            <a:schemeClr val="tx1"/>
          </a:solidFill>
          <a:latin typeface="+mn-lt"/>
          <a:ea typeface="+mn-ea"/>
          <a:cs typeface="+mn-cs"/>
        </a:defRPr>
      </a:lvl1pPr>
      <a:lvl2pPr marL="545576" indent="-181858" algn="l" defTabSz="727435" rtl="0" eaLnBrk="1" latinLnBrk="0" hangingPunct="1">
        <a:lnSpc>
          <a:spcPct val="90000"/>
        </a:lnSpc>
        <a:spcBef>
          <a:spcPts val="397"/>
        </a:spcBef>
        <a:buFont typeface="Arial" panose="020B0604020202020204" pitchFamily="34" charset="0"/>
        <a:buChar char="•"/>
        <a:defRPr sz="1909" kern="1200">
          <a:solidFill>
            <a:schemeClr val="tx1"/>
          </a:solidFill>
          <a:latin typeface="+mn-lt"/>
          <a:ea typeface="+mn-ea"/>
          <a:cs typeface="+mn-cs"/>
        </a:defRPr>
      </a:lvl2pPr>
      <a:lvl3pPr marL="909293" indent="-181858" algn="l" defTabSz="727435" rtl="0" eaLnBrk="1" latinLnBrk="0" hangingPunct="1">
        <a:lnSpc>
          <a:spcPct val="90000"/>
        </a:lnSpc>
        <a:spcBef>
          <a:spcPts val="397"/>
        </a:spcBef>
        <a:buFont typeface="Arial" panose="020B0604020202020204" pitchFamily="34" charset="0"/>
        <a:buChar char="•"/>
        <a:defRPr sz="1590" kern="1200">
          <a:solidFill>
            <a:schemeClr val="tx1"/>
          </a:solidFill>
          <a:latin typeface="+mn-lt"/>
          <a:ea typeface="+mn-ea"/>
          <a:cs typeface="+mn-cs"/>
        </a:defRPr>
      </a:lvl3pPr>
      <a:lvl4pPr marL="1273010" indent="-181858" algn="l" defTabSz="727435"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4pPr>
      <a:lvl5pPr marL="1636729" indent="-181858" algn="l" defTabSz="727435"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5pPr>
      <a:lvl6pPr marL="2000445" indent="-181858" algn="l" defTabSz="727435"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6pPr>
      <a:lvl7pPr marL="2364162" indent="-181858" algn="l" defTabSz="727435"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7pPr>
      <a:lvl8pPr marL="2727880" indent="-181858" algn="l" defTabSz="727435"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8pPr>
      <a:lvl9pPr marL="3091597" indent="-181858" algn="l" defTabSz="727435" rtl="0" eaLnBrk="1" latinLnBrk="0" hangingPunct="1">
        <a:lnSpc>
          <a:spcPct val="90000"/>
        </a:lnSpc>
        <a:spcBef>
          <a:spcPts val="397"/>
        </a:spcBef>
        <a:buFont typeface="Arial" panose="020B0604020202020204" pitchFamily="34" charset="0"/>
        <a:buChar char="•"/>
        <a:defRPr sz="1432" kern="1200">
          <a:solidFill>
            <a:schemeClr val="tx1"/>
          </a:solidFill>
          <a:latin typeface="+mn-lt"/>
          <a:ea typeface="+mn-ea"/>
          <a:cs typeface="+mn-cs"/>
        </a:defRPr>
      </a:lvl9pPr>
    </p:bodyStyle>
    <p:otherStyle>
      <a:defPPr>
        <a:defRPr lang="en-US"/>
      </a:defPPr>
      <a:lvl1pPr marL="0" algn="l" defTabSz="727435" rtl="0" eaLnBrk="1" latinLnBrk="0" hangingPunct="1">
        <a:defRPr sz="1432" kern="1200">
          <a:solidFill>
            <a:schemeClr val="tx1"/>
          </a:solidFill>
          <a:latin typeface="+mn-lt"/>
          <a:ea typeface="+mn-ea"/>
          <a:cs typeface="+mn-cs"/>
        </a:defRPr>
      </a:lvl1pPr>
      <a:lvl2pPr marL="363718" algn="l" defTabSz="727435" rtl="0" eaLnBrk="1" latinLnBrk="0" hangingPunct="1">
        <a:defRPr sz="1432" kern="1200">
          <a:solidFill>
            <a:schemeClr val="tx1"/>
          </a:solidFill>
          <a:latin typeface="+mn-lt"/>
          <a:ea typeface="+mn-ea"/>
          <a:cs typeface="+mn-cs"/>
        </a:defRPr>
      </a:lvl2pPr>
      <a:lvl3pPr marL="727435" algn="l" defTabSz="727435" rtl="0" eaLnBrk="1" latinLnBrk="0" hangingPunct="1">
        <a:defRPr sz="1432" kern="1200">
          <a:solidFill>
            <a:schemeClr val="tx1"/>
          </a:solidFill>
          <a:latin typeface="+mn-lt"/>
          <a:ea typeface="+mn-ea"/>
          <a:cs typeface="+mn-cs"/>
        </a:defRPr>
      </a:lvl3pPr>
      <a:lvl4pPr marL="1091153" algn="l" defTabSz="727435" rtl="0" eaLnBrk="1" latinLnBrk="0" hangingPunct="1">
        <a:defRPr sz="1432" kern="1200">
          <a:solidFill>
            <a:schemeClr val="tx1"/>
          </a:solidFill>
          <a:latin typeface="+mn-lt"/>
          <a:ea typeface="+mn-ea"/>
          <a:cs typeface="+mn-cs"/>
        </a:defRPr>
      </a:lvl4pPr>
      <a:lvl5pPr marL="1454868" algn="l" defTabSz="727435" rtl="0" eaLnBrk="1" latinLnBrk="0" hangingPunct="1">
        <a:defRPr sz="1432" kern="1200">
          <a:solidFill>
            <a:schemeClr val="tx1"/>
          </a:solidFill>
          <a:latin typeface="+mn-lt"/>
          <a:ea typeface="+mn-ea"/>
          <a:cs typeface="+mn-cs"/>
        </a:defRPr>
      </a:lvl5pPr>
      <a:lvl6pPr marL="1818587" algn="l" defTabSz="727435" rtl="0" eaLnBrk="1" latinLnBrk="0" hangingPunct="1">
        <a:defRPr sz="1432" kern="1200">
          <a:solidFill>
            <a:schemeClr val="tx1"/>
          </a:solidFill>
          <a:latin typeface="+mn-lt"/>
          <a:ea typeface="+mn-ea"/>
          <a:cs typeface="+mn-cs"/>
        </a:defRPr>
      </a:lvl6pPr>
      <a:lvl7pPr marL="2182304" algn="l" defTabSz="727435" rtl="0" eaLnBrk="1" latinLnBrk="0" hangingPunct="1">
        <a:defRPr sz="1432" kern="1200">
          <a:solidFill>
            <a:schemeClr val="tx1"/>
          </a:solidFill>
          <a:latin typeface="+mn-lt"/>
          <a:ea typeface="+mn-ea"/>
          <a:cs typeface="+mn-cs"/>
        </a:defRPr>
      </a:lvl7pPr>
      <a:lvl8pPr marL="2546021" algn="l" defTabSz="727435" rtl="0" eaLnBrk="1" latinLnBrk="0" hangingPunct="1">
        <a:defRPr sz="1432" kern="1200">
          <a:solidFill>
            <a:schemeClr val="tx1"/>
          </a:solidFill>
          <a:latin typeface="+mn-lt"/>
          <a:ea typeface="+mn-ea"/>
          <a:cs typeface="+mn-cs"/>
        </a:defRPr>
      </a:lvl8pPr>
      <a:lvl9pPr marL="2909739" algn="l" defTabSz="727435" rtl="0" eaLnBrk="1" latinLnBrk="0" hangingPunct="1">
        <a:defRPr sz="143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75472-A2B2-4D99-9D5D-B76258FC6896}" type="datetime1">
              <a:rPr lang="en-GB" smtClean="0">
                <a:solidFill>
                  <a:prstClr val="black">
                    <a:tint val="75000"/>
                  </a:prstClr>
                </a:solidFill>
              </a:rPr>
              <a:pPr/>
              <a:t>31/12/2017</a:t>
            </a:fld>
            <a:endParaRPr lang="en-GB" dirty="0">
              <a:solidFill>
                <a:prstClr val="black">
                  <a:tint val="75000"/>
                </a:prstClr>
              </a:solidFill>
            </a:endParaRPr>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solidFill>
                  <a:prstClr val="black">
                    <a:tint val="75000"/>
                  </a:prstClr>
                </a:solidFill>
              </a:rPr>
              <a:t>Copyright © 2017 ThoughtBox Education.   </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B531D-2584-48E8-974B-990AB77A0882}" type="slidenum">
              <a:rPr lang="en-GB" smtClean="0">
                <a:solidFill>
                  <a:prstClr val="black">
                    <a:tint val="75000"/>
                  </a:prstClr>
                </a:solidFill>
              </a:rPr>
              <a:pPr/>
              <a:t>‹#›</a:t>
            </a:fld>
            <a:endParaRPr lang="en-GB" dirty="0">
              <a:solidFill>
                <a:prstClr val="black">
                  <a:tint val="75000"/>
                </a:prstClr>
              </a:solidFill>
            </a:endParaRPr>
          </a:p>
        </p:txBody>
      </p:sp>
      <p:pic>
        <p:nvPicPr>
          <p:cNvPr id="8" name="Picture 7"/>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29810" y="79085"/>
            <a:ext cx="752288" cy="743876"/>
          </a:xfrm>
          <a:prstGeom prst="rect">
            <a:avLst/>
          </a:prstGeom>
        </p:spPr>
      </p:pic>
    </p:spTree>
    <p:extLst>
      <p:ext uri="{BB962C8B-B14F-4D97-AF65-F5344CB8AC3E}">
        <p14:creationId xmlns:p14="http://schemas.microsoft.com/office/powerpoint/2010/main" val="142039912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ZhkBfbwCzxc" TargetMode="External"/><Relationship Id="rId2" Type="http://schemas.openxmlformats.org/officeDocument/2006/relationships/hyperlink" Target="http://www.onlinemba.com/" TargetMode="Externa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loveyourclothes.org.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5.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upworthy.com/we-throw-away-tons-of-clothing-here-are-3-things-that-can-be-done-with-it-instead" TargetMode="External"/><Relationship Id="rId2" Type="http://schemas.openxmlformats.org/officeDocument/2006/relationships/hyperlink" Target="https://www.theatlantic.com/business/archive/2014/07/where-does-discarded-clothing-go/374613/" TargetMode="External"/><Relationship Id="rId1" Type="http://schemas.openxmlformats.org/officeDocument/2006/relationships/slideLayout" Target="../slideLayouts/slideLayout2.xml"/><Relationship Id="rId5" Type="http://schemas.openxmlformats.org/officeDocument/2006/relationships/hyperlink" Target="http://www.wrap.org.uk/content/valuing-our-clothes" TargetMode="External"/><Relationship Id="rId4" Type="http://schemas.openxmlformats.org/officeDocument/2006/relationships/hyperlink" Target="http://www.bbc.co.uk/news/magazine-30227025"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youtu.be/uHISSR1NQzo" TargetMode="Externa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google.co.uk/search?q=ethical+clothes+shopping+infographic&amp;espv=2&amp;biw=1280&amp;bih=619&amp;source=lnms&amp;tbm=isch&amp;sa=X&amp;ved=0ahUKEwiFj6P0_pjOAhUoAcAKHQxvBooQ_AUIBigB"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www.fairtrade.org.uk/en/buying-fairtrade/cotton?gclid=CL650Z3MmM4CFQPgGwodbPIHtA" TargetMode="External"/><Relationship Id="rId3" Type="http://schemas.openxmlformats.org/officeDocument/2006/relationships/hyperlink" Target="https://www.theguardian.com/environment/2013/oct/06/ethical-high-street-clothes-mands" TargetMode="External"/><Relationship Id="rId7" Type="http://schemas.openxmlformats.org/officeDocument/2006/relationships/hyperlink" Target="http://www.ethicaltrade.org/" TargetMode="External"/><Relationship Id="rId2" Type="http://schemas.openxmlformats.org/officeDocument/2006/relationships/hyperlink" Target="https://www.theguardian.com/environment/2013/oct/06/ethical-high-street-clothes-hm" TargetMode="External"/><Relationship Id="rId1" Type="http://schemas.openxmlformats.org/officeDocument/2006/relationships/slideLayout" Target="../slideLayouts/slideLayout2.xml"/><Relationship Id="rId6" Type="http://schemas.openxmlformats.org/officeDocument/2006/relationships/hyperlink" Target="http://www.peopletree.co.uk/" TargetMode="External"/><Relationship Id="rId5" Type="http://schemas.openxmlformats.org/officeDocument/2006/relationships/hyperlink" Target="http://redress.com.hk/the-issues/" TargetMode="External"/><Relationship Id="rId4" Type="http://schemas.openxmlformats.org/officeDocument/2006/relationships/hyperlink" Target="https://www.oxfam.org.au/what-we-do/ethical-trading-and-business/workers-rights-2/are-your-clothes-made-in-sweatshops/"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aeon.co/videos/this-is-the-final-resting-place-of-your-cast-off-clothing" TargetMode="External"/><Relationship Id="rId2" Type="http://schemas.openxmlformats.org/officeDocument/2006/relationships/hyperlink" Target="http://soulrebelfilms.com/" TargetMode="Externa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Explosion 1 6"/>
          <p:cNvSpPr/>
          <p:nvPr/>
        </p:nvSpPr>
        <p:spPr>
          <a:xfrm>
            <a:off x="9884665" y="146304"/>
            <a:ext cx="2161070" cy="1799456"/>
          </a:xfrm>
          <a:prstGeom prst="irregularSeal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b="1" dirty="0" smtClean="0">
                <a:solidFill>
                  <a:srgbClr val="3F8892"/>
                </a:solidFill>
              </a:rPr>
              <a:t>1 hour+</a:t>
            </a:r>
            <a:endParaRPr lang="en-GB" b="1" dirty="0">
              <a:solidFill>
                <a:srgbClr val="3F8892"/>
              </a:solidFill>
            </a:endParaRPr>
          </a:p>
        </p:txBody>
      </p:sp>
      <p:pic>
        <p:nvPicPr>
          <p:cNvPr id="8" name="Content Placeholder 4"/>
          <p:cNvPicPr>
            <a:picLocks noChangeAspect="1"/>
          </p:cNvPicPr>
          <p:nvPr/>
        </p:nvPicPr>
        <p:blipFill>
          <a:blip r:embed="rId3" cstate="email">
            <a:biLevel thresh="25000"/>
            <a:extLst>
              <a:ext uri="{28A0092B-C50C-407E-A947-70E740481C1C}">
                <a14:useLocalDpi xmlns:a14="http://schemas.microsoft.com/office/drawing/2010/main"/>
              </a:ext>
            </a:extLst>
          </a:blip>
          <a:stretch>
            <a:fillRect/>
          </a:stretch>
        </p:blipFill>
        <p:spPr>
          <a:xfrm>
            <a:off x="320853" y="365125"/>
            <a:ext cx="1673457" cy="810581"/>
          </a:xfrm>
          <a:prstGeom prst="rect">
            <a:avLst/>
          </a:prstGeom>
        </p:spPr>
      </p:pic>
      <p:sp>
        <p:nvSpPr>
          <p:cNvPr id="6" name="Rectangle 5"/>
          <p:cNvSpPr/>
          <p:nvPr/>
        </p:nvSpPr>
        <p:spPr>
          <a:xfrm>
            <a:off x="0" y="5390618"/>
            <a:ext cx="12192000" cy="146738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latin typeface="Century Gothic" panose="020B0502020202020204" pitchFamily="34" charset="0"/>
              </a:rPr>
              <a:t>Clothes</a:t>
            </a:r>
            <a:endParaRPr lang="en-GB" b="1" dirty="0" smtClean="0">
              <a:latin typeface="Century Gothic" panose="020B0502020202020204" pitchFamily="34" charset="0"/>
            </a:endParaRPr>
          </a:p>
          <a:p>
            <a:pPr algn="ctr"/>
            <a:r>
              <a:rPr lang="en-GB" sz="3600" b="1" dirty="0" smtClean="0">
                <a:solidFill>
                  <a:srgbClr val="3F8892"/>
                </a:solidFill>
                <a:latin typeface="Century Gothic" panose="020B0502020202020204" pitchFamily="34" charset="0"/>
              </a:rPr>
              <a:t>Week 3 – Unravelling Ethics</a:t>
            </a:r>
            <a:endParaRPr lang="en-GB" sz="3600" b="1" dirty="0">
              <a:solidFill>
                <a:srgbClr val="3F8892"/>
              </a:solidFill>
              <a:latin typeface="Century Gothic" panose="020B0502020202020204" pitchFamily="34" charset="0"/>
            </a:endParaRPr>
          </a:p>
        </p:txBody>
      </p:sp>
      <p:sp>
        <p:nvSpPr>
          <p:cNvPr id="9" name="Rectangle 8"/>
          <p:cNvSpPr/>
          <p:nvPr/>
        </p:nvSpPr>
        <p:spPr>
          <a:xfrm>
            <a:off x="113769" y="5411972"/>
            <a:ext cx="2642506" cy="523220"/>
          </a:xfrm>
          <a:prstGeom prst="rect">
            <a:avLst/>
          </a:prstGeom>
        </p:spPr>
        <p:txBody>
          <a:bodyPr wrap="square">
            <a:spAutoFit/>
          </a:bodyPr>
          <a:lstStyle/>
          <a:p>
            <a:pPr>
              <a:spcAft>
                <a:spcPts val="0"/>
              </a:spcAft>
            </a:pPr>
            <a:r>
              <a:rPr lang="en-GB" sz="2800"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Y9&amp;10 </a:t>
            </a:r>
            <a:r>
              <a:rPr lang="en-GB" sz="1600" b="1" dirty="0" smtClean="0">
                <a:solidFill>
                  <a:schemeClr val="bg1">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13-15 years</a:t>
            </a:r>
            <a:endParaRPr lang="en-GB" sz="1100" dirty="0">
              <a:solidFill>
                <a:schemeClr val="bg1">
                  <a:lumMod val="50000"/>
                </a:schemeClr>
              </a:solidFill>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2998478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2" y="1075816"/>
            <a:ext cx="10515600" cy="4931791"/>
          </a:xfrm>
        </p:spPr>
        <p:txBody>
          <a:bodyPr>
            <a:normAutofit fontScale="85000" lnSpcReduction="10000"/>
          </a:bodyPr>
          <a:lstStyle/>
          <a:p>
            <a:pPr marL="0" indent="0">
              <a:buNone/>
            </a:pPr>
            <a:r>
              <a:rPr lang="en-GB" dirty="0"/>
              <a:t>These ideas or assumptions about westerners and how they live come from the same place as ideas or assumptions about other cultures and how/why they live. </a:t>
            </a:r>
            <a:endParaRPr lang="en-GB" dirty="0" smtClean="0"/>
          </a:p>
          <a:p>
            <a:pPr marL="0" indent="0">
              <a:buNone/>
            </a:pPr>
            <a:r>
              <a:rPr lang="en-GB" dirty="0" smtClean="0"/>
              <a:t>By </a:t>
            </a:r>
            <a:r>
              <a:rPr lang="en-GB" dirty="0"/>
              <a:t>having the stereotype reversed, think about how easy it is to believe something about another country or culture </a:t>
            </a:r>
            <a:r>
              <a:rPr lang="en-GB" b="1" dirty="0"/>
              <a:t>that isn’t true</a:t>
            </a:r>
            <a:r>
              <a:rPr lang="en-GB" dirty="0"/>
              <a:t>.</a:t>
            </a:r>
          </a:p>
          <a:p>
            <a:pPr marL="0" indent="0">
              <a:buNone/>
            </a:pPr>
            <a:r>
              <a:rPr lang="en-GB" dirty="0"/>
              <a:t> </a:t>
            </a:r>
          </a:p>
          <a:p>
            <a:pPr marL="0" lvl="0" indent="0">
              <a:buNone/>
            </a:pPr>
            <a:r>
              <a:rPr lang="en-GB" dirty="0"/>
              <a:t>Discuss some of the assumptions or comments made in the film that you know </a:t>
            </a:r>
            <a:r>
              <a:rPr lang="en-GB" b="1" dirty="0"/>
              <a:t>are not true </a:t>
            </a:r>
            <a:r>
              <a:rPr lang="en-GB" dirty="0"/>
              <a:t>and how it makes you feel to hear them. </a:t>
            </a:r>
          </a:p>
          <a:p>
            <a:pPr marL="0" indent="0">
              <a:buNone/>
            </a:pPr>
            <a:r>
              <a:rPr lang="en-GB" dirty="0"/>
              <a:t> </a:t>
            </a:r>
          </a:p>
          <a:p>
            <a:pPr marL="0" lvl="0" indent="0">
              <a:buNone/>
            </a:pPr>
            <a:r>
              <a:rPr lang="en-GB" dirty="0"/>
              <a:t>Now think about some of the assumptions or stereotypes that you might think about other cultures and try to do the same</a:t>
            </a:r>
            <a:r>
              <a:rPr lang="en-GB" dirty="0" smtClean="0"/>
              <a:t>. Think about </a:t>
            </a:r>
            <a:r>
              <a:rPr lang="en-GB" dirty="0"/>
              <a:t>how easy it is for an idea or assumption about another culture to become “a </a:t>
            </a:r>
            <a:r>
              <a:rPr lang="en-GB" dirty="0" smtClean="0"/>
              <a:t>truth” and the impact this may have on your own level of ignorance and understanding. </a:t>
            </a:r>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Tree>
    <p:extLst>
      <p:ext uri="{BB962C8B-B14F-4D97-AF65-F5344CB8AC3E}">
        <p14:creationId xmlns:p14="http://schemas.microsoft.com/office/powerpoint/2010/main" val="261267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151378" y="6399893"/>
            <a:ext cx="4114800" cy="365125"/>
          </a:xfrm>
        </p:spPr>
        <p:txBody>
          <a:bodyPr/>
          <a:lstStyle/>
          <a:p>
            <a:r>
              <a:rPr lang="en-GB" dirty="0"/>
              <a:t>Copyright © 2017 ThoughtBox Education.   </a:t>
            </a:r>
          </a:p>
        </p:txBody>
      </p:sp>
      <p:sp>
        <p:nvSpPr>
          <p:cNvPr id="5" name="Rounded Rectangular Callout 4"/>
          <p:cNvSpPr/>
          <p:nvPr/>
        </p:nvSpPr>
        <p:spPr>
          <a:xfrm>
            <a:off x="4349063" y="2121326"/>
            <a:ext cx="3359764" cy="2209011"/>
          </a:xfrm>
          <a:prstGeom prst="wedgeRoundRectCallou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3F8892"/>
                </a:solidFill>
              </a:rPr>
              <a:t>What are the real reasons as to why we throw away so many clothes</a:t>
            </a:r>
            <a:r>
              <a:rPr lang="en-GB" sz="2400" b="1" dirty="0" smtClean="0">
                <a:solidFill>
                  <a:srgbClr val="3F8892"/>
                </a:solidFill>
              </a:rPr>
              <a:t>?</a:t>
            </a:r>
            <a:endParaRPr lang="en-GB" sz="2400" b="1" dirty="0">
              <a:solidFill>
                <a:srgbClr val="3F8892"/>
              </a:solidFill>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0178" y="213247"/>
            <a:ext cx="1005927" cy="707197"/>
          </a:xfrm>
          <a:prstGeom prst="rect">
            <a:avLst/>
          </a:prstGeom>
        </p:spPr>
      </p:pic>
    </p:spTree>
    <p:extLst>
      <p:ext uri="{BB962C8B-B14F-4D97-AF65-F5344CB8AC3E}">
        <p14:creationId xmlns:p14="http://schemas.microsoft.com/office/powerpoint/2010/main" val="330133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2" y="2717379"/>
            <a:ext cx="11128500" cy="1845096"/>
          </a:xfrm>
        </p:spPr>
        <p:txBody>
          <a:bodyPr>
            <a:normAutofit/>
          </a:bodyPr>
          <a:lstStyle/>
          <a:p>
            <a:r>
              <a:rPr lang="en-GB" sz="5400" dirty="0" smtClean="0">
                <a:latin typeface="Century Gothic" panose="020B0502020202020204" pitchFamily="34" charset="0"/>
                <a:ea typeface="Calibri" panose="020F0502020204030204" pitchFamily="34" charset="0"/>
                <a:cs typeface="Times New Roman" panose="02020603050405020304" pitchFamily="18" charset="0"/>
              </a:rPr>
              <a:t>An ethical dilemma</a:t>
            </a:r>
            <a: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
            </a:r>
            <a:b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br>
            <a:r>
              <a:rPr lang="en-GB" sz="36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20 minutes+</a:t>
            </a:r>
            <a:endParaRPr lang="en-GB" sz="3600" dirty="0"/>
          </a:p>
        </p:txBody>
      </p:sp>
      <p:sp>
        <p:nvSpPr>
          <p:cNvPr id="4" name="Footer Placeholder 3"/>
          <p:cNvSpPr>
            <a:spLocks noGrp="1"/>
          </p:cNvSpPr>
          <p:nvPr>
            <p:ph type="ftr" sz="quarter" idx="11"/>
          </p:nvPr>
        </p:nvSpPr>
        <p:spPr/>
        <p:txBody>
          <a:bodyPr/>
          <a:lstStyle/>
          <a:p>
            <a:r>
              <a:rPr lang="en-GB" dirty="0"/>
              <a:t>Copyright © 2017 ThoughtBox Education.   </a:t>
            </a: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679850" y="249073"/>
            <a:ext cx="1012024" cy="707197"/>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54992" y="249073"/>
            <a:ext cx="1005927" cy="707197"/>
          </a:xfrm>
          <a:prstGeom prst="rect">
            <a:avLst/>
          </a:prstGeom>
        </p:spPr>
      </p:pic>
    </p:spTree>
    <p:extLst>
      <p:ext uri="{BB962C8B-B14F-4D97-AF65-F5344CB8AC3E}">
        <p14:creationId xmlns:p14="http://schemas.microsoft.com/office/powerpoint/2010/main" val="2448561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944" y="1238821"/>
            <a:ext cx="9777984" cy="4348163"/>
          </a:xfrm>
        </p:spPr>
        <p:txBody>
          <a:bodyPr>
            <a:normAutofit/>
          </a:bodyPr>
          <a:lstStyle/>
          <a:p>
            <a:pPr marL="0" indent="0">
              <a:buNone/>
            </a:pPr>
            <a:r>
              <a:rPr lang="en-GB" sz="2400" dirty="0"/>
              <a:t>Now take a look at this short video (1.47mins) from </a:t>
            </a:r>
            <a:r>
              <a:rPr lang="en-GB" sz="2400" u="sng" dirty="0">
                <a:hlinkClick r:id="rId2"/>
              </a:rPr>
              <a:t>Online MBA</a:t>
            </a:r>
            <a:r>
              <a:rPr lang="en-GB" sz="2400" dirty="0"/>
              <a:t> explaining the meaning and issues behind the concept of FAST FASHION:</a:t>
            </a:r>
          </a:p>
          <a:p>
            <a:pPr marL="0" indent="0">
              <a:buNone/>
            </a:pPr>
            <a:r>
              <a:rPr lang="en-GB" sz="3200" b="1" u="sng" dirty="0">
                <a:hlinkClick r:id="rId3"/>
              </a:rPr>
              <a:t>The Business of Fast </a:t>
            </a:r>
            <a:r>
              <a:rPr lang="en-GB" sz="3200" b="1" u="sng" dirty="0" smtClean="0">
                <a:hlinkClick r:id="rId3"/>
              </a:rPr>
              <a:t>Fashion</a:t>
            </a:r>
            <a:endParaRPr lang="en-GB" sz="3200" b="1" u="sng" dirty="0" smtClean="0"/>
          </a:p>
          <a:p>
            <a:pPr marL="0" indent="0">
              <a:buNone/>
            </a:pPr>
            <a:r>
              <a:rPr lang="en-GB" sz="1400" b="1" dirty="0"/>
              <a:t>(Click on the hyperlink above)</a:t>
            </a:r>
          </a:p>
          <a:p>
            <a:pPr marL="0" lvl="0" indent="0" defTabSz="914400" eaLnBrk="0" fontAlgn="base" hangingPunct="0">
              <a:lnSpc>
                <a:spcPct val="100000"/>
              </a:lnSpc>
              <a:spcBef>
                <a:spcPct val="0"/>
              </a:spcBef>
              <a:spcAft>
                <a:spcPct val="0"/>
              </a:spcAft>
              <a:buNone/>
            </a:pPr>
            <a:endParaRPr lang="en-GB" altLang="en-US" sz="4000" dirty="0">
              <a:latin typeface="Arial" panose="020B0604020202020204" pitchFamily="34" charset="0"/>
            </a:endParaRPr>
          </a:p>
          <a:p>
            <a:pPr marL="0" indent="0">
              <a:buNone/>
            </a:pPr>
            <a:endParaRPr lang="en-GB" dirty="0"/>
          </a:p>
        </p:txBody>
      </p:sp>
      <p:sp>
        <p:nvSpPr>
          <p:cNvPr id="4" name="Footer Placeholder 3"/>
          <p:cNvSpPr>
            <a:spLocks noGrp="1"/>
          </p:cNvSpPr>
          <p:nvPr>
            <p:ph type="ftr" sz="quarter" idx="11"/>
          </p:nvPr>
        </p:nvSpPr>
        <p:spPr/>
        <p:txBody>
          <a:bodyPr/>
          <a:lstStyle/>
          <a:p>
            <a:r>
              <a:rPr lang="en-GB" dirty="0"/>
              <a:t>Copyright © 2017 ThoughtBox Education.   </a:t>
            </a:r>
          </a:p>
        </p:txBody>
      </p:sp>
      <p:sp>
        <p:nvSpPr>
          <p:cNvPr id="6"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pic>
        <p:nvPicPr>
          <p:cNvPr id="11" name="Picture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186170" y="167292"/>
            <a:ext cx="783639" cy="547603"/>
          </a:xfrm>
          <a:prstGeom prst="rect">
            <a:avLst/>
          </a:prstGeom>
        </p:spPr>
      </p:pic>
      <p:pic>
        <p:nvPicPr>
          <p:cNvPr id="8" name="Picture 7" descr="http://alidamakes.com/wp-content/uploads/2013/10/thebusinessoffastfashion.jpg"/>
          <p:cNvPicPr/>
          <p:nvPr/>
        </p:nvPicPr>
        <p:blipFill rotWithShape="1">
          <a:blip r:embed="rId5" cstate="email">
            <a:extLst>
              <a:ext uri="{28A0092B-C50C-407E-A947-70E740481C1C}">
                <a14:useLocalDpi xmlns:a14="http://schemas.microsoft.com/office/drawing/2010/main"/>
              </a:ext>
            </a:extLst>
          </a:blip>
          <a:srcRect/>
          <a:stretch/>
        </p:blipFill>
        <p:spPr bwMode="auto">
          <a:xfrm>
            <a:off x="6705729" y="2185416"/>
            <a:ext cx="4961890" cy="313664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02367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995680"/>
            <a:ext cx="10226038" cy="5046346"/>
          </a:xfrm>
        </p:spPr>
        <p:txBody>
          <a:bodyPr>
            <a:normAutofit/>
          </a:bodyPr>
          <a:lstStyle/>
          <a:p>
            <a:pPr marL="0" lvl="0" indent="0" defTabSz="914400" eaLnBrk="0" fontAlgn="base" hangingPunct="0">
              <a:lnSpc>
                <a:spcPct val="100000"/>
              </a:lnSpc>
              <a:spcBef>
                <a:spcPct val="0"/>
              </a:spcBef>
              <a:spcAft>
                <a:spcPct val="0"/>
              </a:spcAft>
              <a:buNone/>
            </a:pPr>
            <a:endParaRPr lang="en-GB" altLang="en-US" sz="2000" b="1" dirty="0">
              <a:solidFill>
                <a:srgbClr val="000000"/>
              </a:solidFill>
              <a:latin typeface="Century Gothic" panose="020B0502020202020204" pitchFamily="34" charset="0"/>
              <a:ea typeface="Calibri" panose="020F0502020204030204" pitchFamily="34" charset="0"/>
              <a:cs typeface="Tahoma" panose="020B0604030504040204" pitchFamily="34" charset="0"/>
            </a:endParaRPr>
          </a:p>
          <a:p>
            <a:pPr marL="457200" indent="-457200" defTabSz="914400" eaLnBrk="0" fontAlgn="base" hangingPunct="0">
              <a:lnSpc>
                <a:spcPct val="100000"/>
              </a:lnSpc>
              <a:spcBef>
                <a:spcPct val="0"/>
              </a:spcBef>
              <a:spcAft>
                <a:spcPct val="0"/>
              </a:spcAft>
              <a:buFont typeface="+mj-lt"/>
              <a:buAutoNum type="arabicPeriod"/>
            </a:pPr>
            <a:endParaRPr lang="en-GB" sz="1400" i="1" dirty="0" smtClean="0">
              <a:solidFill>
                <a:srgbClr val="7030A0"/>
              </a:solidFill>
              <a:latin typeface="Century Gothic" panose="020B0502020202020204" pitchFamily="34" charset="0"/>
            </a:endParaRPr>
          </a:p>
          <a:p>
            <a:pPr marL="457205" lvl="1" indent="0">
              <a:buNone/>
            </a:pPr>
            <a:endParaRPr lang="en-GB" dirty="0"/>
          </a:p>
          <a:p>
            <a:endParaRPr lang="en-GB" dirty="0"/>
          </a:p>
        </p:txBody>
      </p:sp>
      <p:sp>
        <p:nvSpPr>
          <p:cNvPr id="4" name="Footer Placeholder 3"/>
          <p:cNvSpPr>
            <a:spLocks noGrp="1"/>
          </p:cNvSpPr>
          <p:nvPr>
            <p:ph type="ftr" sz="quarter" idx="11"/>
          </p:nvPr>
        </p:nvSpPr>
        <p:spPr>
          <a:xfrm>
            <a:off x="4038602" y="6356351"/>
            <a:ext cx="4114800" cy="365125"/>
          </a:xfrm>
        </p:spPr>
        <p:txBody>
          <a:bodyPr/>
          <a:lstStyle/>
          <a:p>
            <a:r>
              <a:rPr lang="en-GB" dirty="0"/>
              <a:t>Copyright © 2017 ThoughtBox Education.   </a:t>
            </a:r>
          </a:p>
        </p:txBody>
      </p:sp>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8" name="Rectangle 7"/>
          <p:cNvSpPr/>
          <p:nvPr/>
        </p:nvSpPr>
        <p:spPr>
          <a:xfrm>
            <a:off x="7050024" y="1492331"/>
            <a:ext cx="4329684" cy="3170099"/>
          </a:xfrm>
          <a:prstGeom prst="rect">
            <a:avLst/>
          </a:prstGeom>
        </p:spPr>
        <p:txBody>
          <a:bodyPr wrap="square">
            <a:spAutoFit/>
          </a:bodyPr>
          <a:lstStyle/>
          <a:p>
            <a:endParaRPr lang="en-GB" sz="2000" dirty="0" smtClean="0"/>
          </a:p>
          <a:p>
            <a:endParaRPr lang="en-GB" sz="2000" dirty="0"/>
          </a:p>
          <a:p>
            <a:r>
              <a:rPr lang="en-GB" sz="2000" dirty="0"/>
              <a:t>Allow students a few minutes to respond to the </a:t>
            </a:r>
            <a:r>
              <a:rPr lang="en-GB" sz="2000" dirty="0" smtClean="0"/>
              <a:t>film </a:t>
            </a:r>
            <a:r>
              <a:rPr lang="en-GB" sz="2000" dirty="0"/>
              <a:t>with people sitting near to them</a:t>
            </a:r>
            <a:r>
              <a:rPr lang="en-GB" sz="2000" dirty="0" smtClean="0"/>
              <a:t>.</a:t>
            </a:r>
          </a:p>
          <a:p>
            <a:endParaRPr lang="en-GB" sz="2000" dirty="0" smtClean="0"/>
          </a:p>
          <a:p>
            <a:r>
              <a:rPr lang="en-GB" sz="2000" dirty="0" smtClean="0"/>
              <a:t>After </a:t>
            </a:r>
            <a:r>
              <a:rPr lang="en-GB" sz="2000" dirty="0"/>
              <a:t>sharing their initial responses, ask them to </a:t>
            </a:r>
            <a:r>
              <a:rPr lang="en-GB" sz="2000" dirty="0" smtClean="0"/>
              <a:t>consider </a:t>
            </a:r>
            <a:r>
              <a:rPr lang="en-GB" sz="2000" dirty="0"/>
              <a:t>the </a:t>
            </a:r>
            <a:r>
              <a:rPr lang="en-GB" sz="2000" dirty="0" smtClean="0"/>
              <a:t>following questions:</a:t>
            </a:r>
            <a:endParaRPr lang="en-GB" sz="2000" dirty="0"/>
          </a:p>
          <a:p>
            <a:endParaRPr lang="en-GB" sz="2000" dirty="0"/>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873696" y="160921"/>
            <a:ext cx="1012024" cy="707197"/>
          </a:xfrm>
          <a:prstGeom prst="rect">
            <a:avLst/>
          </a:prstGeom>
        </p:spPr>
      </p:pic>
      <p:pic>
        <p:nvPicPr>
          <p:cNvPr id="9" name="Picture 8" descr="http://alidamakes.com/wp-content/uploads/2013/10/thebusinessoffastfashion.jpg"/>
          <p:cNvPicPr/>
          <p:nvPr/>
        </p:nvPicPr>
        <p:blipFill rotWithShape="1">
          <a:blip r:embed="rId3" cstate="email">
            <a:extLst>
              <a:ext uri="{28A0092B-C50C-407E-A947-70E740481C1C}">
                <a14:useLocalDpi xmlns:a14="http://schemas.microsoft.com/office/drawing/2010/main"/>
              </a:ext>
            </a:extLst>
          </a:blip>
          <a:srcRect/>
          <a:stretch/>
        </p:blipFill>
        <p:spPr bwMode="auto">
          <a:xfrm>
            <a:off x="2005713" y="1819656"/>
            <a:ext cx="4961890" cy="313664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4566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151378" y="6399893"/>
            <a:ext cx="4114800" cy="365125"/>
          </a:xfrm>
        </p:spPr>
        <p:txBody>
          <a:bodyPr/>
          <a:lstStyle/>
          <a:p>
            <a:r>
              <a:rPr lang="en-GB" dirty="0"/>
              <a:t>Copyright © 2017 ThoughtBox Education.   </a:t>
            </a:r>
          </a:p>
        </p:txBody>
      </p:sp>
      <p:sp>
        <p:nvSpPr>
          <p:cNvPr id="5" name="Rounded Rectangular Callout 4"/>
          <p:cNvSpPr/>
          <p:nvPr/>
        </p:nvSpPr>
        <p:spPr>
          <a:xfrm>
            <a:off x="2889504" y="1318525"/>
            <a:ext cx="2979300" cy="2128763"/>
          </a:xfrm>
          <a:prstGeom prst="wedgeRoundRectCallou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3F8892"/>
                </a:solidFill>
              </a:rPr>
              <a:t>What </a:t>
            </a:r>
            <a:r>
              <a:rPr lang="en-GB" sz="2400" b="1" dirty="0" smtClean="0">
                <a:solidFill>
                  <a:srgbClr val="3F8892"/>
                </a:solidFill>
              </a:rPr>
              <a:t>are some of the issues that Fast Fashion is causing?</a:t>
            </a:r>
            <a:endParaRPr lang="en-GB" sz="2400" dirty="0">
              <a:solidFill>
                <a:srgbClr val="3F8892"/>
              </a:solidFill>
            </a:endParaRPr>
          </a:p>
        </p:txBody>
      </p:sp>
      <p:sp>
        <p:nvSpPr>
          <p:cNvPr id="6" name="Rounded Rectangular Callout 5"/>
          <p:cNvSpPr/>
          <p:nvPr/>
        </p:nvSpPr>
        <p:spPr>
          <a:xfrm>
            <a:off x="5592842" y="2818166"/>
            <a:ext cx="3221973" cy="2329906"/>
          </a:xfrm>
          <a:prstGeom prst="wedgeRoundRectCallou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3F8892"/>
                </a:solidFill>
              </a:rPr>
              <a:t>What are the human issues? What are the environmental issues?</a:t>
            </a:r>
            <a:endParaRPr lang="en-GB" sz="2400" dirty="0">
              <a:solidFill>
                <a:srgbClr val="3F8892"/>
              </a:solidFill>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0178" y="213247"/>
            <a:ext cx="1005927" cy="707197"/>
          </a:xfrm>
          <a:prstGeom prst="rect">
            <a:avLst/>
          </a:prstGeom>
        </p:spPr>
      </p:pic>
    </p:spTree>
    <p:extLst>
      <p:ext uri="{BB962C8B-B14F-4D97-AF65-F5344CB8AC3E}">
        <p14:creationId xmlns:p14="http://schemas.microsoft.com/office/powerpoint/2010/main" val="115582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smtClean="0"/>
              <a:t>Read the following short </a:t>
            </a:r>
            <a:r>
              <a:rPr lang="en-GB" dirty="0"/>
              <a:t>article entitled </a:t>
            </a:r>
            <a:r>
              <a:rPr lang="en-GB" b="1" dirty="0"/>
              <a:t>Love your Clothes</a:t>
            </a:r>
            <a:r>
              <a:rPr lang="en-GB" dirty="0"/>
              <a:t> </a:t>
            </a:r>
            <a:r>
              <a:rPr lang="en-GB" dirty="0" smtClean="0"/>
              <a:t>and learn about </a:t>
            </a:r>
            <a:r>
              <a:rPr lang="en-GB" dirty="0"/>
              <a:t>some of the impacts of “fast-fashion”.  </a:t>
            </a:r>
            <a:endParaRPr lang="en-GB" dirty="0" smtClean="0"/>
          </a:p>
          <a:p>
            <a:pPr marL="0" indent="0">
              <a:buNone/>
            </a:pPr>
            <a:r>
              <a:rPr lang="en-GB" dirty="0" smtClean="0"/>
              <a:t>If </a:t>
            </a:r>
            <a:r>
              <a:rPr lang="en-GB" dirty="0"/>
              <a:t>time afterwards, visit the website for </a:t>
            </a:r>
            <a:r>
              <a:rPr lang="en-GB" u="sng" dirty="0">
                <a:hlinkClick r:id="rId2"/>
              </a:rPr>
              <a:t>Love Your Clothes</a:t>
            </a:r>
            <a:r>
              <a:rPr lang="en-GB" dirty="0"/>
              <a:t>, a campaign running to support ethical shopping and clothes production.</a:t>
            </a:r>
          </a:p>
          <a:p>
            <a:pPr marL="0" indent="0">
              <a:buNone/>
            </a:pPr>
            <a:endParaRPr lang="en-GB" dirty="0"/>
          </a:p>
        </p:txBody>
      </p:sp>
      <p:sp>
        <p:nvSpPr>
          <p:cNvPr id="3" name="Title 2"/>
          <p:cNvSpPr>
            <a:spLocks noGrp="1"/>
          </p:cNvSpPr>
          <p:nvPr>
            <p:ph type="title"/>
          </p:nvPr>
        </p:nvSpPr>
        <p:spPr/>
        <p:txBody>
          <a:bodyPr/>
          <a:lstStyle/>
          <a:p>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Tree>
    <p:extLst>
      <p:ext uri="{BB962C8B-B14F-4D97-AF65-F5344CB8AC3E}">
        <p14:creationId xmlns:p14="http://schemas.microsoft.com/office/powerpoint/2010/main" val="1244841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2754" y="2072513"/>
            <a:ext cx="10515600" cy="4351338"/>
          </a:xfrm>
        </p:spPr>
        <p:txBody>
          <a:bodyPr>
            <a:normAutofit fontScale="85000" lnSpcReduction="20000"/>
          </a:bodyPr>
          <a:lstStyle/>
          <a:p>
            <a:pPr marL="0" indent="0">
              <a:buNone/>
            </a:pPr>
            <a:r>
              <a:rPr lang="en-GB" dirty="0"/>
              <a:t>The importance of clothes transcends cultures, time and geographies. No matter whether we are talking about the present or Victorian times: what we wear on our bodies has meaning. Our clothes indicate who we are as individuals as well as a society. Indeed, some anthropologists refer to clothes as “the social skin.” </a:t>
            </a:r>
          </a:p>
          <a:p>
            <a:pPr marL="0" indent="0">
              <a:buNone/>
            </a:pPr>
            <a:r>
              <a:rPr lang="en-GB" dirty="0"/>
              <a:t>In the alarming face of climate change, the biggest threat civilisation has ever faced, it is worth asking ourselves: what meaning do we want to give, or should we give, to clothes, if we are aiming for a sustainable society? </a:t>
            </a:r>
          </a:p>
          <a:p>
            <a:pPr marL="0" indent="0">
              <a:buNone/>
            </a:pPr>
            <a:r>
              <a:rPr lang="en-GB" dirty="0"/>
              <a:t>In the current unsustainable model of society, clothes could be described as the elephant in the room. The textiles industry is a huge polluter and massive producer of global carbon emissions. Deforestation, excessive consumption of resources and waste of all types are necessary for our clothes as we want them today: cheap and fast</a:t>
            </a:r>
          </a:p>
        </p:txBody>
      </p:sp>
      <p:sp>
        <p:nvSpPr>
          <p:cNvPr id="3" name="Title 2"/>
          <p:cNvSpPr>
            <a:spLocks noGrp="1"/>
          </p:cNvSpPr>
          <p:nvPr>
            <p:ph type="title"/>
          </p:nvPr>
        </p:nvSpPr>
        <p:spPr>
          <a:xfrm>
            <a:off x="682754" y="612013"/>
            <a:ext cx="10515600" cy="1325563"/>
          </a:xfrm>
        </p:spPr>
        <p:txBody>
          <a:bodyPr>
            <a:normAutofit fontScale="90000"/>
          </a:bodyPr>
          <a:lstStyle/>
          <a:p>
            <a:r>
              <a:rPr lang="en-GB" b="1" dirty="0" smtClean="0"/>
              <a:t>Why are clothes so important when it comes to building a sustainable culture? </a:t>
            </a:r>
            <a:r>
              <a:rPr lang="en-GB" dirty="0"/>
              <a:t/>
            </a:r>
            <a:br>
              <a:rPr lang="en-GB" dirty="0"/>
            </a:br>
            <a:r>
              <a:rPr lang="en-GB" sz="2200" i="1" dirty="0"/>
              <a:t>by Andrea Speranza, Head of Education at Traid. </a:t>
            </a:r>
            <a:endParaRPr lang="en-GB" i="1"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636" y="314388"/>
            <a:ext cx="1102360" cy="1300480"/>
          </a:xfrm>
          <a:prstGeom prst="rect">
            <a:avLst/>
          </a:prstGeom>
        </p:spPr>
      </p:pic>
    </p:spTree>
    <p:extLst>
      <p:ext uri="{BB962C8B-B14F-4D97-AF65-F5344CB8AC3E}">
        <p14:creationId xmlns:p14="http://schemas.microsoft.com/office/powerpoint/2010/main" val="396463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2" y="658368"/>
            <a:ext cx="10515600" cy="5518595"/>
          </a:xfrm>
        </p:spPr>
        <p:txBody>
          <a:bodyPr>
            <a:normAutofit fontScale="92500" lnSpcReduction="20000"/>
          </a:bodyPr>
          <a:lstStyle/>
          <a:p>
            <a:pPr marL="0" indent="0">
              <a:buNone/>
            </a:pPr>
            <a:r>
              <a:rPr lang="en-GB" dirty="0"/>
              <a:t>Around 90% of the clothes we buy in Britain are made abroad. Demand for clothes in the UK drives the production of almost three times more emissions outside of the UK than it drives domestically. </a:t>
            </a:r>
          </a:p>
          <a:p>
            <a:pPr marL="0" indent="0">
              <a:buNone/>
            </a:pPr>
            <a:r>
              <a:rPr lang="en-GB" dirty="0"/>
              <a:t>As a nation we love clothes. We spend £44billion a year on them. However, it seems we enjoy buying them more than wearing them. Statistics show some 30% of the clothes that are bought are never worn in one year. And an estimated £140million worth of used clothing goes to landfill. </a:t>
            </a:r>
          </a:p>
          <a:p>
            <a:pPr marL="0" indent="0">
              <a:buNone/>
            </a:pPr>
            <a:r>
              <a:rPr lang="en-GB" dirty="0"/>
              <a:t>To return to the initial question: what meaning do we want to give to our clothes? </a:t>
            </a:r>
          </a:p>
          <a:p>
            <a:pPr marL="0" indent="0">
              <a:buNone/>
            </a:pPr>
            <a:r>
              <a:rPr lang="en-GB" dirty="0"/>
              <a:t>For a socio-environmental charity such as TRAID, clothes represent a way of protecting our planet. We work to encourage as many people as possible to share this interpretation of clothes with us. Extending the life of clothes by just three more months can lead to a 5% to 10% reduction in carbon, water and waste footprints. </a:t>
            </a:r>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Tree>
    <p:extLst>
      <p:ext uri="{BB962C8B-B14F-4D97-AF65-F5344CB8AC3E}">
        <p14:creationId xmlns:p14="http://schemas.microsoft.com/office/powerpoint/2010/main" val="366189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2" y="594360"/>
            <a:ext cx="10515600" cy="5582603"/>
          </a:xfrm>
        </p:spPr>
        <p:txBody>
          <a:bodyPr>
            <a:normAutofit fontScale="85000" lnSpcReduction="20000"/>
          </a:bodyPr>
          <a:lstStyle/>
          <a:p>
            <a:pPr marL="0" indent="0">
              <a:buNone/>
            </a:pPr>
            <a:r>
              <a:rPr lang="en-GB" dirty="0"/>
              <a:t>When we buy second hand clothes and donate our unwanted clothes we are extending their life for a few more years. And there is even better news. Seeing our clothes as a way of protecting the environment is not only green, it is inspiring too. </a:t>
            </a:r>
          </a:p>
          <a:p>
            <a:pPr marL="0" indent="0">
              <a:buNone/>
            </a:pPr>
            <a:r>
              <a:rPr lang="en-GB" dirty="0"/>
              <a:t>Clothes are a means of expressing our individuality (whether we are formal or serious, whether we are cheeky or a bit “too much”). When lots of people express their individualities, diversity arises; a diversity we all know keeps life alive for us. </a:t>
            </a:r>
          </a:p>
          <a:p>
            <a:pPr marL="0" indent="0">
              <a:buNone/>
            </a:pPr>
            <a:r>
              <a:rPr lang="en-GB" dirty="0"/>
              <a:t>Fashion as it is currently promoted is the opposite of diversity. By definition it is something we are all supposed to follow. Someone, somewhere is telling us, with each approaching summer or each new winter, exactly how we should look. But when we visit a second hand shop or go to a clothes swapping event, there is always just one garment waiting for us. Our own intrinsic creative sense informs us how we want to look. </a:t>
            </a:r>
          </a:p>
          <a:p>
            <a:pPr marL="0" indent="0">
              <a:buNone/>
            </a:pPr>
            <a:r>
              <a:rPr lang="en-GB" dirty="0"/>
              <a:t>Our current social paradigm promotes the value novophilia (love of something only because it is new) to an unimaginable extreme. Within such a society, how can we encourage the millions who buy new to try second hand? </a:t>
            </a:r>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Tree>
    <p:extLst>
      <p:ext uri="{BB962C8B-B14F-4D97-AF65-F5344CB8AC3E}">
        <p14:creationId xmlns:p14="http://schemas.microsoft.com/office/powerpoint/2010/main" val="342155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2" y="365125"/>
            <a:ext cx="10515600" cy="1325563"/>
          </a:xfrm>
        </p:spPr>
        <p:txBody>
          <a:bodyPr/>
          <a:lstStyle/>
          <a:p>
            <a:r>
              <a:rPr lang="en-GB" dirty="0" smtClean="0"/>
              <a:t>In this lesson, students will:</a:t>
            </a:r>
            <a:endParaRPr lang="en-GB" dirty="0"/>
          </a:p>
        </p:txBody>
      </p:sp>
      <p:sp>
        <p:nvSpPr>
          <p:cNvPr id="3" name="Content Placeholder 2"/>
          <p:cNvSpPr>
            <a:spLocks noGrp="1"/>
          </p:cNvSpPr>
          <p:nvPr>
            <p:ph idx="1"/>
          </p:nvPr>
        </p:nvSpPr>
        <p:spPr>
          <a:xfrm>
            <a:off x="2148840" y="2005013"/>
            <a:ext cx="9204962" cy="4351338"/>
          </a:xfrm>
        </p:spPr>
        <p:txBody>
          <a:bodyPr>
            <a:normAutofit lnSpcReduction="10000"/>
          </a:bodyPr>
          <a:lstStyle/>
          <a:p>
            <a:pPr marL="0" indent="0">
              <a:buNone/>
            </a:pPr>
            <a:r>
              <a:rPr lang="en-GB" dirty="0" smtClean="0"/>
              <a:t>Think about the concept of ethics and fair trade within the textile industry</a:t>
            </a:r>
          </a:p>
          <a:p>
            <a:pPr marL="0" indent="0">
              <a:buNone/>
            </a:pPr>
            <a:endParaRPr lang="en-GB" dirty="0" smtClean="0"/>
          </a:p>
          <a:p>
            <a:pPr marL="0" indent="0">
              <a:buNone/>
            </a:pPr>
            <a:r>
              <a:rPr lang="en-GB" dirty="0" smtClean="0"/>
              <a:t>Understand some of the processes and ripple effects of the textile industry by exploring individual stories and situations</a:t>
            </a:r>
          </a:p>
          <a:p>
            <a:pPr marL="0" indent="0">
              <a:buNone/>
            </a:pPr>
            <a:endParaRPr lang="en-GB" dirty="0"/>
          </a:p>
          <a:p>
            <a:pPr marL="0" indent="0">
              <a:buNone/>
            </a:pPr>
            <a:r>
              <a:rPr lang="en-GB" dirty="0" smtClean="0"/>
              <a:t>Explore and unravel some of the sticking points in an ethical clothing industry and examine our own role as consumers within this process</a:t>
            </a:r>
            <a:endParaRPr lang="en-GB"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1846" y="1690688"/>
            <a:ext cx="1307387" cy="1265070"/>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3395" y="3098900"/>
            <a:ext cx="1341609" cy="1313852"/>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1846" y="4555894"/>
            <a:ext cx="1396156" cy="1285098"/>
          </a:xfrm>
          <a:prstGeom prst="rect">
            <a:avLst/>
          </a:prstGeom>
        </p:spPr>
      </p:pic>
      <p:sp>
        <p:nvSpPr>
          <p:cNvPr id="14" name="Footer Placeholder 3"/>
          <p:cNvSpPr>
            <a:spLocks noGrp="1"/>
          </p:cNvSpPr>
          <p:nvPr>
            <p:ph type="ftr" sz="quarter" idx="11"/>
          </p:nvPr>
        </p:nvSpPr>
        <p:spPr>
          <a:xfrm>
            <a:off x="4038602" y="6356351"/>
            <a:ext cx="4114800" cy="365125"/>
          </a:xfrm>
        </p:spPr>
        <p:txBody>
          <a:bodyPr/>
          <a:lstStyle/>
          <a:p>
            <a:r>
              <a:rPr lang="en-GB" dirty="0" smtClean="0">
                <a:solidFill>
                  <a:prstClr val="black">
                    <a:tint val="75000"/>
                  </a:prstClr>
                </a:solidFill>
              </a:rPr>
              <a:t>Copyright © 2017 ThoughtBox Education.   </a:t>
            </a:r>
            <a:endParaRPr lang="en-GB" dirty="0">
              <a:solidFill>
                <a:prstClr val="black">
                  <a:tint val="75000"/>
                </a:prstClr>
              </a:solidFill>
            </a:endParaRPr>
          </a:p>
        </p:txBody>
      </p:sp>
    </p:spTree>
    <p:extLst>
      <p:ext uri="{BB962C8B-B14F-4D97-AF65-F5344CB8AC3E}">
        <p14:creationId xmlns:p14="http://schemas.microsoft.com/office/powerpoint/2010/main" val="29111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2" end="2"/>
                                            </p:txEl>
                                          </p:spTgt>
                                        </p:tgtEl>
                                      </p:cBhvr>
                                    </p:animEffect>
                                    <p:animScale>
                                      <p:cBhvr>
                                        <p:cTn id="12" dur="250" autoRev="1" fill="hold"/>
                                        <p:tgtEl>
                                          <p:spTgt spid="3">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4" end="4"/>
                                            </p:txEl>
                                          </p:spTgt>
                                        </p:tgtEl>
                                      </p:cBhvr>
                                    </p:animEffect>
                                    <p:animScale>
                                      <p:cBhvr>
                                        <p:cTn id="1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2" y="640080"/>
            <a:ext cx="10515600" cy="5536883"/>
          </a:xfrm>
        </p:spPr>
        <p:txBody>
          <a:bodyPr>
            <a:normAutofit fontScale="92500" lnSpcReduction="20000"/>
          </a:bodyPr>
          <a:lstStyle/>
          <a:p>
            <a:pPr marL="0" indent="0">
              <a:buNone/>
            </a:pPr>
            <a:r>
              <a:rPr lang="en-GB" dirty="0"/>
              <a:t>We cannot change behaviour without first changing values and perception.  </a:t>
            </a:r>
          </a:p>
          <a:p>
            <a:pPr marL="0" indent="0">
              <a:buNone/>
            </a:pPr>
            <a:r>
              <a:rPr lang="en-GB" dirty="0"/>
              <a:t>WRAP’s new “Love your clothes” campaign is doing a fantastic job of sharing information about the economic value of our unwanted clothes. </a:t>
            </a:r>
          </a:p>
          <a:p>
            <a:pPr marL="0" indent="0">
              <a:buNone/>
            </a:pPr>
            <a:r>
              <a:rPr lang="en-GB" dirty="0"/>
              <a:t>However, it is also time to start talking about other values – those we should be putting first; not those that rule the market but values that help us discern what is truly important for us all, and for our planet’s future. </a:t>
            </a:r>
          </a:p>
          <a:p>
            <a:pPr marL="0" indent="0">
              <a:buNone/>
            </a:pPr>
            <a:r>
              <a:rPr lang="en-GB" dirty="0"/>
              <a:t>“By doing something as simple as reusing our clothes, we are avoiding the use of raw materials, the destruction of ecosystems, reducing energy consumption and waste. </a:t>
            </a:r>
          </a:p>
          <a:p>
            <a:pPr marL="0" indent="0">
              <a:buNone/>
            </a:pPr>
            <a:r>
              <a:rPr lang="en-GB" dirty="0"/>
              <a:t>So, one simple way in which everyone can opt to make sustainability important is by choosing #SecondHandFirst</a:t>
            </a:r>
            <a:r>
              <a:rPr lang="en-GB" dirty="0" smtClean="0"/>
              <a:t>.”</a:t>
            </a:r>
          </a:p>
          <a:p>
            <a:pPr marL="0" indent="0">
              <a:buNone/>
            </a:pPr>
            <a:endParaRPr lang="en-GB" sz="1700" dirty="0" smtClean="0"/>
          </a:p>
          <a:p>
            <a:pPr marL="0" indent="0">
              <a:buNone/>
            </a:pPr>
            <a:r>
              <a:rPr lang="en-GB" sz="1700" dirty="0" smtClean="0"/>
              <a:t>Article </a:t>
            </a:r>
            <a:r>
              <a:rPr lang="en-GB" sz="1700" dirty="0"/>
              <a:t>taken from http://lcrn.org.uk/clothes-important-comes-building-sustainable-culture/ </a:t>
            </a:r>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Tree>
    <p:extLst>
      <p:ext uri="{BB962C8B-B14F-4D97-AF65-F5344CB8AC3E}">
        <p14:creationId xmlns:p14="http://schemas.microsoft.com/office/powerpoint/2010/main" val="13213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2" y="1307592"/>
            <a:ext cx="10515600" cy="4595051"/>
          </a:xfrm>
        </p:spPr>
        <p:txBody>
          <a:bodyPr>
            <a:normAutofit/>
          </a:bodyPr>
          <a:lstStyle/>
          <a:p>
            <a:pPr marL="0" indent="0">
              <a:buNone/>
            </a:pPr>
            <a:r>
              <a:rPr lang="en-GB" dirty="0" smtClean="0"/>
              <a:t>If time allows, read one </a:t>
            </a:r>
            <a:r>
              <a:rPr lang="en-GB" dirty="0"/>
              <a:t>of the following articles exploring some of the impacts of textile waste across the world</a:t>
            </a:r>
            <a:r>
              <a:rPr lang="en-GB" dirty="0" smtClean="0"/>
              <a:t>.</a:t>
            </a:r>
          </a:p>
          <a:p>
            <a:pPr marL="0" indent="0">
              <a:buNone/>
            </a:pPr>
            <a:endParaRPr lang="en-GB" dirty="0"/>
          </a:p>
          <a:p>
            <a:pPr marL="514350" lvl="0" indent="-514350">
              <a:buFont typeface="+mj-lt"/>
              <a:buAutoNum type="arabicPeriod"/>
            </a:pPr>
            <a:r>
              <a:rPr lang="en-GB" b="1" u="sng" dirty="0">
                <a:hlinkClick r:id="rId2"/>
              </a:rPr>
              <a:t>Where does our discarded clothing go?</a:t>
            </a:r>
            <a:endParaRPr lang="en-GB" b="1" dirty="0"/>
          </a:p>
          <a:p>
            <a:pPr marL="514350" lvl="0" indent="-514350">
              <a:buFont typeface="+mj-lt"/>
              <a:buAutoNum type="arabicPeriod"/>
            </a:pPr>
            <a:r>
              <a:rPr lang="en-GB" b="1" u="sng" dirty="0">
                <a:hlinkClick r:id="rId3"/>
              </a:rPr>
              <a:t>Re-think the </a:t>
            </a:r>
            <a:r>
              <a:rPr lang="en-GB" b="1" u="sng" dirty="0" smtClean="0">
                <a:hlinkClick r:id="rId3"/>
              </a:rPr>
              <a:t>throw-out</a:t>
            </a:r>
            <a:endParaRPr lang="en-GB" b="1" u="sng" dirty="0" smtClean="0"/>
          </a:p>
          <a:p>
            <a:pPr marL="514350" lvl="0" indent="-514350">
              <a:buFont typeface="+mj-lt"/>
              <a:buAutoNum type="arabicPeriod"/>
            </a:pPr>
            <a:r>
              <a:rPr lang="en-GB" b="1" u="sng" dirty="0" smtClean="0">
                <a:hlinkClick r:id="rId4"/>
              </a:rPr>
              <a:t>Where do your old clothes go?</a:t>
            </a:r>
            <a:endParaRPr lang="en-GB" b="1" dirty="0"/>
          </a:p>
          <a:p>
            <a:pPr marL="514350" lvl="0" indent="-514350">
              <a:buFont typeface="+mj-lt"/>
              <a:buAutoNum type="arabicPeriod"/>
            </a:pPr>
            <a:r>
              <a:rPr lang="en-GB" b="1" u="sng" dirty="0">
                <a:hlinkClick r:id="rId5"/>
              </a:rPr>
              <a:t>Valuing our </a:t>
            </a:r>
            <a:r>
              <a:rPr lang="en-GB" b="1" u="sng" dirty="0" smtClean="0">
                <a:hlinkClick r:id="rId5"/>
              </a:rPr>
              <a:t>clothing</a:t>
            </a:r>
            <a:endParaRPr lang="en-GB" b="1" u="sng" dirty="0" smtClean="0"/>
          </a:p>
          <a:p>
            <a:pPr lvl="0"/>
            <a:endParaRPr lang="en-GB" dirty="0"/>
          </a:p>
          <a:p>
            <a:pPr marL="0" indent="0">
              <a:buNone/>
            </a:pPr>
            <a:r>
              <a:rPr lang="en-GB" dirty="0" smtClean="0"/>
              <a:t>.</a:t>
            </a:r>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Tree>
    <p:extLst>
      <p:ext uri="{BB962C8B-B14F-4D97-AF65-F5344CB8AC3E}">
        <p14:creationId xmlns:p14="http://schemas.microsoft.com/office/powerpoint/2010/main" val="74959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0770" y="1679321"/>
            <a:ext cx="10856974" cy="4351338"/>
          </a:xfrm>
        </p:spPr>
        <p:txBody>
          <a:bodyPr/>
          <a:lstStyle/>
          <a:p>
            <a:endParaRPr lang="en-GB" dirty="0"/>
          </a:p>
          <a:p>
            <a:pPr marL="0" lvl="0" indent="0">
              <a:buNone/>
            </a:pPr>
            <a:endParaRPr lang="en-GB" dirty="0" smtClean="0"/>
          </a:p>
          <a:p>
            <a:pPr marL="0" lvl="0" indent="0">
              <a:buNone/>
            </a:pPr>
            <a:endParaRPr lang="en-GB" dirty="0"/>
          </a:p>
          <a:p>
            <a:pPr marL="0" lvl="0" indent="0">
              <a:buNone/>
            </a:pPr>
            <a:endParaRPr lang="en-GB" dirty="0" smtClean="0"/>
          </a:p>
          <a:p>
            <a:pPr marL="0" lvl="0" indent="0">
              <a:buNone/>
            </a:pPr>
            <a:r>
              <a:rPr lang="en-GB" dirty="0" smtClean="0"/>
              <a:t>Ask </a:t>
            </a:r>
            <a:r>
              <a:rPr lang="en-GB" dirty="0"/>
              <a:t>students to think about what they understand by the </a:t>
            </a:r>
            <a:r>
              <a:rPr lang="en-GB" dirty="0" smtClean="0"/>
              <a:t>term. Feedback </a:t>
            </a:r>
            <a:r>
              <a:rPr lang="en-GB" dirty="0"/>
              <a:t>to the class and try to agree on a simple </a:t>
            </a:r>
            <a:r>
              <a:rPr lang="en-GB" dirty="0" smtClean="0"/>
              <a:t>definition. </a:t>
            </a:r>
          </a:p>
          <a:p>
            <a:pPr marL="0" lvl="0" indent="0">
              <a:buNone/>
            </a:pPr>
            <a:r>
              <a:rPr lang="en-GB" sz="1800" dirty="0" smtClean="0"/>
              <a:t>(if </a:t>
            </a:r>
            <a:r>
              <a:rPr lang="en-GB" sz="1800" dirty="0"/>
              <a:t>necessary, use </a:t>
            </a:r>
            <a:r>
              <a:rPr lang="en-GB" sz="1800" dirty="0" smtClean="0"/>
              <a:t>the definition on the following slide)</a:t>
            </a:r>
            <a:endParaRPr lang="en-GB" sz="1800" dirty="0"/>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
        <p:nvSpPr>
          <p:cNvPr id="5" name="Rounded Rectangular Callout 4"/>
          <p:cNvSpPr/>
          <p:nvPr/>
        </p:nvSpPr>
        <p:spPr>
          <a:xfrm>
            <a:off x="4249736" y="797317"/>
            <a:ext cx="3184336" cy="2384795"/>
          </a:xfrm>
          <a:prstGeom prst="wedgeRoundRectCallo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4000" b="1" dirty="0">
                <a:solidFill>
                  <a:schemeClr val="accent4">
                    <a:lumMod val="20000"/>
                    <a:lumOff val="80000"/>
                  </a:schemeClr>
                </a:solidFill>
              </a:rPr>
              <a:t>What </a:t>
            </a:r>
            <a:r>
              <a:rPr lang="en-GB" sz="4000" b="1" dirty="0" smtClean="0">
                <a:solidFill>
                  <a:schemeClr val="accent4">
                    <a:lumMod val="20000"/>
                    <a:lumOff val="80000"/>
                  </a:schemeClr>
                </a:solidFill>
              </a:rPr>
              <a:t>does ETHICS mean? </a:t>
            </a:r>
            <a:endParaRPr lang="en-GB" sz="4000" b="1" dirty="0">
              <a:solidFill>
                <a:schemeClr val="accent4">
                  <a:lumMod val="20000"/>
                  <a:lumOff val="80000"/>
                </a:schemeClr>
              </a:solidFill>
            </a:endParaRPr>
          </a:p>
        </p:txBody>
      </p:sp>
    </p:spTree>
    <p:extLst>
      <p:ext uri="{BB962C8B-B14F-4D97-AF65-F5344CB8AC3E}">
        <p14:creationId xmlns:p14="http://schemas.microsoft.com/office/powerpoint/2010/main" val="72411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Ethics is…</a:t>
            </a:r>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
        <p:nvSpPr>
          <p:cNvPr id="5" name="Oval Callout 4"/>
          <p:cNvSpPr/>
          <p:nvPr/>
        </p:nvSpPr>
        <p:spPr>
          <a:xfrm>
            <a:off x="1920240" y="1690688"/>
            <a:ext cx="3730750" cy="3364992"/>
          </a:xfrm>
          <a:prstGeom prst="wedgeEllipseCallo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accent4">
                    <a:lumMod val="20000"/>
                    <a:lumOff val="80000"/>
                  </a:schemeClr>
                </a:solidFill>
              </a:rPr>
              <a:t>…Rules </a:t>
            </a:r>
            <a:r>
              <a:rPr lang="en-GB" sz="2400" b="1" dirty="0">
                <a:solidFill>
                  <a:schemeClr val="accent4">
                    <a:lumMod val="20000"/>
                    <a:lumOff val="80000"/>
                  </a:schemeClr>
                </a:solidFill>
              </a:rPr>
              <a:t>of behaviour based on ideas about what is morally good and </a:t>
            </a:r>
            <a:r>
              <a:rPr lang="en-GB" sz="2400" b="1" dirty="0" smtClean="0">
                <a:solidFill>
                  <a:schemeClr val="accent4">
                    <a:lumMod val="20000"/>
                    <a:lumOff val="80000"/>
                  </a:schemeClr>
                </a:solidFill>
              </a:rPr>
              <a:t>bad</a:t>
            </a:r>
            <a:endParaRPr lang="en-GB" sz="2400" b="1" dirty="0">
              <a:solidFill>
                <a:schemeClr val="accent4">
                  <a:lumMod val="20000"/>
                  <a:lumOff val="80000"/>
                </a:schemeClr>
              </a:solidFill>
            </a:endParaRPr>
          </a:p>
        </p:txBody>
      </p:sp>
      <p:sp>
        <p:nvSpPr>
          <p:cNvPr id="6" name="Oval Callout 5"/>
          <p:cNvSpPr/>
          <p:nvPr/>
        </p:nvSpPr>
        <p:spPr>
          <a:xfrm>
            <a:off x="6160008" y="1690688"/>
            <a:ext cx="3724656" cy="3361944"/>
          </a:xfrm>
          <a:prstGeom prst="wedgeEllipseCallou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…An </a:t>
            </a:r>
            <a:r>
              <a:rPr lang="en-GB" sz="2400" b="1" dirty="0">
                <a:solidFill>
                  <a:schemeClr val="tx1"/>
                </a:solidFill>
              </a:rPr>
              <a:t>area of study that deals with ideas about what is good and bad behaviour </a:t>
            </a:r>
          </a:p>
        </p:txBody>
      </p:sp>
    </p:spTree>
    <p:extLst>
      <p:ext uri="{BB962C8B-B14F-4D97-AF65-F5344CB8AC3E}">
        <p14:creationId xmlns:p14="http://schemas.microsoft.com/office/powerpoint/2010/main" val="352221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5906" y="1334389"/>
            <a:ext cx="10515600" cy="1325563"/>
          </a:xfrm>
        </p:spPr>
        <p:txBody>
          <a:bodyPr>
            <a:noAutofit/>
          </a:bodyPr>
          <a:lstStyle/>
          <a:p>
            <a:r>
              <a:rPr lang="en-GB" sz="2800" dirty="0" smtClean="0"/>
              <a:t>An </a:t>
            </a:r>
            <a:r>
              <a:rPr lang="en-GB" sz="2800" dirty="0"/>
              <a:t>ethical business is doing good things for </a:t>
            </a:r>
            <a:r>
              <a:rPr lang="en-GB" sz="2800" b="1" dirty="0" smtClean="0"/>
              <a:t>people</a:t>
            </a:r>
            <a:r>
              <a:rPr lang="en-GB" sz="2800" dirty="0" smtClean="0"/>
              <a:t> or </a:t>
            </a:r>
            <a:r>
              <a:rPr lang="en-GB" sz="2800" dirty="0"/>
              <a:t>for </a:t>
            </a:r>
            <a:r>
              <a:rPr lang="en-GB" sz="2800" dirty="0" smtClean="0"/>
              <a:t>the </a:t>
            </a:r>
            <a:r>
              <a:rPr lang="en-GB" sz="2800" b="1" dirty="0" smtClean="0"/>
              <a:t>planet</a:t>
            </a:r>
            <a:r>
              <a:rPr lang="en-GB" sz="2800" dirty="0" smtClean="0"/>
              <a:t>, </a:t>
            </a:r>
            <a:r>
              <a:rPr lang="en-GB" sz="2800" dirty="0"/>
              <a:t>or (ideally) for </a:t>
            </a:r>
            <a:r>
              <a:rPr lang="en-GB" sz="2800" b="1" dirty="0" smtClean="0"/>
              <a:t>both</a:t>
            </a:r>
            <a:r>
              <a:rPr lang="en-GB" sz="2800" dirty="0" smtClean="0"/>
              <a:t>.</a:t>
            </a:r>
            <a:r>
              <a:rPr lang="en-GB" sz="2800" dirty="0"/>
              <a:t/>
            </a:r>
            <a:br>
              <a:rPr lang="en-GB" sz="2800" dirty="0"/>
            </a:br>
            <a:endParaRPr lang="en-GB" sz="2800"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
        <p:nvSpPr>
          <p:cNvPr id="14" name="Smiley Face 13"/>
          <p:cNvSpPr/>
          <p:nvPr/>
        </p:nvSpPr>
        <p:spPr>
          <a:xfrm>
            <a:off x="1628661" y="2412651"/>
            <a:ext cx="646814" cy="533400"/>
          </a:xfrm>
          <a:prstGeom prst="smileyFace">
            <a:avLst/>
          </a:prstGeom>
          <a:solidFill>
            <a:srgbClr val="FFFF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5" name="Smiley Face 14"/>
          <p:cNvSpPr/>
          <p:nvPr/>
        </p:nvSpPr>
        <p:spPr>
          <a:xfrm>
            <a:off x="9751936" y="5481026"/>
            <a:ext cx="571500" cy="533400"/>
          </a:xfrm>
          <a:prstGeom prst="smileyFace">
            <a:avLst/>
          </a:prstGeom>
          <a:solidFill>
            <a:srgbClr val="FFFF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0" name="Rectangle 10"/>
          <p:cNvSpPr>
            <a:spLocks noChangeArrowheads="1"/>
          </p:cNvSpPr>
          <p:nvPr/>
        </p:nvSpPr>
        <p:spPr bwMode="auto">
          <a:xfrm>
            <a:off x="3744913" y="33083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1" name="Rectangle 11"/>
          <p:cNvSpPr>
            <a:spLocks noChangeArrowheads="1"/>
          </p:cNvSpPr>
          <p:nvPr/>
        </p:nvSpPr>
        <p:spPr bwMode="auto">
          <a:xfrm>
            <a:off x="3744913" y="37655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Arial" panose="020B0604020202020204" pitchFamily="34" charset="0"/>
              </a:rPr>
              <a:t/>
            </a:r>
            <a:br>
              <a:rPr kumimoji="0" lang="en-GB" altLang="en-US" sz="1800" b="0" i="0" u="none" strike="noStrike" cap="none" normalizeH="0" baseline="0" dirty="0" smtClean="0">
                <a:ln>
                  <a:noFill/>
                </a:ln>
                <a:solidFill>
                  <a:schemeClr val="tx1"/>
                </a:solidFill>
                <a:effectLst/>
                <a:latin typeface="Arial" panose="020B0604020202020204" pitchFamily="34" charset="0"/>
              </a:rPr>
            </a:br>
            <a:endParaRPr kumimoji="0" lang="en-GB"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448673311"/>
              </p:ext>
            </p:extLst>
          </p:nvPr>
        </p:nvGraphicFramePr>
        <p:xfrm>
          <a:off x="2275475" y="2573628"/>
          <a:ext cx="7476461" cy="3098874"/>
        </p:xfrm>
        <a:graphic>
          <a:graphicData uri="http://schemas.openxmlformats.org/drawingml/2006/table">
            <a:tbl>
              <a:tblPr firstRow="1" firstCol="1" bandRow="1"/>
              <a:tblGrid>
                <a:gridCol w="3923501"/>
                <a:gridCol w="3552960"/>
              </a:tblGrid>
              <a:tr h="2632668">
                <a:tc>
                  <a:txBody>
                    <a:bodyPr/>
                    <a:lstStyle/>
                    <a:p>
                      <a:pPr algn="l">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blipFill dpi="0" rotWithShape="1">
                      <a:blip r:embed="rId2">
                        <a:extLst>
                          <a:ext uri="{28A0092B-C50C-407E-A947-70E740481C1C}">
                            <a14:useLocalDpi xmlns:a14="http://schemas.microsoft.com/office/drawing/2010/main" val="0"/>
                          </a:ext>
                        </a:extLst>
                      </a:blip>
                      <a:srcRect/>
                      <a:stretch>
                        <a:fillRect/>
                      </a:stretch>
                    </a:blipFill>
                  </a:tcPr>
                </a:tc>
                <a:tc>
                  <a:txBody>
                    <a:bodyPr/>
                    <a:lstStyle/>
                    <a:p>
                      <a:pPr algn="l">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r>
              <a:tr h="466206">
                <a:tc>
                  <a:txBody>
                    <a:bodyPr/>
                    <a:lstStyle/>
                    <a:p>
                      <a:pPr algn="ctr">
                        <a:lnSpc>
                          <a:spcPct val="115000"/>
                        </a:lnSpc>
                        <a:spcAft>
                          <a:spcPts val="0"/>
                        </a:spcAft>
                      </a:pP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HUMANITARIAN ETHICS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ENVIRONMENTAL ETHICS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4666115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4042" y="824355"/>
            <a:ext cx="11484933" cy="5714558"/>
          </a:xfrm>
        </p:spPr>
        <p:txBody>
          <a:bodyPr>
            <a:normAutofit fontScale="77500" lnSpcReduction="20000"/>
          </a:bodyPr>
          <a:lstStyle/>
          <a:p>
            <a:pPr marL="228597" indent="0">
              <a:lnSpc>
                <a:spcPct val="115000"/>
              </a:lnSpc>
              <a:spcAft>
                <a:spcPts val="0"/>
              </a:spcAft>
              <a:buNone/>
            </a:pPr>
            <a:r>
              <a:rPr lang="en-GB" sz="3400" dirty="0">
                <a:latin typeface="+mj-lt"/>
                <a:ea typeface="Calibri" panose="020F0502020204030204" pitchFamily="34" charset="0"/>
                <a:cs typeface="Times New Roman" panose="02020603050405020304" pitchFamily="18" charset="0"/>
              </a:rPr>
              <a:t>Focusing on the clothing industry (and thinking about all that has been learned and discussed in previous lessons), students are going to consider the ethical implications of the fashion industry.</a:t>
            </a:r>
          </a:p>
          <a:p>
            <a:pPr marL="685797" indent="0">
              <a:lnSpc>
                <a:spcPct val="115000"/>
              </a:lnSpc>
              <a:spcAft>
                <a:spcPts val="0"/>
              </a:spcAft>
              <a:buNone/>
            </a:pPr>
            <a:r>
              <a:rPr lang="en-GB" sz="3400" dirty="0">
                <a:latin typeface="+mj-lt"/>
                <a:ea typeface="Calibri" panose="020F0502020204030204" pitchFamily="34" charset="0"/>
                <a:cs typeface="Times New Roman" panose="02020603050405020304" pitchFamily="18" charset="0"/>
              </a:rPr>
              <a:t> </a:t>
            </a:r>
          </a:p>
          <a:p>
            <a:pPr marL="914400" lvl="1" indent="-457200">
              <a:lnSpc>
                <a:spcPct val="115000"/>
              </a:lnSpc>
            </a:pPr>
            <a:r>
              <a:rPr lang="en-GB" sz="3100" dirty="0">
                <a:latin typeface="+mj-lt"/>
                <a:ea typeface="Calibri" panose="020F0502020204030204" pitchFamily="34" charset="0"/>
                <a:cs typeface="Times New Roman" panose="02020603050405020304" pitchFamily="18" charset="0"/>
              </a:rPr>
              <a:t>Split the class into small groups and give each group either </a:t>
            </a:r>
            <a:r>
              <a:rPr lang="en-GB" sz="3100" b="1" dirty="0">
                <a:solidFill>
                  <a:srgbClr val="FFFF00"/>
                </a:solidFill>
                <a:latin typeface="+mj-lt"/>
                <a:ea typeface="Calibri" panose="020F0502020204030204" pitchFamily="34" charset="0"/>
                <a:cs typeface="Times New Roman" panose="02020603050405020304" pitchFamily="18" charset="0"/>
              </a:rPr>
              <a:t>HUMANITARIAN</a:t>
            </a:r>
            <a:r>
              <a:rPr lang="en-GB" sz="3100" dirty="0">
                <a:solidFill>
                  <a:srgbClr val="FFFF00"/>
                </a:solidFill>
                <a:latin typeface="+mj-lt"/>
                <a:ea typeface="Calibri" panose="020F0502020204030204" pitchFamily="34" charset="0"/>
                <a:cs typeface="Times New Roman" panose="02020603050405020304" pitchFamily="18" charset="0"/>
              </a:rPr>
              <a:t> </a:t>
            </a:r>
            <a:r>
              <a:rPr lang="en-GB" sz="3100" dirty="0">
                <a:latin typeface="+mj-lt"/>
                <a:ea typeface="Calibri" panose="020F0502020204030204" pitchFamily="34" charset="0"/>
                <a:cs typeface="Times New Roman" panose="02020603050405020304" pitchFamily="18" charset="0"/>
              </a:rPr>
              <a:t>or </a:t>
            </a:r>
            <a:r>
              <a:rPr lang="en-GB" sz="3100" b="1" dirty="0">
                <a:solidFill>
                  <a:srgbClr val="00B050"/>
                </a:solidFill>
                <a:latin typeface="+mj-lt"/>
                <a:ea typeface="Calibri" panose="020F0502020204030204" pitchFamily="34" charset="0"/>
                <a:cs typeface="Times New Roman" panose="02020603050405020304" pitchFamily="18" charset="0"/>
              </a:rPr>
              <a:t>ENVIRONMENTAL</a:t>
            </a:r>
            <a:r>
              <a:rPr lang="en-GB" sz="3100" dirty="0">
                <a:solidFill>
                  <a:srgbClr val="00B050"/>
                </a:solidFill>
                <a:latin typeface="+mj-lt"/>
                <a:ea typeface="Calibri" panose="020F0502020204030204" pitchFamily="34" charset="0"/>
                <a:cs typeface="Times New Roman" panose="02020603050405020304" pitchFamily="18" charset="0"/>
              </a:rPr>
              <a:t> </a:t>
            </a:r>
            <a:r>
              <a:rPr lang="en-GB" sz="3100" dirty="0">
                <a:latin typeface="+mj-lt"/>
                <a:ea typeface="Calibri" panose="020F0502020204030204" pitchFamily="34" charset="0"/>
                <a:cs typeface="Times New Roman" panose="02020603050405020304" pitchFamily="18" charset="0"/>
              </a:rPr>
              <a:t>as their </a:t>
            </a:r>
            <a:r>
              <a:rPr lang="en-GB" sz="3100" dirty="0" smtClean="0">
                <a:latin typeface="+mj-lt"/>
                <a:ea typeface="Calibri" panose="020F0502020204030204" pitchFamily="34" charset="0"/>
                <a:cs typeface="Times New Roman" panose="02020603050405020304" pitchFamily="18" charset="0"/>
              </a:rPr>
              <a:t>focus</a:t>
            </a:r>
          </a:p>
          <a:p>
            <a:pPr marL="457200" lvl="1" indent="0">
              <a:lnSpc>
                <a:spcPct val="115000"/>
              </a:lnSpc>
              <a:buNone/>
            </a:pPr>
            <a:endParaRPr lang="en-GB" sz="3600" dirty="0">
              <a:latin typeface="+mj-lt"/>
              <a:ea typeface="Calibri" panose="020F0502020204030204" pitchFamily="34" charset="0"/>
              <a:cs typeface="Times New Roman" panose="02020603050405020304" pitchFamily="18" charset="0"/>
            </a:endParaRPr>
          </a:p>
          <a:p>
            <a:pPr marL="914400" lvl="1" indent="-457200">
              <a:lnSpc>
                <a:spcPct val="115000"/>
              </a:lnSpc>
            </a:pPr>
            <a:r>
              <a:rPr lang="en-GB" sz="3100" dirty="0">
                <a:latin typeface="+mj-lt"/>
                <a:ea typeface="Calibri" panose="020F0502020204030204" pitchFamily="34" charset="0"/>
                <a:cs typeface="Times New Roman" panose="02020603050405020304" pitchFamily="18" charset="0"/>
              </a:rPr>
              <a:t>Ask them to make a list of what some of the </a:t>
            </a:r>
            <a:r>
              <a:rPr lang="en-GB" sz="3100" b="1" dirty="0">
                <a:latin typeface="+mj-lt"/>
                <a:ea typeface="Calibri" panose="020F0502020204030204" pitchFamily="34" charset="0"/>
                <a:cs typeface="Times New Roman" panose="02020603050405020304" pitchFamily="18" charset="0"/>
              </a:rPr>
              <a:t>concerns and implications </a:t>
            </a:r>
            <a:r>
              <a:rPr lang="en-GB" sz="3100" dirty="0">
                <a:latin typeface="+mj-lt"/>
                <a:ea typeface="Calibri" panose="020F0502020204030204" pitchFamily="34" charset="0"/>
                <a:cs typeface="Times New Roman" panose="02020603050405020304" pitchFamily="18" charset="0"/>
              </a:rPr>
              <a:t>might be in the fashion industry within their core area. </a:t>
            </a:r>
            <a:endParaRPr lang="en-GB" sz="3100" dirty="0" smtClean="0">
              <a:latin typeface="+mj-lt"/>
              <a:ea typeface="Calibri" panose="020F0502020204030204" pitchFamily="34" charset="0"/>
              <a:cs typeface="Times New Roman" panose="02020603050405020304" pitchFamily="18" charset="0"/>
            </a:endParaRPr>
          </a:p>
          <a:p>
            <a:pPr marL="457200" lvl="1" indent="0">
              <a:lnSpc>
                <a:spcPct val="115000"/>
              </a:lnSpc>
              <a:buNone/>
            </a:pPr>
            <a:r>
              <a:rPr lang="en-GB" sz="3100" dirty="0">
                <a:latin typeface="+mj-lt"/>
                <a:ea typeface="Calibri" panose="020F0502020204030204" pitchFamily="34" charset="0"/>
                <a:cs typeface="Times New Roman" panose="02020603050405020304" pitchFamily="18" charset="0"/>
              </a:rPr>
              <a:t>	</a:t>
            </a:r>
            <a:r>
              <a:rPr lang="en-GB" sz="3100" dirty="0" smtClean="0">
                <a:latin typeface="+mj-lt"/>
                <a:ea typeface="Calibri" panose="020F0502020204030204" pitchFamily="34" charset="0"/>
                <a:cs typeface="Times New Roman" panose="02020603050405020304" pitchFamily="18" charset="0"/>
              </a:rPr>
              <a:t>For </a:t>
            </a:r>
            <a:r>
              <a:rPr lang="en-GB" sz="3100" dirty="0">
                <a:latin typeface="+mj-lt"/>
                <a:ea typeface="Calibri" panose="020F0502020204030204" pitchFamily="34" charset="0"/>
                <a:cs typeface="Times New Roman" panose="02020603050405020304" pitchFamily="18" charset="0"/>
              </a:rPr>
              <a:t>example</a:t>
            </a:r>
            <a:r>
              <a:rPr lang="en-GB" sz="3100" dirty="0" smtClean="0">
                <a:latin typeface="+mj-lt"/>
                <a:ea typeface="Calibri" panose="020F0502020204030204" pitchFamily="34" charset="0"/>
                <a:cs typeface="Times New Roman" panose="02020603050405020304" pitchFamily="18" charset="0"/>
              </a:rPr>
              <a:t>:</a:t>
            </a:r>
            <a:endParaRPr lang="en-GB" sz="3600" dirty="0">
              <a:latin typeface="+mj-lt"/>
              <a:ea typeface="Calibri" panose="020F0502020204030204" pitchFamily="34" charset="0"/>
              <a:cs typeface="Times New Roman" panose="02020603050405020304" pitchFamily="18" charset="0"/>
            </a:endParaRPr>
          </a:p>
          <a:p>
            <a:pPr marL="1143000" lvl="2" indent="-228600">
              <a:lnSpc>
                <a:spcPct val="115000"/>
              </a:lnSpc>
              <a:spcAft>
                <a:spcPts val="0"/>
              </a:spcAft>
              <a:buFont typeface="Courier New" panose="02070309020205020404" pitchFamily="49" charset="0"/>
              <a:buChar char="o"/>
            </a:pPr>
            <a:r>
              <a:rPr lang="en-GB" sz="3100" b="1" dirty="0">
                <a:solidFill>
                  <a:srgbClr val="FFFF00"/>
                </a:solidFill>
                <a:latin typeface="+mj-lt"/>
                <a:ea typeface="Calibri" panose="020F0502020204030204" pitchFamily="34" charset="0"/>
                <a:cs typeface="Times New Roman" panose="02020603050405020304" pitchFamily="18" charset="0"/>
              </a:rPr>
              <a:t>Humanitarian:</a:t>
            </a:r>
            <a:r>
              <a:rPr lang="en-GB" sz="3100" dirty="0">
                <a:solidFill>
                  <a:srgbClr val="FFFF00"/>
                </a:solidFill>
                <a:latin typeface="+mj-lt"/>
                <a:ea typeface="Calibri" panose="020F0502020204030204" pitchFamily="34" charset="0"/>
                <a:cs typeface="Times New Roman" panose="02020603050405020304" pitchFamily="18" charset="0"/>
              </a:rPr>
              <a:t> </a:t>
            </a:r>
            <a:r>
              <a:rPr lang="en-GB" sz="3100" dirty="0">
                <a:latin typeface="+mj-lt"/>
                <a:ea typeface="Calibri" panose="020F0502020204030204" pitchFamily="34" charset="0"/>
                <a:cs typeface="Times New Roman" panose="02020603050405020304" pitchFamily="18" charset="0"/>
              </a:rPr>
              <a:t>Is the workplace safe? Are children being employed? </a:t>
            </a:r>
          </a:p>
          <a:p>
            <a:pPr marL="1143000" lvl="2" indent="-228600">
              <a:lnSpc>
                <a:spcPct val="115000"/>
              </a:lnSpc>
              <a:spcAft>
                <a:spcPts val="1000"/>
              </a:spcAft>
              <a:buFont typeface="Courier New" panose="02070309020205020404" pitchFamily="49" charset="0"/>
              <a:buChar char="o"/>
            </a:pPr>
            <a:r>
              <a:rPr lang="en-GB" sz="3100" b="1" dirty="0">
                <a:solidFill>
                  <a:srgbClr val="00B050"/>
                </a:solidFill>
                <a:latin typeface="+mj-lt"/>
                <a:ea typeface="Calibri" panose="020F0502020204030204" pitchFamily="34" charset="0"/>
                <a:cs typeface="Times New Roman" panose="02020603050405020304" pitchFamily="18" charset="0"/>
              </a:rPr>
              <a:t>Environmental</a:t>
            </a:r>
            <a:r>
              <a:rPr lang="en-GB" sz="3100" dirty="0">
                <a:latin typeface="+mj-lt"/>
                <a:ea typeface="Calibri" panose="020F0502020204030204" pitchFamily="34" charset="0"/>
                <a:cs typeface="Times New Roman" panose="02020603050405020304" pitchFamily="18" charset="0"/>
              </a:rPr>
              <a:t>: </a:t>
            </a:r>
            <a:r>
              <a:rPr lang="en-GB" sz="2900" dirty="0">
                <a:latin typeface="+mj-lt"/>
                <a:ea typeface="Calibri" panose="020F0502020204030204" pitchFamily="34" charset="0"/>
                <a:cs typeface="Times New Roman" panose="02020603050405020304" pitchFamily="18" charset="0"/>
              </a:rPr>
              <a:t>Are </a:t>
            </a:r>
            <a:r>
              <a:rPr lang="en-GB" sz="2900" dirty="0" smtClean="0">
                <a:latin typeface="+mj-lt"/>
                <a:ea typeface="Calibri" panose="020F0502020204030204" pitchFamily="34" charset="0"/>
                <a:cs typeface="Times New Roman" panose="02020603050405020304" pitchFamily="18" charset="0"/>
              </a:rPr>
              <a:t>chemicals being </a:t>
            </a:r>
            <a:r>
              <a:rPr lang="en-GB" sz="2900" dirty="0">
                <a:latin typeface="+mj-lt"/>
                <a:ea typeface="Calibri" panose="020F0502020204030204" pitchFamily="34" charset="0"/>
                <a:cs typeface="Times New Roman" panose="02020603050405020304" pitchFamily="18" charset="0"/>
              </a:rPr>
              <a:t>used? What is happening to waste water?</a:t>
            </a:r>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Tree>
    <p:extLst>
      <p:ext uri="{BB962C8B-B14F-4D97-AF65-F5344CB8AC3E}">
        <p14:creationId xmlns:p14="http://schemas.microsoft.com/office/powerpoint/2010/main" val="112526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additive="base">
                                        <p:cTn id="3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8714" y="996285"/>
            <a:ext cx="10515600" cy="5126149"/>
          </a:xfrm>
        </p:spPr>
        <p:txBody>
          <a:bodyPr/>
          <a:lstStyle/>
          <a:p>
            <a:pPr marL="0" indent="0">
              <a:buNone/>
            </a:pPr>
            <a:r>
              <a:rPr lang="en-GB" dirty="0"/>
              <a:t>After a few </a:t>
            </a:r>
            <a:r>
              <a:rPr lang="en-GB" dirty="0" smtClean="0"/>
              <a:t>minutes of brainstorming, pose the following question to the class:</a:t>
            </a:r>
            <a:endParaRPr lang="en-GB" dirty="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a:p>
            <a:pPr marL="0" indent="0">
              <a:buNone/>
            </a:pPr>
            <a:r>
              <a:rPr lang="en-GB" dirty="0" smtClean="0"/>
              <a:t>Allow </a:t>
            </a:r>
            <a:r>
              <a:rPr lang="en-GB" dirty="0"/>
              <a:t>students a few minutes in their groups to discuss and consider their responses and then feedback to the class.</a:t>
            </a:r>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
        <p:nvSpPr>
          <p:cNvPr id="5" name="Rounded Rectangular Callout 4"/>
          <p:cNvSpPr/>
          <p:nvPr/>
        </p:nvSpPr>
        <p:spPr>
          <a:xfrm>
            <a:off x="4344346" y="2147651"/>
            <a:ext cx="3184336" cy="2384795"/>
          </a:xfrm>
          <a:prstGeom prst="wedgeRoundRectCallo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800" b="1" dirty="0"/>
              <a:t>Is it possible to be an ethical business and still focus on profit?</a:t>
            </a:r>
            <a:endParaRPr lang="en-GB" sz="2800" b="1" dirty="0">
              <a:solidFill>
                <a:schemeClr val="accent4">
                  <a:lumMod val="20000"/>
                  <a:lumOff val="80000"/>
                </a:schemeClr>
              </a:solidFill>
            </a:endParaRPr>
          </a:p>
        </p:txBody>
      </p:sp>
    </p:spTree>
    <p:extLst>
      <p:ext uri="{BB962C8B-B14F-4D97-AF65-F5344CB8AC3E}">
        <p14:creationId xmlns:p14="http://schemas.microsoft.com/office/powerpoint/2010/main" val="412768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 calcmode="lin" valueType="num">
                                      <p:cBhvr additive="base">
                                        <p:cTn id="1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2" y="2717379"/>
            <a:ext cx="11128500" cy="1845096"/>
          </a:xfrm>
        </p:spPr>
        <p:txBody>
          <a:bodyPr>
            <a:normAutofit/>
          </a:bodyPr>
          <a:lstStyle/>
          <a:p>
            <a:r>
              <a:rPr lang="en-GB" sz="5400" dirty="0" smtClean="0">
                <a:latin typeface="Century Gothic" panose="020B0502020202020204" pitchFamily="34" charset="0"/>
                <a:ea typeface="Calibri" panose="020F0502020204030204" pitchFamily="34" charset="0"/>
                <a:cs typeface="Times New Roman" panose="02020603050405020304" pitchFamily="18" charset="0"/>
              </a:rPr>
              <a:t>Responsible Fashion</a:t>
            </a:r>
            <a: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
            </a:r>
            <a:b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br>
            <a:r>
              <a:rPr lang="en-GB" sz="36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15 minutes+</a:t>
            </a:r>
            <a:endParaRPr lang="en-GB" sz="3600" dirty="0"/>
          </a:p>
        </p:txBody>
      </p:sp>
      <p:sp>
        <p:nvSpPr>
          <p:cNvPr id="4" name="Footer Placeholder 3"/>
          <p:cNvSpPr>
            <a:spLocks noGrp="1"/>
          </p:cNvSpPr>
          <p:nvPr>
            <p:ph type="ftr" sz="quarter" idx="11"/>
          </p:nvPr>
        </p:nvSpPr>
        <p:spPr/>
        <p:txBody>
          <a:bodyPr/>
          <a:lstStyle/>
          <a:p>
            <a:r>
              <a:rPr lang="en-GB" dirty="0">
                <a:solidFill>
                  <a:prstClr val="black">
                    <a:tint val="75000"/>
                  </a:prstClr>
                </a:solidFill>
              </a:rPr>
              <a:t>Copyright © 2017 ThoughtBox Education.   </a:t>
            </a: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679850" y="249073"/>
            <a:ext cx="1012024" cy="707197"/>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54992" y="249073"/>
            <a:ext cx="1005927" cy="707197"/>
          </a:xfrm>
          <a:prstGeom prst="rect">
            <a:avLst/>
          </a:prstGeom>
        </p:spPr>
      </p:pic>
    </p:spTree>
    <p:extLst>
      <p:ext uri="{BB962C8B-B14F-4D97-AF65-F5344CB8AC3E}">
        <p14:creationId xmlns:p14="http://schemas.microsoft.com/office/powerpoint/2010/main" val="1156108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944" y="1238821"/>
            <a:ext cx="9777984" cy="4348163"/>
          </a:xfrm>
        </p:spPr>
        <p:txBody>
          <a:bodyPr>
            <a:normAutofit/>
          </a:bodyPr>
          <a:lstStyle/>
          <a:p>
            <a:pPr marL="0" indent="0">
              <a:buNone/>
            </a:pPr>
            <a:r>
              <a:rPr lang="en-GB" sz="2400" dirty="0"/>
              <a:t>Watch the short video (53 seconds) made by Recycle Devon entitled:</a:t>
            </a:r>
          </a:p>
          <a:p>
            <a:pPr marL="0" indent="0">
              <a:buNone/>
            </a:pPr>
            <a:r>
              <a:rPr lang="en-GB" sz="3600" b="1" u="sng" dirty="0" smtClean="0">
                <a:hlinkClick r:id="rId2"/>
              </a:rPr>
              <a:t>Love </a:t>
            </a:r>
            <a:r>
              <a:rPr lang="en-GB" sz="3600" b="1" u="sng" dirty="0">
                <a:hlinkClick r:id="rId2"/>
              </a:rPr>
              <a:t>your </a:t>
            </a:r>
            <a:r>
              <a:rPr lang="en-GB" sz="3600" b="1" u="sng" dirty="0" smtClean="0">
                <a:hlinkClick r:id="rId2"/>
              </a:rPr>
              <a:t>Clothes</a:t>
            </a:r>
            <a:endParaRPr lang="en-GB" sz="3600" b="1" u="sng" dirty="0" smtClean="0"/>
          </a:p>
          <a:p>
            <a:pPr marL="0" indent="0">
              <a:buNone/>
            </a:pPr>
            <a:r>
              <a:rPr lang="en-GB" sz="1400" b="1" dirty="0"/>
              <a:t>(Click on the hyperlink above</a:t>
            </a:r>
            <a:r>
              <a:rPr lang="en-GB" sz="1400" b="1" dirty="0" smtClean="0"/>
              <a:t>)</a:t>
            </a:r>
            <a:endParaRPr lang="en-GB" altLang="en-US" sz="4000" dirty="0">
              <a:latin typeface="Arial" panose="020B0604020202020204" pitchFamily="34" charset="0"/>
            </a:endParaRPr>
          </a:p>
          <a:p>
            <a:pPr marL="0" indent="0">
              <a:buNone/>
            </a:pPr>
            <a:endParaRPr lang="en-GB" dirty="0"/>
          </a:p>
        </p:txBody>
      </p:sp>
      <p:sp>
        <p:nvSpPr>
          <p:cNvPr id="4" name="Footer Placeholder 3"/>
          <p:cNvSpPr>
            <a:spLocks noGrp="1"/>
          </p:cNvSpPr>
          <p:nvPr>
            <p:ph type="ftr" sz="quarter" idx="11"/>
          </p:nvPr>
        </p:nvSpPr>
        <p:spPr/>
        <p:txBody>
          <a:bodyPr/>
          <a:lstStyle/>
          <a:p>
            <a:r>
              <a:rPr lang="en-GB" dirty="0">
                <a:solidFill>
                  <a:prstClr val="black">
                    <a:tint val="75000"/>
                  </a:prstClr>
                </a:solidFill>
              </a:rPr>
              <a:t>Copyright © 2017 ThoughtBox Education.   </a:t>
            </a:r>
          </a:p>
        </p:txBody>
      </p:sp>
      <p:sp>
        <p:nvSpPr>
          <p:cNvPr id="6"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endParaRPr>
          </a:p>
        </p:txBody>
      </p:sp>
      <p:pic>
        <p:nvPicPr>
          <p:cNvPr id="11" name="Pictur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186170" y="167292"/>
            <a:ext cx="783639" cy="547603"/>
          </a:xfrm>
          <a:prstGeom prst="rect">
            <a:avLst/>
          </a:prstGeom>
        </p:spPr>
      </p:pic>
      <p:pic>
        <p:nvPicPr>
          <p:cNvPr id="7" name="Picture 6" descr="http://www.recycledevon.org/assets/lyc-banner_0.png"/>
          <p:cNvPicPr/>
          <p:nvPr/>
        </p:nvPicPr>
        <p:blipFill>
          <a:blip r:embed="rId4" cstate="print">
            <a:extLst>
              <a:ext uri="{28A0092B-C50C-407E-A947-70E740481C1C}">
                <a14:useLocalDpi xmlns:a14="http://schemas.microsoft.com/office/drawing/2010/main"/>
              </a:ext>
            </a:extLst>
          </a:blip>
          <a:srcRect/>
          <a:stretch>
            <a:fillRect/>
          </a:stretch>
        </p:blipFill>
        <p:spPr bwMode="auto">
          <a:xfrm>
            <a:off x="5654764" y="1965678"/>
            <a:ext cx="4733246" cy="2733911"/>
          </a:xfrm>
          <a:prstGeom prst="rect">
            <a:avLst/>
          </a:prstGeom>
          <a:noFill/>
          <a:ln>
            <a:noFill/>
          </a:ln>
        </p:spPr>
      </p:pic>
    </p:spTree>
    <p:extLst>
      <p:ext uri="{BB962C8B-B14F-4D97-AF65-F5344CB8AC3E}">
        <p14:creationId xmlns:p14="http://schemas.microsoft.com/office/powerpoint/2010/main" val="3762069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995680"/>
            <a:ext cx="10226038" cy="5046346"/>
          </a:xfrm>
        </p:spPr>
        <p:txBody>
          <a:bodyPr>
            <a:normAutofit/>
          </a:bodyPr>
          <a:lstStyle/>
          <a:p>
            <a:pPr marL="0" lvl="0" indent="0" defTabSz="914400" eaLnBrk="0" fontAlgn="base" hangingPunct="0">
              <a:lnSpc>
                <a:spcPct val="100000"/>
              </a:lnSpc>
              <a:spcBef>
                <a:spcPct val="0"/>
              </a:spcBef>
              <a:spcAft>
                <a:spcPct val="0"/>
              </a:spcAft>
              <a:buNone/>
            </a:pPr>
            <a:endParaRPr lang="en-GB" altLang="en-US" sz="2000" b="1" dirty="0">
              <a:solidFill>
                <a:srgbClr val="000000"/>
              </a:solidFill>
              <a:latin typeface="Century Gothic" panose="020B0502020202020204" pitchFamily="34" charset="0"/>
              <a:ea typeface="Calibri" panose="020F0502020204030204" pitchFamily="34" charset="0"/>
              <a:cs typeface="Tahoma" panose="020B0604030504040204" pitchFamily="34" charset="0"/>
            </a:endParaRPr>
          </a:p>
          <a:p>
            <a:pPr marL="457200" indent="-457200" defTabSz="914400" eaLnBrk="0" fontAlgn="base" hangingPunct="0">
              <a:lnSpc>
                <a:spcPct val="100000"/>
              </a:lnSpc>
              <a:spcBef>
                <a:spcPct val="0"/>
              </a:spcBef>
              <a:spcAft>
                <a:spcPct val="0"/>
              </a:spcAft>
              <a:buFont typeface="+mj-lt"/>
              <a:buAutoNum type="arabicPeriod"/>
            </a:pPr>
            <a:endParaRPr lang="en-GB" sz="1400" i="1" dirty="0" smtClean="0">
              <a:solidFill>
                <a:srgbClr val="7030A0"/>
              </a:solidFill>
              <a:latin typeface="Century Gothic" panose="020B0502020202020204" pitchFamily="34" charset="0"/>
            </a:endParaRPr>
          </a:p>
          <a:p>
            <a:pPr marL="457205" lvl="1" indent="0">
              <a:buNone/>
            </a:pPr>
            <a:endParaRPr lang="en-GB" dirty="0"/>
          </a:p>
          <a:p>
            <a:endParaRPr lang="en-GB" dirty="0"/>
          </a:p>
        </p:txBody>
      </p:sp>
      <p:sp>
        <p:nvSpPr>
          <p:cNvPr id="4" name="Footer Placeholder 3"/>
          <p:cNvSpPr>
            <a:spLocks noGrp="1"/>
          </p:cNvSpPr>
          <p:nvPr>
            <p:ph type="ftr" sz="quarter" idx="11"/>
          </p:nvPr>
        </p:nvSpPr>
        <p:spPr>
          <a:xfrm>
            <a:off x="4038602" y="6356351"/>
            <a:ext cx="4114800" cy="365125"/>
          </a:xfrm>
        </p:spPr>
        <p:txBody>
          <a:bodyPr/>
          <a:lstStyle/>
          <a:p>
            <a:r>
              <a:rPr lang="en-GB" dirty="0">
                <a:solidFill>
                  <a:prstClr val="black">
                    <a:tint val="75000"/>
                  </a:prstClr>
                </a:solidFill>
              </a:rPr>
              <a:t>Copyright © 2017 ThoughtBox Education.   </a:t>
            </a:r>
          </a:p>
        </p:txBody>
      </p:sp>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endParaRPr>
          </a:p>
        </p:txBody>
      </p:sp>
      <p:sp>
        <p:nvSpPr>
          <p:cNvPr id="8" name="Rectangle 7"/>
          <p:cNvSpPr/>
          <p:nvPr/>
        </p:nvSpPr>
        <p:spPr>
          <a:xfrm>
            <a:off x="7050024" y="1492331"/>
            <a:ext cx="4329684" cy="3170099"/>
          </a:xfrm>
          <a:prstGeom prst="rect">
            <a:avLst/>
          </a:prstGeom>
        </p:spPr>
        <p:txBody>
          <a:bodyPr wrap="square">
            <a:spAutoFit/>
          </a:bodyPr>
          <a:lstStyle/>
          <a:p>
            <a:endParaRPr lang="en-GB" sz="2000" dirty="0" smtClean="0">
              <a:solidFill>
                <a:prstClr val="black"/>
              </a:solidFill>
            </a:endParaRPr>
          </a:p>
          <a:p>
            <a:endParaRPr lang="en-GB" sz="2000" dirty="0">
              <a:solidFill>
                <a:prstClr val="black"/>
              </a:solidFill>
            </a:endParaRPr>
          </a:p>
          <a:p>
            <a:r>
              <a:rPr lang="en-GB" sz="2000" dirty="0">
                <a:solidFill>
                  <a:prstClr val="black"/>
                </a:solidFill>
              </a:rPr>
              <a:t>Allow students a few minutes to respond to the </a:t>
            </a:r>
            <a:r>
              <a:rPr lang="en-GB" sz="2000" dirty="0" smtClean="0">
                <a:solidFill>
                  <a:prstClr val="black"/>
                </a:solidFill>
              </a:rPr>
              <a:t>film </a:t>
            </a:r>
            <a:r>
              <a:rPr lang="en-GB" sz="2000" dirty="0">
                <a:solidFill>
                  <a:prstClr val="black"/>
                </a:solidFill>
              </a:rPr>
              <a:t>with people sitting near to them</a:t>
            </a:r>
            <a:r>
              <a:rPr lang="en-GB" sz="2000" dirty="0" smtClean="0">
                <a:solidFill>
                  <a:prstClr val="black"/>
                </a:solidFill>
              </a:rPr>
              <a:t>.</a:t>
            </a:r>
          </a:p>
          <a:p>
            <a:endParaRPr lang="en-GB" sz="2000" dirty="0" smtClean="0">
              <a:solidFill>
                <a:prstClr val="black"/>
              </a:solidFill>
            </a:endParaRPr>
          </a:p>
          <a:p>
            <a:r>
              <a:rPr lang="en-GB" sz="2000" dirty="0" smtClean="0">
                <a:solidFill>
                  <a:prstClr val="black"/>
                </a:solidFill>
              </a:rPr>
              <a:t>After </a:t>
            </a:r>
            <a:r>
              <a:rPr lang="en-GB" sz="2000" dirty="0">
                <a:solidFill>
                  <a:prstClr val="black"/>
                </a:solidFill>
              </a:rPr>
              <a:t>sharing their initial responses, ask them to </a:t>
            </a:r>
            <a:r>
              <a:rPr lang="en-GB" sz="2000" dirty="0" smtClean="0">
                <a:solidFill>
                  <a:prstClr val="black"/>
                </a:solidFill>
              </a:rPr>
              <a:t>consider </a:t>
            </a:r>
            <a:r>
              <a:rPr lang="en-GB" sz="2000" dirty="0">
                <a:solidFill>
                  <a:prstClr val="black"/>
                </a:solidFill>
              </a:rPr>
              <a:t>the </a:t>
            </a:r>
            <a:r>
              <a:rPr lang="en-GB" sz="2000" dirty="0" smtClean="0">
                <a:solidFill>
                  <a:prstClr val="black"/>
                </a:solidFill>
              </a:rPr>
              <a:t>following questions:</a:t>
            </a:r>
            <a:endParaRPr lang="en-GB" sz="2000" dirty="0">
              <a:solidFill>
                <a:prstClr val="black"/>
              </a:solidFill>
            </a:endParaRPr>
          </a:p>
          <a:p>
            <a:endParaRPr lang="en-GB" sz="2000" dirty="0">
              <a:solidFill>
                <a:prstClr val="black"/>
              </a:solidFill>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873696" y="160921"/>
            <a:ext cx="1012024" cy="707197"/>
          </a:xfrm>
          <a:prstGeom prst="rect">
            <a:avLst/>
          </a:prstGeom>
        </p:spPr>
      </p:pic>
      <p:pic>
        <p:nvPicPr>
          <p:cNvPr id="9" name="Picture 8" descr="http://www.recycledevon.org/assets/lyc-banner_0.png"/>
          <p:cNvPicPr/>
          <p:nvPr/>
        </p:nvPicPr>
        <p:blipFill>
          <a:blip r:embed="rId3" cstate="print">
            <a:extLst>
              <a:ext uri="{28A0092B-C50C-407E-A947-70E740481C1C}">
                <a14:useLocalDpi xmlns:a14="http://schemas.microsoft.com/office/drawing/2010/main"/>
              </a:ext>
            </a:extLst>
          </a:blip>
          <a:srcRect/>
          <a:stretch>
            <a:fillRect/>
          </a:stretch>
        </p:blipFill>
        <p:spPr bwMode="auto">
          <a:xfrm>
            <a:off x="1562986" y="1807536"/>
            <a:ext cx="5309793" cy="2934584"/>
          </a:xfrm>
          <a:prstGeom prst="rect">
            <a:avLst/>
          </a:prstGeom>
          <a:noFill/>
          <a:ln>
            <a:noFill/>
          </a:ln>
        </p:spPr>
      </p:pic>
    </p:spTree>
    <p:extLst>
      <p:ext uri="{BB962C8B-B14F-4D97-AF65-F5344CB8AC3E}">
        <p14:creationId xmlns:p14="http://schemas.microsoft.com/office/powerpoint/2010/main" val="37355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2" y="2717379"/>
            <a:ext cx="10515600" cy="1845096"/>
          </a:xfrm>
        </p:spPr>
        <p:txBody>
          <a:bodyPr>
            <a:normAutofit/>
          </a:bodyPr>
          <a:lstStyle/>
          <a:p>
            <a:r>
              <a:rPr lang="en-GB" sz="5400" dirty="0" smtClean="0">
                <a:latin typeface="Century Gothic" panose="020B0502020202020204" pitchFamily="34" charset="0"/>
                <a:ea typeface="Calibri" panose="020F0502020204030204" pitchFamily="34" charset="0"/>
                <a:cs typeface="Times New Roman" panose="02020603050405020304" pitchFamily="18" charset="0"/>
              </a:rPr>
              <a:t>Pre-lesson reflection</a:t>
            </a:r>
            <a: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
            </a:r>
            <a:b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br>
            <a:r>
              <a:rPr lang="en-GB" sz="36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3-5 minutes+</a:t>
            </a:r>
            <a:endParaRPr lang="en-GB" sz="3600" dirty="0"/>
          </a:p>
        </p:txBody>
      </p:sp>
      <p:sp>
        <p:nvSpPr>
          <p:cNvPr id="3" name="Text Placeholder 2"/>
          <p:cNvSpPr>
            <a:spLocks noGrp="1"/>
          </p:cNvSpPr>
          <p:nvPr>
            <p:ph type="body" idx="1"/>
          </p:nvPr>
        </p:nvSpPr>
        <p:spPr/>
        <p:txBody>
          <a:bodyPr/>
          <a:lstStyle/>
          <a:p>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112914" y="255443"/>
            <a:ext cx="1079086" cy="676715"/>
          </a:xfrm>
          <a:prstGeom prst="rect">
            <a:avLst/>
          </a:prstGeom>
        </p:spPr>
      </p:pic>
    </p:spTree>
    <p:extLst>
      <p:ext uri="{BB962C8B-B14F-4D97-AF65-F5344CB8AC3E}">
        <p14:creationId xmlns:p14="http://schemas.microsoft.com/office/powerpoint/2010/main" val="8852611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151378" y="6399893"/>
            <a:ext cx="4114800" cy="365125"/>
          </a:xfrm>
        </p:spPr>
        <p:txBody>
          <a:bodyPr/>
          <a:lstStyle/>
          <a:p>
            <a:r>
              <a:rPr lang="en-GB" dirty="0">
                <a:solidFill>
                  <a:prstClr val="black">
                    <a:tint val="75000"/>
                  </a:prstClr>
                </a:solidFill>
              </a:rPr>
              <a:t>Copyright © 2017 ThoughtBox Education.   </a:t>
            </a:r>
          </a:p>
        </p:txBody>
      </p:sp>
      <p:sp>
        <p:nvSpPr>
          <p:cNvPr id="5" name="Rounded Rectangular Callout 4"/>
          <p:cNvSpPr/>
          <p:nvPr/>
        </p:nvSpPr>
        <p:spPr>
          <a:xfrm>
            <a:off x="2850895" y="1295346"/>
            <a:ext cx="2600965" cy="1851891"/>
          </a:xfrm>
          <a:prstGeom prst="wedgeRoundRectCallou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Do you ever dump your clothes? </a:t>
            </a:r>
            <a:endParaRPr lang="en-GB" sz="2400" dirty="0"/>
          </a:p>
        </p:txBody>
      </p:sp>
      <p:sp>
        <p:nvSpPr>
          <p:cNvPr id="6" name="Rounded Rectangular Callout 5"/>
          <p:cNvSpPr/>
          <p:nvPr/>
        </p:nvSpPr>
        <p:spPr>
          <a:xfrm>
            <a:off x="5217938" y="2397541"/>
            <a:ext cx="3660248" cy="3025063"/>
          </a:xfrm>
          <a:prstGeom prst="wedgeRoundRectCallout">
            <a:avLst/>
          </a:prstGeom>
          <a:solidFill>
            <a:srgbClr val="C412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Do you have a responsibility to be ethical in the way you throw away your </a:t>
            </a:r>
            <a:r>
              <a:rPr lang="en-GB" sz="2400" b="1" dirty="0" smtClean="0"/>
              <a:t>old or unwanted clothes</a:t>
            </a:r>
            <a:r>
              <a:rPr lang="en-GB" sz="2400" b="1" dirty="0"/>
              <a:t>? Why</a:t>
            </a:r>
            <a:r>
              <a:rPr lang="en-GB" sz="2400" b="1" dirty="0" smtClean="0"/>
              <a:t>? Why not?</a:t>
            </a:r>
            <a:endParaRPr lang="en-GB" sz="2400" dirty="0"/>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0178" y="213247"/>
            <a:ext cx="1005927" cy="707197"/>
          </a:xfrm>
          <a:prstGeom prst="rect">
            <a:avLst/>
          </a:prstGeom>
        </p:spPr>
      </p:pic>
    </p:spTree>
    <p:extLst>
      <p:ext uri="{BB962C8B-B14F-4D97-AF65-F5344CB8AC3E}">
        <p14:creationId xmlns:p14="http://schemas.microsoft.com/office/powerpoint/2010/main" val="312571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2" y="1102611"/>
            <a:ext cx="10515600" cy="5085538"/>
          </a:xfrm>
        </p:spPr>
        <p:txBody>
          <a:bodyPr>
            <a:normAutofit fontScale="92500" lnSpcReduction="10000"/>
          </a:bodyPr>
          <a:lstStyle/>
          <a:p>
            <a:pPr marL="0" indent="0">
              <a:buNone/>
            </a:pPr>
            <a:r>
              <a:rPr lang="en-GB" dirty="0"/>
              <a:t>Either working in pairs or on their own, ask students to design a simple poster </a:t>
            </a:r>
            <a:r>
              <a:rPr lang="en-GB" dirty="0" smtClean="0"/>
              <a:t>or infographic </a:t>
            </a:r>
            <a:r>
              <a:rPr lang="en-GB" dirty="0"/>
              <a:t>(click </a:t>
            </a:r>
            <a:r>
              <a:rPr lang="en-GB" u="sng" dirty="0">
                <a:hlinkClick r:id="rId2"/>
              </a:rPr>
              <a:t>here</a:t>
            </a:r>
            <a:r>
              <a:rPr lang="en-GB" dirty="0"/>
              <a:t> for a selection of infographics on this topic to give ideas)</a:t>
            </a:r>
            <a:r>
              <a:rPr lang="en-GB" dirty="0" smtClean="0"/>
              <a:t> to </a:t>
            </a:r>
            <a:r>
              <a:rPr lang="en-GB" dirty="0"/>
              <a:t>give advice to people on how to shop ethically and/ or how to get rid of their clothing ethically. </a:t>
            </a:r>
            <a:endParaRPr lang="en-GB" dirty="0" smtClean="0"/>
          </a:p>
          <a:p>
            <a:pPr marL="0" indent="0">
              <a:buNone/>
            </a:pPr>
            <a:r>
              <a:rPr lang="en-GB" dirty="0" smtClean="0"/>
              <a:t>The title is:</a:t>
            </a:r>
            <a:endParaRPr lang="en-GB" dirty="0"/>
          </a:p>
          <a:p>
            <a:pPr marL="0" indent="0" algn="ctr">
              <a:buNone/>
            </a:pPr>
            <a:r>
              <a:rPr lang="en-GB" sz="4000" b="1" dirty="0" smtClean="0">
                <a:solidFill>
                  <a:schemeClr val="accent1">
                    <a:lumMod val="50000"/>
                  </a:schemeClr>
                </a:solidFill>
              </a:rPr>
              <a:t>5 </a:t>
            </a:r>
            <a:r>
              <a:rPr lang="en-GB" sz="4000" b="1" dirty="0">
                <a:solidFill>
                  <a:schemeClr val="accent1">
                    <a:lumMod val="50000"/>
                  </a:schemeClr>
                </a:solidFill>
              </a:rPr>
              <a:t>Top Tips for Ethical Clothes Shopping</a:t>
            </a:r>
            <a:endParaRPr lang="en-GB" sz="4000" dirty="0">
              <a:solidFill>
                <a:schemeClr val="accent1">
                  <a:lumMod val="50000"/>
                </a:schemeClr>
              </a:solidFill>
            </a:endParaRPr>
          </a:p>
          <a:p>
            <a:pPr marL="0" lvl="0" indent="0">
              <a:buNone/>
            </a:pPr>
            <a:r>
              <a:rPr lang="en-GB" dirty="0" smtClean="0"/>
              <a:t>Think </a:t>
            </a:r>
            <a:r>
              <a:rPr lang="en-GB" dirty="0"/>
              <a:t>about all of the ideas covered so far in the curriculum, as well as their own thoughts and knowledge</a:t>
            </a:r>
            <a:r>
              <a:rPr lang="en-GB" dirty="0" smtClean="0"/>
              <a:t>.</a:t>
            </a:r>
          </a:p>
          <a:p>
            <a:pPr marL="0" lvl="0" indent="0">
              <a:buNone/>
            </a:pPr>
            <a:endParaRPr lang="en-GB" dirty="0"/>
          </a:p>
          <a:p>
            <a:pPr marL="0" indent="0">
              <a:buNone/>
            </a:pPr>
            <a:r>
              <a:rPr lang="en-GB" dirty="0"/>
              <a:t>Some questions to consider if students are unsure on what to focus on:</a:t>
            </a:r>
          </a:p>
          <a:p>
            <a:pPr marL="0" lvl="0" indent="0">
              <a:buNone/>
            </a:pP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Tree>
    <p:extLst>
      <p:ext uri="{BB962C8B-B14F-4D97-AF65-F5344CB8AC3E}">
        <p14:creationId xmlns:p14="http://schemas.microsoft.com/office/powerpoint/2010/main" val="34435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9914" y="1470073"/>
            <a:ext cx="10515600" cy="4351338"/>
          </a:xfrm>
        </p:spPr>
        <p:txBody>
          <a:bodyPr/>
          <a:lstStyle/>
          <a:p>
            <a:pPr marL="914405" lvl="1" indent="-457200">
              <a:buFont typeface="+mj-lt"/>
              <a:buAutoNum type="arabicPeriod"/>
            </a:pPr>
            <a:r>
              <a:rPr lang="en-GB" sz="2800" b="1" dirty="0"/>
              <a:t>Who made my clothes?</a:t>
            </a:r>
            <a:endParaRPr lang="en-GB" sz="2800" dirty="0"/>
          </a:p>
          <a:p>
            <a:pPr marL="914405" lvl="1" indent="-457200">
              <a:buFont typeface="+mj-lt"/>
              <a:buAutoNum type="arabicPeriod"/>
            </a:pPr>
            <a:r>
              <a:rPr lang="en-GB" sz="2800" b="1" dirty="0">
                <a:solidFill>
                  <a:schemeClr val="accent4">
                    <a:lumMod val="20000"/>
                    <a:lumOff val="80000"/>
                  </a:schemeClr>
                </a:solidFill>
              </a:rPr>
              <a:t>Where were my clothes made?</a:t>
            </a:r>
            <a:endParaRPr lang="en-GB" sz="2800" dirty="0">
              <a:solidFill>
                <a:schemeClr val="accent4">
                  <a:lumMod val="20000"/>
                  <a:lumOff val="80000"/>
                </a:schemeClr>
              </a:solidFill>
            </a:endParaRPr>
          </a:p>
          <a:p>
            <a:pPr marL="914405" lvl="1" indent="-457200">
              <a:buFont typeface="+mj-lt"/>
              <a:buAutoNum type="arabicPeriod"/>
            </a:pPr>
            <a:r>
              <a:rPr lang="en-GB" sz="2800" b="1" dirty="0"/>
              <a:t>What are my clothes made out of?</a:t>
            </a:r>
            <a:endParaRPr lang="en-GB" sz="2800" dirty="0"/>
          </a:p>
          <a:p>
            <a:pPr marL="914405" lvl="1" indent="-457200">
              <a:buFont typeface="+mj-lt"/>
              <a:buAutoNum type="arabicPeriod"/>
            </a:pPr>
            <a:r>
              <a:rPr lang="en-GB" sz="2800" b="1" dirty="0">
                <a:solidFill>
                  <a:schemeClr val="accent4">
                    <a:lumMod val="20000"/>
                    <a:lumOff val="80000"/>
                  </a:schemeClr>
                </a:solidFill>
              </a:rPr>
              <a:t>Is there a fair trade involved?</a:t>
            </a:r>
            <a:endParaRPr lang="en-GB" sz="2800" dirty="0">
              <a:solidFill>
                <a:schemeClr val="accent4">
                  <a:lumMod val="20000"/>
                  <a:lumOff val="80000"/>
                </a:schemeClr>
              </a:solidFill>
            </a:endParaRPr>
          </a:p>
          <a:p>
            <a:pPr marL="914405" lvl="1" indent="-457200">
              <a:buFont typeface="+mj-lt"/>
              <a:buAutoNum type="arabicPeriod"/>
            </a:pPr>
            <a:r>
              <a:rPr lang="en-GB" sz="2800" b="1" dirty="0"/>
              <a:t>What are working conditions like?</a:t>
            </a:r>
            <a:endParaRPr lang="en-GB" sz="2800" dirty="0"/>
          </a:p>
          <a:p>
            <a:pPr marL="914405" lvl="1" indent="-457200">
              <a:buFont typeface="+mj-lt"/>
              <a:buAutoNum type="arabicPeriod"/>
            </a:pPr>
            <a:r>
              <a:rPr lang="en-GB" sz="2800" b="1" dirty="0">
                <a:solidFill>
                  <a:schemeClr val="accent4">
                    <a:lumMod val="20000"/>
                    <a:lumOff val="80000"/>
                  </a:schemeClr>
                </a:solidFill>
              </a:rPr>
              <a:t>What is the waste involved in the production line?</a:t>
            </a:r>
            <a:endParaRPr lang="en-GB" sz="2800" dirty="0">
              <a:solidFill>
                <a:schemeClr val="accent4">
                  <a:lumMod val="20000"/>
                  <a:lumOff val="80000"/>
                </a:schemeClr>
              </a:solidFill>
            </a:endParaRPr>
          </a:p>
          <a:p>
            <a:pPr marL="914405" lvl="1" indent="-457200">
              <a:buFont typeface="+mj-lt"/>
              <a:buAutoNum type="arabicPeriod"/>
            </a:pPr>
            <a:r>
              <a:rPr lang="en-GB" sz="2800" b="1" dirty="0"/>
              <a:t>Is the garment only going to last a short time?</a:t>
            </a:r>
            <a:endParaRPr lang="en-GB" sz="2800" dirty="0"/>
          </a:p>
          <a:p>
            <a:pPr marL="914405" lvl="1" indent="-457200">
              <a:buFont typeface="+mj-lt"/>
              <a:buAutoNum type="arabicPeriod"/>
            </a:pPr>
            <a:r>
              <a:rPr lang="en-GB" sz="2800" b="1" dirty="0">
                <a:solidFill>
                  <a:schemeClr val="accent4">
                    <a:lumMod val="20000"/>
                    <a:lumOff val="80000"/>
                  </a:schemeClr>
                </a:solidFill>
              </a:rPr>
              <a:t>Is it really “rubbish” or is it simply not to my taste anymore?</a:t>
            </a:r>
            <a:endParaRPr lang="en-GB" sz="2800" dirty="0">
              <a:solidFill>
                <a:schemeClr val="accent4">
                  <a:lumMod val="20000"/>
                  <a:lumOff val="80000"/>
                </a:schemeClr>
              </a:solidFill>
            </a:endParaRPr>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Tree>
    <p:extLst>
      <p:ext uri="{BB962C8B-B14F-4D97-AF65-F5344CB8AC3E}">
        <p14:creationId xmlns:p14="http://schemas.microsoft.com/office/powerpoint/2010/main" val="3592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508250" y="6411215"/>
            <a:ext cx="4114800" cy="365125"/>
          </a:xfrm>
        </p:spPr>
        <p:txBody>
          <a:bodyPr/>
          <a:lstStyle/>
          <a:p>
            <a:r>
              <a:rPr lang="en-GB" dirty="0" smtClean="0"/>
              <a:t>Copyright © 2017 ThoughtBox Education.   </a:t>
            </a:r>
            <a:endParaRPr lang="en-GB" dirty="0"/>
          </a:p>
        </p:txBody>
      </p:sp>
      <p:sp>
        <p:nvSpPr>
          <p:cNvPr id="6" name="Oval Callout 5"/>
          <p:cNvSpPr/>
          <p:nvPr/>
        </p:nvSpPr>
        <p:spPr>
          <a:xfrm>
            <a:off x="1990346" y="274320"/>
            <a:ext cx="7479792" cy="5797296"/>
          </a:xfrm>
          <a:prstGeom prst="wedgeEllipseCallo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5000"/>
              </a:lnSpc>
              <a:spcAft>
                <a:spcPts val="1000"/>
              </a:spcAft>
              <a:defRPr/>
            </a:pPr>
            <a:r>
              <a:rPr lang="en-GB" sz="2800" b="1" kern="0">
                <a:solidFill>
                  <a:sysClr val="window" lastClr="FFFFFF"/>
                </a:solidFill>
                <a:latin typeface="Century Gothic" panose="020B0502020202020204" pitchFamily="34" charset="0"/>
                <a:ea typeface="Calibri" panose="020F0502020204030204" pitchFamily="34" charset="0"/>
                <a:cs typeface="Times New Roman" panose="02020603050405020304" pitchFamily="18" charset="0"/>
              </a:rPr>
              <a:t>Take it further</a:t>
            </a:r>
            <a:endParaRPr lang="en-GB" sz="1600" b="1" kern="0">
              <a:solidFill>
                <a:sysClr val="window" lastClr="FFFFFF"/>
              </a:solidFill>
              <a:latin typeface="Calibri"/>
              <a:ea typeface="Calibri" panose="020F0502020204030204" pitchFamily="34" charset="0"/>
              <a:cs typeface="Times New Roman" panose="02020603050405020304" pitchFamily="18" charset="0"/>
            </a:endParaRPr>
          </a:p>
          <a:p>
            <a:pPr lvl="0">
              <a:lnSpc>
                <a:spcPct val="107000"/>
              </a:lnSpc>
              <a:spcAft>
                <a:spcPts val="800"/>
              </a:spcAft>
              <a:defRPr/>
            </a:pPr>
            <a:r>
              <a:rPr lang="en-GB" b="1" kern="0">
                <a:solidFill>
                  <a:sysClr val="window" lastClr="FFFFFF"/>
                </a:solidFill>
                <a:latin typeface="Century Gothic" panose="020B0502020202020204" pitchFamily="34" charset="0"/>
                <a:ea typeface="Calibri" panose="020F0502020204030204" pitchFamily="34" charset="0"/>
                <a:cs typeface="Times New Roman" panose="02020603050405020304" pitchFamily="18" charset="0"/>
              </a:rPr>
              <a:t>If time allows, take a look at these articles and organisations focusing on ethical fashion:</a:t>
            </a:r>
            <a:endParaRPr lang="en-GB" b="1" kern="0">
              <a:solidFill>
                <a:sysClr val="window" lastClr="FFFFFF"/>
              </a:solidFill>
              <a:latin typeface="Calibri"/>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defRPr/>
            </a:pPr>
            <a:r>
              <a:rPr lang="en-GB" b="1" u="sng" kern="0">
                <a:solidFill>
                  <a:srgbClr val="0000FF"/>
                </a:solidFill>
                <a:latin typeface="Century Gothic" panose="020B0502020202020204" pitchFamily="34" charset="0"/>
                <a:ea typeface="Calibri" panose="020F0502020204030204" pitchFamily="34" charset="0"/>
                <a:cs typeface="Times New Roman" panose="02020603050405020304" pitchFamily="18" charset="0"/>
                <a:hlinkClick r:id="rId2"/>
              </a:rPr>
              <a:t>How ethical is H&amp;M?</a:t>
            </a:r>
            <a:r>
              <a:rPr lang="en-GB" b="1" kern="0">
                <a:solidFill>
                  <a:sysClr val="window" lastClr="FFFFFF"/>
                </a:solidFill>
                <a:latin typeface="Century Gothic" panose="020B0502020202020204" pitchFamily="34" charset="0"/>
                <a:ea typeface="Calibri" panose="020F0502020204030204" pitchFamily="34" charset="0"/>
                <a:cs typeface="Times New Roman" panose="02020603050405020304" pitchFamily="18" charset="0"/>
              </a:rPr>
              <a:t> (article)</a:t>
            </a:r>
            <a:endParaRPr lang="en-GB" b="1" kern="0">
              <a:solidFill>
                <a:sysClr val="window" lastClr="FFFFFF"/>
              </a:solidFill>
              <a:latin typeface="Calibri"/>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defRPr/>
            </a:pPr>
            <a:r>
              <a:rPr lang="en-GB" b="1" u="sng" kern="0">
                <a:solidFill>
                  <a:srgbClr val="0000FF"/>
                </a:solidFill>
                <a:latin typeface="Century Gothic" panose="020B0502020202020204" pitchFamily="34" charset="0"/>
                <a:ea typeface="Calibri" panose="020F0502020204030204" pitchFamily="34" charset="0"/>
                <a:cs typeface="Times New Roman" panose="02020603050405020304" pitchFamily="18" charset="0"/>
                <a:hlinkClick r:id="rId3"/>
              </a:rPr>
              <a:t>How ethical is M&amp;S?</a:t>
            </a:r>
            <a:r>
              <a:rPr lang="en-GB" b="1" kern="0">
                <a:solidFill>
                  <a:sysClr val="window" lastClr="FFFFFF"/>
                </a:solidFill>
                <a:latin typeface="Century Gothic" panose="020B0502020202020204" pitchFamily="34" charset="0"/>
                <a:ea typeface="Calibri" panose="020F0502020204030204" pitchFamily="34" charset="0"/>
                <a:cs typeface="Times New Roman" panose="02020603050405020304" pitchFamily="18" charset="0"/>
              </a:rPr>
              <a:t> (article)</a:t>
            </a:r>
            <a:endParaRPr lang="en-GB" b="1" kern="0">
              <a:solidFill>
                <a:sysClr val="window" lastClr="FFFFFF"/>
              </a:solidFill>
              <a:latin typeface="Calibri"/>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defRPr/>
            </a:pPr>
            <a:r>
              <a:rPr lang="en-GB" b="1" u="sng" kern="0">
                <a:solidFill>
                  <a:srgbClr val="0000FF"/>
                </a:solidFill>
                <a:latin typeface="Century Gothic" panose="020B0502020202020204" pitchFamily="34" charset="0"/>
                <a:ea typeface="Calibri" panose="020F0502020204030204" pitchFamily="34" charset="0"/>
                <a:cs typeface="Times New Roman" panose="02020603050405020304" pitchFamily="18" charset="0"/>
                <a:hlinkClick r:id="rId4"/>
              </a:rPr>
              <a:t>Oxfam – ethical trading</a:t>
            </a:r>
            <a:r>
              <a:rPr lang="en-GB" b="1" kern="0">
                <a:solidFill>
                  <a:sysClr val="window" lastClr="FFFFFF"/>
                </a:solidFill>
                <a:latin typeface="Century Gothic" panose="020B0502020202020204" pitchFamily="34" charset="0"/>
                <a:ea typeface="Calibri" panose="020F0502020204030204" pitchFamily="34" charset="0"/>
                <a:cs typeface="Times New Roman" panose="02020603050405020304" pitchFamily="18" charset="0"/>
              </a:rPr>
              <a:t> (website)</a:t>
            </a:r>
            <a:endParaRPr lang="en-GB" b="1" kern="0">
              <a:solidFill>
                <a:sysClr val="window" lastClr="FFFFFF"/>
              </a:solidFill>
              <a:latin typeface="Calibri"/>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defRPr/>
            </a:pPr>
            <a:r>
              <a:rPr lang="en-GB" b="1" u="sng" kern="0">
                <a:solidFill>
                  <a:srgbClr val="0000FF"/>
                </a:solidFill>
                <a:latin typeface="Century Gothic" panose="020B0502020202020204" pitchFamily="34" charset="0"/>
                <a:ea typeface="Calibri" panose="020F0502020204030204" pitchFamily="34" charset="0"/>
                <a:cs typeface="Times New Roman" panose="02020603050405020304" pitchFamily="18" charset="0"/>
                <a:hlinkClick r:id="rId5"/>
              </a:rPr>
              <a:t>Redress</a:t>
            </a:r>
            <a:r>
              <a:rPr lang="en-GB" b="1" kern="0">
                <a:solidFill>
                  <a:sysClr val="window" lastClr="FFFFFF"/>
                </a:solidFill>
                <a:latin typeface="Century Gothic" panose="020B0502020202020204" pitchFamily="34" charset="0"/>
                <a:ea typeface="Calibri" panose="020F0502020204030204" pitchFamily="34" charset="0"/>
                <a:cs typeface="Times New Roman" panose="02020603050405020304" pitchFamily="18" charset="0"/>
              </a:rPr>
              <a:t> (organisation)</a:t>
            </a:r>
            <a:endParaRPr lang="en-GB" b="1" kern="0">
              <a:solidFill>
                <a:sysClr val="window" lastClr="FFFFFF"/>
              </a:solidFill>
              <a:latin typeface="Calibri"/>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defRPr/>
            </a:pPr>
            <a:r>
              <a:rPr lang="en-GB" b="1" u="sng" kern="0">
                <a:solidFill>
                  <a:srgbClr val="0000FF"/>
                </a:solidFill>
                <a:latin typeface="Century Gothic" panose="020B0502020202020204" pitchFamily="34" charset="0"/>
                <a:ea typeface="Calibri" panose="020F0502020204030204" pitchFamily="34" charset="0"/>
                <a:cs typeface="Times New Roman" panose="02020603050405020304" pitchFamily="18" charset="0"/>
                <a:hlinkClick r:id="rId6"/>
              </a:rPr>
              <a:t>People Tree</a:t>
            </a:r>
            <a:r>
              <a:rPr lang="en-GB" b="1" kern="0">
                <a:solidFill>
                  <a:sysClr val="window" lastClr="FFFFFF"/>
                </a:solidFill>
                <a:latin typeface="Century Gothic" panose="020B0502020202020204" pitchFamily="34" charset="0"/>
                <a:ea typeface="Calibri" panose="020F0502020204030204" pitchFamily="34" charset="0"/>
                <a:cs typeface="Times New Roman" panose="02020603050405020304" pitchFamily="18" charset="0"/>
              </a:rPr>
              <a:t> (Organisation)</a:t>
            </a:r>
            <a:endParaRPr lang="en-GB" b="1" kern="0">
              <a:solidFill>
                <a:sysClr val="window" lastClr="FFFFFF"/>
              </a:solidFill>
              <a:latin typeface="Calibri"/>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defRPr/>
            </a:pPr>
            <a:r>
              <a:rPr lang="en-GB" b="1" u="sng" kern="0">
                <a:solidFill>
                  <a:srgbClr val="0000FF"/>
                </a:solidFill>
                <a:latin typeface="Century Gothic" panose="020B0502020202020204" pitchFamily="34" charset="0"/>
                <a:ea typeface="Calibri" panose="020F0502020204030204" pitchFamily="34" charset="0"/>
                <a:cs typeface="Times New Roman" panose="02020603050405020304" pitchFamily="18" charset="0"/>
                <a:hlinkClick r:id="rId7"/>
              </a:rPr>
              <a:t>Ethical Trade Initiative</a:t>
            </a:r>
            <a:r>
              <a:rPr lang="en-GB" b="1" kern="0">
                <a:solidFill>
                  <a:sysClr val="window" lastClr="FFFFFF"/>
                </a:solidFill>
                <a:latin typeface="Century Gothic" panose="020B0502020202020204" pitchFamily="34" charset="0"/>
                <a:ea typeface="Calibri" panose="020F0502020204030204" pitchFamily="34" charset="0"/>
                <a:cs typeface="Times New Roman" panose="02020603050405020304" pitchFamily="18" charset="0"/>
              </a:rPr>
              <a:t> (website)</a:t>
            </a:r>
            <a:endParaRPr lang="en-GB" b="1" kern="0">
              <a:solidFill>
                <a:sysClr val="window" lastClr="FFFFFF"/>
              </a:solidFill>
              <a:latin typeface="Calibri"/>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defRPr/>
            </a:pPr>
            <a:r>
              <a:rPr lang="en-GB" b="1" u="sng" kern="0">
                <a:solidFill>
                  <a:srgbClr val="0000FF"/>
                </a:solidFill>
                <a:latin typeface="Century Gothic" panose="020B0502020202020204" pitchFamily="34" charset="0"/>
                <a:ea typeface="Calibri" panose="020F0502020204030204" pitchFamily="34" charset="0"/>
                <a:cs typeface="Times New Roman" panose="02020603050405020304" pitchFamily="18" charset="0"/>
                <a:hlinkClick r:id="rId8"/>
              </a:rPr>
              <a:t>Fair Trade Cotton</a:t>
            </a:r>
            <a:r>
              <a:rPr lang="en-GB" b="1" kern="0">
                <a:solidFill>
                  <a:sysClr val="window" lastClr="FFFFFF"/>
                </a:solidFill>
                <a:latin typeface="Century Gothic" panose="020B0502020202020204" pitchFamily="34" charset="0"/>
                <a:ea typeface="Calibri" panose="020F0502020204030204" pitchFamily="34" charset="0"/>
                <a:cs typeface="Times New Roman" panose="02020603050405020304" pitchFamily="18" charset="0"/>
              </a:rPr>
              <a:t> (website)</a:t>
            </a:r>
            <a:endParaRPr lang="en-GB" b="1" kern="0" dirty="0">
              <a:solidFill>
                <a:sysClr val="window" lastClr="FFFFFF"/>
              </a:solidFill>
              <a:latin typeface="Calibri"/>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15148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8" name="Content Placeholder 4"/>
          <p:cNvPicPr>
            <a:picLocks noChangeAspect="1"/>
          </p:cNvPicPr>
          <p:nvPr/>
        </p:nvPicPr>
        <p:blipFill>
          <a:blip r:embed="rId3" cstate="email">
            <a:biLevel thresh="25000"/>
            <a:extLst>
              <a:ext uri="{28A0092B-C50C-407E-A947-70E740481C1C}">
                <a14:useLocalDpi xmlns:a14="http://schemas.microsoft.com/office/drawing/2010/main"/>
              </a:ext>
            </a:extLst>
          </a:blip>
          <a:stretch>
            <a:fillRect/>
          </a:stretch>
        </p:blipFill>
        <p:spPr>
          <a:xfrm>
            <a:off x="229413" y="182245"/>
            <a:ext cx="1673457" cy="810581"/>
          </a:xfrm>
          <a:prstGeom prst="rect">
            <a:avLst/>
          </a:prstGeom>
        </p:spPr>
      </p:pic>
      <p:sp>
        <p:nvSpPr>
          <p:cNvPr id="6" name="Rectangle 5"/>
          <p:cNvSpPr/>
          <p:nvPr/>
        </p:nvSpPr>
        <p:spPr>
          <a:xfrm>
            <a:off x="3653260" y="6088559"/>
            <a:ext cx="5270995" cy="769441"/>
          </a:xfrm>
          <a:prstGeom prst="rect">
            <a:avLst/>
          </a:prstGeom>
        </p:spPr>
        <p:txBody>
          <a:bodyPr wrap="none">
            <a:spAutoFit/>
          </a:bodyPr>
          <a:lstStyle/>
          <a:p>
            <a:pPr algn="ctr"/>
            <a:r>
              <a:rPr lang="en-GB" sz="2800" b="1" dirty="0">
                <a:solidFill>
                  <a:schemeClr val="bg1"/>
                </a:solidFill>
                <a:latin typeface="Century Gothic" panose="020B0502020202020204" pitchFamily="34" charset="0"/>
              </a:rPr>
              <a:t>This sort of learning can’t wait</a:t>
            </a:r>
          </a:p>
          <a:p>
            <a:pPr algn="ctr"/>
            <a:r>
              <a:rPr lang="en-GB" sz="1600" b="1" dirty="0" smtClean="0">
                <a:solidFill>
                  <a:schemeClr val="bg1"/>
                </a:solidFill>
                <a:latin typeface="Century Gothic" panose="020B0502020202020204" pitchFamily="34" charset="0"/>
              </a:rPr>
              <a:t>Copyright © 2017ThoughtBox  Education.   </a:t>
            </a:r>
            <a:endParaRPr lang="en-GB" sz="16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154759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1188720"/>
            <a:ext cx="10889510" cy="4988243"/>
          </a:xfrm>
        </p:spPr>
        <p:txBody>
          <a:bodyPr>
            <a:normAutofit/>
          </a:bodyPr>
          <a:lstStyle/>
          <a:p>
            <a:pPr marL="228597" indent="0">
              <a:lnSpc>
                <a:spcPct val="115000"/>
              </a:lnSpc>
              <a:spcAft>
                <a:spcPts val="1000"/>
              </a:spcAft>
              <a:buNone/>
            </a:pPr>
            <a:r>
              <a:rPr lang="en-GB" dirty="0">
                <a:latin typeface="Century Gothic" panose="020B0502020202020204" pitchFamily="34" charset="0"/>
                <a:ea typeface="Calibri" panose="020F0502020204030204" pitchFamily="34" charset="0"/>
                <a:cs typeface="Times New Roman" panose="02020603050405020304" pitchFamily="18" charset="0"/>
              </a:rPr>
              <a:t>I</a:t>
            </a:r>
            <a:r>
              <a:rPr lang="en-GB" dirty="0" smtClean="0">
                <a:effectLst/>
                <a:latin typeface="Century Gothic" panose="020B0502020202020204" pitchFamily="34" charset="0"/>
                <a:ea typeface="Calibri" panose="020F0502020204030204" pitchFamily="34" charset="0"/>
                <a:cs typeface="Times New Roman" panose="02020603050405020304" pitchFamily="18" charset="0"/>
              </a:rPr>
              <a:t>ntroduce the following REFLECTIVE QUESTIONS for students to consider during the lesson:</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514350" lvl="0" indent="-514350">
              <a:buFont typeface="+mj-lt"/>
              <a:buAutoNum type="arabicPeriod"/>
            </a:pPr>
            <a:r>
              <a:rPr lang="en-GB" b="1" dirty="0">
                <a:solidFill>
                  <a:srgbClr val="7030A0"/>
                </a:solidFill>
              </a:rPr>
              <a:t>Are you an ethical clothes shopper? Would you know how to be one?</a:t>
            </a:r>
            <a:endParaRPr lang="en-GB" dirty="0">
              <a:solidFill>
                <a:srgbClr val="7030A0"/>
              </a:solidFill>
            </a:endParaRPr>
          </a:p>
          <a:p>
            <a:pPr marL="514350" lvl="0" indent="-514350">
              <a:buFont typeface="+mj-lt"/>
              <a:buAutoNum type="arabicPeriod"/>
            </a:pPr>
            <a:r>
              <a:rPr lang="en-GB" b="1" dirty="0">
                <a:solidFill>
                  <a:srgbClr val="7030A0"/>
                </a:solidFill>
              </a:rPr>
              <a:t>What happens to your clothes when you throw them ‘away’?</a:t>
            </a:r>
            <a:endParaRPr lang="en-GB" dirty="0">
              <a:solidFill>
                <a:srgbClr val="7030A0"/>
              </a:solidFill>
            </a:endParaRPr>
          </a:p>
          <a:p>
            <a:pPr marL="514350" lvl="0" indent="-514350">
              <a:buFont typeface="+mj-lt"/>
              <a:buAutoNum type="arabicPeriod"/>
            </a:pPr>
            <a:r>
              <a:rPr lang="en-GB" b="1" dirty="0" smtClean="0">
                <a:solidFill>
                  <a:srgbClr val="7030A0"/>
                </a:solidFill>
              </a:rPr>
              <a:t>What is fast-fashion and are you worried about its threat </a:t>
            </a:r>
            <a:r>
              <a:rPr lang="en-GB" b="1" dirty="0">
                <a:solidFill>
                  <a:srgbClr val="7030A0"/>
                </a:solidFill>
              </a:rPr>
              <a:t>to </a:t>
            </a:r>
            <a:r>
              <a:rPr lang="en-GB" b="1" dirty="0" smtClean="0">
                <a:solidFill>
                  <a:srgbClr val="7030A0"/>
                </a:solidFill>
              </a:rPr>
              <a:t>people and the planet?</a:t>
            </a:r>
            <a:endParaRPr lang="en-GB" dirty="0">
              <a:solidFill>
                <a:srgbClr val="7030A0"/>
              </a:solidFill>
            </a:endParaRPr>
          </a:p>
          <a:p>
            <a:pPr marL="0" indent="0">
              <a:buNone/>
            </a:pPr>
            <a:endParaRPr lang="en-GB" dirty="0"/>
          </a:p>
        </p:txBody>
      </p:sp>
      <p:sp>
        <p:nvSpPr>
          <p:cNvPr id="4" name="Footer Placeholder 3"/>
          <p:cNvSpPr>
            <a:spLocks noGrp="1"/>
          </p:cNvSpPr>
          <p:nvPr>
            <p:ph type="ftr" sz="quarter" idx="11"/>
          </p:nvPr>
        </p:nvSpPr>
        <p:spPr>
          <a:xfrm>
            <a:off x="4038602" y="6356351"/>
            <a:ext cx="4114800" cy="365125"/>
          </a:xfrm>
        </p:spPr>
        <p:txBody>
          <a:bodyPr/>
          <a:lstStyle/>
          <a:p>
            <a:r>
              <a:rPr lang="en-GB" dirty="0"/>
              <a:t>Copyright © 2017 ThoughtBox Education.   </a:t>
            </a: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852299" y="186506"/>
            <a:ext cx="1079086" cy="676715"/>
          </a:xfrm>
          <a:prstGeom prst="rect">
            <a:avLst/>
          </a:prstGeom>
        </p:spPr>
      </p:pic>
    </p:spTree>
    <p:extLst>
      <p:ext uri="{BB962C8B-B14F-4D97-AF65-F5344CB8AC3E}">
        <p14:creationId xmlns:p14="http://schemas.microsoft.com/office/powerpoint/2010/main" val="400115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2" y="2717379"/>
            <a:ext cx="11128500" cy="1845096"/>
          </a:xfrm>
        </p:spPr>
        <p:txBody>
          <a:bodyPr>
            <a:normAutofit/>
          </a:bodyPr>
          <a:lstStyle/>
          <a:p>
            <a:r>
              <a:rPr lang="en-GB" sz="5400" dirty="0" smtClean="0">
                <a:latin typeface="Century Gothic" panose="020B0502020202020204" pitchFamily="34" charset="0"/>
                <a:ea typeface="Calibri" panose="020F0502020204030204" pitchFamily="34" charset="0"/>
                <a:cs typeface="Times New Roman" panose="02020603050405020304" pitchFamily="18" charset="0"/>
              </a:rPr>
              <a:t>Unravelling the narrative</a:t>
            </a:r>
            <a: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
            </a:r>
            <a:b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br>
            <a:r>
              <a:rPr lang="en-GB" sz="36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20 minutes+</a:t>
            </a:r>
            <a:endParaRPr lang="en-GB" sz="3600" dirty="0"/>
          </a:p>
        </p:txBody>
      </p:sp>
      <p:sp>
        <p:nvSpPr>
          <p:cNvPr id="4" name="Footer Placeholder 3"/>
          <p:cNvSpPr>
            <a:spLocks noGrp="1"/>
          </p:cNvSpPr>
          <p:nvPr>
            <p:ph type="ftr" sz="quarter" idx="11"/>
          </p:nvPr>
        </p:nvSpPr>
        <p:spPr/>
        <p:txBody>
          <a:bodyPr/>
          <a:lstStyle/>
          <a:p>
            <a:r>
              <a:rPr lang="en-GB" dirty="0"/>
              <a:t>Copyright © 2017 ThoughtBox Education.   </a:t>
            </a: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679850" y="249073"/>
            <a:ext cx="1012024" cy="707197"/>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54992" y="249073"/>
            <a:ext cx="1005927" cy="707197"/>
          </a:xfrm>
          <a:prstGeom prst="rect">
            <a:avLst/>
          </a:prstGeom>
        </p:spPr>
      </p:pic>
    </p:spTree>
    <p:extLst>
      <p:ext uri="{BB962C8B-B14F-4D97-AF65-F5344CB8AC3E}">
        <p14:creationId xmlns:p14="http://schemas.microsoft.com/office/powerpoint/2010/main" val="1593995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038602" y="6356351"/>
            <a:ext cx="4114800" cy="365125"/>
          </a:xfrm>
        </p:spPr>
        <p:txBody>
          <a:bodyPr/>
          <a:lstStyle/>
          <a:p>
            <a:r>
              <a:rPr lang="en-GB" dirty="0"/>
              <a:t>Copyright © 2017 ThoughtBox Education.   </a:t>
            </a:r>
          </a:p>
        </p:txBody>
      </p:sp>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8" name="Rectangle 7"/>
          <p:cNvSpPr/>
          <p:nvPr/>
        </p:nvSpPr>
        <p:spPr>
          <a:xfrm>
            <a:off x="812292" y="1492331"/>
            <a:ext cx="10567416" cy="2200602"/>
          </a:xfrm>
          <a:prstGeom prst="rect">
            <a:avLst/>
          </a:prstGeom>
        </p:spPr>
        <p:txBody>
          <a:bodyPr wrap="square">
            <a:spAutoFit/>
          </a:bodyPr>
          <a:lstStyle/>
          <a:p>
            <a:r>
              <a:rPr lang="en-GB" sz="2000" dirty="0"/>
              <a:t>Watch the short </a:t>
            </a:r>
            <a:r>
              <a:rPr lang="en-GB" sz="2000" dirty="0" smtClean="0"/>
              <a:t>documentary (13.30 mins</a:t>
            </a:r>
            <a:r>
              <a:rPr lang="en-GB" sz="2000" dirty="0"/>
              <a:t>) made by </a:t>
            </a:r>
            <a:r>
              <a:rPr lang="en-GB" sz="2000" u="sng" dirty="0">
                <a:hlinkClick r:id="rId2"/>
              </a:rPr>
              <a:t>Soul Rebel Films</a:t>
            </a:r>
            <a:r>
              <a:rPr lang="en-GB" sz="2000" dirty="0"/>
              <a:t> entitled</a:t>
            </a:r>
            <a:r>
              <a:rPr lang="en-GB" sz="2000" dirty="0" smtClean="0"/>
              <a:t>:</a:t>
            </a:r>
          </a:p>
          <a:p>
            <a:endParaRPr lang="en-GB" sz="900" dirty="0"/>
          </a:p>
          <a:p>
            <a:r>
              <a:rPr lang="en-GB" sz="3600" b="1" u="sng" dirty="0">
                <a:hlinkClick r:id="rId3"/>
              </a:rPr>
              <a:t>Unravel</a:t>
            </a:r>
            <a:r>
              <a:rPr lang="en-GB" sz="1400" b="1" dirty="0"/>
              <a:t>	</a:t>
            </a:r>
            <a:endParaRPr lang="en-GB" sz="1400" b="1" dirty="0" smtClean="0"/>
          </a:p>
          <a:p>
            <a:r>
              <a:rPr lang="en-GB" sz="1200" b="1" dirty="0" smtClean="0"/>
              <a:t>(Click on </a:t>
            </a:r>
            <a:r>
              <a:rPr lang="en-GB" sz="1200" b="1" dirty="0"/>
              <a:t>the link or visit https://</a:t>
            </a:r>
            <a:r>
              <a:rPr lang="en-GB" sz="1200" b="1" dirty="0" smtClean="0"/>
              <a:t>vimeo.com/193725563)</a:t>
            </a:r>
            <a:endParaRPr lang="en-GB" sz="1200" b="1" dirty="0"/>
          </a:p>
          <a:p>
            <a:endParaRPr lang="en-GB" sz="2000" dirty="0" smtClean="0"/>
          </a:p>
          <a:p>
            <a:endParaRPr lang="en-GB" sz="2000" dirty="0"/>
          </a:p>
          <a:p>
            <a:endParaRPr lang="en-GB" sz="2000" dirty="0"/>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73696" y="160921"/>
            <a:ext cx="1012024" cy="707197"/>
          </a:xfrm>
          <a:prstGeom prst="rect">
            <a:avLst/>
          </a:prstGeom>
        </p:spPr>
      </p:pic>
      <p:pic>
        <p:nvPicPr>
          <p:cNvPr id="9" name="Picture 8" descr="http://www.wornclothing.co.uk/wp-content/uploads/2012/01/unravel-poster.jpg"/>
          <p:cNvPicPr/>
          <p:nvPr/>
        </p:nvPicPr>
        <p:blipFill>
          <a:blip r:embed="rId5" cstate="email">
            <a:extLst>
              <a:ext uri="{28A0092B-C50C-407E-A947-70E740481C1C}">
                <a14:useLocalDpi xmlns:a14="http://schemas.microsoft.com/office/drawing/2010/main"/>
              </a:ext>
            </a:extLst>
          </a:blip>
          <a:srcRect/>
          <a:stretch>
            <a:fillRect/>
          </a:stretch>
        </p:blipFill>
        <p:spPr bwMode="auto">
          <a:xfrm>
            <a:off x="5971032" y="2054465"/>
            <a:ext cx="5045519" cy="4072015"/>
          </a:xfrm>
          <a:prstGeom prst="rect">
            <a:avLst/>
          </a:prstGeom>
          <a:noFill/>
          <a:ln>
            <a:noFill/>
          </a:ln>
        </p:spPr>
      </p:pic>
      <p:sp>
        <p:nvSpPr>
          <p:cNvPr id="7" name="Rectangle 6"/>
          <p:cNvSpPr/>
          <p:nvPr/>
        </p:nvSpPr>
        <p:spPr>
          <a:xfrm>
            <a:off x="734570" y="3461139"/>
            <a:ext cx="4523230" cy="923330"/>
          </a:xfrm>
          <a:prstGeom prst="rect">
            <a:avLst/>
          </a:prstGeom>
        </p:spPr>
        <p:txBody>
          <a:bodyPr wrap="square">
            <a:spAutoFit/>
          </a:bodyPr>
          <a:lstStyle/>
          <a:p>
            <a:r>
              <a:rPr lang="en-GB" dirty="0"/>
              <a:t>Explore more about the ideas within the film by visiting the website: </a:t>
            </a:r>
            <a:r>
              <a:rPr lang="en-GB" b="1" dirty="0"/>
              <a:t>www.unravelfilm.com</a:t>
            </a:r>
            <a:endParaRPr lang="en-GB" dirty="0"/>
          </a:p>
        </p:txBody>
      </p:sp>
    </p:spTree>
    <p:extLst>
      <p:ext uri="{BB962C8B-B14F-4D97-AF65-F5344CB8AC3E}">
        <p14:creationId xmlns:p14="http://schemas.microsoft.com/office/powerpoint/2010/main" val="1101922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995680"/>
            <a:ext cx="10226038" cy="5046346"/>
          </a:xfrm>
        </p:spPr>
        <p:txBody>
          <a:bodyPr>
            <a:normAutofit/>
          </a:bodyPr>
          <a:lstStyle/>
          <a:p>
            <a:pPr marL="0" lvl="0" indent="0" defTabSz="914400" eaLnBrk="0" fontAlgn="base" hangingPunct="0">
              <a:lnSpc>
                <a:spcPct val="100000"/>
              </a:lnSpc>
              <a:spcBef>
                <a:spcPct val="0"/>
              </a:spcBef>
              <a:spcAft>
                <a:spcPct val="0"/>
              </a:spcAft>
              <a:buNone/>
            </a:pPr>
            <a:endParaRPr lang="en-GB" altLang="en-US" sz="2000" b="1" dirty="0">
              <a:solidFill>
                <a:srgbClr val="000000"/>
              </a:solidFill>
              <a:latin typeface="Century Gothic" panose="020B0502020202020204" pitchFamily="34" charset="0"/>
              <a:ea typeface="Calibri" panose="020F0502020204030204" pitchFamily="34" charset="0"/>
              <a:cs typeface="Tahoma" panose="020B0604030504040204" pitchFamily="34" charset="0"/>
            </a:endParaRPr>
          </a:p>
          <a:p>
            <a:pPr marL="457200" indent="-457200" defTabSz="914400" eaLnBrk="0" fontAlgn="base" hangingPunct="0">
              <a:lnSpc>
                <a:spcPct val="100000"/>
              </a:lnSpc>
              <a:spcBef>
                <a:spcPct val="0"/>
              </a:spcBef>
              <a:spcAft>
                <a:spcPct val="0"/>
              </a:spcAft>
              <a:buFont typeface="+mj-lt"/>
              <a:buAutoNum type="arabicPeriod"/>
            </a:pPr>
            <a:endParaRPr lang="en-GB" sz="1400" i="1" dirty="0" smtClean="0">
              <a:solidFill>
                <a:srgbClr val="7030A0"/>
              </a:solidFill>
              <a:latin typeface="Century Gothic" panose="020B0502020202020204" pitchFamily="34" charset="0"/>
            </a:endParaRPr>
          </a:p>
          <a:p>
            <a:pPr marL="457205" lvl="1" indent="0">
              <a:buNone/>
            </a:pPr>
            <a:endParaRPr lang="en-GB" dirty="0"/>
          </a:p>
          <a:p>
            <a:endParaRPr lang="en-GB" dirty="0"/>
          </a:p>
        </p:txBody>
      </p:sp>
      <p:sp>
        <p:nvSpPr>
          <p:cNvPr id="4" name="Footer Placeholder 3"/>
          <p:cNvSpPr>
            <a:spLocks noGrp="1"/>
          </p:cNvSpPr>
          <p:nvPr>
            <p:ph type="ftr" sz="quarter" idx="11"/>
          </p:nvPr>
        </p:nvSpPr>
        <p:spPr>
          <a:xfrm>
            <a:off x="4038602" y="6356351"/>
            <a:ext cx="4114800" cy="365125"/>
          </a:xfrm>
        </p:spPr>
        <p:txBody>
          <a:bodyPr/>
          <a:lstStyle/>
          <a:p>
            <a:r>
              <a:rPr lang="en-GB" dirty="0"/>
              <a:t>Copyright © 2017 ThoughtBox Education.   </a:t>
            </a:r>
          </a:p>
        </p:txBody>
      </p:sp>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8" name="Rectangle 7"/>
          <p:cNvSpPr/>
          <p:nvPr/>
        </p:nvSpPr>
        <p:spPr>
          <a:xfrm>
            <a:off x="7050024" y="1492331"/>
            <a:ext cx="4329684" cy="3170099"/>
          </a:xfrm>
          <a:prstGeom prst="rect">
            <a:avLst/>
          </a:prstGeom>
        </p:spPr>
        <p:txBody>
          <a:bodyPr wrap="square">
            <a:spAutoFit/>
          </a:bodyPr>
          <a:lstStyle/>
          <a:p>
            <a:endParaRPr lang="en-GB" sz="2000" dirty="0" smtClean="0"/>
          </a:p>
          <a:p>
            <a:endParaRPr lang="en-GB" sz="2000" dirty="0"/>
          </a:p>
          <a:p>
            <a:r>
              <a:rPr lang="en-GB" sz="2000" dirty="0"/>
              <a:t>Allow students a few minutes to respond to the </a:t>
            </a:r>
            <a:r>
              <a:rPr lang="en-GB" sz="2000" dirty="0" smtClean="0"/>
              <a:t>film </a:t>
            </a:r>
            <a:r>
              <a:rPr lang="en-GB" sz="2000" dirty="0"/>
              <a:t>with people sitting near to them</a:t>
            </a:r>
            <a:r>
              <a:rPr lang="en-GB" sz="2000" dirty="0" smtClean="0"/>
              <a:t>.</a:t>
            </a:r>
          </a:p>
          <a:p>
            <a:endParaRPr lang="en-GB" sz="2000" dirty="0" smtClean="0"/>
          </a:p>
          <a:p>
            <a:r>
              <a:rPr lang="en-GB" sz="2000" dirty="0" smtClean="0"/>
              <a:t>After </a:t>
            </a:r>
            <a:r>
              <a:rPr lang="en-GB" sz="2000" dirty="0"/>
              <a:t>sharing their initial responses, ask them to </a:t>
            </a:r>
            <a:r>
              <a:rPr lang="en-GB" sz="2000" dirty="0" smtClean="0"/>
              <a:t>consider </a:t>
            </a:r>
            <a:r>
              <a:rPr lang="en-GB" sz="2000" dirty="0"/>
              <a:t>the </a:t>
            </a:r>
            <a:r>
              <a:rPr lang="en-GB" sz="2000" dirty="0" smtClean="0"/>
              <a:t>following questions:</a:t>
            </a:r>
            <a:endParaRPr lang="en-GB" sz="2000" dirty="0"/>
          </a:p>
          <a:p>
            <a:endParaRPr lang="en-GB" sz="2000" dirty="0"/>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873696" y="160921"/>
            <a:ext cx="1012024" cy="707197"/>
          </a:xfrm>
          <a:prstGeom prst="rect">
            <a:avLst/>
          </a:prstGeom>
        </p:spPr>
      </p:pic>
      <p:pic>
        <p:nvPicPr>
          <p:cNvPr id="9" name="Picture 8" descr="http://www.wornclothing.co.uk/wp-content/uploads/2012/01/unravel-poster.jpg"/>
          <p:cNvPicPr/>
          <p:nvPr/>
        </p:nvPicPr>
        <p:blipFill>
          <a:blip r:embed="rId3" cstate="email">
            <a:extLst>
              <a:ext uri="{28A0092B-C50C-407E-A947-70E740481C1C}">
                <a14:useLocalDpi xmlns:a14="http://schemas.microsoft.com/office/drawing/2010/main"/>
              </a:ext>
            </a:extLst>
          </a:blip>
          <a:srcRect/>
          <a:stretch>
            <a:fillRect/>
          </a:stretch>
        </p:blipFill>
        <p:spPr bwMode="auto">
          <a:xfrm>
            <a:off x="1689037" y="1679561"/>
            <a:ext cx="5045519" cy="4072015"/>
          </a:xfrm>
          <a:prstGeom prst="rect">
            <a:avLst/>
          </a:prstGeom>
          <a:noFill/>
          <a:ln>
            <a:noFill/>
          </a:ln>
        </p:spPr>
      </p:pic>
    </p:spTree>
    <p:extLst>
      <p:ext uri="{BB962C8B-B14F-4D97-AF65-F5344CB8AC3E}">
        <p14:creationId xmlns:p14="http://schemas.microsoft.com/office/powerpoint/2010/main" val="37080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151378" y="6399893"/>
            <a:ext cx="4114800" cy="365125"/>
          </a:xfrm>
        </p:spPr>
        <p:txBody>
          <a:bodyPr/>
          <a:lstStyle/>
          <a:p>
            <a:r>
              <a:rPr lang="en-GB" dirty="0"/>
              <a:t>Copyright © 2017 ThoughtBox Education.   </a:t>
            </a:r>
          </a:p>
        </p:txBody>
      </p:sp>
      <p:sp>
        <p:nvSpPr>
          <p:cNvPr id="5" name="Rounded Rectangular Callout 4"/>
          <p:cNvSpPr/>
          <p:nvPr/>
        </p:nvSpPr>
        <p:spPr>
          <a:xfrm>
            <a:off x="2209367" y="1328601"/>
            <a:ext cx="3359764" cy="2209011"/>
          </a:xfrm>
          <a:prstGeom prst="wedgeRoundRectCallout">
            <a:avLst/>
          </a:prstGeom>
          <a:solidFill>
            <a:srgbClr val="FB2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What is the film trying to show about how </a:t>
            </a:r>
            <a:r>
              <a:rPr lang="en-GB" sz="2400" b="1" dirty="0" smtClean="0"/>
              <a:t>different people think about and value clothes?</a:t>
            </a:r>
            <a:endParaRPr lang="en-GB" sz="2400" dirty="0"/>
          </a:p>
        </p:txBody>
      </p:sp>
      <p:sp>
        <p:nvSpPr>
          <p:cNvPr id="6" name="Rounded Rectangular Callout 5"/>
          <p:cNvSpPr/>
          <p:nvPr/>
        </p:nvSpPr>
        <p:spPr>
          <a:xfrm>
            <a:off x="5409962" y="2991902"/>
            <a:ext cx="3221973" cy="2329906"/>
          </a:xfrm>
          <a:prstGeom prst="wedgeRoundRectCallou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C412C0"/>
                </a:solidFill>
              </a:rPr>
              <a:t>Which ideas surprised you the most? Why?</a:t>
            </a:r>
            <a:endParaRPr lang="en-GB" sz="2400" dirty="0">
              <a:solidFill>
                <a:srgbClr val="C412C0"/>
              </a:solidFill>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0178" y="213247"/>
            <a:ext cx="1005927" cy="707197"/>
          </a:xfrm>
          <a:prstGeom prst="rect">
            <a:avLst/>
          </a:prstGeom>
        </p:spPr>
      </p:pic>
    </p:spTree>
    <p:extLst>
      <p:ext uri="{BB962C8B-B14F-4D97-AF65-F5344CB8AC3E}">
        <p14:creationId xmlns:p14="http://schemas.microsoft.com/office/powerpoint/2010/main" val="80706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2" y="704088"/>
            <a:ext cx="10515600" cy="5916168"/>
          </a:xfrm>
        </p:spPr>
        <p:txBody>
          <a:bodyPr>
            <a:normAutofit fontScale="92500"/>
          </a:bodyPr>
          <a:lstStyle/>
          <a:p>
            <a:pPr marL="0" indent="0">
              <a:buNone/>
            </a:pPr>
            <a:r>
              <a:rPr lang="en-GB" dirty="0"/>
              <a:t>During the film, some of the women explain their thoughts and understanding of why western consumers waste so many of their clothes. Some of the ideas </a:t>
            </a:r>
            <a:r>
              <a:rPr lang="en-GB" dirty="0" smtClean="0"/>
              <a:t>included:</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r>
              <a:rPr lang="en-GB" dirty="0"/>
              <a:t>How </a:t>
            </a:r>
            <a:r>
              <a:rPr lang="en-GB" dirty="0" smtClean="0"/>
              <a:t>does it </a:t>
            </a:r>
            <a:r>
              <a:rPr lang="en-GB" dirty="0"/>
              <a:t>make you feel, listening to these assumptions?</a:t>
            </a:r>
          </a:p>
          <a:p>
            <a:r>
              <a:rPr lang="en-GB" dirty="0"/>
              <a:t>Why do you think these </a:t>
            </a:r>
            <a:r>
              <a:rPr lang="en-GB" dirty="0" smtClean="0"/>
              <a:t>stereotypes or ideas exist</a:t>
            </a:r>
            <a:r>
              <a:rPr lang="en-GB" dirty="0"/>
              <a:t>? </a:t>
            </a:r>
          </a:p>
          <a:p>
            <a:r>
              <a:rPr lang="en-GB" dirty="0" smtClean="0"/>
              <a:t>How </a:t>
            </a:r>
            <a:r>
              <a:rPr lang="en-GB" dirty="0"/>
              <a:t>easy it is for an idea or assumption about another culture to become “a truth”. What might the impact of that be?</a:t>
            </a:r>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Copyright © 2017 ThoughtBox Education.   </a:t>
            </a:r>
            <a:endParaRPr lang="en-GB" dirty="0"/>
          </a:p>
        </p:txBody>
      </p:sp>
      <p:sp>
        <p:nvSpPr>
          <p:cNvPr id="18" name="Rectangle 20"/>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9" name="Rectangle 24"/>
          <p:cNvSpPr>
            <a:spLocks noChangeArrowheads="1"/>
          </p:cNvSpPr>
          <p:nvPr/>
        </p:nvSpPr>
        <p:spPr bwMode="auto">
          <a:xfrm>
            <a:off x="45720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20" name="Oval Callout 19"/>
          <p:cNvSpPr/>
          <p:nvPr/>
        </p:nvSpPr>
        <p:spPr>
          <a:xfrm>
            <a:off x="1642874" y="1915224"/>
            <a:ext cx="2395728" cy="2139696"/>
          </a:xfrm>
          <a:prstGeom prst="wedgeEllipse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en-US" altLang="en-US"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a:t>
            </a:r>
            <a:r>
              <a:rPr lang="en-US" altLang="en-US" b="1" dirty="0">
                <a:solidFill>
                  <a:srgbClr val="FFFF00"/>
                </a:solidFill>
                <a:latin typeface="Century Gothic" panose="020B0502020202020204" pitchFamily="34" charset="0"/>
                <a:ea typeface="Calibri" panose="020F0502020204030204" pitchFamily="34" charset="0"/>
                <a:cs typeface="Times New Roman" panose="02020603050405020304" pitchFamily="18" charset="0"/>
              </a:rPr>
              <a:t>There must be a water shortage in their country</a:t>
            </a:r>
            <a:r>
              <a:rPr lang="en-US" altLang="en-US"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a:t>
            </a:r>
            <a:endParaRPr lang="en-US" altLang="en-US" sz="1000" b="1" dirty="0">
              <a:solidFill>
                <a:srgbClr val="FFFF00"/>
              </a:solidFill>
            </a:endParaRPr>
          </a:p>
        </p:txBody>
      </p:sp>
      <p:sp>
        <p:nvSpPr>
          <p:cNvPr id="21" name="Oval Callout 20"/>
          <p:cNvSpPr/>
          <p:nvPr/>
        </p:nvSpPr>
        <p:spPr>
          <a:xfrm>
            <a:off x="4843274" y="1915224"/>
            <a:ext cx="2468880" cy="2134044"/>
          </a:xfrm>
          <a:prstGeom prst="wedgeEllipseCallout">
            <a:avLst/>
          </a:prstGeom>
          <a:solidFill>
            <a:srgbClr val="C412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en-US" altLang="en-US" b="1" dirty="0" smtClean="0">
                <a:solidFill>
                  <a:schemeClr val="accent4">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a:t>
            </a:r>
            <a:r>
              <a:rPr lang="en-US" altLang="en-US" b="1" dirty="0" smtClean="0">
                <a:solidFill>
                  <a:schemeClr val="accent4">
                    <a:lumMod val="20000"/>
                    <a:lumOff val="80000"/>
                  </a:schemeClr>
                </a:solidFill>
                <a:latin typeface="Century Gothic" panose="020B0502020202020204" pitchFamily="34" charset="0"/>
                <a:ea typeface="Calibri" panose="020F0502020204030204" pitchFamily="34" charset="0"/>
                <a:cs typeface="Times New Roman" panose="02020603050405020304" pitchFamily="18" charset="0"/>
              </a:rPr>
              <a:t>Water is expensive, therefore people cannot afford to wash their clothes</a:t>
            </a:r>
            <a:r>
              <a:rPr lang="en-US" altLang="en-US" b="1" dirty="0" smtClean="0">
                <a:solidFill>
                  <a:schemeClr val="accent4">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a:t>
            </a:r>
            <a:endParaRPr lang="en-US" altLang="en-US" sz="1050" b="1" dirty="0">
              <a:solidFill>
                <a:schemeClr val="accent4">
                  <a:lumMod val="20000"/>
                  <a:lumOff val="80000"/>
                </a:schemeClr>
              </a:solidFill>
            </a:endParaRPr>
          </a:p>
        </p:txBody>
      </p:sp>
      <p:sp>
        <p:nvSpPr>
          <p:cNvPr id="22" name="Oval Callout 21"/>
          <p:cNvSpPr/>
          <p:nvPr/>
        </p:nvSpPr>
        <p:spPr>
          <a:xfrm>
            <a:off x="8116826" y="1749996"/>
            <a:ext cx="2426210" cy="2155824"/>
          </a:xfrm>
          <a:prstGeom prst="wedgeEllipseCallou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US" altLang="en-US" b="1"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People obviously don</a:t>
            </a: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US" altLang="en-US" b="1"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t like washing their clothes</a:t>
            </a: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US" altLang="en-US" sz="1000" b="1" dirty="0">
              <a:solidFill>
                <a:schemeClr val="tx1"/>
              </a:solidFill>
            </a:endParaRPr>
          </a:p>
        </p:txBody>
      </p:sp>
    </p:spTree>
    <p:extLst>
      <p:ext uri="{BB962C8B-B14F-4D97-AF65-F5344CB8AC3E}">
        <p14:creationId xmlns:p14="http://schemas.microsoft.com/office/powerpoint/2010/main" val="32006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arn(inVertic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 calcmode="lin" valueType="num">
                                      <p:cBhvr additive="base">
                                        <p:cTn id="22"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 calcmode="lin" valueType="num">
                                      <p:cBhvr additive="base">
                                        <p:cTn id="28"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 calcmode="lin" valueType="num">
                                      <p:cBhvr additive="base">
                                        <p:cTn id="34"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Custom 3">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3F8892"/>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1138</TotalTime>
  <Words>2015</Words>
  <Application>Microsoft Office PowerPoint</Application>
  <PresentationFormat>Widescreen</PresentationFormat>
  <Paragraphs>196</Paragraphs>
  <Slides>34</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34</vt:i4>
      </vt:variant>
    </vt:vector>
  </HeadingPairs>
  <TitlesOfParts>
    <vt:vector size="45" baseType="lpstr">
      <vt:lpstr>Arial</vt:lpstr>
      <vt:lpstr>Calibri</vt:lpstr>
      <vt:lpstr>Calibri Light</vt:lpstr>
      <vt:lpstr>Century Gothic</vt:lpstr>
      <vt:lpstr>Courier New</vt:lpstr>
      <vt:lpstr>Symbol</vt:lpstr>
      <vt:lpstr>Tahoma</vt:lpstr>
      <vt:lpstr>Times New Roman</vt:lpstr>
      <vt:lpstr>Office Theme</vt:lpstr>
      <vt:lpstr>5_Office Theme</vt:lpstr>
      <vt:lpstr>1_Office Theme</vt:lpstr>
      <vt:lpstr>PowerPoint Presentation</vt:lpstr>
      <vt:lpstr>In this lesson, students will:</vt:lpstr>
      <vt:lpstr>Pre-lesson reflection 3-5 minutes+</vt:lpstr>
      <vt:lpstr>PowerPoint Presentation</vt:lpstr>
      <vt:lpstr>Unravelling the narrative 20 minutes+</vt:lpstr>
      <vt:lpstr>PowerPoint Presentation</vt:lpstr>
      <vt:lpstr>PowerPoint Presentation</vt:lpstr>
      <vt:lpstr>PowerPoint Presentation</vt:lpstr>
      <vt:lpstr>PowerPoint Presentation</vt:lpstr>
      <vt:lpstr>PowerPoint Presentation</vt:lpstr>
      <vt:lpstr>PowerPoint Presentation</vt:lpstr>
      <vt:lpstr>An ethical dilemma 20 minutes+</vt:lpstr>
      <vt:lpstr>PowerPoint Presentation</vt:lpstr>
      <vt:lpstr>PowerPoint Presentation</vt:lpstr>
      <vt:lpstr>PowerPoint Presentation</vt:lpstr>
      <vt:lpstr>PowerPoint Presentation</vt:lpstr>
      <vt:lpstr>Why are clothes so important when it comes to building a sustainable culture?  by Andrea Speranza, Head of Education at Traid. </vt:lpstr>
      <vt:lpstr>PowerPoint Presentation</vt:lpstr>
      <vt:lpstr>PowerPoint Presentation</vt:lpstr>
      <vt:lpstr>PowerPoint Presentation</vt:lpstr>
      <vt:lpstr>PowerPoint Presentation</vt:lpstr>
      <vt:lpstr>PowerPoint Presentation</vt:lpstr>
      <vt:lpstr>Ethics is…</vt:lpstr>
      <vt:lpstr>An ethical business is doing good things for people or for the planet, or (ideally) for both. </vt:lpstr>
      <vt:lpstr>PowerPoint Presentation</vt:lpstr>
      <vt:lpstr>PowerPoint Presentation</vt:lpstr>
      <vt:lpstr>Responsible Fashion 15 minutes+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Musson</dc:creator>
  <cp:lastModifiedBy>Rachel Musson</cp:lastModifiedBy>
  <cp:revision>205</cp:revision>
  <dcterms:created xsi:type="dcterms:W3CDTF">2016-10-17T21:56:29Z</dcterms:created>
  <dcterms:modified xsi:type="dcterms:W3CDTF">2017-12-31T21:09:22Z</dcterms:modified>
  <cp:contentStatus/>
</cp:coreProperties>
</file>