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61" r:id="rId2"/>
  </p:sldMasterIdLst>
  <p:notesMasterIdLst>
    <p:notesMasterId r:id="rId42"/>
  </p:notesMasterIdLst>
  <p:handoutMasterIdLst>
    <p:handoutMasterId r:id="rId43"/>
  </p:handoutMasterIdLst>
  <p:sldIdLst>
    <p:sldId id="256" r:id="rId3"/>
    <p:sldId id="417" r:id="rId4"/>
    <p:sldId id="298" r:id="rId5"/>
    <p:sldId id="263" r:id="rId6"/>
    <p:sldId id="299" r:id="rId7"/>
    <p:sldId id="286" r:id="rId8"/>
    <p:sldId id="305" r:id="rId9"/>
    <p:sldId id="301" r:id="rId10"/>
    <p:sldId id="363" r:id="rId11"/>
    <p:sldId id="375" r:id="rId12"/>
    <p:sldId id="421" r:id="rId13"/>
    <p:sldId id="422" r:id="rId14"/>
    <p:sldId id="423" r:id="rId15"/>
    <p:sldId id="424" r:id="rId16"/>
    <p:sldId id="425" r:id="rId17"/>
    <p:sldId id="426" r:id="rId18"/>
    <p:sldId id="427" r:id="rId19"/>
    <p:sldId id="428" r:id="rId20"/>
    <p:sldId id="429" r:id="rId21"/>
    <p:sldId id="430" r:id="rId22"/>
    <p:sldId id="443" r:id="rId23"/>
    <p:sldId id="432" r:id="rId24"/>
    <p:sldId id="433" r:id="rId25"/>
    <p:sldId id="434" r:id="rId26"/>
    <p:sldId id="435" r:id="rId27"/>
    <p:sldId id="436" r:id="rId28"/>
    <p:sldId id="437" r:id="rId29"/>
    <p:sldId id="439" r:id="rId30"/>
    <p:sldId id="445" r:id="rId31"/>
    <p:sldId id="440" r:id="rId32"/>
    <p:sldId id="446" r:id="rId33"/>
    <p:sldId id="447" r:id="rId34"/>
    <p:sldId id="448" r:id="rId35"/>
    <p:sldId id="449" r:id="rId36"/>
    <p:sldId id="450" r:id="rId37"/>
    <p:sldId id="451" r:id="rId38"/>
    <p:sldId id="452" r:id="rId39"/>
    <p:sldId id="453" r:id="rId40"/>
    <p:sldId id="2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892"/>
    <a:srgbClr val="FB23C2"/>
    <a:srgbClr val="F9FCD0"/>
    <a:srgbClr val="B482DA"/>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572" y="48"/>
      </p:cViewPr>
      <p:guideLst/>
    </p:cSldViewPr>
  </p:slideViewPr>
  <p:notesTextViewPr>
    <p:cViewPr>
      <p:scale>
        <a:sx n="1" d="1"/>
        <a:sy n="1" d="1"/>
      </p:scale>
      <p:origin x="0" y="0"/>
    </p:cViewPr>
  </p:notesTextViewPr>
  <p:notesViewPr>
    <p:cSldViewPr snapToGrid="0">
      <p:cViewPr varScale="1">
        <p:scale>
          <a:sx n="53" d="100"/>
          <a:sy n="53" d="100"/>
        </p:scale>
        <p:origin x="17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04/10/2017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04/10/2017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1C18C5-F3FA-4D0A-A9B9-2971BB5756E1}" type="slidenum">
              <a:rPr lang="en-GB" smtClean="0"/>
              <a:t>39</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421065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smtClean="0"/>
              <a:t>www.thoughtboxeducation.com</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7405142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96649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1500048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04/10/2017</a:t>
            </a:fld>
            <a:endParaRPr lang="en-GB"/>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259683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04/10/2017</a:t>
            </a:fld>
            <a:endParaRPr lang="en-GB"/>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770549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1597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968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239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3261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5658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951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7053783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7581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6023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4232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0216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998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1882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7526828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5943724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093503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025145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7001909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015918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E7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129027"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GANGS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COPYRIGHT@2017</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2358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50" r:id="rId12"/>
    <p:sldLayoutId id="2147483660"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6E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93384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7qwml-F7zKQ"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0.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youtu.be/1Qyfvc0UHtU" TargetMode="External"/><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www.thoughtboxeducation.com/wp-content/uploads/2015/09/Running-a-debate.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www.theguardian.com/society/joepublic/2011/nov/10/gangs-good-society-youth-crim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theguardian.com/society/joepublic/2011/nov/10/gangs-good-society-youth-crim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theguardian.com/society/youngpeopl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www.writetofreedom.org.u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thoughtboxeducation.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youtu.be/xmJ39Tmg540" TargetMode="External"/><Relationship Id="rId4" Type="http://schemas.openxmlformats.org/officeDocument/2006/relationships/hyperlink" Target="http://rubbleking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5411972"/>
            <a:ext cx="12192000" cy="14460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latin typeface="Century Gothic" panose="020B0502020202020204" pitchFamily="34" charset="0"/>
              </a:rPr>
              <a:t>Gangs </a:t>
            </a:r>
            <a:endParaRPr lang="en-GB" b="1" dirty="0" smtClean="0">
              <a:latin typeface="Century Gothic" panose="020B0502020202020204" pitchFamily="34" charset="0"/>
            </a:endParaRPr>
          </a:p>
          <a:p>
            <a:pPr algn="ctr"/>
            <a:r>
              <a:rPr lang="en-GB" sz="3600" b="1" dirty="0" smtClean="0">
                <a:solidFill>
                  <a:srgbClr val="3F8892"/>
                </a:solidFill>
                <a:latin typeface="Century Gothic" panose="020B0502020202020204" pitchFamily="34" charset="0"/>
              </a:rPr>
              <a:t>Week 3 – Hip-Hop saved my life</a:t>
            </a:r>
            <a:endParaRPr lang="en-GB" sz="3600" b="1" dirty="0">
              <a:solidFill>
                <a:srgbClr val="3F8892"/>
              </a:solidFill>
              <a:latin typeface="Century Gothic" panose="020B0502020202020204" pitchFamily="34" charset="0"/>
            </a:endParaRPr>
          </a:p>
        </p:txBody>
      </p:sp>
      <p:sp>
        <p:nvSpPr>
          <p:cNvPr id="13" name="Explosion 1 12"/>
          <p:cNvSpPr/>
          <p:nvPr/>
        </p:nvSpPr>
        <p:spPr>
          <a:xfrm>
            <a:off x="9884665" y="146304"/>
            <a:ext cx="2161070" cy="1799456"/>
          </a:xfrm>
          <a:prstGeom prst="irregularSeal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b="1" dirty="0" smtClean="0">
                <a:solidFill>
                  <a:srgbClr val="3F8892"/>
                </a:solidFill>
                <a:latin typeface="Century Gothic" panose="020B0502020202020204" pitchFamily="34" charset="0"/>
              </a:rPr>
              <a:t>1 hour+</a:t>
            </a:r>
            <a:endParaRPr lang="en-GB" b="1" dirty="0">
              <a:solidFill>
                <a:srgbClr val="3F8892"/>
              </a:solidFill>
              <a:latin typeface="Century Gothic" panose="020B0502020202020204" pitchFamily="34" charset="0"/>
            </a:endParaRPr>
          </a:p>
        </p:txBody>
      </p:sp>
      <p:sp>
        <p:nvSpPr>
          <p:cNvPr id="7" name="Rectangle 6"/>
          <p:cNvSpPr/>
          <p:nvPr/>
        </p:nvSpPr>
        <p:spPr>
          <a:xfrm>
            <a:off x="113769" y="5411972"/>
            <a:ext cx="2642506" cy="769441"/>
          </a:xfrm>
          <a:prstGeom prst="rect">
            <a:avLst/>
          </a:prstGeom>
        </p:spPr>
        <p:txBody>
          <a:bodyPr wrap="square">
            <a:spAutoFit/>
          </a:bodyPr>
          <a:lstStyle/>
          <a:p>
            <a:pPr>
              <a:spcAft>
                <a:spcPts val="0"/>
              </a:spcAft>
            </a:pPr>
            <a:r>
              <a:rPr lang="en-GB" sz="28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Y11-13 </a:t>
            </a:r>
          </a:p>
          <a:p>
            <a:pPr>
              <a:spcAft>
                <a:spcPts val="0"/>
              </a:spcAft>
            </a:pPr>
            <a:r>
              <a:rPr lang="en-GB" sz="1600" b="1" dirty="0" smtClean="0">
                <a:solidFill>
                  <a:schemeClr val="bg1">
                    <a:lumMod val="50000"/>
                  </a:schemeClr>
                </a:solidFill>
                <a:latin typeface="Century Gothic" panose="020B0502020202020204" pitchFamily="34" charset="0"/>
                <a:ea typeface="Times New Roman" panose="02020603050405020304" pitchFamily="18" charset="0"/>
                <a:cs typeface="Times New Roman" panose="02020603050405020304" pitchFamily="18" charset="0"/>
              </a:rPr>
              <a:t>15-18 years</a:t>
            </a:r>
            <a:endParaRPr lang="en-GB" sz="1100" dirty="0">
              <a:solidFill>
                <a:schemeClr val="bg1">
                  <a:lumMod val="50000"/>
                </a:schemeClr>
              </a:solidFill>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07212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816969"/>
            <a:ext cx="10515600" cy="5262563"/>
          </a:xfrm>
        </p:spPr>
        <p:txBody>
          <a:bodyPr/>
          <a:lstStyle/>
          <a:p>
            <a:pPr marL="0" indent="0">
              <a:buNone/>
            </a:pPr>
            <a:r>
              <a:rPr lang="en-GB" dirty="0"/>
              <a:t>Ask students to discuss (either in pairs or small groups) </a:t>
            </a:r>
            <a:r>
              <a:rPr lang="en-GB" b="1" dirty="0">
                <a:solidFill>
                  <a:srgbClr val="7030A0"/>
                </a:solidFill>
              </a:rPr>
              <a:t>how they would define </a:t>
            </a:r>
            <a:r>
              <a:rPr lang="en-GB" b="1" dirty="0" smtClean="0">
                <a:solidFill>
                  <a:srgbClr val="7030A0"/>
                </a:solidFill>
              </a:rPr>
              <a:t>hip-hop </a:t>
            </a:r>
            <a:r>
              <a:rPr lang="en-GB" dirty="0"/>
              <a:t>and come up with a short phrase or </a:t>
            </a:r>
            <a:r>
              <a:rPr lang="en-GB" dirty="0" smtClean="0"/>
              <a:t>explanation</a:t>
            </a:r>
            <a:endParaRPr lang="en-GB" dirty="0"/>
          </a:p>
          <a:p>
            <a:pPr marL="0" indent="0">
              <a:buNone/>
            </a:pPr>
            <a:r>
              <a:rPr lang="en-GB" dirty="0" smtClean="0"/>
              <a:t>Feedback </a:t>
            </a:r>
            <a:r>
              <a:rPr lang="en-GB" dirty="0"/>
              <a:t>to the group and share ideas</a:t>
            </a:r>
          </a:p>
          <a:p>
            <a:pPr marL="0" indent="0">
              <a:buNone/>
            </a:pPr>
            <a:endParaRPr lang="en-GB" dirty="0" smtClean="0"/>
          </a:p>
          <a:p>
            <a:pPr marL="0" lvl="0" indent="0">
              <a:buNone/>
            </a:pPr>
            <a:endParaRPr lang="en-GB" dirty="0" smtClean="0"/>
          </a:p>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5" name="Rounded Rectangular Callout 4"/>
          <p:cNvSpPr/>
          <p:nvPr/>
        </p:nvSpPr>
        <p:spPr>
          <a:xfrm>
            <a:off x="2088390" y="2898648"/>
            <a:ext cx="3608322" cy="3182397"/>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b="1" dirty="0" smtClean="0">
                <a:solidFill>
                  <a:srgbClr val="7030A0"/>
                </a:solidFill>
              </a:rPr>
              <a:t>What are some of the links between hip hop and gang culture?</a:t>
            </a:r>
            <a:endParaRPr lang="en-GB" sz="3200" b="1" dirty="0">
              <a:solidFill>
                <a:srgbClr val="7030A0"/>
              </a:solidFill>
            </a:endParaRPr>
          </a:p>
        </p:txBody>
      </p:sp>
      <p:sp>
        <p:nvSpPr>
          <p:cNvPr id="3" name="Rectangle 2"/>
          <p:cNvSpPr/>
          <p:nvPr/>
        </p:nvSpPr>
        <p:spPr>
          <a:xfrm>
            <a:off x="5992391" y="3125057"/>
            <a:ext cx="4669514" cy="2677656"/>
          </a:xfrm>
          <a:prstGeom prst="rect">
            <a:avLst/>
          </a:prstGeom>
        </p:spPr>
        <p:txBody>
          <a:bodyPr wrap="square">
            <a:spAutoFit/>
          </a:bodyPr>
          <a:lstStyle/>
          <a:p>
            <a:pPr lvl="0"/>
            <a:r>
              <a:rPr lang="en-GB" sz="2800" dirty="0"/>
              <a:t>Ask students to </a:t>
            </a:r>
            <a:r>
              <a:rPr lang="en-GB" sz="2800" dirty="0" smtClean="0"/>
              <a:t>share ideas and discuss with the group, sharing what they know as well as ideas raised in the trailer for </a:t>
            </a:r>
            <a:r>
              <a:rPr lang="en-GB" sz="2800" i="1" dirty="0" smtClean="0"/>
              <a:t>Rubble Kings.</a:t>
            </a:r>
            <a:endParaRPr lang="en-GB" sz="2800"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2568" y="211921"/>
            <a:ext cx="582168" cy="470159"/>
          </a:xfrm>
          <a:prstGeom prst="rect">
            <a:avLst/>
          </a:prstGeom>
        </p:spPr>
      </p:pic>
    </p:spTree>
    <p:extLst>
      <p:ext uri="{BB962C8B-B14F-4D97-AF65-F5344CB8AC3E}">
        <p14:creationId xmlns:p14="http://schemas.microsoft.com/office/powerpoint/2010/main" val="24605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470400"/>
            <a:ext cx="11165840" cy="2387600"/>
          </a:xfrm>
        </p:spPr>
        <p:txBody>
          <a:bodyPr>
            <a:normAutofit fontScale="90000"/>
          </a:bodyPr>
          <a:lstStyle/>
          <a:p>
            <a:pPr algn="l"/>
            <a:r>
              <a:rPr lang="en-GB" sz="8000" dirty="0" smtClean="0">
                <a:solidFill>
                  <a:schemeClr val="accent4">
                    <a:lumMod val="20000"/>
                    <a:lumOff val="80000"/>
                  </a:schemeClr>
                </a:solidFill>
              </a:rPr>
              <a:t>What</a:t>
            </a:r>
            <a:r>
              <a:rPr lang="en-GB" sz="8800" dirty="0" smtClean="0">
                <a:solidFill>
                  <a:schemeClr val="accent4">
                    <a:lumMod val="20000"/>
                    <a:lumOff val="80000"/>
                  </a:schemeClr>
                </a:solidFill>
              </a:rPr>
              <a:t> is Hip-hop?</a:t>
            </a:r>
            <a:br>
              <a:rPr lang="en-GB" sz="8800" dirty="0" smtClean="0">
                <a:solidFill>
                  <a:schemeClr val="accent4">
                    <a:lumMod val="20000"/>
                    <a:lumOff val="80000"/>
                  </a:schemeClr>
                </a:solidFill>
              </a:rPr>
            </a:br>
            <a:endParaRPr lang="en-GB" sz="8800" dirty="0">
              <a:solidFill>
                <a:schemeClr val="accent4">
                  <a:lumMod val="20000"/>
                  <a:lumOff val="80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449" y="67130"/>
            <a:ext cx="2344791" cy="2310309"/>
          </a:xfrm>
          <a:prstGeom prst="rect">
            <a:avLst/>
          </a:prstGeom>
        </p:spPr>
      </p:pic>
      <p:sp>
        <p:nvSpPr>
          <p:cNvPr id="4"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73752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052" name="Picture 4" descr="https://s-media-cache-ak0.pinimg.com/236x/91/8d/e3/918de3fc83c3c9e32ba94dcfa563c9c2.jpg"/>
          <p:cNvPicPr>
            <a:picLocks noChangeAspect="1" noChangeArrowheads="1"/>
          </p:cNvPicPr>
          <p:nvPr/>
        </p:nvPicPr>
        <p:blipFill rotWithShape="1">
          <a:blip r:embed="rId2">
            <a:extLst>
              <a:ext uri="{28A0092B-C50C-407E-A947-70E740481C1C}">
                <a14:useLocalDpi xmlns:a14="http://schemas.microsoft.com/office/drawing/2010/main" val="0"/>
              </a:ext>
            </a:extLst>
          </a:blip>
          <a:srcRect t="15202" b="18501"/>
          <a:stretch/>
        </p:blipFill>
        <p:spPr bwMode="auto">
          <a:xfrm>
            <a:off x="104899" y="3145168"/>
            <a:ext cx="3743890" cy="34706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rot="21203146">
            <a:off x="7810756" y="4190776"/>
            <a:ext cx="4546154" cy="259048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ctr">
              <a:buNone/>
            </a:pPr>
            <a:r>
              <a:rPr lang="en-GB" sz="3600" dirty="0" smtClean="0">
                <a:latin typeface="DilleniaUPC" panose="02020603050405020304" pitchFamily="18" charset="-34"/>
                <a:cs typeface="DilleniaUPC" panose="02020603050405020304" pitchFamily="18" charset="-34"/>
              </a:rPr>
              <a:t>Hip-hop is a subculture which</a:t>
            </a:r>
            <a:r>
              <a:rPr lang="en-GB" sz="3600" dirty="0">
                <a:latin typeface="DilleniaUPC" panose="02020603050405020304" pitchFamily="18" charset="-34"/>
                <a:cs typeface="DilleniaUPC" panose="02020603050405020304" pitchFamily="18" charset="-34"/>
              </a:rPr>
              <a:t> </a:t>
            </a:r>
            <a:r>
              <a:rPr lang="en-GB" sz="3600" dirty="0" smtClean="0">
                <a:latin typeface="DilleniaUPC" panose="02020603050405020304" pitchFamily="18" charset="-34"/>
                <a:cs typeface="DilleniaUPC" panose="02020603050405020304" pitchFamily="18" charset="-34"/>
              </a:rPr>
              <a:t>includes rap,</a:t>
            </a:r>
            <a:r>
              <a:rPr lang="en-GB" sz="3600" dirty="0">
                <a:latin typeface="DilleniaUPC" panose="02020603050405020304" pitchFamily="18" charset="-34"/>
                <a:cs typeface="DilleniaUPC" panose="02020603050405020304" pitchFamily="18" charset="-34"/>
              </a:rPr>
              <a:t> break </a:t>
            </a:r>
            <a:r>
              <a:rPr lang="en-GB" sz="3600" dirty="0" smtClean="0">
                <a:latin typeface="DilleniaUPC" panose="02020603050405020304" pitchFamily="18" charset="-34"/>
                <a:cs typeface="DilleniaUPC" panose="02020603050405020304" pitchFamily="18" charset="-34"/>
              </a:rPr>
              <a:t>dancing and</a:t>
            </a:r>
            <a:r>
              <a:rPr lang="en-GB" sz="3600" dirty="0">
                <a:latin typeface="DilleniaUPC" panose="02020603050405020304" pitchFamily="18" charset="-34"/>
                <a:cs typeface="DilleniaUPC" panose="02020603050405020304" pitchFamily="18" charset="-34"/>
              </a:rPr>
              <a:t> graffiti art.</a:t>
            </a:r>
          </a:p>
        </p:txBody>
      </p:sp>
      <p:pic>
        <p:nvPicPr>
          <p:cNvPr id="2050" name="Picture 2" descr="http://static1.squarespace.com/static/540337a0e4b02005531b8e72/t/558c2b10e4b00e6877531f01/1435249425239/"/>
          <p:cNvPicPr>
            <a:picLocks noChangeAspect="1" noChangeArrowheads="1"/>
          </p:cNvPicPr>
          <p:nvPr/>
        </p:nvPicPr>
        <p:blipFill rotWithShape="1">
          <a:blip r:embed="rId3">
            <a:extLst>
              <a:ext uri="{28A0092B-C50C-407E-A947-70E740481C1C}">
                <a14:useLocalDpi xmlns:a14="http://schemas.microsoft.com/office/drawing/2010/main" val="0"/>
              </a:ext>
            </a:extLst>
          </a:blip>
          <a:srcRect l="12093" t="28942" r="8974" b="26116"/>
          <a:stretch/>
        </p:blipFill>
        <p:spPr bwMode="auto">
          <a:xfrm rot="335042">
            <a:off x="3623124" y="2986595"/>
            <a:ext cx="4898819" cy="33271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1136473">
            <a:off x="1245722" y="277429"/>
            <a:ext cx="4332606" cy="30362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prstClr val="black"/>
                </a:solidFill>
                <a:latin typeface="Impact" panose="020B0806030902050204" pitchFamily="34" charset="0"/>
              </a:rPr>
              <a:t>Hip-hop is </a:t>
            </a:r>
            <a:r>
              <a:rPr lang="en-GB" sz="2800" dirty="0">
                <a:solidFill>
                  <a:prstClr val="black"/>
                </a:solidFill>
                <a:latin typeface="Impact" panose="020B0806030902050204" pitchFamily="34" charset="0"/>
              </a:rPr>
              <a:t>name for the </a:t>
            </a:r>
            <a:r>
              <a:rPr lang="en-GB" sz="2800" dirty="0" smtClean="0">
                <a:solidFill>
                  <a:prstClr val="black"/>
                </a:solidFill>
                <a:latin typeface="Impact" panose="020B0806030902050204" pitchFamily="34" charset="0"/>
              </a:rPr>
              <a:t>four </a:t>
            </a:r>
            <a:r>
              <a:rPr lang="en-GB" sz="2800" dirty="0">
                <a:solidFill>
                  <a:prstClr val="black"/>
                </a:solidFill>
                <a:latin typeface="Impact" panose="020B0806030902050204" pitchFamily="34" charset="0"/>
              </a:rPr>
              <a:t>elements of the late 70's New York City renaissance which includes break dancing, emceeing, (rapping) graffiti, and turntablism.</a:t>
            </a:r>
          </a:p>
        </p:txBody>
      </p:sp>
      <p:sp>
        <p:nvSpPr>
          <p:cNvPr id="8" name="Rounded Rectangle 7"/>
          <p:cNvSpPr/>
          <p:nvPr/>
        </p:nvSpPr>
        <p:spPr>
          <a:xfrm rot="1473072">
            <a:off x="6732897" y="774086"/>
            <a:ext cx="4892478" cy="2248715"/>
          </a:xfrm>
          <a:prstGeom prst="roundRect">
            <a:avLst/>
          </a:prstGeom>
          <a:solidFill>
            <a:srgbClr val="193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prstClr val="white"/>
                </a:solidFill>
                <a:latin typeface="Nyala" panose="02000504070300020003" pitchFamily="2" charset="0"/>
              </a:rPr>
              <a:t>Hip-hop is a style </a:t>
            </a:r>
            <a:r>
              <a:rPr lang="en-GB" sz="2800" dirty="0">
                <a:solidFill>
                  <a:prstClr val="white"/>
                </a:solidFill>
                <a:latin typeface="Nyala" panose="02000504070300020003" pitchFamily="2" charset="0"/>
              </a:rPr>
              <a:t>of popular music of US black and Hispanic origin, featuring rap with an electronic backing.</a:t>
            </a:r>
          </a:p>
        </p:txBody>
      </p:sp>
      <p:sp>
        <p:nvSpPr>
          <p:cNvPr id="9"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262120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ppt_x"/>
                                          </p:val>
                                        </p:tav>
                                        <p:tav tm="100000">
                                          <p:val>
                                            <p:strVal val="#ppt_x"/>
                                          </p:val>
                                        </p:tav>
                                      </p:tavLst>
                                    </p:anim>
                                    <p:anim calcmode="lin" valueType="num">
                                      <p:cBhvr additive="base">
                                        <p:cTn id="1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bg/>
                                          </p:spTgt>
                                        </p:tgtEl>
                                        <p:attrNameLst>
                                          <p:attrName>style.visibility</p:attrName>
                                        </p:attrNameLst>
                                      </p:cBhvr>
                                      <p:to>
                                        <p:strVal val="visible"/>
                                      </p:to>
                                    </p:set>
                                    <p:animEffect transition="in" filter="randombar(horizontal)">
                                      <p:cBhvr>
                                        <p:cTn id="24" dur="500"/>
                                        <p:tgtEl>
                                          <p:spTgt spid="6">
                                            <p:bg/>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 calcmode="lin" valueType="num">
                                      <p:cBhvr>
                                        <p:cTn id="34" dur="1000" fill="hold"/>
                                        <p:tgtEl>
                                          <p:spTgt spid="2052"/>
                                        </p:tgtEl>
                                        <p:attrNameLst>
                                          <p:attrName>ppt_w</p:attrName>
                                        </p:attrNameLst>
                                      </p:cBhvr>
                                      <p:tavLst>
                                        <p:tav tm="0">
                                          <p:val>
                                            <p:fltVal val="0"/>
                                          </p:val>
                                        </p:tav>
                                        <p:tav tm="100000">
                                          <p:val>
                                            <p:strVal val="#ppt_w"/>
                                          </p:val>
                                        </p:tav>
                                      </p:tavLst>
                                    </p:anim>
                                    <p:anim calcmode="lin" valueType="num">
                                      <p:cBhvr>
                                        <p:cTn id="35" dur="1000" fill="hold"/>
                                        <p:tgtEl>
                                          <p:spTgt spid="2052"/>
                                        </p:tgtEl>
                                        <p:attrNameLst>
                                          <p:attrName>ppt_h</p:attrName>
                                        </p:attrNameLst>
                                      </p:cBhvr>
                                      <p:tavLst>
                                        <p:tav tm="0">
                                          <p:val>
                                            <p:fltVal val="0"/>
                                          </p:val>
                                        </p:tav>
                                        <p:tav tm="100000">
                                          <p:val>
                                            <p:strVal val="#ppt_h"/>
                                          </p:val>
                                        </p:tav>
                                      </p:tavLst>
                                    </p:anim>
                                    <p:anim calcmode="lin" valueType="num">
                                      <p:cBhvr>
                                        <p:cTn id="36" dur="1000" fill="hold"/>
                                        <p:tgtEl>
                                          <p:spTgt spid="2052"/>
                                        </p:tgtEl>
                                        <p:attrNameLst>
                                          <p:attrName>style.rotation</p:attrName>
                                        </p:attrNameLst>
                                      </p:cBhvr>
                                      <p:tavLst>
                                        <p:tav tm="0">
                                          <p:val>
                                            <p:fltVal val="90"/>
                                          </p:val>
                                        </p:tav>
                                        <p:tav tm="100000">
                                          <p:val>
                                            <p:fltVal val="0"/>
                                          </p:val>
                                        </p:tav>
                                      </p:tavLst>
                                    </p:anim>
                                    <p:animEffect transition="in" filter="fade">
                                      <p:cBhvr>
                                        <p:cTn id="3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170" y="3485198"/>
            <a:ext cx="11165840" cy="2387600"/>
          </a:xfrm>
        </p:spPr>
        <p:txBody>
          <a:bodyPr>
            <a:normAutofit/>
          </a:bodyPr>
          <a:lstStyle/>
          <a:p>
            <a:pPr algn="l"/>
            <a:r>
              <a:rPr lang="en-GB" sz="7200" dirty="0" smtClean="0">
                <a:solidFill>
                  <a:schemeClr val="accent4">
                    <a:lumMod val="20000"/>
                    <a:lumOff val="80000"/>
                  </a:schemeClr>
                </a:solidFill>
              </a:rPr>
              <a:t>How did it start?</a:t>
            </a:r>
            <a:endParaRPr lang="en-GB" sz="7200" dirty="0">
              <a:solidFill>
                <a:schemeClr val="accent4">
                  <a:lumMod val="20000"/>
                  <a:lumOff val="80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449" y="67130"/>
            <a:ext cx="2344791" cy="2310309"/>
          </a:xfrm>
          <a:prstGeom prst="rect">
            <a:avLst/>
          </a:prstGeom>
        </p:spPr>
      </p:pic>
      <p:sp>
        <p:nvSpPr>
          <p:cNvPr id="4"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2661258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lumMod val="20000"/>
                    <a:lumOff val="80000"/>
                  </a:schemeClr>
                </a:solidFill>
              </a:rPr>
              <a:t>It started with a man named Clive…</a:t>
            </a:r>
            <a:endParaRPr lang="en-GB" dirty="0">
              <a:solidFill>
                <a:schemeClr val="accent4">
                  <a:lumMod val="20000"/>
                  <a:lumOff val="80000"/>
                </a:schemeClr>
              </a:solidFill>
            </a:endParaRPr>
          </a:p>
        </p:txBody>
      </p:sp>
      <p:sp>
        <p:nvSpPr>
          <p:cNvPr id="3" name="Content Placeholder 2"/>
          <p:cNvSpPr>
            <a:spLocks noGrp="1"/>
          </p:cNvSpPr>
          <p:nvPr>
            <p:ph idx="1"/>
          </p:nvPr>
        </p:nvSpPr>
        <p:spPr>
          <a:xfrm>
            <a:off x="838200" y="1690688"/>
            <a:ext cx="10515600" cy="4351338"/>
          </a:xfrm>
        </p:spPr>
        <p:txBody>
          <a:bodyPr>
            <a:normAutofit/>
          </a:bodyPr>
          <a:lstStyle/>
          <a:p>
            <a:pPr marL="0" indent="0">
              <a:buNone/>
            </a:pPr>
            <a:r>
              <a:rPr lang="en-GB" dirty="0" smtClean="0"/>
              <a:t>Hip-Hop </a:t>
            </a:r>
            <a:r>
              <a:rPr lang="en-GB" dirty="0"/>
              <a:t>emerged in the 1970’s </a:t>
            </a:r>
            <a:r>
              <a:rPr lang="en-GB" dirty="0" smtClean="0"/>
              <a:t>with the </a:t>
            </a:r>
            <a:r>
              <a:rPr lang="en-GB" dirty="0"/>
              <a:t>arrival </a:t>
            </a:r>
            <a:r>
              <a:rPr lang="en-GB" dirty="0" smtClean="0"/>
              <a:t>in New York of a man named </a:t>
            </a:r>
            <a:r>
              <a:rPr lang="en-GB" sz="4000" b="1" dirty="0" smtClean="0"/>
              <a:t>Mr Clive Campbell</a:t>
            </a:r>
            <a:r>
              <a:rPr lang="en-GB" dirty="0" smtClean="0"/>
              <a:t>. </a:t>
            </a:r>
            <a:endParaRPr lang="en-GB" dirty="0"/>
          </a:p>
        </p:txBody>
      </p:sp>
      <p:pic>
        <p:nvPicPr>
          <p:cNvPr id="5" name="Picture 4" descr="https://upload.wikimedia.org/wikipedia/commons/0/06/Kool_Her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816" y="2810511"/>
            <a:ext cx="5261568" cy="3545840"/>
          </a:xfrm>
          <a:prstGeom prst="rect">
            <a:avLst/>
          </a:prstGeom>
          <a:solidFill>
            <a:schemeClr val="bg1"/>
          </a:solidFill>
        </p:spPr>
      </p:pic>
      <p:sp>
        <p:nvSpPr>
          <p:cNvPr id="4" name="Explosion 1 3"/>
          <p:cNvSpPr/>
          <p:nvPr/>
        </p:nvSpPr>
        <p:spPr>
          <a:xfrm>
            <a:off x="2103120" y="2718799"/>
            <a:ext cx="3820922" cy="408517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rPr>
              <a:t>So who was Clive Campbell?</a:t>
            </a:r>
            <a:endParaRPr lang="en-GB" sz="2800" b="1" dirty="0">
              <a:solidFill>
                <a:prstClr val="white"/>
              </a:solidFill>
            </a:endParaRPr>
          </a:p>
        </p:txBody>
      </p:sp>
      <p:sp>
        <p:nvSpPr>
          <p:cNvPr id="6"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212122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50168" cy="1325563"/>
          </a:xfrm>
        </p:spPr>
        <p:txBody>
          <a:bodyPr/>
          <a:lstStyle/>
          <a:p>
            <a:r>
              <a:rPr lang="en-GB" dirty="0" smtClean="0">
                <a:solidFill>
                  <a:schemeClr val="bg1"/>
                </a:solidFill>
              </a:rPr>
              <a:t>Meet Clive Campbell (</a:t>
            </a:r>
            <a:r>
              <a:rPr lang="en-GB" dirty="0" smtClean="0">
                <a:solidFill>
                  <a:srgbClr val="7030A0"/>
                </a:solidFill>
              </a:rPr>
              <a:t>aka DJ Kool </a:t>
            </a:r>
            <a:r>
              <a:rPr lang="en-GB" dirty="0" err="1" smtClean="0">
                <a:solidFill>
                  <a:srgbClr val="7030A0"/>
                </a:solidFill>
              </a:rPr>
              <a:t>Herc</a:t>
            </a:r>
            <a:r>
              <a:rPr lang="en-GB" dirty="0" smtClean="0">
                <a:solidFill>
                  <a:schemeClr val="bg1"/>
                </a:solidFill>
              </a:rPr>
              <a:t>) </a:t>
            </a:r>
            <a:endParaRPr lang="en-GB" dirty="0">
              <a:solidFill>
                <a:schemeClr val="bg1"/>
              </a:solidFill>
            </a:endParaRPr>
          </a:p>
        </p:txBody>
      </p:sp>
      <p:sp>
        <p:nvSpPr>
          <p:cNvPr id="3" name="Content Placeholder 2"/>
          <p:cNvSpPr>
            <a:spLocks noGrp="1"/>
          </p:cNvSpPr>
          <p:nvPr>
            <p:ph idx="1"/>
          </p:nvPr>
        </p:nvSpPr>
        <p:spPr>
          <a:xfrm>
            <a:off x="838200" y="1825625"/>
            <a:ext cx="6954520" cy="4351338"/>
          </a:xfrm>
        </p:spPr>
        <p:txBody>
          <a:bodyPr>
            <a:normAutofit/>
          </a:bodyPr>
          <a:lstStyle/>
          <a:p>
            <a:pPr marL="0" indent="0">
              <a:buNone/>
            </a:pPr>
            <a:r>
              <a:rPr lang="en-GB" dirty="0" smtClean="0"/>
              <a:t>Kool </a:t>
            </a:r>
            <a:r>
              <a:rPr lang="en-GB" dirty="0" err="1" smtClean="0"/>
              <a:t>Herc</a:t>
            </a:r>
            <a:r>
              <a:rPr lang="en-GB" dirty="0"/>
              <a:t> migrated to the United States from Kingston, Jamaica and settled in the West Bronx of New York.  </a:t>
            </a:r>
            <a:endParaRPr lang="en-GB" dirty="0" smtClean="0"/>
          </a:p>
          <a:p>
            <a:pPr marL="0" indent="0">
              <a:buNone/>
            </a:pPr>
            <a:r>
              <a:rPr lang="en-GB" dirty="0" smtClean="0"/>
              <a:t>He was </a:t>
            </a:r>
            <a:r>
              <a:rPr lang="en-GB" dirty="0"/>
              <a:t>a disc jockey </a:t>
            </a:r>
            <a:r>
              <a:rPr lang="en-GB" dirty="0" smtClean="0"/>
              <a:t>and attempted </a:t>
            </a:r>
            <a:r>
              <a:rPr lang="en-GB" dirty="0"/>
              <a:t>to incorporate his Jamaica style of disc </a:t>
            </a:r>
            <a:r>
              <a:rPr lang="en-GB" dirty="0" smtClean="0"/>
              <a:t>jockeying into the local scene, </a:t>
            </a:r>
            <a:r>
              <a:rPr lang="en-GB" dirty="0"/>
              <a:t>which involved reciting improvised rhymes over reggae records.  </a:t>
            </a:r>
          </a:p>
        </p:txBody>
      </p:sp>
      <p:pic>
        <p:nvPicPr>
          <p:cNvPr id="4" name="Picture 2" descr="https://upload.wikimedia.org/wikipedia/commons/thumb/9/91/Herc_on_the_Wheels_of_Steel.JPG/768px-Herc_on_the_Wheels_of_Ste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720" y="1315720"/>
            <a:ext cx="4011929" cy="534924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90476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168" y="804672"/>
            <a:ext cx="10515600" cy="5445443"/>
          </a:xfrm>
        </p:spPr>
        <p:txBody>
          <a:bodyPr>
            <a:normAutofit/>
          </a:bodyPr>
          <a:lstStyle/>
          <a:p>
            <a:pPr marL="0" indent="0">
              <a:buNone/>
            </a:pPr>
            <a:r>
              <a:rPr lang="en-GB" dirty="0" smtClean="0"/>
              <a:t>New York wasn’t really interested in his reggae, so Kool </a:t>
            </a:r>
            <a:r>
              <a:rPr lang="en-GB" dirty="0" err="1" smtClean="0"/>
              <a:t>Herc</a:t>
            </a:r>
            <a:r>
              <a:rPr lang="en-GB" dirty="0" smtClean="0"/>
              <a:t> had to find </a:t>
            </a:r>
            <a:r>
              <a:rPr lang="en-GB" dirty="0"/>
              <a:t>another </a:t>
            </a:r>
            <a:r>
              <a:rPr lang="en-GB" dirty="0" smtClean="0"/>
              <a:t>sound to try to please </a:t>
            </a:r>
            <a:r>
              <a:rPr lang="en-GB" dirty="0"/>
              <a:t>his </a:t>
            </a:r>
            <a:r>
              <a:rPr lang="en-GB" dirty="0" smtClean="0"/>
              <a:t>audiences…which </a:t>
            </a:r>
            <a:r>
              <a:rPr lang="en-GB" dirty="0"/>
              <a:t>he did.  </a:t>
            </a:r>
            <a:endParaRPr lang="en-GB" dirty="0" smtClean="0"/>
          </a:p>
          <a:p>
            <a:pPr marL="0" indent="0">
              <a:buNone/>
            </a:pPr>
            <a:endParaRPr lang="en-GB" dirty="0" smtClean="0"/>
          </a:p>
          <a:p>
            <a:pPr marL="0" indent="0">
              <a:buNone/>
            </a:pPr>
            <a:r>
              <a:rPr lang="en-GB" dirty="0" smtClean="0"/>
              <a:t>He adapted </a:t>
            </a:r>
            <a:r>
              <a:rPr lang="en-GB" dirty="0"/>
              <a:t>a new style, </a:t>
            </a:r>
            <a:r>
              <a:rPr lang="en-GB" dirty="0" smtClean="0"/>
              <a:t>and chanted over the top of </a:t>
            </a:r>
            <a:r>
              <a:rPr lang="en-GB" dirty="0"/>
              <a:t>instrumental </a:t>
            </a:r>
            <a:r>
              <a:rPr lang="en-GB" dirty="0" smtClean="0"/>
              <a:t>sections </a:t>
            </a:r>
            <a:r>
              <a:rPr lang="en-GB" dirty="0"/>
              <a:t>of the popular music of the day.  </a:t>
            </a:r>
            <a:endParaRPr lang="en-GB" dirty="0" smtClean="0"/>
          </a:p>
          <a:p>
            <a:pPr marL="0" indent="0">
              <a:buNone/>
            </a:pPr>
            <a:endParaRPr lang="en-GB" dirty="0" smtClean="0"/>
          </a:p>
          <a:p>
            <a:pPr marL="0" indent="0">
              <a:buNone/>
            </a:pPr>
            <a:r>
              <a:rPr lang="en-GB" dirty="0" smtClean="0"/>
              <a:t>He </a:t>
            </a:r>
            <a:r>
              <a:rPr lang="en-GB" dirty="0"/>
              <a:t>learned that by taking </a:t>
            </a:r>
            <a:r>
              <a:rPr lang="en-GB" dirty="0" smtClean="0"/>
              <a:t>two </a:t>
            </a:r>
            <a:r>
              <a:rPr lang="en-GB" dirty="0"/>
              <a:t>identical records using an audio mixer, </a:t>
            </a:r>
            <a:r>
              <a:rPr lang="en-GB" dirty="0" smtClean="0"/>
              <a:t>he </a:t>
            </a:r>
            <a:r>
              <a:rPr lang="en-GB" dirty="0"/>
              <a:t>could play </a:t>
            </a:r>
            <a:r>
              <a:rPr lang="en-GB" dirty="0" smtClean="0"/>
              <a:t>the popular instrumental segment over </a:t>
            </a:r>
            <a:r>
              <a:rPr lang="en-GB" dirty="0"/>
              <a:t>and </a:t>
            </a:r>
            <a:r>
              <a:rPr lang="en-GB" dirty="0" smtClean="0"/>
              <a:t>over and over…</a:t>
            </a:r>
            <a:endParaRPr lang="en-GB" dirty="0"/>
          </a:p>
          <a:p>
            <a:endParaRPr lang="en-GB"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1" t="1386" r="51475" b="53707"/>
          <a:stretch/>
        </p:blipFill>
        <p:spPr>
          <a:xfrm>
            <a:off x="9445752" y="4362239"/>
            <a:ext cx="2527173" cy="2352886"/>
          </a:xfrm>
          <a:prstGeom prst="rect">
            <a:avLst/>
          </a:prstGeom>
        </p:spPr>
      </p:pic>
      <p:sp>
        <p:nvSpPr>
          <p:cNvPr id="5"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90485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050" name="Picture 2" descr="https://seattlemusicinsider.com/wp-content/uploads/2014/01/Turntab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931" y="654113"/>
            <a:ext cx="6379337" cy="424864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548640" y="5323839"/>
            <a:ext cx="11043920" cy="132556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prstClr val="black"/>
                </a:solidFill>
              </a:rPr>
              <a:t>Watch a </a:t>
            </a:r>
            <a:r>
              <a:rPr lang="en-GB" b="1" dirty="0" smtClean="0">
                <a:solidFill>
                  <a:prstClr val="black"/>
                </a:solidFill>
              </a:rPr>
              <a:t>4 minute introduction </a:t>
            </a:r>
            <a:r>
              <a:rPr lang="en-GB" dirty="0" smtClean="0">
                <a:solidFill>
                  <a:prstClr val="black"/>
                </a:solidFill>
              </a:rPr>
              <a:t>to DJ Kool </a:t>
            </a:r>
            <a:r>
              <a:rPr lang="en-GB" dirty="0" err="1" smtClean="0">
                <a:solidFill>
                  <a:prstClr val="black"/>
                </a:solidFill>
              </a:rPr>
              <a:t>Herc’s</a:t>
            </a:r>
            <a:r>
              <a:rPr lang="en-GB" dirty="0">
                <a:solidFill>
                  <a:prstClr val="black"/>
                </a:solidFill>
              </a:rPr>
              <a:t> </a:t>
            </a:r>
            <a:r>
              <a:rPr lang="en-GB" dirty="0" smtClean="0">
                <a:solidFill>
                  <a:prstClr val="black"/>
                </a:solidFill>
              </a:rPr>
              <a:t>music </a:t>
            </a:r>
            <a:r>
              <a:rPr lang="en-GB" dirty="0" smtClean="0">
                <a:solidFill>
                  <a:prstClr val="black"/>
                </a:solidFill>
              </a:rPr>
              <a:t>via </a:t>
            </a:r>
            <a:r>
              <a:rPr lang="en-GB" dirty="0" smtClean="0">
                <a:solidFill>
                  <a:prstClr val="black"/>
                </a:solidFill>
              </a:rPr>
              <a:t>the link </a:t>
            </a:r>
            <a:r>
              <a:rPr lang="en-GB" dirty="0" smtClean="0">
                <a:solidFill>
                  <a:prstClr val="black"/>
                </a:solidFill>
              </a:rPr>
              <a:t>below:</a:t>
            </a:r>
            <a:endParaRPr lang="en-GB" dirty="0" smtClean="0">
              <a:solidFill>
                <a:prstClr val="black"/>
              </a:solidFill>
            </a:endParaRPr>
          </a:p>
          <a:p>
            <a:endParaRPr lang="en-GB" dirty="0" smtClean="0">
              <a:solidFill>
                <a:prstClr val="black"/>
              </a:solidFill>
            </a:endParaRPr>
          </a:p>
          <a:p>
            <a:pPr algn="ctr"/>
            <a:r>
              <a:rPr lang="en-GB" sz="3400" dirty="0" smtClean="0">
                <a:solidFill>
                  <a:prstClr val="black"/>
                </a:solidFill>
              </a:rPr>
              <a:t>www.youtube.com/watch?v=7qwml-F7zKQ</a:t>
            </a:r>
          </a:p>
          <a:p>
            <a:endParaRPr lang="en-GB" dirty="0">
              <a:solidFill>
                <a:prstClr val="white"/>
              </a:solidFill>
            </a:endParaRPr>
          </a:p>
        </p:txBody>
      </p:sp>
      <p:sp>
        <p:nvSpPr>
          <p:cNvPr id="4"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491731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074" name="Picture 2" descr="http://www.voicesofeastanglia.com/wp-content/uploads/2012/07/birthplace-of-hip-hop-704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881" y="2084960"/>
            <a:ext cx="7517648" cy="427139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18185"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prstClr val="black"/>
                </a:solidFill>
                <a:latin typeface="Raleway"/>
              </a:rPr>
              <a:t>  </a:t>
            </a:r>
            <a:endParaRPr lang="en-GB" sz="3200" dirty="0" smtClean="0">
              <a:solidFill>
                <a:prstClr val="black"/>
              </a:solidFill>
              <a:latin typeface="Raleway"/>
            </a:endParaRPr>
          </a:p>
          <a:p>
            <a:r>
              <a:rPr lang="en-GB" sz="2800" dirty="0" smtClean="0">
                <a:solidFill>
                  <a:prstClr val="black"/>
                </a:solidFill>
                <a:latin typeface="Raleway"/>
              </a:rPr>
              <a:t>This is the </a:t>
            </a:r>
            <a:r>
              <a:rPr lang="en-GB" sz="2800" dirty="0">
                <a:solidFill>
                  <a:prstClr val="black"/>
                </a:solidFill>
                <a:latin typeface="Raleway"/>
              </a:rPr>
              <a:t>address of </a:t>
            </a:r>
            <a:r>
              <a:rPr lang="en-GB" sz="2800" dirty="0" err="1">
                <a:solidFill>
                  <a:prstClr val="black"/>
                </a:solidFill>
                <a:latin typeface="Raleway"/>
              </a:rPr>
              <a:t>Herc’s</a:t>
            </a:r>
            <a:r>
              <a:rPr lang="en-GB" sz="2800" dirty="0">
                <a:solidFill>
                  <a:prstClr val="black"/>
                </a:solidFill>
                <a:latin typeface="Raleway"/>
              </a:rPr>
              <a:t> family and </a:t>
            </a:r>
            <a:r>
              <a:rPr lang="en-GB" sz="2800" dirty="0" smtClean="0">
                <a:solidFill>
                  <a:prstClr val="black"/>
                </a:solidFill>
                <a:latin typeface="Raleway"/>
              </a:rPr>
              <a:t>also the location </a:t>
            </a:r>
            <a:r>
              <a:rPr lang="en-GB" sz="2800" dirty="0">
                <a:solidFill>
                  <a:prstClr val="black"/>
                </a:solidFill>
                <a:latin typeface="Raleway"/>
              </a:rPr>
              <a:t>of the </a:t>
            </a:r>
            <a:r>
              <a:rPr lang="en-GB" sz="3600" b="1" dirty="0">
                <a:solidFill>
                  <a:prstClr val="black"/>
                </a:solidFill>
                <a:latin typeface="Raleway"/>
              </a:rPr>
              <a:t>recreation room </a:t>
            </a:r>
            <a:r>
              <a:rPr lang="en-GB" sz="2800" dirty="0">
                <a:solidFill>
                  <a:prstClr val="black"/>
                </a:solidFill>
                <a:latin typeface="Raleway"/>
              </a:rPr>
              <a:t>where he would throw many of his first parties as the DJ</a:t>
            </a:r>
            <a:r>
              <a:rPr lang="en-GB" sz="3200" dirty="0">
                <a:solidFill>
                  <a:prstClr val="black"/>
                </a:solidFill>
                <a:latin typeface="Raleway"/>
              </a:rPr>
              <a:t>.</a:t>
            </a:r>
          </a:p>
          <a:p>
            <a:endParaRPr lang="en-GB" sz="3200" dirty="0">
              <a:solidFill>
                <a:prstClr val="black"/>
              </a:solidFill>
            </a:endParaRPr>
          </a:p>
        </p:txBody>
      </p:sp>
      <p:sp>
        <p:nvSpPr>
          <p:cNvPr id="5"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310948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2" y="6356351"/>
            <a:ext cx="4114800" cy="365125"/>
          </a:xfrm>
        </p:spPr>
        <p:txBody>
          <a:bodyPr/>
          <a:lstStyle/>
          <a:p>
            <a:endParaRPr lang="en-GB" dirty="0"/>
          </a:p>
        </p:txBody>
      </p:sp>
      <p:sp>
        <p:nvSpPr>
          <p:cNvPr id="2" name="Oval Callout 1"/>
          <p:cNvSpPr/>
          <p:nvPr/>
        </p:nvSpPr>
        <p:spPr>
          <a:xfrm>
            <a:off x="521210" y="0"/>
            <a:ext cx="10735054" cy="6053328"/>
          </a:xfrm>
          <a:prstGeom prst="wedgeEllipse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prstClr val="white"/>
                </a:solidFill>
                <a:latin typeface="Josefin Sans" pitchFamily="2" charset="0"/>
              </a:rPr>
              <a:t>“The sun hadn't gone down yet, and kids were just hanging out, waiting for something to happen. Van pulls up, a bunch of guys come out with a table, crates of records. They unscrew the base of the light pole, take their equipment, attach it to that, get the electricity – Boom! We got a concert right here in the schoolyard and it's this guy Kool </a:t>
            </a:r>
            <a:r>
              <a:rPr lang="en-GB" sz="2700" dirty="0" err="1">
                <a:solidFill>
                  <a:prstClr val="white"/>
                </a:solidFill>
                <a:latin typeface="Josefin Sans" pitchFamily="2" charset="0"/>
              </a:rPr>
              <a:t>Herc</a:t>
            </a:r>
            <a:r>
              <a:rPr lang="en-GB" sz="2700" dirty="0">
                <a:solidFill>
                  <a:prstClr val="white"/>
                </a:solidFill>
                <a:latin typeface="Josefin Sans" pitchFamily="2" charset="0"/>
              </a:rPr>
              <a:t>. </a:t>
            </a:r>
            <a:r>
              <a:rPr lang="en-GB" sz="2700" dirty="0" smtClean="0">
                <a:solidFill>
                  <a:prstClr val="white"/>
                </a:solidFill>
                <a:latin typeface="Josefin Sans" pitchFamily="2" charset="0"/>
              </a:rPr>
              <a:t> And </a:t>
            </a:r>
            <a:r>
              <a:rPr lang="en-GB" sz="2700" dirty="0">
                <a:solidFill>
                  <a:prstClr val="white"/>
                </a:solidFill>
                <a:latin typeface="Josefin Sans" pitchFamily="2" charset="0"/>
              </a:rPr>
              <a:t>he's just standing with the turntable, and the guys were studying his hands. There are people dancing, but there's as many people standing, just watching what he's doing. That was my first introduction to in-the-street, hip hop </a:t>
            </a:r>
            <a:r>
              <a:rPr lang="en-GB" sz="2700" dirty="0" err="1">
                <a:solidFill>
                  <a:prstClr val="white"/>
                </a:solidFill>
                <a:latin typeface="Josefin Sans" pitchFamily="2" charset="0"/>
              </a:rPr>
              <a:t>Dj-ing</a:t>
            </a:r>
            <a:r>
              <a:rPr lang="en-GB" sz="2700" dirty="0" smtClean="0">
                <a:solidFill>
                  <a:prstClr val="white"/>
                </a:solidFill>
                <a:latin typeface="Josefin Sans" pitchFamily="2" charset="0"/>
              </a:rPr>
              <a:t>.”</a:t>
            </a:r>
          </a:p>
          <a:p>
            <a:pPr algn="ctr"/>
            <a:endParaRPr lang="en-GB" sz="1050" dirty="0">
              <a:solidFill>
                <a:prstClr val="white"/>
              </a:solidFill>
              <a:latin typeface="Josefin Sans" pitchFamily="2" charset="0"/>
            </a:endParaRPr>
          </a:p>
          <a:p>
            <a:pPr algn="ctr"/>
            <a:r>
              <a:rPr lang="en-GB" sz="1400" dirty="0" smtClean="0">
                <a:solidFill>
                  <a:prstClr val="white"/>
                </a:solidFill>
                <a:latin typeface="Josefin Sans" pitchFamily="2" charset="0"/>
              </a:rPr>
              <a:t>Nelson </a:t>
            </a:r>
            <a:r>
              <a:rPr lang="en-GB" sz="1400" dirty="0">
                <a:solidFill>
                  <a:prstClr val="white"/>
                </a:solidFill>
                <a:latin typeface="Josefin Sans" pitchFamily="2" charset="0"/>
              </a:rPr>
              <a:t>George</a:t>
            </a:r>
            <a:r>
              <a:rPr lang="en-GB" sz="1600" dirty="0">
                <a:solidFill>
                  <a:prstClr val="white"/>
                </a:solidFill>
                <a:latin typeface="Josefin Sans" pitchFamily="2" charset="0"/>
              </a:rPr>
              <a:t>  -Author/ Music </a:t>
            </a:r>
            <a:r>
              <a:rPr lang="en-GB" sz="1600" dirty="0" smtClean="0">
                <a:solidFill>
                  <a:prstClr val="white"/>
                </a:solidFill>
                <a:latin typeface="Josefin Sans" pitchFamily="2" charset="0"/>
              </a:rPr>
              <a:t>Critic              </a:t>
            </a:r>
            <a:endParaRPr lang="en-GB" sz="1400" dirty="0">
              <a:solidFill>
                <a:prstClr val="white"/>
              </a:solidFill>
              <a:latin typeface="Josefin Sans" pitchFamily="2" charset="0"/>
            </a:endParaRPr>
          </a:p>
        </p:txBody>
      </p:sp>
    </p:spTree>
    <p:extLst>
      <p:ext uri="{BB962C8B-B14F-4D97-AF65-F5344CB8AC3E}">
        <p14:creationId xmlns:p14="http://schemas.microsoft.com/office/powerpoint/2010/main" val="2233892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this lesson, students will:</a:t>
            </a:r>
            <a:endParaRPr lang="en-GB" dirty="0"/>
          </a:p>
        </p:txBody>
      </p:sp>
      <p:sp>
        <p:nvSpPr>
          <p:cNvPr id="3" name="Content Placeholder 2"/>
          <p:cNvSpPr>
            <a:spLocks noGrp="1"/>
          </p:cNvSpPr>
          <p:nvPr>
            <p:ph idx="1"/>
          </p:nvPr>
        </p:nvSpPr>
        <p:spPr>
          <a:xfrm>
            <a:off x="2148840" y="2005013"/>
            <a:ext cx="9204962" cy="4351338"/>
          </a:xfrm>
        </p:spPr>
        <p:txBody>
          <a:bodyPr>
            <a:normAutofit/>
          </a:bodyPr>
          <a:lstStyle/>
          <a:p>
            <a:pPr marL="0" indent="0">
              <a:buNone/>
            </a:pPr>
            <a:r>
              <a:rPr lang="en-GB" dirty="0" smtClean="0"/>
              <a:t>Think about and explore some of the links between hip-hop and gang culture</a:t>
            </a:r>
          </a:p>
          <a:p>
            <a:pPr marL="0" indent="0">
              <a:buNone/>
            </a:pPr>
            <a:endParaRPr lang="en-GB" dirty="0" smtClean="0"/>
          </a:p>
          <a:p>
            <a:pPr marL="0" indent="0">
              <a:buNone/>
            </a:pPr>
            <a:r>
              <a:rPr lang="en-GB" dirty="0" smtClean="0"/>
              <a:t>Understand how gang culture can be a positive addition to a community</a:t>
            </a:r>
          </a:p>
          <a:p>
            <a:pPr marL="0" indent="0">
              <a:buNone/>
            </a:pPr>
            <a:endParaRPr lang="en-GB" dirty="0"/>
          </a:p>
          <a:p>
            <a:pPr marL="0" indent="0">
              <a:buNone/>
            </a:pPr>
            <a:r>
              <a:rPr lang="en-GB" dirty="0" smtClean="0"/>
              <a:t>Explore and unravel some of the cultural perceptions of gang culture and hip-hop within different communities and cultures</a:t>
            </a:r>
            <a:endParaRPr lang="en-GB" dirty="0"/>
          </a:p>
        </p:txBody>
      </p:sp>
      <p:sp>
        <p:nvSpPr>
          <p:cNvPr id="1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846" y="1690688"/>
            <a:ext cx="1307387" cy="126507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395" y="3098900"/>
            <a:ext cx="1341609" cy="131385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846" y="4555894"/>
            <a:ext cx="1396156" cy="1285098"/>
          </a:xfrm>
          <a:prstGeom prst="rect">
            <a:avLst/>
          </a:prstGeom>
        </p:spPr>
      </p:pic>
    </p:spTree>
    <p:extLst>
      <p:ext uri="{BB962C8B-B14F-4D97-AF65-F5344CB8AC3E}">
        <p14:creationId xmlns:p14="http://schemas.microsoft.com/office/powerpoint/2010/main" val="171273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70298"/>
            <a:ext cx="11239500" cy="5110163"/>
          </a:xfrm>
        </p:spPr>
        <p:txBody>
          <a:bodyPr>
            <a:normAutofit/>
          </a:bodyPr>
          <a:lstStyle/>
          <a:p>
            <a:pPr marL="0" indent="0">
              <a:buNone/>
            </a:pPr>
            <a:r>
              <a:rPr lang="en-GB" sz="2400" dirty="0" smtClean="0"/>
              <a:t>After Kool </a:t>
            </a:r>
            <a:r>
              <a:rPr lang="en-GB" sz="2400" dirty="0" err="1" smtClean="0"/>
              <a:t>Herc’s</a:t>
            </a:r>
            <a:r>
              <a:rPr lang="en-GB" sz="2400" dirty="0" smtClean="0"/>
              <a:t> early work, rap </a:t>
            </a:r>
            <a:r>
              <a:rPr lang="en-GB" sz="2400" dirty="0"/>
              <a:t>music </a:t>
            </a:r>
            <a:r>
              <a:rPr lang="en-GB" sz="2400" dirty="0" smtClean="0"/>
              <a:t>began to spread </a:t>
            </a:r>
            <a:r>
              <a:rPr lang="en-GB" sz="2400" dirty="0"/>
              <a:t>throughout the urban community of New </a:t>
            </a:r>
            <a:r>
              <a:rPr lang="en-GB" sz="2400" dirty="0" smtClean="0"/>
              <a:t>York.</a:t>
            </a:r>
          </a:p>
          <a:p>
            <a:pPr marL="0" indent="0">
              <a:buNone/>
            </a:pPr>
            <a:r>
              <a:rPr lang="en-GB" sz="2400" dirty="0"/>
              <a:t/>
            </a:r>
            <a:br>
              <a:rPr lang="en-GB" sz="2400" dirty="0"/>
            </a:br>
            <a:r>
              <a:rPr lang="en-GB" sz="2400" dirty="0" smtClean="0"/>
              <a:t>Many </a:t>
            </a:r>
            <a:r>
              <a:rPr lang="en-GB" sz="2400" dirty="0"/>
              <a:t>people began to use it as a </a:t>
            </a:r>
            <a:r>
              <a:rPr lang="en-GB" sz="2400" b="1" dirty="0"/>
              <a:t>form of expression </a:t>
            </a:r>
            <a:r>
              <a:rPr lang="en-GB" sz="2400" dirty="0" smtClean="0"/>
              <a:t>as it offered </a:t>
            </a:r>
            <a:r>
              <a:rPr lang="en-GB" sz="2400" b="1" dirty="0"/>
              <a:t>unlimited boundaries</a:t>
            </a:r>
            <a:r>
              <a:rPr lang="en-GB" sz="2400" dirty="0"/>
              <a:t>.  </a:t>
            </a:r>
            <a:r>
              <a:rPr lang="en-GB" sz="2400" dirty="0" smtClean="0"/>
              <a:t>There </a:t>
            </a:r>
            <a:r>
              <a:rPr lang="en-GB" sz="2400" dirty="0"/>
              <a:t>were </a:t>
            </a:r>
            <a:r>
              <a:rPr lang="en-GB" sz="2400" b="1" dirty="0"/>
              <a:t>no set rules</a:t>
            </a:r>
            <a:r>
              <a:rPr lang="en-GB" sz="2400" dirty="0"/>
              <a:t>, except to be original </a:t>
            </a:r>
            <a:r>
              <a:rPr lang="en-GB" sz="2400" dirty="0" smtClean="0"/>
              <a:t>and </a:t>
            </a:r>
            <a:r>
              <a:rPr lang="en-GB" sz="2400" dirty="0"/>
              <a:t>to rhyme to the beat of the music.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8" t="53083" r="52977" b="278"/>
          <a:stretch/>
        </p:blipFill>
        <p:spPr>
          <a:xfrm>
            <a:off x="9664471" y="4895849"/>
            <a:ext cx="2137004" cy="2102625"/>
          </a:xfrm>
          <a:prstGeom prst="rect">
            <a:avLst/>
          </a:prstGeom>
        </p:spPr>
      </p:pic>
      <p:sp>
        <p:nvSpPr>
          <p:cNvPr id="5" name="Footer Placeholder 3"/>
          <p:cNvSpPr>
            <a:spLocks noGrp="1"/>
          </p:cNvSpPr>
          <p:nvPr>
            <p:ph type="ftr" sz="quarter" idx="11"/>
          </p:nvPr>
        </p:nvSpPr>
        <p:spPr>
          <a:xfrm>
            <a:off x="4038602" y="6356351"/>
            <a:ext cx="4114800" cy="365125"/>
          </a:xfrm>
        </p:spPr>
        <p:txBody>
          <a:bodyPr/>
          <a:lstStyle/>
          <a:p>
            <a:endParaRPr lang="en-GB" dirty="0"/>
          </a:p>
        </p:txBody>
      </p:sp>
      <p:sp>
        <p:nvSpPr>
          <p:cNvPr id="6" name="Rounded Rectangular Callout 5"/>
          <p:cNvSpPr/>
          <p:nvPr/>
        </p:nvSpPr>
        <p:spPr>
          <a:xfrm>
            <a:off x="2697480" y="3001623"/>
            <a:ext cx="3785616" cy="3216298"/>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How do you think Hip-hop </a:t>
            </a:r>
            <a:r>
              <a:rPr lang="en-GB" sz="2800" b="1" dirty="0" smtClean="0">
                <a:solidFill>
                  <a:srgbClr val="7030A0"/>
                </a:solidFill>
              </a:rPr>
              <a:t>was so appealing and helped </a:t>
            </a:r>
            <a:r>
              <a:rPr lang="en-GB" sz="2800" b="1" dirty="0">
                <a:solidFill>
                  <a:srgbClr val="7030A0"/>
                </a:solidFill>
              </a:rPr>
              <a:t>to alleviate gang </a:t>
            </a:r>
            <a:r>
              <a:rPr lang="en-GB" sz="2800" b="1" dirty="0" smtClean="0">
                <a:solidFill>
                  <a:srgbClr val="7030A0"/>
                </a:solidFill>
              </a:rPr>
              <a:t>tension and violence?</a:t>
            </a:r>
            <a:endParaRPr lang="en-GB" sz="2800" b="1" dirty="0">
              <a:solidFill>
                <a:srgbClr val="7030A0"/>
              </a:solidFill>
            </a:endParaRPr>
          </a:p>
        </p:txBody>
      </p:sp>
      <p:sp>
        <p:nvSpPr>
          <p:cNvPr id="2" name="Rectangle 1"/>
          <p:cNvSpPr/>
          <p:nvPr/>
        </p:nvSpPr>
        <p:spPr>
          <a:xfrm>
            <a:off x="6766560" y="3125379"/>
            <a:ext cx="3520440" cy="2308324"/>
          </a:xfrm>
          <a:prstGeom prst="rect">
            <a:avLst/>
          </a:prstGeom>
        </p:spPr>
        <p:txBody>
          <a:bodyPr wrap="square">
            <a:spAutoFit/>
          </a:bodyPr>
          <a:lstStyle/>
          <a:p>
            <a:r>
              <a:rPr lang="en-GB" sz="2400" dirty="0" smtClean="0"/>
              <a:t>Think </a:t>
            </a:r>
            <a:r>
              <a:rPr lang="en-GB" sz="2400" dirty="0"/>
              <a:t>back to discussions on why people join </a:t>
            </a:r>
            <a:r>
              <a:rPr lang="en-GB" sz="2400" dirty="0" smtClean="0"/>
              <a:t>gangs and share your thoughts with the class.</a:t>
            </a:r>
            <a:endParaRPr lang="en-GB" sz="2400" dirty="0"/>
          </a:p>
        </p:txBody>
      </p:sp>
    </p:spTree>
    <p:extLst>
      <p:ext uri="{BB962C8B-B14F-4D97-AF65-F5344CB8AC3E}">
        <p14:creationId xmlns:p14="http://schemas.microsoft.com/office/powerpoint/2010/main" val="5368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170" y="3485198"/>
            <a:ext cx="11165840" cy="2387600"/>
          </a:xfrm>
        </p:spPr>
        <p:txBody>
          <a:bodyPr>
            <a:normAutofit/>
          </a:bodyPr>
          <a:lstStyle/>
          <a:p>
            <a:pPr algn="l"/>
            <a:r>
              <a:rPr lang="en-GB" sz="7200" dirty="0" smtClean="0">
                <a:solidFill>
                  <a:schemeClr val="accent4">
                    <a:lumMod val="20000"/>
                    <a:lumOff val="80000"/>
                  </a:schemeClr>
                </a:solidFill>
              </a:rPr>
              <a:t>What are the Four Pillars of Hip-Hop?</a:t>
            </a:r>
            <a:endParaRPr lang="en-GB" sz="7200" dirty="0">
              <a:solidFill>
                <a:schemeClr val="accent4">
                  <a:lumMod val="20000"/>
                  <a:lumOff val="80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449" y="67130"/>
            <a:ext cx="2344791" cy="2310309"/>
          </a:xfrm>
          <a:prstGeom prst="rect">
            <a:avLst/>
          </a:prstGeom>
        </p:spPr>
      </p:pic>
      <p:sp>
        <p:nvSpPr>
          <p:cNvPr id="4"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319919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Oval 1"/>
          <p:cNvSpPr/>
          <p:nvPr/>
        </p:nvSpPr>
        <p:spPr>
          <a:xfrm>
            <a:off x="726440" y="499873"/>
            <a:ext cx="2761617" cy="275335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rgbClr val="7030A0"/>
                </a:solidFill>
                <a:latin typeface="+mj-lt"/>
              </a:rPr>
              <a:t>DJ</a:t>
            </a:r>
            <a:endParaRPr lang="en-GB" sz="4800" b="1" dirty="0">
              <a:solidFill>
                <a:srgbClr val="7030A0"/>
              </a:solidFill>
              <a:latin typeface="+mj-lt"/>
            </a:endParaRPr>
          </a:p>
        </p:txBody>
      </p:sp>
      <p:sp>
        <p:nvSpPr>
          <p:cNvPr id="4" name="Oval 3"/>
          <p:cNvSpPr/>
          <p:nvPr/>
        </p:nvSpPr>
        <p:spPr>
          <a:xfrm>
            <a:off x="8295640" y="3604641"/>
            <a:ext cx="2833369" cy="268859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rgbClr val="7030A0"/>
                </a:solidFill>
              </a:rPr>
              <a:t>MC</a:t>
            </a:r>
            <a:endParaRPr lang="en-GB" b="1" dirty="0" smtClean="0">
              <a:solidFill>
                <a:srgbClr val="7030A0"/>
              </a:solidFill>
            </a:endParaRPr>
          </a:p>
          <a:p>
            <a:pPr algn="ctr"/>
            <a:endParaRPr lang="en-GB" b="1" dirty="0">
              <a:solidFill>
                <a:srgbClr val="7030A0"/>
              </a:solidFill>
            </a:endParaRPr>
          </a:p>
        </p:txBody>
      </p:sp>
      <p:sp>
        <p:nvSpPr>
          <p:cNvPr id="5" name="Oval 4"/>
          <p:cNvSpPr/>
          <p:nvPr/>
        </p:nvSpPr>
        <p:spPr>
          <a:xfrm>
            <a:off x="6350000" y="564642"/>
            <a:ext cx="2833369" cy="268859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smtClean="0">
              <a:solidFill>
                <a:srgbClr val="7030A0"/>
              </a:solidFill>
            </a:endParaRPr>
          </a:p>
          <a:p>
            <a:r>
              <a:rPr lang="en-GB" sz="2800" b="1" dirty="0" smtClean="0">
                <a:solidFill>
                  <a:srgbClr val="7030A0"/>
                </a:solidFill>
              </a:rPr>
              <a:t> </a:t>
            </a:r>
            <a:r>
              <a:rPr lang="en-GB" sz="4000" b="1" dirty="0" smtClean="0">
                <a:solidFill>
                  <a:srgbClr val="7030A0"/>
                </a:solidFill>
              </a:rPr>
              <a:t>Break- dance</a:t>
            </a:r>
            <a:endParaRPr lang="en-GB" sz="4000" b="1" dirty="0">
              <a:solidFill>
                <a:srgbClr val="7030A0"/>
              </a:solidFill>
            </a:endParaRPr>
          </a:p>
        </p:txBody>
      </p:sp>
      <p:sp>
        <p:nvSpPr>
          <p:cNvPr id="6" name="Oval 5"/>
          <p:cNvSpPr/>
          <p:nvPr/>
        </p:nvSpPr>
        <p:spPr>
          <a:xfrm>
            <a:off x="3488057" y="2479041"/>
            <a:ext cx="2882266" cy="275335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4000" dirty="0" smtClean="0">
                <a:solidFill>
                  <a:srgbClr val="7030A0"/>
                </a:solidFill>
              </a:rPr>
              <a:t>           </a:t>
            </a:r>
            <a:r>
              <a:rPr lang="en-GB" sz="4000" b="1" dirty="0" err="1" smtClean="0">
                <a:solidFill>
                  <a:srgbClr val="7030A0"/>
                </a:solidFill>
              </a:rPr>
              <a:t>Grafitti</a:t>
            </a:r>
            <a:endParaRPr lang="en-GB" sz="4000" b="1" dirty="0" smtClean="0">
              <a:solidFill>
                <a:srgbClr val="7030A0"/>
              </a:solidFill>
            </a:endParaRPr>
          </a:p>
          <a:p>
            <a:endParaRPr lang="en-GB" b="1" dirty="0" smtClean="0">
              <a:solidFill>
                <a:srgbClr val="7030A0"/>
              </a:solidFill>
            </a:endParaRPr>
          </a:p>
          <a:p>
            <a:endParaRPr lang="en-GB" b="1" dirty="0" smtClean="0">
              <a:solidFill>
                <a:srgbClr val="7030A0"/>
              </a:solidFill>
            </a:endParaRPr>
          </a:p>
          <a:p>
            <a:pPr algn="ctr"/>
            <a:endParaRPr lang="en-GB" dirty="0">
              <a:solidFill>
                <a:prstClr val="white"/>
              </a:solidFill>
            </a:endParaRPr>
          </a:p>
        </p:txBody>
      </p:sp>
      <p:sp>
        <p:nvSpPr>
          <p:cNvPr id="7"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7597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80">
                                          <p:stCondLst>
                                            <p:cond delay="0"/>
                                          </p:stCondLst>
                                        </p:cTn>
                                        <p:tgtEl>
                                          <p:spTgt spid="4"/>
                                        </p:tgtEl>
                                      </p:cBhvr>
                                    </p:animEffect>
                                    <p:anim calcmode="lin" valueType="num">
                                      <p:cBhvr>
                                        <p:cTn id="6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gtEl>
                                      </p:cBhvr>
                                      <p:to x="100000" y="60000"/>
                                    </p:animScale>
                                    <p:animScale>
                                      <p:cBhvr>
                                        <p:cTn id="68" dur="166" decel="50000">
                                          <p:stCondLst>
                                            <p:cond delay="676"/>
                                          </p:stCondLst>
                                        </p:cTn>
                                        <p:tgtEl>
                                          <p:spTgt spid="4"/>
                                        </p:tgtEl>
                                      </p:cBhvr>
                                      <p:to x="100000" y="100000"/>
                                    </p:animScale>
                                    <p:animScale>
                                      <p:cBhvr>
                                        <p:cTn id="69" dur="26">
                                          <p:stCondLst>
                                            <p:cond delay="1312"/>
                                          </p:stCondLst>
                                        </p:cTn>
                                        <p:tgtEl>
                                          <p:spTgt spid="4"/>
                                        </p:tgtEl>
                                      </p:cBhvr>
                                      <p:to x="100000" y="80000"/>
                                    </p:animScale>
                                    <p:animScale>
                                      <p:cBhvr>
                                        <p:cTn id="70" dur="166" decel="50000">
                                          <p:stCondLst>
                                            <p:cond delay="1338"/>
                                          </p:stCondLst>
                                        </p:cTn>
                                        <p:tgtEl>
                                          <p:spTgt spid="4"/>
                                        </p:tgtEl>
                                      </p:cBhvr>
                                      <p:to x="100000" y="100000"/>
                                    </p:animScale>
                                    <p:animScale>
                                      <p:cBhvr>
                                        <p:cTn id="71" dur="26">
                                          <p:stCondLst>
                                            <p:cond delay="1642"/>
                                          </p:stCondLst>
                                        </p:cTn>
                                        <p:tgtEl>
                                          <p:spTgt spid="4"/>
                                        </p:tgtEl>
                                      </p:cBhvr>
                                      <p:to x="100000" y="90000"/>
                                    </p:animScale>
                                    <p:animScale>
                                      <p:cBhvr>
                                        <p:cTn id="72" dur="166" decel="50000">
                                          <p:stCondLst>
                                            <p:cond delay="1668"/>
                                          </p:stCondLst>
                                        </p:cTn>
                                        <p:tgtEl>
                                          <p:spTgt spid="4"/>
                                        </p:tgtEl>
                                      </p:cBhvr>
                                      <p:to x="100000" y="100000"/>
                                    </p:animScale>
                                    <p:animScale>
                                      <p:cBhvr>
                                        <p:cTn id="73" dur="26">
                                          <p:stCondLst>
                                            <p:cond delay="1808"/>
                                          </p:stCondLst>
                                        </p:cTn>
                                        <p:tgtEl>
                                          <p:spTgt spid="4"/>
                                        </p:tgtEl>
                                      </p:cBhvr>
                                      <p:to x="100000" y="95000"/>
                                    </p:animScale>
                                    <p:animScale>
                                      <p:cBhvr>
                                        <p:cTn id="7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009" y="1650048"/>
            <a:ext cx="4305300" cy="4946332"/>
          </a:xfrm>
        </p:spPr>
        <p:txBody>
          <a:bodyPr>
            <a:normAutofit/>
          </a:bodyPr>
          <a:lstStyle/>
          <a:p>
            <a:pPr marL="0" indent="0">
              <a:buNone/>
            </a:pPr>
            <a:r>
              <a:rPr lang="en-GB" sz="4400" b="1" dirty="0" smtClean="0"/>
              <a:t>MC-</a:t>
            </a:r>
            <a:r>
              <a:rPr lang="en-GB" sz="4400" b="1" dirty="0" err="1" smtClean="0"/>
              <a:t>ing</a:t>
            </a:r>
            <a:r>
              <a:rPr lang="en-GB" sz="3200" dirty="0" smtClean="0"/>
              <a:t> (rapping) and </a:t>
            </a:r>
            <a:r>
              <a:rPr lang="en-GB" sz="4400" b="1" dirty="0"/>
              <a:t>DJ-</a:t>
            </a:r>
            <a:r>
              <a:rPr lang="en-GB" sz="4400" b="1" dirty="0" err="1"/>
              <a:t>ing</a:t>
            </a:r>
            <a:r>
              <a:rPr lang="en-GB" sz="3200" dirty="0"/>
              <a:t> were at the </a:t>
            </a:r>
            <a:r>
              <a:rPr lang="en-GB" sz="3200" dirty="0" smtClean="0"/>
              <a:t>core of </a:t>
            </a:r>
            <a:r>
              <a:rPr lang="en-GB" sz="3200" dirty="0"/>
              <a:t>this emerging culture, but hip-hop was always </a:t>
            </a:r>
            <a:r>
              <a:rPr lang="en-GB" sz="3200" dirty="0" smtClean="0"/>
              <a:t>much bigger than </a:t>
            </a:r>
            <a:r>
              <a:rPr lang="en-GB" sz="3200" dirty="0"/>
              <a:t>just the </a:t>
            </a:r>
            <a:r>
              <a:rPr lang="en-GB" sz="3200" dirty="0" smtClean="0"/>
              <a:t>music… </a:t>
            </a:r>
          </a:p>
        </p:txBody>
      </p:sp>
      <p:sp>
        <p:nvSpPr>
          <p:cNvPr id="5" name="Oval 4"/>
          <p:cNvSpPr/>
          <p:nvPr/>
        </p:nvSpPr>
        <p:spPr>
          <a:xfrm>
            <a:off x="561467" y="466472"/>
            <a:ext cx="3147951" cy="312712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rgbClr val="7030A0"/>
                </a:solidFill>
              </a:rPr>
              <a:t>DJ</a:t>
            </a:r>
            <a:endParaRPr lang="en-GB" b="1" dirty="0">
              <a:solidFill>
                <a:srgbClr val="7030A0"/>
              </a:solidFill>
            </a:endParaRPr>
          </a:p>
        </p:txBody>
      </p:sp>
      <p:sp>
        <p:nvSpPr>
          <p:cNvPr id="7" name="Oval 6"/>
          <p:cNvSpPr/>
          <p:nvPr/>
        </p:nvSpPr>
        <p:spPr>
          <a:xfrm>
            <a:off x="8444230" y="2788920"/>
            <a:ext cx="3424682" cy="334797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rgbClr val="7030A0"/>
                </a:solidFill>
              </a:rPr>
              <a:t>MC</a:t>
            </a:r>
            <a:endParaRPr lang="en-GB" b="1" dirty="0" smtClean="0">
              <a:solidFill>
                <a:srgbClr val="7030A0"/>
              </a:solidFill>
            </a:endParaRPr>
          </a:p>
          <a:p>
            <a:pPr algn="ctr"/>
            <a:endParaRPr lang="en-GB" b="1" dirty="0">
              <a:solidFill>
                <a:srgbClr val="7030A0"/>
              </a:solidFill>
            </a:endParaRPr>
          </a:p>
        </p:txBody>
      </p:sp>
      <p:sp>
        <p:nvSpPr>
          <p:cNvPr id="6"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7647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268" y="691354"/>
            <a:ext cx="10820399" cy="1641476"/>
          </a:xfrm>
        </p:spPr>
        <p:txBody>
          <a:bodyPr>
            <a:normAutofit/>
          </a:bodyPr>
          <a:lstStyle/>
          <a:p>
            <a:pPr marL="0" indent="0">
              <a:buNone/>
            </a:pPr>
            <a:r>
              <a:rPr lang="en-GB" dirty="0" smtClean="0"/>
              <a:t>Hip-hop </a:t>
            </a:r>
            <a:r>
              <a:rPr lang="en-GB" dirty="0"/>
              <a:t>was </a:t>
            </a:r>
            <a:r>
              <a:rPr lang="en-GB" sz="3600" b="1" dirty="0" smtClean="0"/>
              <a:t>b-</a:t>
            </a:r>
            <a:r>
              <a:rPr lang="en-GB" sz="3600" b="1" dirty="0" err="1" smtClean="0"/>
              <a:t>boying</a:t>
            </a:r>
            <a:r>
              <a:rPr lang="en-GB" sz="3600" b="1" dirty="0" smtClean="0"/>
              <a:t>, breaking or breakdancing</a:t>
            </a:r>
            <a:r>
              <a:rPr lang="en-GB" dirty="0"/>
              <a:t>, </a:t>
            </a:r>
            <a:r>
              <a:rPr lang="en-GB" dirty="0" smtClean="0"/>
              <a:t>a gymnastic dance-style </a:t>
            </a:r>
            <a:r>
              <a:rPr lang="en-GB" dirty="0"/>
              <a:t>that </a:t>
            </a:r>
            <a:r>
              <a:rPr lang="en-GB" dirty="0" smtClean="0"/>
              <a:t>calls for improvised</a:t>
            </a:r>
            <a:r>
              <a:rPr lang="en-GB" dirty="0"/>
              <a:t>, angular athleticism </a:t>
            </a:r>
            <a:r>
              <a:rPr lang="en-GB" dirty="0" smtClean="0"/>
              <a:t>rather than choreographed </a:t>
            </a:r>
            <a:r>
              <a:rPr lang="en-GB" dirty="0"/>
              <a:t>fluidity. </a:t>
            </a:r>
          </a:p>
        </p:txBody>
      </p:sp>
      <p:sp>
        <p:nvSpPr>
          <p:cNvPr id="4" name="Oval 3"/>
          <p:cNvSpPr/>
          <p:nvPr/>
        </p:nvSpPr>
        <p:spPr>
          <a:xfrm>
            <a:off x="9217152" y="2013584"/>
            <a:ext cx="2667381" cy="261328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smtClean="0">
              <a:solidFill>
                <a:srgbClr val="7030A0"/>
              </a:solidFill>
            </a:endParaRPr>
          </a:p>
          <a:p>
            <a:r>
              <a:rPr lang="en-GB" b="1" dirty="0" smtClean="0">
                <a:solidFill>
                  <a:srgbClr val="7030A0"/>
                </a:solidFill>
              </a:rPr>
              <a:t>   Breakdance</a:t>
            </a:r>
            <a:endParaRPr lang="en-GB" b="1" dirty="0">
              <a:solidFill>
                <a:srgbClr val="7030A0"/>
              </a:solidFill>
            </a:endParaRPr>
          </a:p>
        </p:txBody>
      </p:sp>
      <p:sp>
        <p:nvSpPr>
          <p:cNvPr id="5" name="Oval 4"/>
          <p:cNvSpPr/>
          <p:nvPr/>
        </p:nvSpPr>
        <p:spPr>
          <a:xfrm>
            <a:off x="260034" y="2504278"/>
            <a:ext cx="3027299" cy="298529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7030A0"/>
              </a:solidFill>
            </a:endParaRPr>
          </a:p>
          <a:p>
            <a:pPr algn="ctr"/>
            <a:endParaRPr lang="en-GB" dirty="0">
              <a:solidFill>
                <a:srgbClr val="7030A0"/>
              </a:solidFill>
            </a:endParaRPr>
          </a:p>
          <a:p>
            <a:r>
              <a:rPr lang="en-GB" dirty="0">
                <a:solidFill>
                  <a:srgbClr val="7030A0"/>
                </a:solidFill>
              </a:rPr>
              <a:t> </a:t>
            </a:r>
            <a:r>
              <a:rPr lang="en-GB" dirty="0" smtClean="0">
                <a:solidFill>
                  <a:srgbClr val="7030A0"/>
                </a:solidFill>
              </a:rPr>
              <a:t>            </a:t>
            </a:r>
            <a:r>
              <a:rPr lang="en-GB" b="1" dirty="0" err="1" smtClean="0">
                <a:solidFill>
                  <a:srgbClr val="7030A0"/>
                </a:solidFill>
              </a:rPr>
              <a:t>Grafitti</a:t>
            </a:r>
            <a:endParaRPr lang="en-GB" b="1" dirty="0" smtClean="0">
              <a:solidFill>
                <a:srgbClr val="7030A0"/>
              </a:solidFill>
            </a:endParaRPr>
          </a:p>
          <a:p>
            <a:endParaRPr lang="en-GB" b="1" dirty="0" smtClean="0">
              <a:solidFill>
                <a:srgbClr val="7030A0"/>
              </a:solidFill>
            </a:endParaRPr>
          </a:p>
          <a:p>
            <a:endParaRPr lang="en-GB" b="1" dirty="0" smtClean="0">
              <a:solidFill>
                <a:srgbClr val="7030A0"/>
              </a:solidFill>
            </a:endParaRPr>
          </a:p>
          <a:p>
            <a:pPr algn="ctr"/>
            <a:endParaRPr lang="en-GB" dirty="0">
              <a:solidFill>
                <a:prstClr val="white"/>
              </a:solidFill>
            </a:endParaRPr>
          </a:p>
        </p:txBody>
      </p:sp>
      <p:sp>
        <p:nvSpPr>
          <p:cNvPr id="6" name="Content Placeholder 2"/>
          <p:cNvSpPr txBox="1">
            <a:spLocks/>
          </p:cNvSpPr>
          <p:nvPr/>
        </p:nvSpPr>
        <p:spPr>
          <a:xfrm>
            <a:off x="3247391" y="2226372"/>
            <a:ext cx="6719569" cy="339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Hip-hop was also </a:t>
            </a:r>
            <a:r>
              <a:rPr lang="en-GB" sz="4000" b="1" dirty="0" smtClean="0"/>
              <a:t>graffiti</a:t>
            </a:r>
            <a:r>
              <a:rPr lang="en-GB" dirty="0" smtClean="0"/>
              <a:t>, a new form of expression that employed spray paint as the medium and subway walls as the canvas.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smtClean="0"/>
              <a:t>The police called it vandalism; the people called it art.</a:t>
            </a:r>
            <a:endParaRPr lang="en-GB" dirty="0"/>
          </a:p>
        </p:txBody>
      </p:sp>
      <p:sp>
        <p:nvSpPr>
          <p:cNvPr id="7"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1942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5" y="600074"/>
            <a:ext cx="11515725" cy="5867401"/>
          </a:xfrm>
        </p:spPr>
        <p:txBody>
          <a:bodyPr>
            <a:normAutofit/>
          </a:bodyPr>
          <a:lstStyle/>
          <a:p>
            <a:pPr marL="0" indent="0">
              <a:buNone/>
            </a:pPr>
            <a:r>
              <a:rPr lang="en-GB" sz="2400" dirty="0" smtClean="0"/>
              <a:t>Right from the start, hip-hop </a:t>
            </a:r>
            <a:r>
              <a:rPr lang="en-GB" sz="2400" dirty="0"/>
              <a:t>was aggressive and </a:t>
            </a:r>
            <a:r>
              <a:rPr lang="en-GB" sz="2400" dirty="0" smtClean="0"/>
              <a:t>oppositional in its four elements.</a:t>
            </a:r>
          </a:p>
        </p:txBody>
      </p:sp>
      <p:sp>
        <p:nvSpPr>
          <p:cNvPr id="4" name="Footer Placeholder 3"/>
          <p:cNvSpPr>
            <a:spLocks noGrp="1"/>
          </p:cNvSpPr>
          <p:nvPr>
            <p:ph type="ftr" sz="quarter" idx="11"/>
          </p:nvPr>
        </p:nvSpPr>
        <p:spPr>
          <a:xfrm>
            <a:off x="4038602" y="6356351"/>
            <a:ext cx="4114800" cy="365125"/>
          </a:xfrm>
        </p:spPr>
        <p:txBody>
          <a:bodyPr/>
          <a:lstStyle/>
          <a:p>
            <a:endParaRPr lang="en-GB" dirty="0"/>
          </a:p>
        </p:txBody>
      </p:sp>
      <p:pic>
        <p:nvPicPr>
          <p:cNvPr id="1026" name="Picture 2" descr="https://static1.squarespace.com/static/520ed800e4b0229123208764/5258a565e4b030e5f06c2e15/5274f1e9e4b07e72f74b8b3d/1393717744441/70s.JPG?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328" y="1516663"/>
            <a:ext cx="5961253" cy="40977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1024" y="1458497"/>
            <a:ext cx="5472304" cy="4893647"/>
          </a:xfrm>
          <a:prstGeom prst="rect">
            <a:avLst/>
          </a:prstGeom>
        </p:spPr>
        <p:txBody>
          <a:bodyPr wrap="square">
            <a:spAutoFit/>
          </a:bodyPr>
          <a:lstStyle/>
          <a:p>
            <a:r>
              <a:rPr lang="en-GB" sz="2400" dirty="0"/>
              <a:t>Hip-hop was a break from the musical traditions it followed and refused to follow the rules. Jazz had refused to be on time, Rock and Roll had refused to be quiet - hip-hop refused to be melodic</a:t>
            </a:r>
            <a:r>
              <a:rPr lang="en-GB" sz="2400" dirty="0" smtClean="0"/>
              <a:t>.</a:t>
            </a:r>
          </a:p>
          <a:p>
            <a:endParaRPr lang="en-GB" sz="2400" dirty="0"/>
          </a:p>
          <a:p>
            <a:r>
              <a:rPr lang="en-GB" sz="2400" dirty="0"/>
              <a:t>Rappers didn’t have a band, they had a turntable; and the music was no longer focusing on the </a:t>
            </a:r>
            <a:r>
              <a:rPr lang="en-GB" sz="2400" dirty="0" err="1"/>
              <a:t>skillful</a:t>
            </a:r>
            <a:r>
              <a:rPr lang="en-GB" sz="2400" dirty="0"/>
              <a:t> arrangement of instruments but instead was about the </a:t>
            </a:r>
            <a:r>
              <a:rPr lang="en-GB" sz="2400" dirty="0" err="1"/>
              <a:t>skillful</a:t>
            </a:r>
            <a:r>
              <a:rPr lang="en-GB" sz="2400" dirty="0"/>
              <a:t> production of sounds. </a:t>
            </a:r>
          </a:p>
        </p:txBody>
      </p:sp>
    </p:spTree>
    <p:extLst>
      <p:ext uri="{BB962C8B-B14F-4D97-AF65-F5344CB8AC3E}">
        <p14:creationId xmlns:p14="http://schemas.microsoft.com/office/powerpoint/2010/main" val="416684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717391" y="5225099"/>
            <a:ext cx="10510267" cy="1496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smtClean="0">
                <a:solidFill>
                  <a:prstClr val="black"/>
                </a:solidFill>
              </a:rPr>
              <a:t>Watch a short 2 minute montage of the 4 pillars </a:t>
            </a:r>
            <a:r>
              <a:rPr lang="en-GB" sz="2800" dirty="0" smtClean="0">
                <a:solidFill>
                  <a:prstClr val="black"/>
                </a:solidFill>
              </a:rPr>
              <a:t>on </a:t>
            </a:r>
            <a:r>
              <a:rPr lang="en-GB" sz="2800" dirty="0" smtClean="0">
                <a:solidFill>
                  <a:prstClr val="black"/>
                </a:solidFill>
              </a:rPr>
              <a:t>the link </a:t>
            </a:r>
            <a:r>
              <a:rPr lang="en-GB" sz="2800" dirty="0" smtClean="0">
                <a:solidFill>
                  <a:prstClr val="black"/>
                </a:solidFill>
              </a:rPr>
              <a:t>below</a:t>
            </a:r>
            <a:endParaRPr lang="en-GB" sz="2800" dirty="0" smtClean="0">
              <a:solidFill>
                <a:prstClr val="white"/>
              </a:solidFill>
            </a:endParaRPr>
          </a:p>
          <a:p>
            <a:pPr algn="ctr"/>
            <a:r>
              <a:rPr lang="en-GB" sz="1800" dirty="0">
                <a:solidFill>
                  <a:prstClr val="white"/>
                </a:solidFill>
                <a:latin typeface="Trebuchet MS" panose="020B0603020202020204" pitchFamily="34" charset="0"/>
                <a:hlinkClick r:id="rId2"/>
              </a:rPr>
              <a:t>https://youtu.be/1Qyfvc0UHtU</a:t>
            </a:r>
            <a:endParaRPr lang="en-GB" sz="1800" dirty="0">
              <a:solidFill>
                <a:prstClr val="white"/>
              </a:solidFill>
              <a:latin typeface="Trebuchet MS" panose="020B0603020202020204" pitchFamily="34" charset="0"/>
            </a:endParaRPr>
          </a:p>
          <a:p>
            <a:pPr algn="ctr"/>
            <a:endParaRPr lang="en-GB" sz="3600" dirty="0" smtClean="0">
              <a:solidFill>
                <a:prstClr val="white"/>
              </a:solidFill>
            </a:endParaRPr>
          </a:p>
          <a:p>
            <a:pPr algn="ctr"/>
            <a:endParaRPr lang="en-GB" sz="3600" dirty="0" smtClean="0">
              <a:solidFill>
                <a:prstClr val="white"/>
              </a:solidFill>
            </a:endParaRPr>
          </a:p>
          <a:p>
            <a:pPr algn="ctr"/>
            <a:endParaRPr lang="en-GB" sz="3600" dirty="0">
              <a:solidFill>
                <a:prstClr val="white"/>
              </a:solidFill>
            </a:endParaRPr>
          </a:p>
        </p:txBody>
      </p:sp>
      <p:sp>
        <p:nvSpPr>
          <p:cNvPr id="5" name="Oval 4"/>
          <p:cNvSpPr/>
          <p:nvPr/>
        </p:nvSpPr>
        <p:spPr>
          <a:xfrm>
            <a:off x="1009336" y="1387442"/>
            <a:ext cx="2462776" cy="223110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7030A0"/>
              </a:solidFill>
            </a:endParaRPr>
          </a:p>
        </p:txBody>
      </p:sp>
      <p:sp>
        <p:nvSpPr>
          <p:cNvPr id="6" name="Oval 5"/>
          <p:cNvSpPr/>
          <p:nvPr/>
        </p:nvSpPr>
        <p:spPr>
          <a:xfrm>
            <a:off x="8589646" y="1399032"/>
            <a:ext cx="2282570" cy="223110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7030A0"/>
              </a:solidFill>
            </a:endParaRPr>
          </a:p>
        </p:txBody>
      </p:sp>
      <p:sp>
        <p:nvSpPr>
          <p:cNvPr id="8" name="Oval 7"/>
          <p:cNvSpPr/>
          <p:nvPr/>
        </p:nvSpPr>
        <p:spPr>
          <a:xfrm>
            <a:off x="6074098" y="1355004"/>
            <a:ext cx="2475381" cy="228949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smtClean="0">
              <a:solidFill>
                <a:srgbClr val="7030A0"/>
              </a:solidFill>
            </a:endParaRPr>
          </a:p>
          <a:p>
            <a:r>
              <a:rPr lang="en-GB" b="1" dirty="0" smtClean="0">
                <a:solidFill>
                  <a:srgbClr val="7030A0"/>
                </a:solidFill>
              </a:rPr>
              <a:t>   </a:t>
            </a:r>
            <a:endParaRPr lang="en-GB" b="1" dirty="0">
              <a:solidFill>
                <a:srgbClr val="7030A0"/>
              </a:solidFill>
            </a:endParaRPr>
          </a:p>
        </p:txBody>
      </p:sp>
      <p:sp>
        <p:nvSpPr>
          <p:cNvPr id="9" name="Oval 8"/>
          <p:cNvSpPr/>
          <p:nvPr/>
        </p:nvSpPr>
        <p:spPr>
          <a:xfrm>
            <a:off x="3615055" y="1389862"/>
            <a:ext cx="2357470" cy="2209318"/>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7030A0"/>
              </a:solidFill>
            </a:endParaRPr>
          </a:p>
          <a:p>
            <a:pPr algn="ctr"/>
            <a:endParaRPr lang="en-GB" dirty="0">
              <a:solidFill>
                <a:srgbClr val="7030A0"/>
              </a:solidFill>
            </a:endParaRPr>
          </a:p>
          <a:p>
            <a:r>
              <a:rPr lang="en-GB" dirty="0">
                <a:solidFill>
                  <a:srgbClr val="7030A0"/>
                </a:solidFill>
              </a:rPr>
              <a:t> </a:t>
            </a:r>
            <a:r>
              <a:rPr lang="en-GB" dirty="0" smtClean="0">
                <a:solidFill>
                  <a:srgbClr val="7030A0"/>
                </a:solidFill>
              </a:rPr>
              <a:t>            </a:t>
            </a:r>
            <a:endParaRPr lang="en-GB" b="1" dirty="0" smtClean="0">
              <a:solidFill>
                <a:srgbClr val="7030A0"/>
              </a:solidFill>
            </a:endParaRPr>
          </a:p>
          <a:p>
            <a:endParaRPr lang="en-GB" b="1" dirty="0" smtClean="0">
              <a:solidFill>
                <a:srgbClr val="7030A0"/>
              </a:solidFill>
            </a:endParaRPr>
          </a:p>
          <a:p>
            <a:endParaRPr lang="en-GB" b="1" dirty="0" smtClean="0">
              <a:solidFill>
                <a:srgbClr val="7030A0"/>
              </a:solidFill>
            </a:endParaRPr>
          </a:p>
          <a:p>
            <a:pPr algn="ctr"/>
            <a:endParaRPr lang="en-GB" dirty="0">
              <a:solidFill>
                <a:prstClr val="white"/>
              </a:solidFill>
            </a:endParaRPr>
          </a:p>
        </p:txBody>
      </p:sp>
      <p:sp>
        <p:nvSpPr>
          <p:cNvPr id="10"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157608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275" y="2557463"/>
            <a:ext cx="10515600" cy="2852737"/>
          </a:xfrm>
        </p:spPr>
        <p:txBody>
          <a:bodyPr/>
          <a:lstStyle/>
          <a:p>
            <a:r>
              <a:rPr lang="en-GB" dirty="0" smtClean="0">
                <a:solidFill>
                  <a:schemeClr val="bg1"/>
                </a:solidFill>
              </a:rPr>
              <a:t>Hip-hop culture</a:t>
            </a:r>
            <a:endParaRPr lang="en-GB" dirty="0">
              <a:solidFill>
                <a:schemeClr val="bg1"/>
              </a:solidFill>
            </a:endParaRPr>
          </a:p>
        </p:txBody>
      </p:sp>
      <p:sp>
        <p:nvSpPr>
          <p:cNvPr id="3" name="Text Placeholder 2"/>
          <p:cNvSpPr>
            <a:spLocks noGrp="1"/>
          </p:cNvSpPr>
          <p:nvPr>
            <p:ph type="body" idx="1"/>
          </p:nvPr>
        </p:nvSpPr>
        <p:spPr>
          <a:xfrm>
            <a:off x="422275" y="5505450"/>
            <a:ext cx="10515600" cy="1500187"/>
          </a:xfrm>
        </p:spPr>
        <p:txBody>
          <a:bodyPr/>
          <a:lstStyle/>
          <a:p>
            <a:r>
              <a:rPr lang="en-GB" dirty="0" smtClean="0">
                <a:solidFill>
                  <a:srgbClr val="19331B"/>
                </a:solidFill>
              </a:rPr>
              <a:t>The political and the poetic</a:t>
            </a:r>
            <a:endParaRPr lang="en-GB" dirty="0">
              <a:solidFill>
                <a:srgbClr val="19331B"/>
              </a:solidFill>
            </a:endParaRPr>
          </a:p>
        </p:txBody>
      </p:sp>
      <p:sp>
        <p:nvSpPr>
          <p:cNvPr id="4"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3260440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ectangle 1"/>
          <p:cNvSpPr/>
          <p:nvPr/>
        </p:nvSpPr>
        <p:spPr>
          <a:xfrm>
            <a:off x="385764" y="605259"/>
            <a:ext cx="11420475" cy="2308324"/>
          </a:xfrm>
          <a:prstGeom prst="rect">
            <a:avLst/>
          </a:prstGeom>
        </p:spPr>
        <p:txBody>
          <a:bodyPr wrap="square">
            <a:spAutoFit/>
          </a:bodyPr>
          <a:lstStyle/>
          <a:p>
            <a:r>
              <a:rPr lang="en-GB" sz="2400" dirty="0" smtClean="0"/>
              <a:t>From </a:t>
            </a:r>
            <a:r>
              <a:rPr lang="en-GB" sz="2400" dirty="0"/>
              <a:t>its beginnings, </a:t>
            </a:r>
            <a:r>
              <a:rPr lang="en-GB" sz="2400" dirty="0" smtClean="0"/>
              <a:t>Hip-hop has been more than just music and has created a clear culture of music, art, dance, rap, fashion…and politics.</a:t>
            </a:r>
          </a:p>
          <a:p>
            <a:r>
              <a:rPr lang="en-GB" sz="2400" dirty="0" smtClean="0"/>
              <a:t>Beyond entertainment and pleasure, the culture has </a:t>
            </a:r>
            <a:r>
              <a:rPr lang="en-GB" sz="2400" dirty="0"/>
              <a:t>served as </a:t>
            </a:r>
            <a:r>
              <a:rPr lang="en-GB" sz="2400" dirty="0" smtClean="0"/>
              <a:t>a mode </a:t>
            </a:r>
            <a:r>
              <a:rPr lang="en-GB" sz="2400" dirty="0"/>
              <a:t>of artistic expression for </a:t>
            </a:r>
            <a:r>
              <a:rPr lang="en-GB" sz="2400" dirty="0" smtClean="0"/>
              <a:t>many people, particularly in urban communities </a:t>
            </a:r>
            <a:r>
              <a:rPr lang="en-GB" sz="2400" dirty="0"/>
              <a:t>and </a:t>
            </a:r>
            <a:r>
              <a:rPr lang="en-GB" sz="2400" dirty="0" smtClean="0"/>
              <a:t>frustration</a:t>
            </a:r>
            <a:r>
              <a:rPr lang="en-GB" sz="2400" b="1" dirty="0" smtClean="0"/>
              <a:t> </a:t>
            </a:r>
            <a:r>
              <a:rPr lang="en-GB" sz="2400" dirty="0" smtClean="0"/>
              <a:t>has </a:t>
            </a:r>
            <a:r>
              <a:rPr lang="en-GB" sz="2400" dirty="0"/>
              <a:t>been a major defining characteristic</a:t>
            </a:r>
            <a:r>
              <a:rPr lang="en-GB" sz="2400" dirty="0" smtClean="0"/>
              <a:t>. </a:t>
            </a:r>
          </a:p>
          <a:p>
            <a:endParaRPr lang="en-GB" sz="2400" dirty="0"/>
          </a:p>
        </p:txBody>
      </p:sp>
      <p:sp>
        <p:nvSpPr>
          <p:cNvPr id="3" name="Footer Placeholder 3"/>
          <p:cNvSpPr>
            <a:spLocks noGrp="1"/>
          </p:cNvSpPr>
          <p:nvPr>
            <p:ph type="ftr" sz="quarter" idx="11"/>
          </p:nvPr>
        </p:nvSpPr>
        <p:spPr>
          <a:xfrm>
            <a:off x="4038602" y="6356351"/>
            <a:ext cx="4114800" cy="365125"/>
          </a:xfrm>
        </p:spPr>
        <p:txBody>
          <a:bodyPr/>
          <a:lstStyle/>
          <a:p>
            <a:endParaRPr lang="en-GB" dirty="0"/>
          </a:p>
        </p:txBody>
      </p:sp>
      <p:sp>
        <p:nvSpPr>
          <p:cNvPr id="4" name="Rounded Rectangular Callout 3"/>
          <p:cNvSpPr/>
          <p:nvPr/>
        </p:nvSpPr>
        <p:spPr>
          <a:xfrm>
            <a:off x="1867759" y="2623671"/>
            <a:ext cx="3785616" cy="3216298"/>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7030A0"/>
                </a:solidFill>
              </a:rPr>
              <a:t>In what ways is hip-hop a form of artistic </a:t>
            </a:r>
            <a:r>
              <a:rPr lang="en-GB" sz="3200" b="1" dirty="0">
                <a:solidFill>
                  <a:srgbClr val="7030A0"/>
                </a:solidFill>
              </a:rPr>
              <a:t>expression?</a:t>
            </a:r>
          </a:p>
        </p:txBody>
      </p:sp>
      <p:sp>
        <p:nvSpPr>
          <p:cNvPr id="5" name="Rounded Rectangular Callout 4"/>
          <p:cNvSpPr/>
          <p:nvPr/>
        </p:nvSpPr>
        <p:spPr>
          <a:xfrm>
            <a:off x="6096001" y="2623671"/>
            <a:ext cx="3785616" cy="3216298"/>
          </a:xfrm>
          <a:prstGeom prst="wedgeRoundRect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accent4">
                    <a:lumMod val="20000"/>
                    <a:lumOff val="80000"/>
                  </a:schemeClr>
                </a:solidFill>
              </a:rPr>
              <a:t>In what ways is hip-hop a form of political expression</a:t>
            </a:r>
            <a:r>
              <a:rPr lang="en-GB" sz="3200" b="1" dirty="0">
                <a:solidFill>
                  <a:schemeClr val="accent4">
                    <a:lumMod val="20000"/>
                    <a:lumOff val="80000"/>
                  </a:schemeClr>
                </a:solidFill>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2568" y="211921"/>
            <a:ext cx="582168" cy="470159"/>
          </a:xfrm>
          <a:prstGeom prst="rect">
            <a:avLst/>
          </a:prstGeom>
        </p:spPr>
      </p:pic>
    </p:spTree>
    <p:extLst>
      <p:ext uri="{BB962C8B-B14F-4D97-AF65-F5344CB8AC3E}">
        <p14:creationId xmlns:p14="http://schemas.microsoft.com/office/powerpoint/2010/main" val="27573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ectangle 1"/>
          <p:cNvSpPr/>
          <p:nvPr/>
        </p:nvSpPr>
        <p:spPr>
          <a:xfrm>
            <a:off x="789432" y="833859"/>
            <a:ext cx="10658855" cy="5016758"/>
          </a:xfrm>
          <a:prstGeom prst="rect">
            <a:avLst/>
          </a:prstGeom>
        </p:spPr>
        <p:txBody>
          <a:bodyPr wrap="square">
            <a:spAutoFit/>
          </a:bodyPr>
          <a:lstStyle/>
          <a:p>
            <a:r>
              <a:rPr lang="en-GB" sz="2400" dirty="0" smtClean="0">
                <a:solidFill>
                  <a:prstClr val="black"/>
                </a:solidFill>
              </a:rPr>
              <a:t>Much of the culture of hip-hop has been defined by frustration, in particular by people’s anger at being marginalised by society because of being:</a:t>
            </a:r>
          </a:p>
          <a:p>
            <a:endParaRPr lang="en-GB" sz="2400" dirty="0">
              <a:solidFill>
                <a:prstClr val="black"/>
              </a:solidFill>
            </a:endParaRPr>
          </a:p>
          <a:p>
            <a:pPr marL="2171700" lvl="4" indent="-342900">
              <a:buFont typeface="Arial" panose="020B0604020202020204" pitchFamily="34" charset="0"/>
              <a:buChar char="•"/>
            </a:pPr>
            <a:r>
              <a:rPr lang="en-GB" sz="2800" dirty="0" smtClean="0">
                <a:solidFill>
                  <a:prstClr val="black"/>
                </a:solidFill>
              </a:rPr>
              <a:t>poor</a:t>
            </a:r>
          </a:p>
          <a:p>
            <a:pPr marL="2171700" lvl="4" indent="-342900">
              <a:buFont typeface="Arial" panose="020B0604020202020204" pitchFamily="34" charset="0"/>
              <a:buChar char="•"/>
            </a:pPr>
            <a:r>
              <a:rPr lang="en-GB" sz="2800" dirty="0">
                <a:solidFill>
                  <a:prstClr val="black"/>
                </a:solidFill>
              </a:rPr>
              <a:t>b</a:t>
            </a:r>
            <a:r>
              <a:rPr lang="en-GB" sz="2800" dirty="0" smtClean="0">
                <a:solidFill>
                  <a:prstClr val="black"/>
                </a:solidFill>
              </a:rPr>
              <a:t>lack</a:t>
            </a:r>
          </a:p>
          <a:p>
            <a:pPr marL="2171700" lvl="4" indent="-342900">
              <a:buFont typeface="Arial" panose="020B0604020202020204" pitchFamily="34" charset="0"/>
              <a:buChar char="•"/>
            </a:pPr>
            <a:r>
              <a:rPr lang="en-GB" sz="2800" dirty="0">
                <a:solidFill>
                  <a:prstClr val="black"/>
                </a:solidFill>
              </a:rPr>
              <a:t>d</a:t>
            </a:r>
            <a:r>
              <a:rPr lang="en-GB" sz="2800" dirty="0" smtClean="0">
                <a:solidFill>
                  <a:prstClr val="black"/>
                </a:solidFill>
              </a:rPr>
              <a:t>isenfranchised</a:t>
            </a:r>
          </a:p>
          <a:p>
            <a:pPr marL="2171700" lvl="4" indent="-342900">
              <a:buFont typeface="Arial" panose="020B0604020202020204" pitchFamily="34" charset="0"/>
              <a:buChar char="•"/>
            </a:pPr>
            <a:r>
              <a:rPr lang="en-GB" sz="2800" dirty="0">
                <a:solidFill>
                  <a:prstClr val="black"/>
                </a:solidFill>
              </a:rPr>
              <a:t>a</a:t>
            </a:r>
            <a:r>
              <a:rPr lang="en-GB" sz="2800" dirty="0" smtClean="0">
                <a:solidFill>
                  <a:prstClr val="black"/>
                </a:solidFill>
              </a:rPr>
              <a:t>bused</a:t>
            </a:r>
          </a:p>
          <a:p>
            <a:pPr marL="2171700" lvl="4" indent="-342900">
              <a:buFont typeface="Arial" panose="020B0604020202020204" pitchFamily="34" charset="0"/>
              <a:buChar char="•"/>
            </a:pPr>
            <a:r>
              <a:rPr lang="en-GB" sz="2800" dirty="0">
                <a:solidFill>
                  <a:prstClr val="black"/>
                </a:solidFill>
              </a:rPr>
              <a:t>s</a:t>
            </a:r>
            <a:r>
              <a:rPr lang="en-GB" sz="2800" dirty="0" smtClean="0">
                <a:solidFill>
                  <a:prstClr val="black"/>
                </a:solidFill>
              </a:rPr>
              <a:t>tereotyped</a:t>
            </a:r>
          </a:p>
          <a:p>
            <a:pPr marL="2171700" lvl="4" indent="-342900">
              <a:buFont typeface="Arial" panose="020B0604020202020204" pitchFamily="34" charset="0"/>
              <a:buChar char="•"/>
            </a:pPr>
            <a:r>
              <a:rPr lang="en-GB" sz="2800" dirty="0">
                <a:solidFill>
                  <a:prstClr val="black"/>
                </a:solidFill>
              </a:rPr>
              <a:t>b</a:t>
            </a:r>
            <a:r>
              <a:rPr lang="en-GB" sz="2800" dirty="0" smtClean="0">
                <a:solidFill>
                  <a:prstClr val="black"/>
                </a:solidFill>
              </a:rPr>
              <a:t>lamed</a:t>
            </a:r>
          </a:p>
          <a:p>
            <a:pPr marL="2171700" lvl="4" indent="-342900">
              <a:buFont typeface="Arial" panose="020B0604020202020204" pitchFamily="34" charset="0"/>
              <a:buChar char="•"/>
            </a:pPr>
            <a:r>
              <a:rPr lang="en-GB" sz="2800" dirty="0">
                <a:solidFill>
                  <a:prstClr val="black"/>
                </a:solidFill>
              </a:rPr>
              <a:t>m</a:t>
            </a:r>
            <a:r>
              <a:rPr lang="en-GB" sz="2800" dirty="0" smtClean="0">
                <a:solidFill>
                  <a:prstClr val="black"/>
                </a:solidFill>
              </a:rPr>
              <a:t>istreated</a:t>
            </a:r>
          </a:p>
          <a:p>
            <a:pPr marL="2171700" lvl="4" indent="-342900">
              <a:buFont typeface="Arial" panose="020B0604020202020204" pitchFamily="34" charset="0"/>
              <a:buChar char="•"/>
            </a:pPr>
            <a:r>
              <a:rPr lang="en-GB" sz="2800" dirty="0" smtClean="0">
                <a:solidFill>
                  <a:prstClr val="black"/>
                </a:solidFill>
              </a:rPr>
              <a:t>ignored</a:t>
            </a:r>
            <a:r>
              <a:rPr lang="en-GB" sz="2800" dirty="0">
                <a:solidFill>
                  <a:prstClr val="black"/>
                </a:solidFill>
              </a:rPr>
              <a:t>. </a:t>
            </a:r>
          </a:p>
        </p:txBody>
      </p:sp>
      <p:sp>
        <p:nvSpPr>
          <p:cNvPr id="3" name="Footer Placeholder 3"/>
          <p:cNvSpPr>
            <a:spLocks noGrp="1"/>
          </p:cNvSpPr>
          <p:nvPr>
            <p:ph type="ftr" sz="quarter" idx="11"/>
          </p:nvPr>
        </p:nvSpPr>
        <p:spPr>
          <a:xfrm>
            <a:off x="4038602" y="6356351"/>
            <a:ext cx="4114800" cy="365125"/>
          </a:xfrm>
        </p:spPr>
        <p:txBody>
          <a:bodyPr/>
          <a:lstStyle/>
          <a:p>
            <a:endParaRPr lang="en-GB" dirty="0"/>
          </a:p>
        </p:txBody>
      </p:sp>
      <p:sp>
        <p:nvSpPr>
          <p:cNvPr id="4" name="Rounded Rectangular Callout 3"/>
          <p:cNvSpPr/>
          <p:nvPr/>
        </p:nvSpPr>
        <p:spPr>
          <a:xfrm>
            <a:off x="6766559" y="2340863"/>
            <a:ext cx="3785617" cy="3154681"/>
          </a:xfrm>
          <a:prstGeom prst="wedgeRoundRect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What are some of the </a:t>
            </a:r>
            <a:r>
              <a:rPr lang="en-GB" sz="2800" b="1" dirty="0" smtClean="0"/>
              <a:t>political </a:t>
            </a:r>
            <a:r>
              <a:rPr lang="en-GB" sz="2800" b="1" dirty="0"/>
              <a:t>elements that make up the culture of hip-hop?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2568" y="211921"/>
            <a:ext cx="582168" cy="470159"/>
          </a:xfrm>
          <a:prstGeom prst="rect">
            <a:avLst/>
          </a:prstGeom>
        </p:spPr>
      </p:pic>
    </p:spTree>
    <p:extLst>
      <p:ext uri="{BB962C8B-B14F-4D97-AF65-F5344CB8AC3E}">
        <p14:creationId xmlns:p14="http://schemas.microsoft.com/office/powerpoint/2010/main" val="61304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500"/>
                                        <p:tgtEl>
                                          <p:spTgt spid="2">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1" dur="500"/>
                                        <p:tgtEl>
                                          <p:spTgt spid="2">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4" dur="500"/>
                                        <p:tgtEl>
                                          <p:spTgt spid="2">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Pre-lesson reflection</a:t>
            </a:r>
            <a: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r>
            <a:b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3-5 minutes+</a:t>
            </a:r>
            <a:endParaRPr lang="en-GB" sz="3600"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9" name="Picture 8"/>
          <p:cNvPicPr/>
          <p:nvPr/>
        </p:nvPicPr>
        <p:blipFill>
          <a:blip r:embed="rId2" cstate="email">
            <a:extLst>
              <a:ext uri="{28A0092B-C50C-407E-A947-70E740481C1C}">
                <a14:useLocalDpi xmlns:a14="http://schemas.microsoft.com/office/drawing/2010/main"/>
              </a:ext>
            </a:extLst>
          </a:blip>
          <a:stretch>
            <a:fillRect/>
          </a:stretch>
        </p:blipFill>
        <p:spPr>
          <a:xfrm>
            <a:off x="10840922" y="621203"/>
            <a:ext cx="791666" cy="585424"/>
          </a:xfrm>
          <a:prstGeom prst="rect">
            <a:avLst/>
          </a:prstGeom>
        </p:spPr>
      </p:pic>
    </p:spTree>
    <p:extLst>
      <p:ext uri="{BB962C8B-B14F-4D97-AF65-F5344CB8AC3E}">
        <p14:creationId xmlns:p14="http://schemas.microsoft.com/office/powerpoint/2010/main" val="885261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2568" y="211921"/>
            <a:ext cx="582168" cy="470159"/>
          </a:xfrm>
          <a:prstGeom prst="rect">
            <a:avLst/>
          </a:prstGeom>
        </p:spPr>
      </p:pic>
      <p:sp>
        <p:nvSpPr>
          <p:cNvPr id="4" name="Content Placeholder 2"/>
          <p:cNvSpPr txBox="1">
            <a:spLocks/>
          </p:cNvSpPr>
          <p:nvPr/>
        </p:nvSpPr>
        <p:spPr>
          <a:xfrm>
            <a:off x="6967728" y="2485644"/>
            <a:ext cx="4142232" cy="10191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prstClr val="black"/>
                </a:solidFill>
              </a:rPr>
              <a:t>Discuss your responses to this statement and what you think it might mean.</a:t>
            </a:r>
          </a:p>
          <a:p>
            <a:pPr marL="0" indent="0">
              <a:buFont typeface="Arial" panose="020B0604020202020204" pitchFamily="34" charset="0"/>
              <a:buNone/>
            </a:pPr>
            <a:r>
              <a:rPr lang="en-GB" sz="4000" dirty="0" smtClean="0">
                <a:solidFill>
                  <a:prstClr val="black"/>
                </a:solidFill>
              </a:rPr>
              <a:t>Do you agree?</a:t>
            </a:r>
            <a:endParaRPr lang="en-GB" sz="4000" dirty="0">
              <a:solidFill>
                <a:prstClr val="black"/>
              </a:solidFill>
            </a:endParaRPr>
          </a:p>
        </p:txBody>
      </p:sp>
      <p:sp>
        <p:nvSpPr>
          <p:cNvPr id="5" name="Footer Placeholder 3"/>
          <p:cNvSpPr>
            <a:spLocks noGrp="1"/>
          </p:cNvSpPr>
          <p:nvPr>
            <p:ph type="ftr" sz="quarter" idx="11"/>
          </p:nvPr>
        </p:nvSpPr>
        <p:spPr>
          <a:xfrm>
            <a:off x="4038602" y="6356351"/>
            <a:ext cx="4114800" cy="365125"/>
          </a:xfrm>
        </p:spPr>
        <p:txBody>
          <a:bodyPr/>
          <a:lstStyle/>
          <a:p>
            <a:endParaRPr lang="en-GB" dirty="0"/>
          </a:p>
        </p:txBody>
      </p:sp>
      <p:sp>
        <p:nvSpPr>
          <p:cNvPr id="6" name="Oval Callout 5"/>
          <p:cNvSpPr/>
          <p:nvPr/>
        </p:nvSpPr>
        <p:spPr>
          <a:xfrm>
            <a:off x="1114425" y="787993"/>
            <a:ext cx="5633085" cy="5014066"/>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lumMod val="20000"/>
                    <a:lumOff val="80000"/>
                  </a:schemeClr>
                </a:solidFill>
              </a:rPr>
              <a:t>“In many ways, hip-hop has been built on a</a:t>
            </a:r>
            <a:r>
              <a:rPr lang="en-GB" sz="3200" b="1" dirty="0">
                <a:solidFill>
                  <a:schemeClr val="accent4">
                    <a:lumMod val="20000"/>
                    <a:lumOff val="80000"/>
                  </a:schemeClr>
                </a:solidFill>
              </a:rPr>
              <a:t> rejection of middle-class values</a:t>
            </a:r>
            <a:r>
              <a:rPr lang="en-GB" sz="2400" dirty="0">
                <a:solidFill>
                  <a:schemeClr val="accent4">
                    <a:lumMod val="20000"/>
                    <a:lumOff val="80000"/>
                  </a:schemeClr>
                </a:solidFill>
              </a:rPr>
              <a:t> and a refusal to be incorporated into larger, more predominant societies.”</a:t>
            </a:r>
          </a:p>
        </p:txBody>
      </p:sp>
    </p:spTree>
    <p:extLst>
      <p:ext uri="{BB962C8B-B14F-4D97-AF65-F5344CB8AC3E}">
        <p14:creationId xmlns:p14="http://schemas.microsoft.com/office/powerpoint/2010/main" val="7522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Looking beyond the bad</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20 minutes+</a:t>
            </a:r>
            <a:endParaRPr lang="en-GB" sz="36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6" name="Picture 5" descr="WATCH.png"/>
          <p:cNvPicPr/>
          <p:nvPr/>
        </p:nvPicPr>
        <p:blipFill>
          <a:blip r:embed="rId2" cstate="email">
            <a:extLst>
              <a:ext uri="{28A0092B-C50C-407E-A947-70E740481C1C}">
                <a14:useLocalDpi xmlns:a14="http://schemas.microsoft.com/office/drawing/2010/main"/>
              </a:ext>
            </a:extLst>
          </a:blip>
          <a:stretch>
            <a:fillRect/>
          </a:stretch>
        </p:blipFill>
        <p:spPr>
          <a:xfrm>
            <a:off x="9392793" y="429768"/>
            <a:ext cx="958215" cy="658368"/>
          </a:xfrm>
          <a:prstGeom prst="rect">
            <a:avLst/>
          </a:prstGeom>
        </p:spPr>
      </p:pic>
      <p:pic>
        <p:nvPicPr>
          <p:cNvPr id="7" name="Picture 6" descr="chat.png"/>
          <p:cNvPicPr/>
          <p:nvPr/>
        </p:nvPicPr>
        <p:blipFill>
          <a:blip r:embed="rId3" cstate="email">
            <a:extLst>
              <a:ext uri="{28A0092B-C50C-407E-A947-70E740481C1C}">
                <a14:useLocalDpi xmlns:a14="http://schemas.microsoft.com/office/drawing/2010/main"/>
              </a:ext>
            </a:extLst>
          </a:blip>
          <a:stretch>
            <a:fillRect/>
          </a:stretch>
        </p:blipFill>
        <p:spPr>
          <a:xfrm>
            <a:off x="10523299" y="429768"/>
            <a:ext cx="915845" cy="658368"/>
          </a:xfrm>
          <a:prstGeom prst="rect">
            <a:avLst/>
          </a:prstGeom>
        </p:spPr>
      </p:pic>
    </p:spTree>
    <p:extLst>
      <p:ext uri="{BB962C8B-B14F-4D97-AF65-F5344CB8AC3E}">
        <p14:creationId xmlns:p14="http://schemas.microsoft.com/office/powerpoint/2010/main" val="3726209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591693" y="4020994"/>
            <a:ext cx="11008614" cy="2585323"/>
          </a:xfrm>
          <a:prstGeom prst="rect">
            <a:avLst/>
          </a:prstGeom>
        </p:spPr>
        <p:txBody>
          <a:bodyPr wrap="square">
            <a:spAutoFit/>
          </a:bodyPr>
          <a:lstStyle/>
          <a:p>
            <a:r>
              <a:rPr lang="en-GB" b="1" dirty="0">
                <a:solidFill>
                  <a:prstClr val="black"/>
                </a:solidFill>
              </a:rPr>
              <a:t> </a:t>
            </a:r>
            <a:endParaRPr lang="en-GB" sz="2000" dirty="0">
              <a:solidFill>
                <a:prstClr val="black"/>
              </a:solidFill>
            </a:endParaRPr>
          </a:p>
          <a:p>
            <a:endParaRPr lang="en-GB" sz="2000" dirty="0">
              <a:solidFill>
                <a:prstClr val="black"/>
              </a:solidFill>
            </a:endParaRPr>
          </a:p>
          <a:p>
            <a:endParaRPr lang="en-GB" sz="2000" dirty="0">
              <a:solidFill>
                <a:prstClr val="black"/>
              </a:solidFill>
            </a:endParaRPr>
          </a:p>
          <a:p>
            <a:pPr marL="342900" indent="-342900">
              <a:buFont typeface="Arial" panose="020B0604020202020204" pitchFamily="34" charset="0"/>
              <a:buChar char="•"/>
            </a:pPr>
            <a:r>
              <a:rPr lang="en-GB" sz="2400" dirty="0">
                <a:solidFill>
                  <a:prstClr val="black"/>
                </a:solidFill>
              </a:rPr>
              <a:t>Run either as a general class discussion or a formal debate (click </a:t>
            </a:r>
            <a:r>
              <a:rPr lang="en-GB" sz="2400" b="1" u="sng" dirty="0">
                <a:solidFill>
                  <a:prstClr val="black"/>
                </a:solidFill>
                <a:hlinkClick r:id="rId4"/>
              </a:rPr>
              <a:t>here</a:t>
            </a:r>
            <a:r>
              <a:rPr lang="en-GB" sz="2400" dirty="0">
                <a:solidFill>
                  <a:prstClr val="black"/>
                </a:solidFill>
              </a:rPr>
              <a:t> for instructions on how to set up a debate)</a:t>
            </a:r>
            <a:r>
              <a:rPr lang="en-GB" sz="2000" u="sng" dirty="0">
                <a:solidFill>
                  <a:prstClr val="black"/>
                </a:solidFill>
              </a:rPr>
              <a:t> </a:t>
            </a:r>
            <a:endParaRPr lang="en-GB" sz="2000" u="sng" dirty="0" smtClean="0">
              <a:solidFill>
                <a:prstClr val="black"/>
              </a:solidFill>
            </a:endParaRPr>
          </a:p>
          <a:p>
            <a:pPr marL="342900" indent="-342900">
              <a:buFont typeface="Arial" panose="020B0604020202020204" pitchFamily="34" charset="0"/>
              <a:buChar char="•"/>
            </a:pPr>
            <a:endParaRPr lang="en-GB" sz="2000" u="sng" dirty="0" smtClean="0">
              <a:solidFill>
                <a:prstClr val="black"/>
              </a:solidFill>
            </a:endParaRPr>
          </a:p>
          <a:p>
            <a:pPr algn="ctr"/>
            <a:r>
              <a:rPr lang="en-GB" sz="2000" i="1" dirty="0" smtClean="0">
                <a:solidFill>
                  <a:prstClr val="black"/>
                </a:solidFill>
              </a:rPr>
              <a:t>NB: See the next slide for further content for the discussion</a:t>
            </a:r>
            <a:endParaRPr lang="en-GB" sz="2000" i="1" dirty="0">
              <a:solidFill>
                <a:prstClr val="black"/>
              </a:solidFill>
            </a:endParaRPr>
          </a:p>
          <a:p>
            <a:endParaRPr lang="en-GB" sz="1600" dirty="0" smtClean="0">
              <a:solidFill>
                <a:prstClr val="black"/>
              </a:solidFill>
            </a:endParaRPr>
          </a:p>
        </p:txBody>
      </p:sp>
      <p:sp>
        <p:nvSpPr>
          <p:cNvPr id="9" name="Oval Callout 8"/>
          <p:cNvSpPr/>
          <p:nvPr/>
        </p:nvSpPr>
        <p:spPr>
          <a:xfrm>
            <a:off x="969685" y="659094"/>
            <a:ext cx="4079367" cy="3565523"/>
          </a:xfrm>
          <a:prstGeom prst="wedgeEllipse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rPr>
              <a:t>“Gangs are good for society”</a:t>
            </a:r>
            <a:endParaRPr lang="en-GB" sz="3200" dirty="0">
              <a:solidFill>
                <a:prstClr val="black"/>
              </a:solidFill>
            </a:endParaRPr>
          </a:p>
        </p:txBody>
      </p:sp>
      <p:sp>
        <p:nvSpPr>
          <p:cNvPr id="3" name="Rectangle 2"/>
          <p:cNvSpPr/>
          <p:nvPr/>
        </p:nvSpPr>
        <p:spPr>
          <a:xfrm>
            <a:off x="5427043" y="1113840"/>
            <a:ext cx="5772912" cy="4093428"/>
          </a:xfrm>
          <a:prstGeom prst="rect">
            <a:avLst/>
          </a:prstGeom>
        </p:spPr>
        <p:txBody>
          <a:bodyPr wrap="square">
            <a:spAutoFit/>
          </a:bodyPr>
          <a:lstStyle/>
          <a:p>
            <a:endParaRPr lang="en-GB" sz="2000" dirty="0">
              <a:solidFill>
                <a:prstClr val="black"/>
              </a:solidFill>
            </a:endParaRPr>
          </a:p>
          <a:p>
            <a:pPr marL="342900" indent="-342900">
              <a:buFont typeface="Arial" panose="020B0604020202020204" pitchFamily="34" charset="0"/>
              <a:buChar char="•"/>
            </a:pPr>
            <a:r>
              <a:rPr lang="en-GB" sz="2400" dirty="0">
                <a:solidFill>
                  <a:prstClr val="black"/>
                </a:solidFill>
              </a:rPr>
              <a:t>Split the class in half and allocate one side “</a:t>
            </a:r>
            <a:r>
              <a:rPr lang="en-GB" sz="2400" b="1" dirty="0">
                <a:solidFill>
                  <a:prstClr val="black"/>
                </a:solidFill>
              </a:rPr>
              <a:t>For</a:t>
            </a:r>
            <a:r>
              <a:rPr lang="en-GB" sz="2400" dirty="0">
                <a:solidFill>
                  <a:prstClr val="black"/>
                </a:solidFill>
              </a:rPr>
              <a:t>” and one side “</a:t>
            </a:r>
            <a:r>
              <a:rPr lang="en-GB" sz="2400" b="1" dirty="0">
                <a:solidFill>
                  <a:prstClr val="black"/>
                </a:solidFill>
              </a:rPr>
              <a:t>Against</a:t>
            </a:r>
            <a:r>
              <a:rPr lang="en-GB" sz="2400" dirty="0">
                <a:solidFill>
                  <a:prstClr val="black"/>
                </a:solidFill>
              </a:rPr>
              <a:t>” this </a:t>
            </a:r>
            <a:r>
              <a:rPr lang="en-GB" sz="2400" dirty="0" smtClean="0">
                <a:solidFill>
                  <a:prstClr val="black"/>
                </a:solidFill>
              </a:rPr>
              <a:t>statement.</a:t>
            </a:r>
          </a:p>
          <a:p>
            <a:pPr marL="342900" indent="-342900">
              <a:buFont typeface="Arial" panose="020B0604020202020204" pitchFamily="34" charset="0"/>
              <a:buChar char="•"/>
            </a:pPr>
            <a:endParaRPr lang="en-GB" sz="2400" dirty="0" smtClean="0">
              <a:solidFill>
                <a:prstClr val="black"/>
              </a:solidFill>
            </a:endParaRPr>
          </a:p>
          <a:p>
            <a:pPr marL="342900" indent="-342900">
              <a:buFont typeface="Arial" panose="020B0604020202020204" pitchFamily="34" charset="0"/>
              <a:buChar char="•"/>
            </a:pPr>
            <a:r>
              <a:rPr lang="en-GB" sz="2400" dirty="0" smtClean="0">
                <a:solidFill>
                  <a:prstClr val="black"/>
                </a:solidFill>
              </a:rPr>
              <a:t>Now </a:t>
            </a:r>
            <a:r>
              <a:rPr lang="en-GB" sz="2400" dirty="0">
                <a:solidFill>
                  <a:prstClr val="black"/>
                </a:solidFill>
              </a:rPr>
              <a:t>spilt each half into smaller groups and ask students to come up with </a:t>
            </a:r>
            <a:r>
              <a:rPr lang="en-GB" sz="2400" b="1" dirty="0">
                <a:solidFill>
                  <a:prstClr val="black"/>
                </a:solidFill>
              </a:rPr>
              <a:t>5 arguments </a:t>
            </a:r>
            <a:r>
              <a:rPr lang="en-GB" sz="2400" dirty="0">
                <a:solidFill>
                  <a:prstClr val="black"/>
                </a:solidFill>
              </a:rPr>
              <a:t>(as well as thinking about the counter-arguments) for their response</a:t>
            </a:r>
          </a:p>
          <a:p>
            <a:pPr marL="342900" indent="-342900">
              <a:buFont typeface="Arial" panose="020B0604020202020204" pitchFamily="34" charset="0"/>
              <a:buChar char="•"/>
            </a:pPr>
            <a:endParaRPr lang="en-GB" sz="2400" dirty="0">
              <a:solidFill>
                <a:prstClr val="black"/>
              </a:solidFill>
            </a:endParaRPr>
          </a:p>
        </p:txBody>
      </p:sp>
    </p:spTree>
    <p:extLst>
      <p:ext uri="{BB962C8B-B14F-4D97-AF65-F5344CB8AC3E}">
        <p14:creationId xmlns:p14="http://schemas.microsoft.com/office/powerpoint/2010/main" val="23138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591693" y="915674"/>
            <a:ext cx="11008614" cy="1815882"/>
          </a:xfrm>
          <a:prstGeom prst="rect">
            <a:avLst/>
          </a:prstGeom>
        </p:spPr>
        <p:txBody>
          <a:bodyPr wrap="square">
            <a:spAutoFit/>
          </a:bodyPr>
          <a:lstStyle/>
          <a:p>
            <a:r>
              <a:rPr lang="en-GB" sz="2400" dirty="0">
                <a:solidFill>
                  <a:prstClr val="black"/>
                </a:solidFill>
              </a:rPr>
              <a:t>To help, it may be useful to read this article about some of the positives of gang culture: </a:t>
            </a:r>
            <a:endParaRPr lang="en-GB" sz="2400" dirty="0" smtClean="0">
              <a:solidFill>
                <a:prstClr val="black"/>
              </a:solidFill>
            </a:endParaRPr>
          </a:p>
          <a:p>
            <a:endParaRPr lang="en-GB" sz="2400" dirty="0" smtClean="0">
              <a:solidFill>
                <a:prstClr val="black"/>
              </a:solidFill>
            </a:endParaRPr>
          </a:p>
          <a:p>
            <a:r>
              <a:rPr lang="en-GB" sz="2400" b="1" u="sng" dirty="0" smtClean="0">
                <a:solidFill>
                  <a:prstClr val="black"/>
                </a:solidFill>
                <a:hlinkClick r:id="rId4"/>
              </a:rPr>
              <a:t>Gangs </a:t>
            </a:r>
            <a:r>
              <a:rPr lang="en-GB" sz="2400" b="1" u="sng" dirty="0">
                <a:solidFill>
                  <a:prstClr val="black"/>
                </a:solidFill>
                <a:hlinkClick r:id="rId4"/>
              </a:rPr>
              <a:t>are good for society</a:t>
            </a:r>
            <a:endParaRPr lang="en-GB" sz="2400" b="1" dirty="0">
              <a:solidFill>
                <a:prstClr val="black"/>
              </a:solidFill>
            </a:endParaRPr>
          </a:p>
          <a:p>
            <a:endParaRPr lang="en-GB" sz="1600" dirty="0" smtClean="0">
              <a:solidFill>
                <a:prstClr val="black"/>
              </a:solidFill>
            </a:endParaRPr>
          </a:p>
        </p:txBody>
      </p:sp>
      <p:pic>
        <p:nvPicPr>
          <p:cNvPr id="2050" name="Picture 2" descr="https://cdn.pixabay.com/photo/2016/02/19/10/56/hip-hop-1209499_960_7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444" y="2643250"/>
            <a:ext cx="5587111" cy="371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40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591693" y="636786"/>
            <a:ext cx="11008614" cy="5401479"/>
          </a:xfrm>
          <a:prstGeom prst="rect">
            <a:avLst/>
          </a:prstGeom>
        </p:spPr>
        <p:txBody>
          <a:bodyPr wrap="square">
            <a:spAutoFit/>
          </a:bodyPr>
          <a:lstStyle/>
          <a:p>
            <a:r>
              <a:rPr lang="en-GB" sz="3600" b="1" dirty="0">
                <a:solidFill>
                  <a:prstClr val="black"/>
                </a:solidFill>
              </a:rPr>
              <a:t>Gangs are good for </a:t>
            </a:r>
            <a:r>
              <a:rPr lang="en-GB" sz="3600" b="1" dirty="0" smtClean="0">
                <a:solidFill>
                  <a:prstClr val="black"/>
                </a:solidFill>
              </a:rPr>
              <a:t>society</a:t>
            </a:r>
          </a:p>
          <a:p>
            <a:endParaRPr lang="en-GB" sz="1100" b="1" dirty="0">
              <a:solidFill>
                <a:prstClr val="black"/>
              </a:solidFill>
            </a:endParaRPr>
          </a:p>
          <a:p>
            <a:r>
              <a:rPr lang="en-GB" sz="2000" b="1" i="1" dirty="0">
                <a:solidFill>
                  <a:prstClr val="black"/>
                </a:solidFill>
              </a:rPr>
              <a:t>Gangs are an essential part of growing up and becoming a law abiding citizen, but you wouldn't know it from the </a:t>
            </a:r>
            <a:r>
              <a:rPr lang="en-GB" sz="2000" b="1" i="1" dirty="0" smtClean="0">
                <a:solidFill>
                  <a:prstClr val="black"/>
                </a:solidFill>
              </a:rPr>
              <a:t>media</a:t>
            </a:r>
          </a:p>
          <a:p>
            <a:r>
              <a:rPr lang="en-GB" b="1" dirty="0" smtClean="0">
                <a:solidFill>
                  <a:prstClr val="black"/>
                </a:solidFill>
                <a:hlinkClick r:id="rId4"/>
              </a:rPr>
              <a:t>Caspar Walsh</a:t>
            </a:r>
            <a:endParaRPr lang="en-GB" b="1" dirty="0" smtClean="0">
              <a:solidFill>
                <a:prstClr val="black"/>
              </a:solidFill>
            </a:endParaRPr>
          </a:p>
          <a:p>
            <a:endParaRPr lang="en-GB" sz="2400" b="1" dirty="0">
              <a:solidFill>
                <a:prstClr val="black"/>
              </a:solidFill>
            </a:endParaRPr>
          </a:p>
          <a:p>
            <a:r>
              <a:rPr lang="en-GB" sz="2400" dirty="0" smtClean="0">
                <a:solidFill>
                  <a:prstClr val="black"/>
                </a:solidFill>
              </a:rPr>
              <a:t>"</a:t>
            </a:r>
            <a:r>
              <a:rPr lang="en-GB" sz="2400" dirty="0">
                <a:solidFill>
                  <a:prstClr val="black"/>
                </a:solidFill>
              </a:rPr>
              <a:t>Gangs" get a bad press. The overused noun is now synonymous with the evils of youth culture and its incumbent violence, drugs, guns and sexual misconduct. There is a lot of rooftop shouting and table banging about the breakdown of teenage society: poor education, dysfunctional families, no respect for the older generations. "Wasn't like that when I was young." This dim view is, at best, misguided. At worst, clouded in denial and cushioned in the fiction of the non-existent "good old days". Societies throughout history have each had their share of unlawful, out-of-control youth.</a:t>
            </a:r>
            <a:endParaRPr lang="en-GB" sz="1600" dirty="0" smtClean="0">
              <a:solidFill>
                <a:prstClr val="black"/>
              </a:solidFill>
            </a:endParaRPr>
          </a:p>
        </p:txBody>
      </p:sp>
    </p:spTree>
    <p:extLst>
      <p:ext uri="{BB962C8B-B14F-4D97-AF65-F5344CB8AC3E}">
        <p14:creationId xmlns:p14="http://schemas.microsoft.com/office/powerpoint/2010/main" val="288714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 calcmode="lin" valueType="num">
                                      <p:cBhvr additive="base">
                                        <p:cTn id="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591693" y="1098451"/>
            <a:ext cx="11008614" cy="4832092"/>
          </a:xfrm>
          <a:prstGeom prst="rect">
            <a:avLst/>
          </a:prstGeom>
        </p:spPr>
        <p:txBody>
          <a:bodyPr wrap="square">
            <a:spAutoFit/>
          </a:bodyPr>
          <a:lstStyle/>
          <a:p>
            <a:r>
              <a:rPr lang="en-GB" sz="2400" dirty="0">
                <a:solidFill>
                  <a:prstClr val="black"/>
                </a:solidFill>
              </a:rPr>
              <a:t>We hear a lot about an epidemic rise in youth crime. The truth is, youth crime has always been a part of society. It is how society deals with it that dictates its trajectory. Much of the reported rise in youth crime is in direct relation to the huge population increase in recent decades and, crucially, in the way the media choose to report youth crime</a:t>
            </a:r>
            <a:r>
              <a:rPr lang="en-GB" sz="2400" dirty="0" smtClean="0">
                <a:solidFill>
                  <a:prstClr val="black"/>
                </a:solidFill>
              </a:rPr>
              <a:t>.</a:t>
            </a:r>
          </a:p>
          <a:p>
            <a:endParaRPr lang="en-GB" sz="2400" dirty="0">
              <a:solidFill>
                <a:prstClr val="black"/>
              </a:solidFill>
            </a:endParaRPr>
          </a:p>
          <a:p>
            <a:r>
              <a:rPr lang="en-GB" sz="2400" dirty="0">
                <a:solidFill>
                  <a:prstClr val="black"/>
                </a:solidFill>
              </a:rPr>
              <a:t>I put the blame for the de-meaning of the word gang squarely on the money hungry, narrative-driven media to ramp up our fear of the fiction of "gangs dominating every street corner". The issue is </a:t>
            </a:r>
            <a:r>
              <a:rPr lang="en-GB" sz="2400" dirty="0" err="1">
                <a:solidFill>
                  <a:prstClr val="black"/>
                </a:solidFill>
              </a:rPr>
              <a:t>adrenalised</a:t>
            </a:r>
            <a:r>
              <a:rPr lang="en-GB" sz="2400" dirty="0">
                <a:solidFill>
                  <a:prstClr val="black"/>
                </a:solidFill>
              </a:rPr>
              <a:t> in drama, documentaries and rolling news by repeatedly declaring "gang culture" as the cause of teenage societal meltdown. Gang culture is the </a:t>
            </a:r>
            <a:r>
              <a:rPr lang="en-GB" sz="2400" dirty="0" smtClean="0">
                <a:solidFill>
                  <a:prstClr val="black"/>
                </a:solidFill>
              </a:rPr>
              <a:t>widely </a:t>
            </a:r>
            <a:r>
              <a:rPr lang="en-GB" sz="2400" dirty="0">
                <a:solidFill>
                  <a:prstClr val="black"/>
                </a:solidFill>
              </a:rPr>
              <a:t>accepted term used directly in connection with youth violence.</a:t>
            </a:r>
          </a:p>
          <a:p>
            <a:endParaRPr lang="en-GB" sz="2000" dirty="0" smtClean="0">
              <a:solidFill>
                <a:prstClr val="black"/>
              </a:solidFill>
            </a:endParaRPr>
          </a:p>
        </p:txBody>
      </p:sp>
    </p:spTree>
    <p:extLst>
      <p:ext uri="{BB962C8B-B14F-4D97-AF65-F5344CB8AC3E}">
        <p14:creationId xmlns:p14="http://schemas.microsoft.com/office/powerpoint/2010/main" val="40095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591693" y="787021"/>
            <a:ext cx="11008614" cy="5693866"/>
          </a:xfrm>
          <a:prstGeom prst="rect">
            <a:avLst/>
          </a:prstGeom>
        </p:spPr>
        <p:txBody>
          <a:bodyPr wrap="square">
            <a:spAutoFit/>
          </a:bodyPr>
          <a:lstStyle/>
          <a:p>
            <a:r>
              <a:rPr lang="en-GB" sz="2400" dirty="0">
                <a:solidFill>
                  <a:prstClr val="black"/>
                </a:solidFill>
              </a:rPr>
              <a:t>I've been working with young people both in and out of prison for more than 20 years, and what's clear is that gangs in and of themselves are not the problem. I was part of a gang in school and it was all about belonging to a group – it had nothing to do with fighting other gangs. It's when gangs start using violence to control turf and territory and make money that we need to take action. </a:t>
            </a:r>
            <a:r>
              <a:rPr lang="en-GB" sz="2400" dirty="0">
                <a:solidFill>
                  <a:prstClr val="black"/>
                </a:solidFill>
                <a:hlinkClick r:id="rId4"/>
              </a:rPr>
              <a:t>Young people</a:t>
            </a:r>
            <a:r>
              <a:rPr lang="en-GB" sz="2400" dirty="0">
                <a:solidFill>
                  <a:prstClr val="black"/>
                </a:solidFill>
              </a:rPr>
              <a:t> join gangs because it is a crucial part of growing up. Gangs do not always revert to violence. If there are positive, older role models involved with these gangs, they can hold the boundaries essential to stopping them spiralling out of control and turning violent and crime driven. This is key</a:t>
            </a:r>
            <a:r>
              <a:rPr lang="en-GB" sz="2400" dirty="0" smtClean="0">
                <a:solidFill>
                  <a:prstClr val="black"/>
                </a:solidFill>
              </a:rPr>
              <a:t>.</a:t>
            </a:r>
          </a:p>
          <a:p>
            <a:endParaRPr lang="en-GB" sz="2800" dirty="0">
              <a:solidFill>
                <a:prstClr val="black"/>
              </a:solidFill>
            </a:endParaRPr>
          </a:p>
          <a:p>
            <a:r>
              <a:rPr lang="en-GB" sz="2400" dirty="0">
                <a:solidFill>
                  <a:prstClr val="black"/>
                </a:solidFill>
              </a:rPr>
              <a:t>Young people are looking for boundaries, and these are explored in gangs and in their social interactions with each other and people outside the gang circle. They will push the boundaries until they reach a wall they are either unable or unwilling to break down. </a:t>
            </a:r>
            <a:endParaRPr lang="en-GB" sz="2400" dirty="0" smtClean="0">
              <a:solidFill>
                <a:prstClr val="black"/>
              </a:solidFill>
            </a:endParaRPr>
          </a:p>
        </p:txBody>
      </p:sp>
    </p:spTree>
    <p:extLst>
      <p:ext uri="{BB962C8B-B14F-4D97-AF65-F5344CB8AC3E}">
        <p14:creationId xmlns:p14="http://schemas.microsoft.com/office/powerpoint/2010/main" val="322167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591693" y="1171069"/>
            <a:ext cx="11008614" cy="3416320"/>
          </a:xfrm>
          <a:prstGeom prst="rect">
            <a:avLst/>
          </a:prstGeom>
        </p:spPr>
        <p:txBody>
          <a:bodyPr wrap="square">
            <a:spAutoFit/>
          </a:bodyPr>
          <a:lstStyle/>
          <a:p>
            <a:r>
              <a:rPr lang="en-GB" sz="2400" dirty="0" smtClean="0">
                <a:solidFill>
                  <a:prstClr val="black"/>
                </a:solidFill>
              </a:rPr>
              <a:t>This </a:t>
            </a:r>
            <a:r>
              <a:rPr lang="en-GB" sz="2400" dirty="0">
                <a:solidFill>
                  <a:prstClr val="black"/>
                </a:solidFill>
              </a:rPr>
              <a:t>is an essential part of the process of growing up and becoming an active, law abiding member of society. The proliferation of violence in so many gangs in the UK is largely down to the absence of positive older role models holding the boundary line of acceptable behaviour. Without them, gang culture becomes toxic, loses its moral compass and often resorts to violence in dealing with power struggles and internal conflicts</a:t>
            </a:r>
            <a:r>
              <a:rPr lang="en-GB" sz="2400" dirty="0" smtClean="0">
                <a:solidFill>
                  <a:prstClr val="black"/>
                </a:solidFill>
              </a:rPr>
              <a:t>.</a:t>
            </a: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056" y="3546857"/>
            <a:ext cx="5408023" cy="2839212"/>
          </a:xfrm>
          <a:prstGeom prst="rect">
            <a:avLst/>
          </a:prstGeom>
        </p:spPr>
      </p:pic>
      <p:sp>
        <p:nvSpPr>
          <p:cNvPr id="5" name="Rectangle 4"/>
          <p:cNvSpPr/>
          <p:nvPr/>
        </p:nvSpPr>
        <p:spPr>
          <a:xfrm>
            <a:off x="591693" y="3596674"/>
            <a:ext cx="6096000" cy="2677656"/>
          </a:xfrm>
          <a:prstGeom prst="rect">
            <a:avLst/>
          </a:prstGeom>
        </p:spPr>
        <p:txBody>
          <a:bodyPr>
            <a:spAutoFit/>
          </a:bodyPr>
          <a:lstStyle/>
          <a:p>
            <a:r>
              <a:rPr lang="en-GB" sz="2400" dirty="0">
                <a:solidFill>
                  <a:prstClr val="black"/>
                </a:solidFill>
              </a:rPr>
              <a:t>But there are many organisations working positively with young people in gangs and helping them through very difficult times in their lives, helping them through the often tough transition of evolving into productive, responsible members of society.</a:t>
            </a:r>
          </a:p>
        </p:txBody>
      </p:sp>
    </p:spTree>
    <p:extLst>
      <p:ext uri="{BB962C8B-B14F-4D97-AF65-F5344CB8AC3E}">
        <p14:creationId xmlns:p14="http://schemas.microsoft.com/office/powerpoint/2010/main" val="162703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591693" y="787021"/>
            <a:ext cx="11008614" cy="4770537"/>
          </a:xfrm>
          <a:prstGeom prst="rect">
            <a:avLst/>
          </a:prstGeom>
        </p:spPr>
        <p:txBody>
          <a:bodyPr wrap="square">
            <a:spAutoFit/>
          </a:bodyPr>
          <a:lstStyle/>
          <a:p>
            <a:r>
              <a:rPr lang="en-GB" sz="2400" dirty="0">
                <a:solidFill>
                  <a:prstClr val="black"/>
                </a:solidFill>
              </a:rPr>
              <a:t>For me, gang is simply another word for tribe. In essence, gangs are good for society. In a healthy state, they are about the formation of groups that operate under ethical and moral codes of conduct upheld and enforced by the elders of the community. If these codes are based in a fundamental respect for society and the individual, there's absolutely nothing wrong with gangs. If the elders in the gangs have been supported and steered into responsible adulthood and are able in turn to guide and contain the fiery energy of future, younger gang members, society will be a far richer, more connected and ultimately less fearful place</a:t>
            </a:r>
            <a:r>
              <a:rPr lang="en-GB" sz="2400" dirty="0" smtClean="0">
                <a:solidFill>
                  <a:prstClr val="black"/>
                </a:solidFill>
              </a:rPr>
              <a:t>.</a:t>
            </a:r>
          </a:p>
          <a:p>
            <a:endParaRPr lang="en-GB" sz="2400" dirty="0">
              <a:solidFill>
                <a:prstClr val="black"/>
              </a:solidFill>
            </a:endParaRPr>
          </a:p>
          <a:p>
            <a:endParaRPr lang="en-GB" sz="2000" b="1" dirty="0" smtClean="0">
              <a:solidFill>
                <a:prstClr val="black"/>
              </a:solidFill>
            </a:endParaRPr>
          </a:p>
          <a:p>
            <a:r>
              <a:rPr lang="en-GB" sz="2000" b="1" dirty="0" smtClean="0">
                <a:solidFill>
                  <a:prstClr val="black"/>
                </a:solidFill>
              </a:rPr>
              <a:t>Caspar </a:t>
            </a:r>
            <a:r>
              <a:rPr lang="en-GB" sz="2000" b="1" dirty="0">
                <a:solidFill>
                  <a:prstClr val="black"/>
                </a:solidFill>
              </a:rPr>
              <a:t>Walsh is an author and journalist and founder of the charity </a:t>
            </a:r>
            <a:r>
              <a:rPr lang="en-GB" sz="2000" b="1" dirty="0">
                <a:solidFill>
                  <a:prstClr val="black"/>
                </a:solidFill>
                <a:hlinkClick r:id="rId4"/>
              </a:rPr>
              <a:t>Write to Freedom</a:t>
            </a:r>
            <a:endParaRPr lang="en-GB" sz="2000" b="1" dirty="0">
              <a:solidFill>
                <a:prstClr val="black"/>
              </a:solidFill>
            </a:endParaRPr>
          </a:p>
        </p:txBody>
      </p:sp>
    </p:spTree>
    <p:extLst>
      <p:ext uri="{BB962C8B-B14F-4D97-AF65-F5344CB8AC3E}">
        <p14:creationId xmlns:p14="http://schemas.microsoft.com/office/powerpoint/2010/main" val="211041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531088" y="1450143"/>
            <a:ext cx="10313582" cy="621389"/>
          </a:xfrm>
          <a:prstGeom prst="rect">
            <a:avLst/>
          </a:prstGeom>
        </p:spPr>
        <p:txBody>
          <a:bodyPr wrap="square">
            <a:spAutoFit/>
          </a:bodyPr>
          <a:lstStyle/>
          <a:p>
            <a:pPr>
              <a:lnSpc>
                <a:spcPct val="115000"/>
              </a:lnSpc>
              <a:spcAft>
                <a:spcPts val="1000"/>
              </a:spcAft>
            </a:pPr>
            <a:r>
              <a:rPr lang="en-GB" sz="3200" b="1" dirty="0" smtClean="0">
                <a:effectLst/>
                <a:latin typeface="Century Gothic" panose="020B0502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907224" y="6334780"/>
            <a:ext cx="4844916" cy="523220"/>
          </a:xfrm>
          <a:prstGeom prst="rect">
            <a:avLst/>
          </a:prstGeom>
        </p:spPr>
        <p:txBody>
          <a:bodyPr wrap="none">
            <a:spAutoFit/>
          </a:bodyPr>
          <a:lstStyle/>
          <a:p>
            <a:pPr algn="ctr"/>
            <a:r>
              <a:rPr lang="en-GB" sz="2800" b="1" dirty="0" smtClean="0">
                <a:solidFill>
                  <a:schemeClr val="accent4">
                    <a:lumMod val="20000"/>
                    <a:lumOff val="80000"/>
                  </a:schemeClr>
                </a:solidFill>
                <a:latin typeface="Josefin Sans" pitchFamily="2" charset="0"/>
                <a:hlinkClick r:id="rId4"/>
              </a:rPr>
              <a:t>www.thoughtboxeducation.com</a:t>
            </a:r>
            <a:endParaRPr lang="en-GB" sz="2800" b="1" dirty="0" smtClean="0">
              <a:solidFill>
                <a:schemeClr val="accent4">
                  <a:lumMod val="20000"/>
                  <a:lumOff val="80000"/>
                </a:schemeClr>
              </a:solidFill>
              <a:latin typeface="Josefin Sans" pitchFamily="2" charset="0"/>
            </a:endParaRPr>
          </a:p>
        </p:txBody>
      </p:sp>
      <p:sp>
        <p:nvSpPr>
          <p:cNvPr id="13" name="Rectangle 12"/>
          <p:cNvSpPr/>
          <p:nvPr/>
        </p:nvSpPr>
        <p:spPr>
          <a:xfrm>
            <a:off x="2618334" y="138301"/>
            <a:ext cx="6536020" cy="1015663"/>
          </a:xfrm>
          <a:prstGeom prst="rect">
            <a:avLst/>
          </a:prstGeom>
        </p:spPr>
        <p:txBody>
          <a:bodyPr wrap="none">
            <a:spAutoFit/>
          </a:bodyPr>
          <a:lstStyle/>
          <a:p>
            <a:pPr algn="ctr"/>
            <a:r>
              <a:rPr lang="en-GB" sz="6000" dirty="0" smtClean="0">
                <a:solidFill>
                  <a:schemeClr val="accent4">
                    <a:lumMod val="20000"/>
                    <a:lumOff val="80000"/>
                  </a:schemeClr>
                </a:solidFill>
                <a:latin typeface="Josefin Sans" pitchFamily="2" charset="0"/>
              </a:rPr>
              <a:t>Think – feel – unlearn</a:t>
            </a:r>
          </a:p>
        </p:txBody>
      </p:sp>
    </p:spTree>
    <p:extLst>
      <p:ext uri="{BB962C8B-B14F-4D97-AF65-F5344CB8AC3E}">
        <p14:creationId xmlns:p14="http://schemas.microsoft.com/office/powerpoint/2010/main" val="2566177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188720"/>
            <a:ext cx="10889510" cy="4988243"/>
          </a:xfrm>
        </p:spPr>
        <p:txBody>
          <a:bodyPr>
            <a:normAutofit/>
          </a:bodyPr>
          <a:lstStyle/>
          <a:p>
            <a:pPr marL="228597" indent="0">
              <a:lnSpc>
                <a:spcPct val="115000"/>
              </a:lnSpc>
              <a:spcAft>
                <a:spcPts val="1000"/>
              </a:spcAft>
              <a:buNone/>
            </a:pPr>
            <a:r>
              <a:rPr lang="en-GB" dirty="0">
                <a:latin typeface="Century Gothic" panose="020B0502020202020204" pitchFamily="34" charset="0"/>
                <a:ea typeface="Calibri" panose="020F0502020204030204" pitchFamily="34" charset="0"/>
                <a:cs typeface="Times New Roman" panose="02020603050405020304" pitchFamily="18" charset="0"/>
              </a:rPr>
              <a:t>I</a:t>
            </a:r>
            <a:r>
              <a:rPr lang="en-GB" dirty="0" smtClean="0">
                <a:effectLst/>
                <a:latin typeface="Century Gothic" panose="020B0502020202020204" pitchFamily="34" charset="0"/>
                <a:ea typeface="Calibri" panose="020F0502020204030204" pitchFamily="34" charset="0"/>
                <a:cs typeface="Times New Roman" panose="02020603050405020304" pitchFamily="18" charset="0"/>
              </a:rPr>
              <a:t>ntroduce the following REFLECTIVE QUESTIONS for students to consider during the lesson (maybe write them up or read them aloud and ask students to think about their own responses):</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10570463" y="365894"/>
            <a:ext cx="821379" cy="630802"/>
          </a:xfrm>
          <a:prstGeom prst="rect">
            <a:avLst/>
          </a:prstGeom>
        </p:spPr>
      </p:pic>
      <p:sp>
        <p:nvSpPr>
          <p:cNvPr id="6" name="Rectangle 5"/>
          <p:cNvSpPr/>
          <p:nvPr/>
        </p:nvSpPr>
        <p:spPr>
          <a:xfrm>
            <a:off x="990602" y="3402548"/>
            <a:ext cx="10401240" cy="2041777"/>
          </a:xfrm>
          <a:prstGeom prst="rect">
            <a:avLst/>
          </a:prstGeom>
        </p:spPr>
        <p:txBody>
          <a:bodyPr wrap="square">
            <a:spAutoFit/>
          </a:bodyPr>
          <a:lstStyle/>
          <a:p>
            <a:pPr marL="342900" lvl="0" indent="-342900">
              <a:lnSpc>
                <a:spcPct val="115000"/>
              </a:lnSpc>
              <a:spcAft>
                <a:spcPts val="0"/>
              </a:spcAft>
              <a:buFont typeface="+mj-lt"/>
              <a:buAutoNum type="arabicPeriod"/>
            </a:pPr>
            <a:r>
              <a:rPr lang="en-GB" sz="2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What are the links between hip-hop and gang culture?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2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Can gang culture be a force for good as well as for bad?</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GB" sz="2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Does gang violence stem from something tangible and changeable?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The Rubble Kings</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10 minutes+</a:t>
            </a:r>
            <a:endParaRPr lang="en-GB" sz="36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6" name="Picture 5" descr="WATCH.png"/>
          <p:cNvPicPr/>
          <p:nvPr/>
        </p:nvPicPr>
        <p:blipFill>
          <a:blip r:embed="rId2" cstate="email">
            <a:extLst>
              <a:ext uri="{28A0092B-C50C-407E-A947-70E740481C1C}">
                <a14:useLocalDpi xmlns:a14="http://schemas.microsoft.com/office/drawing/2010/main"/>
              </a:ext>
            </a:extLst>
          </a:blip>
          <a:stretch>
            <a:fillRect/>
          </a:stretch>
        </p:blipFill>
        <p:spPr>
          <a:xfrm>
            <a:off x="9392793" y="429768"/>
            <a:ext cx="958215" cy="658368"/>
          </a:xfrm>
          <a:prstGeom prst="rect">
            <a:avLst/>
          </a:prstGeom>
        </p:spPr>
      </p:pic>
      <p:pic>
        <p:nvPicPr>
          <p:cNvPr id="7" name="Picture 6" descr="chat.png"/>
          <p:cNvPicPr/>
          <p:nvPr/>
        </p:nvPicPr>
        <p:blipFill>
          <a:blip r:embed="rId3" cstate="email">
            <a:extLst>
              <a:ext uri="{28A0092B-C50C-407E-A947-70E740481C1C}">
                <a14:useLocalDpi xmlns:a14="http://schemas.microsoft.com/office/drawing/2010/main"/>
              </a:ext>
            </a:extLst>
          </a:blip>
          <a:stretch>
            <a:fillRect/>
          </a:stretch>
        </p:blipFill>
        <p:spPr>
          <a:xfrm>
            <a:off x="10523299" y="429768"/>
            <a:ext cx="915845" cy="658368"/>
          </a:xfrm>
          <a:prstGeom prst="rect">
            <a:avLst/>
          </a:prstGeom>
        </p:spPr>
      </p:pic>
    </p:spTree>
    <p:extLst>
      <p:ext uri="{BB962C8B-B14F-4D97-AF65-F5344CB8AC3E}">
        <p14:creationId xmlns:p14="http://schemas.microsoft.com/office/powerpoint/2010/main" val="1593995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smtClean="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710946" y="1405187"/>
            <a:ext cx="11008614" cy="2862322"/>
          </a:xfrm>
          <a:prstGeom prst="rect">
            <a:avLst/>
          </a:prstGeom>
        </p:spPr>
        <p:txBody>
          <a:bodyPr wrap="square">
            <a:spAutoFit/>
          </a:bodyPr>
          <a:lstStyle/>
          <a:p>
            <a:r>
              <a:rPr lang="en-GB" sz="2400" dirty="0"/>
              <a:t>Watch the short trailer (2.15 mins) for a feature length film about New York Gangs directed by </a:t>
            </a:r>
            <a:r>
              <a:rPr lang="en-GB" sz="2400" u="sng" dirty="0">
                <a:hlinkClick r:id="rId4"/>
              </a:rPr>
              <a:t>Shan Nicholson</a:t>
            </a:r>
            <a:r>
              <a:rPr lang="en-GB" sz="2400" dirty="0"/>
              <a:t> entitled</a:t>
            </a:r>
            <a:r>
              <a:rPr lang="en-GB" sz="2400" dirty="0" smtClean="0"/>
              <a:t>:</a:t>
            </a:r>
          </a:p>
          <a:p>
            <a:endParaRPr lang="en-GB" sz="2400" dirty="0"/>
          </a:p>
          <a:p>
            <a:r>
              <a:rPr lang="en-GB" sz="4000" b="1" u="sng" dirty="0">
                <a:hlinkClick r:id="rId5"/>
              </a:rPr>
              <a:t>Rubble Kings</a:t>
            </a:r>
            <a:r>
              <a:rPr lang="en-GB" sz="4000" b="1" dirty="0"/>
              <a:t> </a:t>
            </a:r>
            <a:endParaRPr lang="en-GB" sz="4000" b="1" dirty="0" smtClean="0"/>
          </a:p>
          <a:p>
            <a:r>
              <a:rPr lang="en-GB" altLang="en-US" sz="1600" b="1" dirty="0" smtClean="0">
                <a:solidFill>
                  <a:prstClr val="black"/>
                </a:solidFill>
                <a:ea typeface="Calibri" panose="020F0502020204030204" pitchFamily="34" charset="0"/>
                <a:cs typeface="Times New Roman" panose="02020603050405020304" pitchFamily="18" charset="0"/>
              </a:rPr>
              <a:t>click </a:t>
            </a:r>
            <a:r>
              <a:rPr lang="en-GB" altLang="en-US" sz="1600" b="1" dirty="0">
                <a:solidFill>
                  <a:prstClr val="black"/>
                </a:solidFill>
                <a:ea typeface="Calibri" panose="020F0502020204030204" pitchFamily="34" charset="0"/>
                <a:cs typeface="Times New Roman" panose="02020603050405020304" pitchFamily="18" charset="0"/>
              </a:rPr>
              <a:t>on the link above for the hyperlink</a:t>
            </a:r>
            <a:endParaRPr lang="en-GB" sz="2800" dirty="0">
              <a:solidFill>
                <a:prstClr val="black"/>
              </a:solidFill>
            </a:endParaRPr>
          </a:p>
          <a:p>
            <a:endParaRPr lang="en-GB" sz="1600" dirty="0"/>
          </a:p>
          <a:p>
            <a:endParaRPr lang="en-GB" sz="2000" dirty="0" smtClean="0"/>
          </a:p>
          <a:p>
            <a:endParaRPr lang="en-GB" sz="1600" dirty="0" smtClean="0"/>
          </a:p>
        </p:txBody>
      </p:sp>
      <p:pic>
        <p:nvPicPr>
          <p:cNvPr id="9" name="Picture 8" descr="http://waxpoetics.com/wp-content/uploads/2013/03/RUBBLE-KINGS-1.jpeg"/>
          <p:cNvPicPr/>
          <p:nvPr/>
        </p:nvPicPr>
        <p:blipFill>
          <a:blip r:embed="rId6" cstate="email">
            <a:extLst>
              <a:ext uri="{28A0092B-C50C-407E-A947-70E740481C1C}">
                <a14:useLocalDpi xmlns:a14="http://schemas.microsoft.com/office/drawing/2010/main"/>
              </a:ext>
            </a:extLst>
          </a:blip>
          <a:srcRect/>
          <a:stretch>
            <a:fillRect/>
          </a:stretch>
        </p:blipFill>
        <p:spPr bwMode="auto">
          <a:xfrm>
            <a:off x="6187441" y="2397760"/>
            <a:ext cx="5532120" cy="3403600"/>
          </a:xfrm>
          <a:prstGeom prst="rect">
            <a:avLst/>
          </a:prstGeom>
          <a:noFill/>
          <a:ln>
            <a:noFill/>
          </a:ln>
        </p:spPr>
      </p:pic>
    </p:spTree>
    <p:extLst>
      <p:ext uri="{BB962C8B-B14F-4D97-AF65-F5344CB8AC3E}">
        <p14:creationId xmlns:p14="http://schemas.microsoft.com/office/powerpoint/2010/main" val="11019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circle(in)">
                                      <p:cBhvr>
                                        <p:cTn id="7" dur="2000"/>
                                        <p:tgtEl>
                                          <p:spTgt spid="8">
                                            <p:txEl>
                                              <p:pRg st="2" end="2"/>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 calcmode="lin" valueType="num">
                                      <p:cBhvr additive="base">
                                        <p:cTn id="1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12"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After sharing their initial responses, ask them to </a:t>
            </a:r>
            <a:r>
              <a:rPr lang="en-GB" altLang="en-US" sz="2400" dirty="0" smtClean="0">
                <a:solidFill>
                  <a:prstClr val="black"/>
                </a:solidFill>
                <a:ea typeface="Calibri" panose="020F0502020204030204" pitchFamily="34" charset="0"/>
                <a:cs typeface="Times New Roman" panose="02020603050405020304" pitchFamily="18" charset="0"/>
              </a:rPr>
              <a:t>think about the </a:t>
            </a:r>
            <a:r>
              <a:rPr lang="en-GB" altLang="en-US" sz="2400" dirty="0">
                <a:solidFill>
                  <a:prstClr val="black"/>
                </a:solidFill>
                <a:ea typeface="Calibri" panose="020F0502020204030204" pitchFamily="34" charset="0"/>
                <a:cs typeface="Times New Roman" panose="02020603050405020304" pitchFamily="18" charset="0"/>
              </a:rPr>
              <a:t>following questions:</a:t>
            </a:r>
            <a:endParaRPr lang="en-GB" altLang="en-US" sz="4000" dirty="0">
              <a:solidFill>
                <a:prstClr val="black"/>
              </a:solidFill>
            </a:endParaRPr>
          </a:p>
        </p:txBody>
      </p:sp>
      <p:pic>
        <p:nvPicPr>
          <p:cNvPr id="11" name="Picture 10" descr="chat.png"/>
          <p:cNvPicPr/>
          <p:nvPr/>
        </p:nvPicPr>
        <p:blipFill>
          <a:blip r:embed="rId2" cstate="email">
            <a:extLst>
              <a:ext uri="{28A0092B-C50C-407E-A947-70E740481C1C}">
                <a14:useLocalDpi xmlns:a14="http://schemas.microsoft.com/office/drawing/2010/main"/>
              </a:ext>
            </a:extLst>
          </a:blip>
          <a:stretch>
            <a:fillRect/>
          </a:stretch>
        </p:blipFill>
        <p:spPr>
          <a:xfrm>
            <a:off x="10961305" y="285179"/>
            <a:ext cx="915845" cy="658368"/>
          </a:xfrm>
          <a:prstGeom prst="rect">
            <a:avLst/>
          </a:prstGeom>
        </p:spPr>
      </p:pic>
      <p:pic>
        <p:nvPicPr>
          <p:cNvPr id="10" name="Picture 9" descr="http://waxpoetics.com/wp-content/uploads/2013/03/RUBBLE-KINGS-1.jpeg"/>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6321" y="1910080"/>
            <a:ext cx="5532120" cy="3403600"/>
          </a:xfrm>
          <a:prstGeom prst="rect">
            <a:avLst/>
          </a:prstGeom>
          <a:noFill/>
          <a:ln>
            <a:noFill/>
          </a:ln>
        </p:spPr>
      </p:pic>
    </p:spTree>
    <p:extLst>
      <p:ext uri="{BB962C8B-B14F-4D97-AF65-F5344CB8AC3E}">
        <p14:creationId xmlns:p14="http://schemas.microsoft.com/office/powerpoint/2010/main" val="11249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5" name="Rounded Rectangular Callout 4"/>
          <p:cNvSpPr/>
          <p:nvPr/>
        </p:nvSpPr>
        <p:spPr>
          <a:xfrm>
            <a:off x="1603758" y="1003806"/>
            <a:ext cx="2745740" cy="2216659"/>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What is the film trying to show about Hip-hop?</a:t>
            </a:r>
            <a:endParaRPr lang="en-GB" sz="2400" dirty="0"/>
          </a:p>
        </p:txBody>
      </p:sp>
      <p:sp>
        <p:nvSpPr>
          <p:cNvPr id="6" name="Rounded Rectangular Callout 5"/>
          <p:cNvSpPr/>
          <p:nvPr/>
        </p:nvSpPr>
        <p:spPr>
          <a:xfrm>
            <a:off x="4184906" y="2112136"/>
            <a:ext cx="3503168" cy="2948432"/>
          </a:xfrm>
          <a:prstGeom prst="wedgeRoundRect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How do you think hip-hop might have changed or influenced gang behaviour?</a:t>
            </a:r>
            <a:endParaRPr lang="en-GB" sz="2400" dirty="0"/>
          </a:p>
        </p:txBody>
      </p:sp>
      <p:sp>
        <p:nvSpPr>
          <p:cNvPr id="7" name="Rounded Rectangular Callout 6"/>
          <p:cNvSpPr/>
          <p:nvPr/>
        </p:nvSpPr>
        <p:spPr>
          <a:xfrm>
            <a:off x="7550912" y="3614802"/>
            <a:ext cx="2949448" cy="2347213"/>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7030A0"/>
                </a:solidFill>
              </a:rPr>
              <a:t>Might gang violence often be a product of boredom? Why?</a:t>
            </a:r>
            <a:endParaRPr lang="en-GB" sz="2400" dirty="0">
              <a:solidFill>
                <a:srgbClr val="7030A0"/>
              </a:solidFill>
            </a:endParaRPr>
          </a:p>
        </p:txBody>
      </p:sp>
    </p:spTree>
    <p:extLst>
      <p:ext uri="{BB962C8B-B14F-4D97-AF65-F5344CB8AC3E}">
        <p14:creationId xmlns:p14="http://schemas.microsoft.com/office/powerpoint/2010/main" val="8070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The many sides of Hip-Hop</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30 minutes+</a:t>
            </a:r>
            <a:endParaRPr lang="en-GB" sz="36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6" name="Picture 5" descr="WATCH.png"/>
          <p:cNvPicPr/>
          <p:nvPr/>
        </p:nvPicPr>
        <p:blipFill>
          <a:blip r:embed="rId2" cstate="email">
            <a:extLst>
              <a:ext uri="{28A0092B-C50C-407E-A947-70E740481C1C}">
                <a14:useLocalDpi xmlns:a14="http://schemas.microsoft.com/office/drawing/2010/main"/>
              </a:ext>
            </a:extLst>
          </a:blip>
          <a:stretch>
            <a:fillRect/>
          </a:stretch>
        </p:blipFill>
        <p:spPr>
          <a:xfrm>
            <a:off x="9392793" y="429768"/>
            <a:ext cx="958215" cy="658368"/>
          </a:xfrm>
          <a:prstGeom prst="rect">
            <a:avLst/>
          </a:prstGeom>
        </p:spPr>
      </p:pic>
      <p:pic>
        <p:nvPicPr>
          <p:cNvPr id="7" name="Picture 6" descr="chat.png"/>
          <p:cNvPicPr/>
          <p:nvPr/>
        </p:nvPicPr>
        <p:blipFill>
          <a:blip r:embed="rId3" cstate="email">
            <a:extLst>
              <a:ext uri="{28A0092B-C50C-407E-A947-70E740481C1C}">
                <a14:useLocalDpi xmlns:a14="http://schemas.microsoft.com/office/drawing/2010/main"/>
              </a:ext>
            </a:extLst>
          </a:blip>
          <a:stretch>
            <a:fillRect/>
          </a:stretch>
        </p:blipFill>
        <p:spPr>
          <a:xfrm>
            <a:off x="10523299" y="429768"/>
            <a:ext cx="915845" cy="658368"/>
          </a:xfrm>
          <a:prstGeom prst="rect">
            <a:avLst/>
          </a:prstGeom>
        </p:spPr>
      </p:pic>
    </p:spTree>
    <p:extLst>
      <p:ext uri="{BB962C8B-B14F-4D97-AF65-F5344CB8AC3E}">
        <p14:creationId xmlns:p14="http://schemas.microsoft.com/office/powerpoint/2010/main" val="241565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oughtBox">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1076</TotalTime>
  <Words>1775</Words>
  <Application>Microsoft Office PowerPoint</Application>
  <PresentationFormat>Widescreen</PresentationFormat>
  <Paragraphs>166</Paragraphs>
  <Slides>39</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39</vt:i4>
      </vt:variant>
    </vt:vector>
  </HeadingPairs>
  <TitlesOfParts>
    <vt:vector size="54" baseType="lpstr">
      <vt:lpstr>Arial</vt:lpstr>
      <vt:lpstr>Calibri</vt:lpstr>
      <vt:lpstr>Century Gothic</vt:lpstr>
      <vt:lpstr>DilleniaUPC</vt:lpstr>
      <vt:lpstr>Foco</vt:lpstr>
      <vt:lpstr>Foco Light</vt:lpstr>
      <vt:lpstr>Impact</vt:lpstr>
      <vt:lpstr>Josefin Sans</vt:lpstr>
      <vt:lpstr>Nyala</vt:lpstr>
      <vt:lpstr>Raleway</vt:lpstr>
      <vt:lpstr>Tahoma</vt:lpstr>
      <vt:lpstr>Times New Roman</vt:lpstr>
      <vt:lpstr>Trebuchet MS</vt:lpstr>
      <vt:lpstr>2_Office Theme</vt:lpstr>
      <vt:lpstr>1_Office Theme</vt:lpstr>
      <vt:lpstr>PowerPoint Presentation</vt:lpstr>
      <vt:lpstr>In this lesson, students will:</vt:lpstr>
      <vt:lpstr>Pre-lesson reflection 3-5 minutes+</vt:lpstr>
      <vt:lpstr>PowerPoint Presentation</vt:lpstr>
      <vt:lpstr>The Rubble Kings 10 minutes+</vt:lpstr>
      <vt:lpstr>PowerPoint Presentation</vt:lpstr>
      <vt:lpstr>PowerPoint Presentation</vt:lpstr>
      <vt:lpstr>PowerPoint Presentation</vt:lpstr>
      <vt:lpstr>The many sides of Hip-Hop 30 minutes+</vt:lpstr>
      <vt:lpstr>PowerPoint Presentation</vt:lpstr>
      <vt:lpstr>What is Hip-hop? </vt:lpstr>
      <vt:lpstr>PowerPoint Presentation</vt:lpstr>
      <vt:lpstr>How did it start?</vt:lpstr>
      <vt:lpstr>It started with a man named Clive…</vt:lpstr>
      <vt:lpstr>Meet Clive Campbell (aka DJ Kool Herc) </vt:lpstr>
      <vt:lpstr>PowerPoint Presentation</vt:lpstr>
      <vt:lpstr>PowerPoint Presentation</vt:lpstr>
      <vt:lpstr>PowerPoint Presentation</vt:lpstr>
      <vt:lpstr>PowerPoint Presentation</vt:lpstr>
      <vt:lpstr>PowerPoint Presentation</vt:lpstr>
      <vt:lpstr>What are the Four Pillars of Hip-Hop?</vt:lpstr>
      <vt:lpstr>PowerPoint Presentation</vt:lpstr>
      <vt:lpstr>PowerPoint Presentation</vt:lpstr>
      <vt:lpstr>PowerPoint Presentation</vt:lpstr>
      <vt:lpstr>PowerPoint Presentation</vt:lpstr>
      <vt:lpstr>PowerPoint Presentation</vt:lpstr>
      <vt:lpstr>Hip-hop culture</vt:lpstr>
      <vt:lpstr>PowerPoint Presentation</vt:lpstr>
      <vt:lpstr>PowerPoint Presentation</vt:lpstr>
      <vt:lpstr>PowerPoint Presentation</vt:lpstr>
      <vt:lpstr>Looking beyond the bad 20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205</cp:revision>
  <dcterms:created xsi:type="dcterms:W3CDTF">2016-10-17T21:56:29Z</dcterms:created>
  <dcterms:modified xsi:type="dcterms:W3CDTF">2017-10-04T10:57:59Z</dcterms:modified>
  <cp:contentStatus/>
</cp:coreProperties>
</file>