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86" r:id="rId3"/>
    <p:sldMasterId id="2147483699" r:id="rId4"/>
  </p:sldMasterIdLst>
  <p:notesMasterIdLst>
    <p:notesMasterId r:id="rId23"/>
  </p:notesMasterIdLst>
  <p:handoutMasterIdLst>
    <p:handoutMasterId r:id="rId24"/>
  </p:handoutMasterIdLst>
  <p:sldIdLst>
    <p:sldId id="314" r:id="rId5"/>
    <p:sldId id="405" r:id="rId6"/>
    <p:sldId id="298" r:id="rId7"/>
    <p:sldId id="263" r:id="rId8"/>
    <p:sldId id="299" r:id="rId9"/>
    <p:sldId id="286" r:id="rId10"/>
    <p:sldId id="313" r:id="rId11"/>
    <p:sldId id="301" r:id="rId12"/>
    <p:sldId id="303" r:id="rId13"/>
    <p:sldId id="317" r:id="rId14"/>
    <p:sldId id="410" r:id="rId15"/>
    <p:sldId id="411" r:id="rId16"/>
    <p:sldId id="412" r:id="rId17"/>
    <p:sldId id="413" r:id="rId18"/>
    <p:sldId id="414" r:id="rId19"/>
    <p:sldId id="437" r:id="rId20"/>
    <p:sldId id="436" r:id="rId21"/>
    <p:sldId id="31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BCB"/>
    <a:srgbClr val="B482DA"/>
    <a:srgbClr val="C412C0"/>
    <a:srgbClr val="FB23C2"/>
    <a:srgbClr val="3F8892"/>
    <a:srgbClr val="0069D2"/>
    <a:srgbClr val="FF0000"/>
    <a:srgbClr val="A7DDE1"/>
    <a:srgbClr val="F9FC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8" autoAdjust="0"/>
    <p:restoredTop sz="94660"/>
  </p:normalViewPr>
  <p:slideViewPr>
    <p:cSldViewPr snapToGrid="0">
      <p:cViewPr varScale="1">
        <p:scale>
          <a:sx n="67" d="100"/>
          <a:sy n="67" d="100"/>
        </p:scale>
        <p:origin x="3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11939-E9DC-4B76-AA6C-2F50C6A2849D}" type="datetimeFigureOut">
              <a:rPr lang="en-GB" smtClean="0"/>
              <a:t>31/12/2017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6A184-380F-4DA2-A48B-89D28F86972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03847" cy="63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66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E1E27-8D30-46C7-8C62-681E48BE9B1E}" type="datetimeFigureOut">
              <a:rPr lang="en-GB" smtClean="0"/>
              <a:t>31/12/2017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C18C5-F3FA-4D0A-A9B9-2971BB5756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3520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2580-C391-4B5C-8899-981C8F2F915F}" type="datetime1">
              <a:rPr lang="en-GB" smtClean="0"/>
              <a:t>31/12/2017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41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CA84-6545-495B-BF1C-A69D6BB14A22}" type="datetime1">
              <a:rPr lang="en-GB" smtClean="0"/>
              <a:t>31/12/2017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67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5C03-7F1A-46AD-B95D-0C13F6B75C70}" type="datetime1">
              <a:rPr lang="en-GB" smtClean="0"/>
              <a:t>31/12/2017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43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8551" y="649288"/>
            <a:ext cx="1477963" cy="10331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288"/>
            <a:ext cx="4284661" cy="1033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653B-8059-47CA-AD52-9CB14DA66F5B}" type="datetime1">
              <a:rPr lang="en-GB" smtClean="0"/>
              <a:t>31/12/2017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2016 ThoughtBox Education.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944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477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40"/>
            <a:ext cx="9144000" cy="1655762"/>
          </a:xfrm>
        </p:spPr>
        <p:txBody>
          <a:bodyPr/>
          <a:lstStyle>
            <a:lvl1pPr marL="0" indent="0" algn="ctr">
              <a:buNone/>
              <a:defRPr sz="1909"/>
            </a:lvl1pPr>
            <a:lvl2pPr marL="363718" indent="0" algn="ctr">
              <a:buNone/>
              <a:defRPr sz="1590"/>
            </a:lvl2pPr>
            <a:lvl3pPr marL="727435" indent="0" algn="ctr">
              <a:buNone/>
              <a:defRPr sz="1432"/>
            </a:lvl3pPr>
            <a:lvl4pPr marL="1091153" indent="0" algn="ctr">
              <a:buNone/>
              <a:defRPr sz="1273"/>
            </a:lvl4pPr>
            <a:lvl5pPr marL="1454868" indent="0" algn="ctr">
              <a:buNone/>
              <a:defRPr sz="1273"/>
            </a:lvl5pPr>
            <a:lvl6pPr marL="1818587" indent="0" algn="ctr">
              <a:buNone/>
              <a:defRPr sz="1273"/>
            </a:lvl6pPr>
            <a:lvl7pPr marL="2182304" indent="0" algn="ctr">
              <a:buNone/>
              <a:defRPr sz="1273"/>
            </a:lvl7pPr>
            <a:lvl8pPr marL="2546021" indent="0" algn="ctr">
              <a:buNone/>
              <a:defRPr sz="1273"/>
            </a:lvl8pPr>
            <a:lvl9pPr marL="2909739" indent="0" algn="ctr">
              <a:buNone/>
              <a:defRPr sz="127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1511-B399-4908-B55A-97BF29ACBB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C384-47A9-427C-BC9E-BC661DA21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55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1511-B399-4908-B55A-97BF29ACBB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C384-47A9-427C-BC9E-BC661DA21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26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477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1909">
                <a:solidFill>
                  <a:schemeClr val="tx1">
                    <a:tint val="75000"/>
                  </a:schemeClr>
                </a:solidFill>
              </a:defRPr>
            </a:lvl1pPr>
            <a:lvl2pPr marL="363718" indent="0">
              <a:buNone/>
              <a:defRPr sz="1590">
                <a:solidFill>
                  <a:schemeClr val="tx1">
                    <a:tint val="75000"/>
                  </a:schemeClr>
                </a:solidFill>
              </a:defRPr>
            </a:lvl2pPr>
            <a:lvl3pPr marL="727435" indent="0">
              <a:buNone/>
              <a:defRPr sz="1432">
                <a:solidFill>
                  <a:schemeClr val="tx1">
                    <a:tint val="75000"/>
                  </a:schemeClr>
                </a:solidFill>
              </a:defRPr>
            </a:lvl3pPr>
            <a:lvl4pPr marL="1091153" indent="0"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4pPr>
            <a:lvl5pPr marL="1454868" indent="0"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5pPr>
            <a:lvl6pPr marL="1818587" indent="0"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6pPr>
            <a:lvl7pPr marL="2182304" indent="0"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7pPr>
            <a:lvl8pPr marL="2546021" indent="0"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8pPr>
            <a:lvl9pPr marL="2909739" indent="0"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1511-B399-4908-B55A-97BF29ACBB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C384-47A9-427C-BC9E-BC661DA21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25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1511-B399-4908-B55A-97BF29ACBB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C384-47A9-427C-BC9E-BC661DA21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557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1909" b="1"/>
            </a:lvl1pPr>
            <a:lvl2pPr marL="363718" indent="0">
              <a:buNone/>
              <a:defRPr sz="1590" b="1"/>
            </a:lvl2pPr>
            <a:lvl3pPr marL="727435" indent="0">
              <a:buNone/>
              <a:defRPr sz="1432" b="1"/>
            </a:lvl3pPr>
            <a:lvl4pPr marL="1091153" indent="0">
              <a:buNone/>
              <a:defRPr sz="1273" b="1"/>
            </a:lvl4pPr>
            <a:lvl5pPr marL="1454868" indent="0">
              <a:buNone/>
              <a:defRPr sz="1273" b="1"/>
            </a:lvl5pPr>
            <a:lvl6pPr marL="1818587" indent="0">
              <a:buNone/>
              <a:defRPr sz="1273" b="1"/>
            </a:lvl6pPr>
            <a:lvl7pPr marL="2182304" indent="0">
              <a:buNone/>
              <a:defRPr sz="1273" b="1"/>
            </a:lvl7pPr>
            <a:lvl8pPr marL="2546021" indent="0">
              <a:buNone/>
              <a:defRPr sz="1273" b="1"/>
            </a:lvl8pPr>
            <a:lvl9pPr marL="2909739" indent="0">
              <a:buNone/>
              <a:defRPr sz="127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909" b="1"/>
            </a:lvl1pPr>
            <a:lvl2pPr marL="363718" indent="0">
              <a:buNone/>
              <a:defRPr sz="1590" b="1"/>
            </a:lvl2pPr>
            <a:lvl3pPr marL="727435" indent="0">
              <a:buNone/>
              <a:defRPr sz="1432" b="1"/>
            </a:lvl3pPr>
            <a:lvl4pPr marL="1091153" indent="0">
              <a:buNone/>
              <a:defRPr sz="1273" b="1"/>
            </a:lvl4pPr>
            <a:lvl5pPr marL="1454868" indent="0">
              <a:buNone/>
              <a:defRPr sz="1273" b="1"/>
            </a:lvl5pPr>
            <a:lvl6pPr marL="1818587" indent="0">
              <a:buNone/>
              <a:defRPr sz="1273" b="1"/>
            </a:lvl6pPr>
            <a:lvl7pPr marL="2182304" indent="0">
              <a:buNone/>
              <a:defRPr sz="1273" b="1"/>
            </a:lvl7pPr>
            <a:lvl8pPr marL="2546021" indent="0">
              <a:buNone/>
              <a:defRPr sz="1273" b="1"/>
            </a:lvl8pPr>
            <a:lvl9pPr marL="2909739" indent="0">
              <a:buNone/>
              <a:defRPr sz="127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1511-B399-4908-B55A-97BF29ACBB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C384-47A9-427C-BC9E-BC661DA21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63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1511-B399-4908-B55A-97BF29ACBB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C384-47A9-427C-BC9E-BC661DA21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15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1511-B399-4908-B55A-97BF29ACBB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C384-47A9-427C-BC9E-BC661DA21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26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5472-A2B2-4D99-9D5D-B76258FC6896}" type="datetime1">
              <a:rPr lang="en-GB" smtClean="0"/>
              <a:t>31/12/2017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834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1"/>
            <a:ext cx="3932236" cy="1600200"/>
          </a:xfrm>
        </p:spPr>
        <p:txBody>
          <a:bodyPr anchor="b"/>
          <a:lstStyle>
            <a:lvl1pPr>
              <a:defRPr sz="254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546"/>
            </a:lvl1pPr>
            <a:lvl2pPr>
              <a:defRPr sz="2227"/>
            </a:lvl2pPr>
            <a:lvl3pPr>
              <a:defRPr sz="1909"/>
            </a:lvl3pPr>
            <a:lvl4pPr>
              <a:defRPr sz="1590"/>
            </a:lvl4pPr>
            <a:lvl5pPr>
              <a:defRPr sz="1590"/>
            </a:lvl5pPr>
            <a:lvl6pPr>
              <a:defRPr sz="1590"/>
            </a:lvl6pPr>
            <a:lvl7pPr>
              <a:defRPr sz="1590"/>
            </a:lvl7pPr>
            <a:lvl8pPr>
              <a:defRPr sz="1590"/>
            </a:lvl8pPr>
            <a:lvl9pPr>
              <a:defRPr sz="159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273"/>
            </a:lvl1pPr>
            <a:lvl2pPr marL="363718" indent="0">
              <a:buNone/>
              <a:defRPr sz="1114"/>
            </a:lvl2pPr>
            <a:lvl3pPr marL="727435" indent="0">
              <a:buNone/>
              <a:defRPr sz="955"/>
            </a:lvl3pPr>
            <a:lvl4pPr marL="1091153" indent="0">
              <a:buNone/>
              <a:defRPr sz="796"/>
            </a:lvl4pPr>
            <a:lvl5pPr marL="1454868" indent="0">
              <a:buNone/>
              <a:defRPr sz="796"/>
            </a:lvl5pPr>
            <a:lvl6pPr marL="1818587" indent="0">
              <a:buNone/>
              <a:defRPr sz="796"/>
            </a:lvl6pPr>
            <a:lvl7pPr marL="2182304" indent="0">
              <a:buNone/>
              <a:defRPr sz="796"/>
            </a:lvl7pPr>
            <a:lvl8pPr marL="2546021" indent="0">
              <a:buNone/>
              <a:defRPr sz="796"/>
            </a:lvl8pPr>
            <a:lvl9pPr marL="2909739" indent="0">
              <a:buNone/>
              <a:defRPr sz="79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1511-B399-4908-B55A-97BF29ACBB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C384-47A9-427C-BC9E-BC661DA21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0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1"/>
            <a:ext cx="3932236" cy="1600200"/>
          </a:xfrm>
        </p:spPr>
        <p:txBody>
          <a:bodyPr anchor="b"/>
          <a:lstStyle>
            <a:lvl1pPr>
              <a:defRPr sz="254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546"/>
            </a:lvl1pPr>
            <a:lvl2pPr marL="363718" indent="0">
              <a:buNone/>
              <a:defRPr sz="2227"/>
            </a:lvl2pPr>
            <a:lvl3pPr marL="727435" indent="0">
              <a:buNone/>
              <a:defRPr sz="1909"/>
            </a:lvl3pPr>
            <a:lvl4pPr marL="1091153" indent="0">
              <a:buNone/>
              <a:defRPr sz="1590"/>
            </a:lvl4pPr>
            <a:lvl5pPr marL="1454868" indent="0">
              <a:buNone/>
              <a:defRPr sz="1590"/>
            </a:lvl5pPr>
            <a:lvl6pPr marL="1818587" indent="0">
              <a:buNone/>
              <a:defRPr sz="1590"/>
            </a:lvl6pPr>
            <a:lvl7pPr marL="2182304" indent="0">
              <a:buNone/>
              <a:defRPr sz="1590"/>
            </a:lvl7pPr>
            <a:lvl8pPr marL="2546021" indent="0">
              <a:buNone/>
              <a:defRPr sz="1590"/>
            </a:lvl8pPr>
            <a:lvl9pPr marL="2909739" indent="0">
              <a:buNone/>
              <a:defRPr sz="159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273"/>
            </a:lvl1pPr>
            <a:lvl2pPr marL="363718" indent="0">
              <a:buNone/>
              <a:defRPr sz="1114"/>
            </a:lvl2pPr>
            <a:lvl3pPr marL="727435" indent="0">
              <a:buNone/>
              <a:defRPr sz="955"/>
            </a:lvl3pPr>
            <a:lvl4pPr marL="1091153" indent="0">
              <a:buNone/>
              <a:defRPr sz="796"/>
            </a:lvl4pPr>
            <a:lvl5pPr marL="1454868" indent="0">
              <a:buNone/>
              <a:defRPr sz="796"/>
            </a:lvl5pPr>
            <a:lvl6pPr marL="1818587" indent="0">
              <a:buNone/>
              <a:defRPr sz="796"/>
            </a:lvl6pPr>
            <a:lvl7pPr marL="2182304" indent="0">
              <a:buNone/>
              <a:defRPr sz="796"/>
            </a:lvl7pPr>
            <a:lvl8pPr marL="2546021" indent="0">
              <a:buNone/>
              <a:defRPr sz="796"/>
            </a:lvl8pPr>
            <a:lvl9pPr marL="2909739" indent="0">
              <a:buNone/>
              <a:defRPr sz="79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1511-B399-4908-B55A-97BF29ACBB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C384-47A9-427C-BC9E-BC661DA21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31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1511-B399-4908-B55A-97BF29ACBB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C384-47A9-427C-BC9E-BC661DA21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46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7"/>
            <a:ext cx="262890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1511-B399-4908-B55A-97BF29ACBB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C384-47A9-427C-BC9E-BC661DA21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84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2580-C391-4B5C-8899-981C8F2F915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Copyright © 2016 ThoughtBox Education.   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394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5472-A2B2-4D99-9D5D-B76258FC689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Copyright © 2016 ThoughtBox Education.   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08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992F-BC50-4AE8-BCB2-4EE4C9B8688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Copyright © 2016 ThoughtBox Education.   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840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998504"/>
            <a:ext cx="2881312" cy="36436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5" y="1998504"/>
            <a:ext cx="2881314" cy="36436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3D77-ECFD-4B1F-801E-1BC164BA03D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Copyright © 2016 ThoughtBox Education.  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76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EBD2-8E10-4677-868A-6F053114EBC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Copyright © 2016 ThoughtBox Education.   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528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20C5-1527-447A-BFC8-72AB5BAD6ED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Copyright © 2016 ThoughtBox Education.   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7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992F-BC50-4AE8-BCB2-4EE4C9B8688B}" type="datetime1">
              <a:rPr lang="en-GB" smtClean="0"/>
              <a:t>31/12/2017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738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9FB1-1B0E-40A3-8105-6DB7F9C2931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Copyright © 2016 ThoughtBox Education.   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94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C0FD-F6C7-44DD-B05F-9F722E41B7C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Copyright © 2016 ThoughtBox Education.   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57696" cy="8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072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F157-1C8D-4468-847F-C017A5D5667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Copyright © 2016 ThoughtBox Education.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286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CA84-6545-495B-BF1C-A69D6BB14A2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Copyright © 2016 ThoughtBox Education.   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969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5C03-7F1A-46AD-B95D-0C13F6B75C7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Copyright © 2016 ThoughtBox Education.   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931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8551" y="649288"/>
            <a:ext cx="1477963" cy="10331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288"/>
            <a:ext cx="4284661" cy="1033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653B-8059-47CA-AD52-9CB14DA66F5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Copyright © 2016 ThoughtBox Education.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745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C44B-E6F7-45BC-8929-888D5682F28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602-45B4-458E-8008-A8473567B4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756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C44B-E6F7-45BC-8929-888D5682F28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602-45B4-458E-8008-A8473567B4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926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C44B-E6F7-45BC-8929-888D5682F28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602-45B4-458E-8008-A8473567B4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940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C44B-E6F7-45BC-8929-888D5682F28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602-45B4-458E-8008-A8473567B4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998504"/>
            <a:ext cx="2881312" cy="36436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5" y="1998504"/>
            <a:ext cx="2881314" cy="36436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3D77-ECFD-4B1F-801E-1BC164BA03D0}" type="datetime1">
              <a:rPr lang="en-GB" smtClean="0"/>
              <a:t>31/12/2017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2016 ThoughtBox Education. 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28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C44B-E6F7-45BC-8929-888D5682F28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602-45B4-458E-8008-A8473567B4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5393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C44B-E6F7-45BC-8929-888D5682F28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602-45B4-458E-8008-A8473567B4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63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C44B-E6F7-45BC-8929-888D5682F28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602-45B4-458E-8008-A8473567B4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87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C44B-E6F7-45BC-8929-888D5682F28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602-45B4-458E-8008-A8473567B4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C44B-E6F7-45BC-8929-888D5682F28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602-45B4-458E-8008-A8473567B4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4285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C44B-E6F7-45BC-8929-888D5682F28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602-45B4-458E-8008-A8473567B4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15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C44B-E6F7-45BC-8929-888D5682F28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602-45B4-458E-8008-A8473567B4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1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EBD2-8E10-4677-868A-6F053114EBC0}" type="datetime1">
              <a:rPr lang="en-GB" smtClean="0"/>
              <a:t>31/12/2017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54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20C5-1527-447A-BFC8-72AB5BAD6ED8}" type="datetime1">
              <a:rPr lang="en-GB" smtClean="0"/>
              <a:t>31/12/2017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49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9FB1-1B0E-40A3-8105-6DB7F9C2931F}" type="datetime1">
              <a:rPr lang="en-GB" smtClean="0"/>
              <a:t>31/12/2017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94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C0FD-F6C7-44DD-B05F-9F722E41B7C8}" type="datetime1">
              <a:rPr lang="en-GB" smtClean="0"/>
              <a:t>31/12/2017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57696" cy="8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49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F157-1C8D-4468-847F-C017A5D56679}" type="datetime1">
              <a:rPr lang="en-GB" smtClean="0"/>
              <a:t>31/12/2017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2016 ThoughtBox Education.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14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75472-A2B2-4D99-9D5D-B76258FC6896}" type="datetime1">
              <a:rPr lang="en-GB" smtClean="0"/>
              <a:t>31/12/2017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0" y="79085"/>
            <a:ext cx="752288" cy="7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4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sldNum="0" hd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0374"/>
            <a:fld id="{9141E218-A0EE-46B2-A089-42B9C1730A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730374"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0374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0374"/>
            <a:fld id="{8EB44E38-D5FD-4C06-B800-40EA31D3FB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730374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1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727435" rtl="0" eaLnBrk="1" latinLnBrk="0" hangingPunct="1">
        <a:lnSpc>
          <a:spcPct val="90000"/>
        </a:lnSpc>
        <a:spcBef>
          <a:spcPct val="0"/>
        </a:spcBef>
        <a:buNone/>
        <a:defRPr sz="35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1858" indent="-181858" algn="l" defTabSz="727435" rtl="0" eaLnBrk="1" latinLnBrk="0" hangingPunct="1">
        <a:lnSpc>
          <a:spcPct val="90000"/>
        </a:lnSpc>
        <a:spcBef>
          <a:spcPts val="796"/>
        </a:spcBef>
        <a:buFont typeface="Arial" panose="020B0604020202020204" pitchFamily="34" charset="0"/>
        <a:buChar char="•"/>
        <a:defRPr sz="2227" kern="1200">
          <a:solidFill>
            <a:schemeClr val="tx1"/>
          </a:solidFill>
          <a:latin typeface="+mn-lt"/>
          <a:ea typeface="+mn-ea"/>
          <a:cs typeface="+mn-cs"/>
        </a:defRPr>
      </a:lvl1pPr>
      <a:lvl2pPr marL="545576" indent="-181858" algn="l" defTabSz="72743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909" kern="1200">
          <a:solidFill>
            <a:schemeClr val="tx1"/>
          </a:solidFill>
          <a:latin typeface="+mn-lt"/>
          <a:ea typeface="+mn-ea"/>
          <a:cs typeface="+mn-cs"/>
        </a:defRPr>
      </a:lvl2pPr>
      <a:lvl3pPr marL="909293" indent="-181858" algn="l" defTabSz="72743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590" kern="1200">
          <a:solidFill>
            <a:schemeClr val="tx1"/>
          </a:solidFill>
          <a:latin typeface="+mn-lt"/>
          <a:ea typeface="+mn-ea"/>
          <a:cs typeface="+mn-cs"/>
        </a:defRPr>
      </a:lvl3pPr>
      <a:lvl4pPr marL="1273010" indent="-181858" algn="l" defTabSz="72743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+mn-lt"/>
          <a:ea typeface="+mn-ea"/>
          <a:cs typeface="+mn-cs"/>
        </a:defRPr>
      </a:lvl4pPr>
      <a:lvl5pPr marL="1636729" indent="-181858" algn="l" defTabSz="72743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+mn-lt"/>
          <a:ea typeface="+mn-ea"/>
          <a:cs typeface="+mn-cs"/>
        </a:defRPr>
      </a:lvl5pPr>
      <a:lvl6pPr marL="2000445" indent="-181858" algn="l" defTabSz="72743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+mn-lt"/>
          <a:ea typeface="+mn-ea"/>
          <a:cs typeface="+mn-cs"/>
        </a:defRPr>
      </a:lvl6pPr>
      <a:lvl7pPr marL="2364162" indent="-181858" algn="l" defTabSz="72743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+mn-lt"/>
          <a:ea typeface="+mn-ea"/>
          <a:cs typeface="+mn-cs"/>
        </a:defRPr>
      </a:lvl7pPr>
      <a:lvl8pPr marL="2727880" indent="-181858" algn="l" defTabSz="72743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+mn-lt"/>
          <a:ea typeface="+mn-ea"/>
          <a:cs typeface="+mn-cs"/>
        </a:defRPr>
      </a:lvl8pPr>
      <a:lvl9pPr marL="3091597" indent="-181858" algn="l" defTabSz="72743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7435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1pPr>
      <a:lvl2pPr marL="363718" algn="l" defTabSz="727435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2pPr>
      <a:lvl3pPr marL="727435" algn="l" defTabSz="727435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3pPr>
      <a:lvl4pPr marL="1091153" algn="l" defTabSz="727435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4pPr>
      <a:lvl5pPr marL="1454868" algn="l" defTabSz="727435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5pPr>
      <a:lvl6pPr marL="1818587" algn="l" defTabSz="727435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6pPr>
      <a:lvl7pPr marL="2182304" algn="l" defTabSz="727435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7pPr>
      <a:lvl8pPr marL="2546021" algn="l" defTabSz="727435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8pPr>
      <a:lvl9pPr marL="2909739" algn="l" defTabSz="727435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75472-A2B2-4D99-9D5D-B76258FC689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Copyright © 2016 ThoughtBox Education.   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B531D-2584-48E8-974B-990AB77A0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0" y="79085"/>
            <a:ext cx="752288" cy="7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FC44B-E6F7-45BC-8929-888D5682F28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EB602-45B4-458E-8008-A8473567B4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7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youtu.be/XV4WsrnCJ5U" TargetMode="Externa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ashionrevolution.org" TargetMode="Externa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fashionrevolution.org/wp-content/uploads/2016/03/FashRev_LoveStory_2017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shionrevolution.or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tMrRN_BtuA" TargetMode="External"/><Relationship Id="rId2" Type="http://schemas.openxmlformats.org/officeDocument/2006/relationships/hyperlink" Target="http://www.armedangels.d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1 6"/>
          <p:cNvSpPr/>
          <p:nvPr/>
        </p:nvSpPr>
        <p:spPr>
          <a:xfrm>
            <a:off x="9884665" y="146304"/>
            <a:ext cx="2161070" cy="1799456"/>
          </a:xfrm>
          <a:prstGeom prst="irregularSeal1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b="1" dirty="0" smtClean="0">
                <a:solidFill>
                  <a:srgbClr val="3F8892"/>
                </a:solidFill>
              </a:rPr>
              <a:t>15 minutes+</a:t>
            </a:r>
            <a:endParaRPr lang="en-GB" b="1" dirty="0">
              <a:solidFill>
                <a:srgbClr val="3F8892"/>
              </a:solidFill>
            </a:endParaRP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3" y="365125"/>
            <a:ext cx="1673457" cy="8105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390618"/>
            <a:ext cx="12192000" cy="14673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latin typeface="Century Gothic" panose="020B0502020202020204" pitchFamily="34" charset="0"/>
              </a:rPr>
              <a:t>Clothes</a:t>
            </a:r>
            <a:endParaRPr lang="en-GB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en-GB" sz="3600" b="1" dirty="0" smtClean="0">
                <a:solidFill>
                  <a:srgbClr val="3F8892"/>
                </a:solidFill>
                <a:latin typeface="Century Gothic" panose="020B0502020202020204" pitchFamily="34" charset="0"/>
              </a:rPr>
              <a:t>Week 4 – A Fashion Revolution</a:t>
            </a:r>
            <a:endParaRPr lang="en-GB" sz="3600" b="1" dirty="0">
              <a:solidFill>
                <a:srgbClr val="3F889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769" y="5411972"/>
            <a:ext cx="26425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Y11-13 </a:t>
            </a: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15-18 years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47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2" y="822960"/>
            <a:ext cx="10515600" cy="491509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Ask students to think about and discuss (either as a class or in small groups) some of the following </a:t>
            </a:r>
            <a:r>
              <a:rPr lang="en-GB" dirty="0" smtClean="0"/>
              <a:t>questions. Either give each group a question to discuss and feedback, or have a series of discussions together as a class: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14246" y="2831541"/>
            <a:ext cx="2475842" cy="1923340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What is fashion? What does the word or term mean?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081095" y="3967719"/>
            <a:ext cx="2650892" cy="2122959"/>
          </a:xfrm>
          <a:prstGeom prst="wedgeRoundRectCallo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Who tells us what to wear </a:t>
            </a:r>
            <a:r>
              <a:rPr lang="en-GB" sz="2400" b="1" dirty="0" smtClean="0"/>
              <a:t>or what </a:t>
            </a:r>
            <a:r>
              <a:rPr lang="en-GB" sz="2400" b="1" dirty="0"/>
              <a:t>‘looks </a:t>
            </a:r>
            <a:r>
              <a:rPr lang="en-GB" sz="2400" b="1" dirty="0" smtClean="0"/>
              <a:t>good’ and why do we listen?</a:t>
            </a:r>
            <a:endParaRPr lang="en-GB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822994" y="2638018"/>
            <a:ext cx="2900382" cy="2391181"/>
          </a:xfrm>
          <a:prstGeom prst="wedgeRoundRectCallout">
            <a:avLst/>
          </a:prstGeom>
          <a:solidFill>
            <a:srgbClr val="FB2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Why do some people choose to ‘follow fashion’ whilst others make their own?</a:t>
            </a:r>
            <a:endParaRPr lang="en-GB" sz="2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8966796" y="3833608"/>
            <a:ext cx="2900382" cy="2278405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B23C2"/>
                </a:solidFill>
              </a:rPr>
              <a:t>Do you feel you are in control of the decisions you make about what you wear?</a:t>
            </a:r>
            <a:endParaRPr lang="en-GB" sz="2400" dirty="0">
              <a:solidFill>
                <a:srgbClr val="FB23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7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What is the “fashion revolution?”		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5646"/>
            <a:ext cx="10515600" cy="1201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Across the world, people are taking action to try to change the way our clothing industry is working – and things are happening at every stage of the chain...</a:t>
            </a:r>
          </a:p>
          <a:p>
            <a:pPr marL="0" indent="0">
              <a:buNone/>
            </a:pPr>
            <a:endParaRPr lang="en-GB" sz="2400" dirty="0" smtClean="0"/>
          </a:p>
        </p:txBody>
      </p:sp>
      <p:pic>
        <p:nvPicPr>
          <p:cNvPr id="5" name="Picture 4" descr="http://vectortoons.com/wp-content/uploads/2015/06/sweatshop-workers-collection-0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697" y="5061317"/>
            <a:ext cx="1621536" cy="1563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cdn.xl.thumbs.canstockphoto.com/canstock1990945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14" b="6529"/>
          <a:stretch/>
        </p:blipFill>
        <p:spPr bwMode="auto">
          <a:xfrm>
            <a:off x="8307134" y="2628333"/>
            <a:ext cx="1244727" cy="24048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http://images.clipartpanda.com/manufacturer-clipart-n32bb90e8976aab5298d5da10fe66f21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497" y="4892040"/>
            <a:ext cx="2459736" cy="1845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www.porterco.org/images/pages/N606/Poll%20worker%20pic%20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9" r="3711"/>
          <a:stretch/>
        </p:blipFill>
        <p:spPr bwMode="auto">
          <a:xfrm>
            <a:off x="2000281" y="3936048"/>
            <a:ext cx="1221105" cy="1061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http://worldartsme.com/images/government-clipart-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88" y="3450544"/>
            <a:ext cx="1586865" cy="1043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previews.123rf.com/images/margoorita/margoorita1503/margoorita150300005/37349196-Sales-clerk-Girl-holding-a-dress-in-a-clothing-store-Vector-illustration-Stock-Vector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057" y="2458896"/>
            <a:ext cx="1856836" cy="180492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62888" y="4476541"/>
            <a:ext cx="2086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…in government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3550" y="4107431"/>
            <a:ext cx="2422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…with retailers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8425" y="5128845"/>
            <a:ext cx="2167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…with wholesalers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33875" y="5697438"/>
            <a:ext cx="1811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…with labourers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80995" y="3020123"/>
            <a:ext cx="1811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…with factory owners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</p:spPr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0" y="79085"/>
            <a:ext cx="752288" cy="7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0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7864" y="2551176"/>
            <a:ext cx="7251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…and (most significantly) with </a:t>
            </a:r>
            <a:r>
              <a:rPr lang="en-GB" sz="4000" b="1" dirty="0" smtClean="0">
                <a:solidFill>
                  <a:srgbClr val="FF0000"/>
                </a:solidFill>
              </a:rPr>
              <a:t>you </a:t>
            </a:r>
            <a:r>
              <a:rPr lang="en-GB" sz="2000" dirty="0" smtClean="0"/>
              <a:t>the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prstClr val="black"/>
                </a:solidFill>
              </a:rPr>
              <a:t>consumer.</a:t>
            </a:r>
            <a:endParaRPr lang="en-GB" sz="2000" dirty="0">
              <a:solidFill>
                <a:prstClr val="black"/>
              </a:solidFill>
            </a:endParaRPr>
          </a:p>
        </p:txBody>
      </p:sp>
      <p:pic>
        <p:nvPicPr>
          <p:cNvPr id="1028" name="Picture 4" descr="https://pixabay.com/static/uploads/photo/2015/11/03/09/04/shopping-1020025_960_7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5"/>
          <a:stretch/>
        </p:blipFill>
        <p:spPr bwMode="auto">
          <a:xfrm>
            <a:off x="8293608" y="1389888"/>
            <a:ext cx="3173920" cy="435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</p:spPr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0" y="79085"/>
            <a:ext cx="752288" cy="7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3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4635140" y="1940800"/>
            <a:ext cx="3109827" cy="2686064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C412C0"/>
                </a:solidFill>
              </a:rPr>
              <a:t>What are some of the ways that consumers </a:t>
            </a:r>
            <a:r>
              <a:rPr lang="en-GB" sz="2400" b="1" dirty="0" smtClean="0">
                <a:solidFill>
                  <a:srgbClr val="C412C0"/>
                </a:solidFill>
              </a:rPr>
              <a:t>are impacting </a:t>
            </a:r>
            <a:r>
              <a:rPr lang="en-GB" sz="2400" b="1" dirty="0">
                <a:solidFill>
                  <a:srgbClr val="C412C0"/>
                </a:solidFill>
              </a:rPr>
              <a:t>the clothing industry?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</p:spPr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0" y="79085"/>
            <a:ext cx="752288" cy="7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8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32" y="618331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Fashion Revolution Day!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The Fashion Revolution organisation is a world-wide network of activists working to promote a change in our clothing industry, calling on people across the world to come together to change the way we think and act across the fashion supply chain.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Click on the link </a:t>
            </a:r>
            <a:r>
              <a:rPr lang="en-GB" sz="2400" dirty="0" smtClean="0"/>
              <a:t>below </a:t>
            </a:r>
            <a:r>
              <a:rPr lang="en-GB" sz="2400" dirty="0" smtClean="0"/>
              <a:t>for a quick (2.20mins) introduction to their campaign:</a:t>
            </a:r>
          </a:p>
          <a:p>
            <a:pPr marL="0" indent="0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4000" b="1" dirty="0" smtClean="0">
                <a:hlinkClick r:id="rId2"/>
              </a:rPr>
              <a:t>Fashion Revolution Day</a:t>
            </a:r>
            <a:endParaRPr lang="en-GB" sz="4000" b="1" dirty="0" smtClean="0"/>
          </a:p>
        </p:txBody>
      </p:sp>
      <p:pic>
        <p:nvPicPr>
          <p:cNvPr id="2050" name="Picture 2" descr="http://fashionrevolution.org/wp-content/uploads/2014/04/Belgium-Honest-By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143" y="238521"/>
            <a:ext cx="2785999" cy="151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</p:spPr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0" y="79085"/>
            <a:ext cx="752288" cy="7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9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984" y="340581"/>
            <a:ext cx="1118920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As part of the campaign, </a:t>
            </a:r>
            <a:r>
              <a:rPr lang="en-GB" sz="2400" dirty="0" smtClean="0">
                <a:hlinkClick r:id="rId2" action="ppaction://hlinkfile"/>
              </a:rPr>
              <a:t>Fashion Revolution </a:t>
            </a:r>
            <a:r>
              <a:rPr lang="en-GB" sz="2400" dirty="0" smtClean="0"/>
              <a:t>are calling upon consumers to change the way that they think about clothes and buy and throw away their fashion. The following seven ideas are suggestions for change…take a look at each idea and discuss together what you think they mean (visit the </a:t>
            </a:r>
            <a:r>
              <a:rPr lang="en-GB" sz="2400" dirty="0" smtClean="0">
                <a:hlinkClick r:id="rId2" action="ppaction://hlinkfile"/>
              </a:rPr>
              <a:t>website </a:t>
            </a:r>
            <a:r>
              <a:rPr lang="en-GB" sz="2400" dirty="0" smtClean="0"/>
              <a:t>to find out more).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</p:spPr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2348484" y="2188528"/>
            <a:ext cx="2140458" cy="1917192"/>
          </a:xfrm>
          <a:prstGeom prst="ellipse">
            <a:avLst/>
          </a:prstGeom>
          <a:solidFill>
            <a:srgbClr val="E848BE"/>
          </a:solidFill>
          <a:ln>
            <a:solidFill>
              <a:srgbClr val="E84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prstClr val="white"/>
                </a:solidFill>
                <a:latin typeface="Impact" panose="020B0806030902050204" pitchFamily="34" charset="0"/>
              </a:rPr>
              <a:t>Broken and beautiful</a:t>
            </a:r>
            <a:endParaRPr lang="en-GB" sz="28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247894" y="1879091"/>
            <a:ext cx="2140458" cy="191719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prstClr val="white"/>
                </a:solidFill>
                <a:latin typeface="Impact" panose="020B0806030902050204" pitchFamily="34" charset="0"/>
              </a:rPr>
              <a:t>Fashion Fix</a:t>
            </a:r>
            <a:endParaRPr lang="en-GB" sz="28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800850" y="3796284"/>
            <a:ext cx="2140458" cy="191719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prstClr val="white"/>
                </a:solidFill>
                <a:latin typeface="Impact" panose="020B0806030902050204" pitchFamily="34" charset="0"/>
              </a:rPr>
              <a:t>VINTAGE</a:t>
            </a:r>
            <a:endParaRPr lang="en-GB" sz="28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549003" y="4338701"/>
            <a:ext cx="2140458" cy="191719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prstClr val="white"/>
                </a:solidFill>
                <a:latin typeface="Impact" panose="020B0806030902050204" pitchFamily="34" charset="0"/>
              </a:rPr>
              <a:t>HIRE</a:t>
            </a:r>
            <a:endParaRPr lang="en-GB" sz="28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74192" y="4175760"/>
            <a:ext cx="2140458" cy="191719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prstClr val="white"/>
                </a:solidFill>
                <a:latin typeface="Impact" panose="020B0806030902050204" pitchFamily="34" charset="0"/>
              </a:rPr>
              <a:t>Swap Shop</a:t>
            </a:r>
            <a:endParaRPr lang="en-GB" sz="28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87902" y="4383024"/>
            <a:ext cx="2140458" cy="191719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F4A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prstClr val="white"/>
                </a:solidFill>
                <a:latin typeface="Impact" panose="020B0806030902050204" pitchFamily="34" charset="0"/>
              </a:rPr>
              <a:t>DIY</a:t>
            </a:r>
            <a:endParaRPr lang="en-GB" sz="28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971026" y="2121600"/>
            <a:ext cx="2140458" cy="1917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prstClr val="white"/>
                </a:solidFill>
                <a:latin typeface="Impact" panose="020B0806030902050204" pitchFamily="34" charset="0"/>
              </a:rPr>
              <a:t>Second Hand</a:t>
            </a:r>
            <a:endParaRPr lang="en-GB" sz="28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0" y="79085"/>
            <a:ext cx="752288" cy="7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1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2" y="1442054"/>
            <a:ext cx="507796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To finish, open the presentation from Fashion Revolution called </a:t>
            </a:r>
            <a:r>
              <a:rPr lang="en-GB" b="1" dirty="0"/>
              <a:t>Fashion – A Love Story</a:t>
            </a:r>
            <a:r>
              <a:rPr lang="en-GB" dirty="0"/>
              <a:t> (click </a:t>
            </a:r>
            <a:r>
              <a:rPr lang="en-GB" b="1" dirty="0">
                <a:hlinkClick r:id="rId2"/>
              </a:rPr>
              <a:t>here</a:t>
            </a:r>
            <a:r>
              <a:rPr lang="en-GB" dirty="0"/>
              <a:t>) and read and discuss some of the action points encouraged within the campaign.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254" t="10819" r="50870" b="5713"/>
          <a:stretch/>
        </p:blipFill>
        <p:spPr>
          <a:xfrm>
            <a:off x="6281928" y="879095"/>
            <a:ext cx="5001768" cy="547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sp>
        <p:nvSpPr>
          <p:cNvPr id="6" name="Oval Callout 5"/>
          <p:cNvSpPr/>
          <p:nvPr/>
        </p:nvSpPr>
        <p:spPr>
          <a:xfrm>
            <a:off x="1944624" y="224028"/>
            <a:ext cx="7479792" cy="5797296"/>
          </a:xfrm>
          <a:prstGeom prst="wedgeEllipseCallou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b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it further</a:t>
            </a:r>
            <a:endParaRPr lang="en-GB" sz="1600" b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Encourage students to go home and explore the wealth of ideas, resources and campaigns happening with the organisation </a:t>
            </a:r>
            <a:r>
              <a:rPr lang="en-GB" b="1" u="sng">
                <a:solidFill>
                  <a:srgbClr val="0000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FASHION REVOLUTION</a:t>
            </a:r>
            <a:r>
              <a:rPr lang="en-GB" b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now active in 92 countries across the world.</a:t>
            </a:r>
            <a:endParaRPr lang="en-GB" sz="1600" b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a range of ideas that students can get involved in, either through school or on their own</a:t>
            </a:r>
            <a:endParaRPr lang="en-GB" sz="1600" b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b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03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3" y="182245"/>
            <a:ext cx="1673457" cy="8105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53260" y="6088559"/>
            <a:ext cx="52709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This sort of learning can’t wait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Copyright © 2017ThoughtBox  Education.   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75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</p:spPr>
        <p:txBody>
          <a:bodyPr/>
          <a:lstStyle/>
          <a:p>
            <a:r>
              <a:rPr lang="en-GB" dirty="0" smtClean="0"/>
              <a:t>In this lesson, students will: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8840" y="2005013"/>
            <a:ext cx="9204962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Think about and explore some of the environmental costs of fast fashion and the role we can play in reducing these costs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Understand and explore the impact of how changing our shopping choices can directly impact the lives of other people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Explore and unravel some of the stigmas that surround second hand clothing and charity shops and think about how we can learn to change our behaviour to have more of a positive impact upon people and planet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46" y="1690688"/>
            <a:ext cx="1307387" cy="1265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95" y="3098900"/>
            <a:ext cx="1341609" cy="1313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46" y="4555894"/>
            <a:ext cx="1396156" cy="1285098"/>
          </a:xfrm>
          <a:prstGeom prst="rect">
            <a:avLst/>
          </a:prstGeom>
        </p:spPr>
      </p:pic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Copyright © 2017 ThoughtBox Education.   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2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2717379"/>
            <a:ext cx="10515600" cy="1845096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Pre-lesson reflection</a:t>
            </a:r>
            <a:r>
              <a:rPr lang="en-GB" sz="4800" b="1" dirty="0" smtClean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4800" b="1" dirty="0" smtClean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600" b="1" dirty="0" smtClean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3-5 minutes+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914" y="255443"/>
            <a:ext cx="1079086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6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188720"/>
            <a:ext cx="10889510" cy="4988243"/>
          </a:xfrm>
        </p:spPr>
        <p:txBody>
          <a:bodyPr>
            <a:normAutofit/>
          </a:bodyPr>
          <a:lstStyle/>
          <a:p>
            <a:pPr marL="228597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ntroduce the following REFLECTIVE QUESTIONS for students to consider during the lesson:</a:t>
            </a:r>
            <a:endParaRPr lang="en-GB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b="1" dirty="0">
                <a:solidFill>
                  <a:srgbClr val="7030A0"/>
                </a:solidFill>
              </a:rPr>
              <a:t>Do you think you have a responsibility to try to stop ‘fast fashion’? Why?</a:t>
            </a:r>
            <a:endParaRPr lang="en-GB" dirty="0">
              <a:solidFill>
                <a:srgbClr val="7030A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b="1" dirty="0">
                <a:solidFill>
                  <a:srgbClr val="7030A0"/>
                </a:solidFill>
              </a:rPr>
              <a:t>What can you do to change the way you think about clothes?</a:t>
            </a:r>
            <a:endParaRPr lang="en-GB" dirty="0">
              <a:solidFill>
                <a:srgbClr val="7030A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b="1" dirty="0">
                <a:solidFill>
                  <a:srgbClr val="7030A0"/>
                </a:solidFill>
              </a:rPr>
              <a:t>What are some of the stigmas surrounding second hand clothing, and where have they come from?</a:t>
            </a: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</p:spPr>
        <p:txBody>
          <a:bodyPr/>
          <a:lstStyle/>
          <a:p>
            <a:r>
              <a:rPr lang="en-GB" dirty="0"/>
              <a:t>Copyright © 2017 ThoughtBox Education.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99" y="186506"/>
            <a:ext cx="1079086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5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2717379"/>
            <a:ext cx="11128500" cy="1845096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Let’s slow it down</a:t>
            </a:r>
            <a:r>
              <a:rPr lang="en-GB" sz="4800" b="1" dirty="0" smtClean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4800" b="1" dirty="0" smtClean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600" b="1" dirty="0" smtClean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minutes+</a:t>
            </a:r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2017 ThoughtBox Education.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850" y="249073"/>
            <a:ext cx="1012024" cy="7071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992" y="249073"/>
            <a:ext cx="1005927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9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</p:spPr>
        <p:txBody>
          <a:bodyPr/>
          <a:lstStyle/>
          <a:p>
            <a:r>
              <a:rPr lang="en-GB" dirty="0"/>
              <a:t>Copyright © 2017 ThoughtBox Education.  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12292" y="1492331"/>
            <a:ext cx="10567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Watch the short video (54 sec) made by ‘fair-fashion’ organisation </a:t>
            </a:r>
            <a:r>
              <a:rPr lang="en-GB" sz="2000" u="sng" dirty="0">
                <a:hlinkClick r:id="rId2"/>
              </a:rPr>
              <a:t>Armed Angels</a:t>
            </a:r>
            <a:r>
              <a:rPr lang="en-GB" sz="2000" dirty="0"/>
              <a:t> entitled: </a:t>
            </a:r>
          </a:p>
          <a:p>
            <a:r>
              <a:rPr lang="en-GB" sz="3200" b="1" u="sng" dirty="0">
                <a:hlinkClick r:id="rId3"/>
              </a:rPr>
              <a:t>Fashion </a:t>
            </a:r>
            <a:r>
              <a:rPr lang="en-GB" sz="3200" b="1" u="sng" dirty="0" smtClean="0">
                <a:hlinkClick r:id="rId3"/>
              </a:rPr>
              <a:t>Revolution</a:t>
            </a:r>
            <a:endParaRPr lang="en-GB" sz="3200" b="1" u="sng" dirty="0" smtClean="0"/>
          </a:p>
          <a:p>
            <a:r>
              <a:rPr lang="en-GB" sz="1200" b="1" dirty="0"/>
              <a:t>(click on the hyperlink above)</a:t>
            </a:r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696" y="160921"/>
            <a:ext cx="1012024" cy="707197"/>
          </a:xfrm>
          <a:prstGeom prst="rect">
            <a:avLst/>
          </a:prstGeom>
        </p:spPr>
      </p:pic>
      <p:pic>
        <p:nvPicPr>
          <p:cNvPr id="10" name="Picture 9" descr="https://unternehmen.utopia.de/content/uploads/2016/04/end-to-fast-fashion-armedangels-50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944" y="2185416"/>
            <a:ext cx="3392424" cy="3920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192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995680"/>
            <a:ext cx="10226038" cy="5046346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000" b="1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457200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sz="1400" i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457205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</p:spPr>
        <p:txBody>
          <a:bodyPr/>
          <a:lstStyle/>
          <a:p>
            <a:r>
              <a:rPr lang="en-GB" dirty="0"/>
              <a:t>Copyright © 2017 ThoughtBox Education.  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050024" y="1492331"/>
            <a:ext cx="43296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 smtClean="0"/>
          </a:p>
          <a:p>
            <a:endParaRPr lang="en-GB" sz="2000" dirty="0"/>
          </a:p>
          <a:p>
            <a:r>
              <a:rPr lang="en-GB" sz="2000" dirty="0"/>
              <a:t>Allow students a few minutes to respond to the </a:t>
            </a:r>
            <a:r>
              <a:rPr lang="en-GB" sz="2000" dirty="0" smtClean="0"/>
              <a:t>film </a:t>
            </a:r>
            <a:r>
              <a:rPr lang="en-GB" sz="2000" dirty="0"/>
              <a:t>with people sitting near to them</a:t>
            </a:r>
            <a:r>
              <a:rPr lang="en-GB" sz="2000" dirty="0" smtClean="0"/>
              <a:t>.</a:t>
            </a:r>
          </a:p>
          <a:p>
            <a:endParaRPr lang="en-GB" sz="2000" dirty="0" smtClean="0"/>
          </a:p>
          <a:p>
            <a:r>
              <a:rPr lang="en-GB" sz="2000" dirty="0" smtClean="0"/>
              <a:t>After </a:t>
            </a:r>
            <a:r>
              <a:rPr lang="en-GB" sz="2000" dirty="0"/>
              <a:t>sharing their initial responses, ask them to </a:t>
            </a:r>
            <a:r>
              <a:rPr lang="en-GB" sz="2000" dirty="0" smtClean="0"/>
              <a:t>consider </a:t>
            </a:r>
            <a:r>
              <a:rPr lang="en-GB" sz="2000" dirty="0"/>
              <a:t>the </a:t>
            </a:r>
            <a:r>
              <a:rPr lang="en-GB" sz="2000" dirty="0" smtClean="0"/>
              <a:t>following questions:</a:t>
            </a:r>
            <a:endParaRPr lang="en-GB" sz="2000" dirty="0"/>
          </a:p>
          <a:p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696" y="160921"/>
            <a:ext cx="1012024" cy="707197"/>
          </a:xfrm>
          <a:prstGeom prst="rect">
            <a:avLst/>
          </a:prstGeom>
        </p:spPr>
      </p:pic>
      <p:pic>
        <p:nvPicPr>
          <p:cNvPr id="10" name="Picture 9" descr="https://unternehmen.utopia.de/content/uploads/2016/04/end-to-fast-fashion-armedangels-5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76" y="1709928"/>
            <a:ext cx="3392424" cy="3920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80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51378" y="6399893"/>
            <a:ext cx="4114800" cy="365125"/>
          </a:xfrm>
        </p:spPr>
        <p:txBody>
          <a:bodyPr/>
          <a:lstStyle/>
          <a:p>
            <a:r>
              <a:rPr lang="en-GB" dirty="0"/>
              <a:t>Copyright © 2017 ThoughtBox Education.  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642439" y="920444"/>
            <a:ext cx="3359764" cy="2209011"/>
          </a:xfrm>
          <a:prstGeom prst="wedgeRoundRectCallout">
            <a:avLst/>
          </a:prstGeom>
          <a:solidFill>
            <a:srgbClr val="FB2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What is the message coming out of this short film</a:t>
            </a:r>
            <a:r>
              <a:rPr lang="en-GB" sz="2400" b="1" dirty="0" smtClean="0"/>
              <a:t>?</a:t>
            </a:r>
            <a:endParaRPr lang="en-GB" sz="2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773168" y="2487168"/>
            <a:ext cx="2807207" cy="1901952"/>
          </a:xfrm>
          <a:prstGeom prst="wedgeRoundRectCallo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Is </a:t>
            </a:r>
            <a:r>
              <a:rPr lang="en-GB" sz="2400" b="1" dirty="0"/>
              <a:t>it effective? Why? </a:t>
            </a:r>
            <a:endParaRPr lang="en-GB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7376108" y="3298936"/>
            <a:ext cx="3404070" cy="2491087"/>
          </a:xfrm>
          <a:prstGeom prst="wedgeRoundRectCallo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Why do you think they have equated ‘fast fashion’ with some of our social history’s most shameful mistakes?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178" y="213247"/>
            <a:ext cx="1005927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6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Who decides what we should wear and why do we listen</a:t>
            </a:r>
            <a:r>
              <a:rPr lang="en-GB" dirty="0" smtClean="0"/>
              <a:t>?</a:t>
            </a:r>
            <a:br>
              <a:rPr lang="en-GB" dirty="0" smtClean="0"/>
            </a:br>
            <a:r>
              <a:rPr lang="en-GB" sz="3200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</a:t>
            </a:r>
            <a:r>
              <a:rPr lang="en-GB" sz="3200" b="1" dirty="0">
                <a:solidFill>
                  <a:srgbClr val="7030A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0</a:t>
            </a:r>
            <a:r>
              <a:rPr lang="en-GB" sz="3200" b="1" dirty="0" smtClean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minutes+</a:t>
            </a:r>
            <a:endParaRPr lang="en-GB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2017ThoughtBox  Education.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47" y="335832"/>
            <a:ext cx="1005927" cy="7071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529" y="267306"/>
            <a:ext cx="1138788" cy="7757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357" y="335832"/>
            <a:ext cx="1012024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2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3F8892"/>
      </a:hlink>
      <a:folHlink>
        <a:srgbClr val="7030A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1093</TotalTime>
  <Words>790</Words>
  <Application>Microsoft Office PowerPoint</Application>
  <PresentationFormat>Widescreen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Impact</vt:lpstr>
      <vt:lpstr>Tahoma</vt:lpstr>
      <vt:lpstr>Times New Roman</vt:lpstr>
      <vt:lpstr>Office Theme</vt:lpstr>
      <vt:lpstr>5_Office Theme</vt:lpstr>
      <vt:lpstr>2_Office Theme</vt:lpstr>
      <vt:lpstr>1_Office Theme</vt:lpstr>
      <vt:lpstr>PowerPoint Presentation</vt:lpstr>
      <vt:lpstr>In this lesson, students will:</vt:lpstr>
      <vt:lpstr>Pre-lesson reflection 3-5 minutes+</vt:lpstr>
      <vt:lpstr>PowerPoint Presentation</vt:lpstr>
      <vt:lpstr>Let’s slow it down 5 minutes+</vt:lpstr>
      <vt:lpstr>PowerPoint Presentation</vt:lpstr>
      <vt:lpstr>PowerPoint Presentation</vt:lpstr>
      <vt:lpstr>PowerPoint Presentation</vt:lpstr>
      <vt:lpstr>Who decides what we should wear and why do we listen? 10 minutes+</vt:lpstr>
      <vt:lpstr>PowerPoint Presentation</vt:lpstr>
      <vt:lpstr>What is the “fashion revolution?”  </vt:lpstr>
      <vt:lpstr>PowerPoint Presentation</vt:lpstr>
      <vt:lpstr>PowerPoint Presentation</vt:lpstr>
      <vt:lpstr>Fashion Revolution Day!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Musson</dc:creator>
  <cp:lastModifiedBy>Rachel Musson</cp:lastModifiedBy>
  <cp:revision>214</cp:revision>
  <dcterms:created xsi:type="dcterms:W3CDTF">2016-10-17T21:56:29Z</dcterms:created>
  <dcterms:modified xsi:type="dcterms:W3CDTF">2017-12-31T21:35:47Z</dcterms:modified>
  <cp:contentStatus/>
</cp:coreProperties>
</file>