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9" r:id="rId2"/>
  </p:sldMasterIdLst>
  <p:notesMasterIdLst>
    <p:notesMasterId r:id="rId32"/>
  </p:notesMasterIdLst>
  <p:handoutMasterIdLst>
    <p:handoutMasterId r:id="rId33"/>
  </p:handoutMasterIdLst>
  <p:sldIdLst>
    <p:sldId id="530" r:id="rId3"/>
    <p:sldId id="531" r:id="rId4"/>
    <p:sldId id="532" r:id="rId5"/>
    <p:sldId id="533" r:id="rId6"/>
    <p:sldId id="534" r:id="rId7"/>
    <p:sldId id="535" r:id="rId8"/>
    <p:sldId id="487" r:id="rId9"/>
    <p:sldId id="489" r:id="rId10"/>
    <p:sldId id="490" r:id="rId11"/>
    <p:sldId id="501" r:id="rId12"/>
    <p:sldId id="513" r:id="rId13"/>
    <p:sldId id="514" r:id="rId14"/>
    <p:sldId id="515" r:id="rId15"/>
    <p:sldId id="537" r:id="rId16"/>
    <p:sldId id="524" r:id="rId17"/>
    <p:sldId id="526" r:id="rId18"/>
    <p:sldId id="527" r:id="rId19"/>
    <p:sldId id="538" r:id="rId20"/>
    <p:sldId id="518" r:id="rId21"/>
    <p:sldId id="539" r:id="rId22"/>
    <p:sldId id="528" r:id="rId23"/>
    <p:sldId id="519" r:id="rId24"/>
    <p:sldId id="520" r:id="rId25"/>
    <p:sldId id="521" r:id="rId26"/>
    <p:sldId id="522" r:id="rId27"/>
    <p:sldId id="523" r:id="rId28"/>
    <p:sldId id="529" r:id="rId29"/>
    <p:sldId id="492" r:id="rId30"/>
    <p:sldId id="53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372F"/>
    <a:srgbClr val="FEE725"/>
    <a:srgbClr val="353739"/>
    <a:srgbClr val="B31194"/>
    <a:srgbClr val="850D6E"/>
    <a:srgbClr val="151612"/>
    <a:srgbClr val="3A453A"/>
    <a:srgbClr val="C13F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94095" autoAdjust="0"/>
  </p:normalViewPr>
  <p:slideViewPr>
    <p:cSldViewPr snapToGrid="0" showGuides="1">
      <p:cViewPr varScale="1">
        <p:scale>
          <a:sx n="63" d="100"/>
          <a:sy n="63" d="100"/>
        </p:scale>
        <p:origin x="84" y="140"/>
      </p:cViewPr>
      <p:guideLst/>
    </p:cSldViewPr>
  </p:slideViewPr>
  <p:notesTextViewPr>
    <p:cViewPr>
      <p:scale>
        <a:sx n="1" d="1"/>
        <a:sy n="1" d="1"/>
      </p:scale>
      <p:origin x="0" y="0"/>
    </p:cViewPr>
  </p:notesTextViewPr>
  <p:notesViewPr>
    <p:cSldViewPr snapToGrid="0" showGuides="1">
      <p:cViewPr varScale="1">
        <p:scale>
          <a:sx n="51" d="100"/>
          <a:sy n="51" d="100"/>
        </p:scale>
        <p:origin x="2624"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6FB16B-70F8-43A3-BB80-E0F6B9799F4F}" type="datetimeFigureOut">
              <a:rPr lang="en-GB" smtClean="0"/>
              <a:t>27/08/2018</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24D0F9-ED93-4CCE-8198-262F88F70885}" type="slidenum">
              <a:rPr lang="en-GB" smtClean="0"/>
              <a:t>‹#›</a:t>
            </a:fld>
            <a:endParaRPr lang="en-GB" dirty="0"/>
          </a:p>
        </p:txBody>
      </p:sp>
    </p:spTree>
    <p:extLst>
      <p:ext uri="{BB962C8B-B14F-4D97-AF65-F5344CB8AC3E}">
        <p14:creationId xmlns:p14="http://schemas.microsoft.com/office/powerpoint/2010/main" val="3801382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51B58-0D01-494A-95EE-28D2FF385CED}" type="datetimeFigureOut">
              <a:rPr lang="en-GB" smtClean="0"/>
              <a:t>27/08/2018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BB252E-798C-4DBA-9397-81E6123FBAF4}" type="slidenum">
              <a:rPr lang="en-GB" smtClean="0"/>
              <a:t>‹#›</a:t>
            </a:fld>
            <a:endParaRPr lang="en-GB" dirty="0"/>
          </a:p>
        </p:txBody>
      </p:sp>
    </p:spTree>
    <p:extLst>
      <p:ext uri="{BB962C8B-B14F-4D97-AF65-F5344CB8AC3E}">
        <p14:creationId xmlns:p14="http://schemas.microsoft.com/office/powerpoint/2010/main" val="1972910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solidFill>
                <a:prstClr val="black"/>
              </a:solidFill>
            </a:endParaRPr>
          </a:p>
        </p:txBody>
      </p:sp>
      <p:sp>
        <p:nvSpPr>
          <p:cNvPr id="5" name="Slide Number Placeholder 4"/>
          <p:cNvSpPr>
            <a:spLocks noGrp="1"/>
          </p:cNvSpPr>
          <p:nvPr>
            <p:ph type="sldNum" sz="quarter" idx="11"/>
          </p:nvPr>
        </p:nvSpPr>
        <p:spPr/>
        <p:txBody>
          <a:bodyPr/>
          <a:lstStyle/>
          <a:p>
            <a:fld id="{DA1C18C5-F3FA-4D0A-A9B9-2971BB5756E1}"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707617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346209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t>24</a:t>
            </a:fld>
            <a:endParaRPr lang="en-GB" dirty="0"/>
          </a:p>
        </p:txBody>
      </p:sp>
    </p:spTree>
    <p:extLst>
      <p:ext uri="{BB962C8B-B14F-4D97-AF65-F5344CB8AC3E}">
        <p14:creationId xmlns:p14="http://schemas.microsoft.com/office/powerpoint/2010/main" val="1954164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t>26</a:t>
            </a:fld>
            <a:endParaRPr lang="en-GB" dirty="0"/>
          </a:p>
        </p:txBody>
      </p:sp>
    </p:spTree>
    <p:extLst>
      <p:ext uri="{BB962C8B-B14F-4D97-AF65-F5344CB8AC3E}">
        <p14:creationId xmlns:p14="http://schemas.microsoft.com/office/powerpoint/2010/main" val="3021821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27/08/2018</a:t>
            </a:fld>
            <a:endParaRPr lang="en-GB">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dirty="0" smtClean="0">
                <a:solidFill>
                  <a:prstClr val="black"/>
                </a:solidFill>
              </a:rPr>
              <a:t>www.thoughtboxeducation.com</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1286990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27/08/2018</a:t>
            </a:fld>
            <a:endParaRPr lang="en-GB">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8195290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27/08/2018</a:t>
            </a:fld>
            <a:endParaRPr lang="en-GB">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0803083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5400000">
            <a:off x="10155639" y="1790701"/>
            <a:ext cx="990599" cy="304799"/>
          </a:xfrm>
          <a:prstGeom prst="rect">
            <a:avLst/>
          </a:prstGeom>
        </p:spPr>
        <p:txBody>
          <a:bodyPr/>
          <a:lstStyle/>
          <a:p>
            <a:fld id="{4509A250-FF31-4206-8172-F9D3106AACB1}" type="datetimeFigureOut">
              <a:rPr lang="en-US" dirty="0">
                <a:solidFill>
                  <a:prstClr val="black"/>
                </a:solidFill>
              </a:rPr>
              <a:pPr/>
              <a:t>8/27/2018</a:t>
            </a:fld>
            <a:endParaRPr lang="en-US" dirty="0">
              <a:solidFill>
                <a:prstClr val="black"/>
              </a:solidFill>
            </a:endParaRPr>
          </a:p>
        </p:txBody>
      </p:sp>
      <p:sp>
        <p:nvSpPr>
          <p:cNvPr id="6" name="Footer Placeholder 5"/>
          <p:cNvSpPr>
            <a:spLocks noGrp="1"/>
          </p:cNvSpPr>
          <p:nvPr>
            <p:ph type="ftr" sz="quarter" idx="11"/>
          </p:nvPr>
        </p:nvSpPr>
        <p:spPr>
          <a:xfrm rot="5400000">
            <a:off x="8951573" y="3225297"/>
            <a:ext cx="3859795" cy="304801"/>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75942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Tree>
    <p:extLst>
      <p:ext uri="{BB962C8B-B14F-4D97-AF65-F5344CB8AC3E}">
        <p14:creationId xmlns:p14="http://schemas.microsoft.com/office/powerpoint/2010/main" val="331804471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35372F">
                  <a:tint val="75000"/>
                </a:srgbClr>
              </a:solidFill>
            </a:endParaRPr>
          </a:p>
        </p:txBody>
      </p:sp>
    </p:spTree>
    <p:extLst>
      <p:ext uri="{BB962C8B-B14F-4D97-AF65-F5344CB8AC3E}">
        <p14:creationId xmlns:p14="http://schemas.microsoft.com/office/powerpoint/2010/main" val="35845253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27/08/2018</a:t>
            </a:fld>
            <a:endParaRPr lang="en-GB" dirty="0">
              <a:solidFill>
                <a:srgbClr val="35372F"/>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133807674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27/08/2018</a:t>
            </a:fld>
            <a:endParaRPr lang="en-GB" dirty="0">
              <a:solidFill>
                <a:srgbClr val="35372F"/>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288348980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27/08/2018</a:t>
            </a:fld>
            <a:endParaRPr lang="en-GB" dirty="0">
              <a:solidFill>
                <a:srgbClr val="35372F"/>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213102436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27/08/2018</a:t>
            </a:fld>
            <a:endParaRPr lang="en-GB" dirty="0">
              <a:solidFill>
                <a:srgbClr val="35372F"/>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140892652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27/08/2018</a:t>
            </a:fld>
            <a:endParaRPr lang="en-GB" dirty="0">
              <a:solidFill>
                <a:srgbClr val="35372F"/>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41426915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black">
                  <a:tint val="75000"/>
                </a:prstClr>
              </a:solidFill>
            </a:endParaRPr>
          </a:p>
        </p:txBody>
      </p:sp>
    </p:spTree>
    <p:extLst>
      <p:ext uri="{BB962C8B-B14F-4D97-AF65-F5344CB8AC3E}">
        <p14:creationId xmlns:p14="http://schemas.microsoft.com/office/powerpoint/2010/main" val="386503398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27/08/2018</a:t>
            </a:fld>
            <a:endParaRPr lang="en-GB" dirty="0">
              <a:solidFill>
                <a:srgbClr val="35372F"/>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211176577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27/08/2018</a:t>
            </a:fld>
            <a:endParaRPr lang="en-GB" dirty="0">
              <a:solidFill>
                <a:srgbClr val="35372F"/>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79138778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27/08/2018</a:t>
            </a:fld>
            <a:endParaRPr lang="en-GB" dirty="0">
              <a:solidFill>
                <a:srgbClr val="35372F"/>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379792635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27/08/2018</a:t>
            </a:fld>
            <a:endParaRPr lang="en-GB" dirty="0">
              <a:solidFill>
                <a:srgbClr val="35372F"/>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365241280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srgbClr val="35372F"/>
                </a:solidFill>
              </a:rPr>
              <a:pPr/>
              <a:t>27/08/2018</a:t>
            </a:fld>
            <a:endParaRPr lang="en-GB" dirty="0">
              <a:solidFill>
                <a:srgbClr val="35372F"/>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srgbClr val="35372F"/>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578802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srgbClr val="35372F"/>
                </a:solidFill>
              </a:rPr>
              <a:pPr/>
              <a:t>27/08/2018</a:t>
            </a:fld>
            <a:endParaRPr lang="en-GB" dirty="0">
              <a:solidFill>
                <a:srgbClr val="35372F"/>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srgbClr val="35372F"/>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29316450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srgbClr val="35372F"/>
                </a:solidFill>
              </a:rPr>
              <a:pPr/>
              <a:t>27/08/2018</a:t>
            </a:fld>
            <a:endParaRPr lang="en-GB" dirty="0">
              <a:solidFill>
                <a:srgbClr val="35372F"/>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r>
              <a:rPr lang="en-GB" dirty="0" smtClean="0">
                <a:solidFill>
                  <a:srgbClr val="35372F"/>
                </a:solidFill>
              </a:rPr>
              <a:t> </a:t>
            </a:r>
            <a:endParaRPr lang="en-GB" dirty="0">
              <a:solidFill>
                <a:srgbClr val="35372F"/>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1764415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srgbClr val="35372F"/>
                </a:solidFill>
              </a:rPr>
              <a:pPr/>
              <a:t>27/08/2018</a:t>
            </a:fld>
            <a:endParaRPr lang="en-GB" dirty="0">
              <a:solidFill>
                <a:srgbClr val="35372F"/>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r>
              <a:rPr lang="en-GB" dirty="0" smtClean="0">
                <a:solidFill>
                  <a:srgbClr val="35372F"/>
                </a:solidFill>
              </a:rPr>
              <a:t> </a:t>
            </a:r>
            <a:endParaRPr lang="en-GB" dirty="0">
              <a:solidFill>
                <a:srgbClr val="35372F"/>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8801364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1DA75472-A2B2-4D99-9D5D-B76258FC6896}" type="datetime1">
              <a:rPr lang="en-GB" smtClean="0">
                <a:solidFill>
                  <a:srgbClr val="35372F"/>
                </a:solidFill>
              </a:rPr>
              <a:pPr/>
              <a:t>27/08/2018</a:t>
            </a:fld>
            <a:endParaRPr lang="en-GB" dirty="0">
              <a:solidFill>
                <a:srgbClr val="35372F"/>
              </a:solidFill>
            </a:endParaRPr>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r>
              <a:rPr lang="en-GB" dirty="0" smtClean="0">
                <a:solidFill>
                  <a:srgbClr val="35372F"/>
                </a:solidFill>
              </a:rPr>
              <a:t> </a:t>
            </a:r>
            <a:endParaRPr lang="en-GB" dirty="0">
              <a:solidFill>
                <a:srgbClr val="35372F"/>
              </a:solidFill>
            </a:endParaRPr>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24455691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262465" y="6356350"/>
            <a:ext cx="2743200" cy="365125"/>
          </a:xfrm>
          <a:prstGeom prst="rect">
            <a:avLst/>
          </a:prstGeom>
        </p:spPr>
        <p:txBody>
          <a:bodyPr/>
          <a:lstStyle/>
          <a:p>
            <a:fld id="{DF0EC0FD-F6C7-44DD-B05F-9F722E41B7C8}" type="datetime1">
              <a:rPr lang="en-GB" smtClean="0">
                <a:solidFill>
                  <a:srgbClr val="35372F"/>
                </a:solidFill>
              </a:rPr>
              <a:pPr/>
              <a:t>27/08/2018</a:t>
            </a:fld>
            <a:endParaRPr lang="en-GB" dirty="0">
              <a:solidFill>
                <a:srgbClr val="35372F"/>
              </a:solidFill>
            </a:endParaRPr>
          </a:p>
        </p:txBody>
      </p:sp>
      <p:sp>
        <p:nvSpPr>
          <p:cNvPr id="4" name="Footer Placeholder 3"/>
          <p:cNvSpPr>
            <a:spLocks noGrp="1"/>
          </p:cNvSpPr>
          <p:nvPr>
            <p:ph type="ftr" sz="quarter" idx="11"/>
          </p:nvPr>
        </p:nvSpPr>
        <p:spPr>
          <a:xfrm>
            <a:off x="3869268" y="6356350"/>
            <a:ext cx="5911517" cy="365125"/>
          </a:xfrm>
          <a:prstGeom prst="rect">
            <a:avLst/>
          </a:prstGeom>
        </p:spPr>
        <p:txBody>
          <a:bodyPr/>
          <a:lstStyle/>
          <a:p>
            <a:r>
              <a:rPr lang="en-GB" dirty="0" smtClean="0">
                <a:solidFill>
                  <a:srgbClr val="35372F"/>
                </a:solidFill>
              </a:rPr>
              <a:t> </a:t>
            </a:r>
            <a:endParaRPr lang="en-GB" dirty="0">
              <a:solidFill>
                <a:srgbClr val="35372F"/>
              </a:solidFill>
            </a:endParaRPr>
          </a:p>
        </p:txBody>
      </p:sp>
      <p:sp>
        <p:nvSpPr>
          <p:cNvPr id="5" name="Slide Number Placeholder 4"/>
          <p:cNvSpPr>
            <a:spLocks noGrp="1"/>
          </p:cNvSpPr>
          <p:nvPr>
            <p:ph type="sldNum" sz="quarter" idx="12"/>
          </p:nvPr>
        </p:nvSpPr>
        <p:spPr>
          <a:xfrm>
            <a:off x="10634135" y="6356350"/>
            <a:ext cx="1530927"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291660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27/08/2018</a:t>
            </a:fld>
            <a:endParaRPr lang="en-GB">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11279614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1142996" y="6223828"/>
            <a:ext cx="2329074" cy="365125"/>
          </a:xfrm>
          <a:prstGeom prst="rect">
            <a:avLst/>
          </a:prstGeom>
        </p:spPr>
        <p:txBody>
          <a:bodyPr/>
          <a:lstStyle/>
          <a:p>
            <a:fld id="{1DA75472-A2B2-4D99-9D5D-B76258FC6896}" type="datetime1">
              <a:rPr lang="en-GB" smtClean="0">
                <a:solidFill>
                  <a:srgbClr val="35372F"/>
                </a:solidFill>
              </a:rPr>
              <a:pPr/>
              <a:t>27/08/2018</a:t>
            </a:fld>
            <a:endParaRPr lang="en-GB" dirty="0">
              <a:solidFill>
                <a:srgbClr val="35372F"/>
              </a:solidFill>
            </a:endParaRPr>
          </a:p>
        </p:txBody>
      </p:sp>
      <p:sp>
        <p:nvSpPr>
          <p:cNvPr id="9" name="Footer Placeholder 8"/>
          <p:cNvSpPr>
            <a:spLocks noGrp="1"/>
          </p:cNvSpPr>
          <p:nvPr>
            <p:ph type="ftr" sz="quarter" idx="11"/>
          </p:nvPr>
        </p:nvSpPr>
        <p:spPr>
          <a:xfrm>
            <a:off x="3949148" y="6223828"/>
            <a:ext cx="4717774" cy="365125"/>
          </a:xfrm>
          <a:prstGeom prst="rect">
            <a:avLst/>
          </a:prstGeom>
        </p:spPr>
        <p:txBody>
          <a:bodyPr/>
          <a:lstStyle/>
          <a:p>
            <a:endParaRPr lang="en-GB" dirty="0">
              <a:solidFill>
                <a:srgbClr val="35372F"/>
              </a:solidFill>
            </a:endParaRPr>
          </a:p>
        </p:txBody>
      </p:sp>
      <p:sp>
        <p:nvSpPr>
          <p:cNvPr id="10" name="Slide Number Placeholder 9"/>
          <p:cNvSpPr>
            <a:spLocks noGrp="1"/>
          </p:cNvSpPr>
          <p:nvPr>
            <p:ph type="sldNum" sz="quarter" idx="12"/>
          </p:nvPr>
        </p:nvSpPr>
        <p:spPr>
          <a:xfrm>
            <a:off x="9329530" y="6223828"/>
            <a:ext cx="1706217"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9692963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1142996" y="6223828"/>
            <a:ext cx="2329074" cy="365125"/>
          </a:xfrm>
          <a:prstGeom prst="rect">
            <a:avLst/>
          </a:prstGeom>
        </p:spPr>
        <p:txBody>
          <a:bodyPr/>
          <a:lstStyle/>
          <a:p>
            <a:fld id="{DF0EC0FD-F6C7-44DD-B05F-9F722E41B7C8}" type="datetime1">
              <a:rPr lang="en-GB" smtClean="0">
                <a:solidFill>
                  <a:srgbClr val="35372F"/>
                </a:solidFill>
              </a:rPr>
              <a:pPr/>
              <a:t>27/08/2018</a:t>
            </a:fld>
            <a:endParaRPr lang="en-GB" dirty="0">
              <a:solidFill>
                <a:srgbClr val="35372F"/>
              </a:solidFill>
            </a:endParaRPr>
          </a:p>
        </p:txBody>
      </p:sp>
      <p:sp>
        <p:nvSpPr>
          <p:cNvPr id="4" name="Footer Placeholder 3"/>
          <p:cNvSpPr>
            <a:spLocks noGrp="1"/>
          </p:cNvSpPr>
          <p:nvPr>
            <p:ph type="ftr" sz="quarter" idx="11"/>
          </p:nvPr>
        </p:nvSpPr>
        <p:spPr>
          <a:xfrm>
            <a:off x="3949148" y="6223828"/>
            <a:ext cx="4717774" cy="365125"/>
          </a:xfrm>
          <a:prstGeom prst="rect">
            <a:avLst/>
          </a:prstGeom>
        </p:spPr>
        <p:txBody>
          <a:bodyPr/>
          <a:lstStyle/>
          <a:p>
            <a:endParaRPr lang="en-GB" dirty="0">
              <a:solidFill>
                <a:srgbClr val="35372F"/>
              </a:solidFill>
            </a:endParaRPr>
          </a:p>
        </p:txBody>
      </p:sp>
      <p:sp>
        <p:nvSpPr>
          <p:cNvPr id="5" name="Slide Number Placeholder 4"/>
          <p:cNvSpPr>
            <a:spLocks noGrp="1"/>
          </p:cNvSpPr>
          <p:nvPr>
            <p:ph type="sldNum" sz="quarter" idx="12"/>
          </p:nvPr>
        </p:nvSpPr>
        <p:spPr>
          <a:xfrm>
            <a:off x="9329530" y="6223828"/>
            <a:ext cx="1706217"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8378637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srgbClr val="35372F"/>
                </a:solidFill>
              </a:rPr>
              <a:pPr/>
              <a:t>27/08/2018</a:t>
            </a:fld>
            <a:endParaRPr lang="en-GB" dirty="0">
              <a:solidFill>
                <a:srgbClr val="35372F"/>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srgbClr val="35372F"/>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33110317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srgbClr val="35372F"/>
                </a:solidFill>
              </a:rPr>
              <a:pPr/>
              <a:t>27/08/2018</a:t>
            </a:fld>
            <a:endParaRPr lang="en-GB" dirty="0">
              <a:solidFill>
                <a:srgbClr val="35372F"/>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srgbClr val="35372F"/>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97732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prstClr val="black">
                    <a:tint val="75000"/>
                  </a:prstClr>
                </a:solidFill>
              </a:rPr>
              <a:pPr/>
              <a:t>27/08/2018</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077924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prstClr val="black">
                    <a:tint val="75000"/>
                  </a:prstClr>
                </a:solidFill>
              </a:rPr>
              <a:pPr/>
              <a:t>27/08/2018</a:t>
            </a:fld>
            <a:endParaRPr lang="en-GB" dirty="0">
              <a:solidFill>
                <a:prstClr val="black">
                  <a:tint val="75000"/>
                </a:prstClr>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296730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prstClr val="black">
                    <a:tint val="75000"/>
                  </a:prstClr>
                </a:solidFill>
              </a:rPr>
              <a:pPr/>
              <a:t>27/08/2018</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410598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prstClr val="black">
                    <a:tint val="75000"/>
                  </a:prstClr>
                </a:solidFill>
              </a:rPr>
              <a:pPr/>
              <a:t>27/08/2018</a:t>
            </a:fld>
            <a:endParaRPr lang="en-GB" dirty="0">
              <a:solidFill>
                <a:prstClr val="black">
                  <a:tint val="75000"/>
                </a:prstClr>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40240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27/08/2018</a:t>
            </a:fld>
            <a:endParaRPr lang="en-GB">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3817372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27/08/2018</a:t>
            </a:fld>
            <a:endParaRPr lang="en-GB">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673877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27/08/2018</a:t>
            </a:fld>
            <a:endParaRPr lang="en-GB">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3916025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27/08/2018</a:t>
            </a:fld>
            <a:endParaRPr lang="en-GB">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16477893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27/08/2018</a:t>
            </a:fld>
            <a:endParaRPr lang="en-GB">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3910226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27/08/2018</a:t>
            </a:fld>
            <a:endParaRPr lang="en-GB">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7773332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9730"/>
            <a:ext cx="11349908" cy="1190958"/>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28625" y="1825625"/>
            <a:ext cx="11349908"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Box 8"/>
          <p:cNvSpPr txBox="1"/>
          <p:nvPr userDrawn="1"/>
        </p:nvSpPr>
        <p:spPr>
          <a:xfrm>
            <a:off x="345374" y="68744"/>
            <a:ext cx="1752724" cy="276999"/>
          </a:xfrm>
          <a:prstGeom prst="rect">
            <a:avLst/>
          </a:prstGeom>
          <a:noFill/>
        </p:spPr>
        <p:txBody>
          <a:bodyPr wrap="none" rtlCol="0">
            <a:spAutoFit/>
          </a:bodyPr>
          <a:lstStyle/>
          <a:p>
            <a:r>
              <a:rPr lang="en-US" sz="1200" dirty="0" smtClean="0">
                <a:solidFill>
                  <a:srgbClr val="252823"/>
                </a:solidFill>
                <a:latin typeface="Foco"/>
                <a:cs typeface="Foco"/>
              </a:rPr>
              <a:t>TOPIC: </a:t>
            </a:r>
            <a:r>
              <a:rPr lang="en-US" sz="1200" b="1" dirty="0" smtClean="0">
                <a:solidFill>
                  <a:srgbClr val="252823"/>
                </a:solidFill>
                <a:latin typeface="Foco"/>
                <a:cs typeface="Foco"/>
              </a:rPr>
              <a:t>SUSTAINABILITY</a:t>
            </a:r>
            <a:endParaRPr lang="en-US" sz="1200" b="1"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COPYRIGHT@2018 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0439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9730"/>
            <a:ext cx="11267189" cy="1190958"/>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28625" y="1825625"/>
            <a:ext cx="11267189"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Box 8"/>
          <p:cNvSpPr txBox="1"/>
          <p:nvPr userDrawn="1"/>
        </p:nvSpPr>
        <p:spPr>
          <a:xfrm>
            <a:off x="345374" y="68744"/>
            <a:ext cx="1921936" cy="276999"/>
          </a:xfrm>
          <a:prstGeom prst="rect">
            <a:avLst/>
          </a:prstGeom>
          <a:noFill/>
        </p:spPr>
        <p:txBody>
          <a:bodyPr wrap="none" rtlCol="0">
            <a:spAutoFit/>
          </a:bodyPr>
          <a:lstStyle/>
          <a:p>
            <a:r>
              <a:rPr lang="en-US" sz="1200" dirty="0" smtClean="0">
                <a:solidFill>
                  <a:srgbClr val="252823"/>
                </a:solidFill>
                <a:latin typeface="Foco"/>
                <a:cs typeface="Foco"/>
              </a:rPr>
              <a:t>TOPIC: </a:t>
            </a:r>
            <a:r>
              <a:rPr lang="en-US" sz="1200" b="1" dirty="0" smtClean="0">
                <a:solidFill>
                  <a:srgbClr val="252823"/>
                </a:solidFill>
                <a:latin typeface="Foco"/>
                <a:cs typeface="Foco"/>
              </a:rPr>
              <a:t>GLOBAL CULTURES</a:t>
            </a:r>
            <a:endParaRPr lang="en-US" sz="1200" b="1" dirty="0">
              <a:solidFill>
                <a:srgbClr val="252823"/>
              </a:solidFill>
            </a:endParaRPr>
          </a:p>
        </p:txBody>
      </p:sp>
      <p:cxnSp>
        <p:nvCxnSpPr>
          <p:cNvPr id="11" name="Straight Connector 10"/>
          <p:cNvCxnSpPr/>
          <p:nvPr userDrawn="1"/>
        </p:nvCxnSpPr>
        <p:spPr>
          <a:xfrm>
            <a:off x="428625" y="34410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COPYRIGHT@2018 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76669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demain-lefilm.com/en/solution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demain-lefilm.com/en/solution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demain-lefilm.com/en/solution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2mTLO2F_ERY" TargetMode="External"/><Relationship Id="rId2" Type="http://schemas.openxmlformats.org/officeDocument/2006/relationships/hyperlink" Target="http://www.epuron.de/02_en/"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2mTLO2F_ER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hyperlink" Target="https://www.theguardian.com/commentisfree/video/2015/apr/08/time-to-rewild-your-child-george-monbiot-vide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theguardian.com/politics/2015/nov/01/nicky-morgan-national-tests-primary-school-england"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s://www.theguardian.com/education/exam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ama-assn.org/am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deeptimewalk.org/" TargetMode="External"/><Relationship Id="rId2" Type="http://schemas.openxmlformats.org/officeDocument/2006/relationships/hyperlink" Target="http://uk.businessinsider.com/animated-timeline-earth-history-2015-11?r=US&amp;IR=T" TargetMode="External"/><Relationship Id="rId1" Type="http://schemas.openxmlformats.org/officeDocument/2006/relationships/slideLayout" Target="../slideLayouts/slideLayout2.xml"/><Relationship Id="rId4" Type="http://schemas.openxmlformats.org/officeDocument/2006/relationships/hyperlink" Target="https://www.youtube.com/watch?v=jfSNxVqprv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lBuoaOO_NTw" TargetMode="External"/><Relationship Id="rId2" Type="http://schemas.openxmlformats.org/officeDocument/2006/relationships/hyperlink" Target="https://www.demain-lefilm.com/en/film"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818" y="181547"/>
            <a:ext cx="1430027" cy="573741"/>
          </a:xfrm>
          <a:prstGeom prst="rect">
            <a:avLst/>
          </a:prstGeom>
        </p:spPr>
      </p:pic>
      <p:sp>
        <p:nvSpPr>
          <p:cNvPr id="9" name="Oval 8"/>
          <p:cNvSpPr/>
          <p:nvPr/>
        </p:nvSpPr>
        <p:spPr>
          <a:xfrm>
            <a:off x="6917560" y="1449377"/>
            <a:ext cx="5123435" cy="5168286"/>
          </a:xfrm>
          <a:prstGeom prst="ellipse">
            <a:avLst/>
          </a:prstGeom>
          <a:solidFill>
            <a:schemeClr val="bg2">
              <a:lumMod val="10000"/>
              <a:alpha val="34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Box 9"/>
          <p:cNvSpPr txBox="1"/>
          <p:nvPr/>
        </p:nvSpPr>
        <p:spPr>
          <a:xfrm>
            <a:off x="6907766" y="3634625"/>
            <a:ext cx="5121753" cy="1077218"/>
          </a:xfrm>
          <a:prstGeom prst="rect">
            <a:avLst/>
          </a:prstGeom>
          <a:noFill/>
        </p:spPr>
        <p:txBody>
          <a:bodyPr wrap="square" rtlCol="0">
            <a:spAutoFit/>
          </a:bodyPr>
          <a:lstStyle/>
          <a:p>
            <a:pPr algn="ctr"/>
            <a:r>
              <a:rPr lang="en-GB" sz="4000" b="1" dirty="0" smtClean="0">
                <a:solidFill>
                  <a:prstClr val="white"/>
                </a:solidFill>
              </a:rPr>
              <a:t>S U S T A I N A B I L I T Y</a:t>
            </a:r>
            <a:endParaRPr lang="en-GB" b="1" dirty="0" smtClean="0">
              <a:solidFill>
                <a:prstClr val="white"/>
              </a:solidFill>
            </a:endParaRPr>
          </a:p>
          <a:p>
            <a:pPr algn="ctr"/>
            <a:r>
              <a:rPr lang="en-GB" sz="2400" b="1" dirty="0" smtClean="0">
                <a:solidFill>
                  <a:srgbClr val="FEE725"/>
                </a:solidFill>
              </a:rPr>
              <a:t>ENVIRONMENTAL ENGAGEMENT</a:t>
            </a:r>
          </a:p>
        </p:txBody>
      </p:sp>
      <p:sp>
        <p:nvSpPr>
          <p:cNvPr id="11" name="TextBox 10"/>
          <p:cNvSpPr txBox="1"/>
          <p:nvPr/>
        </p:nvSpPr>
        <p:spPr>
          <a:xfrm>
            <a:off x="7609618" y="4871898"/>
            <a:ext cx="3718051" cy="830997"/>
          </a:xfrm>
          <a:prstGeom prst="rect">
            <a:avLst/>
          </a:prstGeom>
          <a:noFill/>
        </p:spPr>
        <p:txBody>
          <a:bodyPr wrap="square" rtlCol="0">
            <a:spAutoFit/>
          </a:bodyPr>
          <a:lstStyle/>
          <a:p>
            <a:pPr algn="ctr"/>
            <a:r>
              <a:rPr lang="en-GB" sz="2400" b="1" dirty="0" smtClean="0">
                <a:solidFill>
                  <a:prstClr val="white"/>
                </a:solidFill>
                <a:ea typeface="Times New Roman" panose="02020603050405020304" pitchFamily="18" charset="0"/>
                <a:cs typeface="Times New Roman" panose="02020603050405020304" pitchFamily="18" charset="0"/>
              </a:rPr>
              <a:t>Y11-13</a:t>
            </a:r>
          </a:p>
          <a:p>
            <a:pPr algn="ctr"/>
            <a:r>
              <a:rPr lang="en-GB" sz="2400" b="1" dirty="0" smtClean="0">
                <a:solidFill>
                  <a:prstClr val="white"/>
                </a:solidFill>
                <a:ea typeface="Times New Roman" panose="02020603050405020304" pitchFamily="18" charset="0"/>
                <a:cs typeface="Times New Roman" panose="02020603050405020304" pitchFamily="18" charset="0"/>
              </a:rPr>
              <a:t>15-18 </a:t>
            </a:r>
            <a:r>
              <a:rPr lang="en-GB" sz="2400" b="1" dirty="0">
                <a:solidFill>
                  <a:prstClr val="white"/>
                </a:solidFill>
                <a:ea typeface="Times New Roman" panose="02020603050405020304" pitchFamily="18" charset="0"/>
                <a:cs typeface="Times New Roman" panose="02020603050405020304" pitchFamily="18" charset="0"/>
              </a:rPr>
              <a:t>years</a:t>
            </a:r>
            <a:endParaRPr lang="en-GB" sz="2400" b="1" dirty="0">
              <a:solidFill>
                <a:prstClr val="white"/>
              </a:solidFill>
              <a:ea typeface="Times New Roman" panose="02020603050405020304" pitchFamily="18" charset="0"/>
            </a:endParaRPr>
          </a:p>
        </p:txBody>
      </p:sp>
    </p:spTree>
    <p:extLst>
      <p:ext uri="{BB962C8B-B14F-4D97-AF65-F5344CB8AC3E}">
        <p14:creationId xmlns:p14="http://schemas.microsoft.com/office/powerpoint/2010/main" val="829536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a:latin typeface="+mj-lt"/>
              </a:rPr>
              <a:t>Einstein famously said that </a:t>
            </a:r>
            <a:r>
              <a:rPr lang="en-GB" sz="3600" dirty="0">
                <a:latin typeface="Just Another Hand" panose="02000506000000020003" pitchFamily="2" charset="0"/>
              </a:rPr>
              <a:t>to go on doing the same thing and expect a different result, is the definition of insanity</a:t>
            </a:r>
            <a:r>
              <a:rPr lang="en-GB" sz="3600" dirty="0" smtClean="0">
                <a:latin typeface="Just Another Hand" panose="02000506000000020003" pitchFamily="2" charset="0"/>
              </a:rPr>
              <a:t>. </a:t>
            </a:r>
            <a:endParaRPr lang="en-GB" dirty="0" smtClean="0">
              <a:latin typeface="Just Another Hand" panose="02000506000000020003" pitchFamily="2" charset="0"/>
            </a:endParaRPr>
          </a:p>
          <a:p>
            <a:pPr marL="0" indent="0">
              <a:buNone/>
            </a:pPr>
            <a:r>
              <a:rPr lang="en-GB" dirty="0" smtClean="0">
                <a:latin typeface="+mj-lt"/>
              </a:rPr>
              <a:t>It </a:t>
            </a:r>
            <a:r>
              <a:rPr lang="en-GB" dirty="0" smtClean="0">
                <a:latin typeface="+mj-lt"/>
              </a:rPr>
              <a:t>is more important than ever for us all to make a shift and start seeing the possibilities in addressing the problems of climate change by changing our behaviour.</a:t>
            </a:r>
          </a:p>
          <a:p>
            <a:pPr marL="0" indent="0">
              <a:buNone/>
            </a:pPr>
            <a:r>
              <a:rPr lang="en-GB" dirty="0">
                <a:latin typeface="+mj-lt"/>
              </a:rPr>
              <a:t/>
            </a:r>
            <a:br>
              <a:rPr lang="en-GB" dirty="0">
                <a:latin typeface="+mj-lt"/>
              </a:rPr>
            </a:br>
            <a:r>
              <a:rPr lang="en-GB" dirty="0" smtClean="0">
                <a:latin typeface="+mj-lt"/>
              </a:rPr>
              <a:t>This doesn’t </a:t>
            </a:r>
            <a:r>
              <a:rPr lang="en-GB" dirty="0" smtClean="0">
                <a:latin typeface="+mj-lt"/>
              </a:rPr>
              <a:t>need </a:t>
            </a:r>
            <a:r>
              <a:rPr lang="en-GB" dirty="0" smtClean="0">
                <a:latin typeface="+mj-lt"/>
              </a:rPr>
              <a:t>to mean giving up, </a:t>
            </a:r>
            <a:r>
              <a:rPr lang="en-GB" dirty="0" smtClean="0">
                <a:latin typeface="+mj-lt"/>
              </a:rPr>
              <a:t>instead it means we need to re-think some of the </a:t>
            </a:r>
            <a:r>
              <a:rPr lang="en-GB" dirty="0" smtClean="0">
                <a:latin typeface="+mj-lt"/>
              </a:rPr>
              <a:t>ways </a:t>
            </a:r>
            <a:r>
              <a:rPr lang="en-GB" dirty="0" smtClean="0">
                <a:latin typeface="+mj-lt"/>
              </a:rPr>
              <a:t>we do things</a:t>
            </a:r>
            <a:r>
              <a:rPr lang="en-GB" dirty="0" smtClean="0">
                <a:latin typeface="+mj-lt"/>
              </a:rPr>
              <a:t>. And this opens up an endless array of creative possibilities for us all to embrac</a:t>
            </a:r>
            <a:r>
              <a:rPr lang="en-GB" dirty="0" smtClean="0">
                <a:latin typeface="+mj-lt"/>
              </a:rPr>
              <a:t>e…</a:t>
            </a:r>
            <a:endParaRPr lang="en-GB" dirty="0" smtClean="0">
              <a:latin typeface="+mj-lt"/>
            </a:endParaRPr>
          </a:p>
          <a:p>
            <a:pPr marL="0" indent="0">
              <a:buNone/>
            </a:pPr>
            <a:r>
              <a:rPr lang="en-GB" dirty="0" smtClean="0">
                <a:latin typeface="+mj-lt"/>
              </a:rPr>
              <a:t> </a:t>
            </a:r>
          </a:p>
        </p:txBody>
      </p:sp>
    </p:spTree>
    <p:extLst>
      <p:ext uri="{BB962C8B-B14F-4D97-AF65-F5344CB8AC3E}">
        <p14:creationId xmlns:p14="http://schemas.microsoft.com/office/powerpoint/2010/main" val="279007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597" y="1292225"/>
            <a:ext cx="11337851" cy="4351338"/>
          </a:xfrm>
        </p:spPr>
        <p:txBody>
          <a:bodyPr>
            <a:normAutofit/>
          </a:bodyPr>
          <a:lstStyle/>
          <a:p>
            <a:pPr marL="0" indent="0">
              <a:buNone/>
            </a:pPr>
            <a:r>
              <a:rPr lang="en-GB" sz="2400" dirty="0" smtClean="0">
                <a:latin typeface="+mj-lt"/>
              </a:rPr>
              <a:t>The website for the documentary ‘Demain’ explores several ways that you can take action on a small and immediate scale, looking at individual, community and political actions that you can take.</a:t>
            </a:r>
          </a:p>
          <a:p>
            <a:pPr marL="0" indent="0">
              <a:buNone/>
            </a:pPr>
            <a:r>
              <a:rPr lang="en-GB" sz="2400" dirty="0">
                <a:latin typeface="+mj-lt"/>
              </a:rPr>
              <a:t/>
            </a:r>
            <a:br>
              <a:rPr lang="en-GB" sz="2400" dirty="0">
                <a:latin typeface="+mj-lt"/>
              </a:rPr>
            </a:br>
            <a:r>
              <a:rPr lang="en-GB" sz="2400" dirty="0" smtClean="0">
                <a:latin typeface="+mj-lt"/>
              </a:rPr>
              <a:t>The following slides introduce the individual and community </a:t>
            </a:r>
            <a:r>
              <a:rPr lang="en-GB" sz="2400" dirty="0" smtClean="0">
                <a:latin typeface="+mj-lt"/>
              </a:rPr>
              <a:t>ideas. </a:t>
            </a:r>
          </a:p>
          <a:p>
            <a:pPr marL="0" indent="0">
              <a:buNone/>
            </a:pPr>
            <a:r>
              <a:rPr lang="en-GB" sz="2400" dirty="0">
                <a:latin typeface="+mj-lt"/>
              </a:rPr>
              <a:t>W</a:t>
            </a:r>
            <a:r>
              <a:rPr lang="en-GB" sz="2400" dirty="0" smtClean="0">
                <a:latin typeface="+mj-lt"/>
              </a:rPr>
              <a:t>orking </a:t>
            </a:r>
            <a:r>
              <a:rPr lang="en-GB" sz="2400" dirty="0" smtClean="0">
                <a:latin typeface="+mj-lt"/>
              </a:rPr>
              <a:t>in small groups, look at each idea and discuss </a:t>
            </a:r>
            <a:r>
              <a:rPr lang="en-GB" sz="2400" i="1" dirty="0" smtClean="0">
                <a:latin typeface="+mj-lt"/>
              </a:rPr>
              <a:t>WHY</a:t>
            </a:r>
            <a:r>
              <a:rPr lang="en-GB" sz="2400" dirty="0" smtClean="0">
                <a:latin typeface="+mj-lt"/>
              </a:rPr>
              <a:t> you think this may be a positive action, and </a:t>
            </a:r>
            <a:r>
              <a:rPr lang="en-GB" sz="2400" i="1" dirty="0" smtClean="0">
                <a:latin typeface="+mj-lt"/>
              </a:rPr>
              <a:t>HOW</a:t>
            </a:r>
            <a:r>
              <a:rPr lang="en-GB" sz="2400" dirty="0" smtClean="0">
                <a:latin typeface="+mj-lt"/>
              </a:rPr>
              <a:t> you might go about doing it.</a:t>
            </a:r>
            <a:br>
              <a:rPr lang="en-GB" sz="2400" dirty="0" smtClean="0">
                <a:latin typeface="+mj-lt"/>
              </a:rPr>
            </a:br>
            <a:r>
              <a:rPr lang="en-GB" sz="2400" dirty="0" smtClean="0">
                <a:latin typeface="+mj-lt"/>
              </a:rPr>
              <a:t/>
            </a:r>
            <a:br>
              <a:rPr lang="en-GB" sz="2400" dirty="0" smtClean="0">
                <a:latin typeface="+mj-lt"/>
              </a:rPr>
            </a:br>
            <a:r>
              <a:rPr lang="en-GB" sz="2400" dirty="0" smtClean="0">
                <a:latin typeface="+mj-lt"/>
              </a:rPr>
              <a:t>Reference your ideas by checking the </a:t>
            </a:r>
            <a:r>
              <a:rPr lang="en-GB" sz="2400" dirty="0" smtClean="0">
                <a:latin typeface="+mj-lt"/>
                <a:hlinkClick r:id="rId2"/>
              </a:rPr>
              <a:t>How and Why </a:t>
            </a:r>
            <a:r>
              <a:rPr lang="en-GB" sz="2400" dirty="0" smtClean="0">
                <a:latin typeface="+mj-lt"/>
              </a:rPr>
              <a:t>sections on the webpage. </a:t>
            </a:r>
            <a:endParaRPr lang="en-GB" sz="2400" dirty="0">
              <a:latin typeface="+mj-lt"/>
            </a:endParaRPr>
          </a:p>
        </p:txBody>
      </p:sp>
    </p:spTree>
    <p:extLst>
      <p:ext uri="{BB962C8B-B14F-4D97-AF65-F5344CB8AC3E}">
        <p14:creationId xmlns:p14="http://schemas.microsoft.com/office/powerpoint/2010/main" val="2518368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cap="all" dirty="0"/>
              <a:t>INDIVIDUAL </a:t>
            </a:r>
            <a:r>
              <a:rPr lang="en-GB" cap="all" dirty="0" smtClean="0"/>
              <a:t>ACTIONS</a:t>
            </a:r>
            <a:endParaRPr lang="en-GB" dirty="0"/>
          </a:p>
        </p:txBody>
      </p:sp>
      <p:sp>
        <p:nvSpPr>
          <p:cNvPr id="3" name="Content Placeholder 2"/>
          <p:cNvSpPr>
            <a:spLocks noGrp="1"/>
          </p:cNvSpPr>
          <p:nvPr>
            <p:ph idx="1"/>
          </p:nvPr>
        </p:nvSpPr>
        <p:spPr/>
        <p:txBody>
          <a:bodyPr/>
          <a:lstStyle/>
          <a:p>
            <a:pPr marL="514350" indent="-514350">
              <a:buAutoNum type="arabicPeriod"/>
            </a:pPr>
            <a:r>
              <a:rPr lang="en-GB" sz="2400" b="1" dirty="0" smtClean="0">
                <a:latin typeface="+mj-lt"/>
              </a:rPr>
              <a:t>Eating </a:t>
            </a:r>
            <a:r>
              <a:rPr lang="en-GB" sz="2400" b="1" dirty="0">
                <a:latin typeface="+mj-lt"/>
              </a:rPr>
              <a:t>: more organic food and less </a:t>
            </a:r>
            <a:r>
              <a:rPr lang="en-GB" sz="2400" b="1" dirty="0" smtClean="0">
                <a:latin typeface="+mj-lt"/>
              </a:rPr>
              <a:t>meat</a:t>
            </a:r>
          </a:p>
          <a:p>
            <a:pPr marL="514350" indent="-514350">
              <a:buAutoNum type="arabicPeriod"/>
            </a:pPr>
            <a:r>
              <a:rPr lang="en-GB" sz="2400" b="1" dirty="0">
                <a:latin typeface="+mj-lt"/>
              </a:rPr>
              <a:t>Opt for a renewable electricity </a:t>
            </a:r>
            <a:r>
              <a:rPr lang="en-GB" sz="2400" b="1" dirty="0" smtClean="0">
                <a:latin typeface="+mj-lt"/>
              </a:rPr>
              <a:t>supplier</a:t>
            </a:r>
          </a:p>
          <a:p>
            <a:pPr marL="514350" indent="-514350">
              <a:buAutoNum type="arabicPeriod"/>
            </a:pPr>
            <a:r>
              <a:rPr lang="en-GB" sz="2400" b="1" dirty="0">
                <a:latin typeface="+mj-lt"/>
              </a:rPr>
              <a:t>Buy in local and independent </a:t>
            </a:r>
            <a:r>
              <a:rPr lang="en-GB" sz="2400" b="1" dirty="0" smtClean="0">
                <a:latin typeface="+mj-lt"/>
              </a:rPr>
              <a:t>shops</a:t>
            </a:r>
          </a:p>
          <a:p>
            <a:pPr marL="514350" indent="-514350">
              <a:buAutoNum type="arabicPeriod"/>
            </a:pPr>
            <a:r>
              <a:rPr lang="en-GB" sz="2400" b="1" dirty="0">
                <a:latin typeface="+mj-lt"/>
              </a:rPr>
              <a:t>Change your </a:t>
            </a:r>
            <a:r>
              <a:rPr lang="en-GB" sz="2400" b="1" dirty="0" smtClean="0">
                <a:latin typeface="+mj-lt"/>
              </a:rPr>
              <a:t>bank</a:t>
            </a:r>
          </a:p>
          <a:p>
            <a:pPr marL="514350" indent="-514350">
              <a:buAutoNum type="arabicPeriod"/>
            </a:pPr>
            <a:r>
              <a:rPr lang="en-GB" sz="2400" b="1" dirty="0">
                <a:latin typeface="+mj-lt"/>
              </a:rPr>
              <a:t>Reducing, re-using</a:t>
            </a:r>
            <a:r>
              <a:rPr lang="en-GB" sz="2400" b="1" dirty="0" smtClean="0">
                <a:latin typeface="+mj-lt"/>
              </a:rPr>
              <a:t>, </a:t>
            </a:r>
            <a:r>
              <a:rPr lang="en-GB" sz="2400" b="1" dirty="0">
                <a:latin typeface="+mj-lt"/>
              </a:rPr>
              <a:t>recycling, repairing, </a:t>
            </a:r>
            <a:r>
              <a:rPr lang="en-GB" sz="2400" b="1" dirty="0" smtClean="0">
                <a:latin typeface="+mj-lt"/>
              </a:rPr>
              <a:t>sharing</a:t>
            </a:r>
          </a:p>
          <a:p>
            <a:pPr marL="514350" indent="-514350">
              <a:buAutoNum type="arabicPeriod"/>
            </a:pPr>
            <a:endParaRPr lang="en-GB" b="1" dirty="0">
              <a:latin typeface="+mj-lt"/>
            </a:endParaRPr>
          </a:p>
          <a:p>
            <a:pPr marL="0" indent="0">
              <a:buNone/>
            </a:pPr>
            <a:r>
              <a:rPr lang="en-GB" dirty="0" smtClean="0">
                <a:latin typeface="+mj-lt"/>
              </a:rPr>
              <a:t>Think about and discuss </a:t>
            </a:r>
            <a:r>
              <a:rPr lang="en-GB" b="1" dirty="0" smtClean="0">
                <a:latin typeface="+mj-lt"/>
              </a:rPr>
              <a:t>why</a:t>
            </a:r>
            <a:r>
              <a:rPr lang="en-GB" dirty="0" smtClean="0">
                <a:latin typeface="+mj-lt"/>
              </a:rPr>
              <a:t> and </a:t>
            </a:r>
            <a:r>
              <a:rPr lang="en-GB" b="1" dirty="0" smtClean="0">
                <a:latin typeface="+mj-lt"/>
              </a:rPr>
              <a:t>how</a:t>
            </a:r>
            <a:r>
              <a:rPr lang="en-GB" dirty="0" smtClean="0">
                <a:latin typeface="+mj-lt"/>
              </a:rPr>
              <a:t> you may do these actions, and then </a:t>
            </a:r>
            <a:r>
              <a:rPr lang="en-GB" dirty="0" smtClean="0">
                <a:latin typeface="+mj-lt"/>
                <a:hlinkClick r:id="rId2"/>
              </a:rPr>
              <a:t>visit the website page</a:t>
            </a:r>
            <a:r>
              <a:rPr lang="en-GB" dirty="0" smtClean="0">
                <a:latin typeface="+mj-lt"/>
              </a:rPr>
              <a:t> for the film </a:t>
            </a:r>
            <a:r>
              <a:rPr lang="en-GB" i="1" dirty="0" smtClean="0">
                <a:latin typeface="+mj-lt"/>
              </a:rPr>
              <a:t>Demain</a:t>
            </a:r>
            <a:r>
              <a:rPr lang="en-GB" dirty="0" smtClean="0">
                <a:latin typeface="+mj-lt"/>
              </a:rPr>
              <a:t> to find out.</a:t>
            </a:r>
            <a:endParaRPr lang="en-GB" dirty="0">
              <a:latin typeface="+mj-lt"/>
            </a:endParaRPr>
          </a:p>
        </p:txBody>
      </p:sp>
    </p:spTree>
    <p:extLst>
      <p:ext uri="{BB962C8B-B14F-4D97-AF65-F5344CB8AC3E}">
        <p14:creationId xmlns:p14="http://schemas.microsoft.com/office/powerpoint/2010/main" val="245447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COLLECTIVE ACTIONS</a:t>
            </a:r>
            <a:endParaRPr lang="en-GB" dirty="0"/>
          </a:p>
        </p:txBody>
      </p:sp>
      <p:sp>
        <p:nvSpPr>
          <p:cNvPr id="3" name="Content Placeholder 2"/>
          <p:cNvSpPr>
            <a:spLocks noGrp="1"/>
          </p:cNvSpPr>
          <p:nvPr>
            <p:ph idx="1"/>
          </p:nvPr>
        </p:nvSpPr>
        <p:spPr/>
        <p:txBody>
          <a:bodyPr>
            <a:normAutofit/>
          </a:bodyPr>
          <a:lstStyle/>
          <a:p>
            <a:pPr marL="514350" indent="-514350">
              <a:buAutoNum type="arabicPeriod"/>
            </a:pPr>
            <a:r>
              <a:rPr lang="en-GB" sz="2400" b="1" dirty="0" smtClean="0">
                <a:latin typeface="+mj-lt"/>
              </a:rPr>
              <a:t>Transform </a:t>
            </a:r>
            <a:r>
              <a:rPr lang="en-GB" sz="2400" b="1" dirty="0">
                <a:latin typeface="+mj-lt"/>
              </a:rPr>
              <a:t>your neighbourhood, your village, your city in a vegetable </a:t>
            </a:r>
            <a:r>
              <a:rPr lang="en-GB" sz="2400" b="1" dirty="0" smtClean="0">
                <a:latin typeface="+mj-lt"/>
              </a:rPr>
              <a:t>garden</a:t>
            </a:r>
          </a:p>
          <a:p>
            <a:pPr marL="514350" indent="-514350">
              <a:buAutoNum type="arabicPeriod"/>
            </a:pPr>
            <a:r>
              <a:rPr lang="en-GB" sz="2400" b="1" dirty="0" smtClean="0">
                <a:latin typeface="+mj-lt"/>
              </a:rPr>
              <a:t>Create </a:t>
            </a:r>
            <a:r>
              <a:rPr lang="en-GB" sz="2400" b="1" dirty="0">
                <a:latin typeface="+mj-lt"/>
              </a:rPr>
              <a:t>a citizens community to produce renewable </a:t>
            </a:r>
            <a:r>
              <a:rPr lang="en-GB" sz="2400" b="1" dirty="0" smtClean="0">
                <a:latin typeface="+mj-lt"/>
              </a:rPr>
              <a:t>energy</a:t>
            </a:r>
          </a:p>
          <a:p>
            <a:pPr marL="514350" indent="-514350">
              <a:buAutoNum type="arabicPeriod"/>
            </a:pPr>
            <a:r>
              <a:rPr lang="en-GB" sz="2400" b="1" dirty="0" smtClean="0">
                <a:latin typeface="+mj-lt"/>
              </a:rPr>
              <a:t>Create </a:t>
            </a:r>
            <a:r>
              <a:rPr lang="en-GB" sz="2400" b="1" dirty="0">
                <a:latin typeface="+mj-lt"/>
              </a:rPr>
              <a:t>a complementary currency (local, or in your enterprise</a:t>
            </a:r>
            <a:r>
              <a:rPr lang="en-GB" sz="2400" b="1" dirty="0" smtClean="0">
                <a:latin typeface="+mj-lt"/>
              </a:rPr>
              <a:t>…)</a:t>
            </a:r>
          </a:p>
          <a:p>
            <a:pPr marL="514350" indent="-514350">
              <a:buAutoNum type="arabicPeriod"/>
            </a:pPr>
            <a:r>
              <a:rPr lang="en-GB" sz="2400" b="1" dirty="0">
                <a:latin typeface="+mj-lt"/>
              </a:rPr>
              <a:t>Create an alternative </a:t>
            </a:r>
            <a:r>
              <a:rPr lang="en-GB" sz="2400" b="1" dirty="0" smtClean="0">
                <a:latin typeface="+mj-lt"/>
              </a:rPr>
              <a:t>school</a:t>
            </a:r>
          </a:p>
          <a:p>
            <a:pPr marL="514350" indent="-514350">
              <a:buAutoNum type="arabicPeriod"/>
            </a:pPr>
            <a:r>
              <a:rPr lang="en-GB" sz="2400" b="1" dirty="0" smtClean="0">
                <a:latin typeface="+mj-lt"/>
              </a:rPr>
              <a:t>Run </a:t>
            </a:r>
            <a:r>
              <a:rPr lang="en-GB" sz="2400" b="1" dirty="0">
                <a:latin typeface="+mj-lt"/>
              </a:rPr>
              <a:t>for office in your town and get the power back !</a:t>
            </a:r>
          </a:p>
          <a:p>
            <a:pPr marL="0" indent="0">
              <a:buNone/>
            </a:pPr>
            <a:endParaRPr lang="en-GB" sz="2400" dirty="0" smtClean="0">
              <a:latin typeface="+mj-lt"/>
            </a:endParaRPr>
          </a:p>
          <a:p>
            <a:pPr marL="0" indent="0">
              <a:buNone/>
            </a:pPr>
            <a:r>
              <a:rPr lang="en-GB" sz="2400" dirty="0">
                <a:latin typeface="+mj-lt"/>
              </a:rPr>
              <a:t>Think about </a:t>
            </a:r>
            <a:r>
              <a:rPr lang="en-GB" sz="2400" dirty="0" smtClean="0">
                <a:latin typeface="+mj-lt"/>
              </a:rPr>
              <a:t>and discuss </a:t>
            </a:r>
            <a:r>
              <a:rPr lang="en-GB" sz="2400" b="1" dirty="0" smtClean="0">
                <a:latin typeface="+mj-lt"/>
              </a:rPr>
              <a:t>why</a:t>
            </a:r>
            <a:r>
              <a:rPr lang="en-GB" sz="2400" dirty="0" smtClean="0">
                <a:latin typeface="+mj-lt"/>
              </a:rPr>
              <a:t> </a:t>
            </a:r>
            <a:r>
              <a:rPr lang="en-GB" sz="2400" dirty="0">
                <a:latin typeface="+mj-lt"/>
              </a:rPr>
              <a:t>and </a:t>
            </a:r>
            <a:r>
              <a:rPr lang="en-GB" sz="2400" b="1" dirty="0">
                <a:latin typeface="+mj-lt"/>
              </a:rPr>
              <a:t>how</a:t>
            </a:r>
            <a:r>
              <a:rPr lang="en-GB" sz="2400" dirty="0">
                <a:latin typeface="+mj-lt"/>
              </a:rPr>
              <a:t> you may do these actions, and then </a:t>
            </a:r>
            <a:r>
              <a:rPr lang="en-GB" sz="2400" dirty="0">
                <a:latin typeface="+mj-lt"/>
                <a:hlinkClick r:id="rId2"/>
              </a:rPr>
              <a:t>visit the website page</a:t>
            </a:r>
            <a:r>
              <a:rPr lang="en-GB" sz="2400" dirty="0">
                <a:latin typeface="+mj-lt"/>
              </a:rPr>
              <a:t> for the film </a:t>
            </a:r>
            <a:r>
              <a:rPr lang="en-GB" sz="2400" i="1" dirty="0">
                <a:latin typeface="+mj-lt"/>
              </a:rPr>
              <a:t>Demain</a:t>
            </a:r>
            <a:r>
              <a:rPr lang="en-GB" sz="2400" dirty="0">
                <a:latin typeface="+mj-lt"/>
              </a:rPr>
              <a:t> to find out.</a:t>
            </a:r>
          </a:p>
          <a:p>
            <a:pPr marL="514350" indent="-514350">
              <a:buAutoNum type="arabicPeriod"/>
            </a:pPr>
            <a:endParaRPr lang="en-GB" sz="2400" dirty="0">
              <a:latin typeface="+mj-lt"/>
            </a:endParaRPr>
          </a:p>
        </p:txBody>
      </p:sp>
    </p:spTree>
    <p:extLst>
      <p:ext uri="{BB962C8B-B14F-4D97-AF65-F5344CB8AC3E}">
        <p14:creationId xmlns:p14="http://schemas.microsoft.com/office/powerpoint/2010/main" val="379872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95536" y="3997348"/>
            <a:ext cx="3754810" cy="1292662"/>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T H E  P O W E R  O F  U S </a:t>
            </a:r>
            <a:endParaRPr lang="en-GB" sz="1100" b="1" dirty="0" smtClean="0">
              <a:solidFill>
                <a:prstClr val="white"/>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5  </a:t>
            </a:r>
            <a:r>
              <a:rPr lang="en-GB" b="1" dirty="0" smtClean="0">
                <a:solidFill>
                  <a:srgbClr val="FEE725"/>
                </a:solidFill>
                <a:latin typeface="Foco" panose="020B0504050202020203" pitchFamily="34" charset="0"/>
              </a:rPr>
              <a:t>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1593696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latin typeface="+mj-lt"/>
            </a:endParaRPr>
          </a:p>
        </p:txBody>
      </p:sp>
      <p:sp>
        <p:nvSpPr>
          <p:cNvPr id="7" name="Rectangle 5"/>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latin typeface="+mj-lt"/>
            </a:endParaRPr>
          </a:p>
        </p:txBody>
      </p:sp>
      <p:sp>
        <p:nvSpPr>
          <p:cNvPr id="9" name="Rectangle 6"/>
          <p:cNvSpPr>
            <a:spLocks noChangeArrowheads="1"/>
          </p:cNvSpPr>
          <p:nvPr/>
        </p:nvSpPr>
        <p:spPr bwMode="auto">
          <a:xfrm>
            <a:off x="363044" y="1024209"/>
            <a:ext cx="111495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800" dirty="0">
                <a:latin typeface="+mj-lt"/>
              </a:rPr>
              <a:t>Watch this short video (2.04mins) made by energy firm </a:t>
            </a:r>
            <a:r>
              <a:rPr lang="en-GB" sz="2800" u="sng" dirty="0">
                <a:latin typeface="+mj-lt"/>
                <a:hlinkClick r:id="rId2"/>
              </a:rPr>
              <a:t>Epruron</a:t>
            </a:r>
            <a:r>
              <a:rPr lang="en-GB" sz="2800" dirty="0">
                <a:latin typeface="+mj-lt"/>
              </a:rPr>
              <a:t> entitled:</a:t>
            </a:r>
          </a:p>
        </p:txBody>
      </p:sp>
      <p:sp>
        <p:nvSpPr>
          <p:cNvPr id="10" name="Rectangle 6"/>
          <p:cNvSpPr>
            <a:spLocks noChangeArrowheads="1"/>
          </p:cNvSpPr>
          <p:nvPr/>
        </p:nvSpPr>
        <p:spPr bwMode="auto">
          <a:xfrm>
            <a:off x="539829" y="2052328"/>
            <a:ext cx="5398006"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4000" b="1" u="sng" dirty="0">
                <a:latin typeface="+mj-lt"/>
                <a:hlinkClick r:id="rId3"/>
              </a:rPr>
              <a:t>Mr W</a:t>
            </a:r>
            <a:r>
              <a:rPr lang="en-GB" sz="4000" b="1" u="sng" dirty="0">
                <a:latin typeface="+mj-lt"/>
              </a:rPr>
              <a:t> </a:t>
            </a:r>
            <a:endParaRPr lang="en-GB" sz="4000" b="1" u="sng" dirty="0" smtClean="0">
              <a:latin typeface="+mj-lt"/>
            </a:endParaRPr>
          </a:p>
          <a:p>
            <a:endParaRPr kumimoji="0" lang="en-GB" altLang="en-US" sz="9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endParaRPr>
          </a:p>
          <a:p>
            <a:r>
              <a:rPr lang="en-GB" altLang="en-US" sz="1400" b="1" dirty="0" smtClean="0">
                <a:latin typeface="+mj-lt"/>
                <a:ea typeface="Calibri" panose="020F0502020204030204" pitchFamily="34" charset="0"/>
                <a:cs typeface="Times New Roman" panose="02020603050405020304" pitchFamily="18" charset="0"/>
              </a:rPr>
              <a:t>(Click </a:t>
            </a:r>
            <a:r>
              <a:rPr lang="en-GB" altLang="en-US" sz="1400" b="1" dirty="0">
                <a:latin typeface="+mj-lt"/>
                <a:ea typeface="Calibri" panose="020F0502020204030204" pitchFamily="34" charset="0"/>
                <a:cs typeface="Times New Roman" panose="02020603050405020304" pitchFamily="18" charset="0"/>
              </a:rPr>
              <a:t>on the link above for the </a:t>
            </a:r>
            <a:r>
              <a:rPr lang="en-GB" altLang="en-US" sz="1400" b="1" dirty="0" smtClean="0">
                <a:latin typeface="+mj-lt"/>
                <a:ea typeface="Calibri" panose="020F0502020204030204" pitchFamily="34" charset="0"/>
                <a:cs typeface="Times New Roman" panose="02020603050405020304" pitchFamily="18" charset="0"/>
              </a:rPr>
              <a:t>hyperlink)</a:t>
            </a:r>
            <a:endParaRPr kumimoji="0" lang="en-GB" altLang="en-US" sz="12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endParaRPr>
          </a:p>
        </p:txBody>
      </p:sp>
      <p:pic>
        <p:nvPicPr>
          <p:cNvPr id="12" name="Picture 11" descr="47f2444a5b1107b805909cf637e0ad81.jpg">
            <a:hlinkClick r:id="rId3"/>
          </p:cNvPr>
          <p:cNvPicPr/>
          <p:nvPr/>
        </p:nvPicPr>
        <p:blipFill rotWithShape="1">
          <a:blip r:embed="rId4">
            <a:extLst>
              <a:ext uri="{28A0092B-C50C-407E-A947-70E740481C1C}">
                <a14:useLocalDpi xmlns:a14="http://schemas.microsoft.com/office/drawing/2010/main" val="0"/>
              </a:ext>
            </a:extLst>
          </a:blip>
          <a:srcRect l="16945" t="11481" r="31805" b="25370"/>
          <a:stretch/>
        </p:blipFill>
        <p:spPr bwMode="auto">
          <a:xfrm>
            <a:off x="6774882" y="2114439"/>
            <a:ext cx="4059695" cy="381285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6919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056" y="995680"/>
            <a:ext cx="6044184"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Rectangle 6"/>
          <p:cNvSpPr>
            <a:spLocks noChangeArrowheads="1"/>
          </p:cNvSpPr>
          <p:nvPr/>
        </p:nvSpPr>
        <p:spPr bwMode="auto">
          <a:xfrm>
            <a:off x="7250665" y="2180025"/>
            <a:ext cx="478841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Allow students a few minutes to respond to the film with people sitting near to them.</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400" dirty="0">
              <a:latin typeface="+mj-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After sharing their initial responses, ask them to consider the following questions:</a:t>
            </a:r>
            <a:endParaRPr kumimoji="0" lang="en-GB" altLang="en-US" sz="4000" b="0" i="0" u="none" strike="noStrike" cap="none" normalizeH="0" baseline="0" dirty="0">
              <a:ln>
                <a:noFill/>
              </a:ln>
              <a:solidFill>
                <a:schemeClr val="tx1"/>
              </a:solidFill>
              <a:effectLst/>
              <a:latin typeface="+mj-lt"/>
            </a:endParaRPr>
          </a:p>
        </p:txBody>
      </p:sp>
      <p:pic>
        <p:nvPicPr>
          <p:cNvPr id="14" name="Picture 13" descr="47f2444a5b1107b805909cf637e0ad81.jpg">
            <a:hlinkClick r:id="rId2"/>
          </p:cNvPr>
          <p:cNvPicPr/>
          <p:nvPr/>
        </p:nvPicPr>
        <p:blipFill rotWithShape="1">
          <a:blip r:embed="rId3">
            <a:extLst>
              <a:ext uri="{28A0092B-C50C-407E-A947-70E740481C1C}">
                <a14:useLocalDpi xmlns:a14="http://schemas.microsoft.com/office/drawing/2010/main" val="0"/>
              </a:ext>
            </a:extLst>
          </a:blip>
          <a:srcRect l="16945" t="11481" r="31805" b="25370"/>
          <a:stretch/>
        </p:blipFill>
        <p:spPr bwMode="auto">
          <a:xfrm>
            <a:off x="1647248" y="1274044"/>
            <a:ext cx="5241911" cy="448961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266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0502" y="870332"/>
            <a:ext cx="2976911" cy="2976911"/>
          </a:xfrm>
        </p:spPr>
      </p:pic>
      <p:sp>
        <p:nvSpPr>
          <p:cNvPr id="5" name="TextBox 4"/>
          <p:cNvSpPr txBox="1"/>
          <p:nvPr/>
        </p:nvSpPr>
        <p:spPr>
          <a:xfrm>
            <a:off x="824074" y="1619647"/>
            <a:ext cx="2509766" cy="1569660"/>
          </a:xfrm>
          <a:prstGeom prst="rect">
            <a:avLst/>
          </a:prstGeom>
          <a:noFill/>
        </p:spPr>
        <p:txBody>
          <a:bodyPr wrap="square" rtlCol="0">
            <a:spAutoFit/>
          </a:bodyPr>
          <a:lstStyle/>
          <a:p>
            <a:pPr algn="ctr"/>
            <a:r>
              <a:rPr lang="en-GB" sz="2400" dirty="0" smtClean="0">
                <a:latin typeface="+mj-lt"/>
              </a:rPr>
              <a:t>Do you think this is an effective advertisement? Why?</a:t>
            </a:r>
            <a:endParaRPr lang="en-GB" sz="2400" dirty="0">
              <a:latin typeface="+mj-lt"/>
            </a:endParaRPr>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3539" y="1704531"/>
            <a:ext cx="3450904" cy="3450904"/>
          </a:xfrm>
          <a:prstGeom prst="rect">
            <a:avLst/>
          </a:prstGeom>
        </p:spPr>
      </p:pic>
      <p:sp>
        <p:nvSpPr>
          <p:cNvPr id="9" name="TextBox 8"/>
          <p:cNvSpPr txBox="1"/>
          <p:nvPr/>
        </p:nvSpPr>
        <p:spPr>
          <a:xfrm>
            <a:off x="4756612" y="2511395"/>
            <a:ext cx="2584757" cy="2308324"/>
          </a:xfrm>
          <a:prstGeom prst="rect">
            <a:avLst/>
          </a:prstGeom>
          <a:noFill/>
        </p:spPr>
        <p:txBody>
          <a:bodyPr wrap="square" rtlCol="0">
            <a:spAutoFit/>
          </a:bodyPr>
          <a:lstStyle/>
          <a:p>
            <a:pPr algn="ctr"/>
            <a:r>
              <a:rPr lang="en-GB" sz="2400" dirty="0" smtClean="0">
                <a:latin typeface="+mj-lt"/>
              </a:rPr>
              <a:t>How conscious are you of green energies being used in your local area?</a:t>
            </a:r>
            <a:endParaRPr lang="en-GB" sz="2400" dirty="0">
              <a:latin typeface="+mj-lt"/>
            </a:endParaRPr>
          </a:p>
          <a:p>
            <a:r>
              <a:rPr lang="en-GB" sz="2400" b="1" dirty="0">
                <a:latin typeface="+mj-lt"/>
              </a:rPr>
              <a:t> </a:t>
            </a:r>
            <a:endParaRPr lang="en-GB" sz="2400" dirty="0">
              <a:latin typeface="+mj-lt"/>
            </a:endParaRPr>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1836" y="2635220"/>
            <a:ext cx="3209322" cy="3209322"/>
          </a:xfrm>
          <a:prstGeom prst="rect">
            <a:avLst/>
          </a:prstGeom>
        </p:spPr>
      </p:pic>
      <p:sp>
        <p:nvSpPr>
          <p:cNvPr id="8" name="TextBox 7"/>
          <p:cNvSpPr txBox="1"/>
          <p:nvPr/>
        </p:nvSpPr>
        <p:spPr>
          <a:xfrm>
            <a:off x="8676718" y="3308857"/>
            <a:ext cx="2579558" cy="1862048"/>
          </a:xfrm>
          <a:prstGeom prst="rect">
            <a:avLst/>
          </a:prstGeom>
          <a:noFill/>
        </p:spPr>
        <p:txBody>
          <a:bodyPr wrap="square" rtlCol="0">
            <a:spAutoFit/>
          </a:bodyPr>
          <a:lstStyle/>
          <a:p>
            <a:pPr algn="ctr"/>
            <a:r>
              <a:rPr lang="en-GB" sz="2300" dirty="0" smtClean="0">
                <a:latin typeface="+mj-lt"/>
              </a:rPr>
              <a:t>Do you think we are moving fast enough in changing over our energy sources? Why? </a:t>
            </a:r>
            <a:endParaRPr lang="en-GB" sz="2300" dirty="0">
              <a:latin typeface="+mj-lt"/>
            </a:endParaRPr>
          </a:p>
        </p:txBody>
      </p:sp>
    </p:spTree>
    <p:extLst>
      <p:ext uri="{BB962C8B-B14F-4D97-AF65-F5344CB8AC3E}">
        <p14:creationId xmlns:p14="http://schemas.microsoft.com/office/powerpoint/2010/main" val="224285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95536" y="3997348"/>
            <a:ext cx="3754810" cy="1554272"/>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R E – W I L D  </a:t>
            </a:r>
          </a:p>
          <a:p>
            <a:pPr algn="ctr"/>
            <a:r>
              <a:rPr lang="en-GB" sz="2400" b="1" dirty="0" smtClean="0">
                <a:solidFill>
                  <a:prstClr val="white"/>
                </a:solidFill>
                <a:latin typeface="Foco" panose="020B0504050202020203" pitchFamily="34" charset="0"/>
              </a:rPr>
              <a:t>T H E  C H I L D</a:t>
            </a:r>
          </a:p>
          <a:p>
            <a:pPr algn="ctr"/>
            <a:endParaRPr lang="en-GB" sz="1100" b="1" dirty="0" smtClean="0">
              <a:solidFill>
                <a:prstClr val="white"/>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1 0  M </a:t>
            </a:r>
            <a:r>
              <a:rPr lang="en-GB" b="1" dirty="0" smtClean="0">
                <a:solidFill>
                  <a:srgbClr val="FEE725"/>
                </a:solidFill>
                <a:latin typeface="Foco" panose="020B0504050202020203" pitchFamily="34" charset="0"/>
              </a:rPr>
              <a:t>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3319091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3032" y="2037909"/>
            <a:ext cx="11337851" cy="4351338"/>
          </a:xfrm>
        </p:spPr>
        <p:txBody>
          <a:bodyPr/>
          <a:lstStyle/>
          <a:p>
            <a:pPr marL="0" indent="0">
              <a:buNone/>
            </a:pPr>
            <a:r>
              <a:rPr lang="en-GB" dirty="0" smtClean="0">
                <a:latin typeface="+mj-lt"/>
              </a:rPr>
              <a:t>Many educators are calling for young people to spend less time in the classroom taking exams and more time </a:t>
            </a:r>
            <a:r>
              <a:rPr lang="en-GB" dirty="0">
                <a:latin typeface="+mj-lt"/>
              </a:rPr>
              <a:t>outside. </a:t>
            </a:r>
            <a:endParaRPr lang="en-GB" dirty="0" smtClean="0">
              <a:latin typeface="+mj-lt"/>
            </a:endParaRPr>
          </a:p>
          <a:p>
            <a:pPr marL="0" indent="0">
              <a:buNone/>
            </a:pPr>
            <a:r>
              <a:rPr lang="en-GB" dirty="0" smtClean="0">
                <a:latin typeface="+mj-lt"/>
              </a:rPr>
              <a:t>Take </a:t>
            </a:r>
            <a:r>
              <a:rPr lang="en-GB" dirty="0">
                <a:latin typeface="+mj-lt"/>
              </a:rPr>
              <a:t>a look at the following video from </a:t>
            </a:r>
            <a:r>
              <a:rPr lang="en-GB" dirty="0" smtClean="0">
                <a:latin typeface="+mj-lt"/>
              </a:rPr>
              <a:t>George </a:t>
            </a:r>
            <a:r>
              <a:rPr lang="en-GB" dirty="0" smtClean="0">
                <a:latin typeface="+mj-lt"/>
              </a:rPr>
              <a:t>Monbiot entitled </a:t>
            </a:r>
            <a:r>
              <a:rPr lang="en-GB" dirty="0">
                <a:latin typeface="+mj-lt"/>
                <a:hlinkClick r:id="rId2"/>
              </a:rPr>
              <a:t>Re-wild the Child </a:t>
            </a:r>
            <a:r>
              <a:rPr lang="en-GB" dirty="0">
                <a:latin typeface="+mj-lt"/>
              </a:rPr>
              <a:t>via The </a:t>
            </a:r>
            <a:r>
              <a:rPr lang="en-GB" dirty="0" smtClean="0">
                <a:latin typeface="+mj-lt"/>
              </a:rPr>
              <a:t>Guardian and then discuss these questions: </a:t>
            </a:r>
          </a:p>
          <a:p>
            <a:pPr marL="0" indent="0">
              <a:buNone/>
            </a:pPr>
            <a:endParaRPr lang="en-GB" dirty="0">
              <a:latin typeface="+mj-lt"/>
            </a:endParaRPr>
          </a:p>
        </p:txBody>
      </p:sp>
    </p:spTree>
    <p:extLst>
      <p:ext uri="{BB962C8B-B14F-4D97-AF65-F5344CB8AC3E}">
        <p14:creationId xmlns:p14="http://schemas.microsoft.com/office/powerpoint/2010/main" val="1311437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Oval 5"/>
          <p:cNvSpPr/>
          <p:nvPr/>
        </p:nvSpPr>
        <p:spPr>
          <a:xfrm>
            <a:off x="3499027" y="843280"/>
            <a:ext cx="5158688" cy="5205423"/>
          </a:xfrm>
          <a:prstGeom prst="ellipse">
            <a:avLst/>
          </a:prstGeom>
          <a:solidFill>
            <a:schemeClr val="tx1">
              <a:alpha val="65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extBox 6"/>
          <p:cNvSpPr txBox="1"/>
          <p:nvPr/>
        </p:nvSpPr>
        <p:spPr>
          <a:xfrm>
            <a:off x="3499027" y="2894994"/>
            <a:ext cx="5158688" cy="1323439"/>
          </a:xfrm>
          <a:prstGeom prst="rect">
            <a:avLst/>
          </a:prstGeom>
          <a:noFill/>
        </p:spPr>
        <p:txBody>
          <a:bodyPr wrap="square" rtlCol="0">
            <a:spAutoFit/>
          </a:bodyPr>
          <a:lstStyle/>
          <a:p>
            <a:pPr algn="ctr"/>
            <a:r>
              <a:rPr lang="en-GB" sz="2800" b="1" dirty="0" smtClean="0">
                <a:solidFill>
                  <a:prstClr val="white"/>
                </a:solidFill>
                <a:latin typeface="Foco" panose="020B0504050202020203" pitchFamily="34" charset="0"/>
              </a:rPr>
              <a:t>B E   T H E   C H A N G E</a:t>
            </a:r>
            <a:endParaRPr lang="en-GB" sz="2800" b="1" dirty="0" smtClean="0">
              <a:solidFill>
                <a:prstClr val="white"/>
              </a:solidFill>
              <a:latin typeface="Foco" panose="020B0504050202020203" pitchFamily="34" charset="0"/>
            </a:endParaRPr>
          </a:p>
          <a:p>
            <a:pPr algn="ctr"/>
            <a:r>
              <a:rPr lang="en-GB" sz="2800" b="1" dirty="0" smtClean="0">
                <a:solidFill>
                  <a:prstClr val="white"/>
                </a:solidFill>
                <a:latin typeface="Foco" panose="020B0504050202020203" pitchFamily="34" charset="0"/>
              </a:rPr>
              <a:t>  </a:t>
            </a:r>
            <a:endParaRPr lang="en-GB" sz="1200" b="1" dirty="0" smtClean="0">
              <a:solidFill>
                <a:prstClr val="white"/>
              </a:solidFill>
              <a:latin typeface="Foco" panose="020B0504050202020203" pitchFamily="34" charset="0"/>
            </a:endParaRPr>
          </a:p>
          <a:p>
            <a:pPr algn="ctr"/>
            <a:r>
              <a:rPr lang="en-GB" sz="2400" b="1" dirty="0" smtClean="0">
                <a:solidFill>
                  <a:srgbClr val="FEE725"/>
                </a:solidFill>
                <a:latin typeface="Foco" panose="020B0504050202020203" pitchFamily="34" charset="0"/>
              </a:rPr>
              <a:t>W E E</a:t>
            </a:r>
            <a:r>
              <a:rPr lang="en-GB" sz="2400" b="1" dirty="0" smtClean="0">
                <a:solidFill>
                  <a:srgbClr val="FEE725"/>
                </a:solidFill>
                <a:latin typeface="Foco" panose="020B0504050202020203" pitchFamily="34" charset="0"/>
              </a:rPr>
              <a:t> K  </a:t>
            </a:r>
            <a:r>
              <a:rPr lang="en-GB" sz="2400" b="1" dirty="0" smtClean="0">
                <a:solidFill>
                  <a:srgbClr val="FEE725"/>
                </a:solidFill>
                <a:latin typeface="Foco" panose="020B0504050202020203" pitchFamily="34" charset="0"/>
              </a:rPr>
              <a:t>4 </a:t>
            </a:r>
            <a:endParaRPr lang="en-GB" sz="2400" b="1" dirty="0" smtClean="0">
              <a:solidFill>
                <a:srgbClr val="FEE725"/>
              </a:solidFill>
              <a:latin typeface="Foco" panose="020B0504050202020203" pitchFamily="34" charset="0"/>
            </a:endParaRPr>
          </a:p>
        </p:txBody>
      </p:sp>
      <p:sp>
        <p:nvSpPr>
          <p:cNvPr id="9" name="TextBox 8"/>
          <p:cNvSpPr txBox="1"/>
          <p:nvPr/>
        </p:nvSpPr>
        <p:spPr>
          <a:xfrm>
            <a:off x="4236968" y="5223682"/>
            <a:ext cx="3718051" cy="400110"/>
          </a:xfrm>
          <a:prstGeom prst="rect">
            <a:avLst/>
          </a:prstGeom>
          <a:noFill/>
        </p:spPr>
        <p:txBody>
          <a:bodyPr wrap="square" rtlCol="0">
            <a:spAutoFit/>
          </a:bodyPr>
          <a:lstStyle/>
          <a:p>
            <a:pPr algn="ctr"/>
            <a:r>
              <a:rPr lang="en-GB" sz="2000" b="1" dirty="0" smtClean="0">
                <a:solidFill>
                  <a:prstClr val="white"/>
                </a:solidFill>
                <a:ea typeface="Times New Roman" panose="02020603050405020304" pitchFamily="18" charset="0"/>
                <a:cs typeface="Times New Roman" panose="02020603050405020304" pitchFamily="18" charset="0"/>
              </a:rPr>
              <a:t>3 0  </a:t>
            </a:r>
            <a:r>
              <a:rPr lang="en-GB" sz="2000" b="1" dirty="0" smtClean="0">
                <a:solidFill>
                  <a:prstClr val="white"/>
                </a:solidFill>
                <a:ea typeface="Times New Roman" panose="02020603050405020304" pitchFamily="18" charset="0"/>
                <a:cs typeface="Times New Roman" panose="02020603050405020304" pitchFamily="18" charset="0"/>
              </a:rPr>
              <a:t>M I N U T E S </a:t>
            </a:r>
            <a:endParaRPr lang="en-GB" sz="2000" dirty="0">
              <a:solidFill>
                <a:prstClr val="white"/>
              </a:solidFill>
              <a:ea typeface="Times New Roman" panose="02020603050405020304" pitchFamily="18" charset="0"/>
            </a:endParaRPr>
          </a:p>
        </p:txBody>
      </p:sp>
      <p:sp>
        <p:nvSpPr>
          <p:cNvPr id="10" name="Oval 9"/>
          <p:cNvSpPr/>
          <p:nvPr/>
        </p:nvSpPr>
        <p:spPr>
          <a:xfrm flipH="1">
            <a:off x="7015699" y="5374846"/>
            <a:ext cx="60959" cy="68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Oval 12"/>
          <p:cNvSpPr/>
          <p:nvPr/>
        </p:nvSpPr>
        <p:spPr>
          <a:xfrm flipH="1">
            <a:off x="5109555" y="5389331"/>
            <a:ext cx="60959" cy="68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Tree>
    <p:extLst>
      <p:ext uri="{BB962C8B-B14F-4D97-AF65-F5344CB8AC3E}">
        <p14:creationId xmlns:p14="http://schemas.microsoft.com/office/powerpoint/2010/main" val="1440270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192" y="1608837"/>
            <a:ext cx="2976911" cy="2976911"/>
          </a:xfrm>
          <a:prstGeom prst="rect">
            <a:avLst/>
          </a:prstGeom>
        </p:spPr>
      </p:pic>
      <p:sp>
        <p:nvSpPr>
          <p:cNvPr id="5" name="TextBox 4"/>
          <p:cNvSpPr txBox="1"/>
          <p:nvPr/>
        </p:nvSpPr>
        <p:spPr>
          <a:xfrm>
            <a:off x="756764" y="2358152"/>
            <a:ext cx="2509766" cy="1200329"/>
          </a:xfrm>
          <a:prstGeom prst="rect">
            <a:avLst/>
          </a:prstGeom>
          <a:noFill/>
        </p:spPr>
        <p:txBody>
          <a:bodyPr wrap="square" rtlCol="0">
            <a:spAutoFit/>
          </a:bodyPr>
          <a:lstStyle/>
          <a:p>
            <a:pPr algn="ctr"/>
            <a:r>
              <a:rPr lang="en-GB" sz="2400" dirty="0">
                <a:latin typeface="+mj-lt"/>
              </a:rPr>
              <a:t>What are some of the positives in his arguments?</a:t>
            </a:r>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3319" y="1520607"/>
            <a:ext cx="3065141" cy="3065141"/>
          </a:xfrm>
          <a:prstGeom prst="rect">
            <a:avLst/>
          </a:prstGeom>
        </p:spPr>
      </p:pic>
      <p:sp>
        <p:nvSpPr>
          <p:cNvPr id="7" name="TextBox 6"/>
          <p:cNvSpPr txBox="1"/>
          <p:nvPr/>
        </p:nvSpPr>
        <p:spPr>
          <a:xfrm>
            <a:off x="4845442" y="2204895"/>
            <a:ext cx="2244563" cy="1569660"/>
          </a:xfrm>
          <a:prstGeom prst="rect">
            <a:avLst/>
          </a:prstGeom>
          <a:noFill/>
        </p:spPr>
        <p:txBody>
          <a:bodyPr wrap="square" rtlCol="0">
            <a:spAutoFit/>
          </a:bodyPr>
          <a:lstStyle/>
          <a:p>
            <a:pPr algn="ctr"/>
            <a:r>
              <a:rPr lang="en-GB" sz="2400" dirty="0">
                <a:latin typeface="+mj-lt"/>
              </a:rPr>
              <a:t>What do you see as being some of the fundamental issues?</a:t>
            </a:r>
          </a:p>
        </p:txBody>
      </p:sp>
      <p:pic>
        <p:nvPicPr>
          <p:cNvPr id="8"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1676" y="1497300"/>
            <a:ext cx="3209322" cy="3209322"/>
          </a:xfrm>
          <a:prstGeom prst="rect">
            <a:avLst/>
          </a:prstGeom>
        </p:spPr>
      </p:pic>
      <p:sp>
        <p:nvSpPr>
          <p:cNvPr id="9" name="TextBox 8"/>
          <p:cNvSpPr txBox="1"/>
          <p:nvPr/>
        </p:nvSpPr>
        <p:spPr>
          <a:xfrm>
            <a:off x="8666558" y="2404319"/>
            <a:ext cx="2579558" cy="1154162"/>
          </a:xfrm>
          <a:prstGeom prst="rect">
            <a:avLst/>
          </a:prstGeom>
          <a:noFill/>
        </p:spPr>
        <p:txBody>
          <a:bodyPr wrap="square" rtlCol="0">
            <a:spAutoFit/>
          </a:bodyPr>
          <a:lstStyle/>
          <a:p>
            <a:pPr algn="ctr"/>
            <a:r>
              <a:rPr lang="en-GB" sz="2300" dirty="0" smtClean="0">
                <a:latin typeface="+mj-lt"/>
              </a:rPr>
              <a:t>Do you agree with what he is saying? Why? Why not?</a:t>
            </a:r>
            <a:endParaRPr lang="en-GB" sz="2300" dirty="0">
              <a:latin typeface="+mj-lt"/>
            </a:endParaRPr>
          </a:p>
        </p:txBody>
      </p:sp>
      <p:pic>
        <p:nvPicPr>
          <p:cNvPr id="1026" name="Picture 2" descr="Tree, Deciduous Tree, Flowers, Grass, Digital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0005" y="2204895"/>
            <a:ext cx="1981091" cy="21910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ree, Deciduous Tree, Flowers, Grass, Digital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6809" y="2204895"/>
            <a:ext cx="1952929" cy="2159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59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43022" y="2285999"/>
            <a:ext cx="11337851" cy="3890963"/>
          </a:xfrm>
        </p:spPr>
        <p:txBody>
          <a:bodyPr/>
          <a:lstStyle/>
          <a:p>
            <a:pPr marL="0" indent="0">
              <a:buNone/>
            </a:pPr>
            <a:r>
              <a:rPr lang="en-GB" dirty="0" smtClean="0">
                <a:latin typeface="+mj-lt"/>
              </a:rPr>
              <a:t>Now read the article by Ben Fogle printed on the following slides.</a:t>
            </a:r>
            <a:endParaRPr lang="en-GB" dirty="0">
              <a:latin typeface="+mj-lt"/>
            </a:endParaRPr>
          </a:p>
        </p:txBody>
      </p:sp>
      <p:pic>
        <p:nvPicPr>
          <p:cNvPr id="4" name="Picture 2" descr="Tree, Deciduous Tree, Flowers, Grass, Digital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33281" y="3829050"/>
            <a:ext cx="2415719" cy="2671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5538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530" y="374313"/>
            <a:ext cx="11357344" cy="1190958"/>
          </a:xfrm>
        </p:spPr>
        <p:txBody>
          <a:bodyPr>
            <a:normAutofit fontScale="90000"/>
          </a:bodyPr>
          <a:lstStyle/>
          <a:p>
            <a:r>
              <a:rPr lang="en-GB" sz="4000" dirty="0"/>
              <a:t>We need fewer exams and more wilderness in education</a:t>
            </a:r>
            <a:r>
              <a:rPr lang="en-GB" dirty="0"/>
              <a:t/>
            </a:r>
            <a:br>
              <a:rPr lang="en-GB" dirty="0"/>
            </a:br>
            <a:r>
              <a:rPr lang="en-GB" sz="2200" i="1" dirty="0"/>
              <a:t>Ben </a:t>
            </a:r>
            <a:r>
              <a:rPr lang="en-GB" sz="2200" i="1" dirty="0" smtClean="0"/>
              <a:t>Fogle, </a:t>
            </a:r>
            <a:r>
              <a:rPr lang="en-GB" sz="2200" i="1" dirty="0"/>
              <a:t>Thursday 17 </a:t>
            </a:r>
            <a:r>
              <a:rPr lang="en-GB" sz="2200" i="1" dirty="0" smtClean="0"/>
              <a:t>December 2015</a:t>
            </a:r>
            <a:endParaRPr lang="en-GB" sz="2200" i="1"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9563930" y="1496219"/>
            <a:ext cx="2360244" cy="2360244"/>
          </a:xfrm>
        </p:spPr>
      </p:pic>
      <p:sp>
        <p:nvSpPr>
          <p:cNvPr id="6" name="Rectangle 5"/>
          <p:cNvSpPr/>
          <p:nvPr/>
        </p:nvSpPr>
        <p:spPr>
          <a:xfrm>
            <a:off x="440660" y="1433529"/>
            <a:ext cx="9140400" cy="646331"/>
          </a:xfrm>
          <a:prstGeom prst="rect">
            <a:avLst/>
          </a:prstGeom>
        </p:spPr>
        <p:txBody>
          <a:bodyPr wrap="square">
            <a:spAutoFit/>
          </a:bodyPr>
          <a:lstStyle/>
          <a:p>
            <a:r>
              <a:rPr lang="en-GB" b="1" i="1" dirty="0" smtClean="0">
                <a:latin typeface="+mj-lt"/>
              </a:rPr>
              <a:t>“Instead </a:t>
            </a:r>
            <a:r>
              <a:rPr lang="en-GB" b="1" i="1" dirty="0">
                <a:latin typeface="+mj-lt"/>
              </a:rPr>
              <a:t>of pumping time and money into exams, we should focus on wellbeing and encouraging children to connect with the natural </a:t>
            </a:r>
            <a:r>
              <a:rPr lang="en-GB" b="1" i="1" dirty="0" smtClean="0">
                <a:latin typeface="+mj-lt"/>
              </a:rPr>
              <a:t>world”</a:t>
            </a:r>
            <a:endParaRPr lang="en-GB" b="1" i="1" dirty="0">
              <a:latin typeface="+mj-lt"/>
            </a:endParaRPr>
          </a:p>
        </p:txBody>
      </p:sp>
      <p:sp>
        <p:nvSpPr>
          <p:cNvPr id="7" name="Rectangle 6"/>
          <p:cNvSpPr/>
          <p:nvPr/>
        </p:nvSpPr>
        <p:spPr>
          <a:xfrm>
            <a:off x="423530" y="2075610"/>
            <a:ext cx="8910970" cy="1785104"/>
          </a:xfrm>
          <a:prstGeom prst="rect">
            <a:avLst/>
          </a:prstGeom>
        </p:spPr>
        <p:txBody>
          <a:bodyPr wrap="square">
            <a:spAutoFit/>
          </a:bodyPr>
          <a:lstStyle/>
          <a:p>
            <a:r>
              <a:rPr lang="en-GB" sz="2200" dirty="0" smtClean="0">
                <a:solidFill>
                  <a:srgbClr val="333333"/>
                </a:solidFill>
                <a:latin typeface="+mj-lt"/>
              </a:rPr>
              <a:t>Government </a:t>
            </a:r>
            <a:r>
              <a:rPr lang="en-GB" sz="2200" dirty="0">
                <a:solidFill>
                  <a:srgbClr val="333333"/>
                </a:solidFill>
                <a:latin typeface="+mj-lt"/>
              </a:rPr>
              <a:t>plans to </a:t>
            </a:r>
            <a:r>
              <a:rPr lang="en-GB" sz="2200" dirty="0">
                <a:solidFill>
                  <a:srgbClr val="005689"/>
                </a:solidFill>
                <a:latin typeface="+mj-lt"/>
                <a:hlinkClick r:id="rId3"/>
              </a:rPr>
              <a:t>introduce national tests for seven-year-olds</a:t>
            </a:r>
            <a:r>
              <a:rPr lang="en-GB" sz="2200" dirty="0">
                <a:solidFill>
                  <a:srgbClr val="333333"/>
                </a:solidFill>
                <a:latin typeface="+mj-lt"/>
              </a:rPr>
              <a:t> shows just how far our exam obsession has come. Our kids now face constant assessment as politicians attempt to measure the success of schools. Children have become tiny cogs in a box-ticking government machine. Education has lost its way</a:t>
            </a:r>
            <a:r>
              <a:rPr lang="en-GB" sz="2200" dirty="0" smtClean="0">
                <a:solidFill>
                  <a:srgbClr val="333333"/>
                </a:solidFill>
                <a:latin typeface="+mj-lt"/>
              </a:rPr>
              <a:t>.</a:t>
            </a:r>
            <a:endParaRPr lang="en-GB" sz="2200" dirty="0">
              <a:solidFill>
                <a:srgbClr val="333333"/>
              </a:solidFill>
              <a:latin typeface="+mj-lt"/>
            </a:endParaRPr>
          </a:p>
        </p:txBody>
      </p:sp>
      <p:sp>
        <p:nvSpPr>
          <p:cNvPr id="8" name="Rectangle 7"/>
          <p:cNvSpPr/>
          <p:nvPr/>
        </p:nvSpPr>
        <p:spPr>
          <a:xfrm>
            <a:off x="351880" y="3856463"/>
            <a:ext cx="11500644" cy="2462213"/>
          </a:xfrm>
          <a:prstGeom prst="rect">
            <a:avLst/>
          </a:prstGeom>
        </p:spPr>
        <p:txBody>
          <a:bodyPr wrap="square">
            <a:spAutoFit/>
          </a:bodyPr>
          <a:lstStyle/>
          <a:p>
            <a:r>
              <a:rPr lang="en-GB" sz="2200" dirty="0">
                <a:solidFill>
                  <a:srgbClr val="333333"/>
                </a:solidFill>
                <a:latin typeface="+mj-lt"/>
              </a:rPr>
              <a:t>This matters to me a great deal, especially since becoming a father to Ludo, five, and Iona, four. I don’t want my children to feel the same sense of failure I did growing up because they’re not good at passing tests. Let’s be honest, some people are better suited to exams than others in the same way that some of us are more sporty or arty</a:t>
            </a:r>
            <a:r>
              <a:rPr lang="en-GB" sz="2200" dirty="0" smtClean="0">
                <a:solidFill>
                  <a:srgbClr val="333333"/>
                </a:solidFill>
                <a:latin typeface="+mj-lt"/>
              </a:rPr>
              <a:t>. There </a:t>
            </a:r>
            <a:r>
              <a:rPr lang="en-GB" sz="2200" dirty="0">
                <a:solidFill>
                  <a:srgbClr val="333333"/>
                </a:solidFill>
                <a:latin typeface="+mj-lt"/>
              </a:rPr>
              <a:t>are a few of us whose minds turn to putty under pressure. </a:t>
            </a:r>
            <a:r>
              <a:rPr lang="en-GB" sz="2200" dirty="0">
                <a:solidFill>
                  <a:srgbClr val="005689"/>
                </a:solidFill>
                <a:latin typeface="+mj-lt"/>
                <a:hlinkClick r:id="rId4"/>
              </a:rPr>
              <a:t>Exams</a:t>
            </a:r>
            <a:r>
              <a:rPr lang="en-GB" sz="2200" dirty="0">
                <a:solidFill>
                  <a:srgbClr val="333333"/>
                </a:solidFill>
                <a:latin typeface="+mj-lt"/>
              </a:rPr>
              <a:t> left me feeling worthless and lacking in confidence. The worse I did in each test, the more pressure I felt to deliver results that never came. When I failed half my A-levels, and was rejected by my university choices, I spiralled into a depression.</a:t>
            </a:r>
          </a:p>
        </p:txBody>
      </p:sp>
    </p:spTree>
    <p:extLst>
      <p:ext uri="{BB962C8B-B14F-4D97-AF65-F5344CB8AC3E}">
        <p14:creationId xmlns:p14="http://schemas.microsoft.com/office/powerpoint/2010/main" val="101437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0200" y="452894"/>
            <a:ext cx="11709400" cy="5847755"/>
          </a:xfrm>
          <a:prstGeom prst="rect">
            <a:avLst/>
          </a:prstGeom>
        </p:spPr>
        <p:txBody>
          <a:bodyPr wrap="square">
            <a:spAutoFit/>
          </a:bodyPr>
          <a:lstStyle/>
          <a:p>
            <a:pPr lvl="0" eaLnBrk="0" fontAlgn="base" hangingPunct="0">
              <a:spcBef>
                <a:spcPct val="0"/>
              </a:spcBef>
              <a:spcAft>
                <a:spcPct val="0"/>
              </a:spcAft>
            </a:pPr>
            <a:r>
              <a:rPr lang="en-US" altLang="en-US" sz="2200" dirty="0">
                <a:solidFill>
                  <a:srgbClr val="333333"/>
                </a:solidFill>
                <a:latin typeface="+mj-lt"/>
              </a:rPr>
              <a:t>The wilderness rescued me. I have been shaped by my experiences in the great outdoors. Feeling comfortable in the wild gave me the confidence to be who I am, not who others want me to be. There is a natural simplicity to nature; it is far more tactile and tangible than the classroom. It’s a leveller; it strengthened my character and set me back on track</a:t>
            </a:r>
            <a:r>
              <a:rPr lang="en-US" altLang="en-US" sz="2200" dirty="0" smtClean="0">
                <a:solidFill>
                  <a:srgbClr val="333333"/>
                </a:solidFill>
                <a:latin typeface="+mj-lt"/>
              </a:rPr>
              <a:t>.</a:t>
            </a:r>
          </a:p>
          <a:p>
            <a:pPr lvl="0" eaLnBrk="0" fontAlgn="base" hangingPunct="0">
              <a:spcBef>
                <a:spcPct val="0"/>
              </a:spcBef>
              <a:spcAft>
                <a:spcPct val="0"/>
              </a:spcAft>
            </a:pPr>
            <a:endParaRPr lang="en-US" altLang="en-US" sz="2200" dirty="0">
              <a:latin typeface="+mj-lt"/>
            </a:endParaRPr>
          </a:p>
          <a:p>
            <a:pPr lvl="0" eaLnBrk="0" fontAlgn="base" hangingPunct="0">
              <a:spcBef>
                <a:spcPct val="0"/>
              </a:spcBef>
              <a:spcAft>
                <a:spcPct val="0"/>
              </a:spcAft>
            </a:pPr>
            <a:r>
              <a:rPr lang="en-US" altLang="en-US" sz="2200" dirty="0">
                <a:solidFill>
                  <a:srgbClr val="333333"/>
                </a:solidFill>
                <a:latin typeface="+mj-lt"/>
              </a:rPr>
              <a:t>That’s why, instead of pumping time and money into exams, we should focus on wellbeing and encouraging our children to connect with the natural world. I’m not suggesting the abolition of the exam system, but we could certainly cut back to allow more time for children to explore the world around them</a:t>
            </a:r>
            <a:r>
              <a:rPr lang="en-US" altLang="en-US" sz="2200" dirty="0" smtClean="0">
                <a:solidFill>
                  <a:srgbClr val="333333"/>
                </a:solidFill>
                <a:latin typeface="+mj-lt"/>
              </a:rPr>
              <a:t>.</a:t>
            </a:r>
          </a:p>
          <a:p>
            <a:pPr lvl="0" eaLnBrk="0" fontAlgn="base" hangingPunct="0">
              <a:spcBef>
                <a:spcPct val="0"/>
              </a:spcBef>
              <a:spcAft>
                <a:spcPct val="0"/>
              </a:spcAft>
            </a:pPr>
            <a:endParaRPr lang="en-US" altLang="en-US" sz="2200" dirty="0">
              <a:latin typeface="+mj-lt"/>
            </a:endParaRPr>
          </a:p>
          <a:p>
            <a:pPr lvl="0" eaLnBrk="0" fontAlgn="base" hangingPunct="0">
              <a:spcBef>
                <a:spcPct val="0"/>
              </a:spcBef>
              <a:spcAft>
                <a:spcPct val="0"/>
              </a:spcAft>
            </a:pPr>
            <a:r>
              <a:rPr lang="en-US" altLang="en-US" sz="2200" dirty="0">
                <a:solidFill>
                  <a:srgbClr val="333333"/>
                </a:solidFill>
                <a:latin typeface="+mj-lt"/>
              </a:rPr>
              <a:t>It doesn’t need a huge investment either. Even if you don’t have immediate access, wilderness camps and schools are waiting to receive inner-city children. Part of the beauty of wilderness schooling is that the overheads are very low. You want a classroom? Build a shelter from nature’s store. You want to eat? Forage for it</a:t>
            </a:r>
            <a:r>
              <a:rPr lang="en-US" altLang="en-US" sz="2200" dirty="0" smtClean="0">
                <a:solidFill>
                  <a:srgbClr val="333333"/>
                </a:solidFill>
                <a:latin typeface="+mj-lt"/>
              </a:rPr>
              <a:t>.</a:t>
            </a:r>
          </a:p>
          <a:p>
            <a:pPr lvl="0" eaLnBrk="0" fontAlgn="base" hangingPunct="0">
              <a:spcBef>
                <a:spcPct val="0"/>
              </a:spcBef>
              <a:spcAft>
                <a:spcPct val="0"/>
              </a:spcAft>
            </a:pPr>
            <a:endParaRPr lang="en-GB" sz="2200" dirty="0" smtClean="0">
              <a:latin typeface="+mj-lt"/>
            </a:endParaRPr>
          </a:p>
          <a:p>
            <a:pPr lvl="0" eaLnBrk="0" fontAlgn="base" hangingPunct="0">
              <a:spcBef>
                <a:spcPct val="0"/>
              </a:spcBef>
              <a:spcAft>
                <a:spcPct val="0"/>
              </a:spcAft>
            </a:pPr>
            <a:r>
              <a:rPr lang="en-GB" sz="2200" dirty="0" smtClean="0">
                <a:latin typeface="+mj-lt"/>
              </a:rPr>
              <a:t>And </a:t>
            </a:r>
            <a:r>
              <a:rPr lang="en-GB" sz="2200" dirty="0">
                <a:latin typeface="+mj-lt"/>
              </a:rPr>
              <a:t>evidence shows connecting with nature really works. Free play in the outdoors is good for social and emotional development, improves self-awareness, and makes children more co-operative.</a:t>
            </a:r>
            <a:endParaRPr lang="en-US" altLang="en-US" sz="2200" dirty="0">
              <a:latin typeface="+mj-lt"/>
            </a:endParaRPr>
          </a:p>
        </p:txBody>
      </p:sp>
    </p:spTree>
    <p:extLst>
      <p:ext uri="{BB962C8B-B14F-4D97-AF65-F5344CB8AC3E}">
        <p14:creationId xmlns:p14="http://schemas.microsoft.com/office/powerpoint/2010/main" val="422470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897" y="685799"/>
            <a:ext cx="11337851" cy="5540376"/>
          </a:xfrm>
        </p:spPr>
        <p:txBody>
          <a:bodyPr>
            <a:noAutofit/>
          </a:bodyPr>
          <a:lstStyle/>
          <a:p>
            <a:pPr marL="0" indent="0">
              <a:buNone/>
            </a:pPr>
            <a:r>
              <a:rPr lang="en-GB" sz="2200" dirty="0">
                <a:latin typeface="+mj-lt"/>
              </a:rPr>
              <a:t>A study by the </a:t>
            </a:r>
            <a:r>
              <a:rPr lang="en-GB" sz="2200" dirty="0">
                <a:latin typeface="+mj-lt"/>
                <a:hlinkClick r:id="rId3"/>
              </a:rPr>
              <a:t>American Medical Association</a:t>
            </a:r>
            <a:r>
              <a:rPr lang="en-GB" sz="2200" dirty="0">
                <a:latin typeface="+mj-lt"/>
              </a:rPr>
              <a:t> in 2005 concluded that: “Children will be smarter, better able to get along with others, healthier and happier when they have regular opportunities for free and unstructured play in the out-of-doors.” There is also scientific evidence that the wilderness can reduce hyperactivity and has a soothing effect on children, especially those suffering from attention deficit disorder.</a:t>
            </a:r>
          </a:p>
          <a:p>
            <a:pPr marL="0" indent="0">
              <a:buNone/>
            </a:pPr>
            <a:r>
              <a:rPr lang="en-GB" sz="2200" dirty="0">
                <a:latin typeface="+mj-lt"/>
              </a:rPr>
              <a:t>We’ve got it all wrong. We need to bring positivity, health and wellbeing back into our schools. It’s time to turn everything on its head and classrooms inside out.</a:t>
            </a:r>
          </a:p>
          <a:p>
            <a:pPr marL="0" indent="0">
              <a:buNone/>
            </a:pPr>
            <a:r>
              <a:rPr lang="en-GB" sz="2200" dirty="0" smtClean="0">
                <a:latin typeface="+mj-lt"/>
              </a:rPr>
              <a:t>There </a:t>
            </a:r>
            <a:r>
              <a:rPr lang="en-GB" sz="2200" dirty="0">
                <a:latin typeface="+mj-lt"/>
              </a:rPr>
              <a:t>are many examples to learn from. German visionary Kurt Hahn was one of the early pioneers of outdoor education. He founded Schule Schloss Salem in Germany and the United World Colleges movement that includes Atlantic college in Wales and Gordonston in Scotland. His educational vision encompassed craftsmanship, community service, outdoor pursuits and physical skills</a:t>
            </a:r>
            <a:r>
              <a:rPr lang="en-GB" sz="2200" dirty="0" smtClean="0">
                <a:latin typeface="+mj-lt"/>
              </a:rPr>
              <a:t>.</a:t>
            </a:r>
          </a:p>
          <a:p>
            <a:pPr marL="0" indent="0">
              <a:buNone/>
            </a:pPr>
            <a:r>
              <a:rPr lang="en-GB" sz="2200" dirty="0">
                <a:latin typeface="+mj-lt"/>
              </a:rPr>
              <a:t>The Scandinavians have also led the way in this field for many years, not only ensuring class time in the wilderness, but also replacing teaching by subjects with topics. Wilderness schooling involves a similar approach of non-conformist team work, with kids expected to work together in nature. No longer do they sit in rows while their teachers lecture, lessons are now collaborative. </a:t>
            </a:r>
          </a:p>
        </p:txBody>
      </p:sp>
    </p:spTree>
    <p:extLst>
      <p:ext uri="{BB962C8B-B14F-4D97-AF65-F5344CB8AC3E}">
        <p14:creationId xmlns:p14="http://schemas.microsoft.com/office/powerpoint/2010/main" val="141962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 y="-40145"/>
            <a:ext cx="12188529" cy="6898145"/>
          </a:xfrm>
        </p:spPr>
      </p:pic>
      <p:pic>
        <p:nvPicPr>
          <p:cNvPr id="7170" name="Picture 2" descr="https://upload.wikimedia.org/wikipedia/commons/d/d2/Wilderness_Therapy_and_Backpacking.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875" y="-37680"/>
            <a:ext cx="12192000" cy="416378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upload.wikimedia.org/wikipedia/commons/e/ef/Children_playing_outdoors.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7839388" y="334289"/>
            <a:ext cx="4349140" cy="6523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27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2"/>
                                        </p:tgtEl>
                                        <p:attrNameLst>
                                          <p:attrName>style.visibility</p:attrName>
                                        </p:attrNameLst>
                                      </p:cBhvr>
                                      <p:to>
                                        <p:strVal val="visible"/>
                                      </p:to>
                                    </p:set>
                                    <p:anim calcmode="lin" valueType="num">
                                      <p:cBhvr additive="base">
                                        <p:cTn id="13" dur="500" fill="hold"/>
                                        <p:tgtEl>
                                          <p:spTgt spid="7172"/>
                                        </p:tgtEl>
                                        <p:attrNameLst>
                                          <p:attrName>ppt_x</p:attrName>
                                        </p:attrNameLst>
                                      </p:cBhvr>
                                      <p:tavLst>
                                        <p:tav tm="0">
                                          <p:val>
                                            <p:strVal val="#ppt_x"/>
                                          </p:val>
                                        </p:tav>
                                        <p:tav tm="100000">
                                          <p:val>
                                            <p:strVal val="#ppt_x"/>
                                          </p:val>
                                        </p:tav>
                                      </p:tavLst>
                                    </p:anim>
                                    <p:anim calcmode="lin" valueType="num">
                                      <p:cBhvr additive="base">
                                        <p:cTn id="14"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222" y="1000124"/>
            <a:ext cx="11337851" cy="4930775"/>
          </a:xfrm>
        </p:spPr>
        <p:txBody>
          <a:bodyPr>
            <a:normAutofit/>
          </a:bodyPr>
          <a:lstStyle/>
          <a:p>
            <a:pPr marL="0" indent="0">
              <a:buNone/>
            </a:pPr>
            <a:r>
              <a:rPr lang="en-GB" sz="2200" dirty="0">
                <a:latin typeface="+mj-lt"/>
              </a:rPr>
              <a:t>The system is geared towards improving communication, confidence, character and resilience rather than pushing kids through what have essentially become exam factories.</a:t>
            </a:r>
          </a:p>
          <a:p>
            <a:pPr marL="0" indent="0">
              <a:buNone/>
            </a:pPr>
            <a:r>
              <a:rPr lang="en-GB" sz="2200" dirty="0">
                <a:latin typeface="+mj-lt"/>
              </a:rPr>
              <a:t>Our once progressive and world-class education system now seems to have ground to a halt. Why are we still using teaching systems that rely on cramming information to be regurgitated in exams?</a:t>
            </a:r>
          </a:p>
          <a:p>
            <a:pPr marL="0" indent="0">
              <a:buNone/>
            </a:pPr>
            <a:r>
              <a:rPr lang="en-GB" sz="2200" dirty="0">
                <a:latin typeface="+mj-lt"/>
              </a:rPr>
              <a:t>I want an education system that works inside out. The outdoors becomes a weekly topic – encompassing geography, environment, resourcefulness, home economics, science, and maths – undertaken outside. Classes could be in an inner-city park, scrubland or garden.</a:t>
            </a:r>
          </a:p>
          <a:p>
            <a:pPr marL="0" indent="0">
              <a:buNone/>
            </a:pPr>
            <a:r>
              <a:rPr lang="en-GB" sz="2200" dirty="0">
                <a:latin typeface="+mj-lt"/>
              </a:rPr>
              <a:t>As my own children step on to the conveyor belt, I am determined to give them a rounded education. I am in a fortunate position to share some of the wonders of the wilderness with my own kids. But we all have a responsibility to ensure every child has access to the same life-enhancing opportunities. The government should think long and hard before launching another budget-sapping exam and think about investing in the health and wellbeing of future generations.</a:t>
            </a:r>
          </a:p>
          <a:p>
            <a:pPr marL="0" indent="0">
              <a:buNone/>
            </a:pPr>
            <a:endParaRPr lang="en-GB" sz="2200" dirty="0">
              <a:latin typeface="+mj-lt"/>
            </a:endParaRPr>
          </a:p>
        </p:txBody>
      </p:sp>
      <p:sp>
        <p:nvSpPr>
          <p:cNvPr id="4" name="Rectangle 3"/>
          <p:cNvSpPr/>
          <p:nvPr/>
        </p:nvSpPr>
        <p:spPr>
          <a:xfrm>
            <a:off x="2070100" y="6163270"/>
            <a:ext cx="9817099" cy="276999"/>
          </a:xfrm>
          <a:prstGeom prst="rect">
            <a:avLst/>
          </a:prstGeom>
        </p:spPr>
        <p:txBody>
          <a:bodyPr wrap="square">
            <a:spAutoFit/>
          </a:bodyPr>
          <a:lstStyle/>
          <a:p>
            <a:r>
              <a:rPr lang="en-GB" sz="1200" dirty="0">
                <a:latin typeface="+mj-lt"/>
              </a:rPr>
              <a:t>https://www.theguardian.com/teacher-network/2015/dec/17/we-need-fewer-exams-and-more-wilderness-in-education?CMP=share_btn_fb</a:t>
            </a:r>
          </a:p>
        </p:txBody>
      </p:sp>
    </p:spTree>
    <p:extLst>
      <p:ext uri="{BB962C8B-B14F-4D97-AF65-F5344CB8AC3E}">
        <p14:creationId xmlns:p14="http://schemas.microsoft.com/office/powerpoint/2010/main" val="288353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0502" y="870332"/>
            <a:ext cx="2976911" cy="2976911"/>
          </a:xfrm>
        </p:spPr>
      </p:pic>
      <p:sp>
        <p:nvSpPr>
          <p:cNvPr id="5" name="TextBox 4"/>
          <p:cNvSpPr txBox="1"/>
          <p:nvPr/>
        </p:nvSpPr>
        <p:spPr>
          <a:xfrm>
            <a:off x="824074" y="1619647"/>
            <a:ext cx="2509766" cy="1569660"/>
          </a:xfrm>
          <a:prstGeom prst="rect">
            <a:avLst/>
          </a:prstGeom>
          <a:noFill/>
        </p:spPr>
        <p:txBody>
          <a:bodyPr wrap="square" rtlCol="0">
            <a:spAutoFit/>
          </a:bodyPr>
          <a:lstStyle/>
          <a:p>
            <a:pPr algn="ctr"/>
            <a:r>
              <a:rPr lang="en-GB" sz="2400" dirty="0" smtClean="0">
                <a:latin typeface="+mj-lt"/>
              </a:rPr>
              <a:t>What do you see as the biggest challenges of your generation?</a:t>
            </a:r>
            <a:endParaRPr lang="en-GB" sz="2400" dirty="0">
              <a:latin typeface="+mj-lt"/>
            </a:endParaRPr>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3539" y="1704531"/>
            <a:ext cx="3450904" cy="3450904"/>
          </a:xfrm>
          <a:prstGeom prst="rect">
            <a:avLst/>
          </a:prstGeom>
        </p:spPr>
      </p:pic>
      <p:sp>
        <p:nvSpPr>
          <p:cNvPr id="9" name="TextBox 8"/>
          <p:cNvSpPr txBox="1"/>
          <p:nvPr/>
        </p:nvSpPr>
        <p:spPr>
          <a:xfrm>
            <a:off x="4756612" y="2829818"/>
            <a:ext cx="2584757" cy="1200329"/>
          </a:xfrm>
          <a:prstGeom prst="rect">
            <a:avLst/>
          </a:prstGeom>
          <a:noFill/>
        </p:spPr>
        <p:txBody>
          <a:bodyPr wrap="square" rtlCol="0">
            <a:spAutoFit/>
          </a:bodyPr>
          <a:lstStyle/>
          <a:p>
            <a:pPr algn="ctr"/>
            <a:r>
              <a:rPr lang="en-GB" sz="2400" dirty="0" smtClean="0">
                <a:latin typeface="+mj-lt"/>
              </a:rPr>
              <a:t>What do you see as the greatest solutions?</a:t>
            </a:r>
            <a:endParaRPr lang="en-GB" sz="2400" dirty="0">
              <a:latin typeface="+mj-lt"/>
            </a:endParaRPr>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1836" y="2635220"/>
            <a:ext cx="3209322" cy="3209322"/>
          </a:xfrm>
          <a:prstGeom prst="rect">
            <a:avLst/>
          </a:prstGeom>
        </p:spPr>
      </p:pic>
      <p:sp>
        <p:nvSpPr>
          <p:cNvPr id="8" name="TextBox 7"/>
          <p:cNvSpPr txBox="1"/>
          <p:nvPr/>
        </p:nvSpPr>
        <p:spPr>
          <a:xfrm>
            <a:off x="8676718" y="3189307"/>
            <a:ext cx="2579558" cy="2215991"/>
          </a:xfrm>
          <a:prstGeom prst="rect">
            <a:avLst/>
          </a:prstGeom>
          <a:noFill/>
        </p:spPr>
        <p:txBody>
          <a:bodyPr wrap="square" rtlCol="0">
            <a:spAutoFit/>
          </a:bodyPr>
          <a:lstStyle/>
          <a:p>
            <a:pPr algn="ctr"/>
            <a:r>
              <a:rPr lang="en-GB" sz="2300" dirty="0" smtClean="0">
                <a:latin typeface="+mj-lt"/>
              </a:rPr>
              <a:t>How do </a:t>
            </a:r>
            <a:r>
              <a:rPr lang="en-GB" sz="2300" u="sng" dirty="0" smtClean="0">
                <a:latin typeface="+mj-lt"/>
              </a:rPr>
              <a:t>you</a:t>
            </a:r>
            <a:r>
              <a:rPr lang="en-GB" sz="2300" dirty="0" smtClean="0">
                <a:latin typeface="+mj-lt"/>
              </a:rPr>
              <a:t> think we can start to get people to connect more with the world and care about the planet?</a:t>
            </a:r>
            <a:endParaRPr lang="en-GB" sz="2300" dirty="0">
              <a:latin typeface="+mj-lt"/>
            </a:endParaRPr>
          </a:p>
        </p:txBody>
      </p:sp>
    </p:spTree>
    <p:extLst>
      <p:ext uri="{BB962C8B-B14F-4D97-AF65-F5344CB8AC3E}">
        <p14:creationId xmlns:p14="http://schemas.microsoft.com/office/powerpoint/2010/main" val="87173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497" y="1235075"/>
            <a:ext cx="11337851" cy="4351338"/>
          </a:xfrm>
        </p:spPr>
        <p:txBody>
          <a:bodyPr>
            <a:normAutofit/>
          </a:bodyPr>
          <a:lstStyle/>
          <a:p>
            <a:pPr marL="0" indent="0">
              <a:buNone/>
            </a:pPr>
            <a:r>
              <a:rPr lang="en-GB" dirty="0" smtClean="0">
                <a:latin typeface="+mj-lt"/>
              </a:rPr>
              <a:t>To finish, take a look at one of these three ways to engage with the insignificance of humankind on the earth (we have, after all, only been here for 3 seconds!) to allow you to start developing a greater form of respect for the planet.</a:t>
            </a:r>
          </a:p>
          <a:p>
            <a:pPr marL="0" indent="0">
              <a:buNone/>
            </a:pPr>
            <a:endParaRPr lang="en-GB" dirty="0" smtClean="0">
              <a:latin typeface="+mj-lt"/>
            </a:endParaRPr>
          </a:p>
          <a:p>
            <a:pPr marL="514350" indent="-514350">
              <a:buAutoNum type="arabicPeriod"/>
            </a:pPr>
            <a:r>
              <a:rPr lang="en-GB" b="1" dirty="0" smtClean="0">
                <a:latin typeface="+mj-lt"/>
                <a:hlinkClick r:id="rId2"/>
              </a:rPr>
              <a:t>The History of Earth</a:t>
            </a:r>
            <a:r>
              <a:rPr lang="en-GB" b="1" dirty="0" smtClean="0">
                <a:latin typeface="+mj-lt"/>
              </a:rPr>
              <a:t> </a:t>
            </a:r>
            <a:r>
              <a:rPr lang="en-GB" sz="2000" dirty="0" smtClean="0">
                <a:latin typeface="+mj-lt"/>
              </a:rPr>
              <a:t>(using the map of the USA)</a:t>
            </a:r>
          </a:p>
          <a:p>
            <a:pPr marL="514350" indent="-514350">
              <a:buAutoNum type="arabicPeriod"/>
            </a:pPr>
            <a:r>
              <a:rPr lang="en-GB" b="1" dirty="0" smtClean="0">
                <a:latin typeface="+mj-lt"/>
                <a:hlinkClick r:id="rId3"/>
              </a:rPr>
              <a:t>Deep Time Walk </a:t>
            </a:r>
            <a:r>
              <a:rPr lang="en-GB" sz="2000" dirty="0" smtClean="0">
                <a:latin typeface="+mj-lt"/>
              </a:rPr>
              <a:t>(using a downloadable App to walk the history of the earth)</a:t>
            </a:r>
          </a:p>
          <a:p>
            <a:pPr marL="514350" indent="-514350">
              <a:buAutoNum type="arabicPeriod"/>
            </a:pPr>
            <a:r>
              <a:rPr lang="en-GB" b="1" dirty="0" smtClean="0">
                <a:latin typeface="+mj-lt"/>
                <a:hlinkClick r:id="rId4"/>
              </a:rPr>
              <a:t>Cosmic Eye </a:t>
            </a:r>
            <a:r>
              <a:rPr lang="en-GB" sz="2000" dirty="0" smtClean="0">
                <a:latin typeface="+mj-lt"/>
              </a:rPr>
              <a:t>(using a zoom in and out of perspective)</a:t>
            </a:r>
          </a:p>
          <a:p>
            <a:pPr marL="514350" indent="-514350">
              <a:buAutoNum type="arabicPeriod"/>
            </a:pPr>
            <a:endParaRPr lang="en-GB" b="1" dirty="0">
              <a:latin typeface="+mj-lt"/>
            </a:endParaRPr>
          </a:p>
        </p:txBody>
      </p:sp>
    </p:spTree>
    <p:extLst>
      <p:ext uri="{BB962C8B-B14F-4D97-AF65-F5344CB8AC3E}">
        <p14:creationId xmlns:p14="http://schemas.microsoft.com/office/powerpoint/2010/main" val="14542768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620" y="6166559"/>
            <a:ext cx="1430027" cy="573741"/>
          </a:xfrm>
          <a:prstGeom prst="rect">
            <a:avLst/>
          </a:prstGeom>
        </p:spPr>
      </p:pic>
      <p:sp>
        <p:nvSpPr>
          <p:cNvPr id="14" name="Oval 13"/>
          <p:cNvSpPr/>
          <p:nvPr/>
        </p:nvSpPr>
        <p:spPr>
          <a:xfrm>
            <a:off x="3232298" y="765544"/>
            <a:ext cx="5847906" cy="5709684"/>
          </a:xfrm>
          <a:prstGeom prst="ellipse">
            <a:avLst/>
          </a:prstGeom>
          <a:solidFill>
            <a:schemeClr val="bg2">
              <a:lumMod val="10000"/>
              <a:alpha val="21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Box 9"/>
          <p:cNvSpPr txBox="1"/>
          <p:nvPr/>
        </p:nvSpPr>
        <p:spPr>
          <a:xfrm>
            <a:off x="3308861" y="2863650"/>
            <a:ext cx="5694780" cy="1754326"/>
          </a:xfrm>
          <a:prstGeom prst="rect">
            <a:avLst/>
          </a:prstGeom>
          <a:noFill/>
        </p:spPr>
        <p:txBody>
          <a:bodyPr wrap="square" rtlCol="0">
            <a:spAutoFit/>
          </a:bodyPr>
          <a:lstStyle/>
          <a:p>
            <a:pPr algn="ctr"/>
            <a:r>
              <a:rPr lang="en-GB" sz="5400" b="1" dirty="0" smtClean="0">
                <a:solidFill>
                  <a:prstClr val="white"/>
                </a:solidFill>
              </a:rPr>
              <a:t>SUSTAINABILITY</a:t>
            </a:r>
          </a:p>
          <a:p>
            <a:pPr algn="ctr"/>
            <a:endParaRPr lang="en-GB" sz="1400" b="1" dirty="0" smtClean="0">
              <a:solidFill>
                <a:prstClr val="white"/>
              </a:solidFill>
            </a:endParaRPr>
          </a:p>
          <a:p>
            <a:pPr algn="ctr"/>
            <a:r>
              <a:rPr lang="en-GB" sz="2000" b="1" dirty="0" smtClean="0">
                <a:solidFill>
                  <a:srgbClr val="FEE725"/>
                </a:solidFill>
              </a:rPr>
              <a:t>T H I S </a:t>
            </a:r>
            <a:r>
              <a:rPr lang="en-GB" sz="2000" b="1" dirty="0">
                <a:solidFill>
                  <a:srgbClr val="FEE725"/>
                </a:solidFill>
              </a:rPr>
              <a:t> </a:t>
            </a:r>
            <a:r>
              <a:rPr lang="en-GB" sz="2000" b="1" dirty="0" smtClean="0">
                <a:solidFill>
                  <a:srgbClr val="FEE725"/>
                </a:solidFill>
              </a:rPr>
              <a:t>S O R T  O F  L E A R N I N G  </a:t>
            </a:r>
          </a:p>
          <a:p>
            <a:pPr algn="ctr"/>
            <a:r>
              <a:rPr lang="en-GB" sz="2000" b="1" dirty="0" smtClean="0">
                <a:solidFill>
                  <a:srgbClr val="FEE725"/>
                </a:solidFill>
              </a:rPr>
              <a:t>C A N</a:t>
            </a:r>
            <a:r>
              <a:rPr lang="en-GB" sz="2000" dirty="0" smtClean="0">
                <a:solidFill>
                  <a:srgbClr val="FEE725"/>
                </a:solidFill>
              </a:rPr>
              <a:t> ’ </a:t>
            </a:r>
            <a:r>
              <a:rPr lang="en-GB" sz="2000" b="1" dirty="0" smtClean="0">
                <a:solidFill>
                  <a:srgbClr val="FEE725"/>
                </a:solidFill>
              </a:rPr>
              <a:t>T  W A I T </a:t>
            </a:r>
          </a:p>
        </p:txBody>
      </p:sp>
    </p:spTree>
    <p:extLst>
      <p:ext uri="{BB962C8B-B14F-4D97-AF65-F5344CB8AC3E}">
        <p14:creationId xmlns:p14="http://schemas.microsoft.com/office/powerpoint/2010/main" val="157925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69" y="370312"/>
            <a:ext cx="11357344" cy="1190958"/>
          </a:xfrm>
        </p:spPr>
        <p:txBody>
          <a:bodyPr/>
          <a:lstStyle/>
          <a:p>
            <a:r>
              <a:rPr lang="en-GB" dirty="0"/>
              <a:t>In this lesson, students will:</a:t>
            </a:r>
          </a:p>
        </p:txBody>
      </p:sp>
      <p:sp>
        <p:nvSpPr>
          <p:cNvPr id="3" name="Content Placeholder 2"/>
          <p:cNvSpPr>
            <a:spLocks noGrp="1"/>
          </p:cNvSpPr>
          <p:nvPr>
            <p:ph idx="1"/>
          </p:nvPr>
        </p:nvSpPr>
        <p:spPr>
          <a:xfrm>
            <a:off x="1672028" y="1561270"/>
            <a:ext cx="10391442" cy="4591240"/>
          </a:xfrm>
        </p:spPr>
        <p:txBody>
          <a:bodyPr>
            <a:normAutofit/>
          </a:bodyPr>
          <a:lstStyle/>
          <a:p>
            <a:pPr marL="0" indent="0">
              <a:buNone/>
            </a:pPr>
            <a:r>
              <a:rPr lang="en-GB" dirty="0">
                <a:latin typeface="+mj-lt"/>
              </a:rPr>
              <a:t>Think about and explore some of the high impact environmental changes happening around the world</a:t>
            </a:r>
          </a:p>
          <a:p>
            <a:pPr marL="0" indent="0">
              <a:buNone/>
            </a:pPr>
            <a:endParaRPr lang="en-GB" dirty="0">
              <a:latin typeface="+mj-lt"/>
            </a:endParaRPr>
          </a:p>
          <a:p>
            <a:pPr marL="0" indent="0">
              <a:buNone/>
            </a:pPr>
            <a:r>
              <a:rPr lang="en-GB" dirty="0">
                <a:latin typeface="+mj-lt"/>
              </a:rPr>
              <a:t>Understand and explore our own role and responsibilities in eliciting change in our own lives, homes and communities</a:t>
            </a:r>
          </a:p>
          <a:p>
            <a:pPr marL="0" indent="0">
              <a:buNone/>
            </a:pPr>
            <a:endParaRPr lang="en-GB" dirty="0">
              <a:latin typeface="+mj-lt"/>
            </a:endParaRPr>
          </a:p>
          <a:p>
            <a:pPr marL="0" indent="0">
              <a:buNone/>
            </a:pPr>
            <a:r>
              <a:rPr lang="en-GB" dirty="0">
                <a:latin typeface="+mj-lt"/>
              </a:rPr>
              <a:t>Explore and unravel some of the obstacles preventing individual and societal action and how our political climate is influencing our behaviour</a:t>
            </a:r>
          </a:p>
          <a:p>
            <a:pPr marL="0" indent="0">
              <a:buNone/>
            </a:pPr>
            <a:endParaRPr lang="en-GB" dirty="0"/>
          </a:p>
        </p:txBody>
      </p:sp>
      <p:sp>
        <p:nvSpPr>
          <p:cNvPr id="8" name="Oval 7"/>
          <p:cNvSpPr/>
          <p:nvPr/>
        </p:nvSpPr>
        <p:spPr>
          <a:xfrm>
            <a:off x="370369" y="1618502"/>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Foco"/>
              </a:rPr>
              <a:t>THINK!</a:t>
            </a:r>
            <a:endParaRPr lang="en-GB" sz="1600" b="1" dirty="0">
              <a:solidFill>
                <a:srgbClr val="FEE725"/>
              </a:solidFill>
              <a:latin typeface="Foco"/>
            </a:endParaRPr>
          </a:p>
        </p:txBody>
      </p:sp>
      <p:sp>
        <p:nvSpPr>
          <p:cNvPr id="9" name="Oval 8"/>
          <p:cNvSpPr/>
          <p:nvPr/>
        </p:nvSpPr>
        <p:spPr>
          <a:xfrm>
            <a:off x="370369" y="3078706"/>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Foco"/>
              </a:rPr>
              <a:t>FEEL!</a:t>
            </a:r>
            <a:endParaRPr lang="en-GB" sz="1600" b="1" dirty="0">
              <a:solidFill>
                <a:srgbClr val="FEE725"/>
              </a:solidFill>
              <a:latin typeface="Foco"/>
            </a:endParaRPr>
          </a:p>
        </p:txBody>
      </p:sp>
      <p:sp>
        <p:nvSpPr>
          <p:cNvPr id="10" name="Oval 9"/>
          <p:cNvSpPr/>
          <p:nvPr/>
        </p:nvSpPr>
        <p:spPr>
          <a:xfrm>
            <a:off x="370369" y="4538910"/>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endParaRPr lang="en-GB" b="1" dirty="0">
              <a:solidFill>
                <a:srgbClr val="FEE725"/>
              </a:solidFill>
            </a:endParaRPr>
          </a:p>
        </p:txBody>
      </p:sp>
      <p:sp>
        <p:nvSpPr>
          <p:cNvPr id="11" name="TextBox 10"/>
          <p:cNvSpPr txBox="1"/>
          <p:nvPr/>
        </p:nvSpPr>
        <p:spPr>
          <a:xfrm>
            <a:off x="410541" y="4971927"/>
            <a:ext cx="1216240" cy="338554"/>
          </a:xfrm>
          <a:prstGeom prst="rect">
            <a:avLst/>
          </a:prstGeom>
          <a:noFill/>
        </p:spPr>
        <p:txBody>
          <a:bodyPr wrap="square" rtlCol="0">
            <a:spAutoFit/>
          </a:bodyPr>
          <a:lstStyle/>
          <a:p>
            <a:r>
              <a:rPr lang="en-GB" sz="1600" b="1" dirty="0" smtClean="0">
                <a:solidFill>
                  <a:srgbClr val="FEE725"/>
                </a:solidFill>
                <a:latin typeface="Foco"/>
              </a:rPr>
              <a:t>CONNECT!</a:t>
            </a:r>
            <a:endParaRPr lang="en-GB" sz="1600" b="1" dirty="0">
              <a:solidFill>
                <a:srgbClr val="FEE725"/>
              </a:solidFill>
              <a:latin typeface="Foco"/>
            </a:endParaRPr>
          </a:p>
        </p:txBody>
      </p:sp>
    </p:spTree>
    <p:extLst>
      <p:ext uri="{BB962C8B-B14F-4D97-AF65-F5344CB8AC3E}">
        <p14:creationId xmlns:p14="http://schemas.microsoft.com/office/powerpoint/2010/main" val="1098998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72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65593" y="4251960"/>
            <a:ext cx="3754810" cy="1661993"/>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P R E  L E S S O N </a:t>
            </a:r>
          </a:p>
          <a:p>
            <a:pPr algn="ctr"/>
            <a:r>
              <a:rPr lang="en-GB" sz="2400" b="1" dirty="0">
                <a:solidFill>
                  <a:prstClr val="white"/>
                </a:solidFill>
                <a:latin typeface="Foco" panose="020B0504050202020203" pitchFamily="34" charset="0"/>
              </a:rPr>
              <a:t> </a:t>
            </a:r>
            <a:r>
              <a:rPr lang="en-GB" sz="2400" b="1" dirty="0" smtClean="0">
                <a:solidFill>
                  <a:prstClr val="white"/>
                </a:solidFill>
                <a:latin typeface="Foco" panose="020B0504050202020203" pitchFamily="34" charset="0"/>
              </a:rPr>
              <a:t>R E F L E C T I O N S </a:t>
            </a:r>
            <a:endParaRPr lang="en-GB" sz="1100" b="1" dirty="0" smtClean="0">
              <a:solidFill>
                <a:prstClr val="white"/>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3 </a:t>
            </a:r>
            <a:r>
              <a:rPr lang="en-GB" dirty="0" smtClean="0">
                <a:solidFill>
                  <a:srgbClr val="FEE725"/>
                </a:solidFill>
                <a:latin typeface="Foco" panose="020B0504050202020203" pitchFamily="34" charset="0"/>
              </a:rPr>
              <a:t>– </a:t>
            </a:r>
            <a:r>
              <a:rPr lang="en-GB" b="1" dirty="0" smtClean="0">
                <a:solidFill>
                  <a:srgbClr val="FEE725"/>
                </a:solidFill>
                <a:latin typeface="Foco" panose="020B0504050202020203" pitchFamily="34" charset="0"/>
              </a:rPr>
              <a:t>5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2139732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782" y="1463162"/>
            <a:ext cx="11337851" cy="5130361"/>
          </a:xfrm>
        </p:spPr>
        <p:txBody>
          <a:bodyPr/>
          <a:lstStyle/>
          <a:p>
            <a:pPr marL="228597" indent="0">
              <a:lnSpc>
                <a:spcPct val="115000"/>
              </a:lnSpc>
              <a:spcAft>
                <a:spcPts val="1000"/>
              </a:spcAft>
              <a:buNone/>
            </a:pPr>
            <a:r>
              <a:rPr lang="en-GB" dirty="0">
                <a:latin typeface="+mj-lt"/>
                <a:ea typeface="Calibri" panose="020F0502020204030204" pitchFamily="34" charset="0"/>
                <a:cs typeface="Times New Roman" panose="02020603050405020304" pitchFamily="18" charset="0"/>
              </a:rPr>
              <a:t>Introduce the following REFLECTIVE QUESTIONS for students to consider during the lesson:</a:t>
            </a:r>
            <a:endParaRPr lang="en-GB" dirty="0">
              <a:solidFill>
                <a:srgbClr val="35372F"/>
              </a:solidFill>
              <a:latin typeface="+mj-lt"/>
              <a:ea typeface="Calibri" panose="020F0502020204030204" pitchFamily="34" charset="0"/>
              <a:cs typeface="Times New Roman" panose="02020603050405020304" pitchFamily="18" charset="0"/>
            </a:endParaRPr>
          </a:p>
          <a:p>
            <a:pPr marL="514350" lvl="0" indent="-514350">
              <a:buFont typeface="+mj-lt"/>
              <a:buAutoNum type="arabicPeriod"/>
            </a:pPr>
            <a:r>
              <a:rPr lang="en-GB" b="1" dirty="0">
                <a:latin typeface="+mj-lt"/>
              </a:rPr>
              <a:t>How much power and responsibility does an individual have to make a difference to climate change?</a:t>
            </a:r>
            <a:endParaRPr lang="en-GB" dirty="0">
              <a:latin typeface="+mj-lt"/>
            </a:endParaRPr>
          </a:p>
          <a:p>
            <a:pPr marL="514350" lvl="0" indent="-514350">
              <a:buFont typeface="+mj-lt"/>
              <a:buAutoNum type="arabicPeriod"/>
            </a:pPr>
            <a:r>
              <a:rPr lang="en-GB" b="1" dirty="0">
                <a:latin typeface="+mj-lt"/>
              </a:rPr>
              <a:t>What can we do to allow people to feel more engaged in positive action (rather than apathy or despair) when it comes to tackling climate change?</a:t>
            </a:r>
          </a:p>
          <a:p>
            <a:pPr marL="514350" lvl="0" indent="-514350">
              <a:buFont typeface="+mj-lt"/>
              <a:buAutoNum type="arabicPeriod"/>
            </a:pPr>
            <a:r>
              <a:rPr lang="en-GB" b="1" dirty="0">
                <a:latin typeface="+mj-lt"/>
              </a:rPr>
              <a:t>Where are examples of positive action and sustainable living happening around the world?</a:t>
            </a:r>
            <a:endParaRPr lang="en-GB" dirty="0">
              <a:latin typeface="+mj-lt"/>
            </a:endParaRPr>
          </a:p>
        </p:txBody>
      </p:sp>
    </p:spTree>
    <p:extLst>
      <p:ext uri="{BB962C8B-B14F-4D97-AF65-F5344CB8AC3E}">
        <p14:creationId xmlns:p14="http://schemas.microsoft.com/office/powerpoint/2010/main" val="315518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95536" y="3997348"/>
            <a:ext cx="3754810" cy="1292662"/>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T O M O R </a:t>
            </a:r>
            <a:r>
              <a:rPr lang="en-GB" sz="2400" b="1" dirty="0" err="1" smtClean="0">
                <a:solidFill>
                  <a:prstClr val="white"/>
                </a:solidFill>
                <a:latin typeface="Foco" panose="020B0504050202020203" pitchFamily="34" charset="0"/>
              </a:rPr>
              <a:t>R</a:t>
            </a:r>
            <a:r>
              <a:rPr lang="en-GB" sz="2400" b="1" dirty="0" smtClean="0">
                <a:solidFill>
                  <a:prstClr val="white"/>
                </a:solidFill>
                <a:latin typeface="Foco" panose="020B0504050202020203" pitchFamily="34" charset="0"/>
              </a:rPr>
              <a:t> O W</a:t>
            </a:r>
            <a:endParaRPr lang="en-GB" sz="1100" b="1" dirty="0" smtClean="0">
              <a:solidFill>
                <a:prstClr val="white"/>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1 5  M </a:t>
            </a:r>
            <a:r>
              <a:rPr lang="en-GB" b="1" dirty="0" smtClean="0">
                <a:solidFill>
                  <a:srgbClr val="FEE725"/>
                </a:solidFill>
                <a:latin typeface="Foco" panose="020B0504050202020203" pitchFamily="34" charset="0"/>
              </a:rPr>
              <a:t>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352320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1197664"/>
            <a:ext cx="11337851" cy="4351338"/>
          </a:xfrm>
        </p:spPr>
        <p:txBody>
          <a:bodyPr>
            <a:normAutofit/>
          </a:bodyPr>
          <a:lstStyle/>
          <a:p>
            <a:pPr marL="0" indent="0">
              <a:buNone/>
            </a:pPr>
            <a:r>
              <a:rPr lang="en-GB" dirty="0">
                <a:latin typeface="+mj-lt"/>
              </a:rPr>
              <a:t>Watch the short trailer (1.46 mins) for the recent film directed by</a:t>
            </a:r>
            <a:r>
              <a:rPr lang="en-GB" b="1" dirty="0">
                <a:latin typeface="+mj-lt"/>
                <a:hlinkClick r:id="rId2"/>
              </a:rPr>
              <a:t> Mélanie Laurent and Cyril Dion</a:t>
            </a:r>
            <a:r>
              <a:rPr lang="en-GB" dirty="0">
                <a:latin typeface="+mj-lt"/>
              </a:rPr>
              <a:t> entitled: </a:t>
            </a:r>
          </a:p>
          <a:p>
            <a:pPr marL="0" indent="0">
              <a:buNone/>
            </a:pPr>
            <a:endParaRPr lang="en-GB" dirty="0">
              <a:solidFill>
                <a:prstClr val="black"/>
              </a:solidFill>
              <a:latin typeface="+mj-lt"/>
            </a:endParaRPr>
          </a:p>
          <a:p>
            <a:pPr marL="0" indent="0">
              <a:buNone/>
            </a:pPr>
            <a:r>
              <a:rPr lang="en-GB" sz="4800" b="1" u="sng" dirty="0">
                <a:latin typeface="+mj-lt"/>
                <a:hlinkClick r:id="rId3"/>
              </a:rPr>
              <a:t>Demain</a:t>
            </a:r>
            <a:endParaRPr lang="en-GB" sz="4800" b="1" dirty="0">
              <a:latin typeface="+mj-lt"/>
            </a:endParaRPr>
          </a:p>
          <a:p>
            <a:pPr marL="0" indent="0">
              <a:buNone/>
            </a:pPr>
            <a:r>
              <a:rPr lang="en-GB" altLang="en-US" sz="1600" b="1" dirty="0" smtClean="0">
                <a:latin typeface="+mj-lt"/>
                <a:ea typeface="Calibri" panose="020F0502020204030204" pitchFamily="34" charset="0"/>
                <a:cs typeface="Times New Roman" panose="02020603050405020304" pitchFamily="18" charset="0"/>
              </a:rPr>
              <a:t>(</a:t>
            </a:r>
            <a:r>
              <a:rPr lang="en-GB" altLang="en-US" sz="1600" b="1" dirty="0">
                <a:latin typeface="+mj-lt"/>
                <a:ea typeface="Calibri" panose="020F0502020204030204" pitchFamily="34" charset="0"/>
                <a:cs typeface="Times New Roman" panose="02020603050405020304" pitchFamily="18" charset="0"/>
              </a:rPr>
              <a:t>The film will start automatically with the next slide. 	</a:t>
            </a:r>
            <a:r>
              <a:rPr lang="en-GB" altLang="en-US" sz="1600" b="1" dirty="0" smtClean="0">
                <a:latin typeface="+mj-lt"/>
                <a:ea typeface="Calibri" panose="020F0502020204030204" pitchFamily="34" charset="0"/>
                <a:cs typeface="Times New Roman" panose="02020603050405020304" pitchFamily="18" charset="0"/>
              </a:rPr>
              <a:t>						                  Click </a:t>
            </a:r>
            <a:r>
              <a:rPr lang="en-GB" altLang="en-US" sz="1600" b="1" dirty="0">
                <a:latin typeface="+mj-lt"/>
                <a:ea typeface="Calibri" panose="020F0502020204030204" pitchFamily="34" charset="0"/>
                <a:cs typeface="Times New Roman" panose="02020603050405020304" pitchFamily="18" charset="0"/>
              </a:rPr>
              <a:t>on the link above for the hyperlink if required)</a:t>
            </a:r>
            <a:endParaRPr lang="en-GB" altLang="en-US" sz="1400" dirty="0">
              <a:latin typeface="+mj-lt"/>
            </a:endParaRPr>
          </a:p>
          <a:p>
            <a:pPr marL="0" lvl="0" indent="0" eaLnBrk="0" fontAlgn="base" hangingPunct="0">
              <a:lnSpc>
                <a:spcPct val="100000"/>
              </a:lnSpc>
              <a:spcBef>
                <a:spcPct val="0"/>
              </a:spcBef>
              <a:spcAft>
                <a:spcPct val="0"/>
              </a:spcAft>
              <a:buNone/>
            </a:pPr>
            <a:endParaRPr lang="en-GB" altLang="en-US" sz="4400" dirty="0">
              <a:latin typeface="+mj-lt"/>
              <a:ea typeface="Calibri" panose="020F0502020204030204" pitchFamily="34" charset="0"/>
              <a:cs typeface="Times New Roman" panose="02020603050405020304" pitchFamily="18" charset="0"/>
            </a:endParaRPr>
          </a:p>
          <a:p>
            <a:pPr marL="0" indent="0">
              <a:buNone/>
            </a:pPr>
            <a:endParaRPr lang="en-GB" dirty="0">
              <a:latin typeface="+mj-lt"/>
            </a:endParaRPr>
          </a:p>
          <a:p>
            <a:pPr marL="0" indent="0">
              <a:buNone/>
            </a:pPr>
            <a:endParaRPr lang="en-GB" dirty="0">
              <a:latin typeface="+mj-lt"/>
            </a:endParaRPr>
          </a:p>
        </p:txBody>
      </p:sp>
      <p:pic>
        <p:nvPicPr>
          <p:cNvPr id="6" name="Picture 2" descr="http://seedfreedom.info/wp-content/uploads/2015/11/Demain-banni%C3%A8re.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35624" y="2227809"/>
            <a:ext cx="4962525" cy="3009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560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9441" y="1498597"/>
            <a:ext cx="4994483" cy="4351338"/>
          </a:xfrm>
        </p:spPr>
        <p:txBody>
          <a:bodyPr/>
          <a:lstStyle/>
          <a:p>
            <a:pPr marL="0" lvl="0" indent="0" eaLnBrk="0" fontAlgn="base" hangingPunct="0">
              <a:lnSpc>
                <a:spcPct val="100000"/>
              </a:lnSpc>
              <a:spcBef>
                <a:spcPct val="0"/>
              </a:spcBef>
              <a:spcAft>
                <a:spcPct val="0"/>
              </a:spcAft>
              <a:buNone/>
            </a:pPr>
            <a:r>
              <a:rPr lang="en-GB" altLang="en-US" dirty="0">
                <a:latin typeface="+mj-lt"/>
                <a:ea typeface="Calibri" panose="020F0502020204030204" pitchFamily="34" charset="0"/>
                <a:cs typeface="Times New Roman" panose="02020603050405020304" pitchFamily="18" charset="0"/>
              </a:rPr>
              <a:t>Allow students a few minutes to respond to the film with people sitting near to them.</a:t>
            </a:r>
          </a:p>
          <a:p>
            <a:pPr marL="0" lvl="0" indent="0" eaLnBrk="0" fontAlgn="base" hangingPunct="0">
              <a:lnSpc>
                <a:spcPct val="100000"/>
              </a:lnSpc>
              <a:spcBef>
                <a:spcPct val="0"/>
              </a:spcBef>
              <a:spcAft>
                <a:spcPct val="0"/>
              </a:spcAft>
              <a:buNone/>
            </a:pPr>
            <a:endParaRPr lang="en-GB" altLang="en-US" dirty="0">
              <a:latin typeface="+mj-lt"/>
              <a:ea typeface="Calibri" panose="020F0502020204030204" pitchFamily="34" charset="0"/>
              <a:cs typeface="Times New Roman" panose="02020603050405020304" pitchFamily="18" charset="0"/>
            </a:endParaRPr>
          </a:p>
          <a:p>
            <a:pPr marL="0" lvl="0" indent="0" eaLnBrk="0" fontAlgn="base" hangingPunct="0">
              <a:lnSpc>
                <a:spcPct val="100000"/>
              </a:lnSpc>
              <a:spcBef>
                <a:spcPct val="0"/>
              </a:spcBef>
              <a:spcAft>
                <a:spcPct val="0"/>
              </a:spcAft>
              <a:buNone/>
            </a:pPr>
            <a:r>
              <a:rPr lang="en-GB" altLang="en-US" dirty="0">
                <a:latin typeface="+mj-lt"/>
                <a:ea typeface="Calibri" panose="020F0502020204030204" pitchFamily="34" charset="0"/>
                <a:cs typeface="Times New Roman" panose="02020603050405020304" pitchFamily="18" charset="0"/>
              </a:rPr>
              <a:t>After sharing their initial responses, ask them to consider the following questions:</a:t>
            </a:r>
            <a:endParaRPr lang="en-GB" altLang="en-US" sz="4400" dirty="0">
              <a:latin typeface="+mj-lt"/>
            </a:endParaRPr>
          </a:p>
          <a:p>
            <a:pPr marL="0" indent="0">
              <a:buNone/>
            </a:pPr>
            <a:endParaRPr lang="en-GB" dirty="0">
              <a:latin typeface="+mj-lt"/>
            </a:endParaRPr>
          </a:p>
        </p:txBody>
      </p:sp>
      <p:pic>
        <p:nvPicPr>
          <p:cNvPr id="6" name="Picture 2" descr="http://seedfreedom.info/wp-content/uploads/2015/11/Demain-banni%C3%A8re.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65321" y="1733160"/>
            <a:ext cx="5454120" cy="3308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211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5486" y="1186490"/>
            <a:ext cx="2976911" cy="2976911"/>
          </a:xfrm>
        </p:spPr>
      </p:pic>
      <p:sp>
        <p:nvSpPr>
          <p:cNvPr id="5" name="TextBox 4"/>
          <p:cNvSpPr txBox="1"/>
          <p:nvPr/>
        </p:nvSpPr>
        <p:spPr>
          <a:xfrm>
            <a:off x="1510742" y="1625710"/>
            <a:ext cx="2626397" cy="1938992"/>
          </a:xfrm>
          <a:prstGeom prst="rect">
            <a:avLst/>
          </a:prstGeom>
          <a:noFill/>
        </p:spPr>
        <p:txBody>
          <a:bodyPr wrap="square" rtlCol="0">
            <a:spAutoFit/>
          </a:bodyPr>
          <a:lstStyle/>
          <a:p>
            <a:pPr algn="ctr"/>
            <a:r>
              <a:rPr lang="en-GB" sz="2400" dirty="0">
                <a:latin typeface="+mj-lt"/>
              </a:rPr>
              <a:t>What do you think the significance of local communities might be in tackling climate change?</a:t>
            </a:r>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7309" y="1729649"/>
            <a:ext cx="2976911" cy="2976911"/>
          </a:xfrm>
          <a:prstGeom prst="rect">
            <a:avLst/>
          </a:prstGeom>
        </p:spPr>
      </p:pic>
      <p:sp>
        <p:nvSpPr>
          <p:cNvPr id="7" name="TextBox 6"/>
          <p:cNvSpPr txBox="1"/>
          <p:nvPr/>
        </p:nvSpPr>
        <p:spPr>
          <a:xfrm>
            <a:off x="5026106" y="2445746"/>
            <a:ext cx="2448046" cy="1569660"/>
          </a:xfrm>
          <a:prstGeom prst="rect">
            <a:avLst/>
          </a:prstGeom>
          <a:noFill/>
        </p:spPr>
        <p:txBody>
          <a:bodyPr wrap="square" rtlCol="0">
            <a:spAutoFit/>
          </a:bodyPr>
          <a:lstStyle/>
          <a:p>
            <a:pPr algn="ctr"/>
            <a:r>
              <a:rPr lang="en-GB" sz="2400" dirty="0" smtClean="0">
                <a:latin typeface="+mj-lt"/>
              </a:rPr>
              <a:t>What local action are you aware of in your community?</a:t>
            </a:r>
            <a:endParaRPr lang="en-GB" sz="2400" dirty="0">
              <a:latin typeface="+mj-lt"/>
            </a:endParaRPr>
          </a:p>
        </p:txBody>
      </p:sp>
      <p:pic>
        <p:nvPicPr>
          <p:cNvPr id="8"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3017" y="2329506"/>
            <a:ext cx="2976911" cy="2976911"/>
          </a:xfrm>
          <a:prstGeom prst="rect">
            <a:avLst/>
          </a:prstGeom>
        </p:spPr>
      </p:pic>
      <p:sp>
        <p:nvSpPr>
          <p:cNvPr id="9" name="TextBox 8"/>
          <p:cNvSpPr txBox="1"/>
          <p:nvPr/>
        </p:nvSpPr>
        <p:spPr>
          <a:xfrm>
            <a:off x="8291814" y="2931303"/>
            <a:ext cx="2448046" cy="1938992"/>
          </a:xfrm>
          <a:prstGeom prst="rect">
            <a:avLst/>
          </a:prstGeom>
          <a:noFill/>
        </p:spPr>
        <p:txBody>
          <a:bodyPr wrap="square" rtlCol="0">
            <a:spAutoFit/>
          </a:bodyPr>
          <a:lstStyle/>
          <a:p>
            <a:pPr algn="ctr"/>
            <a:r>
              <a:rPr lang="en-GB" sz="2400" dirty="0" smtClean="0">
                <a:latin typeface="+mj-lt"/>
              </a:rPr>
              <a:t>What is your own school doing to support a sustainable future?</a:t>
            </a:r>
            <a:endParaRPr lang="en-GB" sz="2400" dirty="0">
              <a:latin typeface="+mj-lt"/>
            </a:endParaRPr>
          </a:p>
        </p:txBody>
      </p:sp>
    </p:spTree>
    <p:extLst>
      <p:ext uri="{BB962C8B-B14F-4D97-AF65-F5344CB8AC3E}">
        <p14:creationId xmlns:p14="http://schemas.microsoft.com/office/powerpoint/2010/main" val="236288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Custom 4">
      <a:dk1>
        <a:srgbClr val="35372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2277</TotalTime>
  <Words>1518</Words>
  <Application>Microsoft Office PowerPoint</Application>
  <PresentationFormat>Widescreen</PresentationFormat>
  <Paragraphs>128</Paragraphs>
  <Slides>29</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Arial</vt:lpstr>
      <vt:lpstr>Calibri</vt:lpstr>
      <vt:lpstr>Calibri Light</vt:lpstr>
      <vt:lpstr>Century Gothic</vt:lpstr>
      <vt:lpstr>Foco</vt:lpstr>
      <vt:lpstr>Just Another Hand</vt:lpstr>
      <vt:lpstr>Tahoma</vt:lpstr>
      <vt:lpstr>Times New Roman</vt:lpstr>
      <vt:lpstr>1_Office Theme</vt:lpstr>
      <vt:lpstr>3_Office Theme</vt:lpstr>
      <vt:lpstr>PowerPoint Presentation</vt:lpstr>
      <vt:lpstr>PowerPoint Presentation</vt:lpstr>
      <vt:lpstr>In this lesson, students will: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INDIVIDUAL ACTIONS</vt:lpstr>
      <vt:lpstr>COLLECTIVE 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need fewer exams and more wilderness in education Ben Fogle, Thursday 17 December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267</cp:revision>
  <dcterms:created xsi:type="dcterms:W3CDTF">2017-09-06T17:09:35Z</dcterms:created>
  <dcterms:modified xsi:type="dcterms:W3CDTF">2018-08-27T19:52:35Z</dcterms:modified>
</cp:coreProperties>
</file>