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9" r:id="rId1"/>
    <p:sldMasterId id="2147483805" r:id="rId2"/>
    <p:sldMasterId id="2147483817" r:id="rId3"/>
  </p:sldMasterIdLst>
  <p:notesMasterIdLst>
    <p:notesMasterId r:id="rId110"/>
  </p:notesMasterIdLst>
  <p:handoutMasterIdLst>
    <p:handoutMasterId r:id="rId111"/>
  </p:handoutMasterIdLst>
  <p:sldIdLst>
    <p:sldId id="542" r:id="rId4"/>
    <p:sldId id="543" r:id="rId5"/>
    <p:sldId id="544" r:id="rId6"/>
    <p:sldId id="545" r:id="rId7"/>
    <p:sldId id="546" r:id="rId8"/>
    <p:sldId id="547" r:id="rId9"/>
    <p:sldId id="548" r:id="rId10"/>
    <p:sldId id="549" r:id="rId11"/>
    <p:sldId id="550" r:id="rId12"/>
    <p:sldId id="551" r:id="rId13"/>
    <p:sldId id="454" r:id="rId14"/>
    <p:sldId id="455" r:id="rId15"/>
    <p:sldId id="456" r:id="rId16"/>
    <p:sldId id="457" r:id="rId17"/>
    <p:sldId id="458" r:id="rId18"/>
    <p:sldId id="552" r:id="rId19"/>
    <p:sldId id="464" r:id="rId20"/>
    <p:sldId id="465" r:id="rId21"/>
    <p:sldId id="466" r:id="rId22"/>
    <p:sldId id="467" r:id="rId23"/>
    <p:sldId id="468" r:id="rId24"/>
    <p:sldId id="469" r:id="rId25"/>
    <p:sldId id="470" r:id="rId26"/>
    <p:sldId id="471" r:id="rId27"/>
    <p:sldId id="472" r:id="rId28"/>
    <p:sldId id="473" r:id="rId29"/>
    <p:sldId id="474" r:id="rId30"/>
    <p:sldId id="553" r:id="rId31"/>
    <p:sldId id="529" r:id="rId32"/>
    <p:sldId id="476" r:id="rId33"/>
    <p:sldId id="477" r:id="rId34"/>
    <p:sldId id="478" r:id="rId35"/>
    <p:sldId id="479" r:id="rId36"/>
    <p:sldId id="480" r:id="rId37"/>
    <p:sldId id="481" r:id="rId38"/>
    <p:sldId id="482" r:id="rId39"/>
    <p:sldId id="483" r:id="rId40"/>
    <p:sldId id="484" r:id="rId41"/>
    <p:sldId id="485" r:id="rId42"/>
    <p:sldId id="486" r:id="rId43"/>
    <p:sldId id="487" r:id="rId44"/>
    <p:sldId id="488" r:id="rId45"/>
    <p:sldId id="489" r:id="rId46"/>
    <p:sldId id="490" r:id="rId47"/>
    <p:sldId id="491" r:id="rId48"/>
    <p:sldId id="492" r:id="rId49"/>
    <p:sldId id="493" r:id="rId50"/>
    <p:sldId id="494" r:id="rId51"/>
    <p:sldId id="495" r:id="rId52"/>
    <p:sldId id="496" r:id="rId53"/>
    <p:sldId id="497" r:id="rId54"/>
    <p:sldId id="498" r:id="rId55"/>
    <p:sldId id="499" r:id="rId56"/>
    <p:sldId id="500" r:id="rId57"/>
    <p:sldId id="501" r:id="rId58"/>
    <p:sldId id="502" r:id="rId59"/>
    <p:sldId id="503" r:id="rId60"/>
    <p:sldId id="504" r:id="rId61"/>
    <p:sldId id="505" r:id="rId62"/>
    <p:sldId id="506" r:id="rId63"/>
    <p:sldId id="507" r:id="rId64"/>
    <p:sldId id="508" r:id="rId65"/>
    <p:sldId id="509" r:id="rId66"/>
    <p:sldId id="510" r:id="rId67"/>
    <p:sldId id="511" r:id="rId68"/>
    <p:sldId id="512" r:id="rId69"/>
    <p:sldId id="513" r:id="rId70"/>
    <p:sldId id="514" r:id="rId71"/>
    <p:sldId id="515" r:id="rId72"/>
    <p:sldId id="516" r:id="rId73"/>
    <p:sldId id="517" r:id="rId74"/>
    <p:sldId id="554" r:id="rId75"/>
    <p:sldId id="555" r:id="rId76"/>
    <p:sldId id="556" r:id="rId77"/>
    <p:sldId id="557" r:id="rId78"/>
    <p:sldId id="558" r:id="rId79"/>
    <p:sldId id="559" r:id="rId80"/>
    <p:sldId id="560" r:id="rId81"/>
    <p:sldId id="561" r:id="rId82"/>
    <p:sldId id="562" r:id="rId83"/>
    <p:sldId id="563" r:id="rId84"/>
    <p:sldId id="564" r:id="rId85"/>
    <p:sldId id="565" r:id="rId86"/>
    <p:sldId id="566" r:id="rId87"/>
    <p:sldId id="567" r:id="rId88"/>
    <p:sldId id="568" r:id="rId89"/>
    <p:sldId id="569" r:id="rId90"/>
    <p:sldId id="570" r:id="rId91"/>
    <p:sldId id="571" r:id="rId92"/>
    <p:sldId id="572" r:id="rId93"/>
    <p:sldId id="573" r:id="rId94"/>
    <p:sldId id="574" r:id="rId95"/>
    <p:sldId id="575" r:id="rId96"/>
    <p:sldId id="576" r:id="rId97"/>
    <p:sldId id="577" r:id="rId98"/>
    <p:sldId id="578" r:id="rId99"/>
    <p:sldId id="531" r:id="rId100"/>
    <p:sldId id="530" r:id="rId101"/>
    <p:sldId id="579" r:id="rId102"/>
    <p:sldId id="580" r:id="rId103"/>
    <p:sldId id="532" r:id="rId104"/>
    <p:sldId id="533" r:id="rId105"/>
    <p:sldId id="534" r:id="rId106"/>
    <p:sldId id="585" r:id="rId107"/>
    <p:sldId id="537" r:id="rId108"/>
    <p:sldId id="586"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12C0"/>
    <a:srgbClr val="FB23C2"/>
    <a:srgbClr val="3F8892"/>
    <a:srgbClr val="B482DA"/>
    <a:srgbClr val="CBCBCB"/>
    <a:srgbClr val="A7DDE1"/>
    <a:srgbClr val="FF0000"/>
    <a:srgbClr val="F9FCD0"/>
    <a:srgbClr val="0069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7" autoAdjust="0"/>
    <p:restoredTop sz="94660"/>
  </p:normalViewPr>
  <p:slideViewPr>
    <p:cSldViewPr snapToGrid="0">
      <p:cViewPr varScale="1">
        <p:scale>
          <a:sx n="67" d="100"/>
          <a:sy n="67" d="100"/>
        </p:scale>
        <p:origin x="384" y="48"/>
      </p:cViewPr>
      <p:guideLst/>
    </p:cSldViewPr>
  </p:slideViewPr>
  <p:notesTextViewPr>
    <p:cViewPr>
      <p:scale>
        <a:sx n="1" d="1"/>
        <a:sy n="1" d="1"/>
      </p:scale>
      <p:origin x="0" y="0"/>
    </p:cViewPr>
  </p:notesTextViewPr>
  <p:notesViewPr>
    <p:cSldViewPr snapToGrid="0">
      <p:cViewPr varScale="1">
        <p:scale>
          <a:sx n="53" d="100"/>
          <a:sy n="53" d="100"/>
        </p:scale>
        <p:origin x="2648" y="5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811939-E9DC-4B76-AA6C-2F50C6A2849D}" type="datetimeFigureOut">
              <a:rPr lang="en-GB" smtClean="0"/>
              <a:t>21/09/2018</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16A184-380F-4DA2-A48B-89D28F86972D}" type="slidenum">
              <a:rPr lang="en-GB" smtClean="0"/>
              <a:t>‹#›</a:t>
            </a:fld>
            <a:endParaRPr lang="en-GB"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703847" cy="630297"/>
          </a:xfrm>
          <a:prstGeom prst="rect">
            <a:avLst/>
          </a:prstGeom>
        </p:spPr>
      </p:pic>
    </p:spTree>
    <p:extLst>
      <p:ext uri="{BB962C8B-B14F-4D97-AF65-F5344CB8AC3E}">
        <p14:creationId xmlns:p14="http://schemas.microsoft.com/office/powerpoint/2010/main" val="2136566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E1E27-8D30-46C7-8C62-681E48BE9B1E}" type="datetimeFigureOut">
              <a:rPr lang="en-GB" smtClean="0"/>
              <a:t>21/09/2018</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C18C5-F3FA-4D0A-A9B9-2971BB5756E1}" type="slidenum">
              <a:rPr lang="en-GB" smtClean="0"/>
              <a:t>‹#›</a:t>
            </a:fld>
            <a:endParaRPr lang="en-GB" dirty="0"/>
          </a:p>
        </p:txBody>
      </p:sp>
    </p:spTree>
    <p:extLst>
      <p:ext uri="{BB962C8B-B14F-4D97-AF65-F5344CB8AC3E}">
        <p14:creationId xmlns:p14="http://schemas.microsoft.com/office/powerpoint/2010/main" val="361435201"/>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GB" dirty="0">
              <a:solidFill>
                <a:prstClr val="black"/>
              </a:solidFill>
            </a:endParaRPr>
          </a:p>
        </p:txBody>
      </p:sp>
      <p:sp>
        <p:nvSpPr>
          <p:cNvPr id="5" name="Slide Number Placeholder 4"/>
          <p:cNvSpPr>
            <a:spLocks noGrp="1"/>
          </p:cNvSpPr>
          <p:nvPr>
            <p:ph type="sldNum" sz="quarter" idx="11"/>
          </p:nvPr>
        </p:nvSpPr>
        <p:spPr/>
        <p:txBody>
          <a:bodyPr/>
          <a:lstStyle/>
          <a:p>
            <a:fld id="{DA1C18C5-F3FA-4D0A-A9B9-2971BB5756E1}"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781592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BB252E-798C-4DBA-9397-81E6123FBAF4}"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81348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594462-4774-4AF6-A269-33224962C868}" type="slidenum">
              <a:rPr lang="en-GB" smtClean="0">
                <a:solidFill>
                  <a:prstClr val="black"/>
                </a:solidFill>
              </a:rPr>
              <a:pPr/>
              <a:t>27</a:t>
            </a:fld>
            <a:endParaRPr lang="en-GB" dirty="0">
              <a:solidFill>
                <a:prstClr val="black"/>
              </a:solidFill>
            </a:endParaRPr>
          </a:p>
        </p:txBody>
      </p:sp>
    </p:spTree>
    <p:extLst>
      <p:ext uri="{BB962C8B-B14F-4D97-AF65-F5344CB8AC3E}">
        <p14:creationId xmlns:p14="http://schemas.microsoft.com/office/powerpoint/2010/main" val="4190340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833" y="1122363"/>
            <a:ext cx="11291776"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467833" y="3602038"/>
            <a:ext cx="1129177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Tree>
    <p:extLst>
      <p:ext uri="{BB962C8B-B14F-4D97-AF65-F5344CB8AC3E}">
        <p14:creationId xmlns:p14="http://schemas.microsoft.com/office/powerpoint/2010/main" val="3067622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1273742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64154941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476759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639526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401779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555135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3869268" y="6356350"/>
            <a:ext cx="5911517"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989882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262465" y="6356350"/>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3869268" y="6356350"/>
            <a:ext cx="5911517"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5" name="Slide Number Placeholder 4"/>
          <p:cNvSpPr>
            <a:spLocks noGrp="1"/>
          </p:cNvSpPr>
          <p:nvPr>
            <p:ph type="sldNum" sz="quarter" idx="12"/>
          </p:nvPr>
        </p:nvSpPr>
        <p:spPr>
          <a:xfrm>
            <a:off x="10634135" y="6356350"/>
            <a:ext cx="153092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358036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8" name="Date Placeholder 7"/>
          <p:cNvSpPr>
            <a:spLocks noGrp="1"/>
          </p:cNvSpPr>
          <p:nvPr>
            <p:ph type="dt" sz="half" idx="10"/>
          </p:nvPr>
        </p:nvSpPr>
        <p:spPr>
          <a:xfrm>
            <a:off x="1142996" y="6223828"/>
            <a:ext cx="2329074"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3949148" y="6223828"/>
            <a:ext cx="4717774" cy="365125"/>
          </a:xfrm>
          <a:prstGeom prst="rect">
            <a:avLst/>
          </a:prstGeom>
        </p:spPr>
        <p:txBody>
          <a:bodyPr/>
          <a:lstStyle/>
          <a:p>
            <a:endParaRPr lang="en-GB" dirty="0">
              <a:solidFill>
                <a:srgbClr val="35372F"/>
              </a:solidFill>
            </a:endParaRPr>
          </a:p>
        </p:txBody>
      </p:sp>
      <p:sp>
        <p:nvSpPr>
          <p:cNvPr id="10" name="Slide Number Placeholder 9"/>
          <p:cNvSpPr>
            <a:spLocks noGrp="1"/>
          </p:cNvSpPr>
          <p:nvPr>
            <p:ph type="sldNum" sz="quarter" idx="12"/>
          </p:nvPr>
        </p:nvSpPr>
        <p:spPr>
          <a:xfrm>
            <a:off x="9329530" y="6223828"/>
            <a:ext cx="170621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278202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GB" dirty="0">
              <a:solidFill>
                <a:srgbClr val="35372F"/>
              </a:solidFill>
            </a:endParaRPr>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8363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530" y="455279"/>
            <a:ext cx="11357344" cy="1190958"/>
          </a:xfrm>
        </p:spPr>
        <p:txBody>
          <a:bodyPr/>
          <a:lstStyle/>
          <a:p>
            <a:r>
              <a:rPr lang="en-US" smtClean="0"/>
              <a:t>Click to edit Master title style</a:t>
            </a:r>
            <a:endParaRPr lang="en-GB"/>
          </a:p>
        </p:txBody>
      </p:sp>
      <p:sp>
        <p:nvSpPr>
          <p:cNvPr id="3" name="Content Placeholder 2"/>
          <p:cNvSpPr>
            <a:spLocks noGrp="1"/>
          </p:cNvSpPr>
          <p:nvPr>
            <p:ph idx="1"/>
          </p:nvPr>
        </p:nvSpPr>
        <p:spPr>
          <a:xfrm>
            <a:off x="443022" y="1825625"/>
            <a:ext cx="113378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3"/>
          <p:cNvSpPr txBox="1">
            <a:spLocks/>
          </p:cNvSpPr>
          <p:nvPr userDrawn="1"/>
        </p:nvSpPr>
        <p:spPr>
          <a:xfrm>
            <a:off x="4038602"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rgbClr val="35372F">
                  <a:tint val="75000"/>
                </a:srgbClr>
              </a:solidFill>
            </a:endParaRPr>
          </a:p>
        </p:txBody>
      </p:sp>
    </p:spTree>
    <p:extLst>
      <p:ext uri="{BB962C8B-B14F-4D97-AF65-F5344CB8AC3E}">
        <p14:creationId xmlns:p14="http://schemas.microsoft.com/office/powerpoint/2010/main" val="239784111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904604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92710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prstClr val="black">
                    <a:tint val="75000"/>
                  </a:prstClr>
                </a:solidFill>
              </a:rPr>
              <a:pPr/>
              <a:t>21/09/2018</a:t>
            </a:fld>
            <a:endParaRPr lang="en-GB" dirty="0">
              <a:solidFill>
                <a:prstClr val="black">
                  <a:tint val="75000"/>
                </a:prstClr>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391895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prstClr val="black">
                    <a:tint val="75000"/>
                  </a:prstClr>
                </a:solidFill>
              </a:rPr>
              <a:pPr/>
              <a:t>21/09/2018</a:t>
            </a:fld>
            <a:endParaRPr lang="en-GB" dirty="0">
              <a:solidFill>
                <a:prstClr val="black">
                  <a:tint val="75000"/>
                </a:prstClr>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73513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prstClr val="black">
                    <a:tint val="75000"/>
                  </a:prstClr>
                </a:solidFill>
              </a:rPr>
              <a:pPr/>
              <a:t>21/09/2018</a:t>
            </a:fld>
            <a:endParaRPr lang="en-GB" dirty="0">
              <a:solidFill>
                <a:prstClr val="black">
                  <a:tint val="75000"/>
                </a:prstClr>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766915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prstClr val="black">
                    <a:tint val="75000"/>
                  </a:prstClr>
                </a:solidFill>
              </a:rPr>
              <a:pPr/>
              <a:t>21/09/2018</a:t>
            </a:fld>
            <a:endParaRPr lang="en-GB" dirty="0">
              <a:solidFill>
                <a:prstClr val="black">
                  <a:tint val="75000"/>
                </a:prstClr>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063268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Tree>
    <p:extLst>
      <p:ext uri="{BB962C8B-B14F-4D97-AF65-F5344CB8AC3E}">
        <p14:creationId xmlns:p14="http://schemas.microsoft.com/office/powerpoint/2010/main" val="10765253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3"/>
          <p:cNvSpPr txBox="1">
            <a:spLocks/>
          </p:cNvSpPr>
          <p:nvPr userDrawn="1"/>
        </p:nvSpPr>
        <p:spPr>
          <a:xfrm>
            <a:off x="4038602"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prstClr val="black">
                  <a:tint val="75000"/>
                </a:prstClr>
              </a:solidFill>
            </a:endParaRPr>
          </a:p>
        </p:txBody>
      </p:sp>
    </p:spTree>
    <p:extLst>
      <p:ext uri="{BB962C8B-B14F-4D97-AF65-F5344CB8AC3E}">
        <p14:creationId xmlns:p14="http://schemas.microsoft.com/office/powerpoint/2010/main" val="4291068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0616815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28582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9077" y="667486"/>
            <a:ext cx="11342429" cy="2906162"/>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449077" y="3572541"/>
            <a:ext cx="11342429" cy="152828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88597775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684885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prstClr val="black"/>
                </a:solidFill>
              </a:rPr>
              <a:pPr/>
              <a:t>21/09/2018</a:t>
            </a:fld>
            <a:endParaRPr lang="en-GB">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GB" dirty="0" smtClean="0">
                <a:solidFill>
                  <a:prstClr val="black"/>
                </a:solidFill>
              </a:rPr>
              <a:t>www.thoughtboxeducation.com</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9446812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prstClr val="black"/>
                </a:solidFill>
              </a:rPr>
              <a:pPr/>
              <a:t>21/09/2018</a:t>
            </a:fld>
            <a:endParaRPr lang="en-GB">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GB" dirty="0" smtClean="0">
                <a:solidFill>
                  <a:prstClr val="black"/>
                </a:solidFill>
              </a:rPr>
              <a:t>www.thoughtboxeducation.com</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06078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prstClr val="black"/>
                </a:solidFill>
              </a:rPr>
              <a:pPr/>
              <a:t>21/09/2018</a:t>
            </a:fld>
            <a:endParaRPr lang="en-GB">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dirty="0" smtClean="0">
                <a:solidFill>
                  <a:prstClr val="black"/>
                </a:solidFill>
              </a:rPr>
              <a:t>www.thoughtboxeducation.com</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338629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prstClr val="black"/>
                </a:solidFill>
              </a:rPr>
              <a:pPr/>
              <a:t>21/09/2018</a:t>
            </a:fld>
            <a:endParaRPr lang="en-GB">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dirty="0" smtClean="0">
                <a:solidFill>
                  <a:prstClr val="black"/>
                </a:solidFill>
              </a:rPr>
              <a:t>www.thoughtboxeducation.com</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71127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prstClr val="black"/>
                </a:solidFill>
              </a:rPr>
              <a:pPr/>
              <a:t>21/09/2018</a:t>
            </a:fld>
            <a:endParaRPr lang="en-GB">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dirty="0" smtClean="0">
                <a:solidFill>
                  <a:prstClr val="black"/>
                </a:solidFill>
              </a:rPr>
              <a:t>www.thoughtboxeducation.com</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80180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prstClr val="black"/>
                </a:solidFill>
              </a:rPr>
              <a:pPr/>
              <a:t>21/09/2018</a:t>
            </a:fld>
            <a:endParaRPr lang="en-GB">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dirty="0" smtClean="0">
                <a:solidFill>
                  <a:prstClr val="black"/>
                </a:solidFill>
              </a:rPr>
              <a:t>www.thoughtboxeducation.com</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96013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833" y="1122363"/>
            <a:ext cx="11291776"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467833" y="3602038"/>
            <a:ext cx="1129177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Tree>
    <p:extLst>
      <p:ext uri="{BB962C8B-B14F-4D97-AF65-F5344CB8AC3E}">
        <p14:creationId xmlns:p14="http://schemas.microsoft.com/office/powerpoint/2010/main" val="110218114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530" y="455279"/>
            <a:ext cx="11357344" cy="1190958"/>
          </a:xfrm>
        </p:spPr>
        <p:txBody>
          <a:bodyPr/>
          <a:lstStyle/>
          <a:p>
            <a:r>
              <a:rPr lang="en-US" smtClean="0"/>
              <a:t>Click to edit Master title style</a:t>
            </a:r>
            <a:endParaRPr lang="en-GB"/>
          </a:p>
        </p:txBody>
      </p:sp>
      <p:sp>
        <p:nvSpPr>
          <p:cNvPr id="3" name="Content Placeholder 2"/>
          <p:cNvSpPr>
            <a:spLocks noGrp="1"/>
          </p:cNvSpPr>
          <p:nvPr>
            <p:ph idx="1"/>
          </p:nvPr>
        </p:nvSpPr>
        <p:spPr>
          <a:xfrm>
            <a:off x="443022" y="1825625"/>
            <a:ext cx="113378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3"/>
          <p:cNvSpPr txBox="1">
            <a:spLocks/>
          </p:cNvSpPr>
          <p:nvPr userDrawn="1"/>
        </p:nvSpPr>
        <p:spPr>
          <a:xfrm>
            <a:off x="4038602"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rgbClr val="35372F">
                  <a:tint val="75000"/>
                </a:srgbClr>
              </a:solidFill>
            </a:endParaRPr>
          </a:p>
        </p:txBody>
      </p:sp>
    </p:spTree>
    <p:extLst>
      <p:ext uri="{BB962C8B-B14F-4D97-AF65-F5344CB8AC3E}">
        <p14:creationId xmlns:p14="http://schemas.microsoft.com/office/powerpoint/2010/main" val="40901165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9077" y="667486"/>
            <a:ext cx="11342429" cy="2906162"/>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449077" y="3572541"/>
            <a:ext cx="11342429" cy="152828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04746451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4794" y="489098"/>
            <a:ext cx="11313981" cy="119095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44794"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83770"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6573223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4794" y="489098"/>
            <a:ext cx="11313981" cy="119095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44794"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83770"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23433801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81140562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4037" y="499730"/>
            <a:ext cx="11355572" cy="1190958"/>
          </a:xfr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97692604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49357815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751" y="449262"/>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629755" y="58338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35751"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66773558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61086306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85254826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21595956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4496706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4174765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9098" y="365126"/>
            <a:ext cx="10866290" cy="1316038"/>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9098" y="2505075"/>
            <a:ext cx="550847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60876892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0037576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58447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3869268" y="6356350"/>
            <a:ext cx="5911517"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057279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262465" y="6356350"/>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3869268" y="6356350"/>
            <a:ext cx="5911517"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5" name="Slide Number Placeholder 4"/>
          <p:cNvSpPr>
            <a:spLocks noGrp="1"/>
          </p:cNvSpPr>
          <p:nvPr>
            <p:ph type="sldNum" sz="quarter" idx="12"/>
          </p:nvPr>
        </p:nvSpPr>
        <p:spPr>
          <a:xfrm>
            <a:off x="10634135" y="6356350"/>
            <a:ext cx="153092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8983945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8" name="Date Placeholder 7"/>
          <p:cNvSpPr>
            <a:spLocks noGrp="1"/>
          </p:cNvSpPr>
          <p:nvPr>
            <p:ph type="dt" sz="half" idx="10"/>
          </p:nvPr>
        </p:nvSpPr>
        <p:spPr>
          <a:xfrm>
            <a:off x="1142996" y="6223828"/>
            <a:ext cx="2329074"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3949148" y="6223828"/>
            <a:ext cx="4717774" cy="365125"/>
          </a:xfrm>
          <a:prstGeom prst="rect">
            <a:avLst/>
          </a:prstGeom>
        </p:spPr>
        <p:txBody>
          <a:bodyPr/>
          <a:lstStyle/>
          <a:p>
            <a:endParaRPr lang="en-GB" dirty="0">
              <a:solidFill>
                <a:srgbClr val="35372F"/>
              </a:solidFill>
            </a:endParaRPr>
          </a:p>
        </p:txBody>
      </p:sp>
      <p:sp>
        <p:nvSpPr>
          <p:cNvPr id="10" name="Slide Number Placeholder 9"/>
          <p:cNvSpPr>
            <a:spLocks noGrp="1"/>
          </p:cNvSpPr>
          <p:nvPr>
            <p:ph type="sldNum" sz="quarter" idx="12"/>
          </p:nvPr>
        </p:nvSpPr>
        <p:spPr>
          <a:xfrm>
            <a:off x="9329530" y="6223828"/>
            <a:ext cx="170621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4982979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GB" dirty="0">
              <a:solidFill>
                <a:srgbClr val="35372F"/>
              </a:solidFill>
            </a:endParaRPr>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719406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976503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0799227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prstClr val="black">
                    <a:tint val="75000"/>
                  </a:prstClr>
                </a:solidFill>
              </a:rPr>
              <a:pPr/>
              <a:t>21/09/2018</a:t>
            </a:fld>
            <a:endParaRPr lang="en-GB" dirty="0">
              <a:solidFill>
                <a:prstClr val="black">
                  <a:tint val="75000"/>
                </a:prstClr>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13214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prstClr val="black">
                    <a:tint val="75000"/>
                  </a:prstClr>
                </a:solidFill>
              </a:rPr>
              <a:pPr/>
              <a:t>21/09/2018</a:t>
            </a:fld>
            <a:endParaRPr lang="en-GB" dirty="0">
              <a:solidFill>
                <a:prstClr val="black">
                  <a:tint val="75000"/>
                </a:prstClr>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82622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4037" y="499730"/>
            <a:ext cx="11355572" cy="1190958"/>
          </a:xfr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90503338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prstClr val="black">
                    <a:tint val="75000"/>
                  </a:prstClr>
                </a:solidFill>
              </a:rPr>
              <a:pPr/>
              <a:t>21/09/2018</a:t>
            </a:fld>
            <a:endParaRPr lang="en-GB" dirty="0">
              <a:solidFill>
                <a:prstClr val="black">
                  <a:tint val="75000"/>
                </a:prstClr>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17419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prstClr val="black">
                    <a:tint val="75000"/>
                  </a:prstClr>
                </a:solidFill>
              </a:rPr>
              <a:pPr/>
              <a:t>21/09/2018</a:t>
            </a:fld>
            <a:endParaRPr lang="en-GB" dirty="0">
              <a:solidFill>
                <a:prstClr val="black">
                  <a:tint val="75000"/>
                </a:prstClr>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39992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5675097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751" y="449262"/>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629755" y="58338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35751"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7049381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8259107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3.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499730"/>
            <a:ext cx="11267189" cy="1190958"/>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28625" y="1825625"/>
            <a:ext cx="11267189"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Box 8"/>
          <p:cNvSpPr txBox="1"/>
          <p:nvPr userDrawn="1"/>
        </p:nvSpPr>
        <p:spPr>
          <a:xfrm>
            <a:off x="345374" y="68744"/>
            <a:ext cx="1921936" cy="276999"/>
          </a:xfrm>
          <a:prstGeom prst="rect">
            <a:avLst/>
          </a:prstGeom>
          <a:noFill/>
        </p:spPr>
        <p:txBody>
          <a:bodyPr wrap="none" rtlCol="0">
            <a:spAutoFit/>
          </a:bodyPr>
          <a:lstStyle/>
          <a:p>
            <a:r>
              <a:rPr lang="en-US" sz="1200" dirty="0" smtClean="0">
                <a:solidFill>
                  <a:srgbClr val="252823"/>
                </a:solidFill>
                <a:latin typeface="Foco"/>
                <a:cs typeface="Foco"/>
              </a:rPr>
              <a:t>TOPIC: </a:t>
            </a:r>
            <a:r>
              <a:rPr lang="en-US" sz="1200" b="1" dirty="0" smtClean="0">
                <a:solidFill>
                  <a:srgbClr val="252823"/>
                </a:solidFill>
                <a:latin typeface="Foco"/>
                <a:cs typeface="Foco"/>
              </a:rPr>
              <a:t>GLOBAL CULTURES</a:t>
            </a:r>
            <a:endParaRPr lang="en-US" sz="1200" b="1" dirty="0">
              <a:solidFill>
                <a:srgbClr val="252823"/>
              </a:solidFill>
            </a:endParaRPr>
          </a:p>
        </p:txBody>
      </p:sp>
      <p:cxnSp>
        <p:nvCxnSpPr>
          <p:cNvPr id="11" name="Straight Connector 10"/>
          <p:cNvCxnSpPr/>
          <p:nvPr userDrawn="1"/>
        </p:nvCxnSpPr>
        <p:spPr>
          <a:xfrm>
            <a:off x="428625" y="344105"/>
            <a:ext cx="11349908" cy="1638"/>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pic>
        <p:nvPicPr>
          <p:cNvPr id="15" name="Picture 14" descr="TB_Logo_v1.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14008" y="6109816"/>
            <a:ext cx="1440364" cy="550699"/>
          </a:xfrm>
          <a:prstGeom prst="rect">
            <a:avLst/>
          </a:prstGeom>
        </p:spPr>
      </p:pic>
      <p:sp>
        <p:nvSpPr>
          <p:cNvPr id="12" name="TextBox 11"/>
          <p:cNvSpPr txBox="1"/>
          <p:nvPr userDrawn="1"/>
        </p:nvSpPr>
        <p:spPr>
          <a:xfrm>
            <a:off x="8779705" y="6541834"/>
            <a:ext cx="3113445" cy="284011"/>
          </a:xfrm>
          <a:prstGeom prst="rect">
            <a:avLst/>
          </a:prstGeom>
          <a:noFill/>
        </p:spPr>
        <p:txBody>
          <a:bodyPr wrap="square" rtlCol="0">
            <a:spAutoFit/>
          </a:bodyPr>
          <a:lstStyle/>
          <a:p>
            <a:r>
              <a:rPr lang="en-US" sz="1200" dirty="0" smtClean="0">
                <a:solidFill>
                  <a:srgbClr val="252823"/>
                </a:solidFill>
              </a:rPr>
              <a:t>COPYRIGHT@2018 THOUGHTBOX EDUCATION</a:t>
            </a:r>
            <a:endParaRPr lang="en-US" sz="1200" dirty="0">
              <a:solidFill>
                <a:srgbClr val="252823"/>
              </a:solidFill>
            </a:endParaRPr>
          </a:p>
        </p:txBody>
      </p:sp>
      <p:cxnSp>
        <p:nvCxnSpPr>
          <p:cNvPr id="17" name="Straight Connector 16"/>
          <p:cNvCxnSpPr/>
          <p:nvPr userDrawn="1"/>
        </p:nvCxnSpPr>
        <p:spPr>
          <a:xfrm>
            <a:off x="1754372" y="6534030"/>
            <a:ext cx="10024161" cy="7804"/>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742405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smtClean="0"/>
              <a:t>Fifth level</a:t>
            </a:r>
            <a:endParaRPr lang="en-GB"/>
          </a:p>
        </p:txBody>
      </p:sp>
      <p:sp>
        <p:nvSpPr>
          <p:cNvPr id="10" name="TextBox 9"/>
          <p:cNvSpPr txBox="1"/>
          <p:nvPr userDrawn="1"/>
        </p:nvSpPr>
        <p:spPr>
          <a:xfrm>
            <a:off x="404096" y="55419"/>
            <a:ext cx="1864678" cy="276999"/>
          </a:xfrm>
          <a:prstGeom prst="rect">
            <a:avLst/>
          </a:prstGeom>
          <a:noFill/>
        </p:spPr>
        <p:txBody>
          <a:bodyPr wrap="none" rtlCol="0">
            <a:spAutoFit/>
          </a:bodyPr>
          <a:lstStyle/>
          <a:p>
            <a:r>
              <a:rPr lang="en-US" sz="1200" dirty="0" smtClean="0">
                <a:solidFill>
                  <a:srgbClr val="252823"/>
                </a:solidFill>
                <a:latin typeface="Foco"/>
                <a:cs typeface="Foco"/>
              </a:rPr>
              <a:t>TOPIC: GLOBAL CULTURES</a:t>
            </a:r>
            <a:endParaRPr lang="en-US" sz="1200" dirty="0">
              <a:solidFill>
                <a:srgbClr val="252823"/>
              </a:solidFill>
            </a:endParaRPr>
          </a:p>
        </p:txBody>
      </p:sp>
      <p:cxnSp>
        <p:nvCxnSpPr>
          <p:cNvPr id="11" name="Straight Connector 10"/>
          <p:cNvCxnSpPr/>
          <p:nvPr userDrawn="1"/>
        </p:nvCxnSpPr>
        <p:spPr>
          <a:xfrm>
            <a:off x="507986" y="382443"/>
            <a:ext cx="11118273" cy="0"/>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pic>
        <p:nvPicPr>
          <p:cNvPr id="13" name="Picture 12" descr="TB_Logo_v1.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4953" y="6081651"/>
            <a:ext cx="1577824" cy="633038"/>
          </a:xfrm>
          <a:prstGeom prst="rect">
            <a:avLst/>
          </a:prstGeom>
        </p:spPr>
      </p:pic>
      <p:cxnSp>
        <p:nvCxnSpPr>
          <p:cNvPr id="14" name="Straight Connector 13"/>
          <p:cNvCxnSpPr/>
          <p:nvPr userDrawn="1"/>
        </p:nvCxnSpPr>
        <p:spPr>
          <a:xfrm>
            <a:off x="1928091" y="6583201"/>
            <a:ext cx="9735128" cy="0"/>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9850586" y="6557816"/>
            <a:ext cx="2007473" cy="276999"/>
          </a:xfrm>
          <a:prstGeom prst="rect">
            <a:avLst/>
          </a:prstGeom>
          <a:noFill/>
        </p:spPr>
        <p:txBody>
          <a:bodyPr wrap="none" rtlCol="0">
            <a:spAutoFit/>
          </a:bodyPr>
          <a:lstStyle/>
          <a:p>
            <a:r>
              <a:rPr lang="en-US" sz="1200" dirty="0" smtClean="0">
                <a:solidFill>
                  <a:srgbClr val="252823"/>
                </a:solidFill>
                <a:latin typeface="Foco"/>
                <a:cs typeface="Foco"/>
              </a:rPr>
              <a:t>SPEAKER: </a:t>
            </a:r>
            <a:r>
              <a:rPr lang="en-US" sz="1200" dirty="0" smtClean="0">
                <a:solidFill>
                  <a:srgbClr val="252823"/>
                </a:solidFill>
              </a:rPr>
              <a:t>RACHEL MUSSON </a:t>
            </a:r>
            <a:endParaRPr lang="en-US" sz="1200" dirty="0">
              <a:solidFill>
                <a:srgbClr val="252823"/>
              </a:solidFill>
            </a:endParaRPr>
          </a:p>
        </p:txBody>
      </p:sp>
    </p:spTree>
    <p:extLst>
      <p:ext uri="{BB962C8B-B14F-4D97-AF65-F5344CB8AC3E}">
        <p14:creationId xmlns:p14="http://schemas.microsoft.com/office/powerpoint/2010/main" val="202529822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499730"/>
            <a:ext cx="11267189" cy="1190958"/>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28625" y="1825625"/>
            <a:ext cx="11267189"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Box 8"/>
          <p:cNvSpPr txBox="1"/>
          <p:nvPr userDrawn="1"/>
        </p:nvSpPr>
        <p:spPr>
          <a:xfrm>
            <a:off x="345374" y="68744"/>
            <a:ext cx="1921936" cy="276999"/>
          </a:xfrm>
          <a:prstGeom prst="rect">
            <a:avLst/>
          </a:prstGeom>
          <a:noFill/>
        </p:spPr>
        <p:txBody>
          <a:bodyPr wrap="none" rtlCol="0">
            <a:spAutoFit/>
          </a:bodyPr>
          <a:lstStyle/>
          <a:p>
            <a:r>
              <a:rPr lang="en-US" sz="1200" dirty="0" smtClean="0">
                <a:solidFill>
                  <a:srgbClr val="252823"/>
                </a:solidFill>
                <a:latin typeface="Foco"/>
                <a:cs typeface="Foco"/>
              </a:rPr>
              <a:t>TOPIC: </a:t>
            </a:r>
            <a:r>
              <a:rPr lang="en-US" sz="1200" b="1" dirty="0" smtClean="0">
                <a:solidFill>
                  <a:srgbClr val="252823"/>
                </a:solidFill>
                <a:latin typeface="Foco"/>
                <a:cs typeface="Foco"/>
              </a:rPr>
              <a:t>GLOBAL CULTURES</a:t>
            </a:r>
            <a:endParaRPr lang="en-US" sz="1200" b="1" dirty="0">
              <a:solidFill>
                <a:srgbClr val="252823"/>
              </a:solidFill>
            </a:endParaRPr>
          </a:p>
        </p:txBody>
      </p:sp>
      <p:cxnSp>
        <p:nvCxnSpPr>
          <p:cNvPr id="11" name="Straight Connector 10"/>
          <p:cNvCxnSpPr/>
          <p:nvPr userDrawn="1"/>
        </p:nvCxnSpPr>
        <p:spPr>
          <a:xfrm>
            <a:off x="428625" y="344105"/>
            <a:ext cx="11349908" cy="1638"/>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pic>
        <p:nvPicPr>
          <p:cNvPr id="15" name="Picture 14" descr="TB_Logo_v1.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14008" y="6109816"/>
            <a:ext cx="1440364" cy="550699"/>
          </a:xfrm>
          <a:prstGeom prst="rect">
            <a:avLst/>
          </a:prstGeom>
        </p:spPr>
      </p:pic>
      <p:sp>
        <p:nvSpPr>
          <p:cNvPr id="12" name="TextBox 11"/>
          <p:cNvSpPr txBox="1"/>
          <p:nvPr userDrawn="1"/>
        </p:nvSpPr>
        <p:spPr>
          <a:xfrm>
            <a:off x="8779705" y="6541834"/>
            <a:ext cx="3113445" cy="284011"/>
          </a:xfrm>
          <a:prstGeom prst="rect">
            <a:avLst/>
          </a:prstGeom>
          <a:noFill/>
        </p:spPr>
        <p:txBody>
          <a:bodyPr wrap="square" rtlCol="0">
            <a:spAutoFit/>
          </a:bodyPr>
          <a:lstStyle/>
          <a:p>
            <a:r>
              <a:rPr lang="en-US" sz="1200" dirty="0" smtClean="0">
                <a:solidFill>
                  <a:srgbClr val="252823"/>
                </a:solidFill>
              </a:rPr>
              <a:t>COPYRIGHT@2018 THOUGHTBOX EDUCATION</a:t>
            </a:r>
            <a:endParaRPr lang="en-US" sz="1200" dirty="0">
              <a:solidFill>
                <a:srgbClr val="252823"/>
              </a:solidFill>
            </a:endParaRPr>
          </a:p>
        </p:txBody>
      </p:sp>
      <p:cxnSp>
        <p:nvCxnSpPr>
          <p:cNvPr id="17" name="Straight Connector 16"/>
          <p:cNvCxnSpPr/>
          <p:nvPr userDrawn="1"/>
        </p:nvCxnSpPr>
        <p:spPr>
          <a:xfrm>
            <a:off x="1754372" y="6534030"/>
            <a:ext cx="10024161" cy="7804"/>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474870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youtu.be/Pwe-pA6TaZk" TargetMode="External"/><Relationship Id="rId2" Type="http://schemas.openxmlformats.org/officeDocument/2006/relationships/hyperlink" Target="http://www.wherethehellismatt.com/" TargetMode="Externa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jamesmollison.co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XjQmP152bU4" TargetMode="External"/><Relationship Id="rId2" Type="http://schemas.openxmlformats.org/officeDocument/2006/relationships/hyperlink" Target="http://jamesmollison.com/"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818" y="181547"/>
            <a:ext cx="1430027" cy="573741"/>
          </a:xfrm>
          <a:prstGeom prst="rect">
            <a:avLst/>
          </a:prstGeom>
        </p:spPr>
      </p:pic>
      <p:sp>
        <p:nvSpPr>
          <p:cNvPr id="9" name="Oval 8"/>
          <p:cNvSpPr/>
          <p:nvPr/>
        </p:nvSpPr>
        <p:spPr>
          <a:xfrm>
            <a:off x="6906084" y="1385582"/>
            <a:ext cx="5123435" cy="5168286"/>
          </a:xfrm>
          <a:prstGeom prst="ellipse">
            <a:avLst/>
          </a:prstGeom>
          <a:solidFill>
            <a:schemeClr val="bg2">
              <a:lumMod val="10000"/>
              <a:alpha val="34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TextBox 9"/>
          <p:cNvSpPr txBox="1"/>
          <p:nvPr/>
        </p:nvSpPr>
        <p:spPr>
          <a:xfrm>
            <a:off x="6907766" y="2686684"/>
            <a:ext cx="5121753" cy="2339102"/>
          </a:xfrm>
          <a:prstGeom prst="rect">
            <a:avLst/>
          </a:prstGeom>
          <a:noFill/>
        </p:spPr>
        <p:txBody>
          <a:bodyPr wrap="square" rtlCol="0">
            <a:spAutoFit/>
          </a:bodyPr>
          <a:lstStyle/>
          <a:p>
            <a:pPr algn="ctr"/>
            <a:r>
              <a:rPr lang="en-GB" sz="5400" b="1" dirty="0" smtClean="0">
                <a:solidFill>
                  <a:prstClr val="white"/>
                </a:solidFill>
              </a:rPr>
              <a:t>G L O B A L </a:t>
            </a:r>
          </a:p>
          <a:p>
            <a:pPr algn="ctr"/>
            <a:r>
              <a:rPr lang="en-GB" sz="5400" b="1" dirty="0" smtClean="0">
                <a:solidFill>
                  <a:prstClr val="white"/>
                </a:solidFill>
              </a:rPr>
              <a:t>C U L T U R E S</a:t>
            </a:r>
          </a:p>
          <a:p>
            <a:pPr algn="ctr"/>
            <a:endParaRPr lang="en-GB" sz="1400" b="1" dirty="0" smtClean="0">
              <a:solidFill>
                <a:prstClr val="white"/>
              </a:solidFill>
            </a:endParaRPr>
          </a:p>
          <a:p>
            <a:pPr algn="ctr"/>
            <a:r>
              <a:rPr lang="en-GB" sz="2400" b="1" dirty="0" smtClean="0">
                <a:solidFill>
                  <a:srgbClr val="FEE725"/>
                </a:solidFill>
              </a:rPr>
              <a:t>CULTURAL IDENTITIES</a:t>
            </a:r>
          </a:p>
        </p:txBody>
      </p:sp>
      <p:sp>
        <p:nvSpPr>
          <p:cNvPr id="11" name="TextBox 10"/>
          <p:cNvSpPr txBox="1"/>
          <p:nvPr/>
        </p:nvSpPr>
        <p:spPr>
          <a:xfrm>
            <a:off x="7608775" y="5210447"/>
            <a:ext cx="3718051" cy="830997"/>
          </a:xfrm>
          <a:prstGeom prst="rect">
            <a:avLst/>
          </a:prstGeom>
          <a:noFill/>
        </p:spPr>
        <p:txBody>
          <a:bodyPr wrap="square" rtlCol="0">
            <a:spAutoFit/>
          </a:bodyPr>
          <a:lstStyle/>
          <a:p>
            <a:pPr algn="ctr"/>
            <a:r>
              <a:rPr lang="en-GB" sz="2400" b="1" dirty="0" smtClean="0">
                <a:solidFill>
                  <a:prstClr val="white"/>
                </a:solidFill>
                <a:ea typeface="Times New Roman" panose="02020603050405020304" pitchFamily="18" charset="0"/>
                <a:cs typeface="Times New Roman" panose="02020603050405020304" pitchFamily="18" charset="0"/>
              </a:rPr>
              <a:t>Y7&amp;8</a:t>
            </a:r>
          </a:p>
          <a:p>
            <a:pPr algn="ctr"/>
            <a:r>
              <a:rPr lang="en-GB" sz="2400" b="1" dirty="0" smtClean="0">
                <a:solidFill>
                  <a:prstClr val="white"/>
                </a:solidFill>
                <a:ea typeface="Times New Roman" panose="02020603050405020304" pitchFamily="18" charset="0"/>
                <a:cs typeface="Times New Roman" panose="02020603050405020304" pitchFamily="18" charset="0"/>
              </a:rPr>
              <a:t>11-13 </a:t>
            </a:r>
            <a:r>
              <a:rPr lang="en-GB" sz="2400" b="1" dirty="0">
                <a:solidFill>
                  <a:prstClr val="white"/>
                </a:solidFill>
                <a:ea typeface="Times New Roman" panose="02020603050405020304" pitchFamily="18" charset="0"/>
                <a:cs typeface="Times New Roman" panose="02020603050405020304" pitchFamily="18" charset="0"/>
              </a:rPr>
              <a:t>years</a:t>
            </a:r>
            <a:endParaRPr lang="en-GB" sz="2400" b="1" dirty="0">
              <a:solidFill>
                <a:prstClr val="white"/>
              </a:solidFill>
              <a:ea typeface="Times New Roman" panose="02020603050405020304" pitchFamily="18" charset="0"/>
            </a:endParaRPr>
          </a:p>
        </p:txBody>
      </p:sp>
    </p:spTree>
    <p:extLst>
      <p:ext uri="{BB962C8B-B14F-4D97-AF65-F5344CB8AC3E}">
        <p14:creationId xmlns:p14="http://schemas.microsoft.com/office/powerpoint/2010/main" val="1124234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625" y="-673618"/>
            <a:ext cx="11134725" cy="3293209"/>
          </a:xfrm>
          <a:prstGeom prst="rect">
            <a:avLst/>
          </a:prstGeom>
          <a:noFill/>
        </p:spPr>
        <p:txBody>
          <a:bodyPr wrap="square" rtlCol="0">
            <a:spAutoFit/>
          </a:bodyPr>
          <a:lstStyle/>
          <a:p>
            <a:endParaRPr lang="en-GB" sz="2800" dirty="0">
              <a:latin typeface="+mj-lt"/>
            </a:endParaRPr>
          </a:p>
          <a:p>
            <a:endParaRPr lang="en-GB" sz="2800" dirty="0">
              <a:latin typeface="+mj-lt"/>
            </a:endParaRPr>
          </a:p>
          <a:p>
            <a:endParaRPr lang="en-GB" sz="2800" dirty="0">
              <a:latin typeface="+mj-lt"/>
            </a:endParaRPr>
          </a:p>
          <a:p>
            <a:endParaRPr lang="en-GB" sz="2800" dirty="0">
              <a:latin typeface="+mj-lt"/>
            </a:endParaRPr>
          </a:p>
          <a:p>
            <a:r>
              <a:rPr lang="en-GB" sz="2400" dirty="0">
                <a:latin typeface="+mj-lt"/>
              </a:rPr>
              <a:t>This is what the photographer, James Mollison, said about his collection of pictures of bedrooms </a:t>
            </a:r>
            <a:r>
              <a:rPr lang="en-GB" sz="2400" dirty="0" smtClean="0">
                <a:latin typeface="+mj-lt"/>
              </a:rPr>
              <a:t>from around </a:t>
            </a:r>
            <a:r>
              <a:rPr lang="en-GB" sz="2400" dirty="0">
                <a:latin typeface="+mj-lt"/>
              </a:rPr>
              <a:t>the </a:t>
            </a:r>
            <a:r>
              <a:rPr lang="en-GB" sz="2400" dirty="0" smtClean="0">
                <a:latin typeface="+mj-lt"/>
              </a:rPr>
              <a:t>world:</a:t>
            </a:r>
            <a:endParaRPr lang="en-GB" sz="2400" dirty="0">
              <a:latin typeface="+mj-lt"/>
            </a:endParaRPr>
          </a:p>
          <a:p>
            <a:endParaRPr lang="en-GB" sz="2400" dirty="0">
              <a:latin typeface="+mj-lt"/>
            </a:endParaRPr>
          </a:p>
          <a:p>
            <a:endParaRPr lang="en-GB" sz="2400" dirty="0">
              <a:latin typeface="+mj-lt"/>
            </a:endParaRPr>
          </a:p>
        </p:txBody>
      </p:sp>
      <p:sp>
        <p:nvSpPr>
          <p:cNvPr id="6" name="TextBox 5"/>
          <p:cNvSpPr txBox="1"/>
          <p:nvPr/>
        </p:nvSpPr>
        <p:spPr>
          <a:xfrm>
            <a:off x="581025" y="2196691"/>
            <a:ext cx="5838825" cy="3724096"/>
          </a:xfrm>
          <a:prstGeom prst="rect">
            <a:avLst/>
          </a:prstGeom>
          <a:noFill/>
        </p:spPr>
        <p:txBody>
          <a:bodyPr wrap="square" rtlCol="0">
            <a:spAutoFit/>
          </a:bodyPr>
          <a:lstStyle/>
          <a:p>
            <a:r>
              <a:rPr lang="en-GB" sz="2400" dirty="0">
                <a:latin typeface="Ink Free" panose="03080402000500000000" pitchFamily="66" charset="0"/>
                <a:cs typeface="Arial" panose="020B0604020202020204" pitchFamily="34" charset="0"/>
              </a:rPr>
              <a:t>“My bedroom reflected </a:t>
            </a:r>
            <a:r>
              <a:rPr lang="en-GB" sz="2400" u="sng" dirty="0">
                <a:latin typeface="Ink Free" panose="03080402000500000000" pitchFamily="66" charset="0"/>
                <a:cs typeface="Arial" panose="020B0604020202020204" pitchFamily="34" charset="0"/>
              </a:rPr>
              <a:t>what I had </a:t>
            </a:r>
            <a:r>
              <a:rPr lang="en-GB" sz="2400" dirty="0">
                <a:latin typeface="Ink Free" panose="03080402000500000000" pitchFamily="66" charset="0"/>
                <a:cs typeface="Arial" panose="020B0604020202020204" pitchFamily="34" charset="0"/>
              </a:rPr>
              <a:t>and </a:t>
            </a:r>
            <a:r>
              <a:rPr lang="en-GB" sz="2400" u="sng" dirty="0">
                <a:latin typeface="Ink Free" panose="03080402000500000000" pitchFamily="66" charset="0"/>
                <a:cs typeface="Arial" panose="020B0604020202020204" pitchFamily="34" charset="0"/>
              </a:rPr>
              <a:t>who I was</a:t>
            </a:r>
            <a:r>
              <a:rPr lang="en-GB" sz="2400" dirty="0" smtClean="0">
                <a:latin typeface="Ink Free" panose="03080402000500000000" pitchFamily="66" charset="0"/>
                <a:cs typeface="Arial" panose="020B0604020202020204" pitchFamily="34" charset="0"/>
              </a:rPr>
              <a:t>.</a:t>
            </a:r>
          </a:p>
          <a:p>
            <a:endParaRPr lang="en-GB" sz="2400" dirty="0">
              <a:latin typeface="Ink Free" panose="03080402000500000000" pitchFamily="66" charset="0"/>
              <a:cs typeface="Arial" panose="020B0604020202020204" pitchFamily="34" charset="0"/>
            </a:endParaRPr>
          </a:p>
          <a:p>
            <a:r>
              <a:rPr lang="en-GB" sz="2400" dirty="0" smtClean="0">
                <a:latin typeface="Ink Free" panose="03080402000500000000" pitchFamily="66" charset="0"/>
                <a:cs typeface="Arial" panose="020B0604020202020204" pitchFamily="34" charset="0"/>
              </a:rPr>
              <a:t>When </a:t>
            </a:r>
            <a:r>
              <a:rPr lang="en-GB" sz="2400" dirty="0">
                <a:latin typeface="Ink Free" panose="03080402000500000000" pitchFamily="66" charset="0"/>
                <a:cs typeface="Arial" panose="020B0604020202020204" pitchFamily="34" charset="0"/>
              </a:rPr>
              <a:t>asked to come up with an idea for engaging with children’s rights, I</a:t>
            </a:r>
            <a:r>
              <a:rPr lang="en-GB" sz="2400" dirty="0" smtClean="0">
                <a:latin typeface="Ink Free" panose="03080402000500000000" pitchFamily="66" charset="0"/>
                <a:cs typeface="Arial" panose="020B0604020202020204" pitchFamily="34" charset="0"/>
              </a:rPr>
              <a:t> </a:t>
            </a:r>
            <a:r>
              <a:rPr lang="en-GB" sz="2400" dirty="0">
                <a:latin typeface="Ink Free" panose="03080402000500000000" pitchFamily="66" charset="0"/>
                <a:cs typeface="Arial" panose="020B0604020202020204" pitchFamily="34" charset="0"/>
              </a:rPr>
              <a:t>found myself thinking about my bedroom: how significant it was during my childhood, and how it reflected what I had and who I was</a:t>
            </a:r>
            <a:r>
              <a:rPr lang="en-GB" sz="2400" dirty="0" smtClean="0">
                <a:latin typeface="Ink Free" panose="03080402000500000000" pitchFamily="66" charset="0"/>
                <a:cs typeface="Arial" panose="020B0604020202020204" pitchFamily="34" charset="0"/>
              </a:rPr>
              <a:t>.”</a:t>
            </a:r>
            <a:endParaRPr lang="en-GB" sz="2400" dirty="0">
              <a:latin typeface="Ink Free" panose="03080402000500000000" pitchFamily="66" charset="0"/>
              <a:cs typeface="Arial" panose="020B0604020202020204" pitchFamily="34" charset="0"/>
            </a:endParaRPr>
          </a:p>
          <a:p>
            <a:endParaRPr lang="en-GB" dirty="0">
              <a:latin typeface="Ink Free" panose="03080402000500000000" pitchFamily="66" charset="0"/>
              <a:cs typeface="Arial" panose="020B0604020202020204" pitchFamily="34" charset="0"/>
            </a:endParaRPr>
          </a:p>
        </p:txBody>
      </p:sp>
      <p:sp>
        <p:nvSpPr>
          <p:cNvPr id="4" name="Footer Placeholder 3"/>
          <p:cNvSpPr>
            <a:spLocks noGrp="1"/>
          </p:cNvSpPr>
          <p:nvPr>
            <p:ph type="ftr" sz="quarter" idx="4294967295"/>
          </p:nvPr>
        </p:nvSpPr>
        <p:spPr>
          <a:xfrm>
            <a:off x="7696200" y="6356350"/>
            <a:ext cx="4495800" cy="365125"/>
          </a:xfrm>
          <a:prstGeom prst="rect">
            <a:avLst/>
          </a:prstGeom>
        </p:spPr>
        <p:txBody>
          <a:bodyPr/>
          <a:lstStyle/>
          <a:p>
            <a:endParaRPr lang="en-GB" dirty="0"/>
          </a:p>
        </p:txBody>
      </p:sp>
      <p:sp>
        <p:nvSpPr>
          <p:cNvPr id="8" name="Rounded Rectangular Callout 7"/>
          <p:cNvSpPr>
            <a:spLocks noChangeArrowheads="1"/>
          </p:cNvSpPr>
          <p:nvPr/>
        </p:nvSpPr>
        <p:spPr bwMode="auto">
          <a:xfrm>
            <a:off x="6924676" y="2407239"/>
            <a:ext cx="4529136" cy="2935104"/>
          </a:xfrm>
          <a:prstGeom prst="wedgeRoundRectCallout">
            <a:avLst>
              <a:gd name="adj1" fmla="val -15243"/>
              <a:gd name="adj2" fmla="val 50970"/>
              <a:gd name="adj3" fmla="val 16667"/>
            </a:avLst>
          </a:prstGeom>
          <a:blipFill dpi="0" rotWithShape="1">
            <a:blip r:embed="rId2" cstate="email">
              <a:extLst>
                <a:ext uri="{28A0092B-C50C-407E-A947-70E740481C1C}">
                  <a14:useLocalDpi xmlns:a14="http://schemas.microsoft.com/office/drawing/2010/main"/>
                </a:ext>
              </a:extLst>
            </a:blip>
            <a:srcRect/>
            <a:stretch>
              <a:fillRect/>
            </a:stretch>
          </a:blipFill>
          <a:ln w="25400" cap="flat" cmpd="sng" algn="ctr">
            <a:noFill/>
            <a:prstDash val="solid"/>
            <a:miter lim="800000"/>
            <a:headEnd/>
            <a:tailEnd/>
          </a:ln>
        </p:spPr>
        <p:txBody>
          <a:bodyPr rot="0" vert="horz" wrap="square" lIns="91440" tIns="45720" rIns="91440" bIns="45720" anchor="ctr" anchorCtr="0" upright="1">
            <a:noAutofit/>
          </a:bodyPr>
          <a:lstStyle/>
          <a:p>
            <a:endParaRPr lang="en-GB" dirty="0"/>
          </a:p>
        </p:txBody>
      </p:sp>
    </p:spTree>
    <p:extLst>
      <p:ext uri="{BB962C8B-B14F-4D97-AF65-F5344CB8AC3E}">
        <p14:creationId xmlns:p14="http://schemas.microsoft.com/office/powerpoint/2010/main" val="187667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solidFill>
            <a:schemeClr val="tx1">
              <a:alpha val="75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endParaRPr>
          </a:p>
        </p:txBody>
      </p:sp>
      <p:sp>
        <p:nvSpPr>
          <p:cNvPr id="12" name="TextBox 11"/>
          <p:cNvSpPr txBox="1"/>
          <p:nvPr/>
        </p:nvSpPr>
        <p:spPr>
          <a:xfrm>
            <a:off x="8195536" y="3996779"/>
            <a:ext cx="3754810" cy="1292662"/>
          </a:xfrm>
          <a:prstGeom prst="rect">
            <a:avLst/>
          </a:prstGeom>
          <a:noFill/>
        </p:spPr>
        <p:txBody>
          <a:bodyPr wrap="square" rtlCol="0">
            <a:spAutoFit/>
          </a:bodyPr>
          <a:lstStyle/>
          <a:p>
            <a:pPr algn="ctr"/>
            <a:r>
              <a:rPr lang="en-GB" sz="2400" b="1" dirty="0" smtClean="0">
                <a:solidFill>
                  <a:prstClr val="white"/>
                </a:solidFill>
                <a:latin typeface="Foco" panose="020B0504050202020203" pitchFamily="34" charset="0"/>
              </a:rPr>
              <a:t>L E T </a:t>
            </a:r>
            <a:r>
              <a:rPr lang="en-GB" sz="2400" dirty="0" smtClean="0">
                <a:solidFill>
                  <a:prstClr val="white"/>
                </a:solidFill>
                <a:latin typeface="Foco" panose="020B0504050202020203" pitchFamily="34" charset="0"/>
              </a:rPr>
              <a:t>’ </a:t>
            </a:r>
            <a:r>
              <a:rPr lang="en-GB" sz="2400" b="1" dirty="0" smtClean="0">
                <a:solidFill>
                  <a:prstClr val="white"/>
                </a:solidFill>
                <a:latin typeface="Foco" panose="020B0504050202020203" pitchFamily="34" charset="0"/>
              </a:rPr>
              <a:t>S  C E L E B R A T E</a:t>
            </a:r>
            <a:endParaRPr lang="en-GB" sz="1100" b="1" dirty="0" smtClean="0">
              <a:solidFill>
                <a:prstClr val="white"/>
              </a:solidFill>
              <a:latin typeface="Foco" panose="020B0504050202020203" pitchFamily="34" charset="0"/>
            </a:endParaRPr>
          </a:p>
          <a:p>
            <a:pPr algn="ctr"/>
            <a:endParaRPr lang="en-GB" b="1" dirty="0" smtClean="0">
              <a:solidFill>
                <a:srgbClr val="FEE725"/>
              </a:solidFill>
              <a:latin typeface="Foco" panose="020B0504050202020203" pitchFamily="34" charset="0"/>
            </a:endParaRPr>
          </a:p>
          <a:p>
            <a:pPr algn="ctr"/>
            <a:endParaRPr lang="en-GB" b="1" dirty="0">
              <a:solidFill>
                <a:srgbClr val="FEE725"/>
              </a:solidFill>
              <a:latin typeface="Foco" panose="020B0504050202020203" pitchFamily="34" charset="0"/>
            </a:endParaRPr>
          </a:p>
          <a:p>
            <a:pPr algn="ctr"/>
            <a:r>
              <a:rPr lang="en-GB" b="1" dirty="0" smtClean="0">
                <a:solidFill>
                  <a:srgbClr val="FEE725"/>
                </a:solidFill>
                <a:latin typeface="Foco" panose="020B0504050202020203" pitchFamily="34" charset="0"/>
              </a:rPr>
              <a:t>5  M I N U T E S </a:t>
            </a:r>
            <a:r>
              <a:rPr lang="en-GB" dirty="0" smtClean="0">
                <a:solidFill>
                  <a:srgbClr val="FEE725"/>
                </a:solidFill>
                <a:latin typeface="Foco" panose="020B0504050202020203" pitchFamily="34" charset="0"/>
              </a:rPr>
              <a:t>+</a:t>
            </a:r>
          </a:p>
        </p:txBody>
      </p:sp>
    </p:spTree>
    <p:extLst>
      <p:ext uri="{BB962C8B-B14F-4D97-AF65-F5344CB8AC3E}">
        <p14:creationId xmlns:p14="http://schemas.microsoft.com/office/powerpoint/2010/main" val="180011751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1693" y="2162175"/>
            <a:ext cx="11298174" cy="1938992"/>
          </a:xfrm>
          <a:prstGeom prst="rect">
            <a:avLst/>
          </a:prstGeom>
        </p:spPr>
        <p:txBody>
          <a:bodyPr wrap="square">
            <a:spAutoFit/>
          </a:bodyPr>
          <a:lstStyle/>
          <a:p>
            <a:r>
              <a:rPr lang="en-GB" sz="2400" dirty="0" smtClean="0">
                <a:solidFill>
                  <a:srgbClr val="35372F"/>
                </a:solidFill>
                <a:latin typeface="Calibri Light" panose="020F0302020204030204"/>
              </a:rPr>
              <a:t/>
            </a:r>
            <a:br>
              <a:rPr lang="en-GB" sz="2400" dirty="0" smtClean="0">
                <a:solidFill>
                  <a:srgbClr val="35372F"/>
                </a:solidFill>
                <a:latin typeface="Calibri Light" panose="020F0302020204030204"/>
              </a:rPr>
            </a:br>
            <a:r>
              <a:rPr lang="en-GB" sz="4800" dirty="0" smtClean="0">
                <a:solidFill>
                  <a:srgbClr val="35372F"/>
                </a:solidFill>
                <a:latin typeface="Just Another Hand" panose="02000506000000020003" pitchFamily="2" charset="0"/>
              </a:rPr>
              <a:t>Cultural diversity is something to celebrate!</a:t>
            </a:r>
            <a:r>
              <a:rPr lang="en-GB" sz="2400" dirty="0" smtClean="0">
                <a:solidFill>
                  <a:srgbClr val="35372F"/>
                </a:solidFill>
                <a:latin typeface="Calibri Light" panose="020F0302020204030204"/>
              </a:rPr>
              <a:t/>
            </a:r>
            <a:br>
              <a:rPr lang="en-GB" sz="2400" dirty="0" smtClean="0">
                <a:solidFill>
                  <a:srgbClr val="35372F"/>
                </a:solidFill>
                <a:latin typeface="Calibri Light" panose="020F0302020204030204"/>
              </a:rPr>
            </a:br>
            <a:r>
              <a:rPr lang="en-GB" sz="2400" dirty="0">
                <a:solidFill>
                  <a:prstClr val="black"/>
                </a:solidFill>
                <a:latin typeface="+mj-lt"/>
              </a:rPr>
              <a:t>Look at the ideas about cultural diversity on the next slides and think about ways that you can start celebrating culture and cultural diversity in your school.</a:t>
            </a:r>
            <a:endParaRPr lang="en-GB" sz="2400" b="1" dirty="0">
              <a:solidFill>
                <a:prstClr val="black"/>
              </a:solidFill>
              <a:latin typeface="+mj-lt"/>
            </a:endParaRPr>
          </a:p>
        </p:txBody>
      </p:sp>
    </p:spTree>
    <p:extLst>
      <p:ext uri="{BB962C8B-B14F-4D97-AF65-F5344CB8AC3E}">
        <p14:creationId xmlns:p14="http://schemas.microsoft.com/office/powerpoint/2010/main" val="407436659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t>Culture is invisible to its members! </a:t>
            </a:r>
          </a:p>
        </p:txBody>
      </p:sp>
      <p:sp>
        <p:nvSpPr>
          <p:cNvPr id="5" name="Oval Callout 4"/>
          <p:cNvSpPr/>
          <p:nvPr/>
        </p:nvSpPr>
        <p:spPr>
          <a:xfrm>
            <a:off x="3721673" y="1690688"/>
            <a:ext cx="4366260" cy="4060825"/>
          </a:xfrm>
          <a:prstGeom prst="wedgeEllipseCallout">
            <a:avLst/>
          </a:prstGeom>
          <a:solidFill>
            <a:srgbClr val="C41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FF00"/>
                </a:solidFill>
              </a:rPr>
              <a:t>Culture is like water in a goldfish bowl: to the fish, it’s normal and natural. It’s only when you’re outside the medium that you notice it. </a:t>
            </a:r>
          </a:p>
        </p:txBody>
      </p:sp>
    </p:spTree>
    <p:extLst>
      <p:ext uri="{BB962C8B-B14F-4D97-AF65-F5344CB8AC3E}">
        <p14:creationId xmlns:p14="http://schemas.microsoft.com/office/powerpoint/2010/main" val="6534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t>Much of culture is below the surface! </a:t>
            </a:r>
          </a:p>
        </p:txBody>
      </p:sp>
      <p:sp>
        <p:nvSpPr>
          <p:cNvPr id="2" name="Content Placeholder 1"/>
          <p:cNvSpPr>
            <a:spLocks noGrp="1"/>
          </p:cNvSpPr>
          <p:nvPr>
            <p:ph idx="1"/>
          </p:nvPr>
        </p:nvSpPr>
        <p:spPr/>
        <p:txBody>
          <a:bodyPr/>
          <a:lstStyle/>
          <a:p>
            <a:pPr marL="0" indent="0">
              <a:buNone/>
            </a:pPr>
            <a:endParaRPr lang="en-GB" dirty="0"/>
          </a:p>
        </p:txBody>
      </p:sp>
      <p:sp>
        <p:nvSpPr>
          <p:cNvPr id="5" name="Oval Callout 4"/>
          <p:cNvSpPr/>
          <p:nvPr/>
        </p:nvSpPr>
        <p:spPr>
          <a:xfrm>
            <a:off x="3685097" y="1690688"/>
            <a:ext cx="4366260" cy="4060825"/>
          </a:xfrm>
          <a:prstGeom prst="wedgeEllipseCallou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C412C0"/>
                </a:solidFill>
              </a:rPr>
              <a:t>While some aspects of culture are visible (e.g., food, music, clothing), much of culture operates below the surface on the level of values, beliefs, and expectations.</a:t>
            </a:r>
          </a:p>
        </p:txBody>
      </p:sp>
    </p:spTree>
    <p:extLst>
      <p:ext uri="{BB962C8B-B14F-4D97-AF65-F5344CB8AC3E}">
        <p14:creationId xmlns:p14="http://schemas.microsoft.com/office/powerpoint/2010/main" val="334364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 y="500062"/>
            <a:ext cx="11839575" cy="1325563"/>
          </a:xfrm>
        </p:spPr>
        <p:txBody>
          <a:bodyPr>
            <a:normAutofit/>
          </a:bodyPr>
          <a:lstStyle/>
          <a:p>
            <a:r>
              <a:rPr lang="en-GB" sz="3600" b="1" dirty="0" smtClean="0"/>
              <a:t>Culture is what makes us all so unique, interesting and thriving!</a:t>
            </a:r>
            <a:endParaRPr lang="en-GB" sz="3600" b="1" dirty="0"/>
          </a:p>
        </p:txBody>
      </p:sp>
      <p:sp>
        <p:nvSpPr>
          <p:cNvPr id="2" name="Content Placeholder 1"/>
          <p:cNvSpPr>
            <a:spLocks noGrp="1"/>
          </p:cNvSpPr>
          <p:nvPr>
            <p:ph idx="1"/>
          </p:nvPr>
        </p:nvSpPr>
        <p:spPr/>
        <p:txBody>
          <a:bodyPr/>
          <a:lstStyle/>
          <a:p>
            <a:pPr marL="0" indent="0">
              <a:buNone/>
            </a:pPr>
            <a:endParaRPr lang="en-GB" dirty="0"/>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dirty="0">
              <a:solidFill>
                <a:srgbClr val="35372F"/>
              </a:solidFill>
            </a:endParaRPr>
          </a:p>
        </p:txBody>
      </p:sp>
      <p:sp>
        <p:nvSpPr>
          <p:cNvPr id="6" name="Oval Callout 5"/>
          <p:cNvSpPr/>
          <p:nvPr/>
        </p:nvSpPr>
        <p:spPr>
          <a:xfrm>
            <a:off x="3667127" y="1744011"/>
            <a:ext cx="4366260" cy="4060825"/>
          </a:xfrm>
          <a:prstGeom prst="wedgeEllipse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C412C0"/>
                </a:solidFill>
              </a:rPr>
              <a:t>You are an idea; just one idea of what one person on earth could be doing. Celebrate difference; it is what makes </a:t>
            </a:r>
            <a:r>
              <a:rPr lang="en-GB" sz="2400" b="1" dirty="0" smtClean="0">
                <a:solidFill>
                  <a:srgbClr val="C412C0"/>
                </a:solidFill>
              </a:rPr>
              <a:t>us all beautifully unique! </a:t>
            </a:r>
            <a:endParaRPr lang="en-GB" sz="2400" b="1" dirty="0">
              <a:solidFill>
                <a:srgbClr val="C412C0"/>
              </a:solidFill>
            </a:endParaRPr>
          </a:p>
        </p:txBody>
      </p:sp>
    </p:spTree>
    <p:extLst>
      <p:ext uri="{BB962C8B-B14F-4D97-AF65-F5344CB8AC3E}">
        <p14:creationId xmlns:p14="http://schemas.microsoft.com/office/powerpoint/2010/main" val="29354315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2" y="995680"/>
            <a:ext cx="10226038" cy="5046346"/>
          </a:xfrm>
        </p:spPr>
        <p:txBody>
          <a:bodyPr>
            <a:normAutofit/>
          </a:bodyPr>
          <a:lstStyle/>
          <a:p>
            <a:pPr marL="0" lvl="0" indent="0" defTabSz="914400" eaLnBrk="0" fontAlgn="base" hangingPunct="0">
              <a:lnSpc>
                <a:spcPct val="100000"/>
              </a:lnSpc>
              <a:spcBef>
                <a:spcPct val="0"/>
              </a:spcBef>
              <a:spcAft>
                <a:spcPct val="0"/>
              </a:spcAft>
              <a:buNone/>
            </a:pPr>
            <a:endParaRPr lang="en-GB" altLang="en-US" sz="2000" b="1" dirty="0">
              <a:solidFill>
                <a:srgbClr val="000000"/>
              </a:solidFill>
              <a:latin typeface="Century Gothic" panose="020B0502020202020204" pitchFamily="34" charset="0"/>
              <a:ea typeface="Calibri" panose="020F0502020204030204" pitchFamily="34" charset="0"/>
              <a:cs typeface="Tahoma" panose="020B0604030504040204" pitchFamily="34" charset="0"/>
            </a:endParaRPr>
          </a:p>
          <a:p>
            <a:pPr marL="457200" indent="-457200" defTabSz="914400" eaLnBrk="0" fontAlgn="base" hangingPunct="0">
              <a:lnSpc>
                <a:spcPct val="100000"/>
              </a:lnSpc>
              <a:spcBef>
                <a:spcPct val="0"/>
              </a:spcBef>
              <a:spcAft>
                <a:spcPct val="0"/>
              </a:spcAft>
              <a:buFont typeface="+mj-lt"/>
              <a:buAutoNum type="arabicPeriod"/>
            </a:pPr>
            <a:endParaRPr lang="en-GB" sz="1400" i="1" dirty="0" smtClean="0">
              <a:solidFill>
                <a:srgbClr val="7030A0"/>
              </a:solidFill>
              <a:latin typeface="Century Gothic" panose="020B0502020202020204" pitchFamily="34" charset="0"/>
            </a:endParaRPr>
          </a:p>
          <a:p>
            <a:pPr marL="457205" lvl="1" indent="0">
              <a:buNone/>
            </a:pPr>
            <a:endParaRPr lang="en-GB" dirty="0"/>
          </a:p>
          <a:p>
            <a:endParaRPr lang="en-GB" dirty="0"/>
          </a:p>
        </p:txBody>
      </p:sp>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solidFill>
                <a:prstClr val="black"/>
              </a:solidFill>
            </a:endParaRPr>
          </a:p>
        </p:txBody>
      </p:sp>
      <p:sp>
        <p:nvSpPr>
          <p:cNvPr id="8" name="Rectangle 7"/>
          <p:cNvSpPr/>
          <p:nvPr/>
        </p:nvSpPr>
        <p:spPr>
          <a:xfrm>
            <a:off x="812292" y="1492331"/>
            <a:ext cx="10567416" cy="3016210"/>
          </a:xfrm>
          <a:prstGeom prst="rect">
            <a:avLst/>
          </a:prstGeom>
        </p:spPr>
        <p:txBody>
          <a:bodyPr wrap="square">
            <a:spAutoFit/>
          </a:bodyPr>
          <a:lstStyle/>
          <a:p>
            <a:r>
              <a:rPr lang="en-GB" sz="2400" dirty="0" smtClean="0">
                <a:solidFill>
                  <a:prstClr val="black"/>
                </a:solidFill>
                <a:latin typeface="+mj-lt"/>
              </a:rPr>
              <a:t>If time allows, finish by watching the short video (4 minutes) featuring dances by traveller and comedian </a:t>
            </a:r>
            <a:r>
              <a:rPr lang="en-GB" sz="2400" u="sng" dirty="0" smtClean="0">
                <a:solidFill>
                  <a:prstClr val="black"/>
                </a:solidFill>
                <a:latin typeface="+mj-lt"/>
                <a:hlinkClick r:id="rId2"/>
              </a:rPr>
              <a:t>Matt Harding</a:t>
            </a:r>
            <a:r>
              <a:rPr lang="en-GB" sz="2400" dirty="0" smtClean="0">
                <a:solidFill>
                  <a:prstClr val="black"/>
                </a:solidFill>
                <a:latin typeface="+mj-lt"/>
              </a:rPr>
              <a:t> entitled:</a:t>
            </a:r>
          </a:p>
          <a:p>
            <a:endParaRPr lang="en-GB" sz="2400" dirty="0" smtClean="0">
              <a:solidFill>
                <a:prstClr val="black"/>
              </a:solidFill>
              <a:latin typeface="+mj-lt"/>
            </a:endParaRPr>
          </a:p>
          <a:p>
            <a:r>
              <a:rPr lang="en-GB" sz="3200" b="1" u="sng" dirty="0" smtClean="0">
                <a:solidFill>
                  <a:prstClr val="black"/>
                </a:solidFill>
                <a:latin typeface="+mj-lt"/>
                <a:hlinkClick r:id="rId3"/>
              </a:rPr>
              <a:t>Dancing Around the World</a:t>
            </a:r>
            <a:endParaRPr lang="en-GB" sz="4400" b="1" u="sng" dirty="0" smtClean="0">
              <a:solidFill>
                <a:prstClr val="black"/>
              </a:solidFill>
              <a:latin typeface="+mj-lt"/>
            </a:endParaRPr>
          </a:p>
          <a:p>
            <a:endParaRPr lang="en-GB" sz="1400" b="1" dirty="0" smtClean="0">
              <a:solidFill>
                <a:prstClr val="black"/>
              </a:solidFill>
              <a:latin typeface="+mj-lt"/>
            </a:endParaRPr>
          </a:p>
          <a:p>
            <a:r>
              <a:rPr lang="en-GB" sz="1200" b="1" dirty="0" smtClean="0">
                <a:solidFill>
                  <a:prstClr val="black"/>
                </a:solidFill>
                <a:latin typeface="+mj-lt"/>
              </a:rPr>
              <a:t>(click on the link above)</a:t>
            </a:r>
          </a:p>
          <a:p>
            <a:endParaRPr lang="en-GB" sz="2000" dirty="0" smtClean="0">
              <a:solidFill>
                <a:prstClr val="black"/>
              </a:solidFill>
              <a:latin typeface="+mj-lt"/>
            </a:endParaRPr>
          </a:p>
          <a:p>
            <a:endParaRPr lang="en-GB" sz="2000" dirty="0" smtClean="0">
              <a:solidFill>
                <a:prstClr val="black"/>
              </a:solidFill>
              <a:latin typeface="+mj-lt"/>
            </a:endParaRPr>
          </a:p>
          <a:p>
            <a:endParaRPr lang="en-GB" sz="2000" dirty="0">
              <a:solidFill>
                <a:prstClr val="black"/>
              </a:solidFill>
              <a:latin typeface="+mj-lt"/>
            </a:endParaRPr>
          </a:p>
        </p:txBody>
      </p:sp>
      <p:pic>
        <p:nvPicPr>
          <p:cNvPr id="9" name="Picture 2" descr="https://media.treehugger.com/assets/images/2012/07/dancing-matt-harding-in-lesedi-south-africa.jpe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7764" y="2504541"/>
            <a:ext cx="4744210" cy="3851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73001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620" y="6166559"/>
            <a:ext cx="1430027" cy="573741"/>
          </a:xfrm>
          <a:prstGeom prst="rect">
            <a:avLst/>
          </a:prstGeom>
        </p:spPr>
      </p:pic>
      <p:sp>
        <p:nvSpPr>
          <p:cNvPr id="14" name="Oval 13"/>
          <p:cNvSpPr/>
          <p:nvPr/>
        </p:nvSpPr>
        <p:spPr>
          <a:xfrm>
            <a:off x="3232298" y="765544"/>
            <a:ext cx="5847906" cy="5709684"/>
          </a:xfrm>
          <a:prstGeom prst="ellipse">
            <a:avLst/>
          </a:prstGeom>
          <a:solidFill>
            <a:schemeClr val="bg2">
              <a:lumMod val="10000"/>
              <a:alpha val="21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TextBox 9"/>
          <p:cNvSpPr txBox="1"/>
          <p:nvPr/>
        </p:nvSpPr>
        <p:spPr>
          <a:xfrm>
            <a:off x="3308861" y="3209090"/>
            <a:ext cx="5694780" cy="1600438"/>
          </a:xfrm>
          <a:prstGeom prst="rect">
            <a:avLst/>
          </a:prstGeom>
          <a:noFill/>
        </p:spPr>
        <p:txBody>
          <a:bodyPr wrap="square" rtlCol="0">
            <a:spAutoFit/>
          </a:bodyPr>
          <a:lstStyle/>
          <a:p>
            <a:pPr algn="ctr"/>
            <a:r>
              <a:rPr lang="en-GB" sz="4400" b="1" dirty="0" smtClean="0">
                <a:solidFill>
                  <a:prstClr val="white"/>
                </a:solidFill>
              </a:rPr>
              <a:t>GLOBAL CULTURES</a:t>
            </a:r>
          </a:p>
          <a:p>
            <a:pPr algn="ctr"/>
            <a:endParaRPr lang="en-GB" sz="1400" b="1" dirty="0" smtClean="0">
              <a:solidFill>
                <a:prstClr val="white"/>
              </a:solidFill>
            </a:endParaRPr>
          </a:p>
          <a:p>
            <a:pPr algn="ctr"/>
            <a:r>
              <a:rPr lang="en-GB" sz="2000" b="1" dirty="0" smtClean="0">
                <a:solidFill>
                  <a:srgbClr val="FEE725"/>
                </a:solidFill>
              </a:rPr>
              <a:t>T H I S </a:t>
            </a:r>
            <a:r>
              <a:rPr lang="en-GB" sz="2000" b="1" dirty="0">
                <a:solidFill>
                  <a:srgbClr val="FEE725"/>
                </a:solidFill>
              </a:rPr>
              <a:t> </a:t>
            </a:r>
            <a:r>
              <a:rPr lang="en-GB" sz="2000" b="1" dirty="0" smtClean="0">
                <a:solidFill>
                  <a:srgbClr val="FEE725"/>
                </a:solidFill>
              </a:rPr>
              <a:t>S O R T  O F  L E A R N I N G  </a:t>
            </a:r>
          </a:p>
          <a:p>
            <a:pPr algn="ctr"/>
            <a:r>
              <a:rPr lang="en-GB" sz="2000" b="1" dirty="0" smtClean="0">
                <a:solidFill>
                  <a:srgbClr val="FEE725"/>
                </a:solidFill>
              </a:rPr>
              <a:t>C A N</a:t>
            </a:r>
            <a:r>
              <a:rPr lang="en-GB" sz="2000" dirty="0" smtClean="0">
                <a:solidFill>
                  <a:srgbClr val="FEE725"/>
                </a:solidFill>
              </a:rPr>
              <a:t> ’ </a:t>
            </a:r>
            <a:r>
              <a:rPr lang="en-GB" sz="2000" b="1" dirty="0" smtClean="0">
                <a:solidFill>
                  <a:srgbClr val="FEE725"/>
                </a:solidFill>
              </a:rPr>
              <a:t>T  W A I T </a:t>
            </a:r>
          </a:p>
        </p:txBody>
      </p:sp>
    </p:spTree>
    <p:extLst>
      <p:ext uri="{BB962C8B-B14F-4D97-AF65-F5344CB8AC3E}">
        <p14:creationId xmlns:p14="http://schemas.microsoft.com/office/powerpoint/2010/main" val="6310701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753" y="872530"/>
            <a:ext cx="11064240" cy="2492990"/>
          </a:xfrm>
          <a:prstGeom prst="rect">
            <a:avLst/>
          </a:prstGeom>
          <a:noFill/>
        </p:spPr>
        <p:txBody>
          <a:bodyPr wrap="square" rtlCol="0">
            <a:spAutoFit/>
          </a:bodyPr>
          <a:lstStyle/>
          <a:p>
            <a:r>
              <a:rPr lang="en-GB" sz="2800" dirty="0" smtClean="0">
                <a:solidFill>
                  <a:prstClr val="black"/>
                </a:solidFill>
              </a:rPr>
              <a:t> What do you think your bedroom says about you?</a:t>
            </a:r>
          </a:p>
          <a:p>
            <a:pPr algn="ctr"/>
            <a:endParaRPr lang="en-GB" sz="2800" dirty="0">
              <a:solidFill>
                <a:prstClr val="black"/>
              </a:solidFill>
            </a:endParaRPr>
          </a:p>
          <a:p>
            <a:endParaRPr lang="en-GB" sz="2000" dirty="0" smtClean="0">
              <a:solidFill>
                <a:prstClr val="black"/>
              </a:solidFill>
            </a:endParaRPr>
          </a:p>
          <a:p>
            <a:pPr marL="457200" indent="-457200">
              <a:buFont typeface="Arial" panose="020B0604020202020204" pitchFamily="34" charset="0"/>
              <a:buChar char="•"/>
            </a:pPr>
            <a:endParaRPr lang="en-GB" sz="2000" dirty="0" smtClean="0">
              <a:solidFill>
                <a:prstClr val="black"/>
              </a:solidFill>
            </a:endParaRPr>
          </a:p>
          <a:p>
            <a:pPr marL="457200" indent="-457200">
              <a:buFont typeface="Arial" panose="020B0604020202020204" pitchFamily="34" charset="0"/>
              <a:buChar char="•"/>
            </a:pPr>
            <a:endParaRPr lang="en-GB" sz="2000" dirty="0" smtClean="0">
              <a:solidFill>
                <a:prstClr val="black"/>
              </a:solidFill>
            </a:endParaRPr>
          </a:p>
          <a:p>
            <a:endParaRPr lang="en-GB" sz="2000" dirty="0" smtClean="0">
              <a:solidFill>
                <a:prstClr val="black"/>
              </a:solidFill>
            </a:endParaRPr>
          </a:p>
          <a:p>
            <a:endParaRPr lang="en-GB" sz="2000" dirty="0" smtClean="0">
              <a:solidFill>
                <a:prstClr val="black"/>
              </a:solidFill>
            </a:endParaRPr>
          </a:p>
        </p:txBody>
      </p:sp>
      <p:pic>
        <p:nvPicPr>
          <p:cNvPr id="3" name="Picture 4" descr="Bed, Bedding, Blanket, Bedroom, Furniture, Berth"/>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12657" y="5240151"/>
            <a:ext cx="2865018" cy="1432509"/>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36800" y="2034051"/>
            <a:ext cx="3810146" cy="3749026"/>
          </a:xfrm>
          <a:prstGeom prst="rect">
            <a:avLst/>
          </a:prstGeom>
        </p:spPr>
      </p:pic>
      <p:sp>
        <p:nvSpPr>
          <p:cNvPr id="9" name="Rectangle 8"/>
          <p:cNvSpPr/>
          <p:nvPr/>
        </p:nvSpPr>
        <p:spPr>
          <a:xfrm>
            <a:off x="4446135" y="2569736"/>
            <a:ext cx="2637760" cy="2677656"/>
          </a:xfrm>
          <a:prstGeom prst="rect">
            <a:avLst/>
          </a:prstGeom>
        </p:spPr>
        <p:txBody>
          <a:bodyPr wrap="square">
            <a:spAutoFit/>
          </a:bodyPr>
          <a:lstStyle/>
          <a:p>
            <a:pPr algn="ctr"/>
            <a:r>
              <a:rPr lang="en-GB" sz="2400" dirty="0">
                <a:latin typeface="+mj-lt"/>
              </a:rPr>
              <a:t>If your bedroom was a stereotype for your country or culture, what message would it </a:t>
            </a:r>
            <a:r>
              <a:rPr lang="en-GB" sz="2400" dirty="0" smtClean="0">
                <a:latin typeface="+mj-lt"/>
              </a:rPr>
              <a:t>give about people from your country?</a:t>
            </a:r>
            <a:endParaRPr lang="en-GB" sz="2400" dirty="0">
              <a:latin typeface="+mj-lt"/>
            </a:endParaRPr>
          </a:p>
        </p:txBody>
      </p:sp>
    </p:spTree>
    <p:extLst>
      <p:ext uri="{BB962C8B-B14F-4D97-AF65-F5344CB8AC3E}">
        <p14:creationId xmlns:p14="http://schemas.microsoft.com/office/powerpoint/2010/main" val="348941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742" y="4280128"/>
            <a:ext cx="11530584" cy="1143000"/>
          </a:xfrm>
        </p:spPr>
        <p:txBody>
          <a:bodyPr>
            <a:noAutofit/>
          </a:bodyPr>
          <a:lstStyle/>
          <a:p>
            <a:r>
              <a:rPr lang="en-GB" sz="2400" b="1" dirty="0">
                <a:solidFill>
                  <a:srgbClr val="7030A0"/>
                </a:solidFill>
              </a:rPr>
              <a:t/>
            </a:r>
            <a:br>
              <a:rPr lang="en-GB" sz="2400" b="1" dirty="0">
                <a:solidFill>
                  <a:srgbClr val="7030A0"/>
                </a:solidFill>
              </a:rPr>
            </a:br>
            <a:r>
              <a:rPr lang="en-GB" sz="2400" b="1" dirty="0">
                <a:solidFill>
                  <a:srgbClr val="7030A0"/>
                </a:solidFill>
              </a:rPr>
              <a:t/>
            </a:r>
            <a:br>
              <a:rPr lang="en-GB" sz="2400" b="1" dirty="0">
                <a:solidFill>
                  <a:srgbClr val="7030A0"/>
                </a:solidFill>
              </a:rPr>
            </a:br>
            <a:r>
              <a:rPr lang="en-GB" sz="2400" b="1" dirty="0">
                <a:solidFill>
                  <a:srgbClr val="7030A0"/>
                </a:solidFill>
              </a:rPr>
              <a:t/>
            </a:r>
            <a:br>
              <a:rPr lang="en-GB" sz="2400" b="1" dirty="0">
                <a:solidFill>
                  <a:srgbClr val="7030A0"/>
                </a:solidFill>
              </a:rPr>
            </a:br>
            <a:r>
              <a:rPr lang="en-GB" sz="2400" dirty="0" smtClean="0"/>
              <a:t>Much </a:t>
            </a:r>
            <a:r>
              <a:rPr lang="en-GB" sz="2400" dirty="0"/>
              <a:t>of the negative cultural stereotyping across the world comes through making snap judgements based on limited information.</a:t>
            </a:r>
            <a:br>
              <a:rPr lang="en-GB" sz="2400" dirty="0"/>
            </a:br>
            <a:r>
              <a:rPr lang="en-GB" sz="2400" dirty="0"/>
              <a:t/>
            </a:r>
            <a:br>
              <a:rPr lang="en-GB" sz="2400" dirty="0"/>
            </a:br>
            <a:r>
              <a:rPr lang="en-GB" sz="2400" dirty="0"/>
              <a:t>It is often much easier to make assumptions than to find out truths.</a:t>
            </a:r>
          </a:p>
        </p:txBody>
      </p:sp>
      <p:sp>
        <p:nvSpPr>
          <p:cNvPr id="5" name="Oval Callout 4"/>
          <p:cNvSpPr/>
          <p:nvPr/>
        </p:nvSpPr>
        <p:spPr>
          <a:xfrm>
            <a:off x="4186390" y="1106466"/>
            <a:ext cx="3128810" cy="3084533"/>
          </a:xfrm>
          <a:prstGeom prst="wedgeEllipseCallout">
            <a:avLst>
              <a:gd name="adj1" fmla="val -31500"/>
              <a:gd name="adj2" fmla="val 59504"/>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“An image without a voice to tell its story gives very limited information.”</a:t>
            </a:r>
            <a:endParaRPr lang="en-GB" sz="2400" dirty="0">
              <a:solidFill>
                <a:prstClr val="white"/>
              </a:solidFill>
            </a:endParaRPr>
          </a:p>
        </p:txBody>
      </p:sp>
    </p:spTree>
    <p:extLst>
      <p:ext uri="{BB962C8B-B14F-4D97-AF65-F5344CB8AC3E}">
        <p14:creationId xmlns:p14="http://schemas.microsoft.com/office/powerpoint/2010/main" val="347076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49" y="1300744"/>
            <a:ext cx="11249025" cy="1728192"/>
          </a:xfrm>
        </p:spPr>
        <p:txBody>
          <a:bodyPr>
            <a:noAutofit/>
          </a:bodyPr>
          <a:lstStyle/>
          <a:p>
            <a:r>
              <a:rPr lang="en-GB" sz="2400" dirty="0"/>
              <a:t>For example, if you were to “judge” these next two images as being an example of what all American children are like, </a:t>
            </a:r>
            <a:r>
              <a:rPr lang="en-GB" sz="2400" dirty="0" smtClean="0"/>
              <a:t>what stereotypes or assumptions would you form?...</a:t>
            </a:r>
            <a:r>
              <a:rPr lang="en-GB" sz="2400" dirty="0"/>
              <a:t/>
            </a:r>
            <a:br>
              <a:rPr lang="en-GB" sz="2400" dirty="0"/>
            </a:br>
            <a:endParaRPr lang="en-GB" sz="2400" dirty="0"/>
          </a:p>
        </p:txBody>
      </p:sp>
      <p:pic>
        <p:nvPicPr>
          <p:cNvPr id="3074" name="Picture 2" descr="http://www.homemade-preschool.com/images/american-flag-wave-metal.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3818"/>
          <a:stretch/>
        </p:blipFill>
        <p:spPr bwMode="auto">
          <a:xfrm>
            <a:off x="3720552" y="3181336"/>
            <a:ext cx="4850357"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08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A_Jazzy_4509_"/>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1" y="0"/>
            <a:ext cx="12192001" cy="6922008"/>
          </a:xfrm>
          <a:prstGeom prst="rect">
            <a:avLst/>
          </a:prstGeom>
          <a:noFill/>
          <a:ln>
            <a:noFill/>
          </a:ln>
        </p:spPr>
      </p:pic>
      <p:sp>
        <p:nvSpPr>
          <p:cNvPr id="3" name="Rectangle 2"/>
          <p:cNvSpPr/>
          <p:nvPr/>
        </p:nvSpPr>
        <p:spPr>
          <a:xfrm>
            <a:off x="878256" y="341793"/>
            <a:ext cx="4144083" cy="523220"/>
          </a:xfrm>
          <a:prstGeom prst="rect">
            <a:avLst/>
          </a:prstGeom>
        </p:spPr>
        <p:txBody>
          <a:bodyPr wrap="none">
            <a:spAutoFit/>
          </a:bodyPr>
          <a:lstStyle/>
          <a:p>
            <a:r>
              <a:rPr lang="en-GB" sz="2000" b="1" dirty="0">
                <a:solidFill>
                  <a:prstClr val="black"/>
                </a:solidFill>
              </a:rPr>
              <a:t>Jazzy, aged 4 - Kentucky, </a:t>
            </a:r>
            <a:r>
              <a:rPr lang="en-GB" sz="2800" b="1" dirty="0">
                <a:solidFill>
                  <a:srgbClr val="FF0000"/>
                </a:solidFill>
              </a:rPr>
              <a:t>USA</a:t>
            </a:r>
            <a:endParaRPr lang="en-GB" sz="2000" b="1" dirty="0">
              <a:solidFill>
                <a:srgbClr val="FF0000"/>
              </a:solidFill>
            </a:endParaRPr>
          </a:p>
        </p:txBody>
      </p:sp>
    </p:spTree>
    <p:extLst>
      <p:ext uri="{BB962C8B-B14F-4D97-AF65-F5344CB8AC3E}">
        <p14:creationId xmlns:p14="http://schemas.microsoft.com/office/powerpoint/2010/main" val="16603624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A_Justin_8715"/>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1" y="0"/>
            <a:ext cx="12192001" cy="6858000"/>
          </a:xfrm>
          <a:prstGeom prst="rect">
            <a:avLst/>
          </a:prstGeom>
          <a:noFill/>
          <a:ln>
            <a:noFill/>
          </a:ln>
        </p:spPr>
      </p:pic>
      <p:sp>
        <p:nvSpPr>
          <p:cNvPr id="3" name="Rectangle 2"/>
          <p:cNvSpPr/>
          <p:nvPr/>
        </p:nvSpPr>
        <p:spPr>
          <a:xfrm>
            <a:off x="743385" y="549275"/>
            <a:ext cx="5208477" cy="584775"/>
          </a:xfrm>
          <a:prstGeom prst="rect">
            <a:avLst/>
          </a:prstGeom>
        </p:spPr>
        <p:txBody>
          <a:bodyPr wrap="none">
            <a:spAutoFit/>
          </a:bodyPr>
          <a:lstStyle/>
          <a:p>
            <a:r>
              <a:rPr lang="en-GB" sz="2400" b="1" dirty="0">
                <a:solidFill>
                  <a:prstClr val="black"/>
                </a:solidFill>
              </a:rPr>
              <a:t>Justin, aged 8 - New Jersey, </a:t>
            </a:r>
            <a:r>
              <a:rPr lang="en-GB" sz="3200" b="1" dirty="0">
                <a:solidFill>
                  <a:srgbClr val="FF0000"/>
                </a:solidFill>
              </a:rPr>
              <a:t>USA</a:t>
            </a:r>
            <a:endParaRPr lang="en-GB" sz="2400" b="1" dirty="0">
              <a:solidFill>
                <a:srgbClr val="FF0000"/>
              </a:solidFill>
            </a:endParaRPr>
          </a:p>
        </p:txBody>
      </p:sp>
    </p:spTree>
    <p:extLst>
      <p:ext uri="{BB962C8B-B14F-4D97-AF65-F5344CB8AC3E}">
        <p14:creationId xmlns:p14="http://schemas.microsoft.com/office/powerpoint/2010/main" val="12475821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75098" y="1775637"/>
            <a:ext cx="3143758" cy="3093328"/>
          </a:xfrm>
          <a:prstGeom prst="rect">
            <a:avLst/>
          </a:prstGeom>
        </p:spPr>
      </p:pic>
      <p:pic>
        <p:nvPicPr>
          <p:cNvPr id="8"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27979" y="1848943"/>
            <a:ext cx="3020022" cy="3020022"/>
          </a:xfrm>
          <a:prstGeom prst="rect">
            <a:avLst/>
          </a:prstGeom>
        </p:spPr>
      </p:pic>
      <p:sp>
        <p:nvSpPr>
          <p:cNvPr id="10" name="Rectangle 9"/>
          <p:cNvSpPr/>
          <p:nvPr/>
        </p:nvSpPr>
        <p:spPr>
          <a:xfrm>
            <a:off x="3028097" y="2295487"/>
            <a:ext cx="2637760" cy="2308324"/>
          </a:xfrm>
          <a:prstGeom prst="rect">
            <a:avLst/>
          </a:prstGeom>
        </p:spPr>
        <p:txBody>
          <a:bodyPr wrap="square">
            <a:spAutoFit/>
          </a:bodyPr>
          <a:lstStyle/>
          <a:p>
            <a:pPr algn="ctr"/>
            <a:r>
              <a:rPr lang="en-GB" sz="2400" dirty="0" smtClean="0">
                <a:latin typeface="+mj-lt"/>
              </a:rPr>
              <a:t>Do you think all Americans fall into </a:t>
            </a:r>
            <a:r>
              <a:rPr lang="en-GB" sz="2400" dirty="0">
                <a:latin typeface="+mj-lt"/>
              </a:rPr>
              <a:t>the stereotypes taken from these two images?</a:t>
            </a:r>
          </a:p>
          <a:p>
            <a:pPr algn="ctr"/>
            <a:endParaRPr lang="en-GB" sz="2400" dirty="0">
              <a:latin typeface="+mj-lt"/>
            </a:endParaRPr>
          </a:p>
        </p:txBody>
      </p:sp>
      <p:sp>
        <p:nvSpPr>
          <p:cNvPr id="12" name="TextBox 11"/>
          <p:cNvSpPr txBox="1"/>
          <p:nvPr/>
        </p:nvSpPr>
        <p:spPr>
          <a:xfrm>
            <a:off x="6316361" y="2480153"/>
            <a:ext cx="2503789" cy="1938992"/>
          </a:xfrm>
          <a:prstGeom prst="rect">
            <a:avLst/>
          </a:prstGeom>
          <a:noFill/>
        </p:spPr>
        <p:txBody>
          <a:bodyPr wrap="square" rtlCol="0">
            <a:spAutoFit/>
          </a:bodyPr>
          <a:lstStyle/>
          <a:p>
            <a:pPr algn="ctr"/>
            <a:r>
              <a:rPr lang="en-GB" sz="2400" dirty="0" smtClean="0">
                <a:solidFill>
                  <a:srgbClr val="35372F"/>
                </a:solidFill>
                <a:latin typeface="Calibri Light" panose="020F0302020204030204"/>
              </a:rPr>
              <a:t>Why do we sometimes judge an entire country’s people on a few stereotypes?</a:t>
            </a:r>
            <a:endParaRPr lang="en-GB" sz="2400" dirty="0">
              <a:solidFill>
                <a:srgbClr val="35372F"/>
              </a:solidFill>
              <a:latin typeface="Calibri Light" panose="020F0302020204030204"/>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2292" y="4619625"/>
            <a:ext cx="931990" cy="1918132"/>
          </a:xfrm>
          <a:prstGeom prst="rect">
            <a:avLst/>
          </a:prstGeom>
        </p:spPr>
      </p:pic>
    </p:spTree>
    <p:extLst>
      <p:ext uri="{BB962C8B-B14F-4D97-AF65-F5344CB8AC3E}">
        <p14:creationId xmlns:p14="http://schemas.microsoft.com/office/powerpoint/2010/main" val="3130176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300" y="1133128"/>
            <a:ext cx="10847832" cy="4524315"/>
          </a:xfrm>
          <a:prstGeom prst="rect">
            <a:avLst/>
          </a:prstGeom>
          <a:noFill/>
        </p:spPr>
        <p:txBody>
          <a:bodyPr wrap="square" rtlCol="0">
            <a:spAutoFit/>
          </a:bodyPr>
          <a:lstStyle/>
          <a:p>
            <a:r>
              <a:rPr lang="en-GB" sz="2400" dirty="0" smtClean="0">
                <a:solidFill>
                  <a:prstClr val="black"/>
                </a:solidFill>
                <a:latin typeface="+mj-lt"/>
              </a:rPr>
              <a:t>Look </a:t>
            </a:r>
            <a:r>
              <a:rPr lang="en-GB" sz="2400" dirty="0">
                <a:solidFill>
                  <a:prstClr val="black"/>
                </a:solidFill>
                <a:latin typeface="+mj-lt"/>
              </a:rPr>
              <a:t>again at the images and, rather than seeing them as an image of an entire country or culture, this time see them </a:t>
            </a:r>
            <a:r>
              <a:rPr lang="en-GB" sz="2400" dirty="0" smtClean="0">
                <a:solidFill>
                  <a:prstClr val="black"/>
                </a:solidFill>
                <a:latin typeface="+mj-lt"/>
              </a:rPr>
              <a:t>as </a:t>
            </a:r>
            <a:r>
              <a:rPr lang="en-GB" sz="2400" b="1" dirty="0">
                <a:solidFill>
                  <a:srgbClr val="5B9BD5">
                    <a:lumMod val="50000"/>
                  </a:srgbClr>
                </a:solidFill>
                <a:latin typeface="+mj-lt"/>
              </a:rPr>
              <a:t>UNIQUE </a:t>
            </a:r>
            <a:r>
              <a:rPr lang="en-GB" sz="2400" b="1" dirty="0" smtClean="0">
                <a:solidFill>
                  <a:srgbClr val="5B9BD5">
                    <a:lumMod val="50000"/>
                  </a:srgbClr>
                </a:solidFill>
                <a:latin typeface="+mj-lt"/>
              </a:rPr>
              <a:t>INDIVIDUALS </a:t>
            </a:r>
            <a:r>
              <a:rPr lang="en-GB" sz="2400" dirty="0" smtClean="0">
                <a:solidFill>
                  <a:prstClr val="black"/>
                </a:solidFill>
                <a:latin typeface="+mj-lt"/>
              </a:rPr>
              <a:t>by looking beyond </a:t>
            </a:r>
            <a:r>
              <a:rPr lang="en-GB" sz="2400" dirty="0">
                <a:solidFill>
                  <a:prstClr val="black"/>
                </a:solidFill>
                <a:latin typeface="+mj-lt"/>
              </a:rPr>
              <a:t>the cultural </a:t>
            </a:r>
            <a:r>
              <a:rPr lang="en-GB" sz="2400" dirty="0" smtClean="0">
                <a:solidFill>
                  <a:prstClr val="black"/>
                </a:solidFill>
                <a:latin typeface="+mj-lt"/>
              </a:rPr>
              <a:t>stereotypes. </a:t>
            </a:r>
          </a:p>
          <a:p>
            <a:endParaRPr lang="en-GB" sz="2400" dirty="0">
              <a:solidFill>
                <a:prstClr val="black"/>
              </a:solidFill>
              <a:latin typeface="+mj-lt"/>
            </a:endParaRPr>
          </a:p>
          <a:p>
            <a:r>
              <a:rPr lang="en-GB" sz="2400" dirty="0" smtClean="0">
                <a:solidFill>
                  <a:prstClr val="black"/>
                </a:solidFill>
                <a:latin typeface="+mj-lt"/>
              </a:rPr>
              <a:t>Either </a:t>
            </a:r>
            <a:r>
              <a:rPr lang="en-GB" sz="2400" dirty="0">
                <a:solidFill>
                  <a:prstClr val="black"/>
                </a:solidFill>
                <a:latin typeface="+mj-lt"/>
              </a:rPr>
              <a:t>split the class up </a:t>
            </a:r>
            <a:r>
              <a:rPr lang="en-GB" sz="2400" dirty="0" smtClean="0">
                <a:solidFill>
                  <a:prstClr val="black"/>
                </a:solidFill>
                <a:latin typeface="+mj-lt"/>
              </a:rPr>
              <a:t>and give one picture to each group, or choose one image each.</a:t>
            </a:r>
          </a:p>
          <a:p>
            <a:r>
              <a:rPr lang="en-GB" sz="2400" dirty="0">
                <a:solidFill>
                  <a:prstClr val="black"/>
                </a:solidFill>
                <a:latin typeface="+mj-lt"/>
              </a:rPr>
              <a:t/>
            </a:r>
            <a:br>
              <a:rPr lang="en-GB" sz="2400" dirty="0">
                <a:solidFill>
                  <a:prstClr val="black"/>
                </a:solidFill>
                <a:latin typeface="+mj-lt"/>
              </a:rPr>
            </a:br>
            <a:r>
              <a:rPr lang="en-GB" sz="2400" dirty="0" smtClean="0">
                <a:solidFill>
                  <a:prstClr val="black"/>
                </a:solidFill>
                <a:latin typeface="+mj-lt"/>
              </a:rPr>
              <a:t>Look at the images and make a few notes on ideas about who that person is, what sort of life they live and what they might be like as a child. (You will be using these notes for a longer exercise later on).</a:t>
            </a:r>
          </a:p>
          <a:p>
            <a:endParaRPr lang="en-GB" sz="2400" dirty="0">
              <a:solidFill>
                <a:prstClr val="black"/>
              </a:solidFill>
              <a:latin typeface="+mj-lt"/>
            </a:endParaRPr>
          </a:p>
          <a:p>
            <a:r>
              <a:rPr lang="en-GB" sz="2400" b="1" i="1" dirty="0" smtClean="0">
                <a:solidFill>
                  <a:srgbClr val="5B9BD5">
                    <a:lumMod val="50000"/>
                  </a:srgbClr>
                </a:solidFill>
                <a:latin typeface="+mj-lt"/>
              </a:rPr>
              <a:t>TOP TIP</a:t>
            </a:r>
            <a:r>
              <a:rPr lang="en-GB" sz="2400" i="1" dirty="0" smtClean="0">
                <a:solidFill>
                  <a:srgbClr val="5B9BD5">
                    <a:lumMod val="50000"/>
                  </a:srgbClr>
                </a:solidFill>
                <a:latin typeface="+mj-lt"/>
              </a:rPr>
              <a:t>: Look for what they have in their bedroom that makes it personal to them – clues about their character, interests and personality.</a:t>
            </a:r>
            <a:endParaRPr lang="en-US" sz="2400" i="1" dirty="0">
              <a:solidFill>
                <a:srgbClr val="5B9BD5">
                  <a:lumMod val="50000"/>
                </a:srgbClr>
              </a:solidFill>
              <a:latin typeface="+mj-lt"/>
            </a:endParaRPr>
          </a:p>
        </p:txBody>
      </p:sp>
    </p:spTree>
    <p:extLst>
      <p:ext uri="{BB962C8B-B14F-4D97-AF65-F5344CB8AC3E}">
        <p14:creationId xmlns:p14="http://schemas.microsoft.com/office/powerpoint/2010/main" val="59949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circle(in)">
                                      <p:cBhvr>
                                        <p:cTn id="28"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azil_Thais_71251"/>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0" y="0"/>
            <a:ext cx="12192000" cy="6859505"/>
          </a:xfrm>
          <a:prstGeom prst="rect">
            <a:avLst/>
          </a:prstGeom>
          <a:noFill/>
          <a:ln>
            <a:noFill/>
          </a:ln>
        </p:spPr>
      </p:pic>
      <p:sp>
        <p:nvSpPr>
          <p:cNvPr id="3" name="Rectangle 2"/>
          <p:cNvSpPr/>
          <p:nvPr/>
        </p:nvSpPr>
        <p:spPr>
          <a:xfrm>
            <a:off x="442777" y="252041"/>
            <a:ext cx="5950668" cy="584775"/>
          </a:xfrm>
          <a:prstGeom prst="rect">
            <a:avLst/>
          </a:prstGeom>
        </p:spPr>
        <p:txBody>
          <a:bodyPr wrap="none">
            <a:spAutoFit/>
          </a:bodyPr>
          <a:lstStyle/>
          <a:p>
            <a:r>
              <a:rPr lang="pt-BR" sz="2400" b="1" dirty="0">
                <a:solidFill>
                  <a:prstClr val="black"/>
                </a:solidFill>
              </a:rPr>
              <a:t>Thais, aged 11 - Rio de Janeiro, </a:t>
            </a:r>
            <a:r>
              <a:rPr lang="pt-BR" sz="3200" b="1" dirty="0">
                <a:solidFill>
                  <a:srgbClr val="FF0000"/>
                </a:solidFill>
              </a:rPr>
              <a:t>Brazil</a:t>
            </a:r>
            <a:endParaRPr lang="en-GB" sz="2400" b="1" dirty="0">
              <a:solidFill>
                <a:srgbClr val="FF0000"/>
              </a:solidFill>
            </a:endParaRPr>
          </a:p>
        </p:txBody>
      </p:sp>
    </p:spTree>
    <p:extLst>
      <p:ext uri="{BB962C8B-B14F-4D97-AF65-F5344CB8AC3E}">
        <p14:creationId xmlns:p14="http://schemas.microsoft.com/office/powerpoint/2010/main" val="24247932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na_Li_0633"/>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0" y="0"/>
            <a:ext cx="12192000" cy="6876784"/>
          </a:xfrm>
          <a:prstGeom prst="rect">
            <a:avLst/>
          </a:prstGeom>
          <a:noFill/>
          <a:ln>
            <a:noFill/>
          </a:ln>
        </p:spPr>
      </p:pic>
      <p:sp>
        <p:nvSpPr>
          <p:cNvPr id="3" name="Rectangle 2"/>
          <p:cNvSpPr/>
          <p:nvPr/>
        </p:nvSpPr>
        <p:spPr>
          <a:xfrm>
            <a:off x="315920" y="187477"/>
            <a:ext cx="5115503" cy="646331"/>
          </a:xfrm>
          <a:prstGeom prst="rect">
            <a:avLst/>
          </a:prstGeom>
        </p:spPr>
        <p:txBody>
          <a:bodyPr wrap="none">
            <a:spAutoFit/>
          </a:bodyPr>
          <a:lstStyle/>
          <a:p>
            <a:r>
              <a:rPr lang="en-GB" sz="2800" b="1" dirty="0">
                <a:solidFill>
                  <a:prstClr val="black"/>
                </a:solidFill>
              </a:rPr>
              <a:t>Li, aged 10 - Beijing, </a:t>
            </a:r>
            <a:r>
              <a:rPr lang="en-GB" sz="3600" b="1" dirty="0">
                <a:solidFill>
                  <a:srgbClr val="FF0000"/>
                </a:solidFill>
              </a:rPr>
              <a:t>China</a:t>
            </a:r>
            <a:endParaRPr lang="en-GB" sz="2800" b="1" dirty="0">
              <a:solidFill>
                <a:srgbClr val="FF0000"/>
              </a:solidFill>
            </a:endParaRPr>
          </a:p>
        </p:txBody>
      </p:sp>
    </p:spTree>
    <p:extLst>
      <p:ext uri="{BB962C8B-B14F-4D97-AF65-F5344CB8AC3E}">
        <p14:creationId xmlns:p14="http://schemas.microsoft.com/office/powerpoint/2010/main" val="1672911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Oval 5"/>
          <p:cNvSpPr/>
          <p:nvPr/>
        </p:nvSpPr>
        <p:spPr>
          <a:xfrm>
            <a:off x="3534280" y="870257"/>
            <a:ext cx="5123435" cy="5168286"/>
          </a:xfrm>
          <a:prstGeom prst="ellipse">
            <a:avLst/>
          </a:prstGeom>
          <a:solidFill>
            <a:schemeClr val="tx1">
              <a:alpha val="82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extBox 6"/>
          <p:cNvSpPr txBox="1"/>
          <p:nvPr/>
        </p:nvSpPr>
        <p:spPr>
          <a:xfrm>
            <a:off x="3589072" y="2773680"/>
            <a:ext cx="5013841" cy="1508105"/>
          </a:xfrm>
          <a:prstGeom prst="rect">
            <a:avLst/>
          </a:prstGeom>
          <a:noFill/>
        </p:spPr>
        <p:txBody>
          <a:bodyPr wrap="square" rtlCol="0">
            <a:spAutoFit/>
          </a:bodyPr>
          <a:lstStyle/>
          <a:p>
            <a:pPr algn="ctr"/>
            <a:r>
              <a:rPr lang="en-GB" sz="2800" b="1" dirty="0">
                <a:solidFill>
                  <a:prstClr val="white"/>
                </a:solidFill>
                <a:latin typeface="Foco" panose="020B0504050202020203" pitchFamily="34" charset="0"/>
              </a:rPr>
              <a:t> </a:t>
            </a:r>
            <a:r>
              <a:rPr lang="en-GB" sz="2800" b="1" dirty="0" smtClean="0">
                <a:solidFill>
                  <a:prstClr val="white"/>
                </a:solidFill>
                <a:latin typeface="Foco" panose="020B0504050202020203" pitchFamily="34" charset="0"/>
              </a:rPr>
              <a:t>A  C U L T U R A L  </a:t>
            </a:r>
          </a:p>
          <a:p>
            <a:pPr algn="ctr"/>
            <a:r>
              <a:rPr lang="en-GB" sz="2800" b="1" dirty="0" smtClean="0">
                <a:solidFill>
                  <a:prstClr val="white"/>
                </a:solidFill>
                <a:latin typeface="Foco" panose="020B0504050202020203" pitchFamily="34" charset="0"/>
              </a:rPr>
              <a:t>C E L E B R A T I O N</a:t>
            </a:r>
            <a:br>
              <a:rPr lang="en-GB" sz="2800" b="1" dirty="0" smtClean="0">
                <a:solidFill>
                  <a:prstClr val="white"/>
                </a:solidFill>
                <a:latin typeface="Foco" panose="020B0504050202020203" pitchFamily="34" charset="0"/>
              </a:rPr>
            </a:br>
            <a:endParaRPr lang="en-GB" sz="1200" b="1" dirty="0" smtClean="0">
              <a:solidFill>
                <a:prstClr val="white"/>
              </a:solidFill>
              <a:latin typeface="Foco" panose="020B0504050202020203" pitchFamily="34" charset="0"/>
            </a:endParaRPr>
          </a:p>
          <a:p>
            <a:pPr algn="ctr"/>
            <a:r>
              <a:rPr lang="en-GB" sz="2400" b="1" dirty="0" smtClean="0">
                <a:solidFill>
                  <a:srgbClr val="FEE725"/>
                </a:solidFill>
                <a:latin typeface="Foco" panose="020B0504050202020203" pitchFamily="34" charset="0"/>
              </a:rPr>
              <a:t>W E E K  4 </a:t>
            </a:r>
          </a:p>
        </p:txBody>
      </p:sp>
      <p:sp>
        <p:nvSpPr>
          <p:cNvPr id="9" name="TextBox 8"/>
          <p:cNvSpPr txBox="1"/>
          <p:nvPr/>
        </p:nvSpPr>
        <p:spPr>
          <a:xfrm>
            <a:off x="4236968" y="5223682"/>
            <a:ext cx="3718051" cy="400110"/>
          </a:xfrm>
          <a:prstGeom prst="rect">
            <a:avLst/>
          </a:prstGeom>
          <a:noFill/>
        </p:spPr>
        <p:txBody>
          <a:bodyPr wrap="square" rtlCol="0">
            <a:spAutoFit/>
          </a:bodyPr>
          <a:lstStyle/>
          <a:p>
            <a:pPr algn="ctr"/>
            <a:r>
              <a:rPr lang="en-GB" sz="2000" b="1" dirty="0" smtClean="0">
                <a:solidFill>
                  <a:prstClr val="white"/>
                </a:solidFill>
                <a:ea typeface="Times New Roman" panose="02020603050405020304" pitchFamily="18" charset="0"/>
                <a:cs typeface="Times New Roman" panose="02020603050405020304" pitchFamily="18" charset="0"/>
              </a:rPr>
              <a:t>60  M I N U T E S </a:t>
            </a:r>
            <a:endParaRPr lang="en-GB" sz="2000" dirty="0">
              <a:solidFill>
                <a:prstClr val="white"/>
              </a:solidFill>
              <a:ea typeface="Times New Roman" panose="02020603050405020304" pitchFamily="18" charset="0"/>
            </a:endParaRPr>
          </a:p>
        </p:txBody>
      </p:sp>
      <p:sp>
        <p:nvSpPr>
          <p:cNvPr id="10" name="Oval 9"/>
          <p:cNvSpPr/>
          <p:nvPr/>
        </p:nvSpPr>
        <p:spPr>
          <a:xfrm flipH="1">
            <a:off x="7015699" y="5374846"/>
            <a:ext cx="60959" cy="688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Oval 12"/>
          <p:cNvSpPr/>
          <p:nvPr/>
        </p:nvSpPr>
        <p:spPr>
          <a:xfrm flipH="1">
            <a:off x="5109555" y="5389331"/>
            <a:ext cx="60959" cy="688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Tree>
    <p:extLst>
      <p:ext uri="{BB962C8B-B14F-4D97-AF65-F5344CB8AC3E}">
        <p14:creationId xmlns:p14="http://schemas.microsoft.com/office/powerpoint/2010/main" val="15202607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_Douha_9335"/>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1" y="0"/>
            <a:ext cx="12192001" cy="6858000"/>
          </a:xfrm>
          <a:prstGeom prst="rect">
            <a:avLst/>
          </a:prstGeom>
          <a:noFill/>
          <a:ln>
            <a:noFill/>
          </a:ln>
        </p:spPr>
      </p:pic>
      <p:sp>
        <p:nvSpPr>
          <p:cNvPr id="3" name="Rectangle 2"/>
          <p:cNvSpPr/>
          <p:nvPr/>
        </p:nvSpPr>
        <p:spPr>
          <a:xfrm>
            <a:off x="206472" y="318239"/>
            <a:ext cx="6195927" cy="584775"/>
          </a:xfrm>
          <a:prstGeom prst="rect">
            <a:avLst/>
          </a:prstGeom>
        </p:spPr>
        <p:txBody>
          <a:bodyPr wrap="none">
            <a:spAutoFit/>
          </a:bodyPr>
          <a:lstStyle/>
          <a:p>
            <a:r>
              <a:rPr lang="en-GB" sz="2400" b="1" dirty="0">
                <a:solidFill>
                  <a:prstClr val="black"/>
                </a:solidFill>
              </a:rPr>
              <a:t>Douha, aged 10 - Hebron, </a:t>
            </a:r>
            <a:r>
              <a:rPr lang="en-GB" sz="3200" b="1" dirty="0">
                <a:solidFill>
                  <a:srgbClr val="FF0000"/>
                </a:solidFill>
              </a:rPr>
              <a:t>West Bank</a:t>
            </a:r>
            <a:endParaRPr lang="en-GB" sz="2400" b="1" dirty="0">
              <a:solidFill>
                <a:srgbClr val="FF0000"/>
              </a:solidFill>
            </a:endParaRPr>
          </a:p>
        </p:txBody>
      </p:sp>
    </p:spTree>
    <p:extLst>
      <p:ext uri="{BB962C8B-B14F-4D97-AF65-F5344CB8AC3E}">
        <p14:creationId xmlns:p14="http://schemas.microsoft.com/office/powerpoint/2010/main" val="12314457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pan_Kaya_1035"/>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2" y="-1"/>
            <a:ext cx="12192001" cy="6846027"/>
          </a:xfrm>
          <a:prstGeom prst="rect">
            <a:avLst/>
          </a:prstGeom>
          <a:noFill/>
          <a:ln>
            <a:noFill/>
          </a:ln>
        </p:spPr>
      </p:pic>
      <p:sp>
        <p:nvSpPr>
          <p:cNvPr id="3" name="Rectangle 2"/>
          <p:cNvSpPr/>
          <p:nvPr/>
        </p:nvSpPr>
        <p:spPr>
          <a:xfrm>
            <a:off x="343675" y="0"/>
            <a:ext cx="4814138" cy="584775"/>
          </a:xfrm>
          <a:prstGeom prst="rect">
            <a:avLst/>
          </a:prstGeom>
        </p:spPr>
        <p:txBody>
          <a:bodyPr wrap="none">
            <a:spAutoFit/>
          </a:bodyPr>
          <a:lstStyle/>
          <a:p>
            <a:r>
              <a:rPr lang="en-GB" sz="2400" b="1" dirty="0">
                <a:solidFill>
                  <a:prstClr val="black"/>
                </a:solidFill>
              </a:rPr>
              <a:t>Kaya, aged 4 - Tokyo, </a:t>
            </a:r>
            <a:r>
              <a:rPr lang="en-GB" sz="3200" b="1" dirty="0">
                <a:solidFill>
                  <a:srgbClr val="FF0000"/>
                </a:solidFill>
              </a:rPr>
              <a:t>Japan</a:t>
            </a:r>
            <a:endParaRPr lang="en-GB" sz="2400" b="1" dirty="0">
              <a:solidFill>
                <a:srgbClr val="FF0000"/>
              </a:solidFill>
            </a:endParaRPr>
          </a:p>
        </p:txBody>
      </p:sp>
    </p:spTree>
    <p:extLst>
      <p:ext uri="{BB962C8B-B14F-4D97-AF65-F5344CB8AC3E}">
        <p14:creationId xmlns:p14="http://schemas.microsoft.com/office/powerpoint/2010/main" val="5151188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pan_Ryuta_0906"/>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1" y="0"/>
            <a:ext cx="12192001" cy="6858000"/>
          </a:xfrm>
          <a:prstGeom prst="rect">
            <a:avLst/>
          </a:prstGeom>
          <a:noFill/>
          <a:ln>
            <a:noFill/>
          </a:ln>
        </p:spPr>
      </p:pic>
      <p:sp>
        <p:nvSpPr>
          <p:cNvPr id="3" name="Rectangle 2"/>
          <p:cNvSpPr/>
          <p:nvPr/>
        </p:nvSpPr>
        <p:spPr>
          <a:xfrm>
            <a:off x="522784" y="408088"/>
            <a:ext cx="4733988" cy="461665"/>
          </a:xfrm>
          <a:prstGeom prst="rect">
            <a:avLst/>
          </a:prstGeom>
        </p:spPr>
        <p:txBody>
          <a:bodyPr wrap="none">
            <a:spAutoFit/>
          </a:bodyPr>
          <a:lstStyle/>
          <a:p>
            <a:r>
              <a:rPr lang="en-GB" sz="2400" b="1" dirty="0">
                <a:solidFill>
                  <a:prstClr val="black"/>
                </a:solidFill>
              </a:rPr>
              <a:t>Ryuta, aged 10 - Tokyo, </a:t>
            </a:r>
            <a:r>
              <a:rPr lang="en-GB" sz="2400" b="1" dirty="0">
                <a:solidFill>
                  <a:srgbClr val="FF0000"/>
                </a:solidFill>
              </a:rPr>
              <a:t>Japan</a:t>
            </a:r>
          </a:p>
        </p:txBody>
      </p:sp>
    </p:spTree>
    <p:extLst>
      <p:ext uri="{BB962C8B-B14F-4D97-AF65-F5344CB8AC3E}">
        <p14:creationId xmlns:p14="http://schemas.microsoft.com/office/powerpoint/2010/main" val="39830898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_Tzvika_956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65264"/>
          </a:xfrm>
          <a:prstGeom prst="rect">
            <a:avLst/>
          </a:prstGeom>
          <a:noFill/>
          <a:ln>
            <a:noFill/>
          </a:ln>
        </p:spPr>
      </p:pic>
      <p:sp>
        <p:nvSpPr>
          <p:cNvPr id="3" name="Rectangle 2"/>
          <p:cNvSpPr/>
          <p:nvPr/>
        </p:nvSpPr>
        <p:spPr>
          <a:xfrm>
            <a:off x="207321" y="240064"/>
            <a:ext cx="5663730" cy="461665"/>
          </a:xfrm>
          <a:prstGeom prst="rect">
            <a:avLst/>
          </a:prstGeom>
        </p:spPr>
        <p:txBody>
          <a:bodyPr wrap="none">
            <a:spAutoFit/>
          </a:bodyPr>
          <a:lstStyle/>
          <a:p>
            <a:r>
              <a:rPr lang="en-GB" sz="2400" b="1" dirty="0">
                <a:solidFill>
                  <a:prstClr val="black"/>
                </a:solidFill>
              </a:rPr>
              <a:t>Tzvika, aged 9 - Beitar Illit, </a:t>
            </a:r>
            <a:r>
              <a:rPr lang="en-GB" sz="2400" b="1" dirty="0">
                <a:solidFill>
                  <a:srgbClr val="FF0000"/>
                </a:solidFill>
              </a:rPr>
              <a:t>West Bank</a:t>
            </a:r>
          </a:p>
        </p:txBody>
      </p:sp>
    </p:spTree>
    <p:extLst>
      <p:ext uri="{BB962C8B-B14F-4D97-AF65-F5344CB8AC3E}">
        <p14:creationId xmlns:p14="http://schemas.microsoft.com/office/powerpoint/2010/main" val="622221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ombia_Juan-David_568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 y="0"/>
            <a:ext cx="12192001" cy="6858000"/>
          </a:xfrm>
          <a:prstGeom prst="rect">
            <a:avLst/>
          </a:prstGeom>
          <a:noFill/>
          <a:ln>
            <a:noFill/>
          </a:ln>
        </p:spPr>
      </p:pic>
      <p:sp>
        <p:nvSpPr>
          <p:cNvPr id="3" name="Rectangle 2"/>
          <p:cNvSpPr/>
          <p:nvPr/>
        </p:nvSpPr>
        <p:spPr>
          <a:xfrm>
            <a:off x="148755" y="281216"/>
            <a:ext cx="5245347" cy="461665"/>
          </a:xfrm>
          <a:prstGeom prst="rect">
            <a:avLst/>
          </a:prstGeom>
        </p:spPr>
        <p:txBody>
          <a:bodyPr wrap="none">
            <a:spAutoFit/>
          </a:bodyPr>
          <a:lstStyle/>
          <a:p>
            <a:r>
              <a:rPr lang="en-GB" sz="2400" b="1" dirty="0">
                <a:solidFill>
                  <a:prstClr val="black"/>
                </a:solidFill>
              </a:rPr>
              <a:t>Juang David, aged 10 </a:t>
            </a:r>
            <a:r>
              <a:rPr lang="en-GB" sz="2400" b="1" dirty="0" smtClean="0">
                <a:solidFill>
                  <a:prstClr val="black"/>
                </a:solidFill>
              </a:rPr>
              <a:t>- </a:t>
            </a:r>
            <a:r>
              <a:rPr lang="en-GB" sz="2400" b="1" dirty="0">
                <a:solidFill>
                  <a:srgbClr val="FF0000"/>
                </a:solidFill>
              </a:rPr>
              <a:t>Columbia</a:t>
            </a:r>
          </a:p>
        </p:txBody>
      </p:sp>
    </p:spTree>
    <p:extLst>
      <p:ext uri="{BB962C8B-B14F-4D97-AF65-F5344CB8AC3E}">
        <p14:creationId xmlns:p14="http://schemas.microsoft.com/office/powerpoint/2010/main" val="37870493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pal_Indira_572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 y="0"/>
            <a:ext cx="12192001" cy="6858000"/>
          </a:xfrm>
          <a:prstGeom prst="rect">
            <a:avLst/>
          </a:prstGeom>
          <a:noFill/>
          <a:ln>
            <a:noFill/>
          </a:ln>
        </p:spPr>
      </p:pic>
      <p:sp>
        <p:nvSpPr>
          <p:cNvPr id="3" name="Rectangle 2"/>
          <p:cNvSpPr/>
          <p:nvPr/>
        </p:nvSpPr>
        <p:spPr>
          <a:xfrm>
            <a:off x="225609" y="216065"/>
            <a:ext cx="5686172" cy="584775"/>
          </a:xfrm>
          <a:prstGeom prst="rect">
            <a:avLst/>
          </a:prstGeom>
        </p:spPr>
        <p:txBody>
          <a:bodyPr wrap="none">
            <a:spAutoFit/>
          </a:bodyPr>
          <a:lstStyle/>
          <a:p>
            <a:r>
              <a:rPr lang="en-GB" sz="2400" b="1" dirty="0">
                <a:solidFill>
                  <a:prstClr val="black"/>
                </a:solidFill>
              </a:rPr>
              <a:t>Indira, aged 7 - Kathmandu, </a:t>
            </a:r>
            <a:r>
              <a:rPr lang="en-GB" sz="3200" b="1" dirty="0">
                <a:solidFill>
                  <a:srgbClr val="FF0000"/>
                </a:solidFill>
              </a:rPr>
              <a:t>Nepal</a:t>
            </a:r>
            <a:endParaRPr lang="en-GB" sz="2400" b="1" dirty="0">
              <a:solidFill>
                <a:srgbClr val="FF0000"/>
              </a:solidFill>
            </a:endParaRPr>
          </a:p>
        </p:txBody>
      </p:sp>
    </p:spTree>
    <p:extLst>
      <p:ext uri="{BB962C8B-B14F-4D97-AF65-F5344CB8AC3E}">
        <p14:creationId xmlns:p14="http://schemas.microsoft.com/office/powerpoint/2010/main" val="1471192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9241" y="1381929"/>
            <a:ext cx="10634472" cy="3416320"/>
          </a:xfrm>
          <a:prstGeom prst="rect">
            <a:avLst/>
          </a:prstGeom>
        </p:spPr>
        <p:txBody>
          <a:bodyPr wrap="square">
            <a:spAutoFit/>
          </a:bodyPr>
          <a:lstStyle/>
          <a:p>
            <a:endParaRPr lang="en-GB" sz="2400" dirty="0">
              <a:solidFill>
                <a:srgbClr val="7030A0"/>
              </a:solidFill>
              <a:latin typeface="+mj-lt"/>
            </a:endParaRPr>
          </a:p>
          <a:p>
            <a:r>
              <a:rPr lang="en-GB" sz="2400" dirty="0" smtClean="0">
                <a:solidFill>
                  <a:prstClr val="black"/>
                </a:solidFill>
                <a:latin typeface="+mj-lt"/>
              </a:rPr>
              <a:t>Using these notes and your own ideas, write </a:t>
            </a:r>
            <a:r>
              <a:rPr lang="en-GB" sz="2400" dirty="0">
                <a:solidFill>
                  <a:prstClr val="black"/>
                </a:solidFill>
                <a:latin typeface="+mj-lt"/>
              </a:rPr>
              <a:t>a short diary extract, speech or </a:t>
            </a:r>
            <a:r>
              <a:rPr lang="en-GB" sz="2400" dirty="0" smtClean="0">
                <a:solidFill>
                  <a:prstClr val="black"/>
                </a:solidFill>
                <a:latin typeface="+mj-lt"/>
              </a:rPr>
              <a:t>(if time is short) a thought </a:t>
            </a:r>
            <a:r>
              <a:rPr lang="en-GB" sz="2400" dirty="0">
                <a:solidFill>
                  <a:prstClr val="black"/>
                </a:solidFill>
                <a:latin typeface="+mj-lt"/>
              </a:rPr>
              <a:t>bubble exploring a little bit about your life, your thoughts and your feelings.</a:t>
            </a:r>
          </a:p>
          <a:p>
            <a:r>
              <a:rPr lang="en-GB" sz="2400" dirty="0" smtClean="0">
                <a:solidFill>
                  <a:prstClr val="black"/>
                </a:solidFill>
                <a:latin typeface="+mj-lt"/>
              </a:rPr>
              <a:t>Use </a:t>
            </a:r>
            <a:r>
              <a:rPr lang="en-GB" sz="2400" dirty="0">
                <a:solidFill>
                  <a:prstClr val="black"/>
                </a:solidFill>
                <a:latin typeface="+mj-lt"/>
              </a:rPr>
              <a:t>clues in the image to help you to </a:t>
            </a:r>
            <a:r>
              <a:rPr lang="en-GB" sz="2400" b="1" dirty="0">
                <a:solidFill>
                  <a:prstClr val="black"/>
                </a:solidFill>
                <a:latin typeface="+mj-lt"/>
              </a:rPr>
              <a:t>empathise*</a:t>
            </a:r>
            <a:r>
              <a:rPr lang="en-GB" sz="2400" dirty="0">
                <a:solidFill>
                  <a:prstClr val="black"/>
                </a:solidFill>
                <a:latin typeface="+mj-lt"/>
              </a:rPr>
              <a:t> with that person and explore some of their story. </a:t>
            </a:r>
          </a:p>
          <a:p>
            <a:r>
              <a:rPr lang="en-GB" sz="2400" dirty="0">
                <a:solidFill>
                  <a:srgbClr val="7030A0"/>
                </a:solidFill>
                <a:latin typeface="+mj-lt"/>
              </a:rPr>
              <a:t> </a:t>
            </a:r>
          </a:p>
          <a:p>
            <a:endParaRPr lang="en-GB" sz="2400" i="1" dirty="0">
              <a:solidFill>
                <a:srgbClr val="7030A0"/>
              </a:solidFill>
              <a:latin typeface="+mj-lt"/>
            </a:endParaRPr>
          </a:p>
          <a:p>
            <a:r>
              <a:rPr lang="en-GB" sz="2400" i="1" dirty="0">
                <a:solidFill>
                  <a:prstClr val="black"/>
                </a:solidFill>
                <a:latin typeface="+mj-lt"/>
              </a:rPr>
              <a:t>*what does this word mean?</a:t>
            </a:r>
          </a:p>
        </p:txBody>
      </p:sp>
      <p:pic>
        <p:nvPicPr>
          <p:cNvPr id="5" name="Picture 4" descr="Nepal_Indira_5727"/>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9455462" y="3775710"/>
            <a:ext cx="2097982" cy="2606040"/>
          </a:xfrm>
          <a:prstGeom prst="rect">
            <a:avLst/>
          </a:prstGeom>
          <a:noFill/>
          <a:ln>
            <a:noFill/>
          </a:ln>
        </p:spPr>
      </p:pic>
    </p:spTree>
    <p:extLst>
      <p:ext uri="{BB962C8B-B14F-4D97-AF65-F5344CB8AC3E}">
        <p14:creationId xmlns:p14="http://schemas.microsoft.com/office/powerpoint/2010/main" val="194071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wipe(down)">
                                      <p:cBhvr>
                                        <p:cTn id="2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850" y="480077"/>
            <a:ext cx="11005566" cy="1261884"/>
          </a:xfrm>
          <a:prstGeom prst="rect">
            <a:avLst/>
          </a:prstGeom>
          <a:noFill/>
        </p:spPr>
        <p:txBody>
          <a:bodyPr wrap="square" rtlCol="0">
            <a:spAutoFit/>
          </a:bodyPr>
          <a:lstStyle/>
          <a:p>
            <a:endParaRPr lang="en-GB" sz="2800" b="1" dirty="0">
              <a:solidFill>
                <a:prstClr val="black"/>
              </a:solidFill>
              <a:latin typeface="+mj-lt"/>
            </a:endParaRPr>
          </a:p>
          <a:p>
            <a:r>
              <a:rPr lang="en-GB" sz="2400" dirty="0">
                <a:solidFill>
                  <a:prstClr val="black"/>
                </a:solidFill>
                <a:latin typeface="+mj-lt"/>
              </a:rPr>
              <a:t>If time (and interest) allows, ask students to sketch one item from their bedroom that best represents who they </a:t>
            </a:r>
            <a:r>
              <a:rPr lang="en-GB" sz="2400" dirty="0" smtClean="0">
                <a:solidFill>
                  <a:prstClr val="black"/>
                </a:solidFill>
                <a:latin typeface="+mj-lt"/>
              </a:rPr>
              <a:t>are and label with answers to the following questions.</a:t>
            </a:r>
            <a:endParaRPr lang="en-GB" sz="2400" dirty="0">
              <a:solidFill>
                <a:prstClr val="black"/>
              </a:solidFill>
              <a:latin typeface="+mj-lt"/>
            </a:endParaRPr>
          </a:p>
        </p:txBody>
      </p:sp>
      <p:pic>
        <p:nvPicPr>
          <p:cNvPr id="6" name="Content Placeholder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75098" y="2024577"/>
            <a:ext cx="2890759" cy="2844387"/>
          </a:xfrm>
          <a:prstGeom prst="rect">
            <a:avLst/>
          </a:prstGeom>
        </p:spPr>
      </p:pic>
      <p:pic>
        <p:nvPicPr>
          <p:cNvPr id="7" name="Content Placeholder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27979" y="1848943"/>
            <a:ext cx="3020022" cy="3020022"/>
          </a:xfrm>
          <a:prstGeom prst="rect">
            <a:avLst/>
          </a:prstGeom>
        </p:spPr>
      </p:pic>
      <p:sp>
        <p:nvSpPr>
          <p:cNvPr id="8" name="Rectangle 7"/>
          <p:cNvSpPr/>
          <p:nvPr/>
        </p:nvSpPr>
        <p:spPr>
          <a:xfrm>
            <a:off x="3129438" y="2661940"/>
            <a:ext cx="2182078" cy="1569660"/>
          </a:xfrm>
          <a:prstGeom prst="rect">
            <a:avLst/>
          </a:prstGeom>
        </p:spPr>
        <p:txBody>
          <a:bodyPr wrap="square">
            <a:spAutoFit/>
          </a:bodyPr>
          <a:lstStyle/>
          <a:p>
            <a:pPr algn="ctr"/>
            <a:r>
              <a:rPr lang="en-GB" sz="2400" dirty="0">
                <a:solidFill>
                  <a:prstClr val="black"/>
                </a:solidFill>
                <a:latin typeface="+mj-lt"/>
              </a:rPr>
              <a:t>What does this item represent about who you are?</a:t>
            </a:r>
          </a:p>
        </p:txBody>
      </p:sp>
      <p:sp>
        <p:nvSpPr>
          <p:cNvPr id="9" name="TextBox 8"/>
          <p:cNvSpPr txBox="1"/>
          <p:nvPr/>
        </p:nvSpPr>
        <p:spPr>
          <a:xfrm>
            <a:off x="6316361" y="2480153"/>
            <a:ext cx="2503789" cy="1938992"/>
          </a:xfrm>
          <a:prstGeom prst="rect">
            <a:avLst/>
          </a:prstGeom>
          <a:noFill/>
        </p:spPr>
        <p:txBody>
          <a:bodyPr wrap="square" rtlCol="0">
            <a:spAutoFit/>
          </a:bodyPr>
          <a:lstStyle/>
          <a:p>
            <a:pPr algn="ctr"/>
            <a:r>
              <a:rPr lang="en-GB" sz="2400" dirty="0">
                <a:solidFill>
                  <a:prstClr val="black"/>
                </a:solidFill>
                <a:latin typeface="+mj-lt"/>
              </a:rPr>
              <a:t>What other items in your bedroom might give clues about your culture or country?</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2292" y="4619625"/>
            <a:ext cx="931990" cy="1918132"/>
          </a:xfrm>
          <a:prstGeom prst="rect">
            <a:avLst/>
          </a:prstGeom>
        </p:spPr>
      </p:pic>
    </p:spTree>
    <p:extLst>
      <p:ext uri="{BB962C8B-B14F-4D97-AF65-F5344CB8AC3E}">
        <p14:creationId xmlns:p14="http://schemas.microsoft.com/office/powerpoint/2010/main" val="30010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solidFill>
            <a:schemeClr val="tx1">
              <a:alpha val="75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endParaRPr>
          </a:p>
        </p:txBody>
      </p:sp>
      <p:sp>
        <p:nvSpPr>
          <p:cNvPr id="12" name="TextBox 11"/>
          <p:cNvSpPr txBox="1"/>
          <p:nvPr/>
        </p:nvSpPr>
        <p:spPr>
          <a:xfrm>
            <a:off x="8195536" y="3996779"/>
            <a:ext cx="3754810" cy="1661993"/>
          </a:xfrm>
          <a:prstGeom prst="rect">
            <a:avLst/>
          </a:prstGeom>
          <a:noFill/>
        </p:spPr>
        <p:txBody>
          <a:bodyPr wrap="square" rtlCol="0">
            <a:spAutoFit/>
          </a:bodyPr>
          <a:lstStyle/>
          <a:p>
            <a:pPr algn="ctr"/>
            <a:r>
              <a:rPr lang="en-GB" sz="2400" b="1" dirty="0" smtClean="0">
                <a:solidFill>
                  <a:prstClr val="white"/>
                </a:solidFill>
                <a:latin typeface="Foco" panose="020B0504050202020203" pitchFamily="34" charset="0"/>
              </a:rPr>
              <a:t>T H E  C U L T U R E  </a:t>
            </a:r>
          </a:p>
          <a:p>
            <a:pPr algn="ctr"/>
            <a:r>
              <a:rPr lang="en-GB" sz="2400" b="1" dirty="0" smtClean="0">
                <a:solidFill>
                  <a:prstClr val="white"/>
                </a:solidFill>
                <a:latin typeface="Foco" panose="020B0504050202020203" pitchFamily="34" charset="0"/>
              </a:rPr>
              <a:t>O F  P L A Y</a:t>
            </a:r>
            <a:endParaRPr lang="en-GB" sz="1100" b="1" dirty="0" smtClean="0">
              <a:solidFill>
                <a:prstClr val="white"/>
              </a:solidFill>
              <a:latin typeface="Foco" panose="020B0504050202020203" pitchFamily="34" charset="0"/>
            </a:endParaRPr>
          </a:p>
          <a:p>
            <a:pPr algn="ctr"/>
            <a:endParaRPr lang="en-GB" b="1" dirty="0" smtClean="0">
              <a:solidFill>
                <a:srgbClr val="FEE725"/>
              </a:solidFill>
              <a:latin typeface="Foco" panose="020B0504050202020203" pitchFamily="34" charset="0"/>
            </a:endParaRPr>
          </a:p>
          <a:p>
            <a:pPr algn="ctr"/>
            <a:endParaRPr lang="en-GB" b="1" dirty="0">
              <a:solidFill>
                <a:srgbClr val="FEE725"/>
              </a:solidFill>
              <a:latin typeface="Foco" panose="020B0504050202020203" pitchFamily="34" charset="0"/>
            </a:endParaRPr>
          </a:p>
          <a:p>
            <a:pPr algn="ctr"/>
            <a:r>
              <a:rPr lang="en-GB" b="1" dirty="0" smtClean="0">
                <a:solidFill>
                  <a:srgbClr val="FEE725"/>
                </a:solidFill>
                <a:latin typeface="Foco" panose="020B0504050202020203" pitchFamily="34" charset="0"/>
              </a:rPr>
              <a:t>1 5   M I N U T E S </a:t>
            </a:r>
            <a:r>
              <a:rPr lang="en-GB" dirty="0" smtClean="0">
                <a:solidFill>
                  <a:srgbClr val="FEE725"/>
                </a:solidFill>
                <a:latin typeface="Foco" panose="020B0504050202020203" pitchFamily="34" charset="0"/>
              </a:rPr>
              <a:t>+</a:t>
            </a:r>
          </a:p>
        </p:txBody>
      </p:sp>
    </p:spTree>
    <p:extLst>
      <p:ext uri="{BB962C8B-B14F-4D97-AF65-F5344CB8AC3E}">
        <p14:creationId xmlns:p14="http://schemas.microsoft.com/office/powerpoint/2010/main" val="40533129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7675" y="1286129"/>
            <a:ext cx="10906127" cy="4351338"/>
          </a:xfrm>
        </p:spPr>
        <p:txBody>
          <a:bodyPr>
            <a:normAutofit/>
          </a:bodyPr>
          <a:lstStyle/>
          <a:p>
            <a:pPr marL="0" indent="0">
              <a:buNone/>
            </a:pPr>
            <a:r>
              <a:rPr lang="en-GB" sz="2400" dirty="0"/>
              <a:t>Celebrating cultural difference is all about connecting rather than </a:t>
            </a:r>
            <a:r>
              <a:rPr lang="en-GB" sz="2400" dirty="0" smtClean="0"/>
              <a:t>separating. This can mean different things to different people, but if you remember that culture is just another way of being human, you start to realise that there is no “right” or “wrong” culture.</a:t>
            </a:r>
          </a:p>
          <a:p>
            <a:pPr marL="0" indent="0">
              <a:buNone/>
            </a:pPr>
            <a:endParaRPr lang="en-GB" sz="2400" dirty="0"/>
          </a:p>
          <a:p>
            <a:pPr marL="0" indent="0">
              <a:buNone/>
            </a:pPr>
            <a:r>
              <a:rPr lang="en-GB" sz="2400" dirty="0" smtClean="0"/>
              <a:t>Finding connections with people from different cultures is a great way to overcome barriers and look past stereotypes.</a:t>
            </a:r>
          </a:p>
          <a:p>
            <a:pPr marL="0" indent="0">
              <a:buNone/>
            </a:pPr>
            <a:endParaRPr lang="en-GB" sz="2400" dirty="0"/>
          </a:p>
        </p:txBody>
      </p:sp>
    </p:spTree>
    <p:extLst>
      <p:ext uri="{BB962C8B-B14F-4D97-AF65-F5344CB8AC3E}">
        <p14:creationId xmlns:p14="http://schemas.microsoft.com/office/powerpoint/2010/main" val="78760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69" y="370312"/>
            <a:ext cx="11357344" cy="1190958"/>
          </a:xfrm>
        </p:spPr>
        <p:txBody>
          <a:bodyPr/>
          <a:lstStyle/>
          <a:p>
            <a:r>
              <a:rPr lang="en-GB" dirty="0"/>
              <a:t>In this lesson, students will:</a:t>
            </a:r>
          </a:p>
        </p:txBody>
      </p:sp>
      <p:sp>
        <p:nvSpPr>
          <p:cNvPr id="3" name="Content Placeholder 2"/>
          <p:cNvSpPr>
            <a:spLocks noGrp="1"/>
          </p:cNvSpPr>
          <p:nvPr>
            <p:ph idx="1"/>
          </p:nvPr>
        </p:nvSpPr>
        <p:spPr>
          <a:xfrm>
            <a:off x="1739075" y="1799477"/>
            <a:ext cx="10095857" cy="4591240"/>
          </a:xfrm>
        </p:spPr>
        <p:txBody>
          <a:bodyPr>
            <a:normAutofit/>
          </a:bodyPr>
          <a:lstStyle/>
          <a:p>
            <a:pPr marL="0" indent="0">
              <a:buNone/>
            </a:pPr>
            <a:r>
              <a:rPr lang="en-GB" dirty="0"/>
              <a:t>Think about and explore the value of culture and diversity and the role </a:t>
            </a:r>
            <a:r>
              <a:rPr lang="en-GB" dirty="0" smtClean="0"/>
              <a:t>we play as global </a:t>
            </a:r>
            <a:r>
              <a:rPr lang="en-GB" dirty="0"/>
              <a:t>citizens</a:t>
            </a:r>
          </a:p>
          <a:p>
            <a:pPr marL="0" indent="0">
              <a:buNone/>
            </a:pPr>
            <a:endParaRPr lang="en-GB" sz="1400" dirty="0"/>
          </a:p>
          <a:p>
            <a:pPr marL="0" indent="0">
              <a:buNone/>
            </a:pPr>
            <a:r>
              <a:rPr lang="en-GB" dirty="0"/>
              <a:t>Understand and explore our own responsibilities as global citizens and the </a:t>
            </a:r>
            <a:r>
              <a:rPr lang="en-GB" dirty="0" smtClean="0"/>
              <a:t>impact of our actions and assumptions when we travel</a:t>
            </a:r>
            <a:endParaRPr lang="en-GB" dirty="0"/>
          </a:p>
          <a:p>
            <a:pPr marL="0" indent="0">
              <a:buNone/>
            </a:pPr>
            <a:endParaRPr lang="en-GB" dirty="0"/>
          </a:p>
          <a:p>
            <a:pPr marL="0" indent="0">
              <a:buNone/>
            </a:pPr>
            <a:r>
              <a:rPr lang="en-GB" dirty="0"/>
              <a:t>Explore and unravel the impact of cultural disrespect upon communities and individuals and examine how we can change behaviour patterns to support cultural respect</a:t>
            </a:r>
          </a:p>
        </p:txBody>
      </p:sp>
      <p:sp>
        <p:nvSpPr>
          <p:cNvPr id="8" name="Oval 7"/>
          <p:cNvSpPr/>
          <p:nvPr/>
        </p:nvSpPr>
        <p:spPr>
          <a:xfrm>
            <a:off x="370369" y="1618502"/>
            <a:ext cx="1177268" cy="1201367"/>
          </a:xfrm>
          <a:prstGeom prst="ellipse">
            <a:avLst/>
          </a:prstGeom>
          <a:solidFill>
            <a:srgbClr val="3537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1000"/>
              </a:spcAft>
            </a:pPr>
            <a:r>
              <a:rPr lang="en-GB" sz="1600" b="1" dirty="0" smtClean="0">
                <a:solidFill>
                  <a:srgbClr val="FEE725"/>
                </a:solidFill>
                <a:latin typeface="Foco"/>
              </a:rPr>
              <a:t>THINK!</a:t>
            </a:r>
            <a:endParaRPr lang="en-GB" sz="1600" b="1" dirty="0">
              <a:solidFill>
                <a:srgbClr val="FEE725"/>
              </a:solidFill>
              <a:latin typeface="Foco"/>
            </a:endParaRPr>
          </a:p>
        </p:txBody>
      </p:sp>
      <p:sp>
        <p:nvSpPr>
          <p:cNvPr id="9" name="Oval 8"/>
          <p:cNvSpPr/>
          <p:nvPr/>
        </p:nvSpPr>
        <p:spPr>
          <a:xfrm>
            <a:off x="370369" y="3078706"/>
            <a:ext cx="1177268" cy="1201367"/>
          </a:xfrm>
          <a:prstGeom prst="ellipse">
            <a:avLst/>
          </a:prstGeom>
          <a:solidFill>
            <a:srgbClr val="3537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1000"/>
              </a:spcAft>
            </a:pPr>
            <a:r>
              <a:rPr lang="en-GB" sz="1600" b="1" dirty="0" smtClean="0">
                <a:solidFill>
                  <a:srgbClr val="FEE725"/>
                </a:solidFill>
                <a:latin typeface="Foco"/>
              </a:rPr>
              <a:t>FEEL!</a:t>
            </a:r>
            <a:endParaRPr lang="en-GB" sz="1600" b="1" dirty="0">
              <a:solidFill>
                <a:srgbClr val="FEE725"/>
              </a:solidFill>
              <a:latin typeface="Foco"/>
            </a:endParaRPr>
          </a:p>
        </p:txBody>
      </p:sp>
      <p:sp>
        <p:nvSpPr>
          <p:cNvPr id="10" name="Oval 9"/>
          <p:cNvSpPr/>
          <p:nvPr/>
        </p:nvSpPr>
        <p:spPr>
          <a:xfrm>
            <a:off x="370369" y="4538910"/>
            <a:ext cx="1177268" cy="1201367"/>
          </a:xfrm>
          <a:prstGeom prst="ellipse">
            <a:avLst/>
          </a:prstGeom>
          <a:solidFill>
            <a:srgbClr val="3537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1000"/>
              </a:spcAft>
            </a:pPr>
            <a:endParaRPr lang="en-GB" b="1" dirty="0">
              <a:solidFill>
                <a:srgbClr val="FEE725"/>
              </a:solidFill>
            </a:endParaRPr>
          </a:p>
        </p:txBody>
      </p:sp>
      <p:sp>
        <p:nvSpPr>
          <p:cNvPr id="11" name="TextBox 10"/>
          <p:cNvSpPr txBox="1"/>
          <p:nvPr/>
        </p:nvSpPr>
        <p:spPr>
          <a:xfrm>
            <a:off x="410541" y="4971927"/>
            <a:ext cx="1216240" cy="338554"/>
          </a:xfrm>
          <a:prstGeom prst="rect">
            <a:avLst/>
          </a:prstGeom>
          <a:noFill/>
        </p:spPr>
        <p:txBody>
          <a:bodyPr wrap="square" rtlCol="0">
            <a:spAutoFit/>
          </a:bodyPr>
          <a:lstStyle/>
          <a:p>
            <a:r>
              <a:rPr lang="en-GB" sz="1600" b="1" dirty="0" smtClean="0">
                <a:solidFill>
                  <a:srgbClr val="FEE725"/>
                </a:solidFill>
                <a:latin typeface="Foco"/>
              </a:rPr>
              <a:t>CONNECT!</a:t>
            </a:r>
            <a:endParaRPr lang="en-GB" sz="1600" b="1" dirty="0">
              <a:solidFill>
                <a:srgbClr val="FEE725"/>
              </a:solidFill>
              <a:latin typeface="Foco"/>
            </a:endParaRPr>
          </a:p>
        </p:txBody>
      </p:sp>
    </p:spTree>
    <p:extLst>
      <p:ext uri="{BB962C8B-B14F-4D97-AF65-F5344CB8AC3E}">
        <p14:creationId xmlns:p14="http://schemas.microsoft.com/office/powerpoint/2010/main" val="5359192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8150" y="860122"/>
            <a:ext cx="10918700" cy="4531043"/>
          </a:xfrm>
        </p:spPr>
        <p:txBody>
          <a:bodyPr>
            <a:normAutofit/>
          </a:bodyPr>
          <a:lstStyle/>
          <a:p>
            <a:pPr marL="0" indent="0">
              <a:buNone/>
            </a:pPr>
            <a:r>
              <a:rPr lang="en-GB" sz="2400" dirty="0" smtClean="0"/>
              <a:t>Look at the following pictures from artist </a:t>
            </a:r>
            <a:r>
              <a:rPr lang="en-GB" sz="2400" dirty="0" smtClean="0">
                <a:hlinkClick r:id="rId2" action="ppaction://hlinkfile"/>
              </a:rPr>
              <a:t>James Mollison </a:t>
            </a:r>
            <a:r>
              <a:rPr lang="en-GB" sz="2400" dirty="0" smtClean="0"/>
              <a:t>which show children from countries across the world during playtime / break time at school.</a:t>
            </a:r>
          </a:p>
          <a:p>
            <a:pPr marL="0" indent="0">
              <a:buNone/>
            </a:pPr>
            <a:endParaRPr lang="en-GB" sz="1200" dirty="0"/>
          </a:p>
          <a:p>
            <a:pPr marL="0" indent="0">
              <a:buNone/>
            </a:pPr>
            <a:r>
              <a:rPr lang="en-GB" sz="2400" dirty="0" smtClean="0"/>
              <a:t>For each picture, try to:</a:t>
            </a:r>
            <a:endParaRPr lang="en-GB" sz="2400" b="1" dirty="0" smtClean="0">
              <a:solidFill>
                <a:srgbClr val="7030A0"/>
              </a:solidFill>
            </a:endParaRPr>
          </a:p>
          <a:p>
            <a:pPr marL="514350" indent="-514350">
              <a:buAutoNum type="arabicPeriod"/>
            </a:pPr>
            <a:r>
              <a:rPr lang="en-GB" sz="2400" b="1" dirty="0" smtClean="0"/>
              <a:t>Guess which country it is from</a:t>
            </a:r>
          </a:p>
          <a:p>
            <a:pPr marL="514350" indent="-514350">
              <a:buAutoNum type="arabicPeriod"/>
            </a:pPr>
            <a:r>
              <a:rPr lang="en-GB" sz="2400" b="1" dirty="0" smtClean="0"/>
              <a:t>Look for similarities to your own playtime/break time</a:t>
            </a:r>
          </a:p>
          <a:p>
            <a:pPr marL="0" indent="0">
              <a:buNone/>
            </a:pPr>
            <a:endParaRPr lang="en-GB" sz="2400" i="1" dirty="0" smtClean="0"/>
          </a:p>
          <a:p>
            <a:pPr marL="0" indent="0">
              <a:buNone/>
            </a:pPr>
            <a:r>
              <a:rPr lang="en-GB" sz="2400" i="1" dirty="0" smtClean="0"/>
              <a:t>Look for </a:t>
            </a:r>
            <a:r>
              <a:rPr lang="en-GB" sz="2400" b="1" i="1" dirty="0" smtClean="0"/>
              <a:t>clues</a:t>
            </a:r>
            <a:r>
              <a:rPr lang="en-GB" sz="2400" i="1" dirty="0" smtClean="0"/>
              <a:t> in the clothing, the climate and the environment</a:t>
            </a:r>
            <a:endParaRPr lang="en-GB" sz="2400" b="1" i="1" dirty="0">
              <a:solidFill>
                <a:srgbClr val="3F8892"/>
              </a:solidFill>
            </a:endParaRPr>
          </a:p>
        </p:txBody>
      </p:sp>
      <p:pic>
        <p:nvPicPr>
          <p:cNvPr id="2050" name="Picture 2" descr="Children, Playing, Exercise, Play, Sports, Gymnastic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76850" y="3911201"/>
            <a:ext cx="6421722" cy="321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09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iliano Zapata Elementary School, Hidalgo Mexico"/>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1984782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1. Emiliano Zapata Elementary School </a:t>
            </a:r>
          </a:p>
          <a:p>
            <a:r>
              <a:rPr lang="en-GB" sz="3600" b="1" dirty="0" smtClean="0"/>
              <a:t>Hidalgo</a:t>
            </a:r>
          </a:p>
          <a:p>
            <a:r>
              <a:rPr lang="en-GB" sz="6000" b="1" dirty="0" smtClean="0">
                <a:solidFill>
                  <a:srgbClr val="3F8892"/>
                </a:solidFill>
              </a:rPr>
              <a:t>Mexico</a:t>
            </a:r>
          </a:p>
        </p:txBody>
      </p:sp>
    </p:spTree>
    <p:extLst>
      <p:ext uri="{BB962C8B-B14F-4D97-AF65-F5344CB8AC3E}">
        <p14:creationId xmlns:p14="http://schemas.microsoft.com/office/powerpoint/2010/main" val="25467323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ida Boys School, Bethlehem West Bank"/>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2764521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1655762"/>
          </a:xfrm>
        </p:spPr>
        <p:txBody>
          <a:bodyPr>
            <a:normAutofit/>
          </a:bodyPr>
          <a:lstStyle/>
          <a:p>
            <a:r>
              <a:rPr lang="en-GB" sz="3600" b="1" dirty="0" smtClean="0"/>
              <a:t>2. Aida Boys School, Bethlehem </a:t>
            </a:r>
          </a:p>
          <a:p>
            <a:r>
              <a:rPr lang="en-GB" sz="4800" b="1" dirty="0" smtClean="0">
                <a:solidFill>
                  <a:srgbClr val="3F8892"/>
                </a:solidFill>
              </a:rPr>
              <a:t>West Bank</a:t>
            </a:r>
            <a:endParaRPr lang="en-GB" sz="4800" b="1" dirty="0">
              <a:solidFill>
                <a:srgbClr val="3F8892"/>
              </a:solidFill>
            </a:endParaRPr>
          </a:p>
        </p:txBody>
      </p:sp>
    </p:spTree>
    <p:extLst>
      <p:ext uri="{BB962C8B-B14F-4D97-AF65-F5344CB8AC3E}">
        <p14:creationId xmlns:p14="http://schemas.microsoft.com/office/powerpoint/2010/main" val="12881573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cen Phodrang School, Thimphu Bhuta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4342487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3. Decen Phodrang School</a:t>
            </a:r>
          </a:p>
          <a:p>
            <a:r>
              <a:rPr lang="en-GB" sz="3600" b="1" dirty="0" smtClean="0"/>
              <a:t>Thumpu </a:t>
            </a:r>
          </a:p>
          <a:p>
            <a:r>
              <a:rPr lang="en-GB" sz="6000" b="1" dirty="0" smtClean="0">
                <a:solidFill>
                  <a:srgbClr val="3F8892"/>
                </a:solidFill>
              </a:rPr>
              <a:t>Bhutan</a:t>
            </a:r>
          </a:p>
        </p:txBody>
      </p:sp>
    </p:spTree>
    <p:extLst>
      <p:ext uri="{BB962C8B-B14F-4D97-AF65-F5344CB8AC3E}">
        <p14:creationId xmlns:p14="http://schemas.microsoft.com/office/powerpoint/2010/main" val="42282605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retown Community Primary School, Mombasa Kenya"/>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73152" y="0"/>
            <a:ext cx="12118848" cy="6858000"/>
          </a:xfrm>
          <a:prstGeom prst="rect">
            <a:avLst/>
          </a:prstGeom>
          <a:noFill/>
          <a:ln>
            <a:noFill/>
          </a:ln>
        </p:spPr>
      </p:pic>
    </p:spTree>
    <p:extLst>
      <p:ext uri="{BB962C8B-B14F-4D97-AF65-F5344CB8AC3E}">
        <p14:creationId xmlns:p14="http://schemas.microsoft.com/office/powerpoint/2010/main" val="3253043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4. Freetown Community Primary School</a:t>
            </a:r>
          </a:p>
          <a:p>
            <a:r>
              <a:rPr lang="en-GB" sz="3600" b="1" dirty="0" smtClean="0"/>
              <a:t>Mombasa</a:t>
            </a:r>
          </a:p>
          <a:p>
            <a:r>
              <a:rPr lang="en-GB" sz="6000" b="1" dirty="0" smtClean="0">
                <a:solidFill>
                  <a:srgbClr val="3F8892"/>
                </a:solidFill>
              </a:rPr>
              <a:t>Kenya</a:t>
            </a:r>
          </a:p>
        </p:txBody>
      </p:sp>
    </p:spTree>
    <p:extLst>
      <p:ext uri="{BB962C8B-B14F-4D97-AF65-F5344CB8AC3E}">
        <p14:creationId xmlns:p14="http://schemas.microsoft.com/office/powerpoint/2010/main" val="24103642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malandet Skole School, Kristiansund Norway"/>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533697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solidFill>
            <a:schemeClr val="tx1">
              <a:alpha val="75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endParaRPr>
          </a:p>
        </p:txBody>
      </p:sp>
      <p:sp>
        <p:nvSpPr>
          <p:cNvPr id="12" name="TextBox 11"/>
          <p:cNvSpPr txBox="1"/>
          <p:nvPr/>
        </p:nvSpPr>
        <p:spPr>
          <a:xfrm>
            <a:off x="8195536" y="3996779"/>
            <a:ext cx="3754810" cy="1661993"/>
          </a:xfrm>
          <a:prstGeom prst="rect">
            <a:avLst/>
          </a:prstGeom>
          <a:noFill/>
        </p:spPr>
        <p:txBody>
          <a:bodyPr wrap="square" rtlCol="0">
            <a:spAutoFit/>
          </a:bodyPr>
          <a:lstStyle/>
          <a:p>
            <a:pPr algn="ctr"/>
            <a:r>
              <a:rPr lang="en-GB" sz="2400" b="1" dirty="0" smtClean="0">
                <a:solidFill>
                  <a:prstClr val="white"/>
                </a:solidFill>
                <a:latin typeface="Foco" panose="020B0504050202020203" pitchFamily="34" charset="0"/>
              </a:rPr>
              <a:t>P R E </a:t>
            </a:r>
            <a:r>
              <a:rPr lang="en-GB" sz="2400" dirty="0" smtClean="0">
                <a:solidFill>
                  <a:prstClr val="white"/>
                </a:solidFill>
                <a:latin typeface="Foco" panose="020B0504050202020203" pitchFamily="34" charset="0"/>
              </a:rPr>
              <a:t>-</a:t>
            </a:r>
            <a:r>
              <a:rPr lang="en-GB" sz="2400" b="1" dirty="0" smtClean="0">
                <a:solidFill>
                  <a:prstClr val="white"/>
                </a:solidFill>
                <a:latin typeface="Foco" panose="020B0504050202020203" pitchFamily="34" charset="0"/>
              </a:rPr>
              <a:t> L E S S O N </a:t>
            </a:r>
          </a:p>
          <a:p>
            <a:pPr algn="ctr"/>
            <a:r>
              <a:rPr lang="en-GB" sz="2400" b="1" dirty="0">
                <a:solidFill>
                  <a:prstClr val="white"/>
                </a:solidFill>
                <a:latin typeface="Foco" panose="020B0504050202020203" pitchFamily="34" charset="0"/>
              </a:rPr>
              <a:t> </a:t>
            </a:r>
            <a:r>
              <a:rPr lang="en-GB" sz="2400" b="1" dirty="0" smtClean="0">
                <a:solidFill>
                  <a:prstClr val="white"/>
                </a:solidFill>
                <a:latin typeface="Foco" panose="020B0504050202020203" pitchFamily="34" charset="0"/>
              </a:rPr>
              <a:t>R E F L E C T I O N S </a:t>
            </a:r>
            <a:endParaRPr lang="en-GB" sz="1100" b="1" dirty="0" smtClean="0">
              <a:solidFill>
                <a:prstClr val="white"/>
              </a:solidFill>
              <a:latin typeface="Foco" panose="020B0504050202020203" pitchFamily="34" charset="0"/>
            </a:endParaRPr>
          </a:p>
          <a:p>
            <a:pPr algn="ctr"/>
            <a:endParaRPr lang="en-GB" b="1" dirty="0" smtClean="0">
              <a:solidFill>
                <a:srgbClr val="FEE725"/>
              </a:solidFill>
              <a:latin typeface="Foco" panose="020B0504050202020203" pitchFamily="34" charset="0"/>
            </a:endParaRPr>
          </a:p>
          <a:p>
            <a:pPr algn="ctr"/>
            <a:endParaRPr lang="en-GB" b="1" dirty="0">
              <a:solidFill>
                <a:srgbClr val="FEE725"/>
              </a:solidFill>
              <a:latin typeface="Foco" panose="020B0504050202020203" pitchFamily="34" charset="0"/>
            </a:endParaRPr>
          </a:p>
          <a:p>
            <a:pPr algn="ctr"/>
            <a:r>
              <a:rPr lang="en-GB" b="1" dirty="0" smtClean="0">
                <a:solidFill>
                  <a:srgbClr val="FEE725"/>
                </a:solidFill>
                <a:latin typeface="Foco" panose="020B0504050202020203" pitchFamily="34" charset="0"/>
              </a:rPr>
              <a:t>3 </a:t>
            </a:r>
            <a:r>
              <a:rPr lang="en-GB" dirty="0" smtClean="0">
                <a:solidFill>
                  <a:srgbClr val="FEE725"/>
                </a:solidFill>
                <a:latin typeface="Foco" panose="020B0504050202020203" pitchFamily="34" charset="0"/>
              </a:rPr>
              <a:t>– </a:t>
            </a:r>
            <a:r>
              <a:rPr lang="en-GB" b="1" dirty="0" smtClean="0">
                <a:solidFill>
                  <a:srgbClr val="FEE725"/>
                </a:solidFill>
                <a:latin typeface="Foco" panose="020B0504050202020203" pitchFamily="34" charset="0"/>
              </a:rPr>
              <a:t>5  M I N U T E S </a:t>
            </a:r>
            <a:r>
              <a:rPr lang="en-GB" dirty="0" smtClean="0">
                <a:solidFill>
                  <a:srgbClr val="FEE725"/>
                </a:solidFill>
                <a:latin typeface="Foco" panose="020B0504050202020203" pitchFamily="34" charset="0"/>
              </a:rPr>
              <a:t>+</a:t>
            </a:r>
          </a:p>
        </p:txBody>
      </p:sp>
    </p:spTree>
    <p:extLst>
      <p:ext uri="{BB962C8B-B14F-4D97-AF65-F5344CB8AC3E}">
        <p14:creationId xmlns:p14="http://schemas.microsoft.com/office/powerpoint/2010/main" val="4447136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5. Gomalandet Skole School</a:t>
            </a:r>
          </a:p>
          <a:p>
            <a:r>
              <a:rPr lang="en-GB" sz="3600" b="1" dirty="0" smtClean="0"/>
              <a:t>Kristiansund</a:t>
            </a:r>
          </a:p>
          <a:p>
            <a:r>
              <a:rPr lang="en-GB" sz="6000" b="1" dirty="0" smtClean="0">
                <a:solidFill>
                  <a:srgbClr val="3F8892"/>
                </a:solidFill>
              </a:rPr>
              <a:t>Norway</a:t>
            </a:r>
          </a:p>
        </p:txBody>
      </p:sp>
    </p:spTree>
    <p:extLst>
      <p:ext uri="{BB962C8B-B14F-4D97-AF65-F5344CB8AC3E}">
        <p14:creationId xmlns:p14="http://schemas.microsoft.com/office/powerpoint/2010/main" val="20501123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m Panchayat School, Gujarat India"/>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2978006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6. Gram Panchayat School </a:t>
            </a:r>
          </a:p>
          <a:p>
            <a:r>
              <a:rPr lang="en-GB" sz="3600" b="1" dirty="0" smtClean="0"/>
              <a:t>Gujarat</a:t>
            </a:r>
          </a:p>
          <a:p>
            <a:r>
              <a:rPr lang="en-GB" sz="6000" b="1" dirty="0" smtClean="0">
                <a:solidFill>
                  <a:srgbClr val="3F8892"/>
                </a:solidFill>
              </a:rPr>
              <a:t>India</a:t>
            </a:r>
          </a:p>
        </p:txBody>
      </p:sp>
    </p:spTree>
    <p:extLst>
      <p:ext uri="{BB962C8B-B14F-4D97-AF65-F5344CB8AC3E}">
        <p14:creationId xmlns:p14="http://schemas.microsoft.com/office/powerpoint/2010/main" val="7876075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 Huang Yu Xiang Middle School, Qingyuan China"/>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34368" y="0"/>
            <a:ext cx="12226368" cy="6858000"/>
          </a:xfrm>
          <a:prstGeom prst="rect">
            <a:avLst/>
          </a:prstGeom>
          <a:noFill/>
          <a:ln>
            <a:noFill/>
          </a:ln>
        </p:spPr>
      </p:pic>
    </p:spTree>
    <p:extLst>
      <p:ext uri="{BB962C8B-B14F-4D97-AF65-F5344CB8AC3E}">
        <p14:creationId xmlns:p14="http://schemas.microsoft.com/office/powerpoint/2010/main" val="8902735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7. He Huang Yu Xiang Middle School </a:t>
            </a:r>
          </a:p>
          <a:p>
            <a:r>
              <a:rPr lang="en-GB" sz="3600" b="1" dirty="0" smtClean="0"/>
              <a:t>Qingyuan</a:t>
            </a:r>
          </a:p>
          <a:p>
            <a:r>
              <a:rPr lang="en-GB" sz="6000" b="1" dirty="0" smtClean="0">
                <a:solidFill>
                  <a:srgbClr val="3F8892"/>
                </a:solidFill>
              </a:rPr>
              <a:t>China</a:t>
            </a:r>
          </a:p>
        </p:txBody>
      </p:sp>
    </p:spTree>
    <p:extLst>
      <p:ext uri="{BB962C8B-B14F-4D97-AF65-F5344CB8AC3E}">
        <p14:creationId xmlns:p14="http://schemas.microsoft.com/office/powerpoint/2010/main" val="17879300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ltz High School, Tel Aviv Israel"/>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40235" y="0"/>
            <a:ext cx="12151765" cy="6858000"/>
          </a:xfrm>
          <a:prstGeom prst="rect">
            <a:avLst/>
          </a:prstGeom>
          <a:noFill/>
          <a:ln>
            <a:noFill/>
          </a:ln>
        </p:spPr>
      </p:pic>
    </p:spTree>
    <p:extLst>
      <p:ext uri="{BB962C8B-B14F-4D97-AF65-F5344CB8AC3E}">
        <p14:creationId xmlns:p14="http://schemas.microsoft.com/office/powerpoint/2010/main" val="19512087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8. Holtz High School </a:t>
            </a:r>
          </a:p>
          <a:p>
            <a:r>
              <a:rPr lang="en-GB" sz="3600" b="1" dirty="0" smtClean="0"/>
              <a:t>Tel Aviv</a:t>
            </a:r>
          </a:p>
          <a:p>
            <a:r>
              <a:rPr lang="en-GB" sz="6000" b="1" dirty="0" smtClean="0">
                <a:solidFill>
                  <a:srgbClr val="3F8892"/>
                </a:solidFill>
              </a:rPr>
              <a:t>Israel</a:t>
            </a:r>
          </a:p>
        </p:txBody>
      </p:sp>
    </p:spTree>
    <p:extLst>
      <p:ext uri="{BB962C8B-B14F-4D97-AF65-F5344CB8AC3E}">
        <p14:creationId xmlns:p14="http://schemas.microsoft.com/office/powerpoint/2010/main" val="24389031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glewood High School, California USA"/>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22225" y="0"/>
            <a:ext cx="12214225" cy="6858000"/>
          </a:xfrm>
          <a:prstGeom prst="rect">
            <a:avLst/>
          </a:prstGeom>
          <a:noFill/>
          <a:ln>
            <a:noFill/>
          </a:ln>
        </p:spPr>
      </p:pic>
    </p:spTree>
    <p:extLst>
      <p:ext uri="{BB962C8B-B14F-4D97-AF65-F5344CB8AC3E}">
        <p14:creationId xmlns:p14="http://schemas.microsoft.com/office/powerpoint/2010/main" val="6879747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9. Inglewood High School </a:t>
            </a:r>
          </a:p>
          <a:p>
            <a:r>
              <a:rPr lang="en-GB" sz="3600" b="1" dirty="0" smtClean="0"/>
              <a:t>California</a:t>
            </a:r>
          </a:p>
          <a:p>
            <a:r>
              <a:rPr lang="en-GB" sz="6000" b="1" dirty="0" smtClean="0">
                <a:solidFill>
                  <a:srgbClr val="3F8892"/>
                </a:solidFill>
              </a:rPr>
              <a:t>USA</a:t>
            </a:r>
          </a:p>
        </p:txBody>
      </p:sp>
    </p:spTree>
    <p:extLst>
      <p:ext uri="{BB962C8B-B14F-4D97-AF65-F5344CB8AC3E}">
        <p14:creationId xmlns:p14="http://schemas.microsoft.com/office/powerpoint/2010/main" val="3847307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amounia Elementary School, Gaza City, Gaza"/>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 y="0"/>
            <a:ext cx="12192001" cy="6858000"/>
          </a:xfrm>
          <a:prstGeom prst="rect">
            <a:avLst/>
          </a:prstGeom>
          <a:noFill/>
          <a:ln>
            <a:noFill/>
          </a:ln>
        </p:spPr>
      </p:pic>
    </p:spTree>
    <p:extLst>
      <p:ext uri="{BB962C8B-B14F-4D97-AF65-F5344CB8AC3E}">
        <p14:creationId xmlns:p14="http://schemas.microsoft.com/office/powerpoint/2010/main" val="821018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511" y="977583"/>
            <a:ext cx="11264263" cy="4988243"/>
          </a:xfrm>
        </p:spPr>
        <p:txBody>
          <a:bodyPr>
            <a:normAutofit/>
          </a:bodyPr>
          <a:lstStyle/>
          <a:p>
            <a:pPr marL="228597" indent="0">
              <a:lnSpc>
                <a:spcPct val="115000"/>
              </a:lnSpc>
              <a:spcAft>
                <a:spcPts val="1000"/>
              </a:spcAft>
              <a:buNone/>
            </a:pPr>
            <a:r>
              <a:rPr lang="en-GB" dirty="0">
                <a:latin typeface="+mj-lt"/>
                <a:ea typeface="Calibri" panose="020F0502020204030204" pitchFamily="34" charset="0"/>
                <a:cs typeface="Times New Roman" panose="02020603050405020304" pitchFamily="18" charset="0"/>
              </a:rPr>
              <a:t>I</a:t>
            </a:r>
            <a:r>
              <a:rPr lang="en-GB" dirty="0" smtClean="0">
                <a:effectLst/>
                <a:latin typeface="+mj-lt"/>
                <a:ea typeface="Calibri" panose="020F0502020204030204" pitchFamily="34" charset="0"/>
                <a:cs typeface="Times New Roman" panose="02020603050405020304" pitchFamily="18" charset="0"/>
              </a:rPr>
              <a:t>ntroduce the following REFLECTIVE QUESTIONS for students to consider during the lesson:</a:t>
            </a:r>
          </a:p>
          <a:p>
            <a:pPr marL="0" indent="0">
              <a:buNone/>
            </a:pPr>
            <a:endParaRPr lang="en-GB" dirty="0">
              <a:latin typeface="+mj-lt"/>
            </a:endParaRPr>
          </a:p>
        </p:txBody>
      </p:sp>
      <p:sp>
        <p:nvSpPr>
          <p:cNvPr id="5" name="Rectangle 4"/>
          <p:cNvSpPr/>
          <p:nvPr/>
        </p:nvSpPr>
        <p:spPr>
          <a:xfrm>
            <a:off x="742950" y="2374991"/>
            <a:ext cx="10448692" cy="2191049"/>
          </a:xfrm>
          <a:prstGeom prst="rect">
            <a:avLst/>
          </a:prstGeom>
        </p:spPr>
        <p:txBody>
          <a:bodyPr wrap="square">
            <a:spAutoFit/>
          </a:bodyPr>
          <a:lstStyle/>
          <a:p>
            <a:pPr marL="342900" lvl="0" indent="-342900">
              <a:lnSpc>
                <a:spcPct val="115000"/>
              </a:lnSpc>
              <a:spcAft>
                <a:spcPts val="0"/>
              </a:spcAft>
              <a:buFont typeface="+mj-lt"/>
              <a:buAutoNum type="arabicPeriod"/>
            </a:pPr>
            <a:r>
              <a:rPr lang="en-GB" sz="2400" b="1" dirty="0">
                <a:latin typeface="+mj-lt"/>
                <a:ea typeface="Calibri" panose="020F0502020204030204" pitchFamily="34" charset="0"/>
                <a:cs typeface="Times New Roman" panose="02020603050405020304" pitchFamily="18" charset="0"/>
              </a:rPr>
              <a:t>What is cultural respect? Why might this mean?</a:t>
            </a:r>
          </a:p>
          <a:p>
            <a:pPr marL="342900" lvl="0" indent="-342900">
              <a:lnSpc>
                <a:spcPct val="115000"/>
              </a:lnSpc>
              <a:spcAft>
                <a:spcPts val="0"/>
              </a:spcAft>
              <a:buFont typeface="+mj-lt"/>
              <a:buAutoNum type="arabicPeriod"/>
            </a:pPr>
            <a:r>
              <a:rPr lang="en-GB" sz="2400" b="1" dirty="0">
                <a:latin typeface="+mj-lt"/>
                <a:ea typeface="Calibri" panose="020F0502020204030204" pitchFamily="34" charset="0"/>
                <a:cs typeface="Times New Roman" panose="02020603050405020304" pitchFamily="18" charset="0"/>
              </a:rPr>
              <a:t>Is it important to learn about cultural traditions and behaviours before travelling to another country? Why? Why not?</a:t>
            </a:r>
          </a:p>
          <a:p>
            <a:pPr marL="342900" lvl="0" indent="-342900">
              <a:lnSpc>
                <a:spcPct val="115000"/>
              </a:lnSpc>
              <a:spcAft>
                <a:spcPts val="0"/>
              </a:spcAft>
              <a:buFont typeface="+mj-lt"/>
              <a:buAutoNum type="arabicPeriod"/>
            </a:pPr>
            <a:r>
              <a:rPr lang="en-GB" sz="2400" b="1" dirty="0">
                <a:latin typeface="+mj-lt"/>
                <a:ea typeface="Calibri" panose="020F0502020204030204" pitchFamily="34" charset="0"/>
                <a:cs typeface="Times New Roman" panose="02020603050405020304" pitchFamily="18" charset="0"/>
              </a:rPr>
              <a:t>What is “global citizenship” and how can we practise it?</a:t>
            </a:r>
          </a:p>
          <a:p>
            <a:pPr marL="342900" lvl="0" indent="-342900">
              <a:lnSpc>
                <a:spcPct val="115000"/>
              </a:lnSpc>
              <a:spcAft>
                <a:spcPts val="1000"/>
              </a:spcAft>
              <a:buFont typeface="+mj-lt"/>
              <a:buAutoNum type="arabicPeriod"/>
            </a:pPr>
            <a:r>
              <a:rPr lang="en-GB" sz="2400" b="1" dirty="0">
                <a:latin typeface="+mj-lt"/>
                <a:ea typeface="Calibri" panose="020F0502020204030204" pitchFamily="34" charset="0"/>
                <a:cs typeface="Times New Roman" panose="02020603050405020304" pitchFamily="18" charset="0"/>
              </a:rPr>
              <a:t>What does it mean to celebrate culture?</a:t>
            </a:r>
            <a:endParaRPr lang="en-GB" sz="24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089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10. Maamounia Elementary School </a:t>
            </a:r>
          </a:p>
          <a:p>
            <a:r>
              <a:rPr lang="en-GB" sz="3600" b="1" dirty="0" smtClean="0"/>
              <a:t>Gaza City</a:t>
            </a:r>
          </a:p>
          <a:p>
            <a:r>
              <a:rPr lang="en-GB" sz="6000" b="1" dirty="0" smtClean="0">
                <a:solidFill>
                  <a:srgbClr val="3F8892"/>
                </a:solidFill>
              </a:rPr>
              <a:t>Gaza</a:t>
            </a:r>
          </a:p>
        </p:txBody>
      </p:sp>
    </p:spTree>
    <p:extLst>
      <p:ext uri="{BB962C8B-B14F-4D97-AF65-F5344CB8AC3E}">
        <p14:creationId xmlns:p14="http://schemas.microsoft.com/office/powerpoint/2010/main" val="1926679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era Primary School, Naivasha Kenya"/>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0"/>
            <a:ext cx="12192000" cy="6893652"/>
          </a:xfrm>
          <a:prstGeom prst="rect">
            <a:avLst/>
          </a:prstGeom>
          <a:noFill/>
          <a:ln>
            <a:noFill/>
          </a:ln>
        </p:spPr>
      </p:pic>
    </p:spTree>
    <p:extLst>
      <p:ext uri="{BB962C8B-B14F-4D97-AF65-F5344CB8AC3E}">
        <p14:creationId xmlns:p14="http://schemas.microsoft.com/office/powerpoint/2010/main" val="24235688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11. Manera Primary School </a:t>
            </a:r>
          </a:p>
          <a:p>
            <a:r>
              <a:rPr lang="en-GB" sz="3600" b="1" dirty="0" smtClean="0"/>
              <a:t>Naivasha</a:t>
            </a:r>
          </a:p>
          <a:p>
            <a:r>
              <a:rPr lang="en-GB" sz="6000" b="1" dirty="0" smtClean="0">
                <a:solidFill>
                  <a:srgbClr val="3F8892"/>
                </a:solidFill>
              </a:rPr>
              <a:t>Kenya</a:t>
            </a:r>
          </a:p>
        </p:txBody>
      </p:sp>
    </p:spTree>
    <p:extLst>
      <p:ext uri="{BB962C8B-B14F-4D97-AF65-F5344CB8AC3E}">
        <p14:creationId xmlns:p14="http://schemas.microsoft.com/office/powerpoint/2010/main" val="1290362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en Day Primary School, Kathmandu Nepal"/>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7775534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12. Open Day Primary School </a:t>
            </a:r>
          </a:p>
          <a:p>
            <a:r>
              <a:rPr lang="en-GB" sz="3600" b="1" dirty="0" smtClean="0"/>
              <a:t>Kathmandu</a:t>
            </a:r>
          </a:p>
          <a:p>
            <a:r>
              <a:rPr lang="en-GB" sz="6000" b="1" dirty="0" smtClean="0">
                <a:solidFill>
                  <a:srgbClr val="3F8892"/>
                </a:solidFill>
              </a:rPr>
              <a:t>Nepal</a:t>
            </a:r>
          </a:p>
        </p:txBody>
      </p:sp>
    </p:spTree>
    <p:extLst>
      <p:ext uri="{BB962C8B-B14F-4D97-AF65-F5344CB8AC3E}">
        <p14:creationId xmlns:p14="http://schemas.microsoft.com/office/powerpoint/2010/main" val="4829764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o Payita School, Chuquisaca Bolivia"/>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1"/>
            <a:ext cx="12192000" cy="6889167"/>
          </a:xfrm>
          <a:prstGeom prst="rect">
            <a:avLst/>
          </a:prstGeom>
          <a:noFill/>
          <a:ln>
            <a:noFill/>
          </a:ln>
        </p:spPr>
      </p:pic>
    </p:spTree>
    <p:extLst>
      <p:ext uri="{BB962C8B-B14F-4D97-AF65-F5344CB8AC3E}">
        <p14:creationId xmlns:p14="http://schemas.microsoft.com/office/powerpoint/2010/main" val="34984901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13. Paso Payita School </a:t>
            </a:r>
          </a:p>
          <a:p>
            <a:r>
              <a:rPr lang="en-GB" sz="3600" b="1" dirty="0" smtClean="0"/>
              <a:t>Chuquisaca</a:t>
            </a:r>
          </a:p>
          <a:p>
            <a:r>
              <a:rPr lang="en-GB" sz="6000" b="1" dirty="0" smtClean="0">
                <a:solidFill>
                  <a:srgbClr val="3F8892"/>
                </a:solidFill>
              </a:rPr>
              <a:t>Bolivia</a:t>
            </a:r>
          </a:p>
        </p:txBody>
      </p:sp>
    </p:spTree>
    <p:extLst>
      <p:ext uri="{BB962C8B-B14F-4D97-AF65-F5344CB8AC3E}">
        <p14:creationId xmlns:p14="http://schemas.microsoft.com/office/powerpoint/2010/main" val="28675085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lgrims school Winchester, UK"/>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0"/>
            <a:ext cx="12192000" cy="6879292"/>
          </a:xfrm>
          <a:prstGeom prst="rect">
            <a:avLst/>
          </a:prstGeom>
          <a:noFill/>
          <a:ln>
            <a:noFill/>
          </a:ln>
        </p:spPr>
      </p:pic>
    </p:spTree>
    <p:extLst>
      <p:ext uri="{BB962C8B-B14F-4D97-AF65-F5344CB8AC3E}">
        <p14:creationId xmlns:p14="http://schemas.microsoft.com/office/powerpoint/2010/main" val="17068140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14. Pilgrims School</a:t>
            </a:r>
          </a:p>
          <a:p>
            <a:r>
              <a:rPr lang="en-GB" sz="3600" b="1" dirty="0" smtClean="0"/>
              <a:t>Winchester</a:t>
            </a:r>
          </a:p>
          <a:p>
            <a:r>
              <a:rPr lang="en-GB" sz="6000" b="1" dirty="0" smtClean="0">
                <a:solidFill>
                  <a:srgbClr val="3F8892"/>
                </a:solidFill>
              </a:rPr>
              <a:t>England</a:t>
            </a:r>
          </a:p>
        </p:txBody>
      </p:sp>
    </p:spTree>
    <p:extLst>
      <p:ext uri="{BB962C8B-B14F-4D97-AF65-F5344CB8AC3E}">
        <p14:creationId xmlns:p14="http://schemas.microsoft.com/office/powerpoint/2010/main" val="27323146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jkumar College, Gujarat India"/>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 y="0"/>
            <a:ext cx="12192001" cy="6858000"/>
          </a:xfrm>
          <a:prstGeom prst="rect">
            <a:avLst/>
          </a:prstGeom>
          <a:noFill/>
          <a:ln>
            <a:noFill/>
          </a:ln>
        </p:spPr>
      </p:pic>
    </p:spTree>
    <p:extLst>
      <p:ext uri="{BB962C8B-B14F-4D97-AF65-F5344CB8AC3E}">
        <p14:creationId xmlns:p14="http://schemas.microsoft.com/office/powerpoint/2010/main" val="201730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solidFill>
            <a:schemeClr val="tx1">
              <a:alpha val="75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endParaRPr>
          </a:p>
        </p:txBody>
      </p:sp>
      <p:sp>
        <p:nvSpPr>
          <p:cNvPr id="12" name="TextBox 11"/>
          <p:cNvSpPr txBox="1"/>
          <p:nvPr/>
        </p:nvSpPr>
        <p:spPr>
          <a:xfrm>
            <a:off x="8195536" y="3996779"/>
            <a:ext cx="3754810" cy="1661993"/>
          </a:xfrm>
          <a:prstGeom prst="rect">
            <a:avLst/>
          </a:prstGeom>
          <a:noFill/>
        </p:spPr>
        <p:txBody>
          <a:bodyPr wrap="square" rtlCol="0">
            <a:spAutoFit/>
          </a:bodyPr>
          <a:lstStyle/>
          <a:p>
            <a:pPr algn="ctr"/>
            <a:r>
              <a:rPr lang="en-GB" sz="2400" b="1" dirty="0" smtClean="0">
                <a:solidFill>
                  <a:prstClr val="white"/>
                </a:solidFill>
                <a:latin typeface="Foco" panose="020B0504050202020203" pitchFamily="34" charset="0"/>
              </a:rPr>
              <a:t>D I V E R S I T Y  N O T  </a:t>
            </a:r>
          </a:p>
          <a:p>
            <a:pPr algn="ctr"/>
            <a:r>
              <a:rPr lang="en-GB" sz="2400" b="1" dirty="0" smtClean="0">
                <a:solidFill>
                  <a:prstClr val="white"/>
                </a:solidFill>
                <a:latin typeface="Foco" panose="020B0504050202020203" pitchFamily="34" charset="0"/>
              </a:rPr>
              <a:t>D I F </a:t>
            </a:r>
            <a:r>
              <a:rPr lang="en-GB" sz="2400" b="1" dirty="0" err="1" smtClean="0">
                <a:solidFill>
                  <a:prstClr val="white"/>
                </a:solidFill>
                <a:latin typeface="Foco" panose="020B0504050202020203" pitchFamily="34" charset="0"/>
              </a:rPr>
              <a:t>F</a:t>
            </a:r>
            <a:r>
              <a:rPr lang="en-GB" sz="2400" b="1" dirty="0" smtClean="0">
                <a:solidFill>
                  <a:prstClr val="white"/>
                </a:solidFill>
                <a:latin typeface="Foco" panose="020B0504050202020203" pitchFamily="34" charset="0"/>
              </a:rPr>
              <a:t> E R E N C E</a:t>
            </a:r>
            <a:endParaRPr lang="en-GB" sz="1100" b="1" dirty="0" smtClean="0">
              <a:solidFill>
                <a:prstClr val="white"/>
              </a:solidFill>
              <a:latin typeface="Foco" panose="020B0504050202020203" pitchFamily="34" charset="0"/>
            </a:endParaRPr>
          </a:p>
          <a:p>
            <a:pPr algn="ctr"/>
            <a:endParaRPr lang="en-GB" b="1" dirty="0" smtClean="0">
              <a:solidFill>
                <a:srgbClr val="FEE725"/>
              </a:solidFill>
              <a:latin typeface="Foco" panose="020B0504050202020203" pitchFamily="34" charset="0"/>
            </a:endParaRPr>
          </a:p>
          <a:p>
            <a:pPr algn="ctr"/>
            <a:endParaRPr lang="en-GB" b="1" dirty="0">
              <a:solidFill>
                <a:srgbClr val="FEE725"/>
              </a:solidFill>
              <a:latin typeface="Foco" panose="020B0504050202020203" pitchFamily="34" charset="0"/>
            </a:endParaRPr>
          </a:p>
          <a:p>
            <a:pPr algn="ctr"/>
            <a:r>
              <a:rPr lang="en-GB" b="1" dirty="0" smtClean="0">
                <a:solidFill>
                  <a:srgbClr val="FEE725"/>
                </a:solidFill>
                <a:latin typeface="Foco" panose="020B0504050202020203" pitchFamily="34" charset="0"/>
              </a:rPr>
              <a:t>2 0   M I N U T E S </a:t>
            </a:r>
            <a:r>
              <a:rPr lang="en-GB" dirty="0" smtClean="0">
                <a:solidFill>
                  <a:srgbClr val="FEE725"/>
                </a:solidFill>
                <a:latin typeface="Foco" panose="020B0504050202020203" pitchFamily="34" charset="0"/>
              </a:rPr>
              <a:t>+</a:t>
            </a:r>
          </a:p>
        </p:txBody>
      </p:sp>
    </p:spTree>
    <p:extLst>
      <p:ext uri="{BB962C8B-B14F-4D97-AF65-F5344CB8AC3E}">
        <p14:creationId xmlns:p14="http://schemas.microsoft.com/office/powerpoint/2010/main" val="6037484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15. Rajkumar College</a:t>
            </a:r>
          </a:p>
          <a:p>
            <a:r>
              <a:rPr lang="en-GB" sz="3600" b="1" dirty="0" smtClean="0"/>
              <a:t>Gujarat</a:t>
            </a:r>
          </a:p>
          <a:p>
            <a:r>
              <a:rPr lang="en-GB" sz="6000" b="1" dirty="0" smtClean="0">
                <a:solidFill>
                  <a:srgbClr val="3F8892"/>
                </a:solidFill>
              </a:rPr>
              <a:t>India</a:t>
            </a:r>
          </a:p>
        </p:txBody>
      </p:sp>
    </p:spTree>
    <p:extLst>
      <p:ext uri="{BB962C8B-B14F-4D97-AF65-F5344CB8AC3E}">
        <p14:creationId xmlns:p14="http://schemas.microsoft.com/office/powerpoint/2010/main" val="32098182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hool #2013 Moscow"/>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1"/>
            <a:ext cx="12192000" cy="6851753"/>
          </a:xfrm>
          <a:prstGeom prst="rect">
            <a:avLst/>
          </a:prstGeom>
          <a:noFill/>
          <a:ln>
            <a:noFill/>
          </a:ln>
        </p:spPr>
      </p:pic>
    </p:spTree>
    <p:extLst>
      <p:ext uri="{BB962C8B-B14F-4D97-AF65-F5344CB8AC3E}">
        <p14:creationId xmlns:p14="http://schemas.microsoft.com/office/powerpoint/2010/main" val="3823032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16. School #2014</a:t>
            </a:r>
          </a:p>
          <a:p>
            <a:r>
              <a:rPr lang="en-GB" sz="3600" b="1" dirty="0" smtClean="0"/>
              <a:t>Moscow</a:t>
            </a:r>
          </a:p>
          <a:p>
            <a:r>
              <a:rPr lang="en-GB" sz="6000" b="1" dirty="0" smtClean="0">
                <a:solidFill>
                  <a:srgbClr val="3F8892"/>
                </a:solidFill>
              </a:rPr>
              <a:t>Russia</a:t>
            </a:r>
          </a:p>
        </p:txBody>
      </p:sp>
    </p:spTree>
    <p:extLst>
      <p:ext uri="{BB962C8B-B14F-4D97-AF65-F5344CB8AC3E}">
        <p14:creationId xmlns:p14="http://schemas.microsoft.com/office/powerpoint/2010/main" val="3495864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bright Primary, London UK"/>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389706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17. Seabright Primary School </a:t>
            </a:r>
          </a:p>
          <a:p>
            <a:r>
              <a:rPr lang="en-GB" sz="3600" b="1" dirty="0" smtClean="0"/>
              <a:t>London</a:t>
            </a:r>
          </a:p>
          <a:p>
            <a:r>
              <a:rPr lang="en-GB" sz="6000" b="1" dirty="0" smtClean="0">
                <a:solidFill>
                  <a:srgbClr val="3F8892"/>
                </a:solidFill>
              </a:rPr>
              <a:t>England</a:t>
            </a:r>
          </a:p>
        </p:txBody>
      </p:sp>
    </p:spTree>
    <p:extLst>
      <p:ext uri="{BB962C8B-B14F-4D97-AF65-F5344CB8AC3E}">
        <p14:creationId xmlns:p14="http://schemas.microsoft.com/office/powerpoint/2010/main" val="31342333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ohei Elementary School Tokyo"/>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5475320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18. Shohei Elementary School </a:t>
            </a:r>
          </a:p>
          <a:p>
            <a:r>
              <a:rPr lang="en-GB" sz="3600" b="1" dirty="0" smtClean="0"/>
              <a:t>Tokyo</a:t>
            </a:r>
          </a:p>
          <a:p>
            <a:r>
              <a:rPr lang="en-GB" sz="6000" b="1" dirty="0" smtClean="0">
                <a:solidFill>
                  <a:srgbClr val="3F8892"/>
                </a:solidFill>
              </a:rPr>
              <a:t>Japan</a:t>
            </a:r>
          </a:p>
        </p:txBody>
      </p:sp>
    </p:spTree>
    <p:extLst>
      <p:ext uri="{BB962C8B-B14F-4D97-AF65-F5344CB8AC3E}">
        <p14:creationId xmlns:p14="http://schemas.microsoft.com/office/powerpoint/2010/main" val="24744957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go Foscolo Elementary School Murano Venice"/>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7546229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19. Ugo Foscolo Elementary School </a:t>
            </a:r>
          </a:p>
          <a:p>
            <a:r>
              <a:rPr lang="en-GB" sz="3600" b="1" dirty="0" smtClean="0"/>
              <a:t>Murano</a:t>
            </a:r>
          </a:p>
          <a:p>
            <a:r>
              <a:rPr lang="en-GB" sz="6000" b="1" dirty="0" smtClean="0">
                <a:solidFill>
                  <a:srgbClr val="3F8892"/>
                </a:solidFill>
              </a:rPr>
              <a:t>Venice</a:t>
            </a:r>
          </a:p>
        </p:txBody>
      </p:sp>
    </p:spTree>
    <p:extLst>
      <p:ext uri="{BB962C8B-B14F-4D97-AF65-F5344CB8AC3E}">
        <p14:creationId xmlns:p14="http://schemas.microsoft.com/office/powerpoint/2010/main" val="31506612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n Chong Primary School, Qingyuan China"/>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4204977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2" y="995680"/>
            <a:ext cx="10226038" cy="5046346"/>
          </a:xfrm>
        </p:spPr>
        <p:txBody>
          <a:bodyPr>
            <a:normAutofit/>
          </a:bodyPr>
          <a:lstStyle/>
          <a:p>
            <a:pPr marL="0" lvl="0" indent="0" defTabSz="914400" eaLnBrk="0" fontAlgn="base" hangingPunct="0">
              <a:lnSpc>
                <a:spcPct val="100000"/>
              </a:lnSpc>
              <a:spcBef>
                <a:spcPct val="0"/>
              </a:spcBef>
              <a:spcAft>
                <a:spcPct val="0"/>
              </a:spcAft>
              <a:buNone/>
            </a:pPr>
            <a:endParaRPr lang="en-GB" altLang="en-US" sz="2000" b="1" dirty="0">
              <a:solidFill>
                <a:srgbClr val="000000"/>
              </a:solidFill>
              <a:latin typeface="Century Gothic" panose="020B0502020202020204" pitchFamily="34" charset="0"/>
              <a:ea typeface="Calibri" panose="020F0502020204030204" pitchFamily="34" charset="0"/>
              <a:cs typeface="Tahoma" panose="020B0604030504040204" pitchFamily="34" charset="0"/>
            </a:endParaRPr>
          </a:p>
          <a:p>
            <a:pPr marL="457200" indent="-457200" defTabSz="914400" eaLnBrk="0" fontAlgn="base" hangingPunct="0">
              <a:lnSpc>
                <a:spcPct val="100000"/>
              </a:lnSpc>
              <a:spcBef>
                <a:spcPct val="0"/>
              </a:spcBef>
              <a:spcAft>
                <a:spcPct val="0"/>
              </a:spcAft>
              <a:buFont typeface="+mj-lt"/>
              <a:buAutoNum type="arabicPeriod"/>
            </a:pPr>
            <a:endParaRPr lang="en-GB" sz="1400" i="1" dirty="0" smtClean="0">
              <a:solidFill>
                <a:srgbClr val="7030A0"/>
              </a:solidFill>
              <a:latin typeface="Century Gothic" panose="020B0502020202020204" pitchFamily="34" charset="0"/>
            </a:endParaRPr>
          </a:p>
          <a:p>
            <a:pPr marL="457205" lvl="1" indent="0">
              <a:buNone/>
            </a:pPr>
            <a:endParaRPr lang="en-GB" dirty="0"/>
          </a:p>
          <a:p>
            <a:endParaRPr lang="en-GB" dirty="0" smtClean="0"/>
          </a:p>
          <a:p>
            <a:endParaRPr lang="en-GB" dirty="0"/>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dirty="0">
              <a:solidFill>
                <a:prstClr val="black">
                  <a:tint val="75000"/>
                </a:prstClr>
              </a:solidFill>
            </a:endParaRPr>
          </a:p>
        </p:txBody>
      </p:sp>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solidFill>
                <a:prstClr val="black"/>
              </a:solidFill>
            </a:endParaRPr>
          </a:p>
        </p:txBody>
      </p:sp>
      <p:sp>
        <p:nvSpPr>
          <p:cNvPr id="8" name="Rectangle 7"/>
          <p:cNvSpPr/>
          <p:nvPr/>
        </p:nvSpPr>
        <p:spPr>
          <a:xfrm>
            <a:off x="414670" y="1336883"/>
            <a:ext cx="10965038" cy="2923877"/>
          </a:xfrm>
          <a:prstGeom prst="rect">
            <a:avLst/>
          </a:prstGeom>
        </p:spPr>
        <p:txBody>
          <a:bodyPr wrap="square">
            <a:spAutoFit/>
          </a:bodyPr>
          <a:lstStyle/>
          <a:p>
            <a:r>
              <a:rPr lang="en-GB" sz="2400" dirty="0">
                <a:solidFill>
                  <a:prstClr val="black"/>
                </a:solidFill>
                <a:latin typeface="Calibri Light" panose="020F0302020204030204"/>
              </a:rPr>
              <a:t>Watch the short video (3.30mins) put together by ThoughtBox featuring pictures by artist </a:t>
            </a:r>
            <a:r>
              <a:rPr lang="en-GB" sz="2400" u="sng" dirty="0">
                <a:solidFill>
                  <a:prstClr val="black"/>
                </a:solidFill>
                <a:latin typeface="Calibri Light" panose="020F0302020204030204"/>
                <a:hlinkClick r:id="rId2"/>
              </a:rPr>
              <a:t>James Mollison</a:t>
            </a:r>
            <a:r>
              <a:rPr lang="en-GB" sz="2400" dirty="0">
                <a:solidFill>
                  <a:prstClr val="black"/>
                </a:solidFill>
                <a:latin typeface="Calibri Light" panose="020F0302020204030204"/>
              </a:rPr>
              <a:t> entitled:</a:t>
            </a:r>
          </a:p>
          <a:p>
            <a:endParaRPr lang="en-GB" sz="3200" b="1" u="sng" dirty="0">
              <a:solidFill>
                <a:prstClr val="black"/>
              </a:solidFill>
              <a:latin typeface="Calibri Light" panose="020F0302020204030204"/>
              <a:hlinkClick r:id="rId3"/>
            </a:endParaRPr>
          </a:p>
          <a:p>
            <a:r>
              <a:rPr lang="en-GB" sz="3200" b="1" u="sng" dirty="0">
                <a:solidFill>
                  <a:prstClr val="black"/>
                </a:solidFill>
                <a:latin typeface="Calibri Light" panose="020F0302020204030204"/>
                <a:hlinkClick r:id="rId3"/>
              </a:rPr>
              <a:t>Where Children Sleep</a:t>
            </a:r>
            <a:r>
              <a:rPr lang="en-GB" sz="3200" dirty="0">
                <a:solidFill>
                  <a:prstClr val="black"/>
                </a:solidFill>
                <a:latin typeface="Calibri Light" panose="020F0302020204030204"/>
              </a:rPr>
              <a:t> </a:t>
            </a:r>
            <a:endParaRPr lang="en-GB" sz="1400" b="1" dirty="0">
              <a:solidFill>
                <a:prstClr val="black"/>
              </a:solidFill>
              <a:latin typeface="Calibri Light" panose="020F0302020204030204"/>
            </a:endParaRPr>
          </a:p>
          <a:p>
            <a:r>
              <a:rPr lang="en-GB" sz="1200" b="1" dirty="0" smtClean="0">
                <a:solidFill>
                  <a:prstClr val="black"/>
                </a:solidFill>
                <a:latin typeface="Calibri Light" panose="020F0302020204030204"/>
              </a:rPr>
              <a:t>(click </a:t>
            </a:r>
            <a:r>
              <a:rPr lang="en-GB" sz="1200" b="1" dirty="0">
                <a:solidFill>
                  <a:prstClr val="black"/>
                </a:solidFill>
                <a:latin typeface="Calibri Light" panose="020F0302020204030204"/>
              </a:rPr>
              <a:t>on the link above)</a:t>
            </a: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p:txBody>
      </p:sp>
      <p:pic>
        <p:nvPicPr>
          <p:cNvPr id="1026" name="Picture 2" descr="http://jamesmollison.com/wordpress/wp-content/uploads/2013/07/Japan_Kaya_103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4753" y="2490043"/>
            <a:ext cx="5588359" cy="352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192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1472" y="2101041"/>
            <a:ext cx="9144000" cy="2732216"/>
          </a:xfrm>
        </p:spPr>
        <p:txBody>
          <a:bodyPr>
            <a:normAutofit/>
          </a:bodyPr>
          <a:lstStyle/>
          <a:p>
            <a:r>
              <a:rPr lang="en-GB" sz="3600" b="1" dirty="0" smtClean="0"/>
              <a:t>20. Wen Chong Primary School </a:t>
            </a:r>
          </a:p>
          <a:p>
            <a:r>
              <a:rPr lang="en-GB" sz="3600" b="1" dirty="0" smtClean="0"/>
              <a:t>Qingyuan </a:t>
            </a:r>
          </a:p>
          <a:p>
            <a:r>
              <a:rPr lang="en-GB" sz="6000" b="1" dirty="0" smtClean="0">
                <a:solidFill>
                  <a:srgbClr val="3F8892"/>
                </a:solidFill>
              </a:rPr>
              <a:t>China</a:t>
            </a:r>
          </a:p>
        </p:txBody>
      </p:sp>
    </p:spTree>
    <p:extLst>
      <p:ext uri="{BB962C8B-B14F-4D97-AF65-F5344CB8AC3E}">
        <p14:creationId xmlns:p14="http://schemas.microsoft.com/office/powerpoint/2010/main" val="17963712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056" y="617648"/>
            <a:ext cx="10515600" cy="1325563"/>
          </a:xfrm>
        </p:spPr>
        <p:txBody>
          <a:bodyPr>
            <a:noAutofit/>
          </a:bodyPr>
          <a:lstStyle/>
          <a:p>
            <a:r>
              <a:rPr lang="en-GB" sz="3200" b="1" dirty="0" smtClean="0"/>
              <a:t>How many of the countries did you guess?</a:t>
            </a:r>
            <a:endParaRPr lang="en-GB" sz="3200" b="1" dirty="0"/>
          </a:p>
        </p:txBody>
      </p:sp>
      <p:pic>
        <p:nvPicPr>
          <p:cNvPr id="2050" name="Picture 2" descr="Children, Playing, Exercise, Play, Sports, Gymnastic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97166" y="4956047"/>
            <a:ext cx="3803903" cy="1901953"/>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75097" y="2024578"/>
            <a:ext cx="2890759" cy="2844387"/>
          </a:xfrm>
          <a:prstGeom prst="rect">
            <a:avLst/>
          </a:prstGeom>
        </p:spPr>
      </p:pic>
      <p:pic>
        <p:nvPicPr>
          <p:cNvPr id="7" name="Content Placeholder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27979" y="1848943"/>
            <a:ext cx="3020022" cy="3020022"/>
          </a:xfrm>
          <a:prstGeom prst="rect">
            <a:avLst/>
          </a:prstGeom>
        </p:spPr>
      </p:pic>
      <p:sp>
        <p:nvSpPr>
          <p:cNvPr id="9" name="TextBox 8"/>
          <p:cNvSpPr txBox="1"/>
          <p:nvPr/>
        </p:nvSpPr>
        <p:spPr>
          <a:xfrm>
            <a:off x="6316361" y="2480153"/>
            <a:ext cx="2503789" cy="1569660"/>
          </a:xfrm>
          <a:prstGeom prst="rect">
            <a:avLst/>
          </a:prstGeom>
          <a:noFill/>
        </p:spPr>
        <p:txBody>
          <a:bodyPr wrap="square" rtlCol="0">
            <a:spAutoFit/>
          </a:bodyPr>
          <a:lstStyle/>
          <a:p>
            <a:pPr algn="ctr"/>
            <a:r>
              <a:rPr lang="en-GB" sz="2400" dirty="0"/>
              <a:t>Did you find any similarities to </a:t>
            </a:r>
            <a:r>
              <a:rPr lang="en-GB" sz="2400" dirty="0" smtClean="0"/>
              <a:t>your own playtime / break </a:t>
            </a:r>
            <a:r>
              <a:rPr lang="en-GB" sz="2400" dirty="0"/>
              <a:t>time?</a:t>
            </a:r>
          </a:p>
        </p:txBody>
      </p:sp>
      <p:sp>
        <p:nvSpPr>
          <p:cNvPr id="5" name="Rectangle 4"/>
          <p:cNvSpPr/>
          <p:nvPr/>
        </p:nvSpPr>
        <p:spPr>
          <a:xfrm>
            <a:off x="3140981" y="2661941"/>
            <a:ext cx="2116819" cy="1569660"/>
          </a:xfrm>
          <a:prstGeom prst="rect">
            <a:avLst/>
          </a:prstGeom>
        </p:spPr>
        <p:txBody>
          <a:bodyPr wrap="square">
            <a:spAutoFit/>
          </a:bodyPr>
          <a:lstStyle/>
          <a:p>
            <a:pPr algn="ctr"/>
            <a:r>
              <a:rPr lang="en-GB" sz="2400" dirty="0" smtClean="0">
                <a:latin typeface="+mj-lt"/>
              </a:rPr>
              <a:t>Which </a:t>
            </a:r>
            <a:r>
              <a:rPr lang="en-GB" sz="2400" dirty="0">
                <a:latin typeface="+mj-lt"/>
              </a:rPr>
              <a:t>of the images stood out to you the most? Why? </a:t>
            </a:r>
          </a:p>
        </p:txBody>
      </p:sp>
    </p:spTree>
    <p:extLst>
      <p:ext uri="{BB962C8B-B14F-4D97-AF65-F5344CB8AC3E}">
        <p14:creationId xmlns:p14="http://schemas.microsoft.com/office/powerpoint/2010/main" val="54067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solidFill>
            <a:schemeClr val="tx1">
              <a:alpha val="75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endParaRPr>
          </a:p>
        </p:txBody>
      </p:sp>
      <p:sp>
        <p:nvSpPr>
          <p:cNvPr id="12" name="TextBox 11"/>
          <p:cNvSpPr txBox="1"/>
          <p:nvPr/>
        </p:nvSpPr>
        <p:spPr>
          <a:xfrm>
            <a:off x="8195536" y="3996779"/>
            <a:ext cx="3754810" cy="1661993"/>
          </a:xfrm>
          <a:prstGeom prst="rect">
            <a:avLst/>
          </a:prstGeom>
          <a:noFill/>
        </p:spPr>
        <p:txBody>
          <a:bodyPr wrap="square" rtlCol="0">
            <a:spAutoFit/>
          </a:bodyPr>
          <a:lstStyle/>
          <a:p>
            <a:pPr algn="ctr"/>
            <a:r>
              <a:rPr lang="en-GB" sz="2400" b="1" dirty="0" smtClean="0">
                <a:solidFill>
                  <a:prstClr val="white"/>
                </a:solidFill>
                <a:latin typeface="Foco" panose="020B0504050202020203" pitchFamily="34" charset="0"/>
              </a:rPr>
              <a:t>C U L T U R A L  </a:t>
            </a:r>
          </a:p>
          <a:p>
            <a:pPr algn="ctr"/>
            <a:r>
              <a:rPr lang="en-GB" sz="2400" b="1" dirty="0" smtClean="0">
                <a:solidFill>
                  <a:prstClr val="white"/>
                </a:solidFill>
                <a:latin typeface="Foco" panose="020B0504050202020203" pitchFamily="34" charset="0"/>
              </a:rPr>
              <a:t>R E S P E C T</a:t>
            </a:r>
            <a:endParaRPr lang="en-GB" sz="1100" b="1" dirty="0" smtClean="0">
              <a:solidFill>
                <a:prstClr val="white"/>
              </a:solidFill>
              <a:latin typeface="Foco" panose="020B0504050202020203" pitchFamily="34" charset="0"/>
            </a:endParaRPr>
          </a:p>
          <a:p>
            <a:pPr algn="ctr"/>
            <a:endParaRPr lang="en-GB" b="1" dirty="0" smtClean="0">
              <a:solidFill>
                <a:srgbClr val="FEE725"/>
              </a:solidFill>
              <a:latin typeface="Foco" panose="020B0504050202020203" pitchFamily="34" charset="0"/>
            </a:endParaRPr>
          </a:p>
          <a:p>
            <a:pPr algn="ctr"/>
            <a:endParaRPr lang="en-GB" b="1" dirty="0">
              <a:solidFill>
                <a:srgbClr val="FEE725"/>
              </a:solidFill>
              <a:latin typeface="Foco" panose="020B0504050202020203" pitchFamily="34" charset="0"/>
            </a:endParaRPr>
          </a:p>
          <a:p>
            <a:pPr algn="ctr"/>
            <a:r>
              <a:rPr lang="en-GB" b="1" dirty="0" smtClean="0">
                <a:solidFill>
                  <a:srgbClr val="FEE725"/>
                </a:solidFill>
                <a:latin typeface="Foco" panose="020B0504050202020203" pitchFamily="34" charset="0"/>
              </a:rPr>
              <a:t>2 0   M I N U T E S </a:t>
            </a:r>
            <a:r>
              <a:rPr lang="en-GB" dirty="0" smtClean="0">
                <a:solidFill>
                  <a:srgbClr val="FEE725"/>
                </a:solidFill>
                <a:latin typeface="Foco" panose="020B0504050202020203" pitchFamily="34" charset="0"/>
              </a:rPr>
              <a:t>+</a:t>
            </a:r>
          </a:p>
        </p:txBody>
      </p:sp>
    </p:spTree>
    <p:extLst>
      <p:ext uri="{BB962C8B-B14F-4D97-AF65-F5344CB8AC3E}">
        <p14:creationId xmlns:p14="http://schemas.microsoft.com/office/powerpoint/2010/main" val="15315378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2" y="1368425"/>
            <a:ext cx="10515600" cy="4351338"/>
          </a:xfrm>
        </p:spPr>
        <p:txBody>
          <a:bodyPr>
            <a:normAutofit/>
          </a:bodyPr>
          <a:lstStyle/>
          <a:p>
            <a:pPr marL="0" indent="0">
              <a:buNone/>
            </a:pPr>
            <a:r>
              <a:rPr lang="en-GB" sz="2400" dirty="0">
                <a:latin typeface="+mj-lt"/>
              </a:rPr>
              <a:t>As we are moving further into the Global Village, it is becoming more and more necessary to learn to respect different cultures and traditions. More and more employers are looking to employ people who exhibit traits of compassion and respect within the role of global connectivity. </a:t>
            </a:r>
          </a:p>
          <a:p>
            <a:pPr marL="0" indent="0">
              <a:buNone/>
            </a:pPr>
            <a:endParaRPr lang="en-GB" dirty="0">
              <a:latin typeface="+mj-lt"/>
            </a:endParaRPr>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sz="2000" dirty="0">
              <a:solidFill>
                <a:prstClr val="black">
                  <a:tint val="75000"/>
                </a:prstClr>
              </a:solidFill>
              <a:latin typeface="Calibri Light" panose="020F0302020204030204"/>
            </a:endParaRPr>
          </a:p>
        </p:txBody>
      </p:sp>
      <p:pic>
        <p:nvPicPr>
          <p:cNvPr id="1026" name="Picture 2" descr="https://cdn.pixabay.com/photo/2013/07/13/12/18/airbus-159588_960_72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58130" y="2510891"/>
            <a:ext cx="5571744" cy="39234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8202" y="2918996"/>
            <a:ext cx="6096000" cy="2677656"/>
          </a:xfrm>
          <a:prstGeom prst="rect">
            <a:avLst/>
          </a:prstGeom>
        </p:spPr>
        <p:txBody>
          <a:bodyPr>
            <a:spAutoFit/>
          </a:bodyPr>
          <a:lstStyle/>
          <a:p>
            <a:r>
              <a:rPr lang="en-GB" sz="2400" dirty="0">
                <a:solidFill>
                  <a:srgbClr val="35372F"/>
                </a:solidFill>
                <a:latin typeface="Calibri Light" panose="020F0302020204030204"/>
              </a:rPr>
              <a:t>Many of us are now travelling to countries and cultures that we would not have had access to just a century ago.  For example, on January 1st 1914, one commercial passenger flew on one commercial flight compared to January 1st 2014, when an estimated 8 million people flew on nearly 100,000 flights!</a:t>
            </a:r>
          </a:p>
        </p:txBody>
      </p:sp>
    </p:spTree>
    <p:extLst>
      <p:ext uri="{BB962C8B-B14F-4D97-AF65-F5344CB8AC3E}">
        <p14:creationId xmlns:p14="http://schemas.microsoft.com/office/powerpoint/2010/main" val="392418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441973" y="1870887"/>
            <a:ext cx="3143758" cy="3093328"/>
          </a:xfrm>
          <a:prstGeom prst="rect">
            <a:avLst/>
          </a:prstGeom>
        </p:spPr>
      </p:pic>
      <p:sp>
        <p:nvSpPr>
          <p:cNvPr id="10" name="Rectangle 9"/>
          <p:cNvSpPr/>
          <p:nvPr/>
        </p:nvSpPr>
        <p:spPr>
          <a:xfrm>
            <a:off x="4784700" y="2632721"/>
            <a:ext cx="2458303" cy="1569660"/>
          </a:xfrm>
          <a:prstGeom prst="rect">
            <a:avLst/>
          </a:prstGeom>
        </p:spPr>
        <p:txBody>
          <a:bodyPr wrap="square">
            <a:spAutoFit/>
          </a:bodyPr>
          <a:lstStyle/>
          <a:p>
            <a:pPr algn="ctr"/>
            <a:r>
              <a:rPr lang="en-GB" sz="2400" dirty="0" smtClean="0">
                <a:solidFill>
                  <a:srgbClr val="35372F"/>
                </a:solidFill>
                <a:latin typeface="Calibri Light" panose="020F0302020204030204"/>
              </a:rPr>
              <a:t>What skills might you need to be a good global citizen?</a:t>
            </a:r>
            <a:endParaRPr lang="en-GB" sz="2400" dirty="0">
              <a:solidFill>
                <a:srgbClr val="35372F"/>
              </a:solidFill>
              <a:latin typeface="Calibri Light" panose="020F030202020403020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850" y="3364888"/>
            <a:ext cx="1444457" cy="2972843"/>
          </a:xfrm>
          <a:prstGeom prst="rect">
            <a:avLst/>
          </a:prstGeom>
        </p:spPr>
      </p:pic>
    </p:spTree>
    <p:extLst>
      <p:ext uri="{BB962C8B-B14F-4D97-AF65-F5344CB8AC3E}">
        <p14:creationId xmlns:p14="http://schemas.microsoft.com/office/powerpoint/2010/main" val="2095464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8977" y="1026907"/>
            <a:ext cx="11199417" cy="4351338"/>
          </a:xfrm>
        </p:spPr>
        <p:txBody>
          <a:bodyPr>
            <a:normAutofit/>
          </a:bodyPr>
          <a:lstStyle/>
          <a:p>
            <a:pPr marL="0" indent="0">
              <a:buNone/>
            </a:pPr>
            <a:r>
              <a:rPr lang="en-GB" dirty="0" smtClean="0">
                <a:latin typeface="+mj-lt"/>
              </a:rPr>
              <a:t>Have a go at the </a:t>
            </a:r>
            <a:r>
              <a:rPr lang="en-GB" b="1" dirty="0" smtClean="0">
                <a:latin typeface="+mj-lt"/>
              </a:rPr>
              <a:t>Cultural </a:t>
            </a:r>
            <a:r>
              <a:rPr lang="en-GB" b="1" dirty="0">
                <a:latin typeface="+mj-lt"/>
              </a:rPr>
              <a:t>Respect quiz</a:t>
            </a:r>
            <a:r>
              <a:rPr lang="en-GB" dirty="0">
                <a:latin typeface="+mj-lt"/>
              </a:rPr>
              <a:t> </a:t>
            </a:r>
            <a:r>
              <a:rPr lang="en-GB" dirty="0" smtClean="0">
                <a:latin typeface="+mj-lt"/>
              </a:rPr>
              <a:t>to </a:t>
            </a:r>
            <a:r>
              <a:rPr lang="en-GB" dirty="0">
                <a:latin typeface="+mj-lt"/>
              </a:rPr>
              <a:t>see how much </a:t>
            </a:r>
            <a:r>
              <a:rPr lang="en-GB" dirty="0" smtClean="0">
                <a:latin typeface="+mj-lt"/>
              </a:rPr>
              <a:t>you know </a:t>
            </a:r>
            <a:r>
              <a:rPr lang="en-GB" dirty="0">
                <a:latin typeface="+mj-lt"/>
              </a:rPr>
              <a:t>about particular rules and customs in commonly visited countries</a:t>
            </a:r>
            <a:r>
              <a:rPr lang="en-GB" dirty="0" smtClean="0">
                <a:latin typeface="+mj-lt"/>
              </a:rPr>
              <a:t>.</a:t>
            </a:r>
          </a:p>
          <a:p>
            <a:pPr marL="0" indent="0">
              <a:buNone/>
            </a:pPr>
            <a:endParaRPr lang="en-GB" sz="2400" dirty="0">
              <a:latin typeface="+mj-lt"/>
            </a:endParaRPr>
          </a:p>
          <a:p>
            <a:pPr marL="0" indent="0">
              <a:buNone/>
            </a:pPr>
            <a:endParaRPr lang="en-GB" sz="2400" dirty="0">
              <a:latin typeface="+mj-lt"/>
            </a:endParaRPr>
          </a:p>
        </p:txBody>
      </p:sp>
      <p:sp>
        <p:nvSpPr>
          <p:cNvPr id="4" name="Footer Placeholder 3"/>
          <p:cNvSpPr>
            <a:spLocks noGrp="1"/>
          </p:cNvSpPr>
          <p:nvPr>
            <p:ph type="ftr" sz="quarter" idx="4294967295"/>
          </p:nvPr>
        </p:nvSpPr>
        <p:spPr>
          <a:xfrm>
            <a:off x="-267581" y="5941680"/>
            <a:ext cx="4382381" cy="365125"/>
          </a:xfrm>
          <a:prstGeom prst="rect">
            <a:avLst/>
          </a:prstGeom>
        </p:spPr>
        <p:txBody>
          <a:bodyPr/>
          <a:lstStyle/>
          <a:p>
            <a:endParaRPr lang="en-GB" sz="2000" dirty="0">
              <a:solidFill>
                <a:prstClr val="black">
                  <a:tint val="75000"/>
                </a:prstClr>
              </a:solidFill>
              <a:latin typeface="Calibri Light" panose="020F0302020204030204"/>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2838" y="2076438"/>
            <a:ext cx="4163430" cy="2730116"/>
          </a:xfrm>
          <a:prstGeom prst="rect">
            <a:avLst/>
          </a:prstGeom>
        </p:spPr>
      </p:pic>
      <p:sp>
        <p:nvSpPr>
          <p:cNvPr id="7" name="Rectangle 6"/>
          <p:cNvSpPr/>
          <p:nvPr/>
        </p:nvSpPr>
        <p:spPr>
          <a:xfrm>
            <a:off x="4296987" y="2120533"/>
            <a:ext cx="7618852" cy="3539430"/>
          </a:xfrm>
          <a:prstGeom prst="rect">
            <a:avLst/>
          </a:prstGeom>
        </p:spPr>
        <p:txBody>
          <a:bodyPr wrap="square">
            <a:spAutoFit/>
          </a:bodyPr>
          <a:lstStyle/>
          <a:p>
            <a:pPr marL="971555" lvl="1" indent="-514350">
              <a:buFont typeface="+mj-lt"/>
              <a:buAutoNum type="arabicPeriod"/>
            </a:pPr>
            <a:r>
              <a:rPr lang="en-GB" sz="2800" dirty="0" smtClean="0">
                <a:solidFill>
                  <a:srgbClr val="35372F"/>
                </a:solidFill>
                <a:latin typeface="Calibri Light" panose="020F0302020204030204"/>
              </a:rPr>
              <a:t>Split </a:t>
            </a:r>
            <a:r>
              <a:rPr lang="en-GB" sz="2800" dirty="0">
                <a:solidFill>
                  <a:srgbClr val="35372F"/>
                </a:solidFill>
                <a:latin typeface="Calibri Light" panose="020F0302020204030204"/>
              </a:rPr>
              <a:t>into small groups to form teams of 4-5 people</a:t>
            </a:r>
          </a:p>
          <a:p>
            <a:pPr marL="971555" lvl="1" indent="-514350">
              <a:buFont typeface="+mj-lt"/>
              <a:buAutoNum type="arabicPeriod"/>
            </a:pPr>
            <a:endParaRPr lang="en-GB" sz="2800" dirty="0">
              <a:solidFill>
                <a:srgbClr val="35372F"/>
              </a:solidFill>
              <a:latin typeface="Calibri Light" panose="020F0302020204030204"/>
            </a:endParaRPr>
          </a:p>
          <a:p>
            <a:pPr marL="971555" lvl="1" indent="-514350">
              <a:buFont typeface="+mj-lt"/>
              <a:buAutoNum type="arabicPeriod"/>
            </a:pPr>
            <a:r>
              <a:rPr lang="en-GB" sz="2800" dirty="0">
                <a:solidFill>
                  <a:srgbClr val="35372F"/>
                </a:solidFill>
                <a:latin typeface="Calibri Light" panose="020F0302020204030204"/>
              </a:rPr>
              <a:t>Number from </a:t>
            </a:r>
            <a:r>
              <a:rPr lang="en-GB" sz="2800" dirty="0" smtClean="0">
                <a:solidFill>
                  <a:srgbClr val="35372F"/>
                </a:solidFill>
                <a:latin typeface="Calibri Light" panose="020F0302020204030204"/>
              </a:rPr>
              <a:t>1-6 </a:t>
            </a:r>
            <a:r>
              <a:rPr lang="en-GB" sz="2800" dirty="0">
                <a:solidFill>
                  <a:srgbClr val="35372F"/>
                </a:solidFill>
                <a:latin typeface="Calibri Light" panose="020F0302020204030204"/>
              </a:rPr>
              <a:t>on a piece of scrap paper </a:t>
            </a:r>
          </a:p>
          <a:p>
            <a:pPr marL="971555" lvl="1" indent="-514350">
              <a:buFont typeface="+mj-lt"/>
              <a:buAutoNum type="arabicPeriod"/>
            </a:pPr>
            <a:endParaRPr lang="en-GB" sz="2800" dirty="0">
              <a:solidFill>
                <a:srgbClr val="35372F"/>
              </a:solidFill>
              <a:latin typeface="Calibri Light" panose="020F0302020204030204"/>
            </a:endParaRPr>
          </a:p>
          <a:p>
            <a:pPr marL="971555" lvl="1" indent="-514350">
              <a:buFont typeface="+mj-lt"/>
              <a:buAutoNum type="arabicPeriod"/>
            </a:pPr>
            <a:r>
              <a:rPr lang="en-GB" sz="2800" dirty="0">
                <a:solidFill>
                  <a:srgbClr val="35372F"/>
                </a:solidFill>
                <a:latin typeface="Calibri Light" panose="020F0302020204030204"/>
              </a:rPr>
              <a:t>Have a go at answering the following </a:t>
            </a:r>
            <a:r>
              <a:rPr lang="en-GB" sz="2800" dirty="0" smtClean="0">
                <a:solidFill>
                  <a:srgbClr val="35372F"/>
                </a:solidFill>
                <a:latin typeface="Calibri Light" panose="020F0302020204030204"/>
              </a:rPr>
              <a:t>questions </a:t>
            </a:r>
            <a:r>
              <a:rPr lang="en-GB" sz="2800" dirty="0">
                <a:solidFill>
                  <a:srgbClr val="35372F"/>
                </a:solidFill>
                <a:latin typeface="Calibri Light" panose="020F0302020204030204"/>
              </a:rPr>
              <a:t>about countries’ laws and traditions across the world.</a:t>
            </a:r>
          </a:p>
        </p:txBody>
      </p:sp>
    </p:spTree>
    <p:extLst>
      <p:ext uri="{BB962C8B-B14F-4D97-AF65-F5344CB8AC3E}">
        <p14:creationId xmlns:p14="http://schemas.microsoft.com/office/powerpoint/2010/main" val="198877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GB" dirty="0"/>
          </a:p>
        </p:txBody>
      </p:sp>
      <p:pic>
        <p:nvPicPr>
          <p:cNvPr id="21506" name="Picture 2" descr="Flag_map_of_the_world_(1942).jpg (1425×62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15770" y="4005263"/>
            <a:ext cx="10283190" cy="2852737"/>
          </a:xfrm>
        </p:spPr>
        <p:txBody>
          <a:bodyPr>
            <a:normAutofit/>
          </a:bodyPr>
          <a:lstStyle/>
          <a:p>
            <a:r>
              <a:rPr lang="en-GB" sz="7200" b="1" dirty="0"/>
              <a:t>Cultural </a:t>
            </a:r>
            <a:r>
              <a:rPr lang="en-GB" sz="7200" b="1" dirty="0" smtClean="0"/>
              <a:t>Respect Quiz</a:t>
            </a:r>
            <a:endParaRPr lang="en-GB" sz="7200" b="1" dirty="0"/>
          </a:p>
        </p:txBody>
      </p:sp>
    </p:spTree>
    <p:extLst>
      <p:ext uri="{BB962C8B-B14F-4D97-AF65-F5344CB8AC3E}">
        <p14:creationId xmlns:p14="http://schemas.microsoft.com/office/powerpoint/2010/main" val="1361749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688" y="772161"/>
            <a:ext cx="11234928" cy="1325563"/>
          </a:xfrm>
        </p:spPr>
        <p:txBody>
          <a:bodyPr>
            <a:normAutofit/>
          </a:bodyPr>
          <a:lstStyle/>
          <a:p>
            <a:r>
              <a:rPr lang="en-GB" sz="3600" dirty="0" smtClean="0">
                <a:latin typeface="+mn-lt"/>
              </a:rPr>
              <a:t>1. In which </a:t>
            </a:r>
            <a:r>
              <a:rPr lang="en-GB" sz="3600" dirty="0" smtClean="0">
                <a:solidFill>
                  <a:srgbClr val="0070C0"/>
                </a:solidFill>
                <a:latin typeface="+mn-lt"/>
              </a:rPr>
              <a:t>city</a:t>
            </a:r>
            <a:r>
              <a:rPr lang="en-GB" sz="3600" dirty="0" smtClean="0">
                <a:latin typeface="+mn-lt"/>
              </a:rPr>
              <a:t> can you be fined for spitting? </a:t>
            </a:r>
            <a:endParaRPr lang="en-GB" sz="3600" dirty="0">
              <a:latin typeface="+mn-lt"/>
            </a:endParaRPr>
          </a:p>
        </p:txBody>
      </p:sp>
      <p:pic>
        <p:nvPicPr>
          <p:cNvPr id="20482" name="Picture 2" descr="https://upload.wikimedia.org/wikipedia/commons/7/77/Sneez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43478" y="2542816"/>
            <a:ext cx="4797348" cy="320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6275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1164717"/>
            <a:ext cx="7818903" cy="1325563"/>
          </a:xfrm>
        </p:spPr>
        <p:txBody>
          <a:bodyPr>
            <a:normAutofit/>
          </a:bodyPr>
          <a:lstStyle/>
          <a:p>
            <a:r>
              <a:rPr lang="en-GB" sz="3600" dirty="0" smtClean="0">
                <a:latin typeface="+mn-lt"/>
              </a:rPr>
              <a:t>2. </a:t>
            </a:r>
            <a:r>
              <a:rPr lang="en-GB" sz="3600" dirty="0">
                <a:latin typeface="+mn-lt"/>
              </a:rPr>
              <a:t>In which </a:t>
            </a:r>
            <a:r>
              <a:rPr lang="en-GB" sz="3600" dirty="0">
                <a:solidFill>
                  <a:srgbClr val="0070C0"/>
                </a:solidFill>
                <a:latin typeface="+mn-lt"/>
              </a:rPr>
              <a:t>country</a:t>
            </a:r>
            <a:r>
              <a:rPr lang="en-GB" sz="3600" dirty="0">
                <a:latin typeface="+mn-lt"/>
              </a:rPr>
              <a:t> is it illegal to drive without </a:t>
            </a:r>
            <a:r>
              <a:rPr lang="en-GB" sz="3600" dirty="0" smtClean="0">
                <a:latin typeface="+mn-lt"/>
              </a:rPr>
              <a:t>wearing a </a:t>
            </a:r>
            <a:r>
              <a:rPr lang="en-GB" sz="3600" dirty="0">
                <a:latin typeface="+mn-lt"/>
              </a:rPr>
              <a:t>shirt </a:t>
            </a:r>
            <a:r>
              <a:rPr lang="en-GB" sz="3600" dirty="0" smtClean="0">
                <a:latin typeface="+mn-lt"/>
              </a:rPr>
              <a:t>or top?</a:t>
            </a:r>
            <a:endParaRPr lang="en-GB" sz="3600" dirty="0">
              <a:latin typeface="+mn-lt"/>
            </a:endParaRPr>
          </a:p>
        </p:txBody>
      </p:sp>
      <p:pic>
        <p:nvPicPr>
          <p:cNvPr id="3074" name="Picture 2" descr="https://upload.wikimedia.org/wikipedia/commons/c/c6/Freeballer_board_shorts_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25303" y="361507"/>
            <a:ext cx="3174217" cy="6370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3109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9829" y="839550"/>
            <a:ext cx="10515600" cy="1325563"/>
          </a:xfrm>
        </p:spPr>
        <p:txBody>
          <a:bodyPr>
            <a:normAutofit/>
          </a:bodyPr>
          <a:lstStyle/>
          <a:p>
            <a:r>
              <a:rPr lang="en-GB" sz="4000" dirty="0" smtClean="0">
                <a:latin typeface="+mn-lt"/>
              </a:rPr>
              <a:t>3. In </a:t>
            </a:r>
            <a:r>
              <a:rPr lang="en-GB" sz="4000" dirty="0">
                <a:latin typeface="+mn-lt"/>
              </a:rPr>
              <a:t>which </a:t>
            </a:r>
            <a:r>
              <a:rPr lang="en-GB" sz="4000" dirty="0">
                <a:solidFill>
                  <a:srgbClr val="0070C0"/>
                </a:solidFill>
                <a:latin typeface="+mn-lt"/>
              </a:rPr>
              <a:t>country</a:t>
            </a:r>
            <a:r>
              <a:rPr lang="en-GB" sz="4000" dirty="0">
                <a:latin typeface="+mn-lt"/>
              </a:rPr>
              <a:t> is it illegal to chew gum? </a:t>
            </a:r>
            <a:br>
              <a:rPr lang="en-GB" sz="4000" dirty="0">
                <a:latin typeface="+mn-lt"/>
              </a:rPr>
            </a:br>
            <a:endParaRPr lang="en-GB" sz="4000" dirty="0">
              <a:latin typeface="+mn-lt"/>
            </a:endParaRPr>
          </a:p>
        </p:txBody>
      </p:sp>
      <p:pic>
        <p:nvPicPr>
          <p:cNvPr id="5122" name="Picture 2" descr="https://upload.wikimedia.org/wikipedia/commons/e/ef/Guma_Turb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10562" y="2784873"/>
            <a:ext cx="4524375"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7142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2" y="995680"/>
            <a:ext cx="10226038" cy="5046346"/>
          </a:xfrm>
        </p:spPr>
        <p:txBody>
          <a:bodyPr>
            <a:normAutofit/>
          </a:bodyPr>
          <a:lstStyle/>
          <a:p>
            <a:pPr marL="0" lvl="0" indent="0" defTabSz="914400" eaLnBrk="0" fontAlgn="base" hangingPunct="0">
              <a:lnSpc>
                <a:spcPct val="100000"/>
              </a:lnSpc>
              <a:spcBef>
                <a:spcPct val="0"/>
              </a:spcBef>
              <a:spcAft>
                <a:spcPct val="0"/>
              </a:spcAft>
              <a:buNone/>
            </a:pPr>
            <a:endParaRPr lang="en-GB" altLang="en-US" sz="2400" b="1" dirty="0">
              <a:solidFill>
                <a:srgbClr val="000000"/>
              </a:solidFill>
              <a:latin typeface="+mj-lt"/>
              <a:ea typeface="Calibri" panose="020F0502020204030204" pitchFamily="34" charset="0"/>
              <a:cs typeface="Tahoma" panose="020B0604030504040204" pitchFamily="34" charset="0"/>
            </a:endParaRPr>
          </a:p>
          <a:p>
            <a:pPr marL="457200" indent="-457200" defTabSz="914400" eaLnBrk="0" fontAlgn="base" hangingPunct="0">
              <a:lnSpc>
                <a:spcPct val="100000"/>
              </a:lnSpc>
              <a:spcBef>
                <a:spcPct val="0"/>
              </a:spcBef>
              <a:spcAft>
                <a:spcPct val="0"/>
              </a:spcAft>
              <a:buFont typeface="+mj-lt"/>
              <a:buAutoNum type="arabicPeriod"/>
            </a:pPr>
            <a:endParaRPr lang="en-GB" sz="1600" i="1" dirty="0" smtClean="0">
              <a:solidFill>
                <a:srgbClr val="7030A0"/>
              </a:solidFill>
              <a:latin typeface="+mj-lt"/>
            </a:endParaRPr>
          </a:p>
          <a:p>
            <a:pPr marL="457205" lvl="1" indent="0">
              <a:buNone/>
            </a:pPr>
            <a:endParaRPr lang="en-GB" sz="2800" dirty="0">
              <a:latin typeface="+mj-lt"/>
            </a:endParaRPr>
          </a:p>
          <a:p>
            <a:endParaRPr lang="en-GB" sz="3200" dirty="0">
              <a:latin typeface="+mj-lt"/>
            </a:endParaRPr>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sz="2000" dirty="0">
              <a:solidFill>
                <a:prstClr val="black">
                  <a:tint val="75000"/>
                </a:prstClr>
              </a:solidFill>
              <a:latin typeface="Calibri Light" panose="020F0302020204030204"/>
            </a:endParaRPr>
          </a:p>
        </p:txBody>
      </p:sp>
      <p:sp>
        <p:nvSpPr>
          <p:cNvPr id="6" name="Rectangle 5"/>
          <p:cNvSpPr>
            <a:spLocks noChangeArrowheads="1"/>
          </p:cNvSpPr>
          <p:nvPr/>
        </p:nvSpPr>
        <p:spPr bwMode="auto">
          <a:xfrm>
            <a:off x="0" y="2854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2000" dirty="0">
              <a:solidFill>
                <a:prstClr val="black"/>
              </a:solidFill>
              <a:latin typeface="Calibri Light" panose="020F0302020204030204"/>
            </a:endParaRPr>
          </a:p>
        </p:txBody>
      </p:sp>
      <p:sp>
        <p:nvSpPr>
          <p:cNvPr id="8" name="Rectangle 7"/>
          <p:cNvSpPr/>
          <p:nvPr/>
        </p:nvSpPr>
        <p:spPr>
          <a:xfrm>
            <a:off x="7050024" y="1492331"/>
            <a:ext cx="4329684" cy="3785652"/>
          </a:xfrm>
          <a:prstGeom prst="rect">
            <a:avLst/>
          </a:prstGeom>
        </p:spPr>
        <p:txBody>
          <a:bodyPr wrap="square">
            <a:spAutoFit/>
          </a:bodyPr>
          <a:lstStyle/>
          <a:p>
            <a:endParaRPr lang="en-GB" sz="2400" dirty="0">
              <a:solidFill>
                <a:prstClr val="black"/>
              </a:solidFill>
              <a:latin typeface="Calibri Light" panose="020F0302020204030204"/>
            </a:endParaRPr>
          </a:p>
          <a:p>
            <a:endParaRPr lang="en-GB" sz="2400" dirty="0">
              <a:solidFill>
                <a:prstClr val="black"/>
              </a:solidFill>
              <a:latin typeface="Calibri Light" panose="020F0302020204030204"/>
            </a:endParaRPr>
          </a:p>
          <a:p>
            <a:r>
              <a:rPr lang="en-GB" sz="2400" dirty="0">
                <a:solidFill>
                  <a:prstClr val="black"/>
                </a:solidFill>
                <a:latin typeface="Calibri Light" panose="020F0302020204030204"/>
              </a:rPr>
              <a:t>Allow students a few minutes to respond to the film with people sitting near to them.</a:t>
            </a:r>
          </a:p>
          <a:p>
            <a:endParaRPr lang="en-GB" sz="2400" dirty="0">
              <a:solidFill>
                <a:prstClr val="black"/>
              </a:solidFill>
              <a:latin typeface="Calibri Light" panose="020F0302020204030204"/>
            </a:endParaRPr>
          </a:p>
          <a:p>
            <a:r>
              <a:rPr lang="en-GB" sz="2400" dirty="0">
                <a:solidFill>
                  <a:prstClr val="black"/>
                </a:solidFill>
                <a:latin typeface="Calibri Light" panose="020F0302020204030204"/>
              </a:rPr>
              <a:t>After sharing their initial responses, ask them to consider the following questions:</a:t>
            </a:r>
          </a:p>
          <a:p>
            <a:endParaRPr lang="en-GB" sz="2400" dirty="0">
              <a:solidFill>
                <a:prstClr val="black"/>
              </a:solidFill>
              <a:latin typeface="Calibri Light" panose="020F0302020204030204"/>
            </a:endParaRPr>
          </a:p>
        </p:txBody>
      </p:sp>
      <p:pic>
        <p:nvPicPr>
          <p:cNvPr id="7" name="Picture 2" descr="http://jamesmollison.com/wordpress/wp-content/uploads/2013/07/Japan_Kaya_103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0401" y="1797859"/>
            <a:ext cx="5464155" cy="344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66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029" y="709794"/>
            <a:ext cx="11426691" cy="1325563"/>
          </a:xfrm>
        </p:spPr>
        <p:txBody>
          <a:bodyPr>
            <a:noAutofit/>
          </a:bodyPr>
          <a:lstStyle/>
          <a:p>
            <a:r>
              <a:rPr lang="en-GB" sz="3200" dirty="0" smtClean="0">
                <a:latin typeface="+mn-lt"/>
              </a:rPr>
              <a:t>4. On a beach in which </a:t>
            </a:r>
            <a:r>
              <a:rPr lang="en-GB" sz="3200" dirty="0" smtClean="0">
                <a:solidFill>
                  <a:srgbClr val="0070C0"/>
                </a:solidFill>
                <a:latin typeface="+mn-lt"/>
              </a:rPr>
              <a:t>western country </a:t>
            </a:r>
            <a:r>
              <a:rPr lang="en-GB" sz="3200" dirty="0" smtClean="0">
                <a:latin typeface="+mn-lt"/>
              </a:rPr>
              <a:t>can you be fined for swearing or using offensive language? </a:t>
            </a:r>
            <a:endParaRPr lang="en-GB" sz="3200" dirty="0">
              <a:latin typeface="+mn-lt"/>
            </a:endParaRPr>
          </a:p>
        </p:txBody>
      </p:sp>
      <p:pic>
        <p:nvPicPr>
          <p:cNvPr id="7170" name="Picture 2" descr="https://upload.wikimedia.org/wikipedia/commons/d/d8/New_Chums_beach_Whangapoua_Waikat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74362" y="2583997"/>
            <a:ext cx="5894181" cy="3534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141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338" y="762447"/>
            <a:ext cx="10853084" cy="1325563"/>
          </a:xfrm>
        </p:spPr>
        <p:txBody>
          <a:bodyPr>
            <a:normAutofit/>
          </a:bodyPr>
          <a:lstStyle/>
          <a:p>
            <a:r>
              <a:rPr lang="en-GB" sz="3600" dirty="0" smtClean="0">
                <a:latin typeface="+mn-lt"/>
              </a:rPr>
              <a:t>5. In which </a:t>
            </a:r>
            <a:r>
              <a:rPr lang="en-GB" sz="3600" dirty="0" smtClean="0">
                <a:solidFill>
                  <a:srgbClr val="0070C0"/>
                </a:solidFill>
                <a:latin typeface="+mn-lt"/>
              </a:rPr>
              <a:t>country</a:t>
            </a:r>
            <a:r>
              <a:rPr lang="en-GB" sz="3600" dirty="0" smtClean="0">
                <a:latin typeface="+mn-lt"/>
              </a:rPr>
              <a:t> is it illegal to step on local currency in public? </a:t>
            </a:r>
            <a:endParaRPr lang="en-GB" sz="3600" dirty="0">
              <a:latin typeface="+mn-lt"/>
            </a:endParaRPr>
          </a:p>
        </p:txBody>
      </p:sp>
      <p:pic>
        <p:nvPicPr>
          <p:cNvPr id="8194" name="Picture 2" descr="http://www.public-domain-image.com/free-images/2016/04/02/1978-banknotes-national-bank-former-yugoslavia-vintage-paper-bills-money-cash-725x54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60800" y="2541153"/>
            <a:ext cx="4470400" cy="3354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290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16" y="742272"/>
            <a:ext cx="11500684" cy="1325563"/>
          </a:xfrm>
        </p:spPr>
        <p:txBody>
          <a:bodyPr>
            <a:noAutofit/>
          </a:bodyPr>
          <a:lstStyle/>
          <a:p>
            <a:r>
              <a:rPr lang="en-GB" sz="3600" dirty="0" smtClean="0">
                <a:latin typeface="+mn-lt"/>
              </a:rPr>
              <a:t>6. In which </a:t>
            </a:r>
            <a:r>
              <a:rPr lang="en-GB" sz="3600" dirty="0" smtClean="0">
                <a:solidFill>
                  <a:srgbClr val="0070C0"/>
                </a:solidFill>
                <a:latin typeface="+mn-lt"/>
              </a:rPr>
              <a:t>country</a:t>
            </a:r>
            <a:r>
              <a:rPr lang="en-GB" sz="3600" dirty="0" smtClean="0">
                <a:latin typeface="+mn-lt"/>
              </a:rPr>
              <a:t> can you be arrested and jailed for kissing in public? </a:t>
            </a:r>
            <a:endParaRPr lang="en-GB" sz="3600" dirty="0">
              <a:latin typeface="+mn-lt"/>
            </a:endParaRPr>
          </a:p>
        </p:txBody>
      </p:sp>
      <p:pic>
        <p:nvPicPr>
          <p:cNvPr id="9218" name="Picture 2" descr="https://upload.wikimedia.org/wikipedia/commons/1/1a/Kissing_coupl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36463" y="2757380"/>
            <a:ext cx="4727576" cy="353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74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GB" dirty="0"/>
          </a:p>
        </p:txBody>
      </p:sp>
      <p:pic>
        <p:nvPicPr>
          <p:cNvPr id="21506" name="Picture 2" descr="Flag_map_of_the_world_(1942).jpg (1425×62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02371" y="3913187"/>
            <a:ext cx="5239341" cy="2852737"/>
          </a:xfrm>
        </p:spPr>
        <p:txBody>
          <a:bodyPr>
            <a:normAutofit/>
          </a:bodyPr>
          <a:lstStyle/>
          <a:p>
            <a:r>
              <a:rPr lang="en-GB" sz="7200" b="1" dirty="0" smtClean="0"/>
              <a:t>The Answers</a:t>
            </a:r>
            <a:endParaRPr lang="en-GB" sz="7200" b="1" dirty="0"/>
          </a:p>
        </p:txBody>
      </p:sp>
    </p:spTree>
    <p:extLst>
      <p:ext uri="{BB962C8B-B14F-4D97-AF65-F5344CB8AC3E}">
        <p14:creationId xmlns:p14="http://schemas.microsoft.com/office/powerpoint/2010/main" val="961298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688" y="751841"/>
            <a:ext cx="11234928" cy="1325563"/>
          </a:xfrm>
        </p:spPr>
        <p:txBody>
          <a:bodyPr>
            <a:normAutofit/>
          </a:bodyPr>
          <a:lstStyle/>
          <a:p>
            <a:r>
              <a:rPr lang="en-GB" sz="3600" dirty="0" smtClean="0">
                <a:latin typeface="+mn-lt"/>
              </a:rPr>
              <a:t>1. In which </a:t>
            </a:r>
            <a:r>
              <a:rPr lang="en-GB" sz="3600" dirty="0" smtClean="0">
                <a:solidFill>
                  <a:srgbClr val="0070C0"/>
                </a:solidFill>
                <a:latin typeface="+mn-lt"/>
              </a:rPr>
              <a:t>city</a:t>
            </a:r>
            <a:r>
              <a:rPr lang="en-GB" sz="3600" dirty="0" smtClean="0">
                <a:latin typeface="+mn-lt"/>
              </a:rPr>
              <a:t> can you be fined for spitting? </a:t>
            </a:r>
            <a:endParaRPr lang="en-GB" sz="3600" dirty="0">
              <a:latin typeface="+mn-lt"/>
            </a:endParaRPr>
          </a:p>
        </p:txBody>
      </p:sp>
      <p:pic>
        <p:nvPicPr>
          <p:cNvPr id="20482" name="Picture 2" descr="https://upload.wikimedia.org/wikipedia/commons/7/77/Sneez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43478" y="2542816"/>
            <a:ext cx="4797348" cy="320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201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ap-of-spain.co.uk/maps-of-spain/spain/large_map-of-spain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89918" y="1009422"/>
            <a:ext cx="5715000" cy="4600576"/>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p:cNvSpPr/>
          <p:nvPr/>
        </p:nvSpPr>
        <p:spPr>
          <a:xfrm>
            <a:off x="7500255" y="2264229"/>
            <a:ext cx="3570515" cy="500743"/>
          </a:xfrm>
          <a:prstGeom prst="leftArrow">
            <a:avLst/>
          </a:prstGeom>
          <a:solidFill>
            <a:srgbClr val="C412C0"/>
          </a:solid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TextBox 5"/>
          <p:cNvSpPr txBox="1"/>
          <p:nvPr/>
        </p:nvSpPr>
        <p:spPr>
          <a:xfrm>
            <a:off x="8273145" y="2514600"/>
            <a:ext cx="3189513" cy="769441"/>
          </a:xfrm>
          <a:prstGeom prst="rect">
            <a:avLst/>
          </a:prstGeom>
          <a:noFill/>
        </p:spPr>
        <p:txBody>
          <a:bodyPr wrap="square" rtlCol="0">
            <a:spAutoFit/>
          </a:bodyPr>
          <a:lstStyle/>
          <a:p>
            <a:r>
              <a:rPr lang="en-GB" sz="4400" b="1" dirty="0" smtClean="0">
                <a:solidFill>
                  <a:prstClr val="black"/>
                </a:solidFill>
              </a:rPr>
              <a:t>Barcelona</a:t>
            </a:r>
            <a:endParaRPr lang="en-GB" sz="4400" b="1" dirty="0">
              <a:solidFill>
                <a:prstClr val="black"/>
              </a:solidFill>
            </a:endParaRPr>
          </a:p>
        </p:txBody>
      </p:sp>
    </p:spTree>
    <p:extLst>
      <p:ext uri="{BB962C8B-B14F-4D97-AF65-F5344CB8AC3E}">
        <p14:creationId xmlns:p14="http://schemas.microsoft.com/office/powerpoint/2010/main" val="33326210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79" y="1012317"/>
            <a:ext cx="7788423" cy="1325563"/>
          </a:xfrm>
        </p:spPr>
        <p:txBody>
          <a:bodyPr>
            <a:normAutofit/>
          </a:bodyPr>
          <a:lstStyle/>
          <a:p>
            <a:r>
              <a:rPr lang="en-GB" sz="3600" dirty="0" smtClean="0">
                <a:latin typeface="+mn-lt"/>
              </a:rPr>
              <a:t>2. </a:t>
            </a:r>
            <a:r>
              <a:rPr lang="en-GB" sz="3600" dirty="0">
                <a:latin typeface="+mn-lt"/>
              </a:rPr>
              <a:t>In which </a:t>
            </a:r>
            <a:r>
              <a:rPr lang="en-GB" sz="3600" dirty="0">
                <a:solidFill>
                  <a:srgbClr val="0070C0"/>
                </a:solidFill>
                <a:latin typeface="+mn-lt"/>
              </a:rPr>
              <a:t>country</a:t>
            </a:r>
            <a:r>
              <a:rPr lang="en-GB" sz="3600" dirty="0">
                <a:latin typeface="+mn-lt"/>
              </a:rPr>
              <a:t> is it illegal to drive without </a:t>
            </a:r>
            <a:r>
              <a:rPr lang="en-GB" sz="3600" dirty="0" smtClean="0">
                <a:latin typeface="+mn-lt"/>
              </a:rPr>
              <a:t>wearing a </a:t>
            </a:r>
            <a:r>
              <a:rPr lang="en-GB" sz="3600" dirty="0">
                <a:latin typeface="+mn-lt"/>
              </a:rPr>
              <a:t>shirt </a:t>
            </a:r>
            <a:r>
              <a:rPr lang="en-GB" sz="3600" dirty="0" smtClean="0">
                <a:latin typeface="+mn-lt"/>
              </a:rPr>
              <a:t>or top?</a:t>
            </a:r>
            <a:endParaRPr lang="en-GB" sz="3600" dirty="0">
              <a:latin typeface="+mn-lt"/>
            </a:endParaRPr>
          </a:p>
        </p:txBody>
      </p:sp>
      <p:pic>
        <p:nvPicPr>
          <p:cNvPr id="3074" name="Picture 2" descr="https://upload.wikimedia.org/wikipedia/commons/c/c6/Freeballer_board_shorts_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25303" y="361507"/>
            <a:ext cx="3174217" cy="6370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3106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762485" y="2244762"/>
            <a:ext cx="3189513" cy="769441"/>
          </a:xfrm>
          <a:prstGeom prst="rect">
            <a:avLst/>
          </a:prstGeom>
          <a:noFill/>
        </p:spPr>
        <p:txBody>
          <a:bodyPr wrap="square" rtlCol="0">
            <a:spAutoFit/>
          </a:bodyPr>
          <a:lstStyle/>
          <a:p>
            <a:r>
              <a:rPr lang="en-GB" sz="4400" b="1" dirty="0" smtClean="0">
                <a:solidFill>
                  <a:prstClr val="black"/>
                </a:solidFill>
              </a:rPr>
              <a:t>Thailand</a:t>
            </a:r>
            <a:endParaRPr lang="en-GB" sz="4400" b="1" dirty="0">
              <a:solidFill>
                <a:prstClr val="black"/>
              </a:solidFill>
            </a:endParaRPr>
          </a:p>
        </p:txBody>
      </p:sp>
      <p:pic>
        <p:nvPicPr>
          <p:cNvPr id="2050" name="Picture 2" descr="http://www.worldatlas.com/img/areamap/b2f88938916aee4f2b1a9f561a4d3654.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51918" y="741660"/>
            <a:ext cx="4329339" cy="4735215"/>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p:cNvSpPr/>
          <p:nvPr/>
        </p:nvSpPr>
        <p:spPr>
          <a:xfrm rot="20735153">
            <a:off x="6774545" y="2666004"/>
            <a:ext cx="1956407" cy="500743"/>
          </a:xfrm>
          <a:prstGeom prst="leftArrow">
            <a:avLst/>
          </a:prstGeom>
          <a:solidFill>
            <a:srgbClr val="C412C0"/>
          </a:solid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10308118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0629" y="819230"/>
            <a:ext cx="10515600" cy="1325563"/>
          </a:xfrm>
        </p:spPr>
        <p:txBody>
          <a:bodyPr>
            <a:normAutofit/>
          </a:bodyPr>
          <a:lstStyle/>
          <a:p>
            <a:r>
              <a:rPr lang="en-GB" sz="4000" dirty="0" smtClean="0">
                <a:latin typeface="+mn-lt"/>
              </a:rPr>
              <a:t>3. In </a:t>
            </a:r>
            <a:r>
              <a:rPr lang="en-GB" sz="4000" dirty="0">
                <a:latin typeface="+mn-lt"/>
              </a:rPr>
              <a:t>which </a:t>
            </a:r>
            <a:r>
              <a:rPr lang="en-GB" sz="4000" dirty="0">
                <a:solidFill>
                  <a:srgbClr val="0070C0"/>
                </a:solidFill>
                <a:latin typeface="+mn-lt"/>
              </a:rPr>
              <a:t>country</a:t>
            </a:r>
            <a:r>
              <a:rPr lang="en-GB" sz="4000" dirty="0">
                <a:latin typeface="+mn-lt"/>
              </a:rPr>
              <a:t> is it illegal to chew gum? </a:t>
            </a:r>
            <a:br>
              <a:rPr lang="en-GB" sz="4000" dirty="0">
                <a:latin typeface="+mn-lt"/>
              </a:rPr>
            </a:br>
            <a:endParaRPr lang="en-GB" sz="4000" dirty="0">
              <a:latin typeface="+mn-lt"/>
            </a:endParaRPr>
          </a:p>
        </p:txBody>
      </p:sp>
      <p:pic>
        <p:nvPicPr>
          <p:cNvPr id="5122" name="Picture 2" descr="https://upload.wikimedia.org/wikipedia/commons/e/ef/Guma_Turb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10562" y="2784873"/>
            <a:ext cx="4524375"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2685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716591" y="2643902"/>
            <a:ext cx="3189513" cy="769441"/>
          </a:xfrm>
          <a:prstGeom prst="rect">
            <a:avLst/>
          </a:prstGeom>
          <a:noFill/>
        </p:spPr>
        <p:txBody>
          <a:bodyPr wrap="square" rtlCol="0">
            <a:spAutoFit/>
          </a:bodyPr>
          <a:lstStyle/>
          <a:p>
            <a:r>
              <a:rPr lang="en-GB" sz="4400" b="1" dirty="0" smtClean="0">
                <a:solidFill>
                  <a:prstClr val="black"/>
                </a:solidFill>
              </a:rPr>
              <a:t>Singapore</a:t>
            </a:r>
            <a:endParaRPr lang="en-GB" sz="4400" b="1" dirty="0">
              <a:solidFill>
                <a:prstClr val="black"/>
              </a:solidFill>
            </a:endParaRPr>
          </a:p>
        </p:txBody>
      </p:sp>
      <p:pic>
        <p:nvPicPr>
          <p:cNvPr id="5122" name="Picture 2" descr="http://www.singaporetravelhub.com/wp-content/uploads/2014/11/Singapore-Region-Map-e149205219784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76469" y="1064618"/>
            <a:ext cx="6044517" cy="4424883"/>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p:cNvSpPr/>
          <p:nvPr/>
        </p:nvSpPr>
        <p:spPr>
          <a:xfrm>
            <a:off x="4050147" y="2817995"/>
            <a:ext cx="4477166" cy="500743"/>
          </a:xfrm>
          <a:prstGeom prst="leftArrow">
            <a:avLst/>
          </a:prstGeom>
          <a:solidFill>
            <a:srgbClr val="C412C0"/>
          </a:solid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682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75098" y="1775637"/>
            <a:ext cx="3143758" cy="3093328"/>
          </a:xfrm>
          <a:prstGeom prst="rect">
            <a:avLst/>
          </a:prstGeom>
        </p:spPr>
      </p:pic>
      <p:pic>
        <p:nvPicPr>
          <p:cNvPr id="8"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27979" y="1848943"/>
            <a:ext cx="3020022" cy="3020022"/>
          </a:xfrm>
          <a:prstGeom prst="rect">
            <a:avLst/>
          </a:prstGeom>
        </p:spPr>
      </p:pic>
      <p:sp>
        <p:nvSpPr>
          <p:cNvPr id="10" name="Rectangle 9"/>
          <p:cNvSpPr/>
          <p:nvPr/>
        </p:nvSpPr>
        <p:spPr>
          <a:xfrm>
            <a:off x="3028097" y="2722136"/>
            <a:ext cx="2637760" cy="1200329"/>
          </a:xfrm>
          <a:prstGeom prst="rect">
            <a:avLst/>
          </a:prstGeom>
        </p:spPr>
        <p:txBody>
          <a:bodyPr wrap="square">
            <a:spAutoFit/>
          </a:bodyPr>
          <a:lstStyle/>
          <a:p>
            <a:pPr algn="ctr"/>
            <a:r>
              <a:rPr lang="en-GB" sz="2400" dirty="0">
                <a:solidFill>
                  <a:srgbClr val="35372F"/>
                </a:solidFill>
                <a:latin typeface="Calibri Light" panose="020F0302020204030204"/>
              </a:rPr>
              <a:t>Which pictures in particular stood out? Why?</a:t>
            </a:r>
          </a:p>
        </p:txBody>
      </p:sp>
      <p:sp>
        <p:nvSpPr>
          <p:cNvPr id="12" name="TextBox 11"/>
          <p:cNvSpPr txBox="1"/>
          <p:nvPr/>
        </p:nvSpPr>
        <p:spPr>
          <a:xfrm>
            <a:off x="6316361" y="2480153"/>
            <a:ext cx="2503789" cy="1938992"/>
          </a:xfrm>
          <a:prstGeom prst="rect">
            <a:avLst/>
          </a:prstGeom>
          <a:noFill/>
        </p:spPr>
        <p:txBody>
          <a:bodyPr wrap="square" rtlCol="0">
            <a:spAutoFit/>
          </a:bodyPr>
          <a:lstStyle/>
          <a:p>
            <a:pPr algn="ctr"/>
            <a:r>
              <a:rPr lang="en-GB" sz="2400" dirty="0">
                <a:solidFill>
                  <a:srgbClr val="35372F"/>
                </a:solidFill>
                <a:latin typeface="Calibri Light" panose="020F0302020204030204"/>
              </a:rPr>
              <a:t>What do you think the artist is trying to show about </a:t>
            </a:r>
            <a:r>
              <a:rPr lang="en-GB" sz="2400" dirty="0" smtClean="0">
                <a:solidFill>
                  <a:srgbClr val="35372F"/>
                </a:solidFill>
                <a:latin typeface="Calibri Light" panose="020F0302020204030204"/>
              </a:rPr>
              <a:t>what all cultures have in common?</a:t>
            </a:r>
            <a:endParaRPr lang="en-GB" sz="2400" dirty="0">
              <a:solidFill>
                <a:srgbClr val="35372F"/>
              </a:solidFill>
              <a:latin typeface="Calibri Light" panose="020F0302020204030204"/>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2292" y="4619625"/>
            <a:ext cx="931990" cy="1918132"/>
          </a:xfrm>
          <a:prstGeom prst="rect">
            <a:avLst/>
          </a:prstGeom>
        </p:spPr>
      </p:pic>
    </p:spTree>
    <p:extLst>
      <p:ext uri="{BB962C8B-B14F-4D97-AF65-F5344CB8AC3E}">
        <p14:creationId xmlns:p14="http://schemas.microsoft.com/office/powerpoint/2010/main" val="2090309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229" y="658994"/>
            <a:ext cx="11660371" cy="1325563"/>
          </a:xfrm>
        </p:spPr>
        <p:txBody>
          <a:bodyPr>
            <a:noAutofit/>
          </a:bodyPr>
          <a:lstStyle/>
          <a:p>
            <a:r>
              <a:rPr lang="en-GB" sz="3200" dirty="0" smtClean="0">
                <a:latin typeface="+mn-lt"/>
              </a:rPr>
              <a:t>4. On a beach in which </a:t>
            </a:r>
            <a:r>
              <a:rPr lang="en-GB" sz="3200" dirty="0" smtClean="0">
                <a:solidFill>
                  <a:srgbClr val="0070C0"/>
                </a:solidFill>
                <a:latin typeface="+mn-lt"/>
              </a:rPr>
              <a:t>western country </a:t>
            </a:r>
            <a:r>
              <a:rPr lang="en-GB" sz="3200" dirty="0" smtClean="0">
                <a:latin typeface="+mn-lt"/>
              </a:rPr>
              <a:t>can you be fined for swearing or using offensive language? </a:t>
            </a:r>
            <a:endParaRPr lang="en-GB" sz="3200" dirty="0">
              <a:latin typeface="+mn-lt"/>
            </a:endParaRPr>
          </a:p>
        </p:txBody>
      </p:sp>
      <p:pic>
        <p:nvPicPr>
          <p:cNvPr id="7170" name="Picture 2" descr="https://upload.wikimedia.org/wikipedia/commons/d/d8/New_Chums_beach_Whangapoua_Waikat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74362" y="2558597"/>
            <a:ext cx="5894181" cy="3534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23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10266" y="2869132"/>
            <a:ext cx="3189513" cy="1200329"/>
          </a:xfrm>
          <a:prstGeom prst="rect">
            <a:avLst/>
          </a:prstGeom>
          <a:noFill/>
        </p:spPr>
        <p:txBody>
          <a:bodyPr wrap="square" rtlCol="0">
            <a:spAutoFit/>
          </a:bodyPr>
          <a:lstStyle/>
          <a:p>
            <a:r>
              <a:rPr lang="en-GB" sz="4400" b="1" dirty="0" smtClean="0">
                <a:solidFill>
                  <a:prstClr val="black"/>
                </a:solidFill>
              </a:rPr>
              <a:t>USA </a:t>
            </a:r>
          </a:p>
          <a:p>
            <a:r>
              <a:rPr lang="en-GB" sz="2800" b="1" dirty="0" smtClean="0">
                <a:solidFill>
                  <a:prstClr val="black"/>
                </a:solidFill>
              </a:rPr>
              <a:t>(Virginia Beach)</a:t>
            </a:r>
            <a:endParaRPr lang="en-GB" sz="2800" b="1" dirty="0">
              <a:solidFill>
                <a:prstClr val="black"/>
              </a:solidFill>
            </a:endParaRPr>
          </a:p>
        </p:txBody>
      </p:sp>
      <p:pic>
        <p:nvPicPr>
          <p:cNvPr id="7170" name="Picture 2" descr="http://www.worldatlas.com/img/locator/city/014/21014-virginia-beach-locator-ma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3017" y="1395523"/>
            <a:ext cx="6934200" cy="4048125"/>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p:cNvSpPr/>
          <p:nvPr/>
        </p:nvSpPr>
        <p:spPr>
          <a:xfrm rot="21074224">
            <a:off x="6577040" y="3019173"/>
            <a:ext cx="2007447" cy="492241"/>
          </a:xfrm>
          <a:prstGeom prst="leftArrow">
            <a:avLst/>
          </a:prstGeom>
          <a:solidFill>
            <a:srgbClr val="C412C0"/>
          </a:solid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4077118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538" y="721807"/>
            <a:ext cx="10853084" cy="1325563"/>
          </a:xfrm>
        </p:spPr>
        <p:txBody>
          <a:bodyPr>
            <a:normAutofit/>
          </a:bodyPr>
          <a:lstStyle/>
          <a:p>
            <a:r>
              <a:rPr lang="en-GB" sz="3600" dirty="0" smtClean="0">
                <a:latin typeface="+mn-lt"/>
              </a:rPr>
              <a:t>5. In which </a:t>
            </a:r>
            <a:r>
              <a:rPr lang="en-GB" sz="3600" dirty="0" smtClean="0">
                <a:solidFill>
                  <a:srgbClr val="0070C0"/>
                </a:solidFill>
                <a:latin typeface="+mn-lt"/>
              </a:rPr>
              <a:t>country</a:t>
            </a:r>
            <a:r>
              <a:rPr lang="en-GB" sz="3600" dirty="0" smtClean="0">
                <a:latin typeface="+mn-lt"/>
              </a:rPr>
              <a:t> is it illegal to step on local currency in public? </a:t>
            </a:r>
            <a:endParaRPr lang="en-GB" sz="3600" dirty="0">
              <a:latin typeface="+mn-lt"/>
            </a:endParaRPr>
          </a:p>
        </p:txBody>
      </p:sp>
      <p:pic>
        <p:nvPicPr>
          <p:cNvPr id="8194" name="Picture 2" descr="http://www.public-domain-image.com/free-images/2016/04/02/1978-banknotes-national-bank-former-yugoslavia-vintage-paper-bills-money-cash-725x54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60800" y="2541153"/>
            <a:ext cx="4470400" cy="3354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7506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10266" y="2869132"/>
            <a:ext cx="3189513" cy="769441"/>
          </a:xfrm>
          <a:prstGeom prst="rect">
            <a:avLst/>
          </a:prstGeom>
          <a:noFill/>
        </p:spPr>
        <p:txBody>
          <a:bodyPr wrap="square" rtlCol="0">
            <a:spAutoFit/>
          </a:bodyPr>
          <a:lstStyle/>
          <a:p>
            <a:r>
              <a:rPr lang="en-GB" sz="4400" b="1" dirty="0" smtClean="0">
                <a:solidFill>
                  <a:prstClr val="black"/>
                </a:solidFill>
              </a:rPr>
              <a:t>Thailand</a:t>
            </a:r>
            <a:endParaRPr lang="en-GB" sz="2800" b="1" dirty="0">
              <a:solidFill>
                <a:prstClr val="black"/>
              </a:solidFill>
            </a:endParaRPr>
          </a:p>
        </p:txBody>
      </p:sp>
      <p:pic>
        <p:nvPicPr>
          <p:cNvPr id="9218" name="Picture 2" descr="http://www.worldatlas.com/img/areamap/b2f88938916aee4f2b1a9f561a4d3654.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94738" y="467983"/>
            <a:ext cx="4724769" cy="5167716"/>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p:cNvSpPr/>
          <p:nvPr/>
        </p:nvSpPr>
        <p:spPr>
          <a:xfrm rot="21238033">
            <a:off x="5775811" y="3190071"/>
            <a:ext cx="2656455" cy="492241"/>
          </a:xfrm>
          <a:prstGeom prst="leftArrow">
            <a:avLst/>
          </a:prstGeom>
          <a:solidFill>
            <a:srgbClr val="C412C0"/>
          </a:solid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2998147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6" y="803232"/>
            <a:ext cx="11388924" cy="1325563"/>
          </a:xfrm>
        </p:spPr>
        <p:txBody>
          <a:bodyPr>
            <a:noAutofit/>
          </a:bodyPr>
          <a:lstStyle/>
          <a:p>
            <a:r>
              <a:rPr lang="en-GB" sz="3600" dirty="0" smtClean="0">
                <a:latin typeface="+mn-lt"/>
              </a:rPr>
              <a:t>6. In which </a:t>
            </a:r>
            <a:r>
              <a:rPr lang="en-GB" sz="3600" dirty="0" smtClean="0">
                <a:solidFill>
                  <a:srgbClr val="0070C0"/>
                </a:solidFill>
                <a:latin typeface="+mn-lt"/>
              </a:rPr>
              <a:t>country</a:t>
            </a:r>
            <a:r>
              <a:rPr lang="en-GB" sz="3600" dirty="0" smtClean="0">
                <a:latin typeface="+mn-lt"/>
              </a:rPr>
              <a:t> can you be arrested and jailed for kissing in public? </a:t>
            </a:r>
            <a:endParaRPr lang="en-GB" sz="3600" dirty="0">
              <a:latin typeface="+mn-lt"/>
            </a:endParaRPr>
          </a:p>
        </p:txBody>
      </p:sp>
      <p:pic>
        <p:nvPicPr>
          <p:cNvPr id="9218" name="Picture 2" descr="https://upload.wikimedia.org/wikipedia/commons/1/1a/Kissing_coupl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36463" y="2757380"/>
            <a:ext cx="4727576" cy="353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9027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10266" y="3028622"/>
            <a:ext cx="3189513" cy="769441"/>
          </a:xfrm>
          <a:prstGeom prst="rect">
            <a:avLst/>
          </a:prstGeom>
          <a:noFill/>
        </p:spPr>
        <p:txBody>
          <a:bodyPr wrap="square" rtlCol="0">
            <a:spAutoFit/>
          </a:bodyPr>
          <a:lstStyle/>
          <a:p>
            <a:r>
              <a:rPr lang="en-GB" sz="4400" b="1" dirty="0" smtClean="0">
                <a:solidFill>
                  <a:prstClr val="black"/>
                </a:solidFill>
              </a:rPr>
              <a:t>Dubai</a:t>
            </a:r>
            <a:endParaRPr lang="en-GB" sz="4400" b="1" dirty="0">
              <a:solidFill>
                <a:prstClr val="black"/>
              </a:solidFill>
            </a:endParaRPr>
          </a:p>
        </p:txBody>
      </p:sp>
      <p:pic>
        <p:nvPicPr>
          <p:cNvPr id="6146" name="Picture 2" descr="https://where-is-dubai.com/wp-content/uploads/2013/12/Where-is-Dubai-located.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392325" y="1660448"/>
            <a:ext cx="5241665" cy="3505790"/>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p:cNvSpPr/>
          <p:nvPr/>
        </p:nvSpPr>
        <p:spPr>
          <a:xfrm rot="789766">
            <a:off x="6957539" y="2829122"/>
            <a:ext cx="1704609" cy="674836"/>
          </a:xfrm>
          <a:prstGeom prst="leftArrow">
            <a:avLst/>
          </a:prstGeom>
          <a:solidFill>
            <a:srgbClr val="C412C0"/>
          </a:solid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4004743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83986" y="1915617"/>
            <a:ext cx="4148555" cy="4148555"/>
          </a:xfrm>
          <a:prstGeom prst="rect">
            <a:avLst/>
          </a:prstGeom>
        </p:spPr>
      </p:pic>
      <p:sp>
        <p:nvSpPr>
          <p:cNvPr id="12" name="TextBox 11"/>
          <p:cNvSpPr txBox="1"/>
          <p:nvPr/>
        </p:nvSpPr>
        <p:spPr>
          <a:xfrm>
            <a:off x="4096578" y="2651066"/>
            <a:ext cx="3256722" cy="2677656"/>
          </a:xfrm>
          <a:prstGeom prst="rect">
            <a:avLst/>
          </a:prstGeom>
          <a:noFill/>
        </p:spPr>
        <p:txBody>
          <a:bodyPr wrap="square" rtlCol="0">
            <a:spAutoFit/>
          </a:bodyPr>
          <a:lstStyle/>
          <a:p>
            <a:pPr algn="ctr"/>
            <a:r>
              <a:rPr lang="en-GB" sz="2400" dirty="0">
                <a:latin typeface="+mj-lt"/>
              </a:rPr>
              <a:t>As tourists are “not immune” from rules and laws in other countries, do you think we should teach more about the need for good cultural awareness in school?</a:t>
            </a:r>
          </a:p>
        </p:txBody>
      </p:sp>
      <p:sp>
        <p:nvSpPr>
          <p:cNvPr id="7" name="Content Placeholder 1"/>
          <p:cNvSpPr>
            <a:spLocks noGrp="1"/>
          </p:cNvSpPr>
          <p:nvPr>
            <p:ph idx="1"/>
          </p:nvPr>
        </p:nvSpPr>
        <p:spPr>
          <a:xfrm>
            <a:off x="465238" y="910230"/>
            <a:ext cx="10907235" cy="4351338"/>
          </a:xfrm>
        </p:spPr>
        <p:txBody>
          <a:bodyPr/>
          <a:lstStyle/>
          <a:p>
            <a:pPr marL="0" indent="0">
              <a:buNone/>
            </a:pPr>
            <a:r>
              <a:rPr lang="en-GB" dirty="0" smtClean="0"/>
              <a:t>Add up your scores and see which group in the class is most aware of some of the world’s interesting cultural rules!</a:t>
            </a:r>
            <a:endParaRPr lang="en-GB" dirty="0"/>
          </a:p>
        </p:txBody>
      </p:sp>
    </p:spTree>
    <p:extLst>
      <p:ext uri="{BB962C8B-B14F-4D97-AF65-F5344CB8AC3E}">
        <p14:creationId xmlns:p14="http://schemas.microsoft.com/office/powerpoint/2010/main" val="1778161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GB" sz="2400" dirty="0" smtClean="0"/>
              <a:t>Split the class up into six groups and give each group one of the areas of consideration on the next slide.</a:t>
            </a:r>
          </a:p>
          <a:p>
            <a:pPr marL="0" indent="0">
              <a:buNone/>
            </a:pPr>
            <a:r>
              <a:rPr lang="en-GB" sz="2400" dirty="0"/>
              <a:t/>
            </a:r>
            <a:br>
              <a:rPr lang="en-GB" sz="2400" dirty="0"/>
            </a:br>
            <a:r>
              <a:rPr lang="en-GB" sz="2400" dirty="0" smtClean="0"/>
              <a:t>Think about why doing this activity may be showing cultural disrespect if done in the wrong way/ wrong time when travelling to other countries.</a:t>
            </a:r>
          </a:p>
          <a:p>
            <a:pPr marL="0" indent="0">
              <a:buNone/>
            </a:pPr>
            <a:r>
              <a:rPr lang="en-GB" sz="2400" dirty="0"/>
              <a:t/>
            </a:r>
            <a:br>
              <a:rPr lang="en-GB" sz="2400" dirty="0"/>
            </a:br>
            <a:r>
              <a:rPr lang="en-GB" sz="2400" dirty="0" smtClean="0"/>
              <a:t>Share ideas with the class and discuss any thoughts.</a:t>
            </a:r>
          </a:p>
        </p:txBody>
      </p:sp>
    </p:spTree>
    <p:extLst>
      <p:ext uri="{BB962C8B-B14F-4D97-AF65-F5344CB8AC3E}">
        <p14:creationId xmlns:p14="http://schemas.microsoft.com/office/powerpoint/2010/main" val="179668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4194" y="755777"/>
            <a:ext cx="10515600" cy="4351338"/>
          </a:xfrm>
        </p:spPr>
        <p:txBody>
          <a:bodyPr>
            <a:normAutofit/>
          </a:bodyPr>
          <a:lstStyle/>
          <a:p>
            <a:pPr marL="0" indent="0">
              <a:buNone/>
            </a:pPr>
            <a:endParaRPr lang="en-GB" sz="2400" dirty="0"/>
          </a:p>
        </p:txBody>
      </p:sp>
      <p:graphicFrame>
        <p:nvGraphicFramePr>
          <p:cNvPr id="5" name="Table 4"/>
          <p:cNvGraphicFramePr>
            <a:graphicFrameLocks noGrp="1"/>
          </p:cNvGraphicFramePr>
          <p:nvPr>
            <p:extLst>
              <p:ext uri="{D42A27DB-BD31-4B8C-83A1-F6EECF244321}">
                <p14:modId xmlns:p14="http://schemas.microsoft.com/office/powerpoint/2010/main" val="2574553317"/>
              </p:ext>
            </p:extLst>
          </p:nvPr>
        </p:nvGraphicFramePr>
        <p:xfrm>
          <a:off x="0" y="-2"/>
          <a:ext cx="12192000" cy="6858003"/>
        </p:xfrm>
        <a:graphic>
          <a:graphicData uri="http://schemas.openxmlformats.org/drawingml/2006/table">
            <a:tbl>
              <a:tblPr firstRow="1" firstCol="1" bandRow="1"/>
              <a:tblGrid>
                <a:gridCol w="3820572"/>
                <a:gridCol w="4214857"/>
                <a:gridCol w="4156571"/>
              </a:tblGrid>
              <a:tr h="598658">
                <a:tc>
                  <a:txBody>
                    <a:bodyPr/>
                    <a:lstStyle/>
                    <a:p>
                      <a:pPr algn="ctr">
                        <a:lnSpc>
                          <a:spcPct val="115000"/>
                        </a:lnSpc>
                        <a:spcAft>
                          <a:spcPts val="0"/>
                        </a:spcAft>
                      </a:pPr>
                      <a:r>
                        <a:rPr lang="en-GB" sz="2400" b="1" dirty="0" smtClean="0">
                          <a:solidFill>
                            <a:srgbClr val="3F8892"/>
                          </a:solidFill>
                          <a:effectLst/>
                          <a:latin typeface="+mj-lt"/>
                          <a:ea typeface="Calibri" panose="020F0502020204030204" pitchFamily="34" charset="0"/>
                          <a:cs typeface="Times New Roman" panose="02020603050405020304" pitchFamily="18" charset="0"/>
                        </a:rPr>
                        <a:t>Clothing</a:t>
                      </a:r>
                      <a:endParaRPr lang="en-GB" sz="1800" b="1" dirty="0">
                        <a:solidFill>
                          <a:srgbClr val="3F8892"/>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2400" b="1" dirty="0">
                          <a:solidFill>
                            <a:schemeClr val="accent4">
                              <a:lumMod val="20000"/>
                              <a:lumOff val="80000"/>
                            </a:schemeClr>
                          </a:solidFill>
                          <a:effectLst/>
                          <a:latin typeface="+mj-lt"/>
                          <a:ea typeface="Calibri" panose="020F0502020204030204" pitchFamily="34" charset="0"/>
                          <a:cs typeface="Times New Roman" panose="02020603050405020304" pitchFamily="18" charset="0"/>
                        </a:rPr>
                        <a:t>Taking </a:t>
                      </a:r>
                      <a:r>
                        <a:rPr lang="en-GB" sz="2400" b="1" dirty="0" smtClean="0">
                          <a:solidFill>
                            <a:schemeClr val="accent4">
                              <a:lumMod val="20000"/>
                              <a:lumOff val="80000"/>
                            </a:schemeClr>
                          </a:solidFill>
                          <a:effectLst/>
                          <a:latin typeface="+mj-lt"/>
                          <a:ea typeface="Calibri" panose="020F0502020204030204" pitchFamily="34" charset="0"/>
                          <a:cs typeface="Times New Roman" panose="02020603050405020304" pitchFamily="18" charset="0"/>
                        </a:rPr>
                        <a:t>photographs</a:t>
                      </a:r>
                      <a:endParaRPr lang="en-GB" sz="1800" b="1" dirty="0">
                        <a:solidFill>
                          <a:schemeClr val="accent4">
                            <a:lumMod val="20000"/>
                            <a:lumOff val="80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GB" sz="2400" b="1" dirty="0" smtClean="0">
                          <a:solidFill>
                            <a:schemeClr val="accent4">
                              <a:lumMod val="20000"/>
                              <a:lumOff val="80000"/>
                            </a:schemeClr>
                          </a:solidFill>
                          <a:effectLst/>
                          <a:latin typeface="+mj-lt"/>
                          <a:ea typeface="Calibri" panose="020F0502020204030204" pitchFamily="34" charset="0"/>
                          <a:cs typeface="Times New Roman" panose="02020603050405020304" pitchFamily="18" charset="0"/>
                        </a:rPr>
                        <a:t>Swearing</a:t>
                      </a:r>
                      <a:r>
                        <a:rPr lang="en-GB" sz="2400" b="1" dirty="0">
                          <a:solidFill>
                            <a:schemeClr val="accent4">
                              <a:lumMod val="20000"/>
                              <a:lumOff val="80000"/>
                            </a:schemeClr>
                          </a:solidFill>
                          <a:effectLst/>
                          <a:latin typeface="+mj-lt"/>
                          <a:ea typeface="Calibri" panose="020F0502020204030204" pitchFamily="34" charset="0"/>
                          <a:cs typeface="Times New Roman" panose="02020603050405020304" pitchFamily="18" charset="0"/>
                        </a:rPr>
                        <a:t> </a:t>
                      </a:r>
                      <a:endParaRPr lang="en-GB" sz="1800" b="1" dirty="0">
                        <a:solidFill>
                          <a:schemeClr val="accent4">
                            <a:lumMod val="20000"/>
                            <a:lumOff val="80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2627350">
                <a:tc>
                  <a:txBody>
                    <a:bodyPr/>
                    <a:lstStyle/>
                    <a:p>
                      <a:pPr algn="l">
                        <a:lnSpc>
                          <a:spcPct val="115000"/>
                        </a:lnSpc>
                        <a:spcAft>
                          <a:spcPts val="0"/>
                        </a:spcAft>
                      </a:pPr>
                      <a:endParaRPr lang="en-GB" sz="1800" b="1" dirty="0">
                        <a:solidFill>
                          <a:schemeClr val="accent4">
                            <a:lumMod val="20000"/>
                            <a:lumOff val="80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0"/>
                        </a:spcAft>
                      </a:pPr>
                      <a:endParaRPr lang="en-GB" sz="1800" b="1" dirty="0">
                        <a:solidFill>
                          <a:schemeClr val="accent4">
                            <a:lumMod val="20000"/>
                            <a:lumOff val="80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l">
                        <a:lnSpc>
                          <a:spcPct val="115000"/>
                        </a:lnSpc>
                        <a:spcAft>
                          <a:spcPts val="0"/>
                        </a:spcAft>
                      </a:pPr>
                      <a:endParaRPr lang="en-GB" sz="1800" b="1" dirty="0">
                        <a:solidFill>
                          <a:schemeClr val="accent4">
                            <a:lumMod val="20000"/>
                            <a:lumOff val="80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605258">
                <a:tc>
                  <a:txBody>
                    <a:bodyPr/>
                    <a:lstStyle/>
                    <a:p>
                      <a:pPr algn="ctr">
                        <a:lnSpc>
                          <a:spcPct val="115000"/>
                        </a:lnSpc>
                        <a:spcAft>
                          <a:spcPts val="0"/>
                        </a:spcAft>
                      </a:pPr>
                      <a:r>
                        <a:rPr lang="en-GB" sz="2400" b="1" dirty="0">
                          <a:solidFill>
                            <a:schemeClr val="accent4">
                              <a:lumMod val="20000"/>
                              <a:lumOff val="80000"/>
                            </a:schemeClr>
                          </a:solidFill>
                          <a:effectLst/>
                          <a:latin typeface="+mj-lt"/>
                          <a:ea typeface="Calibri" panose="020F0502020204030204" pitchFamily="34" charset="0"/>
                          <a:cs typeface="Times New Roman" panose="02020603050405020304" pitchFamily="18" charset="0"/>
                        </a:rPr>
                        <a:t>Drinking alcohol</a:t>
                      </a:r>
                      <a:endParaRPr lang="en-GB" sz="1800" b="1" dirty="0">
                        <a:solidFill>
                          <a:schemeClr val="accent4">
                            <a:lumMod val="20000"/>
                            <a:lumOff val="80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GB" sz="2400" b="1" dirty="0" smtClean="0">
                          <a:solidFill>
                            <a:schemeClr val="accent4">
                              <a:lumMod val="20000"/>
                              <a:lumOff val="80000"/>
                            </a:schemeClr>
                          </a:solidFill>
                          <a:effectLst/>
                          <a:latin typeface="+mj-lt"/>
                          <a:ea typeface="Calibri" panose="020F0502020204030204" pitchFamily="34" charset="0"/>
                          <a:cs typeface="Times New Roman" panose="02020603050405020304" pitchFamily="18" charset="0"/>
                        </a:rPr>
                        <a:t>Religious beliefs</a:t>
                      </a:r>
                      <a:endParaRPr lang="en-GB" sz="1800" b="1" dirty="0">
                        <a:solidFill>
                          <a:schemeClr val="accent4">
                            <a:lumMod val="20000"/>
                            <a:lumOff val="80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23C2"/>
                    </a:solidFill>
                  </a:tcPr>
                </a:tc>
                <a:tc>
                  <a:txBody>
                    <a:bodyPr/>
                    <a:lstStyle/>
                    <a:p>
                      <a:pPr algn="ctr">
                        <a:lnSpc>
                          <a:spcPct val="115000"/>
                        </a:lnSpc>
                        <a:spcAft>
                          <a:spcPts val="0"/>
                        </a:spcAft>
                      </a:pPr>
                      <a:r>
                        <a:rPr lang="en-GB" sz="2400" b="1" dirty="0">
                          <a:solidFill>
                            <a:schemeClr val="accent4">
                              <a:lumMod val="20000"/>
                              <a:lumOff val="80000"/>
                            </a:schemeClr>
                          </a:solidFill>
                          <a:effectLst/>
                          <a:latin typeface="+mj-lt"/>
                          <a:ea typeface="Calibri" panose="020F0502020204030204" pitchFamily="34" charset="0"/>
                          <a:cs typeface="Times New Roman" panose="02020603050405020304" pitchFamily="18" charset="0"/>
                        </a:rPr>
                        <a:t>Being intimate in </a:t>
                      </a:r>
                      <a:r>
                        <a:rPr lang="en-GB" sz="2400" b="1" dirty="0" smtClean="0">
                          <a:solidFill>
                            <a:schemeClr val="accent4">
                              <a:lumMod val="20000"/>
                              <a:lumOff val="80000"/>
                            </a:schemeClr>
                          </a:solidFill>
                          <a:effectLst/>
                          <a:latin typeface="+mj-lt"/>
                          <a:ea typeface="Calibri" panose="020F0502020204030204" pitchFamily="34" charset="0"/>
                          <a:cs typeface="Times New Roman" panose="02020603050405020304" pitchFamily="18" charset="0"/>
                        </a:rPr>
                        <a:t>public</a:t>
                      </a:r>
                      <a:endParaRPr lang="en-GB" sz="1800" b="1" dirty="0">
                        <a:solidFill>
                          <a:schemeClr val="accent4">
                            <a:lumMod val="20000"/>
                            <a:lumOff val="80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9D2"/>
                    </a:solidFill>
                  </a:tcPr>
                </a:tc>
              </a:tr>
              <a:tr h="3026737">
                <a:tc>
                  <a:txBody>
                    <a:bodyPr/>
                    <a:lstStyle/>
                    <a:p>
                      <a:pPr algn="l">
                        <a:lnSpc>
                          <a:spcPct val="115000"/>
                        </a:lnSpc>
                        <a:spcAft>
                          <a:spcPts val="0"/>
                        </a:spcAft>
                      </a:pPr>
                      <a:endParaRPr lang="en-GB" sz="180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15000"/>
                        </a:lnSpc>
                        <a:spcAft>
                          <a:spcPts val="0"/>
                        </a:spcAft>
                      </a:pPr>
                      <a:endParaRPr lang="en-GB" sz="180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23C2"/>
                    </a:solidFill>
                  </a:tcPr>
                </a:tc>
                <a:tc>
                  <a:txBody>
                    <a:bodyPr/>
                    <a:lstStyle/>
                    <a:p>
                      <a:pPr algn="l">
                        <a:lnSpc>
                          <a:spcPct val="115000"/>
                        </a:lnSpc>
                        <a:spcAft>
                          <a:spcPts val="0"/>
                        </a:spcAft>
                      </a:pPr>
                      <a:endParaRPr lang="en-GB" sz="180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9D2"/>
                    </a:solidFill>
                  </a:tcPr>
                </a:tc>
              </a:tr>
            </a:tbl>
          </a:graphicData>
        </a:graphic>
      </p:graphicFrame>
      <p:pic>
        <p:nvPicPr>
          <p:cNvPr id="9222" name="Picture 22" descr="https://c1.staticflickr.com/5/4061/4537953672_b5b207d614_b.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00508" y="755777"/>
            <a:ext cx="2447768" cy="2420307"/>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https://pixabay.com/static/uploads/photo/2015/03/30/13/17/photographer-698908_960_72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61485" y="723067"/>
            <a:ext cx="3595677" cy="239621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11" descr="https://upload.wikimedia.org/wikipedia/commons/2/26/Jay_%26_Trey_Cartoon_Swearing.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86682" y="649916"/>
            <a:ext cx="3032830" cy="246767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20" descr="https://upload.wikimedia.org/wikipedia/commons/d/df/Everyone_take_a_drink_-_2218616412.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1269" y="4261519"/>
            <a:ext cx="3831336" cy="221236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15" descr="https://upload.wikimedia.org/wikipedia/commons/b/bc/Ferizaj_Church_and_Mosque.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61485" y="4261519"/>
            <a:ext cx="3400275" cy="2277394"/>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19" descr="https://pixabay.com/static/uploads/photo/2016/04/30/21/38/couple-1363961_960_72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64597" y="4197096"/>
            <a:ext cx="3794064" cy="2527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14276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6727" y="1261946"/>
            <a:ext cx="10688320" cy="523220"/>
          </a:xfrm>
          <a:prstGeom prst="rect">
            <a:avLst/>
          </a:prstGeom>
        </p:spPr>
        <p:txBody>
          <a:bodyPr wrap="square">
            <a:spAutoFit/>
          </a:bodyPr>
          <a:lstStyle/>
          <a:p>
            <a:r>
              <a:rPr lang="en-GB" sz="2800" dirty="0">
                <a:solidFill>
                  <a:srgbClr val="35372F"/>
                </a:solidFill>
                <a:latin typeface="Calibri Light" panose="020F0302020204030204"/>
              </a:rPr>
              <a:t>1. Do some </a:t>
            </a:r>
            <a:r>
              <a:rPr lang="en-GB" sz="2800" b="1" dirty="0">
                <a:solidFill>
                  <a:srgbClr val="35372F"/>
                </a:solidFill>
                <a:latin typeface="Calibri Light" panose="020F0302020204030204"/>
              </a:rPr>
              <a:t>research</a:t>
            </a:r>
            <a:r>
              <a:rPr lang="en-GB" sz="2800" dirty="0">
                <a:solidFill>
                  <a:srgbClr val="35372F"/>
                </a:solidFill>
                <a:latin typeface="Calibri Light" panose="020F0302020204030204"/>
              </a:rPr>
              <a:t> before you leave </a:t>
            </a:r>
            <a:r>
              <a:rPr lang="en-GB" sz="2800" dirty="0" smtClean="0">
                <a:solidFill>
                  <a:srgbClr val="35372F"/>
                </a:solidFill>
                <a:latin typeface="Calibri Light" panose="020F0302020204030204"/>
              </a:rPr>
              <a:t>home</a:t>
            </a:r>
            <a:endParaRPr lang="en-GB" sz="2800" dirty="0">
              <a:solidFill>
                <a:srgbClr val="35372F"/>
              </a:solidFill>
              <a:latin typeface="Calibri Light" panose="020F0302020204030204"/>
            </a:endParaRPr>
          </a:p>
        </p:txBody>
      </p:sp>
      <p:sp>
        <p:nvSpPr>
          <p:cNvPr id="2" name="Rectangle 1"/>
          <p:cNvSpPr/>
          <p:nvPr/>
        </p:nvSpPr>
        <p:spPr>
          <a:xfrm>
            <a:off x="456727" y="2267702"/>
            <a:ext cx="11461600" cy="523220"/>
          </a:xfrm>
          <a:prstGeom prst="rect">
            <a:avLst/>
          </a:prstGeom>
        </p:spPr>
        <p:txBody>
          <a:bodyPr wrap="square">
            <a:spAutoFit/>
          </a:bodyPr>
          <a:lstStyle/>
          <a:p>
            <a:r>
              <a:rPr lang="en-GB" sz="2800" dirty="0">
                <a:solidFill>
                  <a:srgbClr val="35372F"/>
                </a:solidFill>
                <a:latin typeface="Calibri Light" panose="020F0302020204030204"/>
              </a:rPr>
              <a:t>2. Learn basic </a:t>
            </a:r>
            <a:r>
              <a:rPr lang="en-GB" sz="2800" b="1" dirty="0">
                <a:solidFill>
                  <a:srgbClr val="35372F"/>
                </a:solidFill>
                <a:latin typeface="Calibri Light" panose="020F0302020204030204"/>
              </a:rPr>
              <a:t>cultural mannerisms </a:t>
            </a:r>
            <a:r>
              <a:rPr lang="en-GB" sz="2800" dirty="0" smtClean="0">
                <a:solidFill>
                  <a:srgbClr val="35372F"/>
                </a:solidFill>
                <a:latin typeface="Calibri Light" panose="020F0302020204030204"/>
              </a:rPr>
              <a:t>and respect different ways of doing things</a:t>
            </a:r>
            <a:endParaRPr lang="en-GB" sz="2800" dirty="0">
              <a:solidFill>
                <a:srgbClr val="35372F"/>
              </a:solidFill>
              <a:latin typeface="Calibri Light" panose="020F0302020204030204"/>
            </a:endParaRPr>
          </a:p>
        </p:txBody>
      </p:sp>
      <p:sp>
        <p:nvSpPr>
          <p:cNvPr id="3" name="Rectangle 2"/>
          <p:cNvSpPr/>
          <p:nvPr/>
        </p:nvSpPr>
        <p:spPr>
          <a:xfrm>
            <a:off x="456727" y="4091467"/>
            <a:ext cx="10170160" cy="954107"/>
          </a:xfrm>
          <a:prstGeom prst="rect">
            <a:avLst/>
          </a:prstGeom>
        </p:spPr>
        <p:txBody>
          <a:bodyPr wrap="square">
            <a:spAutoFit/>
          </a:bodyPr>
          <a:lstStyle/>
          <a:p>
            <a:r>
              <a:rPr lang="en-GB" sz="2800" dirty="0" smtClean="0">
                <a:solidFill>
                  <a:srgbClr val="35372F"/>
                </a:solidFill>
                <a:latin typeface="Calibri Light" panose="020F0302020204030204"/>
              </a:rPr>
              <a:t>4. </a:t>
            </a:r>
            <a:r>
              <a:rPr lang="en-GB" sz="2800" dirty="0">
                <a:solidFill>
                  <a:srgbClr val="35372F"/>
                </a:solidFill>
                <a:latin typeface="Calibri Light" panose="020F0302020204030204"/>
              </a:rPr>
              <a:t>Respect </a:t>
            </a:r>
            <a:r>
              <a:rPr lang="en-GB" sz="2800" dirty="0" smtClean="0">
                <a:solidFill>
                  <a:srgbClr val="35372F"/>
                </a:solidFill>
                <a:latin typeface="Calibri Light" panose="020F0302020204030204"/>
              </a:rPr>
              <a:t>the </a:t>
            </a:r>
            <a:r>
              <a:rPr lang="en-GB" sz="2800" b="1" dirty="0" smtClean="0">
                <a:solidFill>
                  <a:srgbClr val="35372F"/>
                </a:solidFill>
                <a:latin typeface="Calibri Light" panose="020F0302020204030204"/>
              </a:rPr>
              <a:t>local laws</a:t>
            </a:r>
            <a:r>
              <a:rPr lang="en-GB" sz="2800" dirty="0" smtClean="0">
                <a:solidFill>
                  <a:srgbClr val="35372F"/>
                </a:solidFill>
                <a:latin typeface="Calibri Light" panose="020F0302020204030204"/>
              </a:rPr>
              <a:t>, customs and traditions</a:t>
            </a:r>
            <a:r>
              <a:rPr lang="en-GB" sz="2800" dirty="0">
                <a:solidFill>
                  <a:srgbClr val="35372F"/>
                </a:solidFill>
                <a:latin typeface="Calibri Light" panose="020F0302020204030204"/>
              </a:rPr>
              <a:t/>
            </a:r>
            <a:br>
              <a:rPr lang="en-GB" sz="2800" dirty="0">
                <a:solidFill>
                  <a:srgbClr val="35372F"/>
                </a:solidFill>
                <a:latin typeface="Calibri Light" panose="020F0302020204030204"/>
              </a:rPr>
            </a:br>
            <a:endParaRPr lang="en-GB" sz="2800" dirty="0">
              <a:solidFill>
                <a:srgbClr val="35372F"/>
              </a:solidFill>
              <a:latin typeface="Calibri Light" panose="020F0302020204030204"/>
            </a:endParaRPr>
          </a:p>
        </p:txBody>
      </p:sp>
      <p:sp>
        <p:nvSpPr>
          <p:cNvPr id="5" name="Rectangle 4"/>
          <p:cNvSpPr/>
          <p:nvPr/>
        </p:nvSpPr>
        <p:spPr>
          <a:xfrm>
            <a:off x="456727" y="2806311"/>
            <a:ext cx="9326880" cy="1384995"/>
          </a:xfrm>
          <a:prstGeom prst="rect">
            <a:avLst/>
          </a:prstGeom>
        </p:spPr>
        <p:txBody>
          <a:bodyPr wrap="square">
            <a:spAutoFit/>
          </a:bodyPr>
          <a:lstStyle/>
          <a:p>
            <a:r>
              <a:rPr lang="en-GB" sz="2800" dirty="0">
                <a:solidFill>
                  <a:srgbClr val="35372F"/>
                </a:solidFill>
                <a:latin typeface="Calibri Light" panose="020F0302020204030204"/>
              </a:rPr>
              <a:t/>
            </a:r>
            <a:br>
              <a:rPr lang="en-GB" sz="2800" dirty="0">
                <a:solidFill>
                  <a:srgbClr val="35372F"/>
                </a:solidFill>
                <a:latin typeface="Calibri Light" panose="020F0302020204030204"/>
              </a:rPr>
            </a:br>
            <a:r>
              <a:rPr lang="en-GB" sz="2800" dirty="0" smtClean="0">
                <a:solidFill>
                  <a:srgbClr val="35372F"/>
                </a:solidFill>
                <a:latin typeface="Calibri Light" panose="020F0302020204030204"/>
              </a:rPr>
              <a:t>3. </a:t>
            </a:r>
            <a:r>
              <a:rPr lang="en-GB" sz="2800" dirty="0">
                <a:solidFill>
                  <a:srgbClr val="35372F"/>
                </a:solidFill>
                <a:latin typeface="Calibri Light" panose="020F0302020204030204"/>
              </a:rPr>
              <a:t>Don’t </a:t>
            </a:r>
            <a:r>
              <a:rPr lang="en-GB" sz="2800" dirty="0" smtClean="0">
                <a:solidFill>
                  <a:srgbClr val="35372F"/>
                </a:solidFill>
                <a:latin typeface="Calibri Light" panose="020F0302020204030204"/>
              </a:rPr>
              <a:t>impose your culture where it may be </a:t>
            </a:r>
            <a:r>
              <a:rPr lang="en-GB" sz="2800" b="1" dirty="0" smtClean="0">
                <a:solidFill>
                  <a:srgbClr val="35372F"/>
                </a:solidFill>
                <a:latin typeface="Calibri Light" panose="020F0302020204030204"/>
              </a:rPr>
              <a:t>offensive</a:t>
            </a:r>
            <a:r>
              <a:rPr lang="en-GB" sz="2800" dirty="0">
                <a:solidFill>
                  <a:srgbClr val="35372F"/>
                </a:solidFill>
                <a:latin typeface="Calibri Light" panose="020F0302020204030204"/>
              </a:rPr>
              <a:t/>
            </a:r>
            <a:br>
              <a:rPr lang="en-GB" sz="2800" dirty="0">
                <a:solidFill>
                  <a:srgbClr val="35372F"/>
                </a:solidFill>
                <a:latin typeface="Calibri Light" panose="020F0302020204030204"/>
              </a:rPr>
            </a:br>
            <a:endParaRPr lang="en-GB" sz="2800" dirty="0">
              <a:solidFill>
                <a:srgbClr val="35372F"/>
              </a:solidFill>
              <a:latin typeface="Calibri Light" panose="020F0302020204030204"/>
            </a:endParaRPr>
          </a:p>
        </p:txBody>
      </p:sp>
      <p:sp>
        <p:nvSpPr>
          <p:cNvPr id="6" name="Rectangle 5"/>
          <p:cNvSpPr/>
          <p:nvPr/>
        </p:nvSpPr>
        <p:spPr>
          <a:xfrm>
            <a:off x="456727" y="4733856"/>
            <a:ext cx="11461600" cy="769441"/>
          </a:xfrm>
          <a:prstGeom prst="rect">
            <a:avLst/>
          </a:prstGeom>
        </p:spPr>
        <p:txBody>
          <a:bodyPr wrap="square">
            <a:spAutoFit/>
          </a:bodyPr>
          <a:lstStyle/>
          <a:p>
            <a:r>
              <a:rPr lang="en-GB" sz="1600" dirty="0">
                <a:solidFill>
                  <a:srgbClr val="35372F"/>
                </a:solidFill>
                <a:latin typeface="Calibri Light" panose="020F0302020204030204"/>
              </a:rPr>
              <a:t/>
            </a:r>
            <a:br>
              <a:rPr lang="en-GB" sz="1600" dirty="0">
                <a:solidFill>
                  <a:srgbClr val="35372F"/>
                </a:solidFill>
                <a:latin typeface="Calibri Light" panose="020F0302020204030204"/>
              </a:rPr>
            </a:br>
            <a:r>
              <a:rPr lang="en-GB" sz="2800" dirty="0">
                <a:solidFill>
                  <a:srgbClr val="35372F"/>
                </a:solidFill>
                <a:latin typeface="Calibri Light" panose="020F0302020204030204"/>
              </a:rPr>
              <a:t>5. Be aware of how you </a:t>
            </a:r>
            <a:r>
              <a:rPr lang="en-GB" sz="2800" dirty="0" smtClean="0">
                <a:solidFill>
                  <a:srgbClr val="35372F"/>
                </a:solidFill>
                <a:latin typeface="Calibri Light" panose="020F0302020204030204"/>
              </a:rPr>
              <a:t>are </a:t>
            </a:r>
            <a:r>
              <a:rPr lang="en-GB" sz="2800" b="1" dirty="0" smtClean="0">
                <a:solidFill>
                  <a:srgbClr val="35372F"/>
                </a:solidFill>
                <a:latin typeface="Calibri Light" panose="020F0302020204030204"/>
              </a:rPr>
              <a:t>representing </a:t>
            </a:r>
            <a:r>
              <a:rPr lang="en-GB" sz="2800" b="1" dirty="0">
                <a:solidFill>
                  <a:srgbClr val="35372F"/>
                </a:solidFill>
                <a:latin typeface="Calibri Light" panose="020F0302020204030204"/>
              </a:rPr>
              <a:t>your own country </a:t>
            </a:r>
            <a:r>
              <a:rPr lang="en-GB" sz="2800" dirty="0">
                <a:solidFill>
                  <a:srgbClr val="35372F"/>
                </a:solidFill>
                <a:latin typeface="Calibri Light" panose="020F0302020204030204"/>
              </a:rPr>
              <a:t>and culture</a:t>
            </a:r>
          </a:p>
        </p:txBody>
      </p:sp>
      <p:pic>
        <p:nvPicPr>
          <p:cNvPr id="1026" name="Picture 2" descr="https://s3.amazonaws.com/lowres.cartoonstock.com/youth-travelling-travellers-travelers-gap_years-gap-rbon881_l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287" y="3498808"/>
            <a:ext cx="2582881" cy="340294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6727" y="607635"/>
            <a:ext cx="10688320" cy="523220"/>
          </a:xfrm>
          <a:prstGeom prst="rect">
            <a:avLst/>
          </a:prstGeom>
        </p:spPr>
        <p:txBody>
          <a:bodyPr wrap="square">
            <a:spAutoFit/>
          </a:bodyPr>
          <a:lstStyle/>
          <a:p>
            <a:r>
              <a:rPr lang="en-GB" sz="2800" b="1" u="sng" dirty="0" smtClean="0">
                <a:solidFill>
                  <a:srgbClr val="35372F"/>
                </a:solidFill>
                <a:latin typeface="Calibri Light" panose="020F0302020204030204"/>
              </a:rPr>
              <a:t>TOP TIPS BEFORE YOU TRAVEL:</a:t>
            </a:r>
            <a:endParaRPr lang="en-GB" sz="2800" b="1" u="sng" dirty="0">
              <a:solidFill>
                <a:srgbClr val="35372F"/>
              </a:solidFill>
              <a:latin typeface="Calibri Light" panose="020F0302020204030204"/>
            </a:endParaRPr>
          </a:p>
        </p:txBody>
      </p:sp>
    </p:spTree>
    <p:extLst>
      <p:ext uri="{BB962C8B-B14F-4D97-AF65-F5344CB8AC3E}">
        <p14:creationId xmlns:p14="http://schemas.microsoft.com/office/powerpoint/2010/main" val="3695784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5" grpId="0"/>
      <p:bldP spid="6" grpId="0"/>
    </p:bldLst>
  </p:timing>
</p:sld>
</file>

<file path=ppt/theme/theme1.xml><?xml version="1.0" encoding="utf-8"?>
<a:theme xmlns:a="http://schemas.openxmlformats.org/drawingml/2006/main" name="4_Office Theme">
  <a:themeElements>
    <a:clrScheme name="Custom 4">
      <a:dk1>
        <a:srgbClr val="35372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oughtBox">
      <a:majorFont>
        <a:latin typeface="Foco"/>
        <a:ea typeface=""/>
        <a:cs typeface=""/>
      </a:majorFont>
      <a:minorFont>
        <a:latin typeface="Foc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Custom 4">
      <a:dk1>
        <a:srgbClr val="35372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1150</TotalTime>
  <Words>1875</Words>
  <Application>Microsoft Office PowerPoint</Application>
  <PresentationFormat>Widescreen</PresentationFormat>
  <Paragraphs>251</Paragraphs>
  <Slides>106</Slides>
  <Notes>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106</vt:i4>
      </vt:variant>
    </vt:vector>
  </HeadingPairs>
  <TitlesOfParts>
    <vt:vector size="119" baseType="lpstr">
      <vt:lpstr>Arial</vt:lpstr>
      <vt:lpstr>Calibri</vt:lpstr>
      <vt:lpstr>Calibri Light</vt:lpstr>
      <vt:lpstr>Century Gothic</vt:lpstr>
      <vt:lpstr>Foco</vt:lpstr>
      <vt:lpstr>Foco Light</vt:lpstr>
      <vt:lpstr>Ink Free</vt:lpstr>
      <vt:lpstr>Just Another Hand</vt:lpstr>
      <vt:lpstr>Tahoma</vt:lpstr>
      <vt:lpstr>Times New Roman</vt:lpstr>
      <vt:lpstr>4_Office Theme</vt:lpstr>
      <vt:lpstr>Office Theme</vt:lpstr>
      <vt:lpstr>5_Office Theme</vt:lpstr>
      <vt:lpstr>PowerPoint Presentation</vt:lpstr>
      <vt:lpstr>PowerPoint Presentation</vt:lpstr>
      <vt:lpstr>In this lesson, students will: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Much of the negative cultural stereotyping across the world comes through making snap judgements based on limited information.  It is often much easier to make assumptions than to find out truths.</vt:lpstr>
      <vt:lpstr>For example, if you were to “judge” these next two images as being an example of what all American children are like, what stereotypes or assumptions would you form?...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many of the countries did you guess?</vt:lpstr>
      <vt:lpstr>PowerPoint Presentation</vt:lpstr>
      <vt:lpstr>PowerPoint Presentation</vt:lpstr>
      <vt:lpstr>PowerPoint Presentation</vt:lpstr>
      <vt:lpstr>PowerPoint Presentation</vt:lpstr>
      <vt:lpstr>Cultural Respect Quiz</vt:lpstr>
      <vt:lpstr>1. In which city can you be fined for spitting? </vt:lpstr>
      <vt:lpstr>2. In which country is it illegal to drive without wearing a shirt or top?</vt:lpstr>
      <vt:lpstr>3. In which country is it illegal to chew gum?  </vt:lpstr>
      <vt:lpstr>4. On a beach in which western country can you be fined for swearing or using offensive language? </vt:lpstr>
      <vt:lpstr>5. In which country is it illegal to step on local currency in public? </vt:lpstr>
      <vt:lpstr>6. In which country can you be arrested and jailed for kissing in public? </vt:lpstr>
      <vt:lpstr>The Answers</vt:lpstr>
      <vt:lpstr>1. In which city can you be fined for spitting? </vt:lpstr>
      <vt:lpstr>PowerPoint Presentation</vt:lpstr>
      <vt:lpstr>2. In which country is it illegal to drive without wearing a shirt or top?</vt:lpstr>
      <vt:lpstr>PowerPoint Presentation</vt:lpstr>
      <vt:lpstr>3. In which country is it illegal to chew gum?  </vt:lpstr>
      <vt:lpstr>PowerPoint Presentation</vt:lpstr>
      <vt:lpstr>4. On a beach in which western country can you be fined for swearing or using offensive language? </vt:lpstr>
      <vt:lpstr>PowerPoint Presentation</vt:lpstr>
      <vt:lpstr>5. In which country is it illegal to step on local currency in public? </vt:lpstr>
      <vt:lpstr>PowerPoint Presentation</vt:lpstr>
      <vt:lpstr>6. In which country can you be arrested and jailed for kissing in public?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Culture is invisible to its members! </vt:lpstr>
      <vt:lpstr>Much of culture is below the surface! </vt:lpstr>
      <vt:lpstr>Culture is what makes us all so unique, interesting and thriving!</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Musson</dc:creator>
  <cp:lastModifiedBy>Rachel Musson</cp:lastModifiedBy>
  <cp:revision>233</cp:revision>
  <dcterms:created xsi:type="dcterms:W3CDTF">2016-10-17T21:56:29Z</dcterms:created>
  <dcterms:modified xsi:type="dcterms:W3CDTF">2018-09-21T17:47:20Z</dcterms:modified>
  <cp:contentStatus/>
</cp:coreProperties>
</file>