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86" r:id="rId2"/>
  </p:sldMasterIdLst>
  <p:notesMasterIdLst>
    <p:notesMasterId r:id="rId23"/>
  </p:notesMasterIdLst>
  <p:handoutMasterIdLst>
    <p:handoutMasterId r:id="rId24"/>
  </p:handoutMasterIdLst>
  <p:sldIdLst>
    <p:sldId id="360" r:id="rId3"/>
    <p:sldId id="361" r:id="rId4"/>
    <p:sldId id="362" r:id="rId5"/>
    <p:sldId id="443" r:id="rId6"/>
    <p:sldId id="439" r:id="rId7"/>
    <p:sldId id="440" r:id="rId8"/>
    <p:sldId id="441" r:id="rId9"/>
    <p:sldId id="442" r:id="rId10"/>
    <p:sldId id="325" r:id="rId11"/>
    <p:sldId id="326" r:id="rId12"/>
    <p:sldId id="327" r:id="rId13"/>
    <p:sldId id="372" r:id="rId14"/>
    <p:sldId id="373" r:id="rId15"/>
    <p:sldId id="374" r:id="rId16"/>
    <p:sldId id="375" r:id="rId17"/>
    <p:sldId id="448" r:id="rId18"/>
    <p:sldId id="449" r:id="rId19"/>
    <p:sldId id="447" r:id="rId20"/>
    <p:sldId id="451" r:id="rId21"/>
    <p:sldId id="3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CD0"/>
    <a:srgbClr val="3F8892"/>
    <a:srgbClr val="FB23C2"/>
    <a:srgbClr val="B482DA"/>
    <a:srgbClr val="006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26/10/2017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26/10/2017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63965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417297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val="1410629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GB" dirty="0" smtClean="0"/>
              <a:t>www.thoughtboxeducation.com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094617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7664643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11179986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876587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2027292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8813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310446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262465" y="6356350"/>
            <a:ext cx="2743200" cy="365125"/>
          </a:xfrm>
          <a:prstGeom prst="rect">
            <a:avLst/>
          </a:prstGeom>
        </p:spPr>
        <p:txBody>
          <a:bodyPr/>
          <a:lstStyle/>
          <a:p>
            <a:fld id="{1DA75472-A2B2-4D99-9D5D-B76258FC6896}" type="datetime1">
              <a:rPr lang="en-GB" smtClean="0"/>
              <a:t>26/10/2017</a:t>
            </a:fld>
            <a:endParaRPr lang="en-GB"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t>‹#›</a:t>
            </a:fld>
            <a:endParaRPr lang="en-GB" dirty="0"/>
          </a:p>
        </p:txBody>
      </p:sp>
    </p:spTree>
    <p:extLst>
      <p:ext uri="{BB962C8B-B14F-4D97-AF65-F5344CB8AC3E}">
        <p14:creationId xmlns:p14="http://schemas.microsoft.com/office/powerpoint/2010/main" val="2593576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262465" y="6356350"/>
            <a:ext cx="2743200" cy="365125"/>
          </a:xfrm>
          <a:prstGeom prst="rect">
            <a:avLst/>
          </a:prstGeom>
        </p:spPr>
        <p:txBody>
          <a:bodyPr/>
          <a:lstStyle/>
          <a:p>
            <a:fld id="{DF0EC0FD-F6C7-44DD-B05F-9F722E41B7C8}" type="datetime1">
              <a:rPr lang="en-GB" smtClean="0"/>
              <a:t>26/10/2017</a:t>
            </a:fld>
            <a:endParaRPr lang="en-GB" dirty="0"/>
          </a:p>
        </p:txBody>
      </p:sp>
      <p:sp>
        <p:nvSpPr>
          <p:cNvPr id="4" name="Footer Placeholder 3"/>
          <p:cNvSpPr>
            <a:spLocks noGrp="1"/>
          </p:cNvSpPr>
          <p:nvPr>
            <p:ph type="ftr" sz="quarter" idx="11"/>
          </p:nvPr>
        </p:nvSpPr>
        <p:spPr>
          <a:xfrm>
            <a:off x="3869268" y="6356350"/>
            <a:ext cx="5911517"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10634135" y="6356350"/>
            <a:ext cx="1530927"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200697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a:xfrm>
            <a:off x="838201" y="6356351"/>
            <a:ext cx="2743200" cy="365125"/>
          </a:xfrm>
          <a:prstGeom prst="rect">
            <a:avLst/>
          </a:prstGeom>
        </p:spPr>
        <p:txBody>
          <a:bodyPr/>
          <a:lstStyle/>
          <a:p>
            <a:fld id="{8DFA1846-DA80-1C48-A609-854EA85C59AD}" type="datetimeFigureOut">
              <a:rPr lang="en-US" smtClean="0"/>
              <a:pPr/>
              <a:t>10/26/2017</a:t>
            </a:fld>
            <a:endParaRPr lang="en-US" dirty="0"/>
          </a:p>
        </p:txBody>
      </p:sp>
      <p:sp>
        <p:nvSpPr>
          <p:cNvPr id="5" name="Footer Placeholder 4"/>
          <p:cNvSpPr>
            <a:spLocks noGrp="1"/>
          </p:cNvSpPr>
          <p:nvPr>
            <p:ph type="ftr" sz="quarter" idx="11"/>
          </p:nvPr>
        </p:nvSpPr>
        <p:spPr>
          <a:xfrm>
            <a:off x="4038602" y="6356351"/>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1" y="6356351"/>
            <a:ext cx="2743200"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348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44615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0010451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319958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38513931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3552543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83132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41223824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838201" y="6356351"/>
            <a:ext cx="2743200" cy="365125"/>
          </a:xfrm>
          <a:prstGeom prst="rect">
            <a:avLst/>
          </a:prstGeom>
        </p:spPr>
        <p:txBody>
          <a:bodyPr/>
          <a:lstStyle/>
          <a:p>
            <a:fld id="{1DA75472-A2B2-4D99-9D5D-B76258FC6896}" type="datetime1">
              <a:rPr lang="en-GB" smtClean="0"/>
              <a:t>26/10/2017</a:t>
            </a:fld>
            <a:endParaRPr lang="en-GB"/>
          </a:p>
        </p:txBody>
      </p:sp>
      <p:sp>
        <p:nvSpPr>
          <p:cNvPr id="9" name="Footer Placeholder 8"/>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10" name="Slide Number Placeholder 9"/>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a:p>
        </p:txBody>
      </p:sp>
    </p:spTree>
    <p:extLst>
      <p:ext uri="{BB962C8B-B14F-4D97-AF65-F5344CB8AC3E}">
        <p14:creationId xmlns:p14="http://schemas.microsoft.com/office/powerpoint/2010/main" val="25968342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a:xfrm>
            <a:off x="838201" y="6356351"/>
            <a:ext cx="2743200" cy="365125"/>
          </a:xfrm>
          <a:prstGeom prst="rect">
            <a:avLst/>
          </a:prstGeom>
        </p:spPr>
        <p:txBody>
          <a:bodyPr/>
          <a:lstStyle/>
          <a:p>
            <a:fld id="{DF0EC0FD-F6C7-44DD-B05F-9F722E41B7C8}" type="datetime1">
              <a:rPr lang="en-GB" smtClean="0"/>
              <a:t>26/10/2017</a:t>
            </a:fld>
            <a:endParaRPr lang="en-GB"/>
          </a:p>
        </p:txBody>
      </p:sp>
      <p:sp>
        <p:nvSpPr>
          <p:cNvPr id="4" name="Footer Placeholder 3"/>
          <p:cNvSpPr>
            <a:spLocks noGrp="1"/>
          </p:cNvSpPr>
          <p:nvPr>
            <p:ph type="ftr" sz="quarter" idx="11"/>
          </p:nvPr>
        </p:nvSpPr>
        <p:spPr>
          <a:xfrm>
            <a:off x="4038602" y="6356351"/>
            <a:ext cx="4114800" cy="365125"/>
          </a:xfrm>
          <a:prstGeom prst="rect">
            <a:avLst/>
          </a:prstGeom>
        </p:spPr>
        <p:txBody>
          <a:bodyPr/>
          <a:lstStyle/>
          <a:p>
            <a:r>
              <a:rPr lang="en-GB" dirty="0" smtClean="0"/>
              <a:t> </a:t>
            </a:r>
            <a:endParaRPr lang="en-GB" dirty="0"/>
          </a:p>
        </p:txBody>
      </p:sp>
      <p:sp>
        <p:nvSpPr>
          <p:cNvPr id="5" name="Slide Number Placeholder 4"/>
          <p:cNvSpPr>
            <a:spLocks noGrp="1"/>
          </p:cNvSpPr>
          <p:nvPr>
            <p:ph type="sldNum" sz="quarter" idx="12"/>
          </p:nvPr>
        </p:nvSpPr>
        <p:spPr>
          <a:xfrm>
            <a:off x="8610601" y="6356351"/>
            <a:ext cx="2743200" cy="365125"/>
          </a:xfrm>
          <a:prstGeom prst="rect">
            <a:avLst/>
          </a:prstGeom>
        </p:spPr>
        <p:txBody>
          <a:bodyPr/>
          <a:lstStyle/>
          <a:p>
            <a:fld id="{CADB531D-2584-48E8-974B-990AB77A0882}" type="slidenum">
              <a:rPr lang="en-GB" smtClean="0"/>
              <a:t>‹#›</a:t>
            </a:fld>
            <a:endParaRPr lang="en-GB"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57696" cy="857619"/>
          </a:xfrm>
          <a:prstGeom prst="rect">
            <a:avLst/>
          </a:prstGeom>
        </p:spPr>
      </p:pic>
    </p:spTree>
    <p:extLst>
      <p:ext uri="{BB962C8B-B14F-4D97-AF65-F5344CB8AC3E}">
        <p14:creationId xmlns:p14="http://schemas.microsoft.com/office/powerpoint/2010/main" val="7705497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GB" dirty="0" smtClean="0">
                <a:solidFill>
                  <a:prstClr val="black"/>
                </a:solidFill>
              </a:rPr>
              <a:t>www.thoughtboxeducation.com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67936572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prstClr val="black">
                  <a:tint val="75000"/>
                </a:prstClr>
              </a:solidFill>
            </a:endParaRPr>
          </a:p>
        </p:txBody>
      </p:sp>
    </p:spTree>
    <p:extLst>
      <p:ext uri="{BB962C8B-B14F-4D97-AF65-F5344CB8AC3E}">
        <p14:creationId xmlns:p14="http://schemas.microsoft.com/office/powerpoint/2010/main" val="129361163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807819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21847286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5226801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741276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9102335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6872237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4503160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8238235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7232906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26/10/2017</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70901676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838201" y="6356351"/>
            <a:ext cx="2743200" cy="365125"/>
          </a:xfrm>
          <a:prstGeom prst="rect">
            <a:avLst/>
          </a:prstGeom>
        </p:spPr>
        <p:txBody>
          <a:bodyPr/>
          <a:lstStyle/>
          <a:p>
            <a:fld id="{932CA82B-98FB-4A9E-A77A-C73DE09450EC}" type="datetime1">
              <a:rPr lang="en-US" smtClean="0">
                <a:solidFill>
                  <a:prstClr val="black"/>
                </a:solidFill>
              </a:rPr>
              <a:pPr/>
              <a:t>10/26/2017</a:t>
            </a:fld>
            <a:endParaRPr lang="en-US" dirty="0">
              <a:solidFill>
                <a:prstClr val="black"/>
              </a:solidFill>
            </a:endParaRPr>
          </a:p>
        </p:txBody>
      </p:sp>
      <p:sp>
        <p:nvSpPr>
          <p:cNvPr id="6" name="Footer Placeholder 5"/>
          <p:cNvSpPr>
            <a:spLocks noGrp="1"/>
          </p:cNvSpPr>
          <p:nvPr>
            <p:ph type="ftr" sz="quarter" idx="11"/>
          </p:nvPr>
        </p:nvSpPr>
        <p:spPr>
          <a:xfrm>
            <a:off x="4038602" y="6356351"/>
            <a:ext cx="4114800" cy="365125"/>
          </a:xfrm>
          <a:prstGeom prst="rect">
            <a:avLst/>
          </a:prstGeom>
        </p:spPr>
        <p:txBody>
          <a:bodyPr/>
          <a:lstStyle/>
          <a:p>
            <a:r>
              <a:rPr lang="en-US" dirty="0" smtClean="0">
                <a:solidFill>
                  <a:prstClr val="black"/>
                </a:solidFill>
              </a:rPr>
              <a:t>Copyright © 2017 ThoughtBox Education.   </a:t>
            </a:r>
            <a:endParaRPr lang="en-US" dirty="0">
              <a:solidFill>
                <a:prstClr val="black"/>
              </a:solidFill>
            </a:endParaRPr>
          </a:p>
        </p:txBody>
      </p:sp>
      <p:sp>
        <p:nvSpPr>
          <p:cNvPr id="7" name="Slide Number Placeholder 6"/>
          <p:cNvSpPr>
            <a:spLocks noGrp="1"/>
          </p:cNvSpPr>
          <p:nvPr>
            <p:ph type="sldNum" sz="quarter" idx="12"/>
          </p:nvPr>
        </p:nvSpPr>
        <p:spPr>
          <a:xfrm>
            <a:off x="8610601" y="6356351"/>
            <a:ext cx="2743200" cy="365125"/>
          </a:xfrm>
          <a:prstGeom prst="rect">
            <a:avLst/>
          </a:prstGeom>
        </p:spPr>
        <p:txBody>
          <a:bodyPr/>
          <a:lstStyle/>
          <a:p>
            <a:fld id="{D57F1E4F-1CFF-5643-939E-02111984F56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3458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5273075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1033460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26072509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38392370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9907054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t>26/10/2017</a:t>
            </a:fld>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t>‹#›</a:t>
            </a:fld>
            <a:endParaRPr lang="en-GB" dirty="0"/>
          </a:p>
        </p:txBody>
      </p:sp>
    </p:spTree>
    <p:extLst>
      <p:ext uri="{BB962C8B-B14F-4D97-AF65-F5344CB8AC3E}">
        <p14:creationId xmlns:p14="http://schemas.microsoft.com/office/powerpoint/2010/main" val="922612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2.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EE72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99730"/>
            <a:ext cx="10515600" cy="119095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Box 8"/>
          <p:cNvSpPr txBox="1"/>
          <p:nvPr userDrawn="1"/>
        </p:nvSpPr>
        <p:spPr>
          <a:xfrm>
            <a:off x="345374" y="68744"/>
            <a:ext cx="2461571" cy="276999"/>
          </a:xfrm>
          <a:prstGeom prst="rect">
            <a:avLst/>
          </a:prstGeom>
          <a:noFill/>
        </p:spPr>
        <p:txBody>
          <a:bodyPr wrap="none" rtlCol="0">
            <a:spAutoFit/>
          </a:bodyPr>
          <a:lstStyle/>
          <a:p>
            <a:r>
              <a:rPr lang="en-US" sz="1200" b="0" i="0" dirty="0" smtClean="0">
                <a:solidFill>
                  <a:srgbClr val="252823"/>
                </a:solidFill>
                <a:latin typeface="Foco"/>
                <a:cs typeface="Foco"/>
              </a:rPr>
              <a:t>TOPIC: </a:t>
            </a:r>
            <a:r>
              <a:rPr lang="en-US" sz="1200" b="1" i="0" dirty="0" smtClean="0">
                <a:solidFill>
                  <a:srgbClr val="252823"/>
                </a:solidFill>
                <a:latin typeface="Foco"/>
                <a:cs typeface="Foco"/>
              </a:rPr>
              <a:t>IMMIGRATION </a:t>
            </a:r>
            <a:r>
              <a:rPr lang="en-US" sz="1200" b="0" i="0" dirty="0" smtClean="0">
                <a:solidFill>
                  <a:srgbClr val="252823"/>
                </a:solidFill>
                <a:latin typeface="Foco"/>
                <a:cs typeface="Foco"/>
              </a:rPr>
              <a:t>&amp;</a:t>
            </a:r>
            <a:r>
              <a:rPr lang="en-US" sz="1200" b="1" i="0" dirty="0" smtClean="0">
                <a:solidFill>
                  <a:srgbClr val="252823"/>
                </a:solidFill>
                <a:latin typeface="Foco"/>
                <a:cs typeface="Foco"/>
              </a:rPr>
              <a:t> REFUGEES</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28"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COPYRIGHT@2017</a:t>
            </a:r>
            <a:r>
              <a:rPr lang="en-US" sz="1200" baseline="0" dirty="0" smtClean="0">
                <a:solidFill>
                  <a:srgbClr val="252823"/>
                </a:solidFill>
              </a:rPr>
              <a:t>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96537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50" r:id="rId25"/>
    <p:sldLayoutId id="2147483660" r:id="rId2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EE72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99730"/>
            <a:ext cx="10515600" cy="119095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Box 8"/>
          <p:cNvSpPr txBox="1"/>
          <p:nvPr userDrawn="1"/>
        </p:nvSpPr>
        <p:spPr>
          <a:xfrm>
            <a:off x="345374" y="68744"/>
            <a:ext cx="2461571" cy="276999"/>
          </a:xfrm>
          <a:prstGeom prst="rect">
            <a:avLst/>
          </a:prstGeom>
          <a:noFill/>
        </p:spPr>
        <p:txBody>
          <a:bodyPr wrap="none" rtlCol="0">
            <a:spAutoFit/>
          </a:bodyPr>
          <a:lstStyle/>
          <a:p>
            <a:r>
              <a:rPr lang="en-US" sz="1200" dirty="0" smtClean="0">
                <a:solidFill>
                  <a:srgbClr val="252823"/>
                </a:solidFill>
                <a:latin typeface="Foco"/>
                <a:cs typeface="Foco"/>
              </a:rPr>
              <a:t>TOPIC: </a:t>
            </a:r>
            <a:r>
              <a:rPr lang="en-US" sz="1200" b="1" dirty="0" smtClean="0">
                <a:solidFill>
                  <a:srgbClr val="252823"/>
                </a:solidFill>
                <a:latin typeface="Foco"/>
                <a:cs typeface="Foco"/>
              </a:rPr>
              <a:t>IMMIGRATION &amp; REFUGEES</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COPYRIGHT@2017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289183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data.unhcr.org/mediterranean/country.php?id=10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guardian.com/world/2016/nov/16/in-one-week-240-feared-drowned-in-med" TargetMode="External"/><Relationship Id="rId2" Type="http://schemas.openxmlformats.org/officeDocument/2006/relationships/hyperlink" Target="https://www.theguardian.com/uk"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s://www.theguardian.com/global-development/migration" TargetMode="External"/><Relationship Id="rId2" Type="http://schemas.openxmlformats.org/officeDocument/2006/relationships/hyperlink" Target="http://data.unhcr.org/mediterranean/country.php?id=10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guardian.com/world/europe-news" TargetMode="External"/><Relationship Id="rId2" Type="http://schemas.openxmlformats.org/officeDocument/2006/relationships/hyperlink" Target="https://www.theguardian.com/world/migr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heguardian.com/world/liby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heguardian.com/profile/patrick-kingsle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unhcr.org/uk/figures-at-a-glanc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nhcr.org/uk/figures-at-a-glance.html"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RBjZ7kpTLrs" TargetMode="External"/><Relationship Id="rId2" Type="http://schemas.openxmlformats.org/officeDocument/2006/relationships/hyperlink" Target="https://www.samaritans-purse.org.uk/"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Rectangle 10"/>
          <p:cNvSpPr/>
          <p:nvPr/>
        </p:nvSpPr>
        <p:spPr>
          <a:xfrm>
            <a:off x="0" y="5390618"/>
            <a:ext cx="12192000" cy="1467382"/>
          </a:xfrm>
          <a:prstGeom prst="rect">
            <a:avLst/>
          </a:prstGeom>
          <a:solidFill>
            <a:srgbClr val="3537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EE725"/>
                </a:solidFill>
                <a:latin typeface="Foco" panose="020B0504050202020203" pitchFamily="34" charset="0"/>
              </a:rPr>
              <a:t>Immigration &amp; Refugees</a:t>
            </a:r>
            <a:endParaRPr lang="en-GB" b="1" dirty="0" smtClean="0">
              <a:solidFill>
                <a:srgbClr val="FEE725"/>
              </a:solidFill>
              <a:latin typeface="Foco" panose="020B0504050202020203" pitchFamily="34" charset="0"/>
            </a:endParaRPr>
          </a:p>
          <a:p>
            <a:pPr algn="ctr"/>
            <a:r>
              <a:rPr lang="en-GB" sz="3600" b="1" dirty="0" smtClean="0">
                <a:solidFill>
                  <a:prstClr val="white"/>
                </a:solidFill>
                <a:latin typeface="Foco" panose="020B0504050202020203" pitchFamily="34" charset="0"/>
              </a:rPr>
              <a:t>Week 4</a:t>
            </a:r>
            <a:r>
              <a:rPr lang="en-GB" sz="3600" dirty="0" smtClean="0">
                <a:solidFill>
                  <a:prstClr val="white"/>
                </a:solidFill>
                <a:latin typeface="Foco" panose="020B0504050202020203" pitchFamily="34" charset="0"/>
              </a:rPr>
              <a:t> –</a:t>
            </a:r>
            <a:r>
              <a:rPr lang="en-GB" sz="3600" b="1" dirty="0" smtClean="0">
                <a:solidFill>
                  <a:prstClr val="white"/>
                </a:solidFill>
                <a:latin typeface="Foco" panose="020B0504050202020203" pitchFamily="34" charset="0"/>
              </a:rPr>
              <a:t> Crossing the Seas</a:t>
            </a:r>
            <a:endParaRPr lang="en-GB" sz="3600" b="1" dirty="0">
              <a:solidFill>
                <a:prstClr val="white"/>
              </a:solidFill>
              <a:latin typeface="Foco" panose="020B0504050202020203" pitchFamily="34" charset="0"/>
            </a:endParaRPr>
          </a:p>
        </p:txBody>
      </p:sp>
      <p:sp>
        <p:nvSpPr>
          <p:cNvPr id="12" name="Rectangle 11"/>
          <p:cNvSpPr/>
          <p:nvPr/>
        </p:nvSpPr>
        <p:spPr>
          <a:xfrm>
            <a:off x="113769" y="5411972"/>
            <a:ext cx="2642506" cy="769441"/>
          </a:xfrm>
          <a:prstGeom prst="rect">
            <a:avLst/>
          </a:prstGeom>
        </p:spPr>
        <p:txBody>
          <a:bodyPr wrap="square">
            <a:spAutoFit/>
          </a:bodyPr>
          <a:lstStyle/>
          <a:p>
            <a:r>
              <a:rPr lang="en-GB" sz="2800" b="1" dirty="0" smtClean="0">
                <a:solidFill>
                  <a:srgbClr val="FEE725"/>
                </a:solidFill>
                <a:latin typeface="Foco" panose="020B0504050202020203" pitchFamily="34" charset="0"/>
                <a:ea typeface="Times New Roman" panose="02020603050405020304" pitchFamily="18" charset="0"/>
                <a:cs typeface="Times New Roman" panose="02020603050405020304" pitchFamily="18" charset="0"/>
              </a:rPr>
              <a:t>Y7&amp;8</a:t>
            </a:r>
            <a:endParaRPr lang="en-GB" sz="2800" dirty="0">
              <a:solidFill>
                <a:srgbClr val="FEE725"/>
              </a:solidFill>
              <a:latin typeface="Foco" panose="020B0504050202020203" pitchFamily="34" charset="0"/>
              <a:ea typeface="Times New Roman" panose="02020603050405020304" pitchFamily="18" charset="0"/>
              <a:cs typeface="Times New Roman" panose="02020603050405020304" pitchFamily="18" charset="0"/>
            </a:endParaRPr>
          </a:p>
          <a:p>
            <a:r>
              <a:rPr lang="en-GB" sz="1600" b="1" dirty="0" smtClean="0">
                <a:solidFill>
                  <a:prstClr val="white">
                    <a:lumMod val="50000"/>
                  </a:prstClr>
                </a:solidFill>
                <a:latin typeface="Foco" panose="020B0504050202020203" pitchFamily="34" charset="0"/>
                <a:ea typeface="Times New Roman" panose="02020603050405020304" pitchFamily="18" charset="0"/>
                <a:cs typeface="Times New Roman" panose="02020603050405020304" pitchFamily="18" charset="0"/>
              </a:rPr>
              <a:t>11</a:t>
            </a:r>
            <a:r>
              <a:rPr lang="en-GB" sz="1600" dirty="0" smtClean="0">
                <a:solidFill>
                  <a:prstClr val="white">
                    <a:lumMod val="50000"/>
                  </a:prstClr>
                </a:solidFill>
                <a:latin typeface="Foco" panose="020B0504050202020203" pitchFamily="34" charset="0"/>
                <a:ea typeface="Times New Roman" panose="02020603050405020304" pitchFamily="18" charset="0"/>
                <a:cs typeface="Times New Roman" panose="02020603050405020304" pitchFamily="18" charset="0"/>
              </a:rPr>
              <a:t>-</a:t>
            </a:r>
            <a:r>
              <a:rPr lang="en-GB" sz="1600" b="1" dirty="0" smtClean="0">
                <a:solidFill>
                  <a:prstClr val="white">
                    <a:lumMod val="50000"/>
                  </a:prstClr>
                </a:solidFill>
                <a:latin typeface="Foco" panose="020B0504050202020203" pitchFamily="34" charset="0"/>
                <a:ea typeface="Times New Roman" panose="02020603050405020304" pitchFamily="18" charset="0"/>
                <a:cs typeface="Times New Roman" panose="02020603050405020304" pitchFamily="18" charset="0"/>
              </a:rPr>
              <a:t>13 years</a:t>
            </a:r>
            <a:endParaRPr lang="en-GB" sz="1100" dirty="0">
              <a:solidFill>
                <a:prstClr val="white">
                  <a:lumMod val="50000"/>
                </a:prstClr>
              </a:solidFill>
              <a:latin typeface="Foco" panose="020B0504050202020203" pitchFamily="34" charset="0"/>
              <a:ea typeface="Times New Roman" panose="02020603050405020304" pitchFamily="18" charset="0"/>
            </a:endParaRPr>
          </a:p>
        </p:txBody>
      </p:sp>
      <p:sp>
        <p:nvSpPr>
          <p:cNvPr id="9" name="Oval 8"/>
          <p:cNvSpPr/>
          <p:nvPr/>
        </p:nvSpPr>
        <p:spPr>
          <a:xfrm>
            <a:off x="10515600" y="146304"/>
            <a:ext cx="1547869" cy="1530096"/>
          </a:xfrm>
          <a:prstGeom prst="ellipse">
            <a:avLst/>
          </a:prstGeom>
          <a:solidFill>
            <a:srgbClr val="FEE72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b="1" dirty="0" smtClean="0">
                <a:solidFill>
                  <a:srgbClr val="35372F"/>
                </a:solidFill>
              </a:rPr>
              <a:t>15 minutes+</a:t>
            </a:r>
            <a:endParaRPr lang="en-GB" b="1" dirty="0">
              <a:solidFill>
                <a:srgbClr val="35372F"/>
              </a:solidFill>
            </a:endParaRPr>
          </a:p>
        </p:txBody>
      </p:sp>
    </p:spTree>
    <p:extLst>
      <p:ext uri="{BB962C8B-B14F-4D97-AF65-F5344CB8AC3E}">
        <p14:creationId xmlns:p14="http://schemas.microsoft.com/office/powerpoint/2010/main" val="1730124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7850" y="887603"/>
            <a:ext cx="2581654" cy="4351338"/>
          </a:xfrm>
        </p:spPr>
        <p:txBody>
          <a:bodyPr>
            <a:normAutofit/>
          </a:bodyPr>
          <a:lstStyle/>
          <a:p>
            <a:pPr marL="0" indent="0">
              <a:buNone/>
            </a:pPr>
            <a:endParaRPr lang="en-GB" dirty="0" smtClean="0"/>
          </a:p>
          <a:p>
            <a:pPr marL="0" indent="0">
              <a:buNone/>
            </a:pPr>
            <a:r>
              <a:rPr lang="en-GB" dirty="0" smtClean="0"/>
              <a:t>According to the </a:t>
            </a:r>
            <a:r>
              <a:rPr lang="en-GB" dirty="0" smtClean="0">
                <a:hlinkClick r:id="rId2"/>
              </a:rPr>
              <a:t>UNHCR</a:t>
            </a:r>
            <a:r>
              <a:rPr lang="en-GB" dirty="0" smtClean="0"/>
              <a:t> </a:t>
            </a:r>
            <a:r>
              <a:rPr lang="en-GB" sz="2000" dirty="0" smtClean="0"/>
              <a:t>(the UN Refugee Agency</a:t>
            </a:r>
            <a:r>
              <a:rPr lang="en-GB" dirty="0" smtClean="0"/>
              <a:t>):</a:t>
            </a:r>
          </a:p>
          <a:p>
            <a:pPr marL="0" indent="0">
              <a:buNone/>
            </a:pPr>
            <a:endParaRPr lang="en-GB" dirty="0"/>
          </a:p>
          <a:p>
            <a:pPr marL="0" indent="0">
              <a:buNone/>
            </a:pPr>
            <a:endParaRPr lang="en-GB" dirty="0" smtClean="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sp>
        <p:nvSpPr>
          <p:cNvPr id="6" name="Content Placeholder 1"/>
          <p:cNvSpPr txBox="1">
            <a:spLocks/>
          </p:cNvSpPr>
          <p:nvPr/>
        </p:nvSpPr>
        <p:spPr>
          <a:xfrm>
            <a:off x="307850" y="448691"/>
            <a:ext cx="11542774" cy="4351338"/>
          </a:xfrm>
          <a:prstGeom prst="rect">
            <a:avLst/>
          </a:prstGeom>
        </p:spPr>
        <p:txBody>
          <a:bodyPr vert="horz" lIns="91440" tIns="45720" rIns="91440" bIns="45720" rtlCol="0">
            <a:normAutofit/>
          </a:bodyPr>
          <a:lst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In 2016, over 4500 lost their lives in the sea. Over 1000 people had perished by the end of April 2017</a:t>
            </a:r>
            <a:br>
              <a:rPr lang="en-GB" sz="2400" dirty="0" smtClean="0"/>
            </a:br>
            <a:endParaRPr lang="en-GB" sz="2400" dirty="0" smtClean="0"/>
          </a:p>
          <a:p>
            <a:pPr marL="0" indent="0">
              <a:buFont typeface="Arial" panose="020B0604020202020204" pitchFamily="34" charset="0"/>
              <a:buNone/>
            </a:pPr>
            <a:endParaRPr lang="en-GB" sz="2400" dirty="0" smtClean="0"/>
          </a:p>
          <a:p>
            <a:pPr marL="0" indent="0">
              <a:buFont typeface="Arial" panose="020B0604020202020204" pitchFamily="34" charset="0"/>
              <a:buNone/>
            </a:pPr>
            <a:r>
              <a:rPr lang="en-GB" sz="2400" dirty="0" smtClean="0"/>
              <a:t>  </a:t>
            </a:r>
          </a:p>
        </p:txBody>
      </p:sp>
      <p:sp>
        <p:nvSpPr>
          <p:cNvPr id="3" name="Oval 2"/>
          <p:cNvSpPr/>
          <p:nvPr/>
        </p:nvSpPr>
        <p:spPr>
          <a:xfrm>
            <a:off x="4293108" y="1097280"/>
            <a:ext cx="5779008" cy="5259070"/>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964049" y="1818600"/>
            <a:ext cx="4437126" cy="3816429"/>
          </a:xfrm>
          <a:prstGeom prst="rect">
            <a:avLst/>
          </a:prstGeom>
        </p:spPr>
        <p:txBody>
          <a:bodyPr wrap="square">
            <a:spAutoFit/>
          </a:bodyPr>
          <a:lstStyle/>
          <a:p>
            <a:pPr algn="ctr"/>
            <a:r>
              <a:rPr lang="en-GB" sz="2200" dirty="0">
                <a:solidFill>
                  <a:srgbClr val="F9FCD0"/>
                </a:solidFill>
                <a:latin typeface="+mj-lt"/>
              </a:rPr>
              <a:t>Increasing numbers of refugees and migrants take their chances aboard unseaworthy boats and dinghies in a desperate bid to reach Europe. The vast majority of those attempting this dangerous crossing are in need of international protection, fleeing war, violence and persecution in their country of origin. Every year these movements continue to exact a devastating toll on human life.</a:t>
            </a:r>
          </a:p>
        </p:txBody>
      </p:sp>
    </p:spTree>
    <p:extLst>
      <p:ext uri="{BB962C8B-B14F-4D97-AF65-F5344CB8AC3E}">
        <p14:creationId xmlns:p14="http://schemas.microsoft.com/office/powerpoint/2010/main" val="242313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5318" y="1304417"/>
            <a:ext cx="11544762" cy="4351338"/>
          </a:xfrm>
        </p:spPr>
        <p:txBody>
          <a:bodyPr>
            <a:normAutofit/>
          </a:bodyPr>
          <a:lstStyle/>
          <a:p>
            <a:pPr marL="0" indent="0">
              <a:buNone/>
            </a:pPr>
            <a:r>
              <a:rPr lang="en-GB" sz="2400" dirty="0" smtClean="0"/>
              <a:t>Read this short article from the </a:t>
            </a:r>
            <a:r>
              <a:rPr lang="en-GB" sz="2400" dirty="0" smtClean="0">
                <a:hlinkClick r:id="rId2"/>
              </a:rPr>
              <a:t>Guardian Newspaper </a:t>
            </a:r>
            <a:r>
              <a:rPr lang="en-GB" sz="2400" dirty="0" smtClean="0"/>
              <a:t>entitled: </a:t>
            </a:r>
            <a:r>
              <a:rPr lang="en-GB" sz="2400" dirty="0" smtClean="0">
                <a:hlinkClick r:id="rId3"/>
              </a:rPr>
              <a:t>In </a:t>
            </a:r>
            <a:r>
              <a:rPr lang="en-GB" sz="2400" dirty="0">
                <a:hlinkClick r:id="rId3"/>
              </a:rPr>
              <a:t>one week, 240 feared drowned in </a:t>
            </a:r>
            <a:r>
              <a:rPr lang="en-GB" sz="2400" dirty="0" smtClean="0">
                <a:hlinkClick r:id="rId3"/>
              </a:rPr>
              <a:t>Med</a:t>
            </a:r>
            <a:r>
              <a:rPr lang="en-GB" sz="2400" dirty="0" smtClean="0"/>
              <a:t> and ask students to share their responses and thoughts to some of the ideas raised.</a:t>
            </a:r>
          </a:p>
          <a:p>
            <a:pPr marL="0" indent="0">
              <a:buNone/>
            </a:pPr>
            <a:r>
              <a:rPr lang="en-GB" sz="2400" dirty="0" smtClean="0"/>
              <a:t>The article is printed on the following slides.</a:t>
            </a:r>
            <a:endParaRPr lang="en-GB" sz="2400"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74736" y="4293902"/>
            <a:ext cx="3581400" cy="2148840"/>
          </a:xfrm>
          <a:prstGeom prst="rect">
            <a:avLst/>
          </a:prstGeom>
        </p:spPr>
      </p:pic>
    </p:spTree>
    <p:extLst>
      <p:ext uri="{BB962C8B-B14F-4D97-AF65-F5344CB8AC3E}">
        <p14:creationId xmlns:p14="http://schemas.microsoft.com/office/powerpoint/2010/main" val="346908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 one week, 240 feared drowned in </a:t>
            </a:r>
            <a:r>
              <a:rPr lang="en-GB" b="1" dirty="0" smtClean="0"/>
              <a:t>Med</a:t>
            </a:r>
            <a:br>
              <a:rPr lang="en-GB" b="1" dirty="0" smtClean="0"/>
            </a:br>
            <a:r>
              <a:rPr lang="en-GB" sz="2200" dirty="0"/>
              <a:t>UN reports four accidents, including 130 refugees missing from one boat, bringing this year’s Mediterranean death toll to 4,500</a:t>
            </a:r>
            <a:r>
              <a:rPr lang="en-GB" sz="2200" b="1" dirty="0" smtClean="0"/>
              <a:t> </a:t>
            </a:r>
            <a:endParaRPr lang="en-GB" sz="2200" dirty="0"/>
          </a:p>
        </p:txBody>
      </p:sp>
      <p:sp>
        <p:nvSpPr>
          <p:cNvPr id="3" name="Content Placeholder 2"/>
          <p:cNvSpPr>
            <a:spLocks noGrp="1"/>
          </p:cNvSpPr>
          <p:nvPr>
            <p:ph idx="1"/>
          </p:nvPr>
        </p:nvSpPr>
        <p:spPr/>
        <p:txBody>
          <a:bodyPr/>
          <a:lstStyle/>
          <a:p>
            <a:pPr marL="0" indent="0">
              <a:buNone/>
            </a:pPr>
            <a:r>
              <a:rPr lang="en-GB" dirty="0"/>
              <a:t>About 240 people are suspected to have drowned this week in four separate incidents in the Mediterranean, raising the total annual death toll </a:t>
            </a:r>
            <a:r>
              <a:rPr lang="en-GB" dirty="0">
                <a:hlinkClick r:id="rId2"/>
              </a:rPr>
              <a:t>to an unprecedented 4,500</a:t>
            </a:r>
            <a:r>
              <a:rPr lang="en-GB" dirty="0"/>
              <a:t>.</a:t>
            </a:r>
          </a:p>
          <a:p>
            <a:pPr marL="0" indent="0">
              <a:buNone/>
            </a:pPr>
            <a:r>
              <a:rPr lang="en-GB" dirty="0"/>
              <a:t>Deaths in the Mediterranean are now nearly 20% higher than last year’s total of 3,771, which was the previous annual record.</a:t>
            </a:r>
          </a:p>
          <a:p>
            <a:pPr marL="0" indent="0">
              <a:buNone/>
            </a:pPr>
            <a:r>
              <a:rPr lang="en-GB" dirty="0"/>
              <a:t>About 130 </a:t>
            </a:r>
            <a:r>
              <a:rPr lang="en-GB" dirty="0">
                <a:hlinkClick r:id="rId3"/>
              </a:rPr>
              <a:t>asylum seekers</a:t>
            </a:r>
            <a:r>
              <a:rPr lang="en-GB" dirty="0"/>
              <a:t> are missing after a rubber boat capsized on Sunday night, while another 100 are thought to have drowned on Tuesday night in a separate incident, the UN refugee agency said. Up to 10 people died in two further tragedies in recent days, bringing the death toll this week to at least 240.</a:t>
            </a:r>
          </a:p>
        </p:txBody>
      </p:sp>
    </p:spTree>
    <p:extLst>
      <p:ext uri="{BB962C8B-B14F-4D97-AF65-F5344CB8AC3E}">
        <p14:creationId xmlns:p14="http://schemas.microsoft.com/office/powerpoint/2010/main" val="379396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022" y="475488"/>
            <a:ext cx="11337851" cy="5728907"/>
          </a:xfrm>
        </p:spPr>
        <p:txBody>
          <a:bodyPr>
            <a:normAutofit fontScale="92500" lnSpcReduction="10000"/>
          </a:bodyPr>
          <a:lstStyle/>
          <a:p>
            <a:pPr marL="0" indent="0">
              <a:buNone/>
            </a:pPr>
            <a:r>
              <a:rPr lang="en-GB" dirty="0"/>
              <a:t>In the accident on Sunday 15 survivors were left in the water for 10 hours, clinging on to a piece of a capsized boat, before being rescued by an oil tanker. Nine are still in hospital, </a:t>
            </a:r>
            <a:r>
              <a:rPr lang="en-GB" dirty="0" err="1"/>
              <a:t>Iosto</a:t>
            </a:r>
            <a:r>
              <a:rPr lang="en-GB" dirty="0"/>
              <a:t> </a:t>
            </a:r>
            <a:r>
              <a:rPr lang="en-GB" dirty="0" err="1"/>
              <a:t>Ibba</a:t>
            </a:r>
            <a:r>
              <a:rPr lang="en-GB" dirty="0"/>
              <a:t>, a spokesman for UNHCR, said in a phone call.</a:t>
            </a:r>
          </a:p>
          <a:p>
            <a:pPr marL="0" indent="0">
              <a:buNone/>
            </a:pPr>
            <a:r>
              <a:rPr lang="en-GB" dirty="0">
                <a:hlinkClick r:id="rId2"/>
              </a:rPr>
              <a:t>Migration</a:t>
            </a:r>
            <a:r>
              <a:rPr lang="en-GB" dirty="0"/>
              <a:t> between Turkey and Greece has lessened significantly since March, after Turkey agreed to re-admit people deported from Greece. But crossings between Libya and Italy continue unabated. More than 165,000 people have reached Italy so far this year from north Africa, and the final annual total is likely to surpass the previous record of 170,000.</a:t>
            </a:r>
          </a:p>
          <a:p>
            <a:pPr marL="0" indent="0">
              <a:buNone/>
            </a:pPr>
            <a:r>
              <a:rPr lang="en-GB" dirty="0" err="1"/>
              <a:t>Ibba</a:t>
            </a:r>
            <a:r>
              <a:rPr lang="en-GB" dirty="0"/>
              <a:t> said the continuing migration flows, and rising death tolls, showed why </a:t>
            </a:r>
            <a:r>
              <a:rPr lang="en-GB" dirty="0">
                <a:hlinkClick r:id="rId3"/>
              </a:rPr>
              <a:t>Europe</a:t>
            </a:r>
            <a:r>
              <a:rPr lang="en-GB" dirty="0"/>
              <a:t> needed to provide asylum seekers with more legal routes to safety.</a:t>
            </a:r>
          </a:p>
          <a:p>
            <a:pPr marL="0" indent="0">
              <a:buNone/>
            </a:pPr>
            <a:r>
              <a:rPr lang="en-GB" dirty="0"/>
              <a:t>“Without alternative ways to reach Europe, refugees will always try to reach safety in dangerous ways,” said </a:t>
            </a:r>
            <a:r>
              <a:rPr lang="en-GB" dirty="0" err="1"/>
              <a:t>Ibba</a:t>
            </a:r>
            <a:r>
              <a:rPr lang="en-GB" dirty="0"/>
              <a:t>. “That’s why it’s so important to expand legal pathways for refugees, including humanitarian admissions, family reunification programmes, private sponsorship, and student visas for refugees. At the same time it’s also important to support the countries of origin and transit, and to keep up search-and-rescue missions, without which the death toll would be even higher</a:t>
            </a:r>
            <a:r>
              <a:rPr lang="en-GB" dirty="0" smtClean="0"/>
              <a:t>.”</a:t>
            </a:r>
            <a:endParaRPr lang="en-GB" dirty="0"/>
          </a:p>
        </p:txBody>
      </p:sp>
    </p:spTree>
    <p:extLst>
      <p:ext uri="{BB962C8B-B14F-4D97-AF65-F5344CB8AC3E}">
        <p14:creationId xmlns:p14="http://schemas.microsoft.com/office/powerpoint/2010/main" val="38693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022" y="475488"/>
            <a:ext cx="11337851" cy="5728907"/>
          </a:xfrm>
        </p:spPr>
        <p:txBody>
          <a:bodyPr>
            <a:normAutofit fontScale="92500"/>
          </a:bodyPr>
          <a:lstStyle/>
          <a:p>
            <a:pPr marL="0" indent="0">
              <a:buNone/>
            </a:pPr>
            <a:r>
              <a:rPr lang="en-GB" dirty="0"/>
              <a:t>European countries are attempting to stem migration flows by providing more aid to African countries that agree to re-admit deported asylum seekers. Additionally, navies from countries such as Britain are intercepting and destroying Libyan smugglers’ repurposed fishing trawlers after they enter international waters. But that strategy has failed because smugglers have instead packed their customers into disposable rubber boats – which can be operated by the refugees themselves, allowing the smugglers to remain in </a:t>
            </a:r>
            <a:r>
              <a:rPr lang="en-GB" dirty="0">
                <a:hlinkClick r:id="rId2"/>
              </a:rPr>
              <a:t>Libya</a:t>
            </a:r>
            <a:r>
              <a:rPr lang="en-GB" dirty="0"/>
              <a:t>.</a:t>
            </a:r>
          </a:p>
          <a:p>
            <a:pPr marL="0" indent="0">
              <a:buNone/>
            </a:pPr>
            <a:r>
              <a:rPr lang="en-GB" dirty="0"/>
              <a:t>The rising death toll in 2016 can be partly explained by the increasing use of the inflatable boats, which are even more dangerous than the wooden ships they replaced. </a:t>
            </a:r>
          </a:p>
          <a:p>
            <a:pPr marL="0" indent="0">
              <a:buNone/>
            </a:pPr>
            <a:r>
              <a:rPr lang="en-GB" dirty="0"/>
              <a:t>Syrians are no longer using Libya as a springboard to reach Europe. Instead, Libya is mainly used by people fleeing war and poverty in Nigeria and Sudan, or repression in Eritrea and Gambia. Others are migrant workers who tried to find jobs in Libya, but fled after the civil war there led to the collapse of law and order</a:t>
            </a:r>
            <a:r>
              <a:rPr lang="en-GB" dirty="0" smtClean="0"/>
              <a:t>.</a:t>
            </a:r>
            <a:endParaRPr lang="en-GB" dirty="0"/>
          </a:p>
        </p:txBody>
      </p:sp>
    </p:spTree>
    <p:extLst>
      <p:ext uri="{BB962C8B-B14F-4D97-AF65-F5344CB8AC3E}">
        <p14:creationId xmlns:p14="http://schemas.microsoft.com/office/powerpoint/2010/main" val="271324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022" y="1344168"/>
            <a:ext cx="11337851" cy="4860227"/>
          </a:xfrm>
        </p:spPr>
        <p:txBody>
          <a:bodyPr>
            <a:normAutofit/>
          </a:bodyPr>
          <a:lstStyle/>
          <a:p>
            <a:pPr marL="0" indent="0">
              <a:buNone/>
            </a:pPr>
            <a:r>
              <a:rPr lang="en-GB" dirty="0"/>
              <a:t>Many migrants are kept in slavery-like conditions by their Libyan employers, while others are tortured or extorted, sometimes by the authorities. About 70% say they faced some kind of exploitation in Libya, according to research by the International Organisation for Migration</a:t>
            </a:r>
            <a:r>
              <a:rPr lang="en-GB" dirty="0" smtClean="0"/>
              <a:t>.</a:t>
            </a:r>
          </a:p>
          <a:p>
            <a:pPr marL="0" indent="0">
              <a:buNone/>
            </a:pPr>
            <a:endParaRPr lang="en-GB" dirty="0" smtClean="0"/>
          </a:p>
          <a:p>
            <a:pPr marL="0" indent="0">
              <a:buNone/>
            </a:pPr>
            <a:r>
              <a:rPr lang="en-GB" sz="1800" dirty="0">
                <a:hlinkClick r:id="rId2"/>
              </a:rPr>
              <a:t>Patrick Kingsley</a:t>
            </a:r>
            <a:r>
              <a:rPr lang="en-GB" sz="1800" dirty="0"/>
              <a:t> Migration correspondent</a:t>
            </a:r>
          </a:p>
          <a:p>
            <a:pPr marL="0" indent="0">
              <a:buNone/>
            </a:pPr>
            <a:r>
              <a:rPr lang="en-GB" sz="1800" dirty="0"/>
              <a:t>Wednesday 16 November </a:t>
            </a:r>
            <a:r>
              <a:rPr lang="en-GB" sz="1800" dirty="0" smtClean="0"/>
              <a:t>2016</a:t>
            </a:r>
            <a:endParaRPr lang="en-GB" dirty="0"/>
          </a:p>
        </p:txBody>
      </p:sp>
    </p:spTree>
    <p:extLst>
      <p:ext uri="{BB962C8B-B14F-4D97-AF65-F5344CB8AC3E}">
        <p14:creationId xmlns:p14="http://schemas.microsoft.com/office/powerpoint/2010/main" val="146369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6814" y="5475890"/>
            <a:ext cx="6105288" cy="1190958"/>
          </a:xfrm>
        </p:spPr>
        <p:txBody>
          <a:bodyPr>
            <a:normAutofit/>
          </a:bodyPr>
          <a:lstStyle/>
          <a:p>
            <a:pPr algn="r"/>
            <a:r>
              <a:rPr lang="en-GB" sz="2400" dirty="0" smtClean="0">
                <a:latin typeface="+mn-lt"/>
              </a:rPr>
              <a:t>Data supplied by </a:t>
            </a:r>
            <a:r>
              <a:rPr lang="en-GB" sz="2400" dirty="0" smtClean="0">
                <a:latin typeface="+mn-lt"/>
                <a:hlinkClick r:id="rId2"/>
              </a:rPr>
              <a:t>UNHCR </a:t>
            </a:r>
            <a:r>
              <a:rPr lang="en-GB" sz="2400" dirty="0" smtClean="0">
                <a:latin typeface="+mn-lt"/>
              </a:rPr>
              <a:t>Refugee Agency 2017</a:t>
            </a:r>
            <a:endParaRPr lang="en-GB" sz="2400" dirty="0">
              <a:latin typeface="+mn-lt"/>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377" b="55000"/>
          <a:stretch/>
        </p:blipFill>
        <p:spPr>
          <a:xfrm>
            <a:off x="-1" y="795611"/>
            <a:ext cx="12280281" cy="4680279"/>
          </a:xfrm>
        </p:spPr>
      </p:pic>
    </p:spTree>
    <p:extLst>
      <p:ext uri="{BB962C8B-B14F-4D97-AF65-F5344CB8AC3E}">
        <p14:creationId xmlns:p14="http://schemas.microsoft.com/office/powerpoint/2010/main" val="184514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t="43067" b="6450"/>
          <a:stretch/>
        </p:blipFill>
        <p:spPr>
          <a:xfrm>
            <a:off x="0" y="560383"/>
            <a:ext cx="12192000" cy="5193130"/>
          </a:xfrm>
          <a:prstGeom prst="rect">
            <a:avLst/>
          </a:prstGeom>
        </p:spPr>
      </p:pic>
      <p:sp>
        <p:nvSpPr>
          <p:cNvPr id="5" name="Title 1"/>
          <p:cNvSpPr txBox="1">
            <a:spLocks/>
          </p:cNvSpPr>
          <p:nvPr/>
        </p:nvSpPr>
        <p:spPr>
          <a:xfrm>
            <a:off x="5906814" y="5475890"/>
            <a:ext cx="6105288" cy="11909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smtClean="0">
                <a:latin typeface="+mn-lt"/>
              </a:rPr>
              <a:t>Data supplied by </a:t>
            </a:r>
            <a:r>
              <a:rPr lang="en-GB" sz="2400" smtClean="0">
                <a:latin typeface="+mn-lt"/>
                <a:hlinkClick r:id="rId3"/>
              </a:rPr>
              <a:t>UNHCR </a:t>
            </a:r>
            <a:r>
              <a:rPr lang="en-GB" sz="2400" smtClean="0">
                <a:latin typeface="+mn-lt"/>
              </a:rPr>
              <a:t>Refugee Agency 2017</a:t>
            </a:r>
            <a:endParaRPr lang="en-GB" sz="2400" dirty="0">
              <a:latin typeface="+mn-lt"/>
            </a:endParaRPr>
          </a:p>
        </p:txBody>
      </p:sp>
    </p:spTree>
    <p:extLst>
      <p:ext uri="{BB962C8B-B14F-4D97-AF65-F5344CB8AC3E}">
        <p14:creationId xmlns:p14="http://schemas.microsoft.com/office/powerpoint/2010/main" val="390973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4800" y="1407033"/>
            <a:ext cx="3255807" cy="3255807"/>
          </a:xfrm>
          <a:prstGeom prst="rect">
            <a:avLst/>
          </a:prstGeom>
        </p:spPr>
      </p:pic>
      <p:sp>
        <p:nvSpPr>
          <p:cNvPr id="7" name="Rectangle 6"/>
          <p:cNvSpPr/>
          <p:nvPr/>
        </p:nvSpPr>
        <p:spPr>
          <a:xfrm>
            <a:off x="4374762" y="2136806"/>
            <a:ext cx="2735881" cy="1569660"/>
          </a:xfrm>
          <a:prstGeom prst="rect">
            <a:avLst/>
          </a:prstGeom>
        </p:spPr>
        <p:txBody>
          <a:bodyPr wrap="square">
            <a:spAutoFit/>
          </a:bodyPr>
          <a:lstStyle/>
          <a:p>
            <a:pPr algn="ctr"/>
            <a:r>
              <a:rPr lang="en-GB" sz="2400" dirty="0"/>
              <a:t>Do you think we should be doing more to support refugees? </a:t>
            </a:r>
          </a:p>
        </p:txBody>
      </p:sp>
      <p:sp>
        <p:nvSpPr>
          <p:cNvPr id="8" name="Content Placeholder 1"/>
          <p:cNvSpPr>
            <a:spLocks noGrp="1"/>
          </p:cNvSpPr>
          <p:nvPr>
            <p:ph idx="1"/>
          </p:nvPr>
        </p:nvSpPr>
        <p:spPr>
          <a:xfrm>
            <a:off x="554738" y="4937760"/>
            <a:ext cx="11177014" cy="1202627"/>
          </a:xfrm>
        </p:spPr>
        <p:txBody>
          <a:bodyPr>
            <a:normAutofit/>
          </a:bodyPr>
          <a:lstStyle/>
          <a:p>
            <a:pPr marL="0" indent="0">
              <a:buNone/>
            </a:pPr>
            <a:r>
              <a:rPr lang="en-GB" sz="2400" dirty="0"/>
              <a:t>Split the class into pairs and ask each pair to come up with </a:t>
            </a:r>
            <a:r>
              <a:rPr lang="en-GB" sz="2400" b="1" dirty="0" smtClean="0"/>
              <a:t>three </a:t>
            </a:r>
            <a:r>
              <a:rPr lang="en-GB" sz="2400" dirty="0" smtClean="0"/>
              <a:t>responses to the question, and then </a:t>
            </a:r>
            <a:r>
              <a:rPr lang="en-GB" sz="2400" dirty="0"/>
              <a:t>for each reason, produce a </a:t>
            </a:r>
            <a:r>
              <a:rPr lang="en-GB" sz="2400" b="1" dirty="0" smtClean="0"/>
              <a:t>counter-argument</a:t>
            </a:r>
            <a:r>
              <a:rPr lang="en-GB" sz="2400" dirty="0"/>
              <a:t> </a:t>
            </a:r>
            <a:r>
              <a:rPr lang="en-GB" sz="2400" dirty="0" smtClean="0"/>
              <a:t>for each idea (examples on next slide).	</a:t>
            </a:r>
          </a:p>
          <a:p>
            <a:pPr marL="0" indent="0">
              <a:buNone/>
            </a:pPr>
            <a:endParaRPr lang="en-GB" sz="2400" b="1" dirty="0"/>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11631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475" y="755724"/>
            <a:ext cx="11126088" cy="4351338"/>
          </a:xfrm>
        </p:spPr>
        <p:txBody>
          <a:bodyPr>
            <a:normAutofit/>
          </a:bodyPr>
          <a:lstStyle/>
          <a:p>
            <a:pPr marL="0" indent="0">
              <a:buNone/>
            </a:pPr>
            <a:r>
              <a:rPr lang="en-GB" sz="2400" dirty="0" smtClean="0"/>
              <a:t>Using all of the ideas from previous lessons respond to the following question: </a:t>
            </a:r>
            <a:endParaRPr lang="en-GB" sz="2400" dirty="0"/>
          </a:p>
          <a:p>
            <a:endParaRPr lang="en-GB" sz="2400" dirty="0"/>
          </a:p>
        </p:txBody>
      </p:sp>
      <p:sp>
        <p:nvSpPr>
          <p:cNvPr id="4" name="Footer Placeholder 3"/>
          <p:cNvSpPr>
            <a:spLocks noGrp="1"/>
          </p:cNvSpPr>
          <p:nvPr>
            <p:ph type="ftr" sz="quarter" idx="4294967295"/>
          </p:nvPr>
        </p:nvSpPr>
        <p:spPr>
          <a:xfrm>
            <a:off x="0" y="6394450"/>
            <a:ext cx="4114800" cy="365125"/>
          </a:xfrm>
          <a:prstGeom prst="rect">
            <a:avLst/>
          </a:prstGeom>
        </p:spPr>
        <p:txBody>
          <a:bodyPr/>
          <a:lstStyle/>
          <a:p>
            <a:r>
              <a:rPr lang="en-GB" dirty="0">
                <a:solidFill>
                  <a:prstClr val="black"/>
                </a:solidFill>
              </a:rPr>
              <a:t> </a:t>
            </a:r>
          </a:p>
        </p:txBody>
      </p:sp>
      <p:sp>
        <p:nvSpPr>
          <p:cNvPr id="7" name="TextBox 6"/>
          <p:cNvSpPr txBox="1"/>
          <p:nvPr/>
        </p:nvSpPr>
        <p:spPr>
          <a:xfrm>
            <a:off x="4765306" y="2997364"/>
            <a:ext cx="2338426" cy="1200329"/>
          </a:xfrm>
          <a:prstGeom prst="rect">
            <a:avLst/>
          </a:prstGeom>
          <a:noFill/>
        </p:spPr>
        <p:txBody>
          <a:bodyPr wrap="square" rtlCol="0">
            <a:spAutoFit/>
          </a:bodyPr>
          <a:lstStyle/>
          <a:p>
            <a:pPr algn="ctr"/>
            <a:r>
              <a:rPr lang="en-GB" sz="2400" dirty="0">
                <a:solidFill>
                  <a:prstClr val="black"/>
                </a:solidFill>
              </a:rPr>
              <a:t>What does it mean to be a refugee?</a:t>
            </a:r>
          </a:p>
        </p:txBody>
      </p:sp>
      <p:pic>
        <p:nvPicPr>
          <p:cNvPr id="8" name="Picture 7" descr="brown-speec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1" y="2084986"/>
            <a:ext cx="3238500" cy="3025084"/>
          </a:xfrm>
          <a:prstGeom prst="rect">
            <a:avLst/>
          </a:prstGeom>
        </p:spPr>
      </p:pic>
    </p:spTree>
    <p:extLst>
      <p:ext uri="{BB962C8B-B14F-4D97-AF65-F5344CB8AC3E}">
        <p14:creationId xmlns:p14="http://schemas.microsoft.com/office/powerpoint/2010/main" val="7060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69" y="292939"/>
            <a:ext cx="10515600" cy="1325563"/>
          </a:xfrm>
        </p:spPr>
        <p:txBody>
          <a:bodyPr/>
          <a:lstStyle/>
          <a:p>
            <a:r>
              <a:rPr lang="en-GB" dirty="0" smtClean="0"/>
              <a:t>In this lesson, students will:</a:t>
            </a:r>
            <a:endParaRPr lang="en-GB" dirty="0"/>
          </a:p>
        </p:txBody>
      </p:sp>
      <p:sp>
        <p:nvSpPr>
          <p:cNvPr id="3" name="Content Placeholder 2"/>
          <p:cNvSpPr>
            <a:spLocks noGrp="1"/>
          </p:cNvSpPr>
          <p:nvPr>
            <p:ph idx="1"/>
          </p:nvPr>
        </p:nvSpPr>
        <p:spPr>
          <a:xfrm>
            <a:off x="1839433" y="1750813"/>
            <a:ext cx="9976928" cy="4351338"/>
          </a:xfrm>
        </p:spPr>
        <p:txBody>
          <a:bodyPr>
            <a:normAutofit/>
          </a:bodyPr>
          <a:lstStyle/>
          <a:p>
            <a:pPr marL="0" indent="0">
              <a:buNone/>
            </a:pPr>
            <a:r>
              <a:rPr lang="en-GB" dirty="0"/>
              <a:t>Think about some of the human suffering and choices (or lack of) for people when crossing the seas in search of safety</a:t>
            </a:r>
            <a:endParaRPr lang="en-GB" sz="1050" dirty="0"/>
          </a:p>
          <a:p>
            <a:pPr marL="0" indent="0">
              <a:buNone/>
            </a:pPr>
            <a:endParaRPr lang="en-GB" sz="1050" dirty="0"/>
          </a:p>
          <a:p>
            <a:pPr marL="0" indent="0">
              <a:buNone/>
            </a:pPr>
            <a:endParaRPr lang="en-GB" sz="1050" dirty="0"/>
          </a:p>
          <a:p>
            <a:pPr marL="0" indent="0">
              <a:buNone/>
            </a:pPr>
            <a:r>
              <a:rPr lang="en-GB" dirty="0"/>
              <a:t>Understand why crossing the sea into uncertainty has become more hopeful for so many compared to staying at home</a:t>
            </a:r>
          </a:p>
          <a:p>
            <a:pPr marL="0" indent="0">
              <a:buNone/>
            </a:pPr>
            <a:endParaRPr lang="en-GB" sz="1200" dirty="0"/>
          </a:p>
          <a:p>
            <a:pPr marL="0" indent="0">
              <a:buNone/>
            </a:pPr>
            <a:r>
              <a:rPr lang="en-GB" dirty="0"/>
              <a:t>Explore and unravel some of the choices we all have in responding to immigrants and refugees  </a:t>
            </a:r>
          </a:p>
        </p:txBody>
      </p:sp>
      <p:sp>
        <p:nvSpPr>
          <p:cNvPr id="26" name="Oval 25"/>
          <p:cNvSpPr/>
          <p:nvPr/>
        </p:nvSpPr>
        <p:spPr>
          <a:xfrm>
            <a:off x="370369" y="1618502"/>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THINK!</a:t>
            </a:r>
            <a:endParaRPr lang="en-GB" sz="1600" b="1" dirty="0">
              <a:solidFill>
                <a:srgbClr val="FEE725"/>
              </a:solidFill>
              <a:latin typeface="Foco"/>
            </a:endParaRPr>
          </a:p>
        </p:txBody>
      </p:sp>
      <p:sp>
        <p:nvSpPr>
          <p:cNvPr id="27" name="Oval 26"/>
          <p:cNvSpPr/>
          <p:nvPr/>
        </p:nvSpPr>
        <p:spPr>
          <a:xfrm>
            <a:off x="370369" y="3078706"/>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FEEL!</a:t>
            </a:r>
            <a:endParaRPr lang="en-GB" sz="1600" b="1" dirty="0">
              <a:solidFill>
                <a:srgbClr val="FEE725"/>
              </a:solidFill>
              <a:latin typeface="Foco"/>
            </a:endParaRPr>
          </a:p>
        </p:txBody>
      </p:sp>
      <p:sp>
        <p:nvSpPr>
          <p:cNvPr id="28" name="Oval 27"/>
          <p:cNvSpPr/>
          <p:nvPr/>
        </p:nvSpPr>
        <p:spPr>
          <a:xfrm>
            <a:off x="370369" y="4538910"/>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endParaRPr lang="en-GB" b="1" dirty="0">
              <a:solidFill>
                <a:srgbClr val="FEE725"/>
              </a:solidFill>
            </a:endParaRPr>
          </a:p>
        </p:txBody>
      </p:sp>
      <p:sp>
        <p:nvSpPr>
          <p:cNvPr id="4" name="TextBox 3"/>
          <p:cNvSpPr txBox="1"/>
          <p:nvPr/>
        </p:nvSpPr>
        <p:spPr>
          <a:xfrm>
            <a:off x="410541" y="4971927"/>
            <a:ext cx="1096923" cy="335332"/>
          </a:xfrm>
          <a:prstGeom prst="rect">
            <a:avLst/>
          </a:prstGeom>
          <a:noFill/>
        </p:spPr>
        <p:txBody>
          <a:bodyPr wrap="square" rtlCol="0">
            <a:spAutoFit/>
          </a:bodyPr>
          <a:lstStyle/>
          <a:p>
            <a:r>
              <a:rPr lang="en-GB" sz="1600" b="1" dirty="0" smtClean="0">
                <a:solidFill>
                  <a:srgbClr val="FEE725"/>
                </a:solidFill>
                <a:latin typeface="Foco"/>
              </a:rPr>
              <a:t>UNLEARN!</a:t>
            </a:r>
            <a:endParaRPr lang="en-GB" sz="1600" b="1" dirty="0">
              <a:solidFill>
                <a:srgbClr val="FEE725"/>
              </a:solidFill>
              <a:latin typeface="Foco"/>
            </a:endParaRPr>
          </a:p>
        </p:txBody>
      </p:sp>
    </p:spTree>
    <p:extLst>
      <p:ext uri="{BB962C8B-B14F-4D97-AF65-F5344CB8AC3E}">
        <p14:creationId xmlns:p14="http://schemas.microsoft.com/office/powerpoint/2010/main" val="14451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3" end="3"/>
                                            </p:txEl>
                                          </p:spTgt>
                                        </p:tgtEl>
                                      </p:cBhvr>
                                    </p:animEffect>
                                    <p:animScale>
                                      <p:cBhvr>
                                        <p:cTn id="12" dur="250" autoRev="1" fill="hold"/>
                                        <p:tgtEl>
                                          <p:spTgt spid="3">
                                            <p:txEl>
                                              <p:pRg st="3" end="3"/>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5" end="5"/>
                                            </p:txEl>
                                          </p:spTgt>
                                        </p:tgtEl>
                                      </p:cBhvr>
                                    </p:animEffect>
                                    <p:animScale>
                                      <p:cBhvr>
                                        <p:cTn id="17"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76907" y="348235"/>
            <a:ext cx="4384713" cy="369332"/>
          </a:xfrm>
          <a:prstGeom prst="rect">
            <a:avLst/>
          </a:prstGeom>
          <a:noFill/>
        </p:spPr>
        <p:txBody>
          <a:bodyPr wrap="square" rtlCol="0">
            <a:spAutoFit/>
          </a:bodyPr>
          <a:lstStyle/>
          <a:p>
            <a:r>
              <a:rPr lang="en-GB" b="1" dirty="0" smtClean="0">
                <a:solidFill>
                  <a:prstClr val="black"/>
                </a:solidFill>
                <a:latin typeface="Foco"/>
              </a:rPr>
              <a:t>ThoughtBox</a:t>
            </a:r>
            <a:r>
              <a:rPr lang="en-GB" dirty="0" smtClean="0">
                <a:solidFill>
                  <a:prstClr val="black"/>
                </a:solidFill>
                <a:latin typeface="Foco"/>
              </a:rPr>
              <a:t>: This sort of learning can’t wait</a:t>
            </a:r>
            <a:endParaRPr lang="en-GB" dirty="0">
              <a:solidFill>
                <a:prstClr val="black"/>
              </a:solidFill>
              <a:latin typeface="Foco"/>
            </a:endParaRPr>
          </a:p>
        </p:txBody>
      </p:sp>
    </p:spTree>
    <p:extLst>
      <p:ext uri="{BB962C8B-B14F-4D97-AF65-F5344CB8AC3E}">
        <p14:creationId xmlns:p14="http://schemas.microsoft.com/office/powerpoint/2010/main" val="2738530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Calibri" panose="020F0502020204030204" pitchFamily="34" charset="0"/>
                <a:cs typeface="Times New Roman" panose="02020603050405020304" pitchFamily="18" charset="0"/>
              </a:rPr>
              <a:t>Pre-lesson </a:t>
            </a:r>
            <a:r>
              <a:rPr lang="en-GB" dirty="0" smtClean="0">
                <a:ea typeface="Calibri" panose="020F0502020204030204" pitchFamily="34" charset="0"/>
                <a:cs typeface="Times New Roman" panose="02020603050405020304" pitchFamily="18" charset="0"/>
              </a:rPr>
              <a:t>reflection</a:t>
            </a:r>
            <a:endParaRPr lang="en-GB" dirty="0"/>
          </a:p>
        </p:txBody>
      </p:sp>
      <p:sp>
        <p:nvSpPr>
          <p:cNvPr id="3" name="Text Placeholder 2"/>
          <p:cNvSpPr>
            <a:spLocks noGrp="1"/>
          </p:cNvSpPr>
          <p:nvPr>
            <p:ph type="body" idx="1"/>
          </p:nvPr>
        </p:nvSpPr>
        <p:spPr/>
        <p:txBody>
          <a:bodyPr>
            <a:normAutofit/>
          </a:bodyPr>
          <a:lstStyle/>
          <a:p>
            <a:r>
              <a:rPr lang="en-GB" sz="3600" b="1" dirty="0">
                <a:solidFill>
                  <a:srgbClr val="7030A0"/>
                </a:solidFill>
                <a:ea typeface="Calibri" panose="020F0502020204030204" pitchFamily="34" charset="0"/>
                <a:cs typeface="Times New Roman" panose="02020603050405020304" pitchFamily="18" charset="0"/>
              </a:rPr>
              <a:t>3 minutes+</a:t>
            </a:r>
            <a:endParaRPr lang="en-GB" sz="3600" b="1" dirty="0"/>
          </a:p>
          <a:p>
            <a:endParaRPr lang="en-GB" sz="2800" b="1" dirty="0"/>
          </a:p>
        </p:txBody>
      </p:sp>
    </p:spTree>
    <p:extLst>
      <p:ext uri="{BB962C8B-B14F-4D97-AF65-F5344CB8AC3E}">
        <p14:creationId xmlns:p14="http://schemas.microsoft.com/office/powerpoint/2010/main" val="1802693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1188720"/>
            <a:ext cx="10889510" cy="4988243"/>
          </a:xfrm>
        </p:spPr>
        <p:txBody>
          <a:bodyPr>
            <a:normAutofit/>
          </a:bodyPr>
          <a:lstStyle/>
          <a:p>
            <a:pPr marL="228597" indent="0">
              <a:lnSpc>
                <a:spcPct val="115000"/>
              </a:lnSpc>
              <a:spcAft>
                <a:spcPts val="1000"/>
              </a:spcAft>
              <a:buNone/>
            </a:pPr>
            <a:r>
              <a:rPr lang="en-GB" dirty="0">
                <a:ea typeface="Calibri" panose="020F0502020204030204" pitchFamily="34" charset="0"/>
                <a:cs typeface="Times New Roman" panose="02020603050405020304" pitchFamily="18" charset="0"/>
              </a:rPr>
              <a:t>I</a:t>
            </a:r>
            <a:r>
              <a:rPr lang="en-GB" dirty="0" smtClean="0">
                <a:effectLst/>
                <a:ea typeface="Calibri" panose="020F0502020204030204" pitchFamily="34" charset="0"/>
                <a:cs typeface="Times New Roman" panose="02020603050405020304" pitchFamily="18" charset="0"/>
              </a:rPr>
              <a:t>ntroduce the following REFLECTIVE QUESTIONS for students to consider during the lesson:</a:t>
            </a:r>
          </a:p>
          <a:p>
            <a:pPr marL="514350" lvl="0" indent="-514350">
              <a:buFont typeface="+mj-lt"/>
              <a:buAutoNum type="arabicPeriod"/>
            </a:pPr>
            <a:r>
              <a:rPr lang="en-GB" sz="2400" b="1" dirty="0" smtClean="0"/>
              <a:t>What are refugee camps actually like?</a:t>
            </a:r>
          </a:p>
          <a:p>
            <a:pPr marL="514350" lvl="0" indent="-514350">
              <a:buFont typeface="+mj-lt"/>
              <a:buAutoNum type="arabicPeriod"/>
            </a:pPr>
            <a:r>
              <a:rPr lang="en-GB" sz="2400" b="1" dirty="0"/>
              <a:t>Do you think that we all have a role to play in the current migration crisis, whether it affects us directly or not? Why?</a:t>
            </a:r>
          </a:p>
          <a:p>
            <a:pPr marL="514350" lvl="0" indent="-514350">
              <a:buFont typeface="+mj-lt"/>
              <a:buAutoNum type="arabicPeriod"/>
            </a:pPr>
            <a:r>
              <a:rPr lang="en-GB" sz="2400" b="1" dirty="0"/>
              <a:t>How have your responses to immigrants and refugees changed during these discussions?</a:t>
            </a:r>
          </a:p>
          <a:p>
            <a:pPr marL="514350" lvl="0" indent="-514350">
              <a:buFont typeface="+mj-lt"/>
              <a:buAutoNum type="arabicPeriod"/>
            </a:pPr>
            <a:r>
              <a:rPr lang="en-GB" sz="2400" b="1" dirty="0"/>
              <a:t>What </a:t>
            </a:r>
            <a:r>
              <a:rPr lang="en-GB" sz="2400" b="1" dirty="0" smtClean="0"/>
              <a:t>can we all do</a:t>
            </a:r>
            <a:r>
              <a:rPr lang="en-GB" sz="2400" b="1" dirty="0"/>
              <a:t>, on a personal level, to support the refugee crisis? </a:t>
            </a: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314791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7" y="2050629"/>
            <a:ext cx="10515600" cy="1845096"/>
          </a:xfrm>
        </p:spPr>
        <p:txBody>
          <a:bodyPr>
            <a:normAutofit/>
          </a:bodyPr>
          <a:lstStyle/>
          <a:p>
            <a:r>
              <a:rPr lang="en-GB" sz="5400" dirty="0" smtClean="0">
                <a:ea typeface="Calibri" panose="020F0502020204030204" pitchFamily="34" charset="0"/>
                <a:cs typeface="Times New Roman" panose="02020603050405020304" pitchFamily="18" charset="0"/>
              </a:rPr>
              <a:t>Secrets of the sea</a:t>
            </a:r>
            <a:r>
              <a:rPr lang="en-GB" sz="4800" b="1" dirty="0" smtClean="0">
                <a:solidFill>
                  <a:srgbClr val="7030A0"/>
                </a:solidFill>
                <a:ea typeface="Calibri" panose="020F0502020204030204" pitchFamily="34" charset="0"/>
                <a:cs typeface="Times New Roman" panose="02020603050405020304" pitchFamily="18" charset="0"/>
              </a:rPr>
              <a:t/>
            </a:r>
            <a:br>
              <a:rPr lang="en-GB" sz="4800" b="1" dirty="0" smtClean="0">
                <a:solidFill>
                  <a:srgbClr val="7030A0"/>
                </a:solidFill>
                <a:ea typeface="Calibri" panose="020F0502020204030204" pitchFamily="34" charset="0"/>
                <a:cs typeface="Times New Roman" panose="02020603050405020304" pitchFamily="18" charset="0"/>
              </a:rPr>
            </a:br>
            <a:r>
              <a:rPr lang="en-GB" sz="3600" b="1" dirty="0" smtClean="0">
                <a:solidFill>
                  <a:srgbClr val="7030A0"/>
                </a:solidFill>
                <a:ea typeface="Calibri" panose="020F0502020204030204" pitchFamily="34" charset="0"/>
                <a:cs typeface="Times New Roman" panose="02020603050405020304" pitchFamily="18" charset="0"/>
              </a:rPr>
              <a:t>10 minutes+</a:t>
            </a:r>
            <a:endParaRPr lang="en-GB" sz="3600" dirty="0"/>
          </a:p>
        </p:txBody>
      </p:sp>
    </p:spTree>
    <p:extLst>
      <p:ext uri="{BB962C8B-B14F-4D97-AF65-F5344CB8AC3E}">
        <p14:creationId xmlns:p14="http://schemas.microsoft.com/office/powerpoint/2010/main" val="94255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148" y="795655"/>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6"/>
          <p:cNvSpPr>
            <a:spLocks noChangeArrowheads="1"/>
          </p:cNvSpPr>
          <p:nvPr/>
        </p:nvSpPr>
        <p:spPr bwMode="auto">
          <a:xfrm>
            <a:off x="593384" y="971549"/>
            <a:ext cx="10291572"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dirty="0"/>
              <a:t>Watch the short </a:t>
            </a:r>
            <a:r>
              <a:rPr lang="en-GB" sz="2400" dirty="0" smtClean="0"/>
              <a:t>film(5.54mins) made by humanitarian organisation </a:t>
            </a:r>
            <a:r>
              <a:rPr lang="en-GB" sz="2400" dirty="0" smtClean="0">
                <a:hlinkClick r:id="rId2"/>
              </a:rPr>
              <a:t>Samaritans Purse </a:t>
            </a:r>
            <a:r>
              <a:rPr lang="en-GB" sz="2400" dirty="0" smtClean="0"/>
              <a:t>entitled:</a:t>
            </a:r>
          </a:p>
          <a:p>
            <a:endParaRPr lang="en-GB" sz="2400" dirty="0" smtClean="0"/>
          </a:p>
          <a:p>
            <a:r>
              <a:rPr lang="en-GB" sz="4000" b="1" dirty="0" smtClean="0">
                <a:hlinkClick r:id="rId3"/>
              </a:rPr>
              <a:t>The Rising Tide</a:t>
            </a:r>
            <a:endParaRPr lang="en-GB" sz="4000" b="1" dirty="0" smtClean="0"/>
          </a:p>
          <a:p>
            <a:r>
              <a:rPr lang="en-GB" altLang="en-US" sz="1400" b="1" dirty="0">
                <a:ea typeface="Calibri" panose="020F0502020204030204" pitchFamily="34" charset="0"/>
                <a:cs typeface="Times New Roman" panose="02020603050405020304" pitchFamily="18" charset="0"/>
              </a:rPr>
              <a:t>Click on the link above for the hyperlink</a:t>
            </a:r>
            <a:endParaRPr lang="en-GB" altLang="en-US" sz="24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rPr>
              <a:t>*You can stop watching at 5.05mins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p:txBody>
      </p:sp>
      <p:pic>
        <p:nvPicPr>
          <p:cNvPr id="2" name="Picture 2" descr="https://i.ytimg.com/vi/RBjZ7kpTLrs/hqdefaul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5406" y="2334814"/>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76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Effect transition="in" filter="fade">
                                      <p:cBhvr>
                                        <p:cTn id="19" dur="1000"/>
                                        <p:tgtEl>
                                          <p:spTgt spid="9">
                                            <p:txEl>
                                              <p:pRg st="6" end="6"/>
                                            </p:txEl>
                                          </p:spTgt>
                                        </p:tgtEl>
                                      </p:cBhvr>
                                    </p:animEffect>
                                    <p:anim calcmode="lin" valueType="num">
                                      <p:cBhvr>
                                        <p:cTn id="2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6"/>
          <p:cNvSpPr>
            <a:spLocks noChangeArrowheads="1"/>
          </p:cNvSpPr>
          <p:nvPr/>
        </p:nvSpPr>
        <p:spPr bwMode="auto">
          <a:xfrm>
            <a:off x="5831586" y="1222887"/>
            <a:ext cx="5373626"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Allow students a few minutes to respond to the film with people sitting near to them.</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smtClean="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After sharing their initial responses, ask them to consider the following questions:</a:t>
            </a:r>
            <a:endParaRPr kumimoji="0" lang="en-GB" altLang="en-US" sz="4000" b="0" i="0" u="none" strike="noStrike" cap="none" normalizeH="0" baseline="0" dirty="0" smtClean="0">
              <a:ln>
                <a:noFill/>
              </a:ln>
              <a:solidFill>
                <a:schemeClr val="tx1"/>
              </a:solidFill>
              <a:effectLst/>
            </a:endParaRPr>
          </a:p>
        </p:txBody>
      </p:sp>
      <p:pic>
        <p:nvPicPr>
          <p:cNvPr id="10" name="Picture 2" descr="https://i.ytimg.com/vi/RBjZ7kpTLrs/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316" y="1442910"/>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2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1975" y="599959"/>
            <a:ext cx="3497277" cy="3497277"/>
          </a:xfrm>
          <a:prstGeom prst="rect">
            <a:avLst/>
          </a:prstGeom>
        </p:spPr>
      </p:pic>
      <p:pic>
        <p:nvPicPr>
          <p:cNvPr id="8"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59648" y="1530979"/>
            <a:ext cx="3295258" cy="3295258"/>
          </a:xfrm>
          <a:prstGeom prst="rect">
            <a:avLst/>
          </a:prstGeom>
        </p:spPr>
      </p:pic>
      <p:sp>
        <p:nvSpPr>
          <p:cNvPr id="9" name="TextBox 8"/>
          <p:cNvSpPr txBox="1"/>
          <p:nvPr/>
        </p:nvSpPr>
        <p:spPr>
          <a:xfrm>
            <a:off x="4783254" y="2699512"/>
            <a:ext cx="2448046" cy="830997"/>
          </a:xfrm>
          <a:prstGeom prst="rect">
            <a:avLst/>
          </a:prstGeom>
          <a:noFill/>
        </p:spPr>
        <p:txBody>
          <a:bodyPr wrap="square" rtlCol="0">
            <a:spAutoFit/>
          </a:bodyPr>
          <a:lstStyle/>
          <a:p>
            <a:pPr algn="ctr"/>
            <a:r>
              <a:rPr lang="en-GB" sz="2400" dirty="0"/>
              <a:t>Why did this make an impact?</a:t>
            </a:r>
          </a:p>
        </p:txBody>
      </p:sp>
      <p:sp>
        <p:nvSpPr>
          <p:cNvPr id="10" name="Rectangle 9"/>
          <p:cNvSpPr/>
          <p:nvPr/>
        </p:nvSpPr>
        <p:spPr>
          <a:xfrm>
            <a:off x="1211645" y="1609845"/>
            <a:ext cx="2497936" cy="1569660"/>
          </a:xfrm>
          <a:prstGeom prst="rect">
            <a:avLst/>
          </a:prstGeom>
        </p:spPr>
        <p:txBody>
          <a:bodyPr wrap="square">
            <a:spAutoFit/>
          </a:bodyPr>
          <a:lstStyle/>
          <a:p>
            <a:pPr algn="ctr"/>
            <a:r>
              <a:rPr lang="en-GB" sz="2400" dirty="0"/>
              <a:t>What was the most impactful part of this video for you? </a:t>
            </a:r>
          </a:p>
        </p:txBody>
      </p:sp>
      <p:pic>
        <p:nvPicPr>
          <p:cNvPr id="7"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69623" y="2453347"/>
            <a:ext cx="3527052" cy="3527052"/>
          </a:xfrm>
          <a:prstGeom prst="rect">
            <a:avLst/>
          </a:prstGeom>
        </p:spPr>
      </p:pic>
      <p:sp>
        <p:nvSpPr>
          <p:cNvPr id="11" name="TextBox 10"/>
          <p:cNvSpPr txBox="1"/>
          <p:nvPr/>
        </p:nvSpPr>
        <p:spPr>
          <a:xfrm>
            <a:off x="8400501" y="3247377"/>
            <a:ext cx="2665296" cy="1938992"/>
          </a:xfrm>
          <a:prstGeom prst="rect">
            <a:avLst/>
          </a:prstGeom>
          <a:noFill/>
        </p:spPr>
        <p:txBody>
          <a:bodyPr wrap="square" rtlCol="0">
            <a:spAutoFit/>
          </a:bodyPr>
          <a:lstStyle/>
          <a:p>
            <a:pPr algn="ctr"/>
            <a:r>
              <a:rPr lang="en-GB" sz="2400" dirty="0"/>
              <a:t>Why do you think people are still risking their lives at sea, even knowing the risks?</a:t>
            </a:r>
          </a:p>
        </p:txBody>
      </p:sp>
    </p:spTree>
    <p:extLst>
      <p:ext uri="{BB962C8B-B14F-4D97-AF65-F5344CB8AC3E}">
        <p14:creationId xmlns:p14="http://schemas.microsoft.com/office/powerpoint/2010/main" val="220245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2" y="2717379"/>
            <a:ext cx="10515600" cy="1845096"/>
          </a:xfrm>
        </p:spPr>
        <p:txBody>
          <a:bodyPr>
            <a:normAutofit/>
          </a:bodyPr>
          <a:lstStyle/>
          <a:p>
            <a:r>
              <a:rPr lang="en-GB" sz="4800" dirty="0" smtClean="0"/>
              <a:t>Lost at sea</a:t>
            </a:r>
            <a: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
            </a:r>
            <a:br>
              <a:rPr lang="en-GB" sz="48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b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5 </a:t>
            </a:r>
            <a:r>
              <a:rPr lang="en-GB" sz="3600" b="1" dirty="0" smtClean="0">
                <a:solidFill>
                  <a:srgbClr val="7030A0"/>
                </a:solidFill>
                <a:latin typeface="Century Gothic" panose="020B0502020202020204" pitchFamily="34" charset="0"/>
                <a:ea typeface="Calibri" panose="020F0502020204030204" pitchFamily="34" charset="0"/>
                <a:cs typeface="Times New Roman" panose="02020603050405020304" pitchFamily="18" charset="0"/>
              </a:rPr>
              <a:t>minutes+</a:t>
            </a:r>
            <a:endParaRPr lang="en-GB" sz="3600"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r>
              <a:rPr lang="en-GB" dirty="0" smtClean="0"/>
              <a:t> </a:t>
            </a:r>
            <a:endParaRPr lang="en-GB" dirty="0"/>
          </a:p>
        </p:txBody>
      </p:sp>
    </p:spTree>
    <p:extLst>
      <p:ext uri="{BB962C8B-B14F-4D97-AF65-F5344CB8AC3E}">
        <p14:creationId xmlns:p14="http://schemas.microsoft.com/office/powerpoint/2010/main" val="2208520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oughtBox">
      <a:majorFont>
        <a:latin typeface="Foco"/>
        <a:ea typeface=""/>
        <a:cs typeface=""/>
      </a:majorFont>
      <a:minorFont>
        <a:latin typeface="Foc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oughtBox">
      <a:majorFont>
        <a:latin typeface="Foco"/>
        <a:ea typeface=""/>
        <a:cs typeface=""/>
      </a:majorFont>
      <a:minorFont>
        <a:latin typeface="Foc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TotalTime>
  <Words>1099</Words>
  <Application>Microsoft Office PowerPoint</Application>
  <PresentationFormat>Widescreen</PresentationFormat>
  <Paragraphs>80</Paragraphs>
  <Slides>20</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Calibri</vt:lpstr>
      <vt:lpstr>Century Gothic</vt:lpstr>
      <vt:lpstr>Foco</vt:lpstr>
      <vt:lpstr>Foco Light</vt:lpstr>
      <vt:lpstr>Tahoma</vt:lpstr>
      <vt:lpstr>Times New Roman</vt:lpstr>
      <vt:lpstr>1_Office Theme</vt:lpstr>
      <vt:lpstr>2_Office Theme</vt:lpstr>
      <vt:lpstr>PowerPoint Presentation</vt:lpstr>
      <vt:lpstr>In this lesson, students will:</vt:lpstr>
      <vt:lpstr>Pre-lesson reflection</vt:lpstr>
      <vt:lpstr>PowerPoint Presentation</vt:lpstr>
      <vt:lpstr>Secrets of the sea 10 minutes+</vt:lpstr>
      <vt:lpstr>PowerPoint Presentation</vt:lpstr>
      <vt:lpstr>PowerPoint Presentation</vt:lpstr>
      <vt:lpstr>PowerPoint Presentation</vt:lpstr>
      <vt:lpstr>Lost at sea 5 minutes+</vt:lpstr>
      <vt:lpstr>PowerPoint Presentation</vt:lpstr>
      <vt:lpstr>PowerPoint Presentation</vt:lpstr>
      <vt:lpstr>In one week, 240 feared drowned in Med UN reports four accidents, including 130 refugees missing from one boat, bringing this year’s Mediterranean death toll to 4,500 </vt:lpstr>
      <vt:lpstr>PowerPoint Presentation</vt:lpstr>
      <vt:lpstr>PowerPoint Presentation</vt:lpstr>
      <vt:lpstr>PowerPoint Presentation</vt:lpstr>
      <vt:lpstr>Data supplied by UNHCR Refugee Agency 2017</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193</cp:revision>
  <dcterms:created xsi:type="dcterms:W3CDTF">2016-10-17T21:56:29Z</dcterms:created>
  <dcterms:modified xsi:type="dcterms:W3CDTF">2017-10-26T21:09:25Z</dcterms:modified>
</cp:coreProperties>
</file>