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18"/>
  </p:notesMasterIdLst>
  <p:handoutMasterIdLst>
    <p:handoutMasterId r:id="rId19"/>
  </p:handoutMasterIdLst>
  <p:sldIdLst>
    <p:sldId id="455" r:id="rId2"/>
    <p:sldId id="456" r:id="rId3"/>
    <p:sldId id="457" r:id="rId4"/>
    <p:sldId id="458" r:id="rId5"/>
    <p:sldId id="459" r:id="rId6"/>
    <p:sldId id="460" r:id="rId7"/>
    <p:sldId id="440" r:id="rId8"/>
    <p:sldId id="441" r:id="rId9"/>
    <p:sldId id="442" r:id="rId10"/>
    <p:sldId id="461" r:id="rId11"/>
    <p:sldId id="326" r:id="rId12"/>
    <p:sldId id="447" r:id="rId13"/>
    <p:sldId id="466" r:id="rId14"/>
    <p:sldId id="467" r:id="rId15"/>
    <p:sldId id="463" r:id="rId16"/>
    <p:sldId id="4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CD0"/>
    <a:srgbClr val="3F8892"/>
    <a:srgbClr val="FB23C2"/>
    <a:srgbClr val="B482DA"/>
    <a:srgbClr val="006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811939-E9DC-4B76-AA6C-2F50C6A2849D}" type="datetimeFigureOut">
              <a:rPr lang="en-GB" smtClean="0"/>
              <a:t>22/09/2018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16A184-380F-4DA2-A48B-89D28F86972D}" type="slidenum">
              <a:rPr lang="en-GB" smtClean="0"/>
              <a:t>‹#›</a:t>
            </a:fld>
            <a:endParaRPr lang="en-GB"/>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703847" cy="630297"/>
          </a:xfrm>
          <a:prstGeom prst="rect">
            <a:avLst/>
          </a:prstGeom>
        </p:spPr>
      </p:pic>
    </p:spTree>
    <p:extLst>
      <p:ext uri="{BB962C8B-B14F-4D97-AF65-F5344CB8AC3E}">
        <p14:creationId xmlns:p14="http://schemas.microsoft.com/office/powerpoint/2010/main" val="213656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1E27-8D30-46C7-8C62-681E48BE9B1E}" type="datetimeFigureOut">
              <a:rPr lang="en-GB" smtClean="0"/>
              <a:t>22/09/2018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C18C5-F3FA-4D0A-A9B9-2971BB5756E1}" type="slidenum">
              <a:rPr lang="en-GB" smtClean="0"/>
              <a:t>‹#›</a:t>
            </a:fld>
            <a:endParaRPr lang="en-GB"/>
          </a:p>
        </p:txBody>
      </p:sp>
    </p:spTree>
    <p:extLst>
      <p:ext uri="{BB962C8B-B14F-4D97-AF65-F5344CB8AC3E}">
        <p14:creationId xmlns:p14="http://schemas.microsoft.com/office/powerpoint/2010/main" val="3614352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solidFill>
                <a:prstClr val="black"/>
              </a:solidFill>
            </a:endParaRPr>
          </a:p>
        </p:txBody>
      </p:sp>
      <p:sp>
        <p:nvSpPr>
          <p:cNvPr id="5" name="Slide Number Placeholder 4"/>
          <p:cNvSpPr>
            <a:spLocks noGrp="1"/>
          </p:cNvSpPr>
          <p:nvPr>
            <p:ph type="sldNum" sz="quarter" idx="11"/>
          </p:nvPr>
        </p:nvSpPr>
        <p:spPr/>
        <p:txBody>
          <a:bodyPr/>
          <a:lstStyle/>
          <a:p>
            <a:fld id="{DA1C18C5-F3FA-4D0A-A9B9-2971BB5756E1}"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4170359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BB252E-798C-4DBA-9397-81E6123FBAF4}"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400021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833" y="1122363"/>
            <a:ext cx="11291776"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467833" y="3602038"/>
            <a:ext cx="1129177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844970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0174615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2122076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530" y="455279"/>
            <a:ext cx="11357344" cy="1190958"/>
          </a:xfrm>
        </p:spPr>
        <p:txBody>
          <a:bodyPr/>
          <a:lstStyle/>
          <a:p>
            <a:r>
              <a:rPr lang="en-US" smtClean="0"/>
              <a:t>Click to edit Master title style</a:t>
            </a:r>
            <a:endParaRPr lang="en-GB"/>
          </a:p>
        </p:txBody>
      </p:sp>
      <p:sp>
        <p:nvSpPr>
          <p:cNvPr id="3" name="Content Placeholder 2"/>
          <p:cNvSpPr>
            <a:spLocks noGrp="1"/>
          </p:cNvSpPr>
          <p:nvPr>
            <p:ph idx="1"/>
          </p:nvPr>
        </p:nvSpPr>
        <p:spPr>
          <a:xfrm>
            <a:off x="443022" y="1825625"/>
            <a:ext cx="113378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3"/>
          <p:cNvSpPr txBox="1">
            <a:spLocks/>
          </p:cNvSpPr>
          <p:nvPr userDrawn="1"/>
        </p:nvSpPr>
        <p:spPr>
          <a:xfrm>
            <a:off x="4038602" y="6356351"/>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solidFill>
                <a:prstClr val="black">
                  <a:tint val="75000"/>
                </a:prstClr>
              </a:solidFill>
            </a:endParaRPr>
          </a:p>
        </p:txBody>
      </p:sp>
    </p:spTree>
    <p:extLst>
      <p:ext uri="{BB962C8B-B14F-4D97-AF65-F5344CB8AC3E}">
        <p14:creationId xmlns:p14="http://schemas.microsoft.com/office/powerpoint/2010/main" val="15443606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077" y="667486"/>
            <a:ext cx="11342429" cy="2906162"/>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49077" y="3572541"/>
            <a:ext cx="11342429" cy="152828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4900060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4794" y="489098"/>
            <a:ext cx="11313981" cy="119095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794"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3770"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218032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05511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037" y="499730"/>
            <a:ext cx="11355572" cy="1190958"/>
          </a:xfr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3738399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3025645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751" y="449262"/>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629755" y="58338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35751"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7440720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22/09/2018</a:t>
            </a:fld>
            <a:endParaRPr lang="en-GB">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1417207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625" y="499730"/>
            <a:ext cx="11349908" cy="1190958"/>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28625" y="1825625"/>
            <a:ext cx="11349908"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TextBox 8"/>
          <p:cNvSpPr txBox="1"/>
          <p:nvPr userDrawn="1"/>
        </p:nvSpPr>
        <p:spPr>
          <a:xfrm>
            <a:off x="345374" y="68744"/>
            <a:ext cx="2461571" cy="276999"/>
          </a:xfrm>
          <a:prstGeom prst="rect">
            <a:avLst/>
          </a:prstGeom>
          <a:noFill/>
        </p:spPr>
        <p:txBody>
          <a:bodyPr wrap="none" rtlCol="0">
            <a:spAutoFit/>
          </a:bodyPr>
          <a:lstStyle/>
          <a:p>
            <a:r>
              <a:rPr lang="en-US" sz="1200" dirty="0" smtClean="0">
                <a:solidFill>
                  <a:srgbClr val="252823"/>
                </a:solidFill>
                <a:latin typeface="Foco"/>
                <a:cs typeface="Foco"/>
              </a:rPr>
              <a:t>TOPIC: </a:t>
            </a:r>
            <a:r>
              <a:rPr lang="en-US" sz="1200" b="1" dirty="0" smtClean="0">
                <a:solidFill>
                  <a:srgbClr val="252823"/>
                </a:solidFill>
                <a:latin typeface="Foco"/>
                <a:cs typeface="Foco"/>
              </a:rPr>
              <a:t>IMMIGRATION &amp; REFUGEES</a:t>
            </a:r>
            <a:endParaRPr lang="en-US" sz="1200" b="1" dirty="0">
              <a:solidFill>
                <a:srgbClr val="252823"/>
              </a:solidFill>
            </a:endParaRPr>
          </a:p>
        </p:txBody>
      </p:sp>
      <p:cxnSp>
        <p:nvCxnSpPr>
          <p:cNvPr id="11" name="Straight Connector 10"/>
          <p:cNvCxnSpPr/>
          <p:nvPr userDrawn="1"/>
        </p:nvCxnSpPr>
        <p:spPr>
          <a:xfrm>
            <a:off x="428625" y="315675"/>
            <a:ext cx="11349908" cy="1638"/>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pic>
        <p:nvPicPr>
          <p:cNvPr id="15" name="Picture 14" descr="TB_Logo_v1.png"/>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314008" y="6109816"/>
            <a:ext cx="1440364" cy="550699"/>
          </a:xfrm>
          <a:prstGeom prst="rect">
            <a:avLst/>
          </a:prstGeom>
        </p:spPr>
      </p:pic>
      <p:sp>
        <p:nvSpPr>
          <p:cNvPr id="12" name="TextBox 11"/>
          <p:cNvSpPr txBox="1"/>
          <p:nvPr userDrawn="1"/>
        </p:nvSpPr>
        <p:spPr>
          <a:xfrm>
            <a:off x="8779705" y="6541834"/>
            <a:ext cx="3113445" cy="284011"/>
          </a:xfrm>
          <a:prstGeom prst="rect">
            <a:avLst/>
          </a:prstGeom>
          <a:noFill/>
        </p:spPr>
        <p:txBody>
          <a:bodyPr wrap="square" rtlCol="0">
            <a:spAutoFit/>
          </a:bodyPr>
          <a:lstStyle/>
          <a:p>
            <a:r>
              <a:rPr lang="en-US" sz="1200" dirty="0" smtClean="0">
                <a:solidFill>
                  <a:srgbClr val="252823"/>
                </a:solidFill>
              </a:rPr>
              <a:t>COPYRIGHT@2018 THOUGHTBOX EDUCATION</a:t>
            </a:r>
            <a:endParaRPr lang="en-US" sz="1200" dirty="0">
              <a:solidFill>
                <a:srgbClr val="252823"/>
              </a:solidFill>
            </a:endParaRPr>
          </a:p>
        </p:txBody>
      </p:sp>
      <p:cxnSp>
        <p:nvCxnSpPr>
          <p:cNvPr id="17" name="Straight Connector 16"/>
          <p:cNvCxnSpPr/>
          <p:nvPr userDrawn="1"/>
        </p:nvCxnSpPr>
        <p:spPr>
          <a:xfrm>
            <a:off x="1754372" y="6534030"/>
            <a:ext cx="10024161" cy="7804"/>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213974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ata.unhcr.org/mediterranean/country.php?id=10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refugee-action.org.uk/heres-can-help-refugees/" TargetMode="External"/><Relationship Id="rId2" Type="http://schemas.openxmlformats.org/officeDocument/2006/relationships/hyperlink" Target="https://ideas.ted.com/8-practical-ways-to-help-refugees/" TargetMode="External"/><Relationship Id="rId1" Type="http://schemas.openxmlformats.org/officeDocument/2006/relationships/slideLayout" Target="../slideLayouts/slideLayout2.xml"/><Relationship Id="rId6" Type="http://schemas.openxmlformats.org/officeDocument/2006/relationships/hyperlink" Target="https://www.independent.co.uk/news/world/europe/5-practical-ways-you-can-help-refugees-trying-to-find-safety-in-europe-10482902.html" TargetMode="External"/><Relationship Id="rId5" Type="http://schemas.openxmlformats.org/officeDocument/2006/relationships/hyperlink" Target="https://helprefugees.org/help/" TargetMode="External"/><Relationship Id="rId4" Type="http://schemas.openxmlformats.org/officeDocument/2006/relationships/hyperlink" Target="https://helprefugees.campaign.gov.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RBjZ7kpTLrs" TargetMode="External"/><Relationship Id="rId2" Type="http://schemas.openxmlformats.org/officeDocument/2006/relationships/hyperlink" Target="https://www.samaritans-purse.org.uk/"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9" name="Oval 8"/>
          <p:cNvSpPr/>
          <p:nvPr/>
        </p:nvSpPr>
        <p:spPr>
          <a:xfrm>
            <a:off x="6917560" y="1449377"/>
            <a:ext cx="5123435" cy="5168286"/>
          </a:xfrm>
          <a:prstGeom prst="ellipse">
            <a:avLst/>
          </a:prstGeom>
          <a:solidFill>
            <a:schemeClr val="bg2">
              <a:lumMod val="10000"/>
              <a:alpha val="59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0" name="TextBox 9"/>
          <p:cNvSpPr txBox="1"/>
          <p:nvPr/>
        </p:nvSpPr>
        <p:spPr>
          <a:xfrm>
            <a:off x="6919242" y="2987634"/>
            <a:ext cx="5121753" cy="1938992"/>
          </a:xfrm>
          <a:prstGeom prst="rect">
            <a:avLst/>
          </a:prstGeom>
          <a:noFill/>
        </p:spPr>
        <p:txBody>
          <a:bodyPr wrap="square" rtlCol="0">
            <a:spAutoFit/>
          </a:bodyPr>
          <a:lstStyle/>
          <a:p>
            <a:pPr algn="ctr"/>
            <a:r>
              <a:rPr lang="en-GB" sz="4800" b="1" dirty="0" smtClean="0">
                <a:solidFill>
                  <a:prstClr val="white"/>
                </a:solidFill>
              </a:rPr>
              <a:t>IMMIGRATION </a:t>
            </a:r>
          </a:p>
          <a:p>
            <a:pPr algn="ctr"/>
            <a:r>
              <a:rPr lang="en-GB" sz="4800" b="1" dirty="0" smtClean="0">
                <a:solidFill>
                  <a:prstClr val="white"/>
                </a:solidFill>
              </a:rPr>
              <a:t>&amp; REFUGEES</a:t>
            </a:r>
            <a:endParaRPr lang="en-GB" sz="2400" b="1" dirty="0" smtClean="0">
              <a:solidFill>
                <a:prstClr val="white"/>
              </a:solidFill>
            </a:endParaRPr>
          </a:p>
          <a:p>
            <a:pPr algn="ctr"/>
            <a:r>
              <a:rPr lang="en-GB" sz="2400" b="1" dirty="0" smtClean="0">
                <a:solidFill>
                  <a:srgbClr val="FEE725"/>
                </a:solidFill>
              </a:rPr>
              <a:t>SOCIAL PERSPECTIVES</a:t>
            </a:r>
          </a:p>
        </p:txBody>
      </p:sp>
      <p:sp>
        <p:nvSpPr>
          <p:cNvPr id="11" name="TextBox 10"/>
          <p:cNvSpPr txBox="1"/>
          <p:nvPr/>
        </p:nvSpPr>
        <p:spPr>
          <a:xfrm>
            <a:off x="7609618" y="4871898"/>
            <a:ext cx="3718051" cy="830997"/>
          </a:xfrm>
          <a:prstGeom prst="rect">
            <a:avLst/>
          </a:prstGeom>
          <a:noFill/>
        </p:spPr>
        <p:txBody>
          <a:bodyPr wrap="square" rtlCol="0">
            <a:spAutoFit/>
          </a:bodyPr>
          <a:lstStyle/>
          <a:p>
            <a:pPr algn="ctr"/>
            <a:r>
              <a:rPr lang="en-GB" sz="2400" b="1" dirty="0" smtClean="0">
                <a:solidFill>
                  <a:prstClr val="white"/>
                </a:solidFill>
                <a:ea typeface="Times New Roman" panose="02020603050405020304" pitchFamily="18" charset="0"/>
                <a:cs typeface="Times New Roman" panose="02020603050405020304" pitchFamily="18" charset="0"/>
              </a:rPr>
              <a:t>Y7&amp;8</a:t>
            </a:r>
          </a:p>
          <a:p>
            <a:pPr algn="ctr"/>
            <a:r>
              <a:rPr lang="en-GB" sz="2400" b="1" dirty="0" smtClean="0">
                <a:solidFill>
                  <a:prstClr val="white"/>
                </a:solidFill>
                <a:ea typeface="Times New Roman" panose="02020603050405020304" pitchFamily="18" charset="0"/>
                <a:cs typeface="Times New Roman" panose="02020603050405020304" pitchFamily="18" charset="0"/>
              </a:rPr>
              <a:t>11-13 </a:t>
            </a:r>
            <a:r>
              <a:rPr lang="en-GB" sz="2400" b="1" dirty="0">
                <a:solidFill>
                  <a:prstClr val="white"/>
                </a:solidFill>
                <a:ea typeface="Times New Roman" panose="02020603050405020304" pitchFamily="18" charset="0"/>
                <a:cs typeface="Times New Roman" panose="02020603050405020304" pitchFamily="18" charset="0"/>
              </a:rPr>
              <a:t>years</a:t>
            </a:r>
            <a:endParaRPr lang="en-GB" sz="2400" b="1" dirty="0">
              <a:solidFill>
                <a:prstClr val="white"/>
              </a:solidFill>
              <a:ea typeface="Times New Roman" panose="02020603050405020304" pitchFamily="18" charset="0"/>
            </a:endParaRPr>
          </a:p>
        </p:txBody>
      </p:sp>
    </p:spTree>
    <p:extLst>
      <p:ext uri="{BB962C8B-B14F-4D97-AF65-F5344CB8AC3E}">
        <p14:creationId xmlns:p14="http://schemas.microsoft.com/office/powerpoint/2010/main" val="530137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solidFill>
            <a:schemeClr val="tx1">
              <a:alpha val="66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95536" y="3988509"/>
            <a:ext cx="3754810" cy="1015663"/>
          </a:xfrm>
          <a:prstGeom prst="rect">
            <a:avLst/>
          </a:prstGeom>
          <a:noFill/>
        </p:spPr>
        <p:txBody>
          <a:bodyPr wrap="square" rtlCol="0">
            <a:spAutoFit/>
          </a:bodyPr>
          <a:lstStyle/>
          <a:p>
            <a:pPr algn="ctr"/>
            <a:r>
              <a:rPr lang="en-GB" sz="2400" b="1" dirty="0" smtClean="0">
                <a:solidFill>
                  <a:prstClr val="white"/>
                </a:solidFill>
                <a:latin typeface="Foco" panose="020B0504050202020203" pitchFamily="34" charset="0"/>
              </a:rPr>
              <a:t>L O S T  A T  S E A</a:t>
            </a:r>
            <a:endParaRPr lang="en-GB" b="1" dirty="0" smtClean="0">
              <a:solidFill>
                <a:srgbClr val="FEE725"/>
              </a:solidFill>
              <a:latin typeface="Foco" panose="020B0504050202020203" pitchFamily="34" charset="0"/>
            </a:endParaRPr>
          </a:p>
          <a:p>
            <a:pPr algn="ctr"/>
            <a:endParaRPr lang="en-GB" b="1" dirty="0">
              <a:solidFill>
                <a:srgbClr val="FEE725"/>
              </a:solidFill>
              <a:latin typeface="Foco" panose="020B0504050202020203" pitchFamily="34" charset="0"/>
            </a:endParaRPr>
          </a:p>
          <a:p>
            <a:pPr algn="ctr"/>
            <a:r>
              <a:rPr lang="en-GB" b="1" dirty="0" smtClean="0">
                <a:solidFill>
                  <a:srgbClr val="FEE725"/>
                </a:solidFill>
                <a:latin typeface="Foco" panose="020B0504050202020203" pitchFamily="34" charset="0"/>
              </a:rPr>
              <a:t>5  M I N U T E S </a:t>
            </a:r>
            <a:r>
              <a:rPr lang="en-GB" dirty="0" smtClean="0">
                <a:solidFill>
                  <a:srgbClr val="FEE725"/>
                </a:solidFill>
                <a:latin typeface="Foco" panose="020B0504050202020203" pitchFamily="34" charset="0"/>
              </a:rPr>
              <a:t>+</a:t>
            </a:r>
          </a:p>
        </p:txBody>
      </p:sp>
    </p:spTree>
    <p:extLst>
      <p:ext uri="{BB962C8B-B14F-4D97-AF65-F5344CB8AC3E}">
        <p14:creationId xmlns:p14="http://schemas.microsoft.com/office/powerpoint/2010/main" val="2518695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latin typeface="+mj-lt"/>
              </a:rPr>
              <a:t> </a:t>
            </a:r>
            <a:endParaRPr lang="en-GB" dirty="0">
              <a:latin typeface="+mj-lt"/>
            </a:endParaRPr>
          </a:p>
        </p:txBody>
      </p:sp>
      <p:sp>
        <p:nvSpPr>
          <p:cNvPr id="6" name="Content Placeholder 1"/>
          <p:cNvSpPr txBox="1">
            <a:spLocks/>
          </p:cNvSpPr>
          <p:nvPr/>
        </p:nvSpPr>
        <p:spPr>
          <a:xfrm>
            <a:off x="443022" y="896183"/>
            <a:ext cx="4654675" cy="4351338"/>
          </a:xfrm>
          <a:prstGeom prst="rect">
            <a:avLst/>
          </a:prstGeom>
        </p:spPr>
        <p:txBody>
          <a:bodyPr vert="horz" lIns="91440" tIns="45720" rIns="91440" bIns="45720" rtlCol="0">
            <a:normAutofit/>
          </a:bodyPr>
          <a:lst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smtClean="0">
                <a:latin typeface="+mj-lt"/>
              </a:rPr>
              <a:t>In 2016, over 4500 lost their lives in the sea. Over 1000 people had perished by the end of April 2017. </a:t>
            </a:r>
            <a:r>
              <a:rPr lang="en-GB" sz="2400" dirty="0">
                <a:latin typeface="+mj-lt"/>
              </a:rPr>
              <a:t>According to the </a:t>
            </a:r>
            <a:r>
              <a:rPr lang="en-GB" sz="2400" dirty="0">
                <a:latin typeface="+mj-lt"/>
                <a:hlinkClick r:id="rId2"/>
              </a:rPr>
              <a:t>UNHCR</a:t>
            </a:r>
            <a:r>
              <a:rPr lang="en-GB" sz="2400" dirty="0">
                <a:latin typeface="+mj-lt"/>
              </a:rPr>
              <a:t> </a:t>
            </a:r>
            <a:r>
              <a:rPr lang="en-GB" sz="1800" dirty="0">
                <a:latin typeface="+mj-lt"/>
              </a:rPr>
              <a:t>(the UN Refugee Agency</a:t>
            </a:r>
            <a:r>
              <a:rPr lang="en-GB" sz="2400" dirty="0">
                <a:latin typeface="+mj-lt"/>
              </a:rPr>
              <a:t>):</a:t>
            </a:r>
          </a:p>
          <a:p>
            <a:pPr marL="0" indent="0">
              <a:buNone/>
            </a:pPr>
            <a:endParaRPr lang="en-GB" sz="2400" dirty="0">
              <a:latin typeface="+mj-lt"/>
            </a:endParaRPr>
          </a:p>
          <a:p>
            <a:pPr marL="0" indent="0">
              <a:buFont typeface="Arial" panose="020B0604020202020204" pitchFamily="34" charset="0"/>
              <a:buNone/>
            </a:pPr>
            <a:r>
              <a:rPr lang="en-GB" sz="2400" dirty="0" smtClean="0">
                <a:latin typeface="+mj-lt"/>
              </a:rPr>
              <a:t/>
            </a:r>
            <a:br>
              <a:rPr lang="en-GB" sz="2400" dirty="0" smtClean="0">
                <a:latin typeface="+mj-lt"/>
              </a:rPr>
            </a:br>
            <a:endParaRPr lang="en-GB" sz="2400" dirty="0" smtClean="0">
              <a:latin typeface="+mj-lt"/>
            </a:endParaRPr>
          </a:p>
          <a:p>
            <a:pPr marL="0" indent="0">
              <a:buFont typeface="Arial" panose="020B0604020202020204" pitchFamily="34" charset="0"/>
              <a:buNone/>
            </a:pPr>
            <a:endParaRPr lang="en-GB" sz="2400" dirty="0" smtClean="0">
              <a:latin typeface="+mj-lt"/>
            </a:endParaRPr>
          </a:p>
          <a:p>
            <a:pPr marL="0" indent="0">
              <a:buFont typeface="Arial" panose="020B0604020202020204" pitchFamily="34" charset="0"/>
              <a:buNone/>
            </a:pPr>
            <a:r>
              <a:rPr lang="en-GB" sz="2400" dirty="0" smtClean="0">
                <a:latin typeface="+mj-lt"/>
              </a:rPr>
              <a:t>  </a:t>
            </a:r>
          </a:p>
        </p:txBody>
      </p:sp>
      <p:sp>
        <p:nvSpPr>
          <p:cNvPr id="3" name="Oval 2"/>
          <p:cNvSpPr/>
          <p:nvPr/>
        </p:nvSpPr>
        <p:spPr>
          <a:xfrm>
            <a:off x="5598033" y="763905"/>
            <a:ext cx="5779008" cy="5259070"/>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7" name="Rectangle 6"/>
          <p:cNvSpPr/>
          <p:nvPr/>
        </p:nvSpPr>
        <p:spPr>
          <a:xfrm>
            <a:off x="6268974" y="1485225"/>
            <a:ext cx="4437126" cy="3816429"/>
          </a:xfrm>
          <a:prstGeom prst="rect">
            <a:avLst/>
          </a:prstGeom>
        </p:spPr>
        <p:txBody>
          <a:bodyPr wrap="square">
            <a:spAutoFit/>
          </a:bodyPr>
          <a:lstStyle/>
          <a:p>
            <a:pPr algn="ctr"/>
            <a:r>
              <a:rPr lang="en-GB" sz="2200" dirty="0">
                <a:solidFill>
                  <a:srgbClr val="F9FCD0"/>
                </a:solidFill>
                <a:latin typeface="+mj-lt"/>
              </a:rPr>
              <a:t>Increasing numbers of refugees and migrants take their chances aboard unseaworthy boats and dinghies in a desperate bid to reach Europe. The vast majority of those attempting this dangerous crossing are in need of international protection, fleeing war, violence and persecution in their country of origin. Every year these movements continue to exact a devastating toll on human life.</a:t>
            </a:r>
          </a:p>
        </p:txBody>
      </p:sp>
    </p:spTree>
    <p:extLst>
      <p:ext uri="{BB962C8B-B14F-4D97-AF65-F5344CB8AC3E}">
        <p14:creationId xmlns:p14="http://schemas.microsoft.com/office/powerpoint/2010/main" val="242313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latin typeface="+mj-lt"/>
              </a:rPr>
              <a:t> </a:t>
            </a:r>
            <a:endParaRPr lang="en-GB" dirty="0">
              <a:latin typeface="+mj-lt"/>
            </a:endParaRPr>
          </a:p>
        </p:txBody>
      </p:sp>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0" y="1407033"/>
            <a:ext cx="3255807" cy="3255807"/>
          </a:xfrm>
          <a:prstGeom prst="rect">
            <a:avLst/>
          </a:prstGeom>
        </p:spPr>
      </p:pic>
      <p:sp>
        <p:nvSpPr>
          <p:cNvPr id="7" name="Rectangle 6"/>
          <p:cNvSpPr/>
          <p:nvPr/>
        </p:nvSpPr>
        <p:spPr>
          <a:xfrm>
            <a:off x="4374762" y="2136806"/>
            <a:ext cx="2735881" cy="1938992"/>
          </a:xfrm>
          <a:prstGeom prst="rect">
            <a:avLst/>
          </a:prstGeom>
        </p:spPr>
        <p:txBody>
          <a:bodyPr wrap="square">
            <a:spAutoFit/>
          </a:bodyPr>
          <a:lstStyle/>
          <a:p>
            <a:pPr algn="ctr"/>
            <a:r>
              <a:rPr lang="en-GB" sz="2400" dirty="0" smtClean="0">
                <a:latin typeface="+mj-lt"/>
              </a:rPr>
              <a:t>Why do you think so many people are still risking their lives at sea, even when </a:t>
            </a:r>
            <a:r>
              <a:rPr lang="en-GB" sz="2400" smtClean="0">
                <a:latin typeface="+mj-lt"/>
              </a:rPr>
              <a:t>they know the dangers?</a:t>
            </a:r>
            <a:endParaRPr lang="en-GB" sz="2400" dirty="0">
              <a:latin typeface="+mj-lt"/>
            </a:endParaRPr>
          </a:p>
        </p:txBody>
      </p:sp>
    </p:spTree>
    <p:extLst>
      <p:ext uri="{BB962C8B-B14F-4D97-AF65-F5344CB8AC3E}">
        <p14:creationId xmlns:p14="http://schemas.microsoft.com/office/powerpoint/2010/main" val="311631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a:spLocks noGrp="1"/>
          </p:cNvSpPr>
          <p:nvPr>
            <p:ph idx="1"/>
          </p:nvPr>
        </p:nvSpPr>
        <p:spPr>
          <a:xfrm>
            <a:off x="422658" y="4662840"/>
            <a:ext cx="11177014" cy="1202627"/>
          </a:xfrm>
        </p:spPr>
        <p:txBody>
          <a:bodyPr>
            <a:normAutofit/>
          </a:bodyPr>
          <a:lstStyle/>
          <a:p>
            <a:pPr marL="0" indent="0">
              <a:buNone/>
            </a:pPr>
            <a:r>
              <a:rPr lang="en-GB" sz="2400" dirty="0">
                <a:latin typeface="+mj-lt"/>
              </a:rPr>
              <a:t>Split the class into pairs and ask each pair to come up with </a:t>
            </a:r>
            <a:r>
              <a:rPr lang="en-GB" sz="2400" b="1" dirty="0" smtClean="0">
                <a:latin typeface="+mj-lt"/>
              </a:rPr>
              <a:t>three </a:t>
            </a:r>
            <a:r>
              <a:rPr lang="en-GB" sz="2400" dirty="0" smtClean="0">
                <a:latin typeface="+mj-lt"/>
              </a:rPr>
              <a:t>responses to the question, and then </a:t>
            </a:r>
            <a:r>
              <a:rPr lang="en-GB" sz="2400" dirty="0">
                <a:latin typeface="+mj-lt"/>
              </a:rPr>
              <a:t>for each reason, produce a </a:t>
            </a:r>
            <a:r>
              <a:rPr lang="en-GB" sz="2400" b="1" dirty="0" smtClean="0">
                <a:latin typeface="+mj-lt"/>
              </a:rPr>
              <a:t>counter-argument</a:t>
            </a:r>
            <a:r>
              <a:rPr lang="en-GB" sz="2400" dirty="0">
                <a:latin typeface="+mj-lt"/>
              </a:rPr>
              <a:t> </a:t>
            </a:r>
            <a:r>
              <a:rPr lang="en-GB" sz="2400" dirty="0" smtClean="0">
                <a:latin typeface="+mj-lt"/>
              </a:rPr>
              <a:t>for each idea (examples on next slide).	</a:t>
            </a:r>
          </a:p>
          <a:p>
            <a:pPr marL="0" indent="0">
              <a:buNone/>
            </a:pPr>
            <a:endParaRPr lang="en-GB" sz="2400" b="1" dirty="0">
              <a:latin typeface="+mj-lt"/>
            </a:endParaRPr>
          </a:p>
          <a:p>
            <a:pPr marL="0" indent="0">
              <a:buNone/>
            </a:pPr>
            <a:endParaRPr lang="en-GB" sz="2400" dirty="0">
              <a:latin typeface="+mj-lt"/>
            </a:endParaRPr>
          </a:p>
          <a:p>
            <a:pPr marL="0" indent="0">
              <a:buNone/>
            </a:pP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latin typeface="+mj-lt"/>
              </a:rPr>
              <a:t> </a:t>
            </a:r>
            <a:endParaRPr lang="en-GB" dirty="0">
              <a:latin typeface="+mj-lt"/>
            </a:endParaRPr>
          </a:p>
        </p:txBody>
      </p:sp>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0" y="1407033"/>
            <a:ext cx="3255807" cy="3255807"/>
          </a:xfrm>
          <a:prstGeom prst="rect">
            <a:avLst/>
          </a:prstGeom>
        </p:spPr>
      </p:pic>
      <p:sp>
        <p:nvSpPr>
          <p:cNvPr id="7" name="Rectangle 6"/>
          <p:cNvSpPr/>
          <p:nvPr/>
        </p:nvSpPr>
        <p:spPr>
          <a:xfrm>
            <a:off x="4374762" y="2136806"/>
            <a:ext cx="2735881" cy="1569660"/>
          </a:xfrm>
          <a:prstGeom prst="rect">
            <a:avLst/>
          </a:prstGeom>
        </p:spPr>
        <p:txBody>
          <a:bodyPr wrap="square">
            <a:spAutoFit/>
          </a:bodyPr>
          <a:lstStyle/>
          <a:p>
            <a:pPr algn="ctr"/>
            <a:r>
              <a:rPr lang="en-GB" sz="2400" dirty="0">
                <a:latin typeface="+mj-lt"/>
              </a:rPr>
              <a:t>Do you think we should be doing more to support refugees? </a:t>
            </a:r>
          </a:p>
        </p:txBody>
      </p:sp>
    </p:spTree>
    <p:extLst>
      <p:ext uri="{BB962C8B-B14F-4D97-AF65-F5344CB8AC3E}">
        <p14:creationId xmlns:p14="http://schemas.microsoft.com/office/powerpoint/2010/main" val="22560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367" y="1450403"/>
            <a:ext cx="11431270" cy="4905947"/>
          </a:xfrm>
        </p:spPr>
        <p:txBody>
          <a:bodyPr>
            <a:normAutofit/>
          </a:bodyPr>
          <a:lstStyle/>
          <a:p>
            <a:pPr marL="0" lvl="0" indent="0">
              <a:buNone/>
            </a:pPr>
            <a:r>
              <a:rPr lang="en-GB" sz="2400" b="1" u="sng" dirty="0" smtClean="0">
                <a:latin typeface="+mj-lt"/>
              </a:rPr>
              <a:t>What can we do?</a:t>
            </a:r>
          </a:p>
          <a:p>
            <a:pPr marL="0" lvl="0" indent="0">
              <a:buNone/>
            </a:pPr>
            <a:endParaRPr lang="en-GB" sz="2400" dirty="0">
              <a:latin typeface="+mj-lt"/>
            </a:endParaRPr>
          </a:p>
          <a:p>
            <a:pPr marL="0" lvl="0" indent="0">
              <a:buNone/>
            </a:pPr>
            <a:r>
              <a:rPr lang="en-GB" sz="2400" dirty="0" smtClean="0">
                <a:latin typeface="+mj-lt"/>
              </a:rPr>
              <a:t>There are many ways for us (young and old) to support people coming into our countries as refugees – with awareness, compassion and understanding being one of the most powerful tools we can offer. </a:t>
            </a:r>
            <a:br>
              <a:rPr lang="en-GB" sz="2400" dirty="0" smtClean="0">
                <a:latin typeface="+mj-lt"/>
              </a:rPr>
            </a:br>
            <a:r>
              <a:rPr lang="en-GB" sz="2400" dirty="0" smtClean="0">
                <a:latin typeface="+mj-lt"/>
              </a:rPr>
              <a:t/>
            </a:r>
            <a:br>
              <a:rPr lang="en-GB" sz="2400" dirty="0" smtClean="0">
                <a:latin typeface="+mj-lt"/>
              </a:rPr>
            </a:br>
            <a:r>
              <a:rPr lang="en-GB" sz="2400" dirty="0" smtClean="0">
                <a:latin typeface="+mj-lt"/>
              </a:rPr>
              <a:t>Showing someone friendship and support is a huge offering, that every single one of us can give.</a:t>
            </a:r>
          </a:p>
          <a:p>
            <a:pPr marL="0" lvl="0" indent="0">
              <a:buNone/>
            </a:pPr>
            <a:r>
              <a:rPr lang="en-GB" sz="2400" dirty="0">
                <a:latin typeface="+mj-lt"/>
              </a:rPr>
              <a:t/>
            </a:r>
            <a:br>
              <a:rPr lang="en-GB" sz="2400" dirty="0">
                <a:latin typeface="+mj-lt"/>
              </a:rPr>
            </a:br>
            <a:r>
              <a:rPr lang="en-GB" sz="2400" dirty="0" smtClean="0">
                <a:latin typeface="+mj-lt"/>
              </a:rPr>
              <a:t>For more ideas, visit one or more of the following websites:</a:t>
            </a: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78138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662" y="1165225"/>
            <a:ext cx="11337851" cy="4351338"/>
          </a:xfrm>
        </p:spPr>
        <p:txBody>
          <a:bodyPr>
            <a:normAutofit lnSpcReduction="10000"/>
          </a:bodyPr>
          <a:lstStyle/>
          <a:p>
            <a:pPr marL="0" indent="0">
              <a:buNone/>
            </a:pPr>
            <a:r>
              <a:rPr lang="en-GB" dirty="0" smtClean="0">
                <a:latin typeface="+mj-lt"/>
                <a:hlinkClick r:id="rId2"/>
              </a:rPr>
              <a:t>8 Practical ways to help refugees</a:t>
            </a:r>
            <a:r>
              <a:rPr lang="en-GB" dirty="0" smtClean="0">
                <a:latin typeface="+mj-lt"/>
              </a:rPr>
              <a:t> (TED website)</a:t>
            </a:r>
          </a:p>
          <a:p>
            <a:pPr marL="0" indent="0">
              <a:buNone/>
            </a:pPr>
            <a:endParaRPr lang="en-GB" dirty="0">
              <a:latin typeface="+mj-lt"/>
            </a:endParaRPr>
          </a:p>
          <a:p>
            <a:pPr marL="0" indent="0">
              <a:buNone/>
            </a:pPr>
            <a:r>
              <a:rPr lang="en-GB" dirty="0" smtClean="0">
                <a:latin typeface="+mj-lt"/>
                <a:hlinkClick r:id="rId3"/>
              </a:rPr>
              <a:t>Here’s how you can help</a:t>
            </a:r>
            <a:r>
              <a:rPr lang="en-GB" dirty="0" smtClean="0">
                <a:latin typeface="+mj-lt"/>
              </a:rPr>
              <a:t> (refugee action website)</a:t>
            </a:r>
          </a:p>
          <a:p>
            <a:pPr marL="0" indent="0">
              <a:buNone/>
            </a:pPr>
            <a:endParaRPr lang="en-GB" dirty="0">
              <a:latin typeface="+mj-lt"/>
            </a:endParaRPr>
          </a:p>
          <a:p>
            <a:pPr marL="0" indent="0">
              <a:buNone/>
            </a:pPr>
            <a:r>
              <a:rPr lang="en-GB" dirty="0" smtClean="0">
                <a:latin typeface="+mj-lt"/>
                <a:hlinkClick r:id="rId4"/>
              </a:rPr>
              <a:t>How can you help? </a:t>
            </a:r>
            <a:r>
              <a:rPr lang="en-GB" dirty="0" smtClean="0">
                <a:latin typeface="+mj-lt"/>
              </a:rPr>
              <a:t>(Government website)</a:t>
            </a:r>
          </a:p>
          <a:p>
            <a:pPr marL="0" indent="0">
              <a:buNone/>
            </a:pPr>
            <a:endParaRPr lang="en-GB" dirty="0" smtClean="0">
              <a:latin typeface="+mj-lt"/>
            </a:endParaRPr>
          </a:p>
          <a:p>
            <a:pPr marL="0" indent="0">
              <a:buNone/>
            </a:pPr>
            <a:r>
              <a:rPr lang="en-GB" dirty="0" smtClean="0">
                <a:latin typeface="+mj-lt"/>
                <a:hlinkClick r:id="rId5"/>
              </a:rPr>
              <a:t>Get involved </a:t>
            </a:r>
            <a:r>
              <a:rPr lang="en-GB" dirty="0" smtClean="0">
                <a:latin typeface="+mj-lt"/>
              </a:rPr>
              <a:t>(Help refugees website)</a:t>
            </a:r>
          </a:p>
          <a:p>
            <a:pPr marL="0" indent="0">
              <a:buNone/>
            </a:pPr>
            <a:endParaRPr lang="en-GB" dirty="0">
              <a:latin typeface="+mj-lt"/>
            </a:endParaRPr>
          </a:p>
          <a:p>
            <a:pPr marL="0" indent="0">
              <a:buNone/>
            </a:pPr>
            <a:r>
              <a:rPr lang="en-GB" dirty="0" smtClean="0">
                <a:latin typeface="+mj-lt"/>
                <a:hlinkClick r:id="rId6"/>
              </a:rPr>
              <a:t>5 ways to help </a:t>
            </a:r>
            <a:r>
              <a:rPr lang="en-GB" dirty="0" smtClean="0">
                <a:latin typeface="+mj-lt"/>
              </a:rPr>
              <a:t>(Independent article)</a:t>
            </a:r>
          </a:p>
          <a:p>
            <a:pPr marL="0" indent="0">
              <a:buNone/>
            </a:pPr>
            <a:endParaRPr lang="en-GB"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1451163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1620" y="6166559"/>
            <a:ext cx="1430027" cy="573741"/>
          </a:xfrm>
          <a:prstGeom prst="rect">
            <a:avLst/>
          </a:prstGeom>
        </p:spPr>
      </p:pic>
      <p:sp>
        <p:nvSpPr>
          <p:cNvPr id="14" name="Oval 13"/>
          <p:cNvSpPr/>
          <p:nvPr/>
        </p:nvSpPr>
        <p:spPr>
          <a:xfrm>
            <a:off x="3147007" y="825178"/>
            <a:ext cx="5847906" cy="5709684"/>
          </a:xfrm>
          <a:prstGeom prst="ellipse">
            <a:avLst/>
          </a:prstGeom>
          <a:solidFill>
            <a:schemeClr val="bg2">
              <a:lumMod val="10000"/>
              <a:alpha val="21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0" name="TextBox 9"/>
          <p:cNvSpPr txBox="1"/>
          <p:nvPr/>
        </p:nvSpPr>
        <p:spPr>
          <a:xfrm>
            <a:off x="3147007" y="2754320"/>
            <a:ext cx="5964348" cy="2400657"/>
          </a:xfrm>
          <a:prstGeom prst="rect">
            <a:avLst/>
          </a:prstGeom>
          <a:noFill/>
        </p:spPr>
        <p:txBody>
          <a:bodyPr wrap="square" rtlCol="0">
            <a:spAutoFit/>
          </a:bodyPr>
          <a:lstStyle/>
          <a:p>
            <a:pPr algn="ctr"/>
            <a:r>
              <a:rPr lang="en-GB" sz="4800" b="1" dirty="0" smtClean="0">
                <a:solidFill>
                  <a:prstClr val="white"/>
                </a:solidFill>
              </a:rPr>
              <a:t>I M </a:t>
            </a:r>
            <a:r>
              <a:rPr lang="en-GB" sz="4800" b="1" dirty="0" err="1" smtClean="0">
                <a:solidFill>
                  <a:prstClr val="white"/>
                </a:solidFill>
              </a:rPr>
              <a:t>M</a:t>
            </a:r>
            <a:r>
              <a:rPr lang="en-GB" sz="4800" b="1" dirty="0" smtClean="0">
                <a:solidFill>
                  <a:prstClr val="white"/>
                </a:solidFill>
              </a:rPr>
              <a:t> I G R A T I O N  &amp; R E F U G E </a:t>
            </a:r>
            <a:r>
              <a:rPr lang="en-GB" sz="4800" b="1" dirty="0" err="1" smtClean="0">
                <a:solidFill>
                  <a:prstClr val="white"/>
                </a:solidFill>
              </a:rPr>
              <a:t>E</a:t>
            </a:r>
            <a:r>
              <a:rPr lang="en-GB" sz="4800" b="1" dirty="0" smtClean="0">
                <a:solidFill>
                  <a:prstClr val="white"/>
                </a:solidFill>
              </a:rPr>
              <a:t> S</a:t>
            </a:r>
          </a:p>
          <a:p>
            <a:pPr algn="ctr"/>
            <a:endParaRPr lang="en-GB" sz="1400" b="1" dirty="0" smtClean="0">
              <a:solidFill>
                <a:prstClr val="white"/>
              </a:solidFill>
            </a:endParaRPr>
          </a:p>
          <a:p>
            <a:pPr algn="ctr"/>
            <a:r>
              <a:rPr lang="en-GB" sz="2000" b="1" dirty="0" smtClean="0">
                <a:solidFill>
                  <a:srgbClr val="FEE725"/>
                </a:solidFill>
              </a:rPr>
              <a:t>T H I S </a:t>
            </a:r>
            <a:r>
              <a:rPr lang="en-GB" sz="2000" b="1" dirty="0">
                <a:solidFill>
                  <a:srgbClr val="FEE725"/>
                </a:solidFill>
              </a:rPr>
              <a:t> </a:t>
            </a:r>
            <a:r>
              <a:rPr lang="en-GB" sz="2000" b="1" dirty="0" smtClean="0">
                <a:solidFill>
                  <a:srgbClr val="FEE725"/>
                </a:solidFill>
              </a:rPr>
              <a:t>S O R T  O F  L E A R N I N G  </a:t>
            </a:r>
          </a:p>
          <a:p>
            <a:pPr algn="ctr"/>
            <a:r>
              <a:rPr lang="en-GB" sz="2000" b="1" dirty="0" smtClean="0">
                <a:solidFill>
                  <a:srgbClr val="FEE725"/>
                </a:solidFill>
              </a:rPr>
              <a:t>C A N</a:t>
            </a:r>
            <a:r>
              <a:rPr lang="en-GB" sz="2000" dirty="0" smtClean="0">
                <a:solidFill>
                  <a:srgbClr val="FEE725"/>
                </a:solidFill>
              </a:rPr>
              <a:t> ’ </a:t>
            </a:r>
            <a:r>
              <a:rPr lang="en-GB" sz="2000" b="1" dirty="0" smtClean="0">
                <a:solidFill>
                  <a:srgbClr val="FEE725"/>
                </a:solidFill>
              </a:rPr>
              <a:t>T  W A I T </a:t>
            </a:r>
          </a:p>
        </p:txBody>
      </p:sp>
    </p:spTree>
    <p:extLst>
      <p:ext uri="{BB962C8B-B14F-4D97-AF65-F5344CB8AC3E}">
        <p14:creationId xmlns:p14="http://schemas.microsoft.com/office/powerpoint/2010/main" val="341897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Oval 5"/>
          <p:cNvSpPr/>
          <p:nvPr/>
        </p:nvSpPr>
        <p:spPr>
          <a:xfrm>
            <a:off x="3456497" y="949605"/>
            <a:ext cx="5158688" cy="5205423"/>
          </a:xfrm>
          <a:prstGeom prst="ellipse">
            <a:avLst/>
          </a:prstGeom>
          <a:solidFill>
            <a:schemeClr val="tx1">
              <a:alpha val="65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7" name="TextBox 6"/>
          <p:cNvSpPr txBox="1"/>
          <p:nvPr/>
        </p:nvSpPr>
        <p:spPr>
          <a:xfrm>
            <a:off x="3456497" y="3001319"/>
            <a:ext cx="5158688" cy="1077218"/>
          </a:xfrm>
          <a:prstGeom prst="rect">
            <a:avLst/>
          </a:prstGeom>
          <a:noFill/>
        </p:spPr>
        <p:txBody>
          <a:bodyPr wrap="square" rtlCol="0">
            <a:spAutoFit/>
          </a:bodyPr>
          <a:lstStyle/>
          <a:p>
            <a:pPr algn="ctr"/>
            <a:r>
              <a:rPr lang="en-GB" sz="2800" b="1" dirty="0" smtClean="0">
                <a:solidFill>
                  <a:prstClr val="white"/>
                </a:solidFill>
                <a:latin typeface="Foco" panose="020B0504050202020203" pitchFamily="34" charset="0"/>
              </a:rPr>
              <a:t>C R O S </a:t>
            </a:r>
            <a:r>
              <a:rPr lang="en-GB" sz="2800" b="1" dirty="0" err="1" smtClean="0">
                <a:solidFill>
                  <a:prstClr val="white"/>
                </a:solidFill>
                <a:latin typeface="Foco" panose="020B0504050202020203" pitchFamily="34" charset="0"/>
              </a:rPr>
              <a:t>S</a:t>
            </a:r>
            <a:r>
              <a:rPr lang="en-GB" sz="2800" b="1" dirty="0" smtClean="0">
                <a:solidFill>
                  <a:prstClr val="white"/>
                </a:solidFill>
                <a:latin typeface="Foco" panose="020B0504050202020203" pitchFamily="34" charset="0"/>
              </a:rPr>
              <a:t> I N G  T H E  S E A S</a:t>
            </a:r>
          </a:p>
          <a:p>
            <a:pPr algn="ctr"/>
            <a:endParaRPr lang="en-GB" sz="1200" b="1" dirty="0" smtClean="0">
              <a:solidFill>
                <a:prstClr val="white"/>
              </a:solidFill>
              <a:latin typeface="Foco" panose="020B0504050202020203" pitchFamily="34" charset="0"/>
            </a:endParaRPr>
          </a:p>
          <a:p>
            <a:pPr algn="ctr"/>
            <a:r>
              <a:rPr lang="en-GB" sz="2400" b="1" dirty="0" smtClean="0">
                <a:solidFill>
                  <a:srgbClr val="FEE725"/>
                </a:solidFill>
                <a:latin typeface="Foco" panose="020B0504050202020203" pitchFamily="34" charset="0"/>
              </a:rPr>
              <a:t>W E E K  4 </a:t>
            </a:r>
          </a:p>
        </p:txBody>
      </p:sp>
      <p:sp>
        <p:nvSpPr>
          <p:cNvPr id="9" name="TextBox 8"/>
          <p:cNvSpPr txBox="1"/>
          <p:nvPr/>
        </p:nvSpPr>
        <p:spPr>
          <a:xfrm>
            <a:off x="4194438" y="5330007"/>
            <a:ext cx="3718051" cy="400110"/>
          </a:xfrm>
          <a:prstGeom prst="rect">
            <a:avLst/>
          </a:prstGeom>
          <a:noFill/>
        </p:spPr>
        <p:txBody>
          <a:bodyPr wrap="square" rtlCol="0">
            <a:spAutoFit/>
          </a:bodyPr>
          <a:lstStyle/>
          <a:p>
            <a:pPr algn="ctr"/>
            <a:r>
              <a:rPr lang="en-GB" sz="2000" b="1" dirty="0" smtClean="0">
                <a:solidFill>
                  <a:prstClr val="white"/>
                </a:solidFill>
                <a:ea typeface="Times New Roman" panose="02020603050405020304" pitchFamily="18" charset="0"/>
                <a:cs typeface="Times New Roman" panose="02020603050405020304" pitchFamily="18" charset="0"/>
              </a:rPr>
              <a:t>15  M I N U T E S </a:t>
            </a:r>
            <a:endParaRPr lang="en-GB" sz="2000" dirty="0">
              <a:solidFill>
                <a:prstClr val="white"/>
              </a:solidFill>
              <a:ea typeface="Times New Roman" panose="02020603050405020304" pitchFamily="18" charset="0"/>
            </a:endParaRPr>
          </a:p>
        </p:txBody>
      </p:sp>
      <p:sp>
        <p:nvSpPr>
          <p:cNvPr id="10" name="Oval 9"/>
          <p:cNvSpPr/>
          <p:nvPr/>
        </p:nvSpPr>
        <p:spPr>
          <a:xfrm flipH="1">
            <a:off x="6973169" y="5481171"/>
            <a:ext cx="60959" cy="688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 name="Oval 12"/>
          <p:cNvSpPr/>
          <p:nvPr/>
        </p:nvSpPr>
        <p:spPr>
          <a:xfrm flipH="1">
            <a:off x="5067025" y="5495656"/>
            <a:ext cx="60959" cy="688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Tree>
    <p:extLst>
      <p:ext uri="{BB962C8B-B14F-4D97-AF65-F5344CB8AC3E}">
        <p14:creationId xmlns:p14="http://schemas.microsoft.com/office/powerpoint/2010/main" val="3652946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369" y="370312"/>
            <a:ext cx="11357344" cy="1190958"/>
          </a:xfrm>
        </p:spPr>
        <p:txBody>
          <a:bodyPr/>
          <a:lstStyle/>
          <a:p>
            <a:r>
              <a:rPr lang="en-GB" dirty="0"/>
              <a:t>In this lesson, students will:</a:t>
            </a:r>
          </a:p>
        </p:txBody>
      </p:sp>
      <p:sp>
        <p:nvSpPr>
          <p:cNvPr id="3" name="Content Placeholder 2"/>
          <p:cNvSpPr>
            <a:spLocks noGrp="1"/>
          </p:cNvSpPr>
          <p:nvPr>
            <p:ph idx="1"/>
          </p:nvPr>
        </p:nvSpPr>
        <p:spPr>
          <a:xfrm>
            <a:off x="1727335" y="1815910"/>
            <a:ext cx="10095857" cy="4591240"/>
          </a:xfrm>
        </p:spPr>
        <p:txBody>
          <a:bodyPr>
            <a:normAutofit/>
          </a:bodyPr>
          <a:lstStyle/>
          <a:p>
            <a:pPr marL="0" indent="0">
              <a:buNone/>
            </a:pPr>
            <a:r>
              <a:rPr lang="en-GB" dirty="0">
                <a:latin typeface="+mj-lt"/>
              </a:rPr>
              <a:t>Think about some of the human suffering and choices (or lack of) for people when crossing the seas in search of safety</a:t>
            </a:r>
            <a:endParaRPr lang="en-GB" sz="1050" dirty="0">
              <a:latin typeface="+mj-lt"/>
            </a:endParaRPr>
          </a:p>
          <a:p>
            <a:pPr marL="0" indent="0">
              <a:buNone/>
            </a:pPr>
            <a:endParaRPr lang="en-GB" sz="1050" dirty="0">
              <a:latin typeface="+mj-lt"/>
            </a:endParaRPr>
          </a:p>
          <a:p>
            <a:pPr marL="0" indent="0">
              <a:buNone/>
            </a:pPr>
            <a:endParaRPr lang="en-GB" sz="1050" dirty="0">
              <a:latin typeface="+mj-lt"/>
            </a:endParaRPr>
          </a:p>
          <a:p>
            <a:pPr marL="0" indent="0">
              <a:buNone/>
            </a:pPr>
            <a:r>
              <a:rPr lang="en-GB" dirty="0">
                <a:latin typeface="+mj-lt"/>
              </a:rPr>
              <a:t>Understand why crossing the sea into uncertainty has become more hopeful for so many compared to staying at home</a:t>
            </a:r>
          </a:p>
          <a:p>
            <a:pPr marL="0" indent="0">
              <a:buNone/>
            </a:pPr>
            <a:endParaRPr lang="en-GB" sz="1200" dirty="0">
              <a:latin typeface="+mj-lt"/>
            </a:endParaRPr>
          </a:p>
          <a:p>
            <a:pPr marL="0" indent="0">
              <a:buNone/>
            </a:pPr>
            <a:r>
              <a:rPr lang="en-GB" dirty="0">
                <a:latin typeface="+mj-lt"/>
              </a:rPr>
              <a:t>Explore and unravel some of the choices we all have in responding to immigrants and refugees  </a:t>
            </a:r>
          </a:p>
        </p:txBody>
      </p:sp>
      <p:sp>
        <p:nvSpPr>
          <p:cNvPr id="8" name="Oval 7"/>
          <p:cNvSpPr/>
          <p:nvPr/>
        </p:nvSpPr>
        <p:spPr>
          <a:xfrm>
            <a:off x="370369" y="1618502"/>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THINK!</a:t>
            </a:r>
            <a:endParaRPr lang="en-GB" sz="1600" b="1" dirty="0">
              <a:solidFill>
                <a:srgbClr val="FEE725"/>
              </a:solidFill>
              <a:latin typeface="Foco"/>
            </a:endParaRPr>
          </a:p>
        </p:txBody>
      </p:sp>
      <p:sp>
        <p:nvSpPr>
          <p:cNvPr id="9" name="Oval 8"/>
          <p:cNvSpPr/>
          <p:nvPr/>
        </p:nvSpPr>
        <p:spPr>
          <a:xfrm>
            <a:off x="370369" y="3078706"/>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FEEL!</a:t>
            </a:r>
            <a:endParaRPr lang="en-GB" sz="1600" b="1" dirty="0">
              <a:solidFill>
                <a:srgbClr val="FEE725"/>
              </a:solidFill>
              <a:latin typeface="Foco"/>
            </a:endParaRPr>
          </a:p>
        </p:txBody>
      </p:sp>
      <p:sp>
        <p:nvSpPr>
          <p:cNvPr id="10" name="Oval 9"/>
          <p:cNvSpPr/>
          <p:nvPr/>
        </p:nvSpPr>
        <p:spPr>
          <a:xfrm>
            <a:off x="370369" y="4538910"/>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endParaRPr lang="en-GB" b="1" dirty="0">
              <a:solidFill>
                <a:srgbClr val="FEE725"/>
              </a:solidFill>
            </a:endParaRPr>
          </a:p>
        </p:txBody>
      </p:sp>
      <p:sp>
        <p:nvSpPr>
          <p:cNvPr id="11" name="TextBox 10"/>
          <p:cNvSpPr txBox="1"/>
          <p:nvPr/>
        </p:nvSpPr>
        <p:spPr>
          <a:xfrm>
            <a:off x="410541" y="4971927"/>
            <a:ext cx="1216240" cy="338554"/>
          </a:xfrm>
          <a:prstGeom prst="rect">
            <a:avLst/>
          </a:prstGeom>
          <a:noFill/>
        </p:spPr>
        <p:txBody>
          <a:bodyPr wrap="square" rtlCol="0">
            <a:spAutoFit/>
          </a:bodyPr>
          <a:lstStyle/>
          <a:p>
            <a:r>
              <a:rPr lang="en-GB" sz="1600" b="1" dirty="0" smtClean="0">
                <a:solidFill>
                  <a:srgbClr val="FEE725"/>
                </a:solidFill>
                <a:latin typeface="Foco"/>
              </a:rPr>
              <a:t>CONNECT!</a:t>
            </a:r>
            <a:endParaRPr lang="en-GB" sz="1600" b="1" dirty="0">
              <a:solidFill>
                <a:srgbClr val="FEE725"/>
              </a:solidFill>
              <a:latin typeface="Foco"/>
            </a:endParaRPr>
          </a:p>
        </p:txBody>
      </p:sp>
    </p:spTree>
    <p:extLst>
      <p:ext uri="{BB962C8B-B14F-4D97-AF65-F5344CB8AC3E}">
        <p14:creationId xmlns:p14="http://schemas.microsoft.com/office/powerpoint/2010/main" val="926353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solidFill>
            <a:schemeClr val="tx1">
              <a:alpha val="72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65593" y="4251960"/>
            <a:ext cx="3754810" cy="1661993"/>
          </a:xfrm>
          <a:prstGeom prst="rect">
            <a:avLst/>
          </a:prstGeom>
          <a:noFill/>
        </p:spPr>
        <p:txBody>
          <a:bodyPr wrap="square" rtlCol="0">
            <a:spAutoFit/>
          </a:bodyPr>
          <a:lstStyle/>
          <a:p>
            <a:pPr algn="ctr"/>
            <a:r>
              <a:rPr lang="en-GB" sz="2400" b="1" dirty="0" smtClean="0">
                <a:solidFill>
                  <a:prstClr val="white"/>
                </a:solidFill>
                <a:latin typeface="Foco" panose="020B0504050202020203" pitchFamily="34" charset="0"/>
              </a:rPr>
              <a:t>P R E  L E S S O N </a:t>
            </a:r>
          </a:p>
          <a:p>
            <a:pPr algn="ctr"/>
            <a:r>
              <a:rPr lang="en-GB" sz="2400" b="1" dirty="0">
                <a:solidFill>
                  <a:prstClr val="white"/>
                </a:solidFill>
                <a:latin typeface="Foco" panose="020B0504050202020203" pitchFamily="34" charset="0"/>
              </a:rPr>
              <a:t> </a:t>
            </a:r>
            <a:r>
              <a:rPr lang="en-GB" sz="2400" b="1" dirty="0" smtClean="0">
                <a:solidFill>
                  <a:prstClr val="white"/>
                </a:solidFill>
                <a:latin typeface="Foco" panose="020B0504050202020203" pitchFamily="34" charset="0"/>
              </a:rPr>
              <a:t>R E F L E C T I O N S </a:t>
            </a:r>
            <a:endParaRPr lang="en-GB" sz="1100" b="1" dirty="0" smtClean="0">
              <a:solidFill>
                <a:prstClr val="white"/>
              </a:solidFill>
              <a:latin typeface="Foco" panose="020B0504050202020203" pitchFamily="34" charset="0"/>
            </a:endParaRPr>
          </a:p>
          <a:p>
            <a:pPr algn="ctr"/>
            <a:endParaRPr lang="en-GB" b="1" dirty="0" smtClean="0">
              <a:solidFill>
                <a:srgbClr val="FEE725"/>
              </a:solidFill>
              <a:latin typeface="Foco" panose="020B0504050202020203" pitchFamily="34" charset="0"/>
            </a:endParaRPr>
          </a:p>
          <a:p>
            <a:pPr algn="ctr"/>
            <a:endParaRPr lang="en-GB" b="1" dirty="0">
              <a:solidFill>
                <a:srgbClr val="FEE725"/>
              </a:solidFill>
              <a:latin typeface="Foco" panose="020B0504050202020203" pitchFamily="34" charset="0"/>
            </a:endParaRPr>
          </a:p>
          <a:p>
            <a:pPr algn="ctr"/>
            <a:r>
              <a:rPr lang="en-GB" b="1" dirty="0" smtClean="0">
                <a:solidFill>
                  <a:srgbClr val="FEE725"/>
                </a:solidFill>
                <a:latin typeface="Foco" panose="020B0504050202020203" pitchFamily="34" charset="0"/>
              </a:rPr>
              <a:t>3 </a:t>
            </a:r>
            <a:r>
              <a:rPr lang="en-GB" dirty="0" smtClean="0">
                <a:solidFill>
                  <a:srgbClr val="FEE725"/>
                </a:solidFill>
                <a:latin typeface="Foco" panose="020B0504050202020203" pitchFamily="34" charset="0"/>
              </a:rPr>
              <a:t>– </a:t>
            </a:r>
            <a:r>
              <a:rPr lang="en-GB" b="1" dirty="0" smtClean="0">
                <a:solidFill>
                  <a:srgbClr val="FEE725"/>
                </a:solidFill>
                <a:latin typeface="Foco" panose="020B0504050202020203" pitchFamily="34" charset="0"/>
              </a:rPr>
              <a:t>5  M I N U T E S </a:t>
            </a:r>
            <a:r>
              <a:rPr lang="en-GB" dirty="0" smtClean="0">
                <a:solidFill>
                  <a:srgbClr val="FEE725"/>
                </a:solidFill>
                <a:latin typeface="Foco" panose="020B0504050202020203" pitchFamily="34" charset="0"/>
              </a:rPr>
              <a:t>+</a:t>
            </a:r>
          </a:p>
        </p:txBody>
      </p:sp>
    </p:spTree>
    <p:extLst>
      <p:ext uri="{BB962C8B-B14F-4D97-AF65-F5344CB8AC3E}">
        <p14:creationId xmlns:p14="http://schemas.microsoft.com/office/powerpoint/2010/main" val="2528282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1188720"/>
            <a:ext cx="10889510" cy="4988243"/>
          </a:xfrm>
        </p:spPr>
        <p:txBody>
          <a:bodyPr>
            <a:normAutofit/>
          </a:bodyPr>
          <a:lstStyle/>
          <a:p>
            <a:pPr marL="228597" indent="0">
              <a:lnSpc>
                <a:spcPct val="115000"/>
              </a:lnSpc>
              <a:spcAft>
                <a:spcPts val="1000"/>
              </a:spcAft>
              <a:buNone/>
            </a:pPr>
            <a:r>
              <a:rPr lang="en-GB" dirty="0">
                <a:latin typeface="+mj-lt"/>
                <a:ea typeface="Calibri" panose="020F0502020204030204" pitchFamily="34" charset="0"/>
                <a:cs typeface="Times New Roman" panose="02020603050405020304" pitchFamily="18" charset="0"/>
              </a:rPr>
              <a:t>I</a:t>
            </a:r>
            <a:r>
              <a:rPr lang="en-GB" dirty="0" smtClean="0">
                <a:effectLst/>
                <a:latin typeface="+mj-lt"/>
                <a:ea typeface="Calibri" panose="020F0502020204030204" pitchFamily="34" charset="0"/>
                <a:cs typeface="Times New Roman" panose="02020603050405020304" pitchFamily="18" charset="0"/>
              </a:rPr>
              <a:t>ntroduce the following REFLECTIVE QUESTIONS for students to consider during the lesson:</a:t>
            </a:r>
          </a:p>
          <a:p>
            <a:pPr marL="514350" lvl="0" indent="-514350">
              <a:buFont typeface="+mj-lt"/>
              <a:buAutoNum type="arabicPeriod"/>
            </a:pPr>
            <a:r>
              <a:rPr lang="en-GB" sz="2400" b="1" dirty="0">
                <a:latin typeface="+mj-lt"/>
              </a:rPr>
              <a:t>What are refugee camps actually like?</a:t>
            </a:r>
          </a:p>
          <a:p>
            <a:pPr marL="514350" lvl="0" indent="-514350">
              <a:buFont typeface="+mj-lt"/>
              <a:buAutoNum type="arabicPeriod"/>
            </a:pPr>
            <a:r>
              <a:rPr lang="en-GB" sz="2400" b="1" dirty="0">
                <a:latin typeface="+mj-lt"/>
              </a:rPr>
              <a:t>Do you think that we all have a role to play in the current migration crisis, whether it affects us directly or not? Why?</a:t>
            </a:r>
          </a:p>
          <a:p>
            <a:pPr marL="514350" lvl="0" indent="-514350">
              <a:buFont typeface="+mj-lt"/>
              <a:buAutoNum type="arabicPeriod"/>
            </a:pPr>
            <a:r>
              <a:rPr lang="en-GB" sz="2400" b="1" dirty="0">
                <a:latin typeface="+mj-lt"/>
              </a:rPr>
              <a:t>How have your responses to immigrants and refugees changed during these discussions?</a:t>
            </a:r>
          </a:p>
          <a:p>
            <a:pPr marL="514350" lvl="0" indent="-514350">
              <a:buFont typeface="+mj-lt"/>
              <a:buAutoNum type="arabicPeriod"/>
            </a:pPr>
            <a:r>
              <a:rPr lang="en-GB" sz="2400" b="1" dirty="0">
                <a:latin typeface="+mj-lt"/>
              </a:rPr>
              <a:t>What can we all do, on a personal level, to support the refugee crisis? </a:t>
            </a:r>
          </a:p>
        </p:txBody>
      </p:sp>
    </p:spTree>
    <p:extLst>
      <p:ext uri="{BB962C8B-B14F-4D97-AF65-F5344CB8AC3E}">
        <p14:creationId xmlns:p14="http://schemas.microsoft.com/office/powerpoint/2010/main" val="705283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solidFill>
            <a:schemeClr val="tx1">
              <a:alpha val="66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95536" y="3988509"/>
            <a:ext cx="3754810" cy="1384995"/>
          </a:xfrm>
          <a:prstGeom prst="rect">
            <a:avLst/>
          </a:prstGeom>
          <a:noFill/>
        </p:spPr>
        <p:txBody>
          <a:bodyPr wrap="square" rtlCol="0">
            <a:spAutoFit/>
          </a:bodyPr>
          <a:lstStyle/>
          <a:p>
            <a:pPr algn="ctr"/>
            <a:r>
              <a:rPr lang="en-GB" sz="2400" b="1" dirty="0" smtClean="0">
                <a:solidFill>
                  <a:prstClr val="white"/>
                </a:solidFill>
                <a:latin typeface="Foco" panose="020B0504050202020203" pitchFamily="34" charset="0"/>
              </a:rPr>
              <a:t>S E C R E T S  O F  T H E  </a:t>
            </a:r>
          </a:p>
          <a:p>
            <a:pPr algn="ctr"/>
            <a:r>
              <a:rPr lang="en-GB" sz="2400" b="1" dirty="0" smtClean="0">
                <a:solidFill>
                  <a:prstClr val="white"/>
                </a:solidFill>
                <a:latin typeface="Foco" panose="020B0504050202020203" pitchFamily="34" charset="0"/>
              </a:rPr>
              <a:t>S E A</a:t>
            </a:r>
            <a:endParaRPr lang="en-GB" b="1" dirty="0" smtClean="0">
              <a:solidFill>
                <a:srgbClr val="FEE725"/>
              </a:solidFill>
              <a:latin typeface="Foco" panose="020B0504050202020203" pitchFamily="34" charset="0"/>
            </a:endParaRPr>
          </a:p>
          <a:p>
            <a:pPr algn="ctr"/>
            <a:endParaRPr lang="en-GB" b="1" dirty="0">
              <a:solidFill>
                <a:srgbClr val="FEE725"/>
              </a:solidFill>
              <a:latin typeface="Foco" panose="020B0504050202020203" pitchFamily="34" charset="0"/>
            </a:endParaRPr>
          </a:p>
          <a:p>
            <a:pPr algn="ctr"/>
            <a:r>
              <a:rPr lang="en-GB" b="1" dirty="0" smtClean="0">
                <a:solidFill>
                  <a:srgbClr val="FEE725"/>
                </a:solidFill>
                <a:latin typeface="Foco" panose="020B0504050202020203" pitchFamily="34" charset="0"/>
              </a:rPr>
              <a:t> 1 </a:t>
            </a:r>
            <a:r>
              <a:rPr lang="en-GB" b="1" dirty="0">
                <a:solidFill>
                  <a:srgbClr val="FEE725"/>
                </a:solidFill>
                <a:latin typeface="Foco" panose="020B0504050202020203" pitchFamily="34" charset="0"/>
              </a:rPr>
              <a:t>0</a:t>
            </a:r>
            <a:r>
              <a:rPr lang="en-GB" b="1" dirty="0" smtClean="0">
                <a:solidFill>
                  <a:srgbClr val="FEE725"/>
                </a:solidFill>
                <a:latin typeface="Foco" panose="020B0504050202020203" pitchFamily="34" charset="0"/>
              </a:rPr>
              <a:t>  M I N U T E S </a:t>
            </a:r>
            <a:r>
              <a:rPr lang="en-GB" dirty="0" smtClean="0">
                <a:solidFill>
                  <a:srgbClr val="FEE725"/>
                </a:solidFill>
                <a:latin typeface="Foco" panose="020B0504050202020203" pitchFamily="34" charset="0"/>
              </a:rPr>
              <a:t>+</a:t>
            </a:r>
          </a:p>
        </p:txBody>
      </p:sp>
    </p:spTree>
    <p:extLst>
      <p:ext uri="{BB962C8B-B14F-4D97-AF65-F5344CB8AC3E}">
        <p14:creationId xmlns:p14="http://schemas.microsoft.com/office/powerpoint/2010/main" val="1222677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148" y="795655"/>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Century Gothic" panose="020B0502020202020204" pitchFamily="34" charset="0"/>
            </a:endParaRPr>
          </a:p>
          <a:p>
            <a:pPr marL="457205" lvl="1" indent="0">
              <a:buNone/>
            </a:pPr>
            <a:endParaRPr lang="en-GB" dirty="0"/>
          </a:p>
          <a:p>
            <a:endParaRPr lang="en-GB" dirty="0"/>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6"/>
          <p:cNvSpPr>
            <a:spLocks noChangeArrowheads="1"/>
          </p:cNvSpPr>
          <p:nvPr/>
        </p:nvSpPr>
        <p:spPr bwMode="auto">
          <a:xfrm>
            <a:off x="288584" y="1514474"/>
            <a:ext cx="10291572"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400" dirty="0">
                <a:latin typeface="+mj-lt"/>
              </a:rPr>
              <a:t>Watch the short </a:t>
            </a:r>
            <a:r>
              <a:rPr lang="en-GB" sz="2400" dirty="0" smtClean="0">
                <a:latin typeface="+mj-lt"/>
              </a:rPr>
              <a:t>film(5.54mins) made by humanitarian organisation </a:t>
            </a:r>
            <a:r>
              <a:rPr lang="en-GB" sz="2400" dirty="0" smtClean="0">
                <a:latin typeface="+mj-lt"/>
                <a:hlinkClick r:id="rId2"/>
              </a:rPr>
              <a:t>Samaritans Purse </a:t>
            </a:r>
            <a:r>
              <a:rPr lang="en-GB" sz="2400" dirty="0" smtClean="0">
                <a:latin typeface="+mj-lt"/>
              </a:rPr>
              <a:t>entitled:</a:t>
            </a:r>
          </a:p>
          <a:p>
            <a:endParaRPr lang="en-GB" sz="2400" dirty="0" smtClean="0">
              <a:latin typeface="+mj-lt"/>
            </a:endParaRPr>
          </a:p>
          <a:p>
            <a:r>
              <a:rPr lang="en-GB" sz="4000" b="1" dirty="0" smtClean="0">
                <a:latin typeface="+mj-lt"/>
                <a:hlinkClick r:id="rId3"/>
              </a:rPr>
              <a:t>The Rising Tide</a:t>
            </a:r>
            <a:endParaRPr lang="en-GB" sz="4000" b="1" dirty="0" smtClean="0">
              <a:latin typeface="+mj-lt"/>
            </a:endParaRPr>
          </a:p>
          <a:p>
            <a:r>
              <a:rPr lang="en-GB" altLang="en-US" sz="1400" b="1" dirty="0">
                <a:latin typeface="+mj-lt"/>
                <a:ea typeface="Calibri" panose="020F0502020204030204" pitchFamily="34" charset="0"/>
                <a:cs typeface="Times New Roman" panose="02020603050405020304" pitchFamily="18" charset="0"/>
              </a:rPr>
              <a:t>Click on the link above for the hyperlink</a:t>
            </a:r>
            <a:endParaRPr lang="en-GB" altLang="en-US" sz="2400" dirty="0">
              <a:latin typeface="+mj-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mj-lt"/>
              </a:rPr>
              <a:t>*You can stop watching at 5.05mins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endParaRPr>
          </a:p>
        </p:txBody>
      </p:sp>
      <p:pic>
        <p:nvPicPr>
          <p:cNvPr id="2" name="Picture 2" descr="https://i.ytimg.com/vi/RBjZ7kpTLrs/hqdefaul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5406" y="2334814"/>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76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Effect transition="in" filter="fade">
                                      <p:cBhvr>
                                        <p:cTn id="19" dur="1000"/>
                                        <p:tgtEl>
                                          <p:spTgt spid="9">
                                            <p:txEl>
                                              <p:pRg st="6" end="6"/>
                                            </p:txEl>
                                          </p:spTgt>
                                        </p:tgtEl>
                                      </p:cBhvr>
                                    </p:animEffect>
                                    <p:anim calcmode="lin" valueType="num">
                                      <p:cBhvr>
                                        <p:cTn id="20"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6"/>
          <p:cNvSpPr>
            <a:spLocks noChangeArrowheads="1"/>
          </p:cNvSpPr>
          <p:nvPr/>
        </p:nvSpPr>
        <p:spPr bwMode="auto">
          <a:xfrm>
            <a:off x="5831586" y="1407553"/>
            <a:ext cx="537362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rPr>
              <a:t>Allow students a few minutes to respond to the film with people sitting near to them.</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smtClean="0">
              <a:latin typeface="+mj-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rPr>
              <a:t>After sharing their initial responses, ask them to consider the following questions:</a:t>
            </a:r>
            <a:endParaRPr kumimoji="0" lang="en-GB" altLang="en-US" sz="4000" b="0" i="0" u="none" strike="noStrike" cap="none" normalizeH="0" baseline="0" dirty="0" smtClean="0">
              <a:ln>
                <a:noFill/>
              </a:ln>
              <a:solidFill>
                <a:schemeClr val="tx1"/>
              </a:solidFill>
              <a:effectLst/>
              <a:latin typeface="+mj-lt"/>
            </a:endParaRPr>
          </a:p>
        </p:txBody>
      </p:sp>
      <p:pic>
        <p:nvPicPr>
          <p:cNvPr id="10" name="Picture 2" descr="https://i.ytimg.com/vi/RBjZ7kpTLrs/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316" y="1442910"/>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28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12225" y="1047634"/>
            <a:ext cx="3497277" cy="3497277"/>
          </a:xfrm>
          <a:prstGeom prst="rect">
            <a:avLst/>
          </a:prstGeom>
        </p:spPr>
      </p:pic>
      <p:sp>
        <p:nvSpPr>
          <p:cNvPr id="10" name="Rectangle 9"/>
          <p:cNvSpPr/>
          <p:nvPr/>
        </p:nvSpPr>
        <p:spPr>
          <a:xfrm>
            <a:off x="3211895" y="2011442"/>
            <a:ext cx="2497936" cy="1569660"/>
          </a:xfrm>
          <a:prstGeom prst="rect">
            <a:avLst/>
          </a:prstGeom>
        </p:spPr>
        <p:txBody>
          <a:bodyPr wrap="square">
            <a:spAutoFit/>
          </a:bodyPr>
          <a:lstStyle/>
          <a:p>
            <a:pPr algn="ctr"/>
            <a:r>
              <a:rPr lang="en-GB" sz="2400" dirty="0">
                <a:latin typeface="+mj-lt"/>
              </a:rPr>
              <a:t>What was the most impactful part of this video for you? </a:t>
            </a:r>
            <a:r>
              <a:rPr lang="en-GB" sz="2400" dirty="0" smtClean="0">
                <a:latin typeface="+mj-lt"/>
              </a:rPr>
              <a:t>Why?</a:t>
            </a:r>
            <a:endParaRPr lang="en-GB" sz="2400" dirty="0">
              <a:latin typeface="+mj-lt"/>
            </a:endParaRPr>
          </a:p>
        </p:txBody>
      </p:sp>
      <p:pic>
        <p:nvPicPr>
          <p:cNvPr id="7"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31348" y="1817576"/>
            <a:ext cx="3527052" cy="3527052"/>
          </a:xfrm>
          <a:prstGeom prst="rect">
            <a:avLst/>
          </a:prstGeom>
        </p:spPr>
      </p:pic>
      <p:sp>
        <p:nvSpPr>
          <p:cNvPr id="11" name="TextBox 10"/>
          <p:cNvSpPr txBox="1"/>
          <p:nvPr/>
        </p:nvSpPr>
        <p:spPr>
          <a:xfrm>
            <a:off x="6962226" y="2611606"/>
            <a:ext cx="2665296" cy="1938992"/>
          </a:xfrm>
          <a:prstGeom prst="rect">
            <a:avLst/>
          </a:prstGeom>
          <a:noFill/>
        </p:spPr>
        <p:txBody>
          <a:bodyPr wrap="square" rtlCol="0">
            <a:spAutoFit/>
          </a:bodyPr>
          <a:lstStyle/>
          <a:p>
            <a:pPr algn="ctr"/>
            <a:r>
              <a:rPr lang="en-GB" sz="2400" dirty="0">
                <a:latin typeface="+mj-lt"/>
              </a:rPr>
              <a:t>Why do you think people are still risking their lives at sea, even knowing the risks?</a:t>
            </a:r>
          </a:p>
        </p:txBody>
      </p:sp>
    </p:spTree>
    <p:extLst>
      <p:ext uri="{BB962C8B-B14F-4D97-AF65-F5344CB8AC3E}">
        <p14:creationId xmlns:p14="http://schemas.microsoft.com/office/powerpoint/2010/main" val="220245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973</TotalTime>
  <Words>664</Words>
  <Application>Microsoft Office PowerPoint</Application>
  <PresentationFormat>Widescreen</PresentationFormat>
  <Paragraphs>85</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Century Gothic</vt:lpstr>
      <vt:lpstr>Foco</vt:lpstr>
      <vt:lpstr>Tahoma</vt:lpstr>
      <vt:lpstr>Times New Roman</vt:lpstr>
      <vt:lpstr>3_Office Theme</vt:lpstr>
      <vt:lpstr>PowerPoint Presentation</vt:lpstr>
      <vt:lpstr>PowerPoint Presentation</vt:lpstr>
      <vt:lpstr>In this lesson, students will: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Musson</dc:creator>
  <cp:lastModifiedBy>Rachel Musson</cp:lastModifiedBy>
  <cp:revision>195</cp:revision>
  <dcterms:created xsi:type="dcterms:W3CDTF">2016-10-17T21:56:29Z</dcterms:created>
  <dcterms:modified xsi:type="dcterms:W3CDTF">2018-09-22T10:56:53Z</dcterms:modified>
</cp:coreProperties>
</file>