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104"/>
  </p:notesMasterIdLst>
  <p:handoutMasterIdLst>
    <p:handoutMasterId r:id="rId105"/>
  </p:handoutMasterIdLst>
  <p:sldIdLst>
    <p:sldId id="540" r:id="rId2"/>
    <p:sldId id="541" r:id="rId3"/>
    <p:sldId id="298" r:id="rId4"/>
    <p:sldId id="263" r:id="rId5"/>
    <p:sldId id="299" r:id="rId6"/>
    <p:sldId id="386" r:id="rId7"/>
    <p:sldId id="388" r:id="rId8"/>
    <p:sldId id="389" r:id="rId9"/>
    <p:sldId id="453" r:id="rId10"/>
    <p:sldId id="454" r:id="rId11"/>
    <p:sldId id="475" r:id="rId12"/>
    <p:sldId id="529"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02"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517" r:id="rId55"/>
    <p:sldId id="519" r:id="rId56"/>
    <p:sldId id="377" r:id="rId57"/>
    <p:sldId id="378"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422" r:id="rId71"/>
    <p:sldId id="356" r:id="rId72"/>
    <p:sldId id="357" r:id="rId73"/>
    <p:sldId id="358" r:id="rId74"/>
    <p:sldId id="359" r:id="rId75"/>
    <p:sldId id="360" r:id="rId76"/>
    <p:sldId id="361" r:id="rId77"/>
    <p:sldId id="362" r:id="rId78"/>
    <p:sldId id="363" r:id="rId79"/>
    <p:sldId id="364" r:id="rId80"/>
    <p:sldId id="365" r:id="rId81"/>
    <p:sldId id="366" r:id="rId82"/>
    <p:sldId id="367" r:id="rId83"/>
    <p:sldId id="368" r:id="rId84"/>
    <p:sldId id="369" r:id="rId85"/>
    <p:sldId id="370" r:id="rId86"/>
    <p:sldId id="371" r:id="rId87"/>
    <p:sldId id="372" r:id="rId88"/>
    <p:sldId id="373" r:id="rId89"/>
    <p:sldId id="374" r:id="rId90"/>
    <p:sldId id="375" r:id="rId91"/>
    <p:sldId id="376" r:id="rId92"/>
    <p:sldId id="423" r:id="rId93"/>
    <p:sldId id="424" r:id="rId94"/>
    <p:sldId id="425" r:id="rId95"/>
    <p:sldId id="435" r:id="rId96"/>
    <p:sldId id="532" r:id="rId97"/>
    <p:sldId id="533" r:id="rId98"/>
    <p:sldId id="534" r:id="rId99"/>
    <p:sldId id="535" r:id="rId100"/>
    <p:sldId id="537" r:id="rId101"/>
    <p:sldId id="539" r:id="rId102"/>
    <p:sldId id="315"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2C0"/>
    <a:srgbClr val="FB23C2"/>
    <a:srgbClr val="3F8892"/>
    <a:srgbClr val="B482DA"/>
    <a:srgbClr val="CBCBCB"/>
    <a:srgbClr val="A7DDE1"/>
    <a:srgbClr val="FF0000"/>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60"/>
  </p:normalViewPr>
  <p:slideViewPr>
    <p:cSldViewPr snapToGrid="0">
      <p:cViewPr varScale="1">
        <p:scale>
          <a:sx n="57" d="100"/>
          <a:sy n="57" d="100"/>
        </p:scale>
        <p:origin x="64" y="260"/>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27/12/2017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27/12/2017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4669805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27/12/2017</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5989226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27/12/2017</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4923020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27/12/2017</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9337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27/12/2017</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58656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27/12/2017</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90205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27/12/2017</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414515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solidFill>
                  <a:srgbClr val="35372F"/>
                </a:solidFill>
              </a:rPr>
              <a:pPr/>
              <a:t>27/12/2017</a:t>
            </a:fld>
            <a:endParaRPr lang="en-GB" dirty="0">
              <a:solidFill>
                <a:srgbClr val="35372F"/>
              </a:solidFill>
            </a:endParaRP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359611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solidFill>
                  <a:srgbClr val="35372F"/>
                </a:solidFill>
              </a:rPr>
              <a:pPr/>
              <a:t>27/12/2017</a:t>
            </a:fld>
            <a:endParaRPr lang="en-GB" dirty="0">
              <a:solidFill>
                <a:srgbClr val="35372F"/>
              </a:solidFill>
            </a:endParaRPr>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726068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smtClean="0">
                <a:solidFill>
                  <a:srgbClr val="35372F"/>
                </a:solidFill>
              </a:rPr>
              <a:pPr/>
              <a:t>27/12/2017</a:t>
            </a:fld>
            <a:endParaRPr lang="en-GB" dirty="0">
              <a:solidFill>
                <a:srgbClr val="35372F"/>
              </a:solidFill>
            </a:endParaRPr>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501752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smtClean="0">
                <a:solidFill>
                  <a:srgbClr val="35372F"/>
                </a:solidFill>
              </a:rPr>
              <a:pPr/>
              <a:t>27/12/2017</a:t>
            </a:fld>
            <a:endParaRPr lang="en-GB" dirty="0">
              <a:solidFill>
                <a:srgbClr val="35372F"/>
              </a:solidFill>
            </a:endParaRPr>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27575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35372F">
                  <a:tint val="75000"/>
                </a:srgbClr>
              </a:solidFill>
            </a:endParaRPr>
          </a:p>
        </p:txBody>
      </p:sp>
    </p:spTree>
    <p:extLst>
      <p:ext uri="{BB962C8B-B14F-4D97-AF65-F5344CB8AC3E}">
        <p14:creationId xmlns:p14="http://schemas.microsoft.com/office/powerpoint/2010/main" val="18045898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2"/>
            <a:ext cx="2743200" cy="365125"/>
          </a:xfrm>
          <a:prstGeom prst="rect">
            <a:avLst/>
          </a:prstGeom>
        </p:spPr>
        <p:txBody>
          <a:bodyPr/>
          <a:lstStyle/>
          <a:p>
            <a:fld id="{1DA75472-A2B2-4D99-9D5D-B76258FC6896}" type="datetime1">
              <a:rPr lang="en-GB" smtClean="0">
                <a:solidFill>
                  <a:srgbClr val="35372F"/>
                </a:solidFill>
              </a:rPr>
              <a:pPr/>
              <a:t>27/12/2017</a:t>
            </a:fld>
            <a:endParaRPr lang="en-GB" dirty="0">
              <a:solidFill>
                <a:srgbClr val="35372F"/>
              </a:solidFill>
            </a:endParaRPr>
          </a:p>
        </p:txBody>
      </p:sp>
      <p:sp>
        <p:nvSpPr>
          <p:cNvPr id="9" name="Footer Placeholder 8"/>
          <p:cNvSpPr>
            <a:spLocks noGrp="1"/>
          </p:cNvSpPr>
          <p:nvPr>
            <p:ph type="ftr" sz="quarter" idx="11"/>
          </p:nvPr>
        </p:nvSpPr>
        <p:spPr>
          <a:xfrm>
            <a:off x="4038601" y="6356352"/>
            <a:ext cx="4114799"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0" y="6356352"/>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02966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DF0EC0FD-F6C7-44DD-B05F-9F722E41B7C8}" type="datetime1">
              <a:rPr lang="en-GB" smtClean="0">
                <a:solidFill>
                  <a:srgbClr val="35372F"/>
                </a:solidFill>
              </a:rPr>
              <a:pPr/>
              <a:t>27/12/2017</a:t>
            </a:fld>
            <a:endParaRPr lang="en-GB" dirty="0">
              <a:solidFill>
                <a:srgbClr val="35372F"/>
              </a:solidFill>
            </a:endParaRPr>
          </a:p>
        </p:txBody>
      </p:sp>
      <p:sp>
        <p:nvSpPr>
          <p:cNvPr id="4" name="Footer Placeholder 3"/>
          <p:cNvSpPr>
            <a:spLocks noGrp="1"/>
          </p:cNvSpPr>
          <p:nvPr>
            <p:ph type="ftr" sz="quarter" idx="11"/>
          </p:nvPr>
        </p:nvSpPr>
        <p:spPr>
          <a:xfrm>
            <a:off x="4038601" y="6356352"/>
            <a:ext cx="4114799"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499496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27/12/2017</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4192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27/12/2017</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579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27/12/2017</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083106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27/12/2017</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995242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27/12/2017</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6643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27/12/2017</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01385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27/12/2017</a:t>
            </a:fld>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006093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27/12/2017</a:t>
            </a:fld>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72749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27/12/2017</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5473623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2"/>
            <a:ext cx="2743200"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4038601" y="6356352"/>
            <a:ext cx="4114799"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0" y="6356352"/>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226788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4038601" y="6356352"/>
            <a:ext cx="4114799"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999687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2"/>
            <a:ext cx="2743200"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4038601" y="6356352"/>
            <a:ext cx="4114799"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0" y="6356352"/>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46575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4038601" y="6356352"/>
            <a:ext cx="4114799"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234809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3496594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579542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27/12/2017</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07073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27/12/2017</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37982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27/12/2017</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96834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27/12/2017</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77054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27/12/2017</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4475320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27/12/2017</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33586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27/12/2017</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13435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27/12/2017</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4115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27/12/2017</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439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27/12/2017</a:t>
            </a:fld>
            <a:endParaRPr lang="en-GB" dirty="0">
              <a:solidFill>
                <a:srgbClr val="35372F"/>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9594913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27/12/2017</a:t>
            </a:fld>
            <a:endParaRPr lang="en-GB" dirty="0">
              <a:solidFill>
                <a:srgbClr val="35372F"/>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3612509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27/12/2017</a:t>
            </a:fld>
            <a:endParaRPr lang="en-GB" dirty="0">
              <a:solidFill>
                <a:srgbClr val="35372F"/>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902595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27/12/2017</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8343877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27/12/2017</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8913700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921936"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GLOBAL CULTURES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4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37816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650" r:id="rId38"/>
    <p:sldLayoutId id="2147483660" r:id="rId39"/>
    <p:sldLayoutId id="2147483675" r:id="rId40"/>
    <p:sldLayoutId id="2147483681" r:id="rId41"/>
    <p:sldLayoutId id="2147483700" r:id="rId42"/>
    <p:sldLayoutId id="2147483706" r:id="rId4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s://youtu.be/Pwe-pA6TaZk" TargetMode="External"/><Relationship Id="rId2" Type="http://schemas.openxmlformats.org/officeDocument/2006/relationships/hyperlink" Target="http://www.wherethehellismatt.com/" TargetMode="Externa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jamesmollison.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jamesmollison.co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502482" y="6457890"/>
            <a:ext cx="3161635" cy="400110"/>
          </a:xfrm>
          <a:prstGeom prst="rect">
            <a:avLst/>
          </a:prstGeom>
        </p:spPr>
        <p:txBody>
          <a:bodyPr wrap="none">
            <a:spAutoFit/>
          </a:bodyPr>
          <a:lstStyle/>
          <a:p>
            <a:pPr algn="ctr"/>
            <a:r>
              <a:rPr lang="en-GB" sz="2000" b="1" dirty="0">
                <a:solidFill>
                  <a:prstClr val="white"/>
                </a:solidFill>
                <a:latin typeface="Foco" panose="020B0504050202020203" pitchFamily="34" charset="0"/>
              </a:rPr>
              <a:t>t</a:t>
            </a:r>
            <a:r>
              <a:rPr lang="en-GB" sz="2000" b="1" dirty="0" smtClean="0">
                <a:solidFill>
                  <a:prstClr val="white"/>
                </a:solidFill>
                <a:latin typeface="Foco" panose="020B0504050202020203" pitchFamily="34" charset="0"/>
              </a:rPr>
              <a:t>houghtboxeducation.com</a:t>
            </a:r>
            <a:endParaRPr lang="en-GB" sz="2000" b="1" dirty="0">
              <a:solidFill>
                <a:prstClr val="white"/>
              </a:solidFill>
              <a:latin typeface="Foco" panose="020B0504050202020203" pitchFamily="34" charset="0"/>
            </a:endParaRPr>
          </a:p>
        </p:txBody>
      </p:sp>
      <p:sp>
        <p:nvSpPr>
          <p:cNvPr id="4" name="Rectangle 3"/>
          <p:cNvSpPr/>
          <p:nvPr/>
        </p:nvSpPr>
        <p:spPr>
          <a:xfrm>
            <a:off x="14231" y="5534025"/>
            <a:ext cx="12192000" cy="1323974"/>
          </a:xfrm>
          <a:prstGeom prst="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rgbClr val="FEE725"/>
                </a:solidFill>
                <a:latin typeface="Foco" panose="020B0504050202020203" pitchFamily="34" charset="0"/>
              </a:rPr>
              <a:t>Global Cultures</a:t>
            </a:r>
            <a:endParaRPr lang="en-GB" b="1" dirty="0" smtClean="0">
              <a:solidFill>
                <a:srgbClr val="FEE725"/>
              </a:solidFill>
              <a:latin typeface="Foco" panose="020B0504050202020203" pitchFamily="34" charset="0"/>
            </a:endParaRPr>
          </a:p>
          <a:p>
            <a:pPr algn="ctr"/>
            <a:r>
              <a:rPr lang="en-GB" sz="3600" b="1" dirty="0" smtClean="0">
                <a:solidFill>
                  <a:prstClr val="white"/>
                </a:solidFill>
                <a:latin typeface="Foco" panose="020B0504050202020203" pitchFamily="34" charset="0"/>
              </a:rPr>
              <a:t>Week 4</a:t>
            </a:r>
            <a:r>
              <a:rPr lang="en-GB" sz="3600" dirty="0" smtClean="0">
                <a:solidFill>
                  <a:prstClr val="white"/>
                </a:solidFill>
                <a:latin typeface="Foco" panose="020B0504050202020203" pitchFamily="34" charset="0"/>
              </a:rPr>
              <a:t> –</a:t>
            </a:r>
            <a:r>
              <a:rPr lang="en-GB" sz="3600" b="1" dirty="0" smtClean="0">
                <a:solidFill>
                  <a:prstClr val="white"/>
                </a:solidFill>
                <a:latin typeface="Foco" panose="020B0504050202020203" pitchFamily="34" charset="0"/>
              </a:rPr>
              <a:t> A Cultural Celebration</a:t>
            </a:r>
            <a:endParaRPr lang="en-GB" sz="3600" dirty="0">
              <a:solidFill>
                <a:prstClr val="white"/>
              </a:solidFill>
              <a:latin typeface="Foco" panose="020B0504050202020203" pitchFamily="34" charset="0"/>
            </a:endParaRPr>
          </a:p>
        </p:txBody>
      </p:sp>
      <p:sp>
        <p:nvSpPr>
          <p:cNvPr id="7" name="Rectangle 6"/>
          <p:cNvSpPr/>
          <p:nvPr/>
        </p:nvSpPr>
        <p:spPr>
          <a:xfrm>
            <a:off x="82947" y="5617455"/>
            <a:ext cx="2642506" cy="769441"/>
          </a:xfrm>
          <a:prstGeom prst="rect">
            <a:avLst/>
          </a:prstGeom>
        </p:spPr>
        <p:txBody>
          <a:bodyPr wrap="square">
            <a:spAutoFit/>
          </a:bodyPr>
          <a:lstStyle/>
          <a:p>
            <a:r>
              <a:rPr lang="en-GB" sz="2800" b="1" dirty="0" smtClean="0">
                <a:solidFill>
                  <a:srgbClr val="FEE725"/>
                </a:solidFill>
                <a:latin typeface="Foco" panose="020B0504050202020203" pitchFamily="34" charset="0"/>
                <a:ea typeface="Times New Roman" panose="02020603050405020304" pitchFamily="18" charset="0"/>
                <a:cs typeface="Times New Roman" panose="02020603050405020304" pitchFamily="18" charset="0"/>
              </a:rPr>
              <a:t>Y7&amp;8 </a:t>
            </a:r>
            <a:endParaRPr lang="en-GB" sz="2800" b="1" dirty="0">
              <a:solidFill>
                <a:srgbClr val="FEE725"/>
              </a:solidFill>
              <a:latin typeface="Foco" panose="020B0504050202020203" pitchFamily="34" charset="0"/>
              <a:ea typeface="Times New Roman" panose="02020603050405020304" pitchFamily="18" charset="0"/>
              <a:cs typeface="Times New Roman" panose="02020603050405020304" pitchFamily="18" charset="0"/>
            </a:endParaRPr>
          </a:p>
          <a:p>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11</a:t>
            </a:r>
            <a:r>
              <a:rPr lang="en-GB" sz="1600"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a:t>
            </a:r>
            <a:r>
              <a:rPr lang="en-GB" sz="1600" b="1" dirty="0" smtClean="0">
                <a:solidFill>
                  <a:prstClr val="white">
                    <a:lumMod val="50000"/>
                  </a:prstClr>
                </a:solidFill>
                <a:latin typeface="Foco" panose="020B0504050202020203" pitchFamily="34" charset="0"/>
                <a:ea typeface="Times New Roman" panose="02020603050405020304" pitchFamily="18" charset="0"/>
                <a:cs typeface="Times New Roman" panose="02020603050405020304" pitchFamily="18" charset="0"/>
              </a:rPr>
              <a:t>13 years</a:t>
            </a:r>
            <a:endParaRPr lang="en-GB" sz="1100" dirty="0">
              <a:solidFill>
                <a:prstClr val="white">
                  <a:lumMod val="50000"/>
                </a:prstClr>
              </a:solidFill>
              <a:latin typeface="Foco" panose="020B0504050202020203" pitchFamily="34" charset="0"/>
              <a:ea typeface="Times New Roman" panose="02020603050405020304" pitchFamily="18" charset="0"/>
            </a:endParaRPr>
          </a:p>
        </p:txBody>
      </p:sp>
      <p:pic>
        <p:nvPicPr>
          <p:cNvPr id="8" name="Content Placeholder 4"/>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320853" y="393700"/>
            <a:ext cx="1673457" cy="810581"/>
          </a:xfrm>
          <a:prstGeom prst="rect">
            <a:avLst/>
          </a:prstGeom>
        </p:spPr>
      </p:pic>
      <p:sp>
        <p:nvSpPr>
          <p:cNvPr id="9" name="Oval 8"/>
          <p:cNvSpPr/>
          <p:nvPr/>
        </p:nvSpPr>
        <p:spPr>
          <a:xfrm>
            <a:off x="10506076" y="146304"/>
            <a:ext cx="1557394" cy="1434846"/>
          </a:xfrm>
          <a:prstGeom prst="ellipse">
            <a:avLst/>
          </a:prstGeom>
          <a:solidFill>
            <a:srgbClr val="FEE7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b="1" dirty="0" smtClean="0">
                <a:solidFill>
                  <a:srgbClr val="35372F"/>
                </a:solidFill>
              </a:rPr>
              <a:t>30 minutes+</a:t>
            </a:r>
            <a:endParaRPr lang="en-GB" b="1" dirty="0">
              <a:solidFill>
                <a:srgbClr val="35372F"/>
              </a:solidFill>
            </a:endParaRPr>
          </a:p>
        </p:txBody>
      </p:sp>
    </p:spTree>
    <p:extLst>
      <p:ext uri="{BB962C8B-B14F-4D97-AF65-F5344CB8AC3E}">
        <p14:creationId xmlns:p14="http://schemas.microsoft.com/office/powerpoint/2010/main" val="426294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928" y="548680"/>
            <a:ext cx="11064240" cy="2923877"/>
          </a:xfrm>
          <a:prstGeom prst="rect">
            <a:avLst/>
          </a:prstGeom>
          <a:noFill/>
        </p:spPr>
        <p:txBody>
          <a:bodyPr wrap="square" rtlCol="0">
            <a:spAutoFit/>
          </a:bodyPr>
          <a:lstStyle/>
          <a:p>
            <a:pPr algn="ctr"/>
            <a:r>
              <a:rPr lang="en-GB" sz="3200" b="1" dirty="0" smtClean="0">
                <a:solidFill>
                  <a:prstClr val="black"/>
                </a:solidFill>
              </a:rPr>
              <a:t> What do you think your bedroom says about you?</a:t>
            </a:r>
          </a:p>
          <a:p>
            <a:pPr algn="ctr"/>
            <a:endParaRPr lang="en-GB" sz="3200" b="1" dirty="0">
              <a:solidFill>
                <a:prstClr val="black"/>
              </a:solidFill>
            </a:endParaRPr>
          </a:p>
          <a:p>
            <a:endParaRPr lang="en-GB" sz="2400" dirty="0" smtClean="0">
              <a:solidFill>
                <a:prstClr val="black"/>
              </a:solidFill>
            </a:endParaRPr>
          </a:p>
          <a:p>
            <a:pPr marL="457200" indent="-457200">
              <a:buFont typeface="Arial" panose="020B0604020202020204" pitchFamily="34" charset="0"/>
              <a:buChar char="•"/>
            </a:pPr>
            <a:endParaRPr lang="en-GB" sz="2400" dirty="0" smtClean="0">
              <a:solidFill>
                <a:prstClr val="black"/>
              </a:solidFill>
            </a:endParaRPr>
          </a:p>
          <a:p>
            <a:pPr marL="457200" indent="-457200">
              <a:buFont typeface="Arial" panose="020B0604020202020204" pitchFamily="34" charset="0"/>
              <a:buChar char="•"/>
            </a:pPr>
            <a:endParaRPr lang="en-GB" sz="2400" dirty="0" smtClean="0">
              <a:solidFill>
                <a:prstClr val="black"/>
              </a:solidFill>
            </a:endParaRPr>
          </a:p>
          <a:p>
            <a:endParaRPr lang="en-GB" sz="2400" dirty="0" smtClean="0">
              <a:solidFill>
                <a:prstClr val="black"/>
              </a:solidFill>
            </a:endParaRPr>
          </a:p>
          <a:p>
            <a:endParaRPr lang="en-GB" sz="2400" dirty="0" smtClean="0">
              <a:solidFill>
                <a:prstClr val="black"/>
              </a:solidFill>
            </a:endParaRPr>
          </a:p>
        </p:txBody>
      </p:sp>
      <p:pic>
        <p:nvPicPr>
          <p:cNvPr id="3" name="Picture 4" descr="Bed, Bedding, Blanket, Bedroom, Furniture, Bert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2848" y="1641360"/>
            <a:ext cx="4967536" cy="24837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5" name="Rounded Rectangular Callout 4"/>
          <p:cNvSpPr/>
          <p:nvPr/>
        </p:nvSpPr>
        <p:spPr>
          <a:xfrm>
            <a:off x="1023400" y="1836882"/>
            <a:ext cx="3905216" cy="2474552"/>
          </a:xfrm>
          <a:prstGeom prst="wedgeRoundRectCallou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C000">
                    <a:lumMod val="20000"/>
                    <a:lumOff val="80000"/>
                  </a:srgbClr>
                </a:solidFill>
              </a:rPr>
              <a:t>If your </a:t>
            </a:r>
            <a:r>
              <a:rPr lang="en-GB" sz="2400" b="1" dirty="0">
                <a:solidFill>
                  <a:srgbClr val="FFC000">
                    <a:lumMod val="20000"/>
                    <a:lumOff val="80000"/>
                  </a:srgbClr>
                </a:solidFill>
              </a:rPr>
              <a:t>bedroom was a stereotype for your country or culture, what message would it give?</a:t>
            </a:r>
          </a:p>
        </p:txBody>
      </p:sp>
      <p:sp>
        <p:nvSpPr>
          <p:cNvPr id="6" name="Rounded Rectangular Callout 5"/>
          <p:cNvSpPr/>
          <p:nvPr/>
        </p:nvSpPr>
        <p:spPr>
          <a:xfrm>
            <a:off x="4417392" y="3705272"/>
            <a:ext cx="2721754" cy="2110974"/>
          </a:xfrm>
          <a:prstGeom prst="wedgeRoundRectCallou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C000">
                    <a:lumMod val="20000"/>
                    <a:lumOff val="80000"/>
                  </a:srgbClr>
                </a:solidFill>
              </a:rPr>
              <a:t>What about you as an individual?</a:t>
            </a:r>
            <a:endParaRPr lang="en-GB" sz="2400" b="1" dirty="0">
              <a:solidFill>
                <a:srgbClr val="FFC000">
                  <a:lumMod val="20000"/>
                  <a:lumOff val="80000"/>
                </a:srgbClr>
              </a:solidFill>
            </a:endParaRPr>
          </a:p>
        </p:txBody>
      </p:sp>
    </p:spTree>
    <p:extLst>
      <p:ext uri="{BB962C8B-B14F-4D97-AF65-F5344CB8AC3E}">
        <p14:creationId xmlns:p14="http://schemas.microsoft.com/office/powerpoint/2010/main" val="34894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812292" y="1492331"/>
            <a:ext cx="10567416" cy="3016210"/>
          </a:xfrm>
          <a:prstGeom prst="rect">
            <a:avLst/>
          </a:prstGeom>
        </p:spPr>
        <p:txBody>
          <a:bodyPr wrap="square">
            <a:spAutoFit/>
          </a:bodyPr>
          <a:lstStyle/>
          <a:p>
            <a:r>
              <a:rPr lang="en-GB" sz="2400" dirty="0" smtClean="0">
                <a:solidFill>
                  <a:prstClr val="black"/>
                </a:solidFill>
              </a:rPr>
              <a:t>If time allows, finish by watching the </a:t>
            </a:r>
            <a:r>
              <a:rPr lang="en-GB" sz="2400" dirty="0">
                <a:solidFill>
                  <a:prstClr val="black"/>
                </a:solidFill>
              </a:rPr>
              <a:t>short video (4 minutes) featuring dances by traveller and comedian </a:t>
            </a:r>
            <a:r>
              <a:rPr lang="en-GB" sz="2400" u="sng" dirty="0">
                <a:solidFill>
                  <a:prstClr val="black"/>
                </a:solidFill>
                <a:hlinkClick r:id="rId2"/>
              </a:rPr>
              <a:t>Matt Harding</a:t>
            </a:r>
            <a:r>
              <a:rPr lang="en-GB" sz="2400" dirty="0">
                <a:solidFill>
                  <a:prstClr val="black"/>
                </a:solidFill>
              </a:rPr>
              <a:t> entitled</a:t>
            </a:r>
            <a:r>
              <a:rPr lang="en-GB" sz="2400" dirty="0" smtClean="0">
                <a:solidFill>
                  <a:prstClr val="black"/>
                </a:solidFill>
              </a:rPr>
              <a:t>:</a:t>
            </a:r>
          </a:p>
          <a:p>
            <a:endParaRPr lang="en-GB" sz="2400" dirty="0">
              <a:solidFill>
                <a:prstClr val="black"/>
              </a:solidFill>
            </a:endParaRPr>
          </a:p>
          <a:p>
            <a:r>
              <a:rPr lang="en-GB" sz="3200" b="1" u="sng" dirty="0">
                <a:solidFill>
                  <a:prstClr val="black"/>
                </a:solidFill>
                <a:hlinkClick r:id="rId3"/>
              </a:rPr>
              <a:t>Dancing Around the World</a:t>
            </a:r>
            <a:endParaRPr lang="en-GB" sz="4400" b="1" u="sng" dirty="0" smtClean="0">
              <a:solidFill>
                <a:prstClr val="black"/>
              </a:solidFill>
            </a:endParaRPr>
          </a:p>
          <a:p>
            <a:endParaRPr lang="en-GB" sz="1400" b="1" dirty="0" smtClean="0">
              <a:solidFill>
                <a:prstClr val="black"/>
              </a:solidFill>
            </a:endParaRPr>
          </a:p>
          <a:p>
            <a:r>
              <a:rPr lang="en-GB" sz="1200" b="1" dirty="0" smtClean="0">
                <a:solidFill>
                  <a:prstClr val="black"/>
                </a:solidFill>
              </a:rPr>
              <a:t>(click </a:t>
            </a:r>
            <a:r>
              <a:rPr lang="en-GB" sz="1200" b="1" dirty="0">
                <a:solidFill>
                  <a:prstClr val="black"/>
                </a:solidFill>
              </a:rPr>
              <a:t>on the </a:t>
            </a:r>
            <a:r>
              <a:rPr lang="en-GB" sz="1200" b="1" dirty="0" smtClean="0">
                <a:solidFill>
                  <a:prstClr val="black"/>
                </a:solidFill>
              </a:rPr>
              <a:t>link above)</a:t>
            </a:r>
            <a:endParaRPr lang="en-GB" sz="1200" b="1" dirty="0">
              <a:solidFill>
                <a:prstClr val="black"/>
              </a:solidFill>
            </a:endParaRPr>
          </a:p>
          <a:p>
            <a:endParaRPr lang="en-GB" sz="2000" dirty="0" smtClean="0">
              <a:solidFill>
                <a:prstClr val="black"/>
              </a:solidFill>
            </a:endParaRPr>
          </a:p>
          <a:p>
            <a:endParaRPr lang="en-GB" sz="2000" dirty="0">
              <a:solidFill>
                <a:prstClr val="black"/>
              </a:solidFill>
            </a:endParaRPr>
          </a:p>
          <a:p>
            <a:endParaRPr lang="en-GB" sz="2000" dirty="0">
              <a:solidFill>
                <a:prstClr val="black"/>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pic>
        <p:nvPicPr>
          <p:cNvPr id="9" name="Picture 2" descr="https://media.treehugger.com/assets/images/2012/07/dancing-matt-harding-in-lesedi-south-africa.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764" y="2504541"/>
            <a:ext cx="4744210" cy="38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7300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7050024" y="995679"/>
            <a:ext cx="4329684" cy="1200329"/>
          </a:xfrm>
          <a:prstGeom prst="rect">
            <a:avLst/>
          </a:prstGeom>
        </p:spPr>
        <p:txBody>
          <a:bodyPr wrap="square">
            <a:spAutoFit/>
          </a:bodyPr>
          <a:lstStyle/>
          <a:p>
            <a:endParaRPr lang="en-GB" sz="2400" dirty="0">
              <a:solidFill>
                <a:prstClr val="black"/>
              </a:solidFill>
            </a:endParaRPr>
          </a:p>
          <a:p>
            <a:endParaRPr lang="en-GB" sz="2400" dirty="0">
              <a:solidFill>
                <a:prstClr val="black"/>
              </a:solidFill>
            </a:endParaRPr>
          </a:p>
          <a:p>
            <a:endParaRPr lang="en-GB" sz="2400" dirty="0">
              <a:solidFill>
                <a:prstClr val="black"/>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sp>
        <p:nvSpPr>
          <p:cNvPr id="9" name="Oval Callout 8"/>
          <p:cNvSpPr/>
          <p:nvPr/>
        </p:nvSpPr>
        <p:spPr>
          <a:xfrm>
            <a:off x="3463244" y="1463041"/>
            <a:ext cx="4080556" cy="3649726"/>
          </a:xfrm>
          <a:prstGeom prst="wedgeEllipse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FF00"/>
                </a:solidFill>
              </a:rPr>
              <a:t>You are an idea; just one idea of what one person on earth could be doing. </a:t>
            </a:r>
          </a:p>
          <a:p>
            <a:pPr algn="ctr"/>
            <a:endParaRPr lang="en-GB" sz="2000" b="1" dirty="0" smtClean="0">
              <a:solidFill>
                <a:srgbClr val="FFFF00"/>
              </a:solidFill>
            </a:endParaRPr>
          </a:p>
          <a:p>
            <a:pPr algn="ctr"/>
            <a:r>
              <a:rPr lang="en-GB" sz="2000" b="1" dirty="0" smtClean="0">
                <a:solidFill>
                  <a:srgbClr val="FFFF00"/>
                </a:solidFill>
              </a:rPr>
              <a:t>Celebrate </a:t>
            </a:r>
            <a:r>
              <a:rPr lang="en-GB" sz="2000" b="1" dirty="0">
                <a:solidFill>
                  <a:srgbClr val="FFFF00"/>
                </a:solidFill>
              </a:rPr>
              <a:t>difference; it is what makes </a:t>
            </a:r>
            <a:r>
              <a:rPr lang="en-GB" sz="2000" b="1" dirty="0" smtClean="0">
                <a:solidFill>
                  <a:srgbClr val="FFFF00"/>
                </a:solidFill>
              </a:rPr>
              <a:t>us all beautifully unique! </a:t>
            </a:r>
            <a:endParaRPr lang="en-GB" sz="2000" b="1" dirty="0">
              <a:solidFill>
                <a:srgbClr val="FFFF00"/>
              </a:solidFill>
            </a:endParaRPr>
          </a:p>
        </p:txBody>
      </p:sp>
    </p:spTree>
    <p:extLst>
      <p:ext uri="{BB962C8B-B14F-4D97-AF65-F5344CB8AC3E}">
        <p14:creationId xmlns:p14="http://schemas.microsoft.com/office/powerpoint/2010/main" val="24264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229413" y="182245"/>
            <a:ext cx="1673457" cy="810581"/>
          </a:xfrm>
          <a:prstGeom prst="rect">
            <a:avLst/>
          </a:prstGeom>
        </p:spPr>
      </p:pic>
      <p:sp>
        <p:nvSpPr>
          <p:cNvPr id="6" name="Rectangle 5"/>
          <p:cNvSpPr/>
          <p:nvPr/>
        </p:nvSpPr>
        <p:spPr>
          <a:xfrm>
            <a:off x="3653260" y="6088559"/>
            <a:ext cx="5270995" cy="769441"/>
          </a:xfrm>
          <a:prstGeom prst="rect">
            <a:avLst/>
          </a:prstGeom>
        </p:spPr>
        <p:txBody>
          <a:bodyPr wrap="none">
            <a:spAutoFit/>
          </a:bodyPr>
          <a:lstStyle/>
          <a:p>
            <a:pPr algn="ctr"/>
            <a:r>
              <a:rPr lang="en-GB" sz="2800" b="1" dirty="0">
                <a:solidFill>
                  <a:schemeClr val="bg1"/>
                </a:solidFill>
                <a:latin typeface="Century Gothic" panose="020B0502020202020204" pitchFamily="34" charset="0"/>
              </a:rPr>
              <a:t>This sort of learning can’t wait</a:t>
            </a:r>
          </a:p>
          <a:p>
            <a:pPr algn="ctr"/>
            <a:endParaRPr lang="en-GB"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5475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The culture of play</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10 minutes+</a:t>
            </a:r>
            <a:endParaRPr lang="en-GB" sz="3600"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12914" y="255443"/>
            <a:ext cx="1079086" cy="676715"/>
          </a:xfrm>
          <a:prstGeom prst="rect">
            <a:avLst/>
          </a:prstGeom>
        </p:spPr>
      </p:pic>
    </p:spTree>
    <p:extLst>
      <p:ext uri="{BB962C8B-B14F-4D97-AF65-F5344CB8AC3E}">
        <p14:creationId xmlns:p14="http://schemas.microsoft.com/office/powerpoint/2010/main" val="925897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286129"/>
            <a:ext cx="10515600" cy="4351338"/>
          </a:xfrm>
        </p:spPr>
        <p:txBody>
          <a:bodyPr/>
          <a:lstStyle/>
          <a:p>
            <a:pPr marL="0" indent="0">
              <a:buNone/>
            </a:pPr>
            <a:r>
              <a:rPr lang="en-GB" dirty="0"/>
              <a:t>Celebrating cultural difference is all about connecting rather than </a:t>
            </a:r>
            <a:r>
              <a:rPr lang="en-GB" dirty="0" smtClean="0"/>
              <a:t>separating. This can mean different things to different people, but if you remember that culture is just another way of being human, you start to realise that there is no “right” or “wrong” culture.</a:t>
            </a:r>
          </a:p>
          <a:p>
            <a:pPr marL="0" indent="0">
              <a:buNone/>
            </a:pPr>
            <a:endParaRPr lang="en-GB" dirty="0"/>
          </a:p>
          <a:p>
            <a:pPr marL="0" indent="0">
              <a:buNone/>
            </a:pPr>
            <a:r>
              <a:rPr lang="en-GB" dirty="0" smtClean="0"/>
              <a:t>Finding connections with people from different cultures is a great way to overcome barriers and look past stereotypes.</a:t>
            </a:r>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78760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154" y="860122"/>
            <a:ext cx="10521696" cy="4531043"/>
          </a:xfrm>
        </p:spPr>
        <p:txBody>
          <a:bodyPr>
            <a:normAutofit/>
          </a:bodyPr>
          <a:lstStyle/>
          <a:p>
            <a:pPr marL="0" indent="0">
              <a:buNone/>
            </a:pPr>
            <a:r>
              <a:rPr lang="en-GB" sz="2400" dirty="0" smtClean="0"/>
              <a:t>Look at the following pictures from artist </a:t>
            </a:r>
            <a:r>
              <a:rPr lang="en-GB" sz="2400" dirty="0" smtClean="0">
                <a:hlinkClick r:id="rId2" action="ppaction://hlinkfile"/>
              </a:rPr>
              <a:t>James Mollison </a:t>
            </a:r>
            <a:r>
              <a:rPr lang="en-GB" sz="2400" dirty="0" smtClean="0"/>
              <a:t>which show children from countries across the world during playtime / break time at school.</a:t>
            </a:r>
          </a:p>
          <a:p>
            <a:pPr marL="0" indent="0">
              <a:buNone/>
            </a:pPr>
            <a:endParaRPr lang="en-GB" sz="1200" dirty="0"/>
          </a:p>
          <a:p>
            <a:pPr marL="0" indent="0">
              <a:buNone/>
            </a:pPr>
            <a:r>
              <a:rPr lang="en-GB" sz="2400" dirty="0" smtClean="0"/>
              <a:t>For each picture, try to:</a:t>
            </a:r>
            <a:endParaRPr lang="en-GB" sz="2400" b="1" dirty="0" smtClean="0">
              <a:solidFill>
                <a:srgbClr val="7030A0"/>
              </a:solidFill>
            </a:endParaRPr>
          </a:p>
          <a:p>
            <a:pPr marL="514350" indent="-514350">
              <a:buAutoNum type="arabicPeriod"/>
            </a:pPr>
            <a:r>
              <a:rPr lang="en-GB" sz="2400" b="1" dirty="0" smtClean="0">
                <a:solidFill>
                  <a:srgbClr val="00B050"/>
                </a:solidFill>
              </a:rPr>
              <a:t>Guess which country it is from</a:t>
            </a:r>
          </a:p>
          <a:p>
            <a:pPr marL="514350" indent="-514350">
              <a:buAutoNum type="arabicPeriod"/>
            </a:pPr>
            <a:r>
              <a:rPr lang="en-GB" sz="2400" b="1" dirty="0" smtClean="0">
                <a:solidFill>
                  <a:srgbClr val="3F8892"/>
                </a:solidFill>
              </a:rPr>
              <a:t>Look for similarities to your own playtime/break time</a:t>
            </a:r>
          </a:p>
          <a:p>
            <a:pPr marL="0" indent="0">
              <a:buNone/>
            </a:pPr>
            <a:endParaRPr lang="en-GB" sz="2400" i="1" dirty="0" smtClean="0"/>
          </a:p>
          <a:p>
            <a:pPr marL="0" indent="0">
              <a:buNone/>
            </a:pPr>
            <a:r>
              <a:rPr lang="en-GB" sz="2400" i="1" dirty="0" smtClean="0"/>
              <a:t>Look for </a:t>
            </a:r>
            <a:r>
              <a:rPr lang="en-GB" sz="2400" b="1" i="1" dirty="0" smtClean="0"/>
              <a:t>clues</a:t>
            </a:r>
            <a:r>
              <a:rPr lang="en-GB" sz="2400" i="1" dirty="0" smtClean="0"/>
              <a:t> in the clothing, the climate and the environment</a:t>
            </a:r>
            <a:endParaRPr lang="en-GB" sz="2400" b="1" i="1" dirty="0">
              <a:solidFill>
                <a:srgbClr val="3F8892"/>
              </a:solidFill>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2050" name="Picture 2" descr="Children, Playing, Exercise, Play, Sports, Gymnastic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17457" y="3767392"/>
            <a:ext cx="7757090" cy="387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0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iliano Zapata Elementary School, Hidalgo Mexico"/>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198478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 Emiliano Zapata Elementary School </a:t>
            </a:r>
          </a:p>
          <a:p>
            <a:r>
              <a:rPr lang="en-GB" sz="3600" b="1" dirty="0" smtClean="0"/>
              <a:t>Hidalgo</a:t>
            </a:r>
          </a:p>
          <a:p>
            <a:r>
              <a:rPr lang="en-GB" sz="6000" b="1" dirty="0" smtClean="0">
                <a:solidFill>
                  <a:srgbClr val="3F8892"/>
                </a:solidFill>
              </a:rPr>
              <a:t>Mexico</a:t>
            </a:r>
          </a:p>
        </p:txBody>
      </p:sp>
    </p:spTree>
    <p:extLst>
      <p:ext uri="{BB962C8B-B14F-4D97-AF65-F5344CB8AC3E}">
        <p14:creationId xmlns:p14="http://schemas.microsoft.com/office/powerpoint/2010/main" val="2546732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da Boys School, Bethlehem West Bank"/>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276452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1655762"/>
          </a:xfrm>
        </p:spPr>
        <p:txBody>
          <a:bodyPr>
            <a:normAutofit/>
          </a:bodyPr>
          <a:lstStyle/>
          <a:p>
            <a:r>
              <a:rPr lang="en-GB" sz="3600" b="1" dirty="0" smtClean="0"/>
              <a:t>2. Aida Boys School, Bethlehem </a:t>
            </a:r>
          </a:p>
          <a:p>
            <a:r>
              <a:rPr lang="en-GB" sz="4800" b="1" dirty="0" smtClean="0">
                <a:solidFill>
                  <a:srgbClr val="3F8892"/>
                </a:solidFill>
              </a:rPr>
              <a:t>West Bank</a:t>
            </a:r>
            <a:endParaRPr lang="en-GB" sz="4800" b="1" dirty="0">
              <a:solidFill>
                <a:srgbClr val="3F8892"/>
              </a:solidFill>
            </a:endParaRPr>
          </a:p>
        </p:txBody>
      </p:sp>
    </p:spTree>
    <p:extLst>
      <p:ext uri="{BB962C8B-B14F-4D97-AF65-F5344CB8AC3E}">
        <p14:creationId xmlns:p14="http://schemas.microsoft.com/office/powerpoint/2010/main" val="1288157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cen Phodrang School, Thimphu Bhutan"/>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434248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3. Decen Phodrang School</a:t>
            </a:r>
          </a:p>
          <a:p>
            <a:r>
              <a:rPr lang="en-GB" sz="3600" b="1" dirty="0" smtClean="0"/>
              <a:t>Thumpu </a:t>
            </a:r>
          </a:p>
          <a:p>
            <a:r>
              <a:rPr lang="en-GB" sz="6000" b="1" dirty="0" smtClean="0">
                <a:solidFill>
                  <a:srgbClr val="3F8892"/>
                </a:solidFill>
              </a:rPr>
              <a:t>Bhutan</a:t>
            </a:r>
          </a:p>
        </p:txBody>
      </p:sp>
    </p:spTree>
    <p:extLst>
      <p:ext uri="{BB962C8B-B14F-4D97-AF65-F5344CB8AC3E}">
        <p14:creationId xmlns:p14="http://schemas.microsoft.com/office/powerpoint/2010/main" val="4228260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students will:</a:t>
            </a:r>
          </a:p>
        </p:txBody>
      </p:sp>
      <p:sp>
        <p:nvSpPr>
          <p:cNvPr id="3" name="Content Placeholder 2"/>
          <p:cNvSpPr>
            <a:spLocks noGrp="1"/>
          </p:cNvSpPr>
          <p:nvPr>
            <p:ph idx="1"/>
          </p:nvPr>
        </p:nvSpPr>
        <p:spPr>
          <a:xfrm>
            <a:off x="2032136" y="1633348"/>
            <a:ext cx="9204962" cy="4591240"/>
          </a:xfrm>
        </p:spPr>
        <p:txBody>
          <a:bodyPr>
            <a:normAutofit/>
          </a:bodyPr>
          <a:lstStyle/>
          <a:p>
            <a:pPr marL="0" indent="0">
              <a:buNone/>
            </a:pPr>
            <a:r>
              <a:rPr lang="en-GB" dirty="0"/>
              <a:t>Think about and explore the value of culture and diversity and the role of cultural respect as global citizens</a:t>
            </a:r>
          </a:p>
          <a:p>
            <a:pPr marL="0" indent="0">
              <a:buNone/>
            </a:pPr>
            <a:endParaRPr lang="en-GB" sz="1400" dirty="0"/>
          </a:p>
          <a:p>
            <a:pPr marL="0" indent="0">
              <a:buNone/>
            </a:pPr>
            <a:r>
              <a:rPr lang="en-GB" dirty="0"/>
              <a:t>Understand and explore our own responsibilities as global citizens and the direct and indirect actions and impacts that we can have as we travel</a:t>
            </a:r>
          </a:p>
          <a:p>
            <a:pPr marL="0" indent="0">
              <a:buNone/>
            </a:pPr>
            <a:endParaRPr lang="en-GB" dirty="0"/>
          </a:p>
          <a:p>
            <a:pPr marL="0" indent="0">
              <a:buNone/>
            </a:pPr>
            <a:r>
              <a:rPr lang="en-GB" dirty="0"/>
              <a:t>Explore and unravel the impact of cultural disrespect upon communities and individuals and examine how we can change behaviour patterns to support cultural respect</a:t>
            </a:r>
            <a:endParaRPr lang="en-GB" dirty="0"/>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Tree>
    <p:extLst>
      <p:ext uri="{BB962C8B-B14F-4D97-AF65-F5344CB8AC3E}">
        <p14:creationId xmlns:p14="http://schemas.microsoft.com/office/powerpoint/2010/main" val="479018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retown Community Primary School, Mombasa Kenya"/>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73152" y="0"/>
            <a:ext cx="12118848"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25304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4. Freetown Community Primary School</a:t>
            </a:r>
          </a:p>
          <a:p>
            <a:r>
              <a:rPr lang="en-GB" sz="3600" b="1" dirty="0" smtClean="0"/>
              <a:t>Mombasa</a:t>
            </a:r>
          </a:p>
          <a:p>
            <a:r>
              <a:rPr lang="en-GB" sz="6000" b="1" dirty="0" smtClean="0">
                <a:solidFill>
                  <a:srgbClr val="3F8892"/>
                </a:solidFill>
              </a:rPr>
              <a:t>Kenya</a:t>
            </a:r>
          </a:p>
        </p:txBody>
      </p:sp>
    </p:spTree>
    <p:extLst>
      <p:ext uri="{BB962C8B-B14F-4D97-AF65-F5344CB8AC3E}">
        <p14:creationId xmlns:p14="http://schemas.microsoft.com/office/powerpoint/2010/main" val="2410364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malandet Skole School, Kristiansund Norway"/>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533697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5. Gomalandet Skole School</a:t>
            </a:r>
          </a:p>
          <a:p>
            <a:r>
              <a:rPr lang="en-GB" sz="3600" b="1" dirty="0" smtClean="0"/>
              <a:t>Kristiansund</a:t>
            </a:r>
          </a:p>
          <a:p>
            <a:r>
              <a:rPr lang="en-GB" sz="6000" b="1" dirty="0" smtClean="0">
                <a:solidFill>
                  <a:srgbClr val="3F8892"/>
                </a:solidFill>
              </a:rPr>
              <a:t>Norway</a:t>
            </a:r>
          </a:p>
        </p:txBody>
      </p:sp>
    </p:spTree>
    <p:extLst>
      <p:ext uri="{BB962C8B-B14F-4D97-AF65-F5344CB8AC3E}">
        <p14:creationId xmlns:p14="http://schemas.microsoft.com/office/powerpoint/2010/main" val="2050112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m Panchayat School, Gujarat India"/>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297800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6. Gram Panchayat School </a:t>
            </a:r>
          </a:p>
          <a:p>
            <a:r>
              <a:rPr lang="en-GB" sz="3600" b="1" dirty="0" smtClean="0"/>
              <a:t>Gujarat</a:t>
            </a:r>
          </a:p>
          <a:p>
            <a:r>
              <a:rPr lang="en-GB" sz="6000" b="1" dirty="0" smtClean="0">
                <a:solidFill>
                  <a:srgbClr val="3F8892"/>
                </a:solidFill>
              </a:rPr>
              <a:t>India</a:t>
            </a:r>
          </a:p>
        </p:txBody>
      </p:sp>
    </p:spTree>
    <p:extLst>
      <p:ext uri="{BB962C8B-B14F-4D97-AF65-F5344CB8AC3E}">
        <p14:creationId xmlns:p14="http://schemas.microsoft.com/office/powerpoint/2010/main" val="78760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 Huang Yu Xiang Middle School, Qingyuan China"/>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34368" y="0"/>
            <a:ext cx="12226368"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890273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7. He Huang Yu Xiang Middle School </a:t>
            </a:r>
          </a:p>
          <a:p>
            <a:r>
              <a:rPr lang="en-GB" sz="3600" b="1" dirty="0" smtClean="0"/>
              <a:t>Qingyuan</a:t>
            </a:r>
          </a:p>
          <a:p>
            <a:r>
              <a:rPr lang="en-GB" sz="6000" b="1" dirty="0" smtClean="0">
                <a:solidFill>
                  <a:srgbClr val="3F8892"/>
                </a:solidFill>
              </a:rPr>
              <a:t>China</a:t>
            </a:r>
          </a:p>
        </p:txBody>
      </p:sp>
    </p:spTree>
    <p:extLst>
      <p:ext uri="{BB962C8B-B14F-4D97-AF65-F5344CB8AC3E}">
        <p14:creationId xmlns:p14="http://schemas.microsoft.com/office/powerpoint/2010/main" val="1787930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ltz High School, Tel Aviv Israel"/>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40235" y="0"/>
            <a:ext cx="12151765"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951208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8. Holtz High School </a:t>
            </a:r>
          </a:p>
          <a:p>
            <a:r>
              <a:rPr lang="en-GB" sz="3600" b="1" dirty="0" smtClean="0"/>
              <a:t>Tel Aviv</a:t>
            </a:r>
          </a:p>
          <a:p>
            <a:r>
              <a:rPr lang="en-GB" sz="6000" b="1" dirty="0" smtClean="0">
                <a:solidFill>
                  <a:srgbClr val="3F8892"/>
                </a:solidFill>
              </a:rPr>
              <a:t>Israel</a:t>
            </a:r>
          </a:p>
        </p:txBody>
      </p:sp>
    </p:spTree>
    <p:extLst>
      <p:ext uri="{BB962C8B-B14F-4D97-AF65-F5344CB8AC3E}">
        <p14:creationId xmlns:p14="http://schemas.microsoft.com/office/powerpoint/2010/main" val="2438903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Pre-lesson reflection</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3-5 minutes+</a:t>
            </a:r>
            <a:endParaRPr lang="en-GB" sz="3600"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12914" y="255443"/>
            <a:ext cx="1079086" cy="676715"/>
          </a:xfrm>
          <a:prstGeom prst="rect">
            <a:avLst/>
          </a:prstGeom>
        </p:spPr>
      </p:pic>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glewood High School, California USA"/>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l="3825" t="4000"/>
          <a:stretch/>
        </p:blipFill>
        <p:spPr>
          <a:xfrm>
            <a:off x="-22225" y="0"/>
            <a:ext cx="12214225"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687974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9. Inglewood High School </a:t>
            </a:r>
          </a:p>
          <a:p>
            <a:r>
              <a:rPr lang="en-GB" sz="3600" b="1" dirty="0" smtClean="0"/>
              <a:t>California</a:t>
            </a:r>
          </a:p>
          <a:p>
            <a:r>
              <a:rPr lang="en-GB" sz="6000" b="1" dirty="0" smtClean="0">
                <a:solidFill>
                  <a:srgbClr val="3F8892"/>
                </a:solidFill>
              </a:rPr>
              <a:t>USA</a:t>
            </a:r>
          </a:p>
        </p:txBody>
      </p:sp>
    </p:spTree>
    <p:extLst>
      <p:ext uri="{BB962C8B-B14F-4D97-AF65-F5344CB8AC3E}">
        <p14:creationId xmlns:p14="http://schemas.microsoft.com/office/powerpoint/2010/main" val="384730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amounia Elementary School, Gaza City, Gaza"/>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1" y="0"/>
            <a:ext cx="12192001"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821018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10. Maamounia Elementary School </a:t>
            </a:r>
          </a:p>
          <a:p>
            <a:r>
              <a:rPr lang="en-GB" sz="3600" b="1" dirty="0" smtClean="0"/>
              <a:t>Gaza City</a:t>
            </a:r>
          </a:p>
          <a:p>
            <a:r>
              <a:rPr lang="en-GB" sz="6000" b="1" dirty="0" smtClean="0">
                <a:solidFill>
                  <a:srgbClr val="3F8892"/>
                </a:solidFill>
              </a:rPr>
              <a:t>Gaza</a:t>
            </a:r>
          </a:p>
        </p:txBody>
      </p:sp>
    </p:spTree>
    <p:extLst>
      <p:ext uri="{BB962C8B-B14F-4D97-AF65-F5344CB8AC3E}">
        <p14:creationId xmlns:p14="http://schemas.microsoft.com/office/powerpoint/2010/main" val="192667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era Primary School, Naivasha Kenya"/>
          <p:cNvPicPr>
            <a:picLocks noGrp="1" noChangeAspect="1"/>
          </p:cNvPicPr>
          <p:nvPr isPhoto="1"/>
        </p:nvPicPr>
        <p:blipFill rotWithShape="1">
          <a:blip r:embed="rId2">
            <a:lum/>
            <a:extLst>
              <a:ext uri="{28A0092B-C50C-407E-A947-70E740481C1C}">
                <a14:useLocalDpi xmlns:a14="http://schemas.microsoft.com/office/drawing/2010/main"/>
              </a:ext>
            </a:extLst>
          </a:blip>
          <a:srcRect l="2334" t="9600"/>
          <a:stretch/>
        </p:blipFill>
        <p:spPr>
          <a:xfrm>
            <a:off x="0" y="0"/>
            <a:ext cx="12192000" cy="6893652"/>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423568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11. Manera Primary School </a:t>
            </a:r>
          </a:p>
          <a:p>
            <a:r>
              <a:rPr lang="en-GB" sz="3600" b="1" dirty="0" smtClean="0"/>
              <a:t>Naivasha</a:t>
            </a:r>
          </a:p>
          <a:p>
            <a:r>
              <a:rPr lang="en-GB" sz="6000" b="1" dirty="0" smtClean="0">
                <a:solidFill>
                  <a:srgbClr val="3F8892"/>
                </a:solidFill>
              </a:rPr>
              <a:t>Kenya</a:t>
            </a:r>
          </a:p>
        </p:txBody>
      </p:sp>
    </p:spTree>
    <p:extLst>
      <p:ext uri="{BB962C8B-B14F-4D97-AF65-F5344CB8AC3E}">
        <p14:creationId xmlns:p14="http://schemas.microsoft.com/office/powerpoint/2010/main" val="129036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en Day Primary School, Kathmandu Nepal"/>
          <p:cNvPicPr>
            <a:picLocks noGrp="1" noChangeAspect="1"/>
          </p:cNvPicPr>
          <p:nvPr isPhoto="1"/>
        </p:nvPicPr>
        <p:blipFill rotWithShape="1">
          <a:blip r:embed="rId2">
            <a:lum/>
            <a:extLst>
              <a:ext uri="{28A0092B-C50C-407E-A947-70E740481C1C}">
                <a14:useLocalDpi xmlns:a14="http://schemas.microsoft.com/office/drawing/2010/main"/>
              </a:ext>
            </a:extLst>
          </a:blip>
          <a:srcRect t="7599" b="6401"/>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777553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12. Open Day Primary School </a:t>
            </a:r>
          </a:p>
          <a:p>
            <a:r>
              <a:rPr lang="en-GB" sz="3600" b="1" dirty="0" smtClean="0"/>
              <a:t>Kathmandu</a:t>
            </a:r>
          </a:p>
          <a:p>
            <a:r>
              <a:rPr lang="en-GB" sz="6000" b="1" dirty="0" smtClean="0">
                <a:solidFill>
                  <a:srgbClr val="3F8892"/>
                </a:solidFill>
              </a:rPr>
              <a:t>Nepal</a:t>
            </a:r>
          </a:p>
        </p:txBody>
      </p:sp>
    </p:spTree>
    <p:extLst>
      <p:ext uri="{BB962C8B-B14F-4D97-AF65-F5344CB8AC3E}">
        <p14:creationId xmlns:p14="http://schemas.microsoft.com/office/powerpoint/2010/main" val="482976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so Payita School, Chuquisaca Bolivia"/>
          <p:cNvPicPr>
            <a:picLocks noGrp="1" noChangeAspect="1"/>
          </p:cNvPicPr>
          <p:nvPr isPhoto="1"/>
        </p:nvPicPr>
        <p:blipFill rotWithShape="1">
          <a:blip r:embed="rId2">
            <a:lum/>
            <a:extLst>
              <a:ext uri="{28A0092B-C50C-407E-A947-70E740481C1C}">
                <a14:useLocalDpi xmlns:a14="http://schemas.microsoft.com/office/drawing/2010/main"/>
              </a:ext>
            </a:extLst>
          </a:blip>
          <a:srcRect l="10633" t="5334" b="11467"/>
          <a:stretch/>
        </p:blipFill>
        <p:spPr>
          <a:xfrm>
            <a:off x="0" y="-1"/>
            <a:ext cx="12192000" cy="6889167"/>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498490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13. Paso Payita School </a:t>
            </a:r>
          </a:p>
          <a:p>
            <a:r>
              <a:rPr lang="en-GB" sz="3600" b="1" dirty="0" smtClean="0"/>
              <a:t>Chuquisaca</a:t>
            </a:r>
          </a:p>
          <a:p>
            <a:r>
              <a:rPr lang="en-GB" sz="6000" b="1" dirty="0" smtClean="0">
                <a:solidFill>
                  <a:srgbClr val="3F8892"/>
                </a:solidFill>
              </a:rPr>
              <a:t>Bolivia</a:t>
            </a:r>
          </a:p>
        </p:txBody>
      </p:sp>
    </p:spTree>
    <p:extLst>
      <p:ext uri="{BB962C8B-B14F-4D97-AF65-F5344CB8AC3E}">
        <p14:creationId xmlns:p14="http://schemas.microsoft.com/office/powerpoint/2010/main" val="2867508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762" y="1368108"/>
            <a:ext cx="10889510" cy="4988243"/>
          </a:xfrm>
        </p:spPr>
        <p:txBody>
          <a:bodyPr>
            <a:normAutofit/>
          </a:bodyPr>
          <a:lstStyle/>
          <a:p>
            <a:pPr marL="228597" indent="0">
              <a:lnSpc>
                <a:spcPct val="115000"/>
              </a:lnSpc>
              <a:spcAft>
                <a:spcPts val="1000"/>
              </a:spcAft>
              <a:buNone/>
            </a:pPr>
            <a:r>
              <a:rPr lang="en-GB" dirty="0">
                <a:latin typeface="Century Gothic" panose="020B0502020202020204" pitchFamily="34" charset="0"/>
                <a:ea typeface="Calibri" panose="020F0502020204030204" pitchFamily="34" charset="0"/>
                <a:cs typeface="Times New Roman" panose="02020603050405020304" pitchFamily="18" charset="0"/>
              </a:rPr>
              <a:t>I</a:t>
            </a:r>
            <a:r>
              <a:rPr lang="en-GB" dirty="0" smtClean="0">
                <a:effectLst/>
                <a:latin typeface="Century Gothic" panose="020B0502020202020204" pitchFamily="34" charset="0"/>
                <a:ea typeface="Calibri" panose="020F0502020204030204" pitchFamily="34" charset="0"/>
                <a:cs typeface="Times New Roman" panose="02020603050405020304" pitchFamily="18" charset="0"/>
              </a:rPr>
              <a:t>ntroduce the following REFLECTIVE QUESTIONS for students to consider during the lesson:</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299" y="186506"/>
            <a:ext cx="1079086" cy="676715"/>
          </a:xfrm>
          <a:prstGeom prst="rect">
            <a:avLst/>
          </a:prstGeom>
        </p:spPr>
      </p:pic>
      <p:sp>
        <p:nvSpPr>
          <p:cNvPr id="5" name="Rectangle 4"/>
          <p:cNvSpPr/>
          <p:nvPr/>
        </p:nvSpPr>
        <p:spPr>
          <a:xfrm>
            <a:off x="1219200" y="2765516"/>
            <a:ext cx="10101072" cy="2215991"/>
          </a:xfrm>
          <a:prstGeom prst="rect">
            <a:avLst/>
          </a:prstGeom>
        </p:spPr>
        <p:txBody>
          <a:bodyPr wrap="square">
            <a:spAutoFit/>
          </a:bodyPr>
          <a:lstStyle/>
          <a:p>
            <a:pPr marL="342900" lvl="0" indent="-342900">
              <a:lnSpc>
                <a:spcPct val="115000"/>
              </a:lnSpc>
              <a:spcAft>
                <a:spcPts val="0"/>
              </a:spcAft>
              <a:buFont typeface="+mj-lt"/>
              <a:buAutoNum type="arabicPeriod"/>
            </a:pPr>
            <a:r>
              <a:rPr lang="en-GB" sz="2400" b="1" dirty="0">
                <a:solidFill>
                  <a:srgbClr val="7030A0"/>
                </a:solidFill>
                <a:latin typeface="+mj-lt"/>
                <a:ea typeface="Calibri" panose="020F0502020204030204" pitchFamily="34" charset="0"/>
                <a:cs typeface="Times New Roman" panose="02020603050405020304" pitchFamily="18" charset="0"/>
              </a:rPr>
              <a:t>What is cultural respect? Why might this mean</a:t>
            </a:r>
            <a:r>
              <a:rPr lang="en-GB" sz="2400" b="1" dirty="0" smtClean="0">
                <a:solidFill>
                  <a:srgbClr val="7030A0"/>
                </a:solidFill>
                <a:latin typeface="+mj-lt"/>
                <a:ea typeface="Calibri" panose="020F0502020204030204" pitchFamily="34" charset="0"/>
                <a:cs typeface="Times New Roman" panose="02020603050405020304" pitchFamily="18" charset="0"/>
              </a:rPr>
              <a:t>?</a:t>
            </a:r>
          </a:p>
          <a:p>
            <a:pPr marL="342900" lvl="0" indent="-342900">
              <a:lnSpc>
                <a:spcPct val="115000"/>
              </a:lnSpc>
              <a:spcAft>
                <a:spcPts val="0"/>
              </a:spcAft>
              <a:buFont typeface="+mj-lt"/>
              <a:buAutoNum type="arabicPeriod"/>
            </a:pPr>
            <a:r>
              <a:rPr lang="en-GB" sz="2400" b="1" dirty="0" smtClean="0">
                <a:solidFill>
                  <a:srgbClr val="7030A0"/>
                </a:solidFill>
                <a:latin typeface="+mj-lt"/>
                <a:ea typeface="Calibri" panose="020F0502020204030204" pitchFamily="34" charset="0"/>
                <a:cs typeface="Times New Roman" panose="02020603050405020304" pitchFamily="18" charset="0"/>
              </a:rPr>
              <a:t>Is </a:t>
            </a:r>
            <a:r>
              <a:rPr lang="en-GB" sz="2400" b="1" dirty="0">
                <a:solidFill>
                  <a:srgbClr val="7030A0"/>
                </a:solidFill>
                <a:latin typeface="+mj-lt"/>
                <a:ea typeface="Calibri" panose="020F0502020204030204" pitchFamily="34" charset="0"/>
                <a:cs typeface="Times New Roman" panose="02020603050405020304" pitchFamily="18" charset="0"/>
              </a:rPr>
              <a:t>it important to learn about cultural traditions and behaviours before travelling to another country? Why? Why not</a:t>
            </a:r>
            <a:r>
              <a:rPr lang="en-GB" sz="2400" b="1" dirty="0" smtClean="0">
                <a:solidFill>
                  <a:srgbClr val="7030A0"/>
                </a:solidFill>
                <a:latin typeface="+mj-lt"/>
                <a:ea typeface="Calibri" panose="020F0502020204030204" pitchFamily="34" charset="0"/>
                <a:cs typeface="Times New Roman" panose="02020603050405020304" pitchFamily="18" charset="0"/>
              </a:rPr>
              <a:t>?</a:t>
            </a:r>
          </a:p>
          <a:p>
            <a:pPr marL="342900" lvl="0" indent="-342900">
              <a:lnSpc>
                <a:spcPct val="115000"/>
              </a:lnSpc>
              <a:spcAft>
                <a:spcPts val="0"/>
              </a:spcAft>
              <a:buFont typeface="+mj-lt"/>
              <a:buAutoNum type="arabicPeriod"/>
            </a:pPr>
            <a:r>
              <a:rPr lang="en-GB" sz="2400" b="1" dirty="0" smtClean="0">
                <a:solidFill>
                  <a:srgbClr val="7030A0"/>
                </a:solidFill>
                <a:latin typeface="+mj-lt"/>
                <a:ea typeface="Calibri" panose="020F0502020204030204" pitchFamily="34" charset="0"/>
                <a:cs typeface="Times New Roman" panose="02020603050405020304" pitchFamily="18" charset="0"/>
              </a:rPr>
              <a:t>What is “global citizenship” and how can we practise it?</a:t>
            </a:r>
          </a:p>
          <a:p>
            <a:pPr marL="342900" lvl="0" indent="-342900">
              <a:lnSpc>
                <a:spcPct val="115000"/>
              </a:lnSpc>
              <a:spcAft>
                <a:spcPts val="1000"/>
              </a:spcAft>
              <a:buFont typeface="+mj-lt"/>
              <a:buAutoNum type="arabicPeriod"/>
            </a:pPr>
            <a:r>
              <a:rPr lang="en-GB" sz="2400" b="1" dirty="0" smtClean="0">
                <a:solidFill>
                  <a:srgbClr val="7030A0"/>
                </a:solidFill>
                <a:latin typeface="+mj-lt"/>
                <a:ea typeface="Calibri" panose="020F0502020204030204" pitchFamily="34" charset="0"/>
                <a:cs typeface="Times New Roman" panose="02020603050405020304" pitchFamily="18" charset="0"/>
              </a:rPr>
              <a:t>What does it mean to celebrate culture?</a:t>
            </a:r>
            <a:endParaRPr lang="en-GB" sz="2400" dirty="0">
              <a:solidFill>
                <a:srgbClr val="7030A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lgrims school Winchester, UK"/>
          <p:cNvPicPr>
            <a:picLocks noGrp="1" noChangeAspect="1"/>
          </p:cNvPicPr>
          <p:nvPr isPhoto="1"/>
        </p:nvPicPr>
        <p:blipFill rotWithShape="1">
          <a:blip r:embed="rId2">
            <a:lum/>
            <a:extLst>
              <a:ext uri="{28A0092B-C50C-407E-A947-70E740481C1C}">
                <a14:useLocalDpi xmlns:a14="http://schemas.microsoft.com/office/drawing/2010/main"/>
              </a:ext>
            </a:extLst>
          </a:blip>
          <a:srcRect t="6000" r="967" b="10801"/>
          <a:stretch/>
        </p:blipFill>
        <p:spPr>
          <a:xfrm>
            <a:off x="0" y="0"/>
            <a:ext cx="12192000" cy="6879292"/>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06814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14. Pilgrims School</a:t>
            </a:r>
          </a:p>
          <a:p>
            <a:r>
              <a:rPr lang="en-GB" sz="3600" b="1" dirty="0" smtClean="0"/>
              <a:t>Winchester</a:t>
            </a:r>
          </a:p>
          <a:p>
            <a:r>
              <a:rPr lang="en-GB" sz="6000" b="1" dirty="0" smtClean="0">
                <a:solidFill>
                  <a:srgbClr val="3F8892"/>
                </a:solidFill>
              </a:rPr>
              <a:t>England</a:t>
            </a:r>
          </a:p>
        </p:txBody>
      </p:sp>
    </p:spTree>
    <p:extLst>
      <p:ext uri="{BB962C8B-B14F-4D97-AF65-F5344CB8AC3E}">
        <p14:creationId xmlns:p14="http://schemas.microsoft.com/office/powerpoint/2010/main" val="2732314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jkumar College, Gujarat India"/>
          <p:cNvPicPr>
            <a:picLocks noGrp="1" noChangeAspect="1"/>
          </p:cNvPicPr>
          <p:nvPr isPhoto="1"/>
        </p:nvPicPr>
        <p:blipFill rotWithShape="1">
          <a:blip r:embed="rId2">
            <a:lum/>
            <a:extLst>
              <a:ext uri="{28A0092B-C50C-407E-A947-70E740481C1C}">
                <a14:useLocalDpi xmlns:a14="http://schemas.microsoft.com/office/drawing/2010/main"/>
              </a:ext>
            </a:extLst>
          </a:blip>
          <a:srcRect l="5434" t="16800" b="4133"/>
          <a:stretch/>
        </p:blipFill>
        <p:spPr>
          <a:xfrm>
            <a:off x="-1" y="0"/>
            <a:ext cx="12192001"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01730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15. Rajkumar College</a:t>
            </a:r>
          </a:p>
          <a:p>
            <a:r>
              <a:rPr lang="en-GB" sz="3600" b="1" dirty="0" smtClean="0"/>
              <a:t>Gujarat</a:t>
            </a:r>
          </a:p>
          <a:p>
            <a:r>
              <a:rPr lang="en-GB" sz="6000" b="1" dirty="0" smtClean="0">
                <a:solidFill>
                  <a:srgbClr val="3F8892"/>
                </a:solidFill>
              </a:rPr>
              <a:t>India</a:t>
            </a:r>
          </a:p>
        </p:txBody>
      </p:sp>
    </p:spTree>
    <p:extLst>
      <p:ext uri="{BB962C8B-B14F-4D97-AF65-F5344CB8AC3E}">
        <p14:creationId xmlns:p14="http://schemas.microsoft.com/office/powerpoint/2010/main" val="3209818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 #2013 Moscow"/>
          <p:cNvPicPr>
            <a:picLocks noGrp="1" noChangeAspect="1"/>
          </p:cNvPicPr>
          <p:nvPr isPhoto="1"/>
        </p:nvPicPr>
        <p:blipFill rotWithShape="1">
          <a:blip r:embed="rId2">
            <a:lum/>
            <a:extLst>
              <a:ext uri="{28A0092B-C50C-407E-A947-70E740481C1C}">
                <a14:useLocalDpi xmlns:a14="http://schemas.microsoft.com/office/drawing/2010/main"/>
              </a:ext>
            </a:extLst>
          </a:blip>
          <a:srcRect t="5067" b="7199"/>
          <a:stretch/>
        </p:blipFill>
        <p:spPr>
          <a:xfrm>
            <a:off x="0" y="-1"/>
            <a:ext cx="12192000" cy="6851753"/>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82303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16. School #2014</a:t>
            </a:r>
          </a:p>
          <a:p>
            <a:r>
              <a:rPr lang="en-GB" sz="3600" b="1" dirty="0" smtClean="0"/>
              <a:t>Moscow</a:t>
            </a:r>
          </a:p>
          <a:p>
            <a:r>
              <a:rPr lang="en-GB" sz="6000" b="1" dirty="0" smtClean="0">
                <a:solidFill>
                  <a:srgbClr val="3F8892"/>
                </a:solidFill>
              </a:rPr>
              <a:t>Russia</a:t>
            </a:r>
          </a:p>
        </p:txBody>
      </p:sp>
    </p:spTree>
    <p:extLst>
      <p:ext uri="{BB962C8B-B14F-4D97-AF65-F5344CB8AC3E}">
        <p14:creationId xmlns:p14="http://schemas.microsoft.com/office/powerpoint/2010/main" val="349586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bright Primary, London UK"/>
          <p:cNvPicPr>
            <a:picLocks noGrp="1" noChangeAspect="1"/>
          </p:cNvPicPr>
          <p:nvPr isPhoto="1"/>
        </p:nvPicPr>
        <p:blipFill rotWithShape="1">
          <a:blip r:embed="rId2">
            <a:lum/>
            <a:extLst>
              <a:ext uri="{28A0092B-C50C-407E-A947-70E740481C1C}">
                <a14:useLocalDpi xmlns:a14="http://schemas.microsoft.com/office/drawing/2010/main"/>
              </a:ext>
            </a:extLst>
          </a:blip>
          <a:srcRect t="11467" b="6800"/>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38970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17. Seabright Primary School </a:t>
            </a:r>
          </a:p>
          <a:p>
            <a:r>
              <a:rPr lang="en-GB" sz="3600" b="1" dirty="0" smtClean="0"/>
              <a:t>London</a:t>
            </a:r>
          </a:p>
          <a:p>
            <a:r>
              <a:rPr lang="en-GB" sz="6000" b="1" dirty="0" smtClean="0">
                <a:solidFill>
                  <a:srgbClr val="3F8892"/>
                </a:solidFill>
              </a:rPr>
              <a:t>England</a:t>
            </a:r>
          </a:p>
        </p:txBody>
      </p:sp>
    </p:spTree>
    <p:extLst>
      <p:ext uri="{BB962C8B-B14F-4D97-AF65-F5344CB8AC3E}">
        <p14:creationId xmlns:p14="http://schemas.microsoft.com/office/powerpoint/2010/main" val="3134233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ohei Elementary School Tokyo"/>
          <p:cNvPicPr>
            <a:picLocks noGrp="1" noChangeAspect="1"/>
          </p:cNvPicPr>
          <p:nvPr isPhoto="1"/>
        </p:nvPicPr>
        <p:blipFill rotWithShape="1">
          <a:blip r:embed="rId2">
            <a:lum/>
            <a:extLst>
              <a:ext uri="{28A0092B-C50C-407E-A947-70E740481C1C}">
                <a14:useLocalDpi xmlns:a14="http://schemas.microsoft.com/office/drawing/2010/main"/>
              </a:ext>
            </a:extLst>
          </a:blip>
          <a:srcRect l="733" t="13466" b="6534"/>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547532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18. Shohei Elementary School </a:t>
            </a:r>
          </a:p>
          <a:p>
            <a:r>
              <a:rPr lang="en-GB" sz="3600" b="1" dirty="0" smtClean="0"/>
              <a:t>Tokyo</a:t>
            </a:r>
          </a:p>
          <a:p>
            <a:r>
              <a:rPr lang="en-GB" sz="6000" b="1" dirty="0" smtClean="0">
                <a:solidFill>
                  <a:srgbClr val="3F8892"/>
                </a:solidFill>
              </a:rPr>
              <a:t>Japan</a:t>
            </a:r>
          </a:p>
        </p:txBody>
      </p:sp>
    </p:spTree>
    <p:extLst>
      <p:ext uri="{BB962C8B-B14F-4D97-AF65-F5344CB8AC3E}">
        <p14:creationId xmlns:p14="http://schemas.microsoft.com/office/powerpoint/2010/main" val="2474495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11285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Diversity not difference</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5 minutes+</a:t>
            </a:r>
            <a:endParaRPr lang="en-GB" sz="36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9850" y="249073"/>
            <a:ext cx="1012024" cy="70719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4992" y="249073"/>
            <a:ext cx="1005927" cy="707197"/>
          </a:xfrm>
          <a:prstGeom prst="rect">
            <a:avLst/>
          </a:prstGeom>
        </p:spPr>
      </p:pic>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go Foscolo Elementary School Murano Venice"/>
          <p:cNvPicPr>
            <a:picLocks noGrp="1" noChangeAspect="1"/>
          </p:cNvPicPr>
          <p:nvPr isPhoto="1"/>
        </p:nvPicPr>
        <p:blipFill rotWithShape="1">
          <a:blip r:embed="rId2">
            <a:lum/>
            <a:extLst>
              <a:ext uri="{28A0092B-C50C-407E-A947-70E740481C1C}">
                <a14:useLocalDpi xmlns:a14="http://schemas.microsoft.com/office/drawing/2010/main"/>
              </a:ext>
            </a:extLst>
          </a:blip>
          <a:srcRect t="5733" b="5867"/>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754622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19. Ugo Foscolo Elementary School </a:t>
            </a:r>
          </a:p>
          <a:p>
            <a:r>
              <a:rPr lang="en-GB" sz="3600" b="1" dirty="0" smtClean="0"/>
              <a:t>Murano</a:t>
            </a:r>
          </a:p>
          <a:p>
            <a:r>
              <a:rPr lang="en-GB" sz="6000" b="1" dirty="0" smtClean="0">
                <a:solidFill>
                  <a:srgbClr val="3F8892"/>
                </a:solidFill>
              </a:rPr>
              <a:t>Venice</a:t>
            </a:r>
          </a:p>
        </p:txBody>
      </p:sp>
    </p:spTree>
    <p:extLst>
      <p:ext uri="{BB962C8B-B14F-4D97-AF65-F5344CB8AC3E}">
        <p14:creationId xmlns:p14="http://schemas.microsoft.com/office/powerpoint/2010/main" val="3150661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n Chong Primary School, Qingyuan China"/>
          <p:cNvPicPr>
            <a:picLocks noGrp="1" noChangeAspect="1"/>
          </p:cNvPicPr>
          <p:nvPr isPhoto="1"/>
        </p:nvPicPr>
        <p:blipFill rotWithShape="1">
          <a:blip r:embed="rId2">
            <a:lum/>
            <a:extLst>
              <a:ext uri="{28A0092B-C50C-407E-A947-70E740481C1C}">
                <a14:useLocalDpi xmlns:a14="http://schemas.microsoft.com/office/drawing/2010/main"/>
              </a:ext>
            </a:extLst>
          </a:blip>
          <a:srcRect l="164" t="5999" b="6268"/>
          <a:stretch/>
        </p:blipFill>
        <p:spPr>
          <a:xfrm>
            <a:off x="0" y="0"/>
            <a:ext cx="12192000" cy="6858000"/>
          </a:xfrm>
          <a:prstGeom prst="rect">
            <a:avLst/>
          </a:prstGeom>
          <a:noFill/>
          <a:ln>
            <a:noFill/>
          </a:ln>
        </p:spPr>
      </p:pic>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4204977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1472" y="2101041"/>
            <a:ext cx="9144000" cy="2732216"/>
          </a:xfrm>
        </p:spPr>
        <p:txBody>
          <a:bodyPr>
            <a:normAutofit/>
          </a:bodyPr>
          <a:lstStyle/>
          <a:p>
            <a:r>
              <a:rPr lang="en-GB" sz="3600" b="1" dirty="0" smtClean="0"/>
              <a:t>20. Wen Chong Primary School </a:t>
            </a:r>
          </a:p>
          <a:p>
            <a:r>
              <a:rPr lang="en-GB" sz="3600" b="1" dirty="0" smtClean="0"/>
              <a:t>Qingyuan </a:t>
            </a:r>
          </a:p>
          <a:p>
            <a:r>
              <a:rPr lang="en-GB" sz="6000" b="1" dirty="0" smtClean="0">
                <a:solidFill>
                  <a:srgbClr val="3F8892"/>
                </a:solidFill>
              </a:rPr>
              <a:t>China</a:t>
            </a:r>
          </a:p>
        </p:txBody>
      </p:sp>
    </p:spTree>
    <p:extLst>
      <p:ext uri="{BB962C8B-B14F-4D97-AF65-F5344CB8AC3E}">
        <p14:creationId xmlns:p14="http://schemas.microsoft.com/office/powerpoint/2010/main" val="17963712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795845"/>
            <a:ext cx="10515600" cy="1325563"/>
          </a:xfrm>
        </p:spPr>
        <p:txBody>
          <a:bodyPr>
            <a:noAutofit/>
          </a:bodyPr>
          <a:lstStyle/>
          <a:p>
            <a:r>
              <a:rPr lang="en-GB" sz="3600" b="1" dirty="0" smtClean="0"/>
              <a:t>How many of the countries did you guess?</a:t>
            </a:r>
            <a:endParaRPr lang="en-GB" sz="3600" b="1" dirty="0"/>
          </a:p>
        </p:txBody>
      </p:sp>
      <p:sp>
        <p:nvSpPr>
          <p:cNvPr id="3" name="Content Placeholder 2"/>
          <p:cNvSpPr>
            <a:spLocks noGrp="1"/>
          </p:cNvSpPr>
          <p:nvPr>
            <p:ph idx="1"/>
          </p:nvPr>
        </p:nvSpPr>
        <p:spPr>
          <a:xfrm>
            <a:off x="923544" y="1901952"/>
            <a:ext cx="10768584" cy="4531043"/>
          </a:xfrm>
        </p:spPr>
        <p:txBody>
          <a:bodyPr>
            <a:normAutofit/>
          </a:bodyPr>
          <a:lstStyle/>
          <a:p>
            <a:endParaRPr lang="en-GB" dirty="0"/>
          </a:p>
          <a:p>
            <a:r>
              <a:rPr lang="en-GB" dirty="0" smtClean="0"/>
              <a:t>Did you find any similarities to your own playtime/break time?</a:t>
            </a:r>
          </a:p>
          <a:p>
            <a:r>
              <a:rPr lang="en-GB" dirty="0" smtClean="0"/>
              <a:t>Would you say they were “cultural similarities”? Why?</a:t>
            </a:r>
          </a:p>
          <a:p>
            <a:r>
              <a:rPr lang="en-GB" dirty="0" smtClean="0"/>
              <a:t>Which of the images stood out to you the most? Why? </a:t>
            </a: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2050" name="Picture 2" descr="Children, Playing, Exercise, Play, Sports, Gymnastic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4841" y="4531042"/>
            <a:ext cx="3803903" cy="190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7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Cultural Respect</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15 minutes+</a:t>
            </a:r>
            <a:endParaRPr lang="en-GB" sz="3600"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12914" y="255443"/>
            <a:ext cx="1079086" cy="676715"/>
          </a:xfrm>
          <a:prstGeom prst="rect">
            <a:avLst/>
          </a:prstGeom>
        </p:spPr>
      </p:pic>
    </p:spTree>
    <p:extLst>
      <p:ext uri="{BB962C8B-B14F-4D97-AF65-F5344CB8AC3E}">
        <p14:creationId xmlns:p14="http://schemas.microsoft.com/office/powerpoint/2010/main" val="1237230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368425"/>
            <a:ext cx="10515600" cy="4351338"/>
          </a:xfrm>
        </p:spPr>
        <p:txBody>
          <a:bodyPr>
            <a:normAutofit/>
          </a:bodyPr>
          <a:lstStyle/>
          <a:p>
            <a:pPr marL="0" indent="0">
              <a:buNone/>
            </a:pPr>
            <a:r>
              <a:rPr lang="en-GB" sz="2200" dirty="0"/>
              <a:t>As we are moving further into the Global Village, it is becoming more and more necessary to learn to respect different cultures and traditions. More and more employers are looking to employ people who exhibit traits of compassion and respect within the role of global connectivity. </a:t>
            </a:r>
          </a:p>
          <a:p>
            <a:pPr marL="0" indent="0">
              <a:buNone/>
            </a:pP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1026" name="Picture 2" descr="https://cdn.pixabay.com/photo/2013/07/13/12/18/airbus-159588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130" y="2510891"/>
            <a:ext cx="5571744" cy="39234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2" y="2918996"/>
            <a:ext cx="6096000" cy="2800767"/>
          </a:xfrm>
          <a:prstGeom prst="rect">
            <a:avLst/>
          </a:prstGeom>
        </p:spPr>
        <p:txBody>
          <a:bodyPr>
            <a:spAutoFit/>
          </a:bodyPr>
          <a:lstStyle/>
          <a:p>
            <a:r>
              <a:rPr lang="en-GB" sz="2200" dirty="0"/>
              <a:t>Many of us are now travelling to countries and cultures that we would not have had access to just a century ago.  For example, on January 1st 1914, one commercial passenger flew on one commercial flight compared to January 1st 2014, when an estimated 8 million people flew on nearly 100,000 flights!</a:t>
            </a:r>
          </a:p>
        </p:txBody>
      </p:sp>
    </p:spTree>
    <p:extLst>
      <p:ext uri="{BB962C8B-B14F-4D97-AF65-F5344CB8AC3E}">
        <p14:creationId xmlns:p14="http://schemas.microsoft.com/office/powerpoint/2010/main" val="11771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103249"/>
            <a:ext cx="10515600" cy="4351338"/>
          </a:xfrm>
        </p:spPr>
        <p:txBody>
          <a:bodyPr/>
          <a:lstStyle/>
          <a:p>
            <a:pPr marL="0" lvl="0" indent="0">
              <a:buNone/>
            </a:pPr>
            <a:r>
              <a:rPr lang="en-GB" dirty="0" smtClean="0"/>
              <a:t>We are now familiar with the phrase “Global Citizen”, but what really does this mean?</a:t>
            </a:r>
          </a:p>
          <a:p>
            <a:pPr marL="0" lvl="0" indent="0">
              <a:buNone/>
            </a:pPr>
            <a:endParaRPr lang="en-GB" b="1"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5" name="Rounded Rectangular Callout 4"/>
          <p:cNvSpPr/>
          <p:nvPr/>
        </p:nvSpPr>
        <p:spPr>
          <a:xfrm>
            <a:off x="1693088" y="2594746"/>
            <a:ext cx="3495331" cy="2589901"/>
          </a:xfrm>
          <a:prstGeom prst="wedgeRoundRectCallout">
            <a:avLst/>
          </a:prstGeom>
          <a:solidFill>
            <a:srgbClr val="C41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smtClean="0">
                <a:solidFill>
                  <a:srgbClr val="92D050"/>
                </a:solidFill>
              </a:rPr>
              <a:t>What do you understand by the term “</a:t>
            </a:r>
            <a:r>
              <a:rPr lang="en-GB" sz="2400" b="1" dirty="0">
                <a:solidFill>
                  <a:srgbClr val="92D050"/>
                </a:solidFill>
              </a:rPr>
              <a:t>Global</a:t>
            </a:r>
            <a:r>
              <a:rPr lang="en-GB" sz="2400" b="1" dirty="0" smtClean="0">
                <a:solidFill>
                  <a:srgbClr val="92D050"/>
                </a:solidFill>
              </a:rPr>
              <a:t> Citizen”?</a:t>
            </a:r>
            <a:endParaRPr lang="en-GB" sz="2400" dirty="0">
              <a:solidFill>
                <a:srgbClr val="92D050"/>
              </a:solidFill>
            </a:endParaRPr>
          </a:p>
        </p:txBody>
      </p:sp>
      <p:sp>
        <p:nvSpPr>
          <p:cNvPr id="6" name="Rounded Rectangular Callout 5"/>
          <p:cNvSpPr/>
          <p:nvPr/>
        </p:nvSpPr>
        <p:spPr>
          <a:xfrm>
            <a:off x="6230837" y="2594746"/>
            <a:ext cx="3495331" cy="2589901"/>
          </a:xfrm>
          <a:prstGeom prst="wedgeRoundRect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b="1" dirty="0" smtClean="0">
                <a:solidFill>
                  <a:srgbClr val="C412C0"/>
                </a:solidFill>
              </a:rPr>
              <a:t>What might you have to do to become a “positive global citizen”?</a:t>
            </a:r>
            <a:endParaRPr lang="en-GB" sz="2400" dirty="0">
              <a:solidFill>
                <a:srgbClr val="C412C0"/>
              </a:solidFill>
            </a:endParaRPr>
          </a:p>
        </p:txBody>
      </p:sp>
    </p:spTree>
    <p:extLst>
      <p:ext uri="{BB962C8B-B14F-4D97-AF65-F5344CB8AC3E}">
        <p14:creationId xmlns:p14="http://schemas.microsoft.com/office/powerpoint/2010/main" val="35074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2794" y="1441577"/>
            <a:ext cx="10515600" cy="4351338"/>
          </a:xfrm>
        </p:spPr>
        <p:txBody>
          <a:bodyPr>
            <a:normAutofit/>
          </a:bodyPr>
          <a:lstStyle/>
          <a:p>
            <a:pPr marL="0" indent="0">
              <a:buNone/>
            </a:pPr>
            <a:r>
              <a:rPr lang="en-GB" sz="2400" dirty="0" smtClean="0"/>
              <a:t>Have a go at the </a:t>
            </a:r>
            <a:r>
              <a:rPr lang="en-GB" sz="2400" b="1" dirty="0" smtClean="0"/>
              <a:t>Cultural </a:t>
            </a:r>
            <a:r>
              <a:rPr lang="en-GB" sz="2400" b="1" dirty="0"/>
              <a:t>Respect quiz</a:t>
            </a:r>
            <a:r>
              <a:rPr lang="en-GB" sz="2400" dirty="0"/>
              <a:t> </a:t>
            </a:r>
            <a:r>
              <a:rPr lang="en-GB" sz="2400" dirty="0" smtClean="0"/>
              <a:t>to </a:t>
            </a:r>
            <a:r>
              <a:rPr lang="en-GB" sz="2400" dirty="0"/>
              <a:t>see how much </a:t>
            </a:r>
            <a:r>
              <a:rPr lang="en-GB" sz="2400" dirty="0" smtClean="0"/>
              <a:t>you know </a:t>
            </a:r>
            <a:r>
              <a:rPr lang="en-GB" sz="2400" dirty="0"/>
              <a:t>about particular rules and customs in commonly visited countries</a:t>
            </a:r>
            <a:r>
              <a:rPr lang="en-GB" sz="2400" dirty="0" smtClean="0"/>
              <a:t>.</a:t>
            </a:r>
          </a:p>
          <a:p>
            <a:pPr marL="0" indent="0">
              <a:buNone/>
            </a:pPr>
            <a:endParaRPr lang="en-GB" sz="2000" dirty="0"/>
          </a:p>
          <a:p>
            <a:pPr marL="0" indent="0">
              <a:buNone/>
            </a:pPr>
            <a:endParaRPr lang="en-GB" sz="20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050" y="2491108"/>
            <a:ext cx="3909218" cy="2730116"/>
          </a:xfrm>
          <a:prstGeom prst="rect">
            <a:avLst/>
          </a:prstGeom>
        </p:spPr>
      </p:pic>
      <p:sp>
        <p:nvSpPr>
          <p:cNvPr id="7" name="Rectangle 6"/>
          <p:cNvSpPr/>
          <p:nvPr/>
        </p:nvSpPr>
        <p:spPr>
          <a:xfrm>
            <a:off x="4209288" y="2491108"/>
            <a:ext cx="7153658" cy="3416320"/>
          </a:xfrm>
          <a:prstGeom prst="rect">
            <a:avLst/>
          </a:prstGeom>
        </p:spPr>
        <p:txBody>
          <a:bodyPr wrap="square">
            <a:spAutoFit/>
          </a:bodyPr>
          <a:lstStyle/>
          <a:p>
            <a:pPr marL="971555" lvl="1" indent="-514350">
              <a:buFont typeface="+mj-lt"/>
              <a:buAutoNum type="arabicPeriod"/>
            </a:pPr>
            <a:r>
              <a:rPr lang="en-GB" sz="2400" dirty="0" smtClean="0"/>
              <a:t>Split </a:t>
            </a:r>
            <a:r>
              <a:rPr lang="en-GB" sz="2400" dirty="0"/>
              <a:t>into small groups to form teams of 4-5 people</a:t>
            </a:r>
          </a:p>
          <a:p>
            <a:pPr marL="971555" lvl="1" indent="-514350">
              <a:buFont typeface="+mj-lt"/>
              <a:buAutoNum type="arabicPeriod"/>
            </a:pPr>
            <a:endParaRPr lang="en-GB" sz="2400" dirty="0"/>
          </a:p>
          <a:p>
            <a:pPr marL="971555" lvl="1" indent="-514350">
              <a:buFont typeface="+mj-lt"/>
              <a:buAutoNum type="arabicPeriod"/>
            </a:pPr>
            <a:r>
              <a:rPr lang="en-GB" sz="2400" dirty="0"/>
              <a:t>Number from </a:t>
            </a:r>
            <a:r>
              <a:rPr lang="en-GB" sz="2400" dirty="0" smtClean="0"/>
              <a:t>1-11 </a:t>
            </a:r>
            <a:r>
              <a:rPr lang="en-GB" sz="2400" dirty="0"/>
              <a:t>on a piece of scrap paper </a:t>
            </a:r>
          </a:p>
          <a:p>
            <a:pPr marL="971555" lvl="1" indent="-514350">
              <a:buFont typeface="+mj-lt"/>
              <a:buAutoNum type="arabicPeriod"/>
            </a:pPr>
            <a:endParaRPr lang="en-GB" sz="2400" dirty="0"/>
          </a:p>
          <a:p>
            <a:pPr marL="971555" lvl="1" indent="-514350">
              <a:buFont typeface="+mj-lt"/>
              <a:buAutoNum type="arabicPeriod"/>
            </a:pPr>
            <a:r>
              <a:rPr lang="en-GB" sz="2400" dirty="0"/>
              <a:t>Have a go at answering the following </a:t>
            </a:r>
            <a:r>
              <a:rPr lang="en-GB" sz="2400" dirty="0" smtClean="0"/>
              <a:t>11 </a:t>
            </a:r>
            <a:r>
              <a:rPr lang="en-GB" sz="2400" dirty="0"/>
              <a:t>questions about countries’ laws and traditions across the world.</a:t>
            </a:r>
          </a:p>
        </p:txBody>
      </p:sp>
    </p:spTree>
    <p:extLst>
      <p:ext uri="{BB962C8B-B14F-4D97-AF65-F5344CB8AC3E}">
        <p14:creationId xmlns:p14="http://schemas.microsoft.com/office/powerpoint/2010/main" val="35341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371" y="3913187"/>
            <a:ext cx="6919285" cy="2852737"/>
          </a:xfrm>
        </p:spPr>
        <p:txBody>
          <a:bodyPr>
            <a:normAutofit/>
          </a:bodyPr>
          <a:lstStyle/>
          <a:p>
            <a:r>
              <a:rPr lang="en-GB" sz="7200" b="1" dirty="0"/>
              <a:t>Cultural </a:t>
            </a:r>
            <a:r>
              <a:rPr lang="en-GB" sz="7200" b="1" dirty="0" smtClean="0"/>
              <a:t>Respect</a:t>
            </a:r>
            <a:endParaRPr lang="en-GB" sz="7200" b="1" dirty="0"/>
          </a:p>
        </p:txBody>
      </p:sp>
      <p:sp>
        <p:nvSpPr>
          <p:cNvPr id="3" name="Text Placeholder 2"/>
          <p:cNvSpPr>
            <a:spLocks noGrp="1"/>
          </p:cNvSpPr>
          <p:nvPr>
            <p:ph type="body" idx="1"/>
          </p:nvPr>
        </p:nvSpPr>
        <p:spPr/>
        <p:txBody>
          <a:bodyPr/>
          <a:lstStyle/>
          <a:p>
            <a:endParaRPr lang="en-GB" dirty="0"/>
          </a:p>
        </p:txBody>
      </p:sp>
      <p:pic>
        <p:nvPicPr>
          <p:cNvPr id="21506" name="Picture 2" descr="Flag_map_of_the_world_(1942).jpg (1425×6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4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812292" y="1336883"/>
            <a:ext cx="10567416" cy="3139321"/>
          </a:xfrm>
          <a:prstGeom prst="rect">
            <a:avLst/>
          </a:prstGeom>
        </p:spPr>
        <p:txBody>
          <a:bodyPr wrap="square">
            <a:spAutoFit/>
          </a:bodyPr>
          <a:lstStyle/>
          <a:p>
            <a:r>
              <a:rPr lang="en-GB" sz="2400" dirty="0">
                <a:solidFill>
                  <a:prstClr val="black"/>
                </a:solidFill>
              </a:rPr>
              <a:t>Watch the short video (3.30mins) put together by ThoughtBox featuring pictures by artist </a:t>
            </a:r>
            <a:r>
              <a:rPr lang="en-GB" sz="2400" u="sng" dirty="0">
                <a:solidFill>
                  <a:prstClr val="black"/>
                </a:solidFill>
                <a:hlinkClick r:id="rId2"/>
              </a:rPr>
              <a:t>James Mollison</a:t>
            </a:r>
            <a:r>
              <a:rPr lang="en-GB" sz="2400" dirty="0">
                <a:solidFill>
                  <a:prstClr val="black"/>
                </a:solidFill>
              </a:rPr>
              <a:t> entitled:</a:t>
            </a:r>
          </a:p>
          <a:p>
            <a:endParaRPr lang="en-GB" sz="3200" b="1" u="sng" dirty="0">
              <a:solidFill>
                <a:prstClr val="black"/>
              </a:solidFill>
              <a:hlinkClick r:id=""/>
            </a:endParaRPr>
          </a:p>
          <a:p>
            <a:r>
              <a:rPr lang="en-GB" sz="3200" b="1" u="sng" dirty="0">
                <a:solidFill>
                  <a:prstClr val="black"/>
                </a:solidFill>
                <a:hlinkClick r:id=""/>
              </a:rPr>
              <a:t>Where Children Sleep</a:t>
            </a:r>
            <a:r>
              <a:rPr lang="en-GB" sz="3200" dirty="0">
                <a:solidFill>
                  <a:prstClr val="black"/>
                </a:solidFill>
              </a:rPr>
              <a:t> </a:t>
            </a:r>
          </a:p>
          <a:p>
            <a:endParaRPr lang="en-GB" sz="1400" b="1" dirty="0">
              <a:solidFill>
                <a:prstClr val="black"/>
              </a:solidFill>
            </a:endParaRPr>
          </a:p>
          <a:p>
            <a:r>
              <a:rPr lang="en-GB" sz="1200" b="1" dirty="0" smtClean="0">
                <a:solidFill>
                  <a:prstClr val="black"/>
                </a:solidFill>
              </a:rPr>
              <a:t>(click </a:t>
            </a:r>
            <a:r>
              <a:rPr lang="en-GB" sz="1200" b="1" dirty="0">
                <a:solidFill>
                  <a:prstClr val="black"/>
                </a:solidFill>
              </a:rPr>
              <a:t>on the link above)</a:t>
            </a:r>
          </a:p>
          <a:p>
            <a:endParaRPr lang="en-GB" sz="2000" dirty="0">
              <a:solidFill>
                <a:prstClr val="black"/>
              </a:solidFill>
            </a:endParaRPr>
          </a:p>
          <a:p>
            <a:endParaRPr lang="en-GB" sz="2000" dirty="0">
              <a:solidFill>
                <a:prstClr val="black"/>
              </a:solidFill>
            </a:endParaRPr>
          </a:p>
          <a:p>
            <a:endParaRPr lang="en-GB" sz="2000" dirty="0">
              <a:solidFill>
                <a:prstClr val="black"/>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pic>
        <p:nvPicPr>
          <p:cNvPr id="1026" name="Picture 2" descr="http://jamesmollison.com/wordpress/wp-content/uploads/2013/07/Japan_Kaya_10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4753" y="2490043"/>
            <a:ext cx="5588359" cy="352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1306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072" y="1178941"/>
            <a:ext cx="10515600" cy="1325563"/>
          </a:xfrm>
        </p:spPr>
        <p:txBody>
          <a:bodyPr>
            <a:normAutofit/>
          </a:bodyPr>
          <a:lstStyle/>
          <a:p>
            <a:r>
              <a:rPr lang="en-GB" b="1" dirty="0" smtClean="0"/>
              <a:t>1. In which city can you be fined for spitting?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20482" name="Picture 2" descr="https://upload.wikimedia.org/wikipedia/commons/7/77/Sneez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6198" y="2584908"/>
            <a:ext cx="4797348" cy="32087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856" y="159489"/>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409218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855597"/>
            <a:ext cx="6931010" cy="1325563"/>
          </a:xfrm>
        </p:spPr>
        <p:txBody>
          <a:bodyPr>
            <a:normAutofit fontScale="90000"/>
          </a:bodyPr>
          <a:lstStyle/>
          <a:p>
            <a:r>
              <a:rPr lang="en-GB" b="1" dirty="0" smtClean="0"/>
              <a:t>2. </a:t>
            </a:r>
            <a:r>
              <a:rPr lang="en-GB" b="1" dirty="0"/>
              <a:t>In which country is it illegal to drive without </a:t>
            </a:r>
            <a:r>
              <a:rPr lang="en-GB" b="1" dirty="0" smtClean="0"/>
              <a:t>wearing a </a:t>
            </a:r>
            <a:r>
              <a:rPr lang="en-GB" b="1" dirty="0"/>
              <a:t>shirt </a:t>
            </a:r>
            <a:r>
              <a:rPr lang="en-GB" b="1" dirty="0" smtClean="0"/>
              <a:t>or top?</a:t>
            </a:r>
            <a:endParaRPr lang="en-GB" dirty="0"/>
          </a:p>
        </p:txBody>
      </p:sp>
      <p:sp>
        <p:nvSpPr>
          <p:cNvPr id="5" name="Footer Placeholder 4"/>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3074" name="Picture 2" descr="https://upload.wikimedia.org/wikipedia/commons/c/c6/Freeballer_board_shorts_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5303" y="361507"/>
            <a:ext cx="3174217" cy="63702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26818955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72" y="2201581"/>
            <a:ext cx="4336453" cy="1325563"/>
          </a:xfrm>
        </p:spPr>
        <p:txBody>
          <a:bodyPr>
            <a:noAutofit/>
          </a:bodyPr>
          <a:lstStyle/>
          <a:p>
            <a:r>
              <a:rPr lang="en-GB" sz="4800" b="1" dirty="0" smtClean="0"/>
              <a:t>3. </a:t>
            </a:r>
            <a:r>
              <a:rPr lang="en-GB" sz="4800" b="1" dirty="0"/>
              <a:t>In which city is it illegal to feed the </a:t>
            </a:r>
            <a:r>
              <a:rPr lang="en-GB" sz="4800" b="1" dirty="0" smtClean="0"/>
              <a:t>birds? </a:t>
            </a:r>
            <a:endParaRPr lang="en-GB" sz="4800" dirty="0"/>
          </a:p>
        </p:txBody>
      </p:sp>
      <p:sp>
        <p:nvSpPr>
          <p:cNvPr id="5" name="Footer Placeholder 4"/>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4098" name="Picture 2" descr="https://upload.wikimedia.org/wikipedia/commons/f/ff/Man_feeding_pigeon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9535" y="1166352"/>
            <a:ext cx="5064271" cy="37982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34185448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6215" y="1479630"/>
            <a:ext cx="10515600" cy="1325563"/>
          </a:xfrm>
        </p:spPr>
        <p:txBody>
          <a:bodyPr>
            <a:normAutofit fontScale="90000"/>
          </a:bodyPr>
          <a:lstStyle/>
          <a:p>
            <a:r>
              <a:rPr lang="en-GB" b="1" dirty="0" smtClean="0"/>
              <a:t>4. In </a:t>
            </a:r>
            <a:r>
              <a:rPr lang="en-GB" b="1" dirty="0"/>
              <a:t>which country is it illegal to chew gum? </a:t>
            </a:r>
            <a:r>
              <a:rPr lang="en-GB" dirty="0"/>
              <a:t/>
            </a:r>
            <a:br>
              <a:rPr lang="en-GB" dirty="0"/>
            </a:br>
            <a:endParaRPr lang="en-GB" dirty="0"/>
          </a:p>
        </p:txBody>
      </p:sp>
      <p:sp>
        <p:nvSpPr>
          <p:cNvPr id="5" name="Footer Placeholder 4"/>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122" name="Picture 2" descr="https://upload.wikimedia.org/wikipedia/commons/e/ef/Guma_Turb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08402" y="2293564"/>
            <a:ext cx="4524375" cy="3143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3336610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943" y="2428479"/>
            <a:ext cx="5401269" cy="1325563"/>
          </a:xfrm>
        </p:spPr>
        <p:txBody>
          <a:bodyPr>
            <a:noAutofit/>
          </a:bodyPr>
          <a:lstStyle/>
          <a:p>
            <a:r>
              <a:rPr lang="en-GB" sz="4800" b="1" dirty="0"/>
              <a:t>5</a:t>
            </a:r>
            <a:r>
              <a:rPr lang="en-GB" sz="4800" b="1" dirty="0" smtClean="0"/>
              <a:t>. </a:t>
            </a:r>
            <a:r>
              <a:rPr lang="en-GB" sz="4800" b="1" dirty="0"/>
              <a:t>In which country is it illegal to </a:t>
            </a:r>
            <a:r>
              <a:rPr lang="en-GB" sz="4800" b="1" dirty="0" smtClean="0"/>
              <a:t>eat in public places </a:t>
            </a:r>
            <a:r>
              <a:rPr lang="en-GB" sz="4800" b="1" dirty="0"/>
              <a:t>during </a:t>
            </a:r>
            <a:r>
              <a:rPr lang="en-GB" sz="4800" b="1" dirty="0" smtClean="0"/>
              <a:t>Ramadan? </a:t>
            </a:r>
            <a:endParaRPr lang="en-GB" sz="4800"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6146" name="Picture 2" descr="http://www.publicdomainpictures.net/pictures/10000/nahled/1-1259000618geFz.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7109" y="1580743"/>
            <a:ext cx="5857875" cy="3905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7053121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1389253"/>
            <a:ext cx="10515600" cy="1325563"/>
          </a:xfrm>
        </p:spPr>
        <p:txBody>
          <a:bodyPr/>
          <a:lstStyle/>
          <a:p>
            <a:r>
              <a:rPr lang="en-GB" b="1" dirty="0" smtClean="0"/>
              <a:t>6. </a:t>
            </a:r>
            <a:r>
              <a:rPr lang="en-GB" b="1" dirty="0"/>
              <a:t>In which country is it illegal to </a:t>
            </a:r>
            <a:r>
              <a:rPr lang="en-GB" b="1" dirty="0" smtClean="0"/>
              <a:t>drive whilst wearing flip-flops?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2050" name="Picture 2" descr="https://upload.wikimedia.org/wikipedia/commons/b/ba/Havaianas_Tradicion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0254" y="2861223"/>
            <a:ext cx="3823146" cy="2867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28669691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09" y="2571297"/>
            <a:ext cx="4950947" cy="1325563"/>
          </a:xfrm>
        </p:spPr>
        <p:txBody>
          <a:bodyPr>
            <a:normAutofit fontScale="90000"/>
          </a:bodyPr>
          <a:lstStyle/>
          <a:p>
            <a:r>
              <a:rPr lang="en-GB" b="1" dirty="0" smtClean="0"/>
              <a:t>7. On which beach can you be fined for swearing or using offensive language?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7170" name="Picture 2" descr="https://upload.wikimedia.org/wikipedia/commons/d/d8/New_Chums_beach_Whangapoua_Waika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3825" y="1802442"/>
            <a:ext cx="5894181" cy="35346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4033416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924" y="1036767"/>
            <a:ext cx="10515600" cy="1325563"/>
          </a:xfrm>
        </p:spPr>
        <p:txBody>
          <a:bodyPr/>
          <a:lstStyle/>
          <a:p>
            <a:r>
              <a:rPr lang="en-GB" b="1" dirty="0" smtClean="0"/>
              <a:t>8. In which country is it illegal to step on local currency in public?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8194" name="Picture 2" descr="http://www.public-domain-image.com/free-images/2016/04/02/1978-banknotes-national-bank-former-yugoslavia-vintage-paper-bills-money-cash-725x5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60800" y="2541153"/>
            <a:ext cx="4470400" cy="33543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3314768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36" y="2479632"/>
            <a:ext cx="4935081" cy="1325563"/>
          </a:xfrm>
        </p:spPr>
        <p:txBody>
          <a:bodyPr>
            <a:normAutofit fontScale="90000"/>
          </a:bodyPr>
          <a:lstStyle/>
          <a:p>
            <a:r>
              <a:rPr lang="en-GB" b="1" dirty="0" smtClean="0"/>
              <a:t>9. In which country can you be arrested and jailed for kissing in public?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9218" name="Picture 2" descr="https://upload.wikimedia.org/wikipedia/commons/1/1a/Kissing_coup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1823" y="1761700"/>
            <a:ext cx="4727576" cy="35364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12341725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2303653"/>
            <a:ext cx="10515600" cy="1325563"/>
          </a:xfrm>
        </p:spPr>
        <p:txBody>
          <a:bodyPr>
            <a:normAutofit fontScale="90000"/>
          </a:bodyPr>
          <a:lstStyle/>
          <a:p>
            <a:r>
              <a:rPr lang="en-GB" b="1" dirty="0" smtClean="0"/>
              <a:t>10. </a:t>
            </a:r>
            <a:r>
              <a:rPr lang="en-GB" b="1" dirty="0"/>
              <a:t>What </a:t>
            </a:r>
            <a:r>
              <a:rPr lang="en-GB" b="1" dirty="0" smtClean="0"/>
              <a:t>punishment can the following countries </a:t>
            </a:r>
            <a:r>
              <a:rPr lang="en-GB" b="1" dirty="0"/>
              <a:t>apply if you are caught in possession of </a:t>
            </a:r>
            <a:r>
              <a:rPr lang="en-GB" b="1" dirty="0" smtClean="0"/>
              <a:t>drugs: </a:t>
            </a:r>
            <a:br>
              <a:rPr lang="en-GB" b="1" dirty="0" smtClean="0"/>
            </a:br>
            <a:r>
              <a:rPr lang="en-GB" b="1" dirty="0"/>
              <a:t/>
            </a:r>
            <a:br>
              <a:rPr lang="en-GB" b="1" dirty="0"/>
            </a:br>
            <a:r>
              <a:rPr lang="en-GB" b="1" dirty="0" smtClean="0"/>
              <a:t>Indonesia</a:t>
            </a:r>
            <a:r>
              <a:rPr lang="en-GB" b="1" dirty="0"/>
              <a:t>, Thailand, China, Singapore, Malaysia, Vietnam, Sri Lanka and UAE? </a:t>
            </a:r>
            <a:endParaRPr lang="en-GB" dirty="0"/>
          </a:p>
        </p:txBody>
      </p:sp>
      <p:sp>
        <p:nvSpPr>
          <p:cNvPr id="5" name="Footer Placeholder 4"/>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10244" name="Picture 4" descr="Cannabis, Leaf, Pot, Weed, Marijuana, Marihuan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79375" y="4793483"/>
            <a:ext cx="1404895" cy="15279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2404333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7050024" y="1492331"/>
            <a:ext cx="4329684" cy="3170099"/>
          </a:xfrm>
          <a:prstGeom prst="rect">
            <a:avLst/>
          </a:prstGeom>
        </p:spPr>
        <p:txBody>
          <a:bodyPr wrap="square">
            <a:spAutoFit/>
          </a:bodyPr>
          <a:lstStyle/>
          <a:p>
            <a:endParaRPr lang="en-GB" sz="2000" dirty="0">
              <a:solidFill>
                <a:prstClr val="black"/>
              </a:solidFill>
            </a:endParaRPr>
          </a:p>
          <a:p>
            <a:endParaRPr lang="en-GB" sz="2000" dirty="0">
              <a:solidFill>
                <a:prstClr val="black"/>
              </a:solidFill>
            </a:endParaRPr>
          </a:p>
          <a:p>
            <a:r>
              <a:rPr lang="en-GB" sz="2000" dirty="0">
                <a:solidFill>
                  <a:prstClr val="black"/>
                </a:solidFill>
              </a:rPr>
              <a:t>Allow students a few minutes to respond to the film with people sitting near to them.</a:t>
            </a:r>
          </a:p>
          <a:p>
            <a:endParaRPr lang="en-GB" sz="2000" dirty="0">
              <a:solidFill>
                <a:prstClr val="black"/>
              </a:solidFill>
            </a:endParaRPr>
          </a:p>
          <a:p>
            <a:r>
              <a:rPr lang="en-GB" sz="2000" dirty="0">
                <a:solidFill>
                  <a:prstClr val="black"/>
                </a:solidFill>
              </a:rPr>
              <a:t>After sharing their initial responses, ask them to consider the following questions:</a:t>
            </a:r>
          </a:p>
          <a:p>
            <a:endParaRPr lang="en-GB" sz="2000" dirty="0">
              <a:solidFill>
                <a:prstClr val="black"/>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73696" y="160921"/>
            <a:ext cx="1012024" cy="707197"/>
          </a:xfrm>
          <a:prstGeom prst="rect">
            <a:avLst/>
          </a:prstGeom>
        </p:spPr>
      </p:pic>
      <p:pic>
        <p:nvPicPr>
          <p:cNvPr id="7" name="Picture 2" descr="http://jamesmollison.com/wordpress/wp-content/uploads/2013/07/Japan_Kaya_10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401" y="1797859"/>
            <a:ext cx="5464155" cy="344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12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2303653"/>
            <a:ext cx="10515600" cy="1325563"/>
          </a:xfrm>
        </p:spPr>
        <p:txBody>
          <a:bodyPr>
            <a:normAutofit fontScale="90000"/>
          </a:bodyPr>
          <a:lstStyle/>
          <a:p>
            <a:r>
              <a:rPr lang="en-GB" b="1" dirty="0" smtClean="0"/>
              <a:t>11. In which country can you be fined up to $40,000 or imprisoned for up to 4 years for producing, selling or using plastic bags?</a:t>
            </a:r>
            <a:endParaRPr lang="en-GB" dirty="0"/>
          </a:p>
        </p:txBody>
      </p:sp>
      <p:sp>
        <p:nvSpPr>
          <p:cNvPr id="5" name="Footer Placeholder 4"/>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pic>
        <p:nvPicPr>
          <p:cNvPr id="2050" name="Picture 2" descr="https://upload.wikimedia.org/wikipedia/commons/2/2e/Garbage_bag_Basel_Bebbisag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7239" y="3512258"/>
            <a:ext cx="2009167" cy="272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685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371" y="3913187"/>
            <a:ext cx="5239341" cy="2852737"/>
          </a:xfrm>
        </p:spPr>
        <p:txBody>
          <a:bodyPr>
            <a:normAutofit/>
          </a:bodyPr>
          <a:lstStyle/>
          <a:p>
            <a:r>
              <a:rPr lang="en-GB" sz="7200" b="1" dirty="0" smtClean="0"/>
              <a:t>The Answers</a:t>
            </a:r>
            <a:endParaRPr lang="en-GB" sz="72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21506" name="Picture 2" descr="Flag_map_of_the_world_(1942).jpg (1425×6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1070762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072" y="1178941"/>
            <a:ext cx="10515600" cy="1325563"/>
          </a:xfrm>
        </p:spPr>
        <p:txBody>
          <a:bodyPr>
            <a:normAutofit/>
          </a:bodyPr>
          <a:lstStyle/>
          <a:p>
            <a:r>
              <a:rPr lang="en-GB" b="1" dirty="0" smtClean="0"/>
              <a:t>1. In which city can you be fined for spitting? </a:t>
            </a: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20482" name="Picture 2" descr="https://upload.wikimedia.org/wikipedia/commons/7/77/Sneez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3149" y="2406533"/>
            <a:ext cx="4797348" cy="32087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19726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1026" name="Picture 2" descr="http://www.map-of-spain.co.uk/maps-of-spain/spain/large_map-of-spain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89918" y="1009422"/>
            <a:ext cx="5715000" cy="4600576"/>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7500255" y="2264229"/>
            <a:ext cx="3570515" cy="500743"/>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TextBox 5"/>
          <p:cNvSpPr txBox="1"/>
          <p:nvPr/>
        </p:nvSpPr>
        <p:spPr>
          <a:xfrm>
            <a:off x="8273145" y="2514600"/>
            <a:ext cx="3189513" cy="769441"/>
          </a:xfrm>
          <a:prstGeom prst="rect">
            <a:avLst/>
          </a:prstGeom>
          <a:noFill/>
        </p:spPr>
        <p:txBody>
          <a:bodyPr wrap="square" rtlCol="0">
            <a:spAutoFit/>
          </a:bodyPr>
          <a:lstStyle/>
          <a:p>
            <a:r>
              <a:rPr lang="en-GB" sz="4400" b="1" dirty="0" smtClean="0">
                <a:solidFill>
                  <a:prstClr val="black"/>
                </a:solidFill>
              </a:rPr>
              <a:t>Barcelona</a:t>
            </a:r>
            <a:endParaRPr lang="en-GB" sz="4400" b="1" dirty="0">
              <a:solidFill>
                <a:prstClr val="black"/>
              </a:solidFill>
            </a:endParaRPr>
          </a:p>
        </p:txBody>
      </p:sp>
      <p:sp>
        <p:nvSpPr>
          <p:cNvPr id="8" name="Rectangle 7"/>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2753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1855597"/>
            <a:ext cx="6931010" cy="1325563"/>
          </a:xfrm>
        </p:spPr>
        <p:txBody>
          <a:bodyPr>
            <a:normAutofit fontScale="90000"/>
          </a:bodyPr>
          <a:lstStyle/>
          <a:p>
            <a:r>
              <a:rPr lang="en-GB" b="1" dirty="0" smtClean="0"/>
              <a:t>2. </a:t>
            </a:r>
            <a:r>
              <a:rPr lang="en-GB" b="1" dirty="0"/>
              <a:t>In which country is it illegal to drive without </a:t>
            </a:r>
            <a:r>
              <a:rPr lang="en-GB" b="1" dirty="0" smtClean="0"/>
              <a:t>wearing a </a:t>
            </a:r>
            <a:r>
              <a:rPr lang="en-GB" b="1" dirty="0"/>
              <a:t>shirt </a:t>
            </a:r>
            <a:r>
              <a:rPr lang="en-GB" b="1" dirty="0" smtClean="0"/>
              <a:t>or top?</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3074" name="Picture 2" descr="https://upload.wikimedia.org/wikipedia/commons/c/c6/Freeballer_board_shorts_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14930" y="408002"/>
            <a:ext cx="3174217" cy="63702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9516806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8762485" y="2244762"/>
            <a:ext cx="3189513" cy="769441"/>
          </a:xfrm>
          <a:prstGeom prst="rect">
            <a:avLst/>
          </a:prstGeom>
          <a:noFill/>
        </p:spPr>
        <p:txBody>
          <a:bodyPr wrap="square" rtlCol="0">
            <a:spAutoFit/>
          </a:bodyPr>
          <a:lstStyle/>
          <a:p>
            <a:r>
              <a:rPr lang="en-GB" sz="4400" b="1" dirty="0" smtClean="0">
                <a:solidFill>
                  <a:prstClr val="black"/>
                </a:solidFill>
              </a:rPr>
              <a:t>Thailand</a:t>
            </a:r>
            <a:endParaRPr lang="en-GB" sz="4400" b="1" dirty="0">
              <a:solidFill>
                <a:prstClr val="black"/>
              </a:solidFill>
            </a:endParaRPr>
          </a:p>
        </p:txBody>
      </p:sp>
      <p:pic>
        <p:nvPicPr>
          <p:cNvPr id="2050" name="Picture 2" descr="http://www.worldatlas.com/img/areamap/b2f88938916aee4f2b1a9f561a4d3654.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51918" y="741660"/>
            <a:ext cx="4329339" cy="4735215"/>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20735153">
            <a:off x="6774545" y="2666004"/>
            <a:ext cx="1956407" cy="500743"/>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7449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72" y="2201581"/>
            <a:ext cx="4336453" cy="1325563"/>
          </a:xfrm>
        </p:spPr>
        <p:txBody>
          <a:bodyPr>
            <a:noAutofit/>
          </a:bodyPr>
          <a:lstStyle/>
          <a:p>
            <a:r>
              <a:rPr lang="en-GB" sz="4800" b="1" dirty="0" smtClean="0"/>
              <a:t>3. </a:t>
            </a:r>
            <a:r>
              <a:rPr lang="en-GB" sz="4800" b="1" dirty="0"/>
              <a:t>In which city is it illegal to feed the </a:t>
            </a:r>
            <a:r>
              <a:rPr lang="en-GB" sz="4800" b="1" dirty="0" smtClean="0"/>
              <a:t>birds? </a:t>
            </a:r>
            <a:endParaRPr lang="en-GB" sz="4800"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4098" name="Picture 2" descr="https://upload.wikimedia.org/wikipedia/commons/f/ff/Man_feeding_pigeon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6321" y="1422074"/>
            <a:ext cx="5064271" cy="37982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2656434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8339223" y="2483162"/>
            <a:ext cx="3189513" cy="769441"/>
          </a:xfrm>
          <a:prstGeom prst="rect">
            <a:avLst/>
          </a:prstGeom>
          <a:noFill/>
        </p:spPr>
        <p:txBody>
          <a:bodyPr wrap="square" rtlCol="0">
            <a:spAutoFit/>
          </a:bodyPr>
          <a:lstStyle/>
          <a:p>
            <a:r>
              <a:rPr lang="en-GB" sz="4400" b="1" dirty="0" smtClean="0">
                <a:solidFill>
                  <a:prstClr val="black"/>
                </a:solidFill>
              </a:rPr>
              <a:t>Venice </a:t>
            </a:r>
            <a:endParaRPr lang="en-GB" sz="4400" b="1" dirty="0">
              <a:solidFill>
                <a:prstClr val="black"/>
              </a:solidFill>
            </a:endParaRPr>
          </a:p>
        </p:txBody>
      </p:sp>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076" name="Picture 4" descr="http://www.naturalistacademy.com/wp-content/uploads/2016/01/italyVenice-848x10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531737"/>
            <a:ext cx="4506435" cy="5441733"/>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1376043">
            <a:off x="5271379" y="1937038"/>
            <a:ext cx="3092506" cy="500743"/>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6115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6215" y="1479630"/>
            <a:ext cx="10515600" cy="1325563"/>
          </a:xfrm>
        </p:spPr>
        <p:txBody>
          <a:bodyPr>
            <a:normAutofit fontScale="90000"/>
          </a:bodyPr>
          <a:lstStyle/>
          <a:p>
            <a:r>
              <a:rPr lang="en-GB" b="1" dirty="0" smtClean="0"/>
              <a:t>4. In </a:t>
            </a:r>
            <a:r>
              <a:rPr lang="en-GB" b="1" dirty="0"/>
              <a:t>which country is it illegal to chew gum? </a:t>
            </a:r>
            <a:r>
              <a:rPr lang="en-GB" dirty="0"/>
              <a:t/>
            </a:r>
            <a:br>
              <a:rPr lang="en-GB" dirty="0"/>
            </a:br>
            <a:endParaRPr lang="en-GB" dirty="0"/>
          </a:p>
        </p:txBody>
      </p:sp>
      <p:sp>
        <p:nvSpPr>
          <p:cNvPr id="2" name="Footer Placeholder 1"/>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5122" name="Picture 2" descr="https://upload.wikimedia.org/wikipedia/commons/e/ef/Guma_Turb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21317" y="2805193"/>
            <a:ext cx="4524375" cy="3143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9930134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8716591" y="2643902"/>
            <a:ext cx="3189513" cy="769441"/>
          </a:xfrm>
          <a:prstGeom prst="rect">
            <a:avLst/>
          </a:prstGeom>
          <a:noFill/>
        </p:spPr>
        <p:txBody>
          <a:bodyPr wrap="square" rtlCol="0">
            <a:spAutoFit/>
          </a:bodyPr>
          <a:lstStyle/>
          <a:p>
            <a:r>
              <a:rPr lang="en-GB" sz="4400" b="1" dirty="0" smtClean="0">
                <a:solidFill>
                  <a:prstClr val="black"/>
                </a:solidFill>
              </a:rPr>
              <a:t>Singapore</a:t>
            </a:r>
            <a:endParaRPr lang="en-GB" sz="4400" b="1" dirty="0">
              <a:solidFill>
                <a:prstClr val="black"/>
              </a:solidFill>
            </a:endParaRPr>
          </a:p>
        </p:txBody>
      </p:sp>
      <p:pic>
        <p:nvPicPr>
          <p:cNvPr id="5122" name="Picture 2" descr="http://www.singaporetravelhub.com/wp-content/uploads/2014/11/Singapore-Region-Map-e149205219784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69" y="1064618"/>
            <a:ext cx="6044517" cy="4424883"/>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4050147" y="2817995"/>
            <a:ext cx="4477166" cy="500743"/>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02610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077200" y="6399213"/>
            <a:ext cx="4114800" cy="365125"/>
          </a:xfrm>
          <a:prstGeom prst="rect">
            <a:avLst/>
          </a:prstGeom>
        </p:spPr>
        <p:txBody>
          <a:bodyPr/>
          <a:lstStyle/>
          <a:p>
            <a:endParaRPr lang="en-GB" dirty="0">
              <a:solidFill>
                <a:prstClr val="black">
                  <a:tint val="75000"/>
                </a:prstClr>
              </a:solidFill>
            </a:endParaRPr>
          </a:p>
        </p:txBody>
      </p:sp>
      <p:sp>
        <p:nvSpPr>
          <p:cNvPr id="5" name="Rounded Rectangular Callout 4"/>
          <p:cNvSpPr/>
          <p:nvPr/>
        </p:nvSpPr>
        <p:spPr>
          <a:xfrm>
            <a:off x="1709927" y="731520"/>
            <a:ext cx="3278199" cy="2190414"/>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What do you think the artist is trying to show about culture and identity?</a:t>
            </a:r>
            <a:endParaRPr lang="en-GB" sz="2400" dirty="0">
              <a:solidFill>
                <a:prstClr val="white"/>
              </a:solidFill>
            </a:endParaRPr>
          </a:p>
        </p:txBody>
      </p:sp>
      <p:sp>
        <p:nvSpPr>
          <p:cNvPr id="6" name="Rounded Rectangular Callout 5"/>
          <p:cNvSpPr/>
          <p:nvPr/>
        </p:nvSpPr>
        <p:spPr>
          <a:xfrm>
            <a:off x="4837374" y="2276929"/>
            <a:ext cx="2905254" cy="1879219"/>
          </a:xfrm>
          <a:prstGeom prst="wedgeRoundRect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Which pictures in particular stood out? Why?</a:t>
            </a:r>
            <a:endParaRPr lang="en-GB" sz="2400" dirty="0">
              <a:solidFill>
                <a:prstClr val="white"/>
              </a:solidFill>
            </a:endParaRPr>
          </a:p>
        </p:txBody>
      </p:sp>
      <p:sp>
        <p:nvSpPr>
          <p:cNvPr id="7" name="Rounded Rectangular Callout 6"/>
          <p:cNvSpPr/>
          <p:nvPr/>
        </p:nvSpPr>
        <p:spPr>
          <a:xfrm>
            <a:off x="7495757" y="3225682"/>
            <a:ext cx="3495331" cy="2589901"/>
          </a:xfrm>
          <a:prstGeom prst="wedgeRoundRect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Did the pictures confirm or challenge their expectation of stereotypes from particular countries? </a:t>
            </a:r>
            <a:endParaRPr lang="en-GB" sz="2400" dirty="0">
              <a:solidFill>
                <a:prstClr val="white"/>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80178" y="213247"/>
            <a:ext cx="1005927" cy="707197"/>
          </a:xfrm>
          <a:prstGeom prst="rect">
            <a:avLst/>
          </a:prstGeom>
        </p:spPr>
      </p:pic>
    </p:spTree>
    <p:extLst>
      <p:ext uri="{BB962C8B-B14F-4D97-AF65-F5344CB8AC3E}">
        <p14:creationId xmlns:p14="http://schemas.microsoft.com/office/powerpoint/2010/main" val="16382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943" y="2428479"/>
            <a:ext cx="5401269" cy="1325563"/>
          </a:xfrm>
        </p:spPr>
        <p:txBody>
          <a:bodyPr>
            <a:noAutofit/>
          </a:bodyPr>
          <a:lstStyle/>
          <a:p>
            <a:r>
              <a:rPr lang="en-GB" sz="4800" b="1" dirty="0"/>
              <a:t>5</a:t>
            </a:r>
            <a:r>
              <a:rPr lang="en-GB" sz="4800" b="1" dirty="0" smtClean="0"/>
              <a:t>. </a:t>
            </a:r>
            <a:r>
              <a:rPr lang="en-GB" sz="4800" b="1" dirty="0"/>
              <a:t>In which country is it illegal to </a:t>
            </a:r>
            <a:r>
              <a:rPr lang="en-GB" sz="4800" b="1" dirty="0" smtClean="0"/>
              <a:t>eat in public places </a:t>
            </a:r>
            <a:r>
              <a:rPr lang="en-GB" sz="4800" b="1" dirty="0"/>
              <a:t>during </a:t>
            </a:r>
            <a:r>
              <a:rPr lang="en-GB" sz="4800" b="1" dirty="0" smtClean="0"/>
              <a:t>Ramadan? </a:t>
            </a:r>
            <a:endParaRPr lang="en-GB" sz="4800"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6146" name="Picture 2" descr="http://www.publicdomainpictures.net/pictures/10000/nahled/1-1259000618geFz.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7109" y="1580743"/>
            <a:ext cx="5857875" cy="3905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7782158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8610266" y="3028622"/>
            <a:ext cx="3189513" cy="769441"/>
          </a:xfrm>
          <a:prstGeom prst="rect">
            <a:avLst/>
          </a:prstGeom>
          <a:noFill/>
        </p:spPr>
        <p:txBody>
          <a:bodyPr wrap="square" rtlCol="0">
            <a:spAutoFit/>
          </a:bodyPr>
          <a:lstStyle/>
          <a:p>
            <a:r>
              <a:rPr lang="en-GB" sz="4400" b="1" dirty="0" smtClean="0">
                <a:solidFill>
                  <a:prstClr val="black"/>
                </a:solidFill>
              </a:rPr>
              <a:t>Dubai</a:t>
            </a:r>
            <a:endParaRPr lang="en-GB" sz="4400" b="1" dirty="0">
              <a:solidFill>
                <a:prstClr val="black"/>
              </a:solidFill>
            </a:endParaRPr>
          </a:p>
        </p:txBody>
      </p:sp>
      <p:pic>
        <p:nvPicPr>
          <p:cNvPr id="6146" name="Picture 2" descr="https://where-is-dubai.com/wp-content/uploads/2013/12/Where-is-Dubai-locate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02957" y="1660448"/>
            <a:ext cx="5231033" cy="350579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789766">
            <a:off x="6957539" y="2829122"/>
            <a:ext cx="1704609" cy="674836"/>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11563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1389253"/>
            <a:ext cx="10515600" cy="1325563"/>
          </a:xfrm>
        </p:spPr>
        <p:txBody>
          <a:bodyPr/>
          <a:lstStyle/>
          <a:p>
            <a:r>
              <a:rPr lang="en-GB" b="1" dirty="0" smtClean="0"/>
              <a:t>6. </a:t>
            </a:r>
            <a:r>
              <a:rPr lang="en-GB" b="1" dirty="0"/>
              <a:t>In which country is it illegal to </a:t>
            </a:r>
            <a:r>
              <a:rPr lang="en-GB" b="1" dirty="0" smtClean="0"/>
              <a:t>drive whilst wearing flip-flops?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2050" name="Picture 2" descr="https://upload.wikimedia.org/wikipedia/commons/b/ba/Havaianas_Tradicion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9346" y="3231338"/>
            <a:ext cx="3823146" cy="2867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50446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8748489" y="2837235"/>
            <a:ext cx="3189513" cy="769441"/>
          </a:xfrm>
          <a:prstGeom prst="rect">
            <a:avLst/>
          </a:prstGeom>
          <a:noFill/>
        </p:spPr>
        <p:txBody>
          <a:bodyPr wrap="square" rtlCol="0">
            <a:spAutoFit/>
          </a:bodyPr>
          <a:lstStyle/>
          <a:p>
            <a:r>
              <a:rPr lang="en-GB" sz="4400" b="1" dirty="0" smtClean="0">
                <a:solidFill>
                  <a:prstClr val="black"/>
                </a:solidFill>
              </a:rPr>
              <a:t>Spain</a:t>
            </a:r>
            <a:endParaRPr lang="en-GB" sz="4400" b="1" dirty="0">
              <a:solidFill>
                <a:prstClr val="black"/>
              </a:solidFill>
            </a:endParaRPr>
          </a:p>
        </p:txBody>
      </p:sp>
      <p:pic>
        <p:nvPicPr>
          <p:cNvPr id="7" name="Picture 2" descr="http://www.map-of-spain.co.uk/maps-of-spain/spain/large_map-of-spain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90188" y="1113054"/>
            <a:ext cx="5715000" cy="4600576"/>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6096002" y="3028622"/>
            <a:ext cx="2514264" cy="492241"/>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2441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093" y="2760902"/>
            <a:ext cx="4950947" cy="1325563"/>
          </a:xfrm>
        </p:spPr>
        <p:txBody>
          <a:bodyPr>
            <a:normAutofit fontScale="90000"/>
          </a:bodyPr>
          <a:lstStyle/>
          <a:p>
            <a:r>
              <a:rPr lang="en-GB" b="1" dirty="0" smtClean="0"/>
              <a:t>7. On a beach in which country can you be fined for swearing or using offensive language?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7170" name="Picture 2" descr="https://upload.wikimedia.org/wikipedia/commons/d/d8/New_Chums_beach_Whangapoua_Waika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7040" y="1656342"/>
            <a:ext cx="5894181" cy="35346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9967850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8610266" y="2869132"/>
            <a:ext cx="3189513" cy="1200329"/>
          </a:xfrm>
          <a:prstGeom prst="rect">
            <a:avLst/>
          </a:prstGeom>
          <a:noFill/>
        </p:spPr>
        <p:txBody>
          <a:bodyPr wrap="square" rtlCol="0">
            <a:spAutoFit/>
          </a:bodyPr>
          <a:lstStyle/>
          <a:p>
            <a:r>
              <a:rPr lang="en-GB" sz="4400" b="1" dirty="0" smtClean="0">
                <a:solidFill>
                  <a:prstClr val="black"/>
                </a:solidFill>
              </a:rPr>
              <a:t>USA </a:t>
            </a:r>
          </a:p>
          <a:p>
            <a:r>
              <a:rPr lang="en-GB" sz="2800" b="1" dirty="0" smtClean="0">
                <a:solidFill>
                  <a:prstClr val="black"/>
                </a:solidFill>
              </a:rPr>
              <a:t>(Virginia Beach)</a:t>
            </a:r>
            <a:endParaRPr lang="en-GB" sz="2800" b="1" dirty="0">
              <a:solidFill>
                <a:prstClr val="black"/>
              </a:solidFill>
            </a:endParaRPr>
          </a:p>
        </p:txBody>
      </p:sp>
      <p:pic>
        <p:nvPicPr>
          <p:cNvPr id="7170" name="Picture 2" descr="http://www.worldatlas.com/img/locator/city/014/21014-virginia-beach-locator-ma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3017" y="1395523"/>
            <a:ext cx="6934200"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21074224">
            <a:off x="6577040" y="3019173"/>
            <a:ext cx="2007447" cy="492241"/>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80933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438" y="1395996"/>
            <a:ext cx="10515600" cy="1325563"/>
          </a:xfrm>
        </p:spPr>
        <p:txBody>
          <a:bodyPr/>
          <a:lstStyle/>
          <a:p>
            <a:r>
              <a:rPr lang="en-GB" b="1" dirty="0" smtClean="0"/>
              <a:t>8. In which country is it illegal to step on local currency in public?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8194" name="Picture 2" descr="http://www.public-domain-image.com/free-images/2016/04/02/1978-banknotes-national-bank-former-yugoslavia-vintage-paper-bills-money-cash-725x5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0873" y="2791525"/>
            <a:ext cx="4470400" cy="3354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608551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8610266" y="2869132"/>
            <a:ext cx="3189513" cy="769441"/>
          </a:xfrm>
          <a:prstGeom prst="rect">
            <a:avLst/>
          </a:prstGeom>
          <a:noFill/>
        </p:spPr>
        <p:txBody>
          <a:bodyPr wrap="square" rtlCol="0">
            <a:spAutoFit/>
          </a:bodyPr>
          <a:lstStyle/>
          <a:p>
            <a:r>
              <a:rPr lang="en-GB" sz="4400" b="1" dirty="0" smtClean="0">
                <a:solidFill>
                  <a:prstClr val="black"/>
                </a:solidFill>
              </a:rPr>
              <a:t>Thailand</a:t>
            </a:r>
            <a:endParaRPr lang="en-GB" sz="2800" b="1" dirty="0">
              <a:solidFill>
                <a:prstClr val="black"/>
              </a:solidFill>
            </a:endParaRPr>
          </a:p>
        </p:txBody>
      </p:sp>
      <p:pic>
        <p:nvPicPr>
          <p:cNvPr id="9218" name="Picture 2" descr="http://www.worldatlas.com/img/areamap/b2f88938916aee4f2b1a9f561a4d3654.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94738" y="467983"/>
            <a:ext cx="4724769" cy="5167716"/>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21238033">
            <a:off x="5775811" y="3190071"/>
            <a:ext cx="2656455" cy="492241"/>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19221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064" y="2806203"/>
            <a:ext cx="4935081" cy="1325563"/>
          </a:xfrm>
        </p:spPr>
        <p:txBody>
          <a:bodyPr>
            <a:normAutofit fontScale="90000"/>
          </a:bodyPr>
          <a:lstStyle/>
          <a:p>
            <a:r>
              <a:rPr lang="en-GB" b="1" dirty="0" smtClean="0"/>
              <a:t>9. In which country can you be arrested and jailed for kissing in public?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9218" name="Picture 2" descr="https://upload.wikimedia.org/wikipedia/commons/1/1a/Kissing_coup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9818" y="2229785"/>
            <a:ext cx="4727576" cy="35364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3834606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8610266" y="3028622"/>
            <a:ext cx="3189513" cy="769441"/>
          </a:xfrm>
          <a:prstGeom prst="rect">
            <a:avLst/>
          </a:prstGeom>
          <a:noFill/>
        </p:spPr>
        <p:txBody>
          <a:bodyPr wrap="square" rtlCol="0">
            <a:spAutoFit/>
          </a:bodyPr>
          <a:lstStyle/>
          <a:p>
            <a:r>
              <a:rPr lang="en-GB" sz="4400" b="1" dirty="0" smtClean="0">
                <a:solidFill>
                  <a:prstClr val="black"/>
                </a:solidFill>
              </a:rPr>
              <a:t>Dubai</a:t>
            </a:r>
            <a:endParaRPr lang="en-GB" sz="4400" b="1" dirty="0">
              <a:solidFill>
                <a:prstClr val="black"/>
              </a:solidFill>
            </a:endParaRPr>
          </a:p>
        </p:txBody>
      </p:sp>
      <p:pic>
        <p:nvPicPr>
          <p:cNvPr id="6146" name="Picture 2" descr="https://where-is-dubai.com/wp-content/uploads/2013/12/Where-is-Dubai-locate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92325" y="1660448"/>
            <a:ext cx="5241665" cy="350579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789766">
            <a:off x="6957539" y="2829122"/>
            <a:ext cx="1704609" cy="674836"/>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1260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d, Bedding, Blanket, Bedroom, Furniture, Bert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8703" y="4737594"/>
            <a:ext cx="4421152" cy="2210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6079" y="575070"/>
            <a:ext cx="9144000" cy="1938992"/>
          </a:xfrm>
          <a:prstGeom prst="rect">
            <a:avLst/>
          </a:prstGeom>
          <a:noFill/>
        </p:spPr>
        <p:txBody>
          <a:bodyPr wrap="square" rtlCol="0">
            <a:spAutoFit/>
          </a:bodyPr>
          <a:lstStyle/>
          <a:p>
            <a:pPr algn="ctr"/>
            <a:r>
              <a:rPr lang="en-GB" sz="3200" b="1" dirty="0" smtClean="0">
                <a:solidFill>
                  <a:prstClr val="black"/>
                </a:solidFill>
              </a:rPr>
              <a:t>What does your room say about you?</a:t>
            </a:r>
            <a:endParaRPr lang="en-GB" sz="3200" dirty="0">
              <a:solidFill>
                <a:prstClr val="black"/>
              </a:solidFill>
            </a:endParaRPr>
          </a:p>
          <a:p>
            <a:pPr algn="ctr"/>
            <a:endParaRPr lang="en-GB" sz="3200" dirty="0">
              <a:solidFill>
                <a:prstClr val="black"/>
              </a:solidFill>
              <a:latin typeface="Maiandra GD" panose="020E0502030308020204" pitchFamily="34" charset="0"/>
            </a:endParaRPr>
          </a:p>
          <a:p>
            <a:pPr algn="ctr"/>
            <a:endParaRPr lang="en-GB" sz="2800" dirty="0">
              <a:solidFill>
                <a:prstClr val="black"/>
              </a:solidFill>
              <a:latin typeface="Maiandra GD" panose="020E0502030308020204" pitchFamily="34" charset="0"/>
            </a:endParaRPr>
          </a:p>
          <a:p>
            <a:pPr algn="ctr"/>
            <a:endParaRPr lang="en-GB" sz="2800" dirty="0">
              <a:solidFill>
                <a:prstClr val="black"/>
              </a:solidFill>
              <a:latin typeface="Maiandra GD" panose="020E0502030308020204" pitchFamily="34" charset="0"/>
            </a:endParaRPr>
          </a:p>
        </p:txBody>
      </p:sp>
      <p:sp>
        <p:nvSpPr>
          <p:cNvPr id="3" name="Oval Callout 2"/>
          <p:cNvSpPr/>
          <p:nvPr/>
        </p:nvSpPr>
        <p:spPr>
          <a:xfrm>
            <a:off x="592798" y="1783080"/>
            <a:ext cx="2743200" cy="2441448"/>
          </a:xfrm>
          <a:prstGeom prst="wedgeEllipseCallout">
            <a:avLst>
              <a:gd name="adj1" fmla="val 60167"/>
              <a:gd name="adj2" fmla="val 467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C000">
                    <a:lumMod val="20000"/>
                    <a:lumOff val="80000"/>
                  </a:srgbClr>
                </a:solidFill>
              </a:rPr>
              <a:t>“My bedroom reflected </a:t>
            </a:r>
            <a:r>
              <a:rPr lang="en-GB" b="1" u="sng" dirty="0">
                <a:solidFill>
                  <a:srgbClr val="FFC000">
                    <a:lumMod val="20000"/>
                    <a:lumOff val="80000"/>
                  </a:srgbClr>
                </a:solidFill>
              </a:rPr>
              <a:t>what I had </a:t>
            </a:r>
            <a:r>
              <a:rPr lang="en-GB" b="1" dirty="0">
                <a:solidFill>
                  <a:srgbClr val="FFC000">
                    <a:lumMod val="20000"/>
                    <a:lumOff val="80000"/>
                  </a:srgbClr>
                </a:solidFill>
              </a:rPr>
              <a:t>and </a:t>
            </a:r>
            <a:r>
              <a:rPr lang="en-GB" b="1" u="sng" dirty="0">
                <a:solidFill>
                  <a:srgbClr val="FFC000">
                    <a:lumMod val="20000"/>
                    <a:lumOff val="80000"/>
                  </a:srgbClr>
                </a:solidFill>
              </a:rPr>
              <a:t>who I was</a:t>
            </a:r>
            <a:r>
              <a:rPr lang="en-GB" dirty="0">
                <a:solidFill>
                  <a:srgbClr val="FFC000">
                    <a:lumMod val="20000"/>
                    <a:lumOff val="80000"/>
                  </a:srgbClr>
                </a:solidFill>
              </a:rPr>
              <a:t>.”</a:t>
            </a:r>
          </a:p>
        </p:txBody>
      </p:sp>
      <p:sp>
        <p:nvSpPr>
          <p:cNvPr id="6" name="Rounded Rectangular Callout 5"/>
          <p:cNvSpPr/>
          <p:nvPr/>
        </p:nvSpPr>
        <p:spPr>
          <a:xfrm>
            <a:off x="4738830" y="3080153"/>
            <a:ext cx="2269332" cy="1593805"/>
          </a:xfrm>
          <a:prstGeom prst="wedgeRoundRectCallout">
            <a:avLst>
              <a:gd name="adj1" fmla="val -20216"/>
              <a:gd name="adj2" fmla="val 48535"/>
              <a:gd name="adj3" fmla="val 16667"/>
            </a:avLst>
          </a:pr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090672" y="1271337"/>
            <a:ext cx="8649998" cy="1384995"/>
          </a:xfrm>
          <a:prstGeom prst="rect">
            <a:avLst/>
          </a:prstGeom>
          <a:noFill/>
        </p:spPr>
        <p:txBody>
          <a:bodyPr wrap="square" rtlCol="0">
            <a:spAutoFit/>
          </a:bodyPr>
          <a:lstStyle/>
          <a:p>
            <a:r>
              <a:rPr lang="en-GB" sz="2800" dirty="0" smtClean="0">
                <a:solidFill>
                  <a:prstClr val="black"/>
                </a:solidFill>
              </a:rPr>
              <a:t>This </a:t>
            </a:r>
            <a:r>
              <a:rPr lang="en-GB" sz="2800" dirty="0">
                <a:solidFill>
                  <a:prstClr val="black"/>
                </a:solidFill>
              </a:rPr>
              <a:t>is what the photographer, James Mollison, said about his collection of pictures of bedrooms </a:t>
            </a:r>
            <a:r>
              <a:rPr lang="en-GB" sz="2800" dirty="0" smtClean="0">
                <a:solidFill>
                  <a:prstClr val="black"/>
                </a:solidFill>
              </a:rPr>
              <a:t>from around </a:t>
            </a:r>
            <a:r>
              <a:rPr lang="en-GB" sz="2800" dirty="0">
                <a:solidFill>
                  <a:prstClr val="black"/>
                </a:solidFill>
              </a:rPr>
              <a:t>the </a:t>
            </a:r>
            <a:r>
              <a:rPr lang="en-GB" sz="2800" dirty="0" smtClean="0">
                <a:solidFill>
                  <a:prstClr val="black"/>
                </a:solidFill>
              </a:rPr>
              <a:t>world.</a:t>
            </a:r>
            <a:endParaRPr lang="en-GB" sz="2800" dirty="0">
              <a:solidFill>
                <a:prstClr val="black"/>
              </a:solidFill>
            </a:endParaRPr>
          </a:p>
        </p:txBody>
      </p:sp>
      <p:sp>
        <p:nvSpPr>
          <p:cNvPr id="8" name="Oval Callout 7"/>
          <p:cNvSpPr/>
          <p:nvPr/>
        </p:nvSpPr>
        <p:spPr>
          <a:xfrm>
            <a:off x="7892687" y="2907254"/>
            <a:ext cx="3840480" cy="3374674"/>
          </a:xfrm>
          <a:prstGeom prst="wedgeEllipseCallout">
            <a:avLst>
              <a:gd name="adj1" fmla="val -68928"/>
              <a:gd name="adj2" fmla="val -794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C000">
                    <a:lumMod val="20000"/>
                    <a:lumOff val="80000"/>
                  </a:srgbClr>
                </a:solidFill>
              </a:rPr>
              <a:t>“When asked to come up with an idea for engaging with children’s rights, I found myself thinking about my bedroom: how significant it was during my childhood, and how it reflected what I had and who I was. </a:t>
            </a:r>
          </a:p>
        </p:txBody>
      </p:sp>
    </p:spTree>
    <p:extLst>
      <p:ext uri="{BB962C8B-B14F-4D97-AF65-F5344CB8AC3E}">
        <p14:creationId xmlns:p14="http://schemas.microsoft.com/office/powerpoint/2010/main" val="166738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2303653"/>
            <a:ext cx="10515600" cy="1325563"/>
          </a:xfrm>
        </p:spPr>
        <p:txBody>
          <a:bodyPr>
            <a:normAutofit fontScale="90000"/>
          </a:bodyPr>
          <a:lstStyle/>
          <a:p>
            <a:r>
              <a:rPr lang="en-GB" b="1" dirty="0" smtClean="0"/>
              <a:t>10. </a:t>
            </a:r>
            <a:r>
              <a:rPr lang="en-GB" b="1" dirty="0"/>
              <a:t>What </a:t>
            </a:r>
            <a:r>
              <a:rPr lang="en-GB" b="1" dirty="0" smtClean="0"/>
              <a:t>punishment can the following countries </a:t>
            </a:r>
            <a:r>
              <a:rPr lang="en-GB" b="1" dirty="0"/>
              <a:t>apply if you are caught in possession of </a:t>
            </a:r>
            <a:r>
              <a:rPr lang="en-GB" b="1" dirty="0" smtClean="0"/>
              <a:t>drugs: </a:t>
            </a:r>
            <a:br>
              <a:rPr lang="en-GB" b="1" dirty="0" smtClean="0"/>
            </a:br>
            <a:r>
              <a:rPr lang="en-GB" b="1" dirty="0"/>
              <a:t/>
            </a:r>
            <a:br>
              <a:rPr lang="en-GB" b="1" dirty="0"/>
            </a:br>
            <a:r>
              <a:rPr lang="en-GB" b="1" dirty="0" smtClean="0"/>
              <a:t>Indonesia</a:t>
            </a:r>
            <a:r>
              <a:rPr lang="en-GB" b="1" dirty="0"/>
              <a:t>, Thailand, China, Singapore, Malaysia, Vietnam, Sri Lanka and UAE? </a:t>
            </a:r>
            <a:endParaRPr lang="en-GB" dirty="0"/>
          </a:p>
        </p:txBody>
      </p:sp>
      <p:sp>
        <p:nvSpPr>
          <p:cNvPr id="3" name="Footer Placeholder 2"/>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10244" name="Picture 4" descr="Cannabis, Leaf, Pot, Weed, Marijuana, Marihuan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5882" y="4702302"/>
            <a:ext cx="1499692" cy="16310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0441457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3391196" y="5314622"/>
            <a:ext cx="5409612" cy="769441"/>
          </a:xfrm>
          <a:prstGeom prst="rect">
            <a:avLst/>
          </a:prstGeom>
          <a:noFill/>
        </p:spPr>
        <p:txBody>
          <a:bodyPr wrap="square" rtlCol="0">
            <a:spAutoFit/>
          </a:bodyPr>
          <a:lstStyle/>
          <a:p>
            <a:r>
              <a:rPr lang="en-GB" sz="4400" b="1" dirty="0" smtClean="0">
                <a:solidFill>
                  <a:prstClr val="black"/>
                </a:solidFill>
              </a:rPr>
              <a:t>The Death Penalty</a:t>
            </a:r>
            <a:endParaRPr lang="en-GB" sz="4400" b="1" dirty="0">
              <a:solidFill>
                <a:prstClr val="black"/>
              </a:solidFill>
            </a:endParaRPr>
          </a:p>
        </p:txBody>
      </p:sp>
      <p:pic>
        <p:nvPicPr>
          <p:cNvPr id="10242" name="Picture 2" descr="http://www.clker.com/cliparts/e/S/k/t/E/g/no-death-penalty-sign-h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1394" y="679852"/>
            <a:ext cx="4262401" cy="4534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5909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2303653"/>
            <a:ext cx="10515600" cy="1325563"/>
          </a:xfrm>
        </p:spPr>
        <p:txBody>
          <a:bodyPr>
            <a:normAutofit fontScale="90000"/>
          </a:bodyPr>
          <a:lstStyle/>
          <a:p>
            <a:r>
              <a:rPr lang="en-GB" b="1" dirty="0" smtClean="0"/>
              <a:t>11. In which country can you be fined up to $40,000 or imprisoned for up to 4 years for producing, selling or using plastic bags?</a:t>
            </a:r>
            <a:endParaRPr lang="en-GB" dirty="0"/>
          </a:p>
        </p:txBody>
      </p:sp>
      <p:sp>
        <p:nvSpPr>
          <p:cNvPr id="5" name="Footer Placeholder 4"/>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pic>
        <p:nvPicPr>
          <p:cNvPr id="2050" name="Picture 2" descr="https://upload.wikimedia.org/wikipedia/commons/2/2e/Garbage_bag_Basel_Bebbisag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7239" y="3512258"/>
            <a:ext cx="2009167" cy="272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551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TextBox 5"/>
          <p:cNvSpPr txBox="1"/>
          <p:nvPr/>
        </p:nvSpPr>
        <p:spPr>
          <a:xfrm>
            <a:off x="7860954" y="3974920"/>
            <a:ext cx="3189513" cy="769441"/>
          </a:xfrm>
          <a:prstGeom prst="rect">
            <a:avLst/>
          </a:prstGeom>
          <a:noFill/>
        </p:spPr>
        <p:txBody>
          <a:bodyPr wrap="square" rtlCol="0">
            <a:spAutoFit/>
          </a:bodyPr>
          <a:lstStyle/>
          <a:p>
            <a:r>
              <a:rPr lang="en-GB" sz="4400" b="1" dirty="0" smtClean="0">
                <a:solidFill>
                  <a:prstClr val="black"/>
                </a:solidFill>
              </a:rPr>
              <a:t>Kenya</a:t>
            </a:r>
            <a:endParaRPr lang="en-GB" sz="4400" b="1" dirty="0">
              <a:solidFill>
                <a:prstClr val="black"/>
              </a:solidFill>
            </a:endParaRPr>
          </a:p>
        </p:txBody>
      </p:sp>
      <p:sp>
        <p:nvSpPr>
          <p:cNvPr id="7" name="Rectangle 6"/>
          <p:cNvSpPr/>
          <p:nvPr/>
        </p:nvSpPr>
        <p:spPr>
          <a:xfrm>
            <a:off x="148856" y="148856"/>
            <a:ext cx="11865935" cy="65496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074" name="Picture 2" descr="http://www.worldatlas.com/img/areamap/3fab65b7092ba06159de9cc3fecbac8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429" y="673301"/>
            <a:ext cx="4854925" cy="5310074"/>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rot="789766">
            <a:off x="6149306" y="3776162"/>
            <a:ext cx="1791468" cy="674836"/>
          </a:xfrm>
          <a:prstGeom prst="leftArrow">
            <a:avLst/>
          </a:prstGeom>
          <a:solidFill>
            <a:srgbClr val="C412C0"/>
          </a:solidFill>
          <a:ln>
            <a:solidFill>
              <a:srgbClr val="FB2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5363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304630"/>
            <a:ext cx="10515600" cy="4351338"/>
          </a:xfrm>
        </p:spPr>
        <p:txBody>
          <a:bodyPr/>
          <a:lstStyle/>
          <a:p>
            <a:pPr marL="0" indent="0">
              <a:buNone/>
            </a:pPr>
            <a:r>
              <a:rPr lang="en-GB" dirty="0" smtClean="0"/>
              <a:t>Add up your scores and see which group in the class is most aware of some of the world’s interesting cultural rules!</a:t>
            </a: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ounded Rectangular Callout 5"/>
          <p:cNvSpPr/>
          <p:nvPr/>
        </p:nvSpPr>
        <p:spPr>
          <a:xfrm>
            <a:off x="1545336" y="2448462"/>
            <a:ext cx="3914165" cy="3348834"/>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7030A0"/>
                </a:solidFill>
              </a:rPr>
              <a:t>How important is it to research a culture’s rules and traditions before you visit their country?</a:t>
            </a:r>
            <a:endParaRPr lang="en-GB" sz="2400" dirty="0">
              <a:solidFill>
                <a:srgbClr val="7030A0"/>
              </a:solidFill>
            </a:endParaRPr>
          </a:p>
        </p:txBody>
      </p:sp>
      <p:sp>
        <p:nvSpPr>
          <p:cNvPr id="7" name="Rounded Rectangular Callout 6"/>
          <p:cNvSpPr/>
          <p:nvPr/>
        </p:nvSpPr>
        <p:spPr>
          <a:xfrm>
            <a:off x="6028946" y="2655726"/>
            <a:ext cx="4002022" cy="3141570"/>
          </a:xfrm>
          <a:prstGeom prst="wedgeRound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accent4">
                    <a:lumMod val="20000"/>
                    <a:lumOff val="80000"/>
                  </a:schemeClr>
                </a:solidFill>
              </a:rPr>
              <a:t>As tourists are “not immune” from rules and laws in other countries, do you think we should teach more about the need for good cultural awareness in school?</a:t>
            </a:r>
            <a:endParaRPr lang="en-GB" sz="2400" dirty="0">
              <a:solidFill>
                <a:schemeClr val="accent4">
                  <a:lumMod val="20000"/>
                  <a:lumOff val="80000"/>
                </a:schemeClr>
              </a:solidFill>
            </a:endParaRPr>
          </a:p>
        </p:txBody>
      </p:sp>
    </p:spTree>
    <p:extLst>
      <p:ext uri="{BB962C8B-B14F-4D97-AF65-F5344CB8AC3E}">
        <p14:creationId xmlns:p14="http://schemas.microsoft.com/office/powerpoint/2010/main" val="104022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celebrate!</a:t>
            </a:r>
            <a:br>
              <a:rPr lang="en-GB" dirty="0" smtClean="0"/>
            </a:br>
            <a:r>
              <a:rPr lang="en-GB" sz="3200" b="1" dirty="0" smtClean="0">
                <a:solidFill>
                  <a:srgbClr val="7030A0"/>
                </a:solidFill>
                <a:latin typeface="Century Gothic" panose="020B0502020202020204" pitchFamily="34" charset="0"/>
                <a:cs typeface="Times New Roman" panose="02020603050405020304" pitchFamily="18" charset="0"/>
              </a:rPr>
              <a:t>5</a:t>
            </a:r>
            <a:r>
              <a:rPr lang="en-GB" sz="32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32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minutes+</a:t>
            </a:r>
            <a:endParaRPr lang="en-GB" sz="32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44488" y="335832"/>
            <a:ext cx="1005927" cy="707197"/>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6929" y="335832"/>
            <a:ext cx="1012024" cy="707197"/>
          </a:xfrm>
          <a:prstGeom prst="rect">
            <a:avLst/>
          </a:prstGeom>
        </p:spPr>
      </p:pic>
    </p:spTree>
    <p:extLst>
      <p:ext uri="{BB962C8B-B14F-4D97-AF65-F5344CB8AC3E}">
        <p14:creationId xmlns:p14="http://schemas.microsoft.com/office/powerpoint/2010/main" val="21639158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2" y="315752"/>
            <a:ext cx="10515600" cy="1325563"/>
          </a:xfrm>
        </p:spPr>
        <p:txBody>
          <a:bodyPr>
            <a:normAutofit/>
          </a:bodyPr>
          <a:lstStyle/>
          <a:p>
            <a:r>
              <a:rPr lang="en-GB" sz="3600" b="1" dirty="0" smtClean="0"/>
              <a:t>Remember</a:t>
            </a:r>
            <a:r>
              <a:rPr lang="en-GB" b="1" dirty="0" smtClean="0"/>
              <a:t>: </a:t>
            </a:r>
            <a:br>
              <a:rPr lang="en-GB" b="1" dirty="0" smtClean="0"/>
            </a:br>
            <a:r>
              <a:rPr lang="en-GB" sz="4000" b="1" dirty="0" smtClean="0">
                <a:solidFill>
                  <a:srgbClr val="FB23C2"/>
                </a:solidFill>
              </a:rPr>
              <a:t>Cultural diversity needs to be </a:t>
            </a:r>
            <a:r>
              <a:rPr lang="en-GB" sz="4000" b="1" dirty="0">
                <a:solidFill>
                  <a:srgbClr val="FB23C2"/>
                </a:solidFill>
              </a:rPr>
              <a:t>celebrated!</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5" name="Oval Callout 4"/>
          <p:cNvSpPr/>
          <p:nvPr/>
        </p:nvSpPr>
        <p:spPr>
          <a:xfrm>
            <a:off x="5885690" y="1704578"/>
            <a:ext cx="4366260" cy="4060825"/>
          </a:xfrm>
          <a:prstGeom prst="wedgeEllipse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You are an idea; just one idea of what one person on earth could be doing. Celebrate difference; it is what makes </a:t>
            </a:r>
            <a:r>
              <a:rPr lang="en-GB" sz="2400" b="1" dirty="0" smtClean="0">
                <a:solidFill>
                  <a:srgbClr val="FFFF00"/>
                </a:solidFill>
              </a:rPr>
              <a:t>us all beautifully unique! </a:t>
            </a:r>
            <a:endParaRPr lang="en-GB" sz="2400" b="1" dirty="0">
              <a:solidFill>
                <a:srgbClr val="FFFF00"/>
              </a:solidFill>
            </a:endParaRPr>
          </a:p>
        </p:txBody>
      </p:sp>
      <p:sp>
        <p:nvSpPr>
          <p:cNvPr id="2" name="Rectangle 1"/>
          <p:cNvSpPr/>
          <p:nvPr/>
        </p:nvSpPr>
        <p:spPr>
          <a:xfrm>
            <a:off x="505968" y="3049631"/>
            <a:ext cx="4962144" cy="1938992"/>
          </a:xfrm>
          <a:prstGeom prst="rect">
            <a:avLst/>
          </a:prstGeom>
        </p:spPr>
        <p:txBody>
          <a:bodyPr wrap="square">
            <a:spAutoFit/>
          </a:bodyPr>
          <a:lstStyle/>
          <a:p>
            <a:r>
              <a:rPr lang="en-GB" sz="2400" dirty="0">
                <a:solidFill>
                  <a:prstClr val="black"/>
                </a:solidFill>
              </a:rPr>
              <a:t>Look at the </a:t>
            </a:r>
            <a:r>
              <a:rPr lang="en-GB" sz="2400" dirty="0" smtClean="0">
                <a:solidFill>
                  <a:prstClr val="black"/>
                </a:solidFill>
              </a:rPr>
              <a:t>ideas </a:t>
            </a:r>
            <a:r>
              <a:rPr lang="en-GB" sz="2400" dirty="0">
                <a:solidFill>
                  <a:prstClr val="black"/>
                </a:solidFill>
              </a:rPr>
              <a:t>about cultural </a:t>
            </a:r>
            <a:r>
              <a:rPr lang="en-GB" sz="2400" dirty="0" smtClean="0">
                <a:solidFill>
                  <a:prstClr val="black"/>
                </a:solidFill>
              </a:rPr>
              <a:t>diversity on the next slides and think about ways that you can start celebrating culture and cultural diversity in your school.</a:t>
            </a:r>
            <a:endParaRPr lang="en-GB" sz="2400" b="1" dirty="0">
              <a:solidFill>
                <a:prstClr val="black"/>
              </a:solidFill>
            </a:endParaRPr>
          </a:p>
        </p:txBody>
      </p:sp>
    </p:spTree>
    <p:extLst>
      <p:ext uri="{BB962C8B-B14F-4D97-AF65-F5344CB8AC3E}">
        <p14:creationId xmlns:p14="http://schemas.microsoft.com/office/powerpoint/2010/main" val="40743665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Culture is invisible to its members! </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5" name="Oval Callout 4"/>
          <p:cNvSpPr/>
          <p:nvPr/>
        </p:nvSpPr>
        <p:spPr>
          <a:xfrm>
            <a:off x="3721673" y="1690688"/>
            <a:ext cx="4366260" cy="4060825"/>
          </a:xfrm>
          <a:prstGeom prst="wedgeEllipseCallout">
            <a:avLst/>
          </a:prstGeom>
          <a:solidFill>
            <a:srgbClr val="C41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Culture is like water in a goldfish bowl: to the fish, it’s normal and natural. It’s only when you’re outside the medium that you notice it. </a:t>
            </a:r>
          </a:p>
        </p:txBody>
      </p:sp>
    </p:spTree>
    <p:extLst>
      <p:ext uri="{BB962C8B-B14F-4D97-AF65-F5344CB8AC3E}">
        <p14:creationId xmlns:p14="http://schemas.microsoft.com/office/powerpoint/2010/main" val="653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Much of culture is below the surface! </a:t>
            </a:r>
          </a:p>
        </p:txBody>
      </p:sp>
      <p:sp>
        <p:nvSpPr>
          <p:cNvPr id="2" name="Content Placeholder 1"/>
          <p:cNvSpPr>
            <a:spLocks noGrp="1"/>
          </p:cNvSpPr>
          <p:nvPr>
            <p:ph idx="1"/>
          </p:nvPr>
        </p:nvSpPr>
        <p:spPr/>
        <p:txBody>
          <a:bodyPr/>
          <a:lstStyle/>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5" name="Oval Callout 4"/>
          <p:cNvSpPr/>
          <p:nvPr/>
        </p:nvSpPr>
        <p:spPr>
          <a:xfrm>
            <a:off x="3685097" y="1690688"/>
            <a:ext cx="4366260" cy="4060825"/>
          </a:xfrm>
          <a:prstGeom prst="wedgeEllipseCallo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C412C0"/>
                </a:solidFill>
              </a:rPr>
              <a:t>While some aspects of culture are visible (e.g., food, music, clothing), much of culture operates below the surface on the level of values, beliefs, and expectations.</a:t>
            </a:r>
          </a:p>
        </p:txBody>
      </p:sp>
    </p:spTree>
    <p:extLst>
      <p:ext uri="{BB962C8B-B14F-4D97-AF65-F5344CB8AC3E}">
        <p14:creationId xmlns:p14="http://schemas.microsoft.com/office/powerpoint/2010/main" val="334364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2" y="410368"/>
            <a:ext cx="12009118" cy="1325563"/>
          </a:xfrm>
        </p:spPr>
        <p:txBody>
          <a:bodyPr/>
          <a:lstStyle/>
          <a:p>
            <a:r>
              <a:rPr lang="en-GB" b="1" dirty="0"/>
              <a:t>Cultures are dynamic and heterogeneous! </a:t>
            </a:r>
          </a:p>
        </p:txBody>
      </p:sp>
      <p:sp>
        <p:nvSpPr>
          <p:cNvPr id="2" name="Content Placeholder 1"/>
          <p:cNvSpPr>
            <a:spLocks noGrp="1"/>
          </p:cNvSpPr>
          <p:nvPr>
            <p:ph idx="1"/>
          </p:nvPr>
        </p:nvSpPr>
        <p:spPr/>
        <p:txBody>
          <a:bodyPr/>
          <a:lstStyle/>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prstClr val="black">
                  <a:tint val="75000"/>
                </a:prstClr>
              </a:solidFill>
            </a:endParaRPr>
          </a:p>
        </p:txBody>
      </p:sp>
      <p:sp>
        <p:nvSpPr>
          <p:cNvPr id="6" name="Oval Callout 5"/>
          <p:cNvSpPr/>
          <p:nvPr/>
        </p:nvSpPr>
        <p:spPr>
          <a:xfrm>
            <a:off x="3685096" y="1690688"/>
            <a:ext cx="4736527" cy="4390072"/>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Cultures are not uniform and differences within cultures (based on class, ethnicity, region, gender) are often profound. Cultures can and sometimes do change rapidly. </a:t>
            </a:r>
            <a:endParaRPr lang="en-GB" sz="2400" b="1" dirty="0">
              <a:solidFill>
                <a:srgbClr val="FFFF00"/>
              </a:solidFill>
            </a:endParaRPr>
          </a:p>
        </p:txBody>
      </p:sp>
    </p:spTree>
    <p:extLst>
      <p:ext uri="{BB962C8B-B14F-4D97-AF65-F5344CB8AC3E}">
        <p14:creationId xmlns:p14="http://schemas.microsoft.com/office/powerpoint/2010/main" val="378489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8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1132</TotalTime>
  <Words>1627</Words>
  <Application>Microsoft Office PowerPoint</Application>
  <PresentationFormat>Widescreen</PresentationFormat>
  <Paragraphs>204</Paragraphs>
  <Slides>102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102</vt:i4>
      </vt:variant>
    </vt:vector>
  </HeadingPairs>
  <TitlesOfParts>
    <vt:vector size="111" baseType="lpstr">
      <vt:lpstr>Arial</vt:lpstr>
      <vt:lpstr>Calibri</vt:lpstr>
      <vt:lpstr>Century Gothic</vt:lpstr>
      <vt:lpstr>Foco</vt:lpstr>
      <vt:lpstr>Foco Light</vt:lpstr>
      <vt:lpstr>Maiandra GD</vt:lpstr>
      <vt:lpstr>Tahoma</vt:lpstr>
      <vt:lpstr>Times New Roman</vt:lpstr>
      <vt:lpstr>8_Office Theme</vt:lpstr>
      <vt:lpstr>PowerPoint Presentation</vt:lpstr>
      <vt:lpstr>In this lesson, students will:</vt:lpstr>
      <vt:lpstr>Pre-lesson reflection 3-5 minutes+</vt:lpstr>
      <vt:lpstr>PowerPoint Presentation</vt:lpstr>
      <vt:lpstr>Diversity not difference 5 minutes+</vt:lpstr>
      <vt:lpstr>PowerPoint Presentation</vt:lpstr>
      <vt:lpstr>PowerPoint Presentation</vt:lpstr>
      <vt:lpstr>PowerPoint Presentation</vt:lpstr>
      <vt:lpstr>PowerPoint Presentation</vt:lpstr>
      <vt:lpstr>PowerPoint Presentation</vt:lpstr>
      <vt:lpstr>The culture of play 10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of the countries did you guess?</vt:lpstr>
      <vt:lpstr>Cultural Respect 15 minutes+</vt:lpstr>
      <vt:lpstr>PowerPoint Presentation</vt:lpstr>
      <vt:lpstr>PowerPoint Presentation</vt:lpstr>
      <vt:lpstr>PowerPoint Presentation</vt:lpstr>
      <vt:lpstr>Cultural Respect</vt:lpstr>
      <vt:lpstr>1. In which city can you be fined for spitting? </vt:lpstr>
      <vt:lpstr>2. In which country is it illegal to drive without wearing a shirt or top?</vt:lpstr>
      <vt:lpstr>3. In which city is it illegal to feed the birds? </vt:lpstr>
      <vt:lpstr>4. In which country is it illegal to chew gum?  </vt:lpstr>
      <vt:lpstr>5. In which country is it illegal to eat in public places during Ramadan? </vt:lpstr>
      <vt:lpstr>6. In which country is it illegal to drive whilst wearing flip-flops? </vt:lpstr>
      <vt:lpstr>7. On which beach can you be fined for swearing or using offensive language? </vt:lpstr>
      <vt:lpstr>8. In which country is it illegal to step on local currency in public? </vt:lpstr>
      <vt:lpstr>9. In which country can you be arrested and jailed for kissing in public? </vt:lpstr>
      <vt:lpstr>10. What punishment can the following countries apply if you are caught in possession of drugs:   Indonesia, Thailand, China, Singapore, Malaysia, Vietnam, Sri Lanka and UAE? </vt:lpstr>
      <vt:lpstr>11. In which country can you be fined up to $40,000 or imprisoned for up to 4 years for producing, selling or using plastic bags?</vt:lpstr>
      <vt:lpstr>The Answers</vt:lpstr>
      <vt:lpstr>1. In which city can you be fined for spitting? </vt:lpstr>
      <vt:lpstr>PowerPoint Presentation</vt:lpstr>
      <vt:lpstr>2. In which country is it illegal to drive without wearing a shirt or top?</vt:lpstr>
      <vt:lpstr>PowerPoint Presentation</vt:lpstr>
      <vt:lpstr>3. In which city is it illegal to feed the birds? </vt:lpstr>
      <vt:lpstr>PowerPoint Presentation</vt:lpstr>
      <vt:lpstr>4. In which country is it illegal to chew gum?  </vt:lpstr>
      <vt:lpstr>PowerPoint Presentation</vt:lpstr>
      <vt:lpstr>5. In which country is it illegal to eat in public places during Ramadan? </vt:lpstr>
      <vt:lpstr>PowerPoint Presentation</vt:lpstr>
      <vt:lpstr>6. In which country is it illegal to drive whilst wearing flip-flops? </vt:lpstr>
      <vt:lpstr>PowerPoint Presentation</vt:lpstr>
      <vt:lpstr>7. On a beach in which country can you be fined for swearing or using offensive language? </vt:lpstr>
      <vt:lpstr>PowerPoint Presentation</vt:lpstr>
      <vt:lpstr>8. In which country is it illegal to step on local currency in public? </vt:lpstr>
      <vt:lpstr>PowerPoint Presentation</vt:lpstr>
      <vt:lpstr>9. In which country can you be arrested and jailed for kissing in public? </vt:lpstr>
      <vt:lpstr>PowerPoint Presentation</vt:lpstr>
      <vt:lpstr>10. What punishment can the following countries apply if you are caught in possession of drugs:   Indonesia, Thailand, China, Singapore, Malaysia, Vietnam, Sri Lanka and UAE? </vt:lpstr>
      <vt:lpstr>PowerPoint Presentation</vt:lpstr>
      <vt:lpstr>11. In which country can you be fined up to $40,000 or imprisoned for up to 4 years for producing, selling or using plastic bags?</vt:lpstr>
      <vt:lpstr>PowerPoint Presentation</vt:lpstr>
      <vt:lpstr>PowerPoint Presentation</vt:lpstr>
      <vt:lpstr>Let’s celebrate! 5 minutes+</vt:lpstr>
      <vt:lpstr>Remember:  Cultural diversity needs to be celebrated!</vt:lpstr>
      <vt:lpstr>Culture is invisible to its members! </vt:lpstr>
      <vt:lpstr>Much of culture is below the surface! </vt:lpstr>
      <vt:lpstr>Cultures are dynamic and heterogeneous!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225</cp:revision>
  <dcterms:created xsi:type="dcterms:W3CDTF">2016-10-17T21:56:29Z</dcterms:created>
  <dcterms:modified xsi:type="dcterms:W3CDTF">2017-12-27T13:57:27Z</dcterms:modified>
  <cp:contentStatus/>
</cp:coreProperties>
</file>