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5" r:id="rId2"/>
    <p:sldMasterId id="2147483697" r:id="rId3"/>
    <p:sldMasterId id="2147483709" r:id="rId4"/>
  </p:sldMasterIdLst>
  <p:notesMasterIdLst>
    <p:notesMasterId r:id="rId37"/>
  </p:notesMasterIdLst>
  <p:handoutMasterIdLst>
    <p:handoutMasterId r:id="rId38"/>
  </p:handoutMasterIdLst>
  <p:sldIdLst>
    <p:sldId id="649" r:id="rId5"/>
    <p:sldId id="454" r:id="rId6"/>
    <p:sldId id="298" r:id="rId7"/>
    <p:sldId id="263" r:id="rId8"/>
    <p:sldId id="565" r:id="rId9"/>
    <p:sldId id="566" r:id="rId10"/>
    <p:sldId id="568" r:id="rId11"/>
    <p:sldId id="569" r:id="rId12"/>
    <p:sldId id="570" r:id="rId13"/>
    <p:sldId id="571" r:id="rId14"/>
    <p:sldId id="572" r:id="rId15"/>
    <p:sldId id="573" r:id="rId16"/>
    <p:sldId id="575" r:id="rId17"/>
    <p:sldId id="588" r:id="rId18"/>
    <p:sldId id="589" r:id="rId19"/>
    <p:sldId id="579" r:id="rId20"/>
    <p:sldId id="584" r:id="rId21"/>
    <p:sldId id="597" r:id="rId22"/>
    <p:sldId id="598" r:id="rId23"/>
    <p:sldId id="599" r:id="rId24"/>
    <p:sldId id="601" r:id="rId25"/>
    <p:sldId id="602" r:id="rId26"/>
    <p:sldId id="603" r:id="rId27"/>
    <p:sldId id="604" r:id="rId28"/>
    <p:sldId id="605" r:id="rId29"/>
    <p:sldId id="634" r:id="rId30"/>
    <p:sldId id="636" r:id="rId31"/>
    <p:sldId id="638" r:id="rId32"/>
    <p:sldId id="640" r:id="rId33"/>
    <p:sldId id="642" r:id="rId34"/>
    <p:sldId id="632" r:id="rId35"/>
    <p:sldId id="64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3C2"/>
    <a:srgbClr val="F9FCD0"/>
    <a:srgbClr val="B482DA"/>
    <a:srgbClr val="3F8892"/>
    <a:srgbClr val="006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78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1939-E9DC-4B76-AA6C-2F50C6A2849D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A184-380F-4DA2-A48B-89D28F86972D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03847" cy="6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6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1E27-8D30-46C7-8C62-681E48BE9B1E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18C5-F3FA-4D0A-A9B9-2971BB575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52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BD2D9-0CC0-4ACF-9409-92DD4DB3BDA6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2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24CD-1A55-4CDC-BDAC-698148DF8AA9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3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2580-C391-4B5C-8899-981C8F2F915F}" type="datetime1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41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A84-6545-495B-BF1C-A69D6BB14A22}" type="datetime1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C03-7F1A-46AD-B95D-0C13F6B75C70}" type="datetime1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1" y="649288"/>
            <a:ext cx="1477963" cy="1033145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288"/>
            <a:ext cx="4284661" cy="1033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653B-8059-47CA-AD52-9CB14DA66F5B}" type="datetime1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44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B6A0-D4EA-4C19-A318-3A5E52F89C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5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60FF-60E3-4D98-B3CD-060B77C7C2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6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6F1B-DCA8-446E-BB6A-166B4D06BB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592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6D4E-E6A0-4D67-ADCD-1174A6DE1AE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47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D7ED-ED89-4163-A7FD-3A4E7E42C24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49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36B-3EBA-4A6E-833A-4CC269F8465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46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1150-AF6E-4E01-97D0-C28FEDD5938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3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472-A2B2-4D99-9D5D-B76258FC6896}" type="datetime1">
              <a:rPr lang="en-GB" smtClean="0"/>
              <a:t>02/01/2018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34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668-2BD5-4542-913C-B680F7B87F2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5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2B2A-BF83-4823-BE2E-2FB84301DC9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67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31E1-C7C1-4C77-A7C4-C482D128037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01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ED8D-CA22-42EE-8DE0-95383FA0F51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88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999-60B1-4D58-A9C7-FA99570D607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28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EF98-CA12-43B7-BCB1-1D5938F9205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2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5D04-32A9-4A26-B43A-5AD8C4D7DC3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63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B992-61F7-4F6C-ABB8-5BF32CFCE84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50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2489-D296-4C3E-BA2E-B980F4E7D11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7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A143-E94D-4857-8569-3EA6A242D8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4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992F-BC50-4AE8-BCB2-4EE4C9B8688B}" type="datetime1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38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1511-BAB5-42AD-B416-F3B41995A41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82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6F1F-41CC-4CAD-9143-E089C29BD4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889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53B6-89B3-4EE9-B53A-64E365893AF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29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8F1-0B0A-471E-9BF6-B3E7967BFAC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75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C6B3-6A37-4273-8470-F613E3DBC24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66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54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526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754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928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998504"/>
            <a:ext cx="2881312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5" y="1998504"/>
            <a:ext cx="2881314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3D77-ECFD-4B1F-801E-1BC164BA03D0}" type="datetime1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8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105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47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93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94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506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BF1B-AFA3-4723-A545-558E2E83A3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5D12-3555-4031-9667-CD5FE4FA6CBA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EBD2-8E10-4677-868A-6F053114EBC0}" type="datetime1">
              <a:rPr lang="en-GB" smtClean="0"/>
              <a:t>02/01/2018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4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20C5-1527-447A-BFC8-72AB5BAD6ED8}" type="datetime1">
              <a:rPr lang="en-GB" smtClean="0"/>
              <a:t>02/01/2018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9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9FB1-1B0E-40A3-8105-6DB7F9C2931F}" type="datetime1">
              <a:rPr lang="en-GB" smtClean="0"/>
              <a:t>02/01/2018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4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C0FD-F6C7-44DD-B05F-9F722E41B7C8}" type="datetime1">
              <a:rPr lang="en-GB" smtClean="0"/>
              <a:t>02/01/2018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4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F157-1C8D-4468-847F-C017A5D56679}" type="datetime1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4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5472-A2B2-4D99-9D5D-B76258FC6896}" type="datetime1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531D-2584-48E8-974B-990AB77A088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84A1-E3D1-4EBC-B54C-638B63E4939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9362-94C6-445A-84EC-612FCEE04B7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6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50AC-7602-46F2-A1F0-2E23CB7058B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F8D1-1924-497D-B19B-2C3A5F8AA1A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7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BF1B-AFA3-4723-A545-558E2E83A3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02/01/2018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5D12-3555-4031-9667-CD5FE4F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6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youtu.be/sv80xjE-znQ" TargetMode="External"/><Relationship Id="rId4" Type="http://schemas.openxmlformats.org/officeDocument/2006/relationships/hyperlink" Target="https://www.youtube.com/channel/UCwO7CQvm1hMOXZScg7HhXo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853" y="365125"/>
            <a:ext cx="1673457" cy="8105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11972"/>
            <a:ext cx="12192000" cy="144602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Century Gothic" panose="020B0502020202020204" pitchFamily="34" charset="0"/>
              </a:rPr>
              <a:t>Faith </a:t>
            </a:r>
            <a:endParaRPr lang="en-GB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3F8892"/>
                </a:solidFill>
                <a:latin typeface="Century Gothic" panose="020B0502020202020204" pitchFamily="34" charset="0"/>
              </a:rPr>
              <a:t>Week 1 – Why do we believe? </a:t>
            </a:r>
            <a:endParaRPr lang="en-GB" sz="3600" b="1" dirty="0">
              <a:solidFill>
                <a:srgbClr val="3F889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769" y="5411972"/>
            <a:ext cx="26425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Y11-13 </a:t>
            </a:r>
          </a:p>
          <a:p>
            <a:pPr>
              <a:spcAft>
                <a:spcPts val="0"/>
              </a:spcAft>
            </a:pPr>
            <a:r>
              <a:rPr lang="en-GB" sz="1600" b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15-18 </a:t>
            </a: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9884665" y="146304"/>
            <a:ext cx="2161070" cy="1799456"/>
          </a:xfrm>
          <a:prstGeom prst="irregularSeal1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solidFill>
                  <a:srgbClr val="3F8892"/>
                </a:solidFill>
                <a:latin typeface="Century Gothic" panose="020B0502020202020204" pitchFamily="34" charset="0"/>
              </a:rPr>
              <a:t>15 minutes+</a:t>
            </a:r>
            <a:endParaRPr lang="en-GB" b="1" dirty="0">
              <a:solidFill>
                <a:srgbClr val="3F889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2800" y="5019040"/>
            <a:ext cx="10820400" cy="11801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Discuss your thoughts with the person sitting next to you and then share ideas with the class.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2017 ThoughtBox Education.   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986538" y="1078770"/>
            <a:ext cx="3595622" cy="3127470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Could we replace the word “Faith” with the word “confidence”?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942840" y="1626378"/>
            <a:ext cx="2753360" cy="2344262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23C2"/>
                </a:solidFill>
              </a:rPr>
              <a:t>What does </a:t>
            </a:r>
            <a:r>
              <a:rPr lang="en-GB" sz="2400" b="1" dirty="0" err="1" smtClean="0">
                <a:solidFill>
                  <a:srgbClr val="FB23C2"/>
                </a:solidFill>
              </a:rPr>
              <a:t>‘faith</a:t>
            </a:r>
            <a:r>
              <a:rPr lang="en-GB" sz="2400" b="1" dirty="0" smtClean="0">
                <a:solidFill>
                  <a:srgbClr val="FB23C2"/>
                </a:solidFill>
              </a:rPr>
              <a:t>’ mean when talking about religion?</a:t>
            </a:r>
            <a:endParaRPr lang="en-GB" sz="2400" b="1" dirty="0">
              <a:solidFill>
                <a:srgbClr val="FB23C2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056880" y="1131046"/>
            <a:ext cx="3576320" cy="3075194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How might our responses to religion change if we said we had a </a:t>
            </a:r>
            <a:r>
              <a:rPr lang="en-GB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confidence </a:t>
            </a:r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rather than a </a:t>
            </a:r>
            <a:r>
              <a:rPr lang="en-GB" sz="2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faith</a:t>
            </a:r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435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70047"/>
            <a:ext cx="9144000" cy="839915"/>
          </a:xfrm>
        </p:spPr>
        <p:txBody>
          <a:bodyPr>
            <a:normAutofit fontScale="90000"/>
          </a:bodyPr>
          <a:lstStyle/>
          <a:p>
            <a:r>
              <a:rPr lang="en-GB" sz="5400" dirty="0" smtClean="0"/>
              <a:t>What is religion and why do we believe?</a:t>
            </a:r>
            <a:endParaRPr lang="en-GB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1385" y="4108723"/>
            <a:ext cx="831179" cy="2088604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2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91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If someone </a:t>
            </a:r>
            <a:r>
              <a:rPr lang="en-GB" sz="3600" dirty="0" smtClean="0"/>
              <a:t>asked </a:t>
            </a:r>
            <a:r>
              <a:rPr lang="en-GB" sz="3600" dirty="0"/>
              <a:t>you the </a:t>
            </a:r>
            <a:r>
              <a:rPr lang="en-GB" sz="3600" dirty="0" smtClean="0"/>
              <a:t>question ‘What </a:t>
            </a:r>
            <a:r>
              <a:rPr lang="en-GB" sz="3600" dirty="0"/>
              <a:t>is Religion</a:t>
            </a:r>
            <a:r>
              <a:rPr lang="en-GB" sz="3600" dirty="0" smtClean="0"/>
              <a:t>?’ how do you think you would </a:t>
            </a:r>
            <a:r>
              <a:rPr lang="en-GB" sz="3600" dirty="0"/>
              <a:t>you answer?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43137"/>
            <a:ext cx="11039475" cy="4014787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GB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With confidence?</a:t>
            </a:r>
          </a:p>
          <a:p>
            <a:pPr marL="457200" lvl="1" indent="0">
              <a:buNone/>
            </a:pPr>
            <a:r>
              <a:rPr lang="en-GB" sz="4000" b="1" dirty="0" smtClean="0">
                <a:solidFill>
                  <a:srgbClr val="B482DA"/>
                </a:solidFill>
              </a:rPr>
              <a:t>With uncertainty?</a:t>
            </a:r>
          </a:p>
          <a:p>
            <a:pPr marL="457200" lvl="1" indent="0">
              <a:buNone/>
            </a:pP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With knowledge?</a:t>
            </a:r>
          </a:p>
          <a:p>
            <a:pPr marL="457200" lvl="1" indent="0">
              <a:buNone/>
            </a:pP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</a:rPr>
              <a:t>With ideas?</a:t>
            </a:r>
          </a:p>
          <a:p>
            <a:pPr marL="457200" lvl="1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With hopes?</a:t>
            </a:r>
          </a:p>
          <a:p>
            <a:pPr marL="457200" lvl="1" indent="0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GB" sz="3200" dirty="0" smtClean="0"/>
              <a:t>As well as being different in </a:t>
            </a:r>
            <a:r>
              <a:rPr lang="en-GB" sz="3200" i="1" dirty="0" smtClean="0"/>
              <a:t>how</a:t>
            </a:r>
            <a:r>
              <a:rPr lang="en-GB" sz="3200" dirty="0" smtClean="0"/>
              <a:t> we answer, you will find that we all have very different responses to this question.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1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54138"/>
            <a:ext cx="10845800" cy="2852737"/>
          </a:xfrm>
        </p:spPr>
        <p:txBody>
          <a:bodyPr>
            <a:noAutofit/>
          </a:bodyPr>
          <a:lstStyle/>
          <a:p>
            <a:r>
              <a:rPr lang="en-GB" sz="3600" dirty="0" smtClean="0"/>
              <a:t>Thinking about </a:t>
            </a:r>
            <a:r>
              <a:rPr lang="en-GB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your own personal beliefs</a:t>
            </a:r>
            <a:r>
              <a:rPr lang="en-GB" sz="3600" dirty="0" smtClean="0"/>
              <a:t>, how many of the following statements do you believe…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Add them up in your head as you read them…</a:t>
            </a:r>
            <a:endParaRPr lang="en-GB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4040" y="345440"/>
            <a:ext cx="10515600" cy="816928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Religion is…</a:t>
            </a:r>
            <a:endParaRPr lang="en-GB" sz="4800" b="1" dirty="0"/>
          </a:p>
        </p:txBody>
      </p:sp>
      <p:sp>
        <p:nvSpPr>
          <p:cNvPr id="6" name="Oval 5"/>
          <p:cNvSpPr/>
          <p:nvPr/>
        </p:nvSpPr>
        <p:spPr>
          <a:xfrm>
            <a:off x="721360" y="1595120"/>
            <a:ext cx="2936240" cy="28346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A </a:t>
            </a:r>
            <a:r>
              <a:rPr lang="en-GB" sz="2400" b="1" dirty="0">
                <a:solidFill>
                  <a:srgbClr val="FFFF00"/>
                </a:solidFill>
              </a:rPr>
              <a:t>way of </a:t>
            </a:r>
            <a:r>
              <a:rPr lang="en-GB" sz="2400" b="1" dirty="0" smtClean="0">
                <a:solidFill>
                  <a:srgbClr val="FFFF00"/>
                </a:solidFill>
              </a:rPr>
              <a:t>explaining some of </a:t>
            </a:r>
            <a:r>
              <a:rPr lang="en-GB" sz="2400" b="1" dirty="0">
                <a:solidFill>
                  <a:srgbClr val="FFFF00"/>
                </a:solidFill>
              </a:rPr>
              <a:t>the mysteries </a:t>
            </a:r>
            <a:r>
              <a:rPr lang="en-GB" sz="2400" b="1" dirty="0" smtClean="0">
                <a:solidFill>
                  <a:srgbClr val="FFFF00"/>
                </a:solidFill>
              </a:rPr>
              <a:t>in life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95040" y="3529648"/>
            <a:ext cx="2336800" cy="23469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ow and why the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world was created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05120" y="519033"/>
            <a:ext cx="2926080" cy="289575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 way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of explaining what happens when people die</a:t>
            </a:r>
          </a:p>
        </p:txBody>
      </p:sp>
      <p:sp>
        <p:nvSpPr>
          <p:cNvPr id="10" name="Oval 9"/>
          <p:cNvSpPr/>
          <p:nvPr/>
        </p:nvSpPr>
        <p:spPr>
          <a:xfrm>
            <a:off x="7508240" y="3894534"/>
            <a:ext cx="2336800" cy="234696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A moral code for how to live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859520" y="1182688"/>
            <a:ext cx="2336800" cy="2346960"/>
          </a:xfrm>
          <a:prstGeom prst="ellipse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</a:t>
            </a:r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hy </a:t>
            </a:r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there is life and death</a:t>
            </a:r>
          </a:p>
        </p:txBody>
      </p:sp>
    </p:spTree>
    <p:extLst>
      <p:ext uri="{BB962C8B-B14F-4D97-AF65-F5344CB8AC3E}">
        <p14:creationId xmlns:p14="http://schemas.microsoft.com/office/powerpoint/2010/main" val="24425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4040" y="345440"/>
            <a:ext cx="10515600" cy="816928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Religion is…</a:t>
            </a:r>
            <a:endParaRPr lang="en-GB" sz="4800" b="1" dirty="0"/>
          </a:p>
        </p:txBody>
      </p:sp>
      <p:sp>
        <p:nvSpPr>
          <p:cNvPr id="6" name="Oval 5"/>
          <p:cNvSpPr/>
          <p:nvPr/>
        </p:nvSpPr>
        <p:spPr>
          <a:xfrm>
            <a:off x="254000" y="1341120"/>
            <a:ext cx="2936240" cy="2834640"/>
          </a:xfrm>
          <a:prstGeom prst="ellipse">
            <a:avLst/>
          </a:prstGeom>
          <a:solidFill>
            <a:srgbClr val="F9F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5B9BD5">
                    <a:lumMod val="75000"/>
                  </a:srgbClr>
                </a:solidFill>
              </a:rPr>
              <a:t>A </a:t>
            </a:r>
            <a:r>
              <a:rPr lang="en-GB" sz="2400" b="1" dirty="0">
                <a:solidFill>
                  <a:srgbClr val="5B9BD5">
                    <a:lumMod val="75000"/>
                  </a:srgbClr>
                </a:solidFill>
              </a:rPr>
              <a:t>way to explain why there is </a:t>
            </a:r>
            <a:r>
              <a:rPr lang="en-GB" sz="2400" b="1" dirty="0" smtClean="0">
                <a:solidFill>
                  <a:srgbClr val="5B9BD5">
                    <a:lumMod val="75000"/>
                  </a:srgbClr>
                </a:solidFill>
              </a:rPr>
              <a:t>suffering in the world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39060" y="3461544"/>
            <a:ext cx="2997200" cy="28267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 </a:t>
            </a:r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way of explaining </a:t>
            </a:r>
            <a:r>
              <a:rPr lang="en-GB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something more powerful </a:t>
            </a:r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than humans</a:t>
            </a:r>
          </a:p>
        </p:txBody>
      </p:sp>
      <p:sp>
        <p:nvSpPr>
          <p:cNvPr id="9" name="Oval 8"/>
          <p:cNvSpPr/>
          <p:nvPr/>
        </p:nvSpPr>
        <p:spPr>
          <a:xfrm>
            <a:off x="4521200" y="528320"/>
            <a:ext cx="3495040" cy="312943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A </a:t>
            </a:r>
            <a:r>
              <a:rPr lang="en-GB" sz="2400" b="1" dirty="0">
                <a:solidFill>
                  <a:srgbClr val="00B0F0"/>
                </a:solidFill>
              </a:rPr>
              <a:t>way of explaining who or what created the world and all the living beings</a:t>
            </a:r>
          </a:p>
        </p:txBody>
      </p:sp>
      <p:sp>
        <p:nvSpPr>
          <p:cNvPr id="10" name="Oval 9"/>
          <p:cNvSpPr/>
          <p:nvPr/>
        </p:nvSpPr>
        <p:spPr>
          <a:xfrm>
            <a:off x="7137400" y="3491548"/>
            <a:ext cx="3459480" cy="313277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 </a:t>
            </a:r>
            <a:r>
              <a:rPr lang="en-GB" sz="2400" b="1" dirty="0">
                <a:solidFill>
                  <a:srgbClr val="FF0000"/>
                </a:solidFill>
              </a:rPr>
              <a:t>way of describing places beyond the physical </a:t>
            </a:r>
            <a:r>
              <a:rPr lang="en-GB" sz="2400" b="1" dirty="0" smtClean="0">
                <a:solidFill>
                  <a:srgbClr val="FF0000"/>
                </a:solidFill>
              </a:rPr>
              <a:t>world e.g. </a:t>
            </a:r>
            <a:r>
              <a:rPr lang="en-GB" sz="2400" b="1" dirty="0">
                <a:solidFill>
                  <a:srgbClr val="FF0000"/>
                </a:solidFill>
              </a:rPr>
              <a:t>the spiritual world</a:t>
            </a:r>
          </a:p>
        </p:txBody>
      </p:sp>
      <p:sp>
        <p:nvSpPr>
          <p:cNvPr id="11" name="Oval 10"/>
          <p:cNvSpPr/>
          <p:nvPr/>
        </p:nvSpPr>
        <p:spPr>
          <a:xfrm>
            <a:off x="8859520" y="528320"/>
            <a:ext cx="3200400" cy="3001328"/>
          </a:xfrm>
          <a:prstGeom prst="ellipse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A </a:t>
            </a:r>
            <a:r>
              <a:rPr lang="en-GB" sz="2400" b="1" dirty="0">
                <a:solidFill>
                  <a:srgbClr val="7030A0"/>
                </a:solidFill>
              </a:rPr>
              <a:t>way of explaining how to lead a good life on </a:t>
            </a:r>
            <a:r>
              <a:rPr lang="en-GB" sz="2400" b="1" dirty="0" smtClean="0">
                <a:solidFill>
                  <a:srgbClr val="7030A0"/>
                </a:solidFill>
              </a:rPr>
              <a:t>Earth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7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We all have our own unique answer to the question ‘What is Religion?’ and we all have our own beliefs.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44795"/>
            <a:ext cx="10515600" cy="83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Discuss with the person sitting next to you and share ideas with the class.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185738"/>
            <a:ext cx="610939" cy="49339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175760" y="1870075"/>
            <a:ext cx="3977640" cy="3093211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Is it ok that there are many different answers and beliefs when it comes to religion? Why do you think this?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24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Why do we believe?</a:t>
            </a:r>
            <a:endParaRPr lang="en-GB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1385" y="4108723"/>
            <a:ext cx="831179" cy="2088604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1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Most people will have </a:t>
            </a:r>
            <a:r>
              <a:rPr lang="en-GB" dirty="0" smtClean="0"/>
              <a:t>a sort </a:t>
            </a:r>
            <a:r>
              <a:rPr lang="en-GB" dirty="0"/>
              <a:t>of </a:t>
            </a:r>
            <a:r>
              <a:rPr lang="en-GB" dirty="0" smtClean="0"/>
              <a:t>faith or belief </a:t>
            </a:r>
            <a:r>
              <a:rPr lang="en-GB" dirty="0"/>
              <a:t>– even </a:t>
            </a:r>
            <a:r>
              <a:rPr lang="en-GB" dirty="0" smtClean="0"/>
              <a:t>atheism or not believing </a:t>
            </a:r>
            <a:r>
              <a:rPr lang="en-GB" dirty="0"/>
              <a:t>is a faith of sorts.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many, religion plays a very important role in life </a:t>
            </a:r>
            <a:r>
              <a:rPr lang="en-GB" dirty="0" smtClean="0"/>
              <a:t>and as the world becomes smaller (though our use of the internet, ability to travel, moving through different countries etc.) we will find that we are all encountering more </a:t>
            </a:r>
            <a:r>
              <a:rPr lang="en-GB" dirty="0"/>
              <a:t>and more </a:t>
            </a:r>
            <a:r>
              <a:rPr lang="en-GB" dirty="0" smtClean="0"/>
              <a:t>different faiths </a:t>
            </a:r>
            <a:r>
              <a:rPr lang="en-GB" dirty="0"/>
              <a:t>in our daily lives.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3810000"/>
            <a:ext cx="3073400" cy="2433446"/>
          </a:xfrm>
          <a:prstGeom prst="wedgeRoundRectCallo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FF00"/>
                </a:solidFill>
              </a:rPr>
              <a:t>How many different religions are there in your class?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42740" y="4146868"/>
            <a:ext cx="7693660" cy="196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Ask students to write down their religion or belief on a piece of paper (anonymously if they wish) and then tally them up to get a representation of the class.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9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195" y="19275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quick introduction to </a:t>
            </a:r>
            <a:r>
              <a:rPr lang="en-GB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GB" sz="13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BIG</a:t>
            </a:r>
            <a:r>
              <a:rPr lang="en-GB" sz="6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Five</a:t>
            </a:r>
            <a:endParaRPr lang="en-GB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640" y="264160"/>
            <a:ext cx="11612880" cy="6360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026" name="Picture 2" descr="http://www.bigfivemotel.co.nz/images/yootheme/widgetkit/slideshow/animals-smal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6135" y="5347970"/>
            <a:ext cx="83439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</p:spPr>
        <p:txBody>
          <a:bodyPr/>
          <a:lstStyle/>
          <a:p>
            <a:r>
              <a:rPr lang="en-GB" dirty="0" smtClean="0"/>
              <a:t>In this lesson, students will: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46" y="1690688"/>
            <a:ext cx="1307387" cy="1265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95" y="3098900"/>
            <a:ext cx="1341609" cy="1313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46" y="4555894"/>
            <a:ext cx="1396156" cy="1285098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48840" y="2005013"/>
            <a:ext cx="92049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3" indent="-228603" algn="l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4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0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6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7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3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Think about and discuss what religion is and why we have so many different versions of religion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Understand the reasons why we need to believe in something bigger than ourselves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Explore and unravel some of the stereotypes and divisions that exist within religions, exploring the links between religion and morality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5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8/87/Christian_cross.svg/2000px-Christian_cross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145484" y="412753"/>
            <a:ext cx="1221030" cy="170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b/bc/Magen_David_Adom.svg/2000px-Magen_David_Adom.sv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422" y="3596275"/>
            <a:ext cx="1796179" cy="207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pixabay.com/static/uploads/photo/2015/08/11/12/10/calligraphy-884268_960_72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070" y="4600575"/>
            <a:ext cx="1685859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pixabay.com/static/uploads/photo/2015/08/11/12/10/calligraphy-884268_960_720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335068" y="-3559985"/>
            <a:ext cx="212565" cy="19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upload.wikimedia.org/wikipedia/commons/thumb/d/df/Dharma_Wheel.svg/2000px-Dharma_Wheel.svg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5912" y="3596275"/>
            <a:ext cx="2401956" cy="240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upload.wikimedia.org/wikipedia/commons/thumb/0/09/Star_and_Crescent.svg/2000px-Star_and_Crescent.sv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0877" y="805690"/>
            <a:ext cx="1572026" cy="147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 smtClean="0">
                <a:solidFill>
                  <a:prstClr val="black"/>
                </a:solidFill>
              </a:rPr>
              <a:t>When it comes to popular religion, 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prstClr val="black"/>
                </a:solidFill>
              </a:rPr>
              <a:t>there are </a:t>
            </a:r>
            <a:r>
              <a:rPr lang="en-GB" sz="3600" b="1" dirty="0" smtClean="0">
                <a:solidFill>
                  <a:prstClr val="black"/>
                </a:solidFill>
              </a:rPr>
              <a:t>five</a:t>
            </a:r>
            <a:r>
              <a:rPr lang="en-GB" sz="3600" dirty="0" smtClean="0">
                <a:solidFill>
                  <a:prstClr val="black"/>
                </a:solidFill>
              </a:rPr>
              <a:t> dominant religions across the world:</a:t>
            </a:r>
            <a:endParaRPr lang="en-GB" sz="3600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3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472" y="172719"/>
            <a:ext cx="11906288" cy="654875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7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Christianity </a:t>
            </a:r>
            <a:endParaRPr lang="en-GB" dirty="0"/>
          </a:p>
        </p:txBody>
      </p:sp>
      <p:pic>
        <p:nvPicPr>
          <p:cNvPr id="4" name="Picture 2" descr="https://upload.wikimedia.org/wikipedia/commons/thumb/8/87/Christian_cross.svg/2000px-Christian_cross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457862" y="1617151"/>
            <a:ext cx="3276276" cy="457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472" y="172720"/>
            <a:ext cx="11906288" cy="64719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Islam </a:t>
            </a:r>
            <a:endParaRPr lang="en-GB" dirty="0"/>
          </a:p>
        </p:txBody>
      </p:sp>
      <p:pic>
        <p:nvPicPr>
          <p:cNvPr id="5" name="Picture 10" descr="https://upload.wikimedia.org/wikipedia/commons/thumb/0/09/Star_and_Crescent.svg/2000px-Star_and_Crescent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008" y="1361178"/>
            <a:ext cx="4491841" cy="42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472" y="172720"/>
            <a:ext cx="11906288" cy="6522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7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. Judaism</a:t>
            </a:r>
            <a:endParaRPr lang="en-GB" dirty="0"/>
          </a:p>
        </p:txBody>
      </p:sp>
      <p:pic>
        <p:nvPicPr>
          <p:cNvPr id="4" name="Picture 4" descr="https://upload.wikimedia.org/wikipedia/commons/thumb/b/bc/Magen_David_Adom.svg/2000px-Magen_David_Adom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1555" y="1569491"/>
            <a:ext cx="3728889" cy="430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472" y="172720"/>
            <a:ext cx="11906288" cy="65633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1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dirty="0" smtClean="0"/>
              <a:t>. Buddhism</a:t>
            </a:r>
            <a:endParaRPr lang="en-GB" dirty="0"/>
          </a:p>
        </p:txBody>
      </p:sp>
      <p:pic>
        <p:nvPicPr>
          <p:cNvPr id="5" name="Picture 8" descr="https://upload.wikimedia.org/wikipedia/commons/thumb/d/df/Dharma_Wheel.svg/2000px-Dharma_Wheel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8278" y="1690688"/>
            <a:ext cx="3895443" cy="389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472" y="172720"/>
            <a:ext cx="11906288" cy="6522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Hinduism</a:t>
            </a:r>
            <a:endParaRPr lang="en-GB" dirty="0"/>
          </a:p>
        </p:txBody>
      </p:sp>
      <p:pic>
        <p:nvPicPr>
          <p:cNvPr id="6" name="Picture 6" descr="https://pixabay.com/static/uploads/photo/2015/08/11/12/10/calligraphy-884268_960_72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340" y="1690688"/>
            <a:ext cx="4225860" cy="395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472" y="172720"/>
            <a:ext cx="11906288" cy="6492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77811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 together to start to think about where and how religious intolerance is associated with Christians and Christianity.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9258" y="187452"/>
            <a:ext cx="764264" cy="6172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75888" y="1188720"/>
            <a:ext cx="4069080" cy="3520440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What are some of the stereotypes </a:t>
            </a:r>
            <a:r>
              <a:rPr lang="en-GB" sz="2800" b="1" dirty="0" smtClean="0"/>
              <a:t>and stigmas associated </a:t>
            </a:r>
            <a:r>
              <a:rPr lang="en-GB" sz="2800" b="1" dirty="0"/>
              <a:t>with Christianity and Christians</a:t>
            </a:r>
            <a:r>
              <a:rPr lang="en-GB" sz="2800" b="1" dirty="0" smtClean="0"/>
              <a:t>?</a:t>
            </a:r>
            <a:r>
              <a:rPr lang="en-GB" sz="2800" b="1" dirty="0"/>
              <a:t> </a:t>
            </a:r>
            <a:endParaRPr lang="en-GB" sz="2800" b="1" dirty="0" smtClean="0"/>
          </a:p>
          <a:p>
            <a:pPr algn="ctr"/>
            <a:r>
              <a:rPr lang="en-GB" sz="2800" b="1" dirty="0" smtClean="0"/>
              <a:t>Where </a:t>
            </a:r>
            <a:r>
              <a:rPr lang="en-GB" sz="2800" b="1" dirty="0"/>
              <a:t>have these come from? 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2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77811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 together to start to think about where and how religious intolerance is associated with Islam and Muslims.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9258" y="187452"/>
            <a:ext cx="764264" cy="6172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75888" y="1188720"/>
            <a:ext cx="4069080" cy="3520440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white"/>
                </a:solidFill>
              </a:rPr>
              <a:t>What are some of the stereotypes </a:t>
            </a:r>
            <a:r>
              <a:rPr lang="en-GB" sz="2800" b="1" dirty="0" smtClean="0">
                <a:solidFill>
                  <a:prstClr val="white"/>
                </a:solidFill>
              </a:rPr>
              <a:t>and stigmas associated </a:t>
            </a:r>
            <a:r>
              <a:rPr lang="en-GB" sz="2800" b="1" dirty="0">
                <a:solidFill>
                  <a:prstClr val="white"/>
                </a:solidFill>
              </a:rPr>
              <a:t>with </a:t>
            </a:r>
            <a:r>
              <a:rPr lang="en-GB" sz="2800" b="1" dirty="0" smtClean="0">
                <a:solidFill>
                  <a:prstClr val="white"/>
                </a:solidFill>
              </a:rPr>
              <a:t>Islam </a:t>
            </a:r>
            <a:r>
              <a:rPr lang="en-GB" sz="2800" b="1" dirty="0">
                <a:solidFill>
                  <a:prstClr val="white"/>
                </a:solidFill>
              </a:rPr>
              <a:t>and </a:t>
            </a:r>
            <a:r>
              <a:rPr lang="en-GB" sz="2800" b="1" dirty="0" smtClean="0">
                <a:solidFill>
                  <a:prstClr val="white"/>
                </a:solidFill>
              </a:rPr>
              <a:t>Muslims?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</a:rPr>
              <a:t>Where </a:t>
            </a:r>
            <a:r>
              <a:rPr lang="en-GB" sz="2800" b="1" dirty="0">
                <a:solidFill>
                  <a:prstClr val="white"/>
                </a:solidFill>
              </a:rPr>
              <a:t>have these come from? </a:t>
            </a:r>
            <a:endParaRPr lang="en-GB" sz="2800" b="1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4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77811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 together to start to think about where and how religious intolerance is associated with Judaism and Jews.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9258" y="187452"/>
            <a:ext cx="764264" cy="6172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75888" y="1188720"/>
            <a:ext cx="4069080" cy="3520440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white"/>
                </a:solidFill>
              </a:rPr>
              <a:t>What are some of the stereotypes </a:t>
            </a:r>
            <a:r>
              <a:rPr lang="en-GB" sz="2800" b="1" dirty="0" smtClean="0">
                <a:solidFill>
                  <a:prstClr val="white"/>
                </a:solidFill>
              </a:rPr>
              <a:t>and stigmas associated </a:t>
            </a:r>
            <a:r>
              <a:rPr lang="en-GB" sz="2800" b="1" dirty="0">
                <a:solidFill>
                  <a:prstClr val="white"/>
                </a:solidFill>
              </a:rPr>
              <a:t>with </a:t>
            </a:r>
            <a:r>
              <a:rPr lang="en-GB" sz="2800" b="1" dirty="0" smtClean="0">
                <a:solidFill>
                  <a:prstClr val="white"/>
                </a:solidFill>
              </a:rPr>
              <a:t>Jews and Judaism?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</a:rPr>
              <a:t>Where </a:t>
            </a:r>
            <a:r>
              <a:rPr lang="en-GB" sz="2800" b="1" dirty="0">
                <a:solidFill>
                  <a:prstClr val="white"/>
                </a:solidFill>
              </a:rPr>
              <a:t>have these come from? </a:t>
            </a:r>
            <a:endParaRPr lang="en-GB" sz="2800" b="1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5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77811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 together to start to think about where and how religious intolerance is associated with Buddhists and Buddhism.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9258" y="187452"/>
            <a:ext cx="764264" cy="6172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75888" y="1188720"/>
            <a:ext cx="4069080" cy="3520440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white"/>
                </a:solidFill>
              </a:rPr>
              <a:t>What are some of the stereotypes </a:t>
            </a:r>
            <a:r>
              <a:rPr lang="en-GB" sz="2800" b="1" dirty="0" smtClean="0">
                <a:solidFill>
                  <a:prstClr val="white"/>
                </a:solidFill>
              </a:rPr>
              <a:t>and stigmas associated </a:t>
            </a:r>
            <a:r>
              <a:rPr lang="en-GB" sz="2800" b="1" dirty="0">
                <a:solidFill>
                  <a:prstClr val="white"/>
                </a:solidFill>
              </a:rPr>
              <a:t>with </a:t>
            </a:r>
            <a:r>
              <a:rPr lang="en-GB" sz="2800" b="1" dirty="0" smtClean="0">
                <a:solidFill>
                  <a:prstClr val="white"/>
                </a:solidFill>
              </a:rPr>
              <a:t>Buddhists and Buddhism?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</a:rPr>
              <a:t>Where </a:t>
            </a:r>
            <a:r>
              <a:rPr lang="en-GB" sz="2800" b="1" dirty="0">
                <a:solidFill>
                  <a:prstClr val="white"/>
                </a:solidFill>
              </a:rPr>
              <a:t>have these come from? </a:t>
            </a:r>
            <a:endParaRPr lang="en-GB" sz="2800" b="1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2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2717379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Pre-lesson reflection</a:t>
            </a:r>
            <a: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3-5 minutes+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0922" y="621203"/>
            <a:ext cx="791666" cy="58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357813"/>
            <a:ext cx="10515600" cy="777811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 together to start to think about where and how religious intolerance is associated with Hindus and Hinduism.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9258" y="187452"/>
            <a:ext cx="764264" cy="6172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75888" y="1188720"/>
            <a:ext cx="4069080" cy="3520440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white"/>
                </a:solidFill>
              </a:rPr>
              <a:t>What are some of the stereotypes </a:t>
            </a:r>
            <a:r>
              <a:rPr lang="en-GB" sz="2800" b="1" dirty="0" smtClean="0">
                <a:solidFill>
                  <a:prstClr val="white"/>
                </a:solidFill>
              </a:rPr>
              <a:t>and stigmas associated </a:t>
            </a:r>
            <a:r>
              <a:rPr lang="en-GB" sz="2800" b="1" dirty="0">
                <a:solidFill>
                  <a:prstClr val="white"/>
                </a:solidFill>
              </a:rPr>
              <a:t>with </a:t>
            </a:r>
            <a:r>
              <a:rPr lang="en-GB" sz="2800" b="1" dirty="0" smtClean="0">
                <a:solidFill>
                  <a:prstClr val="white"/>
                </a:solidFill>
              </a:rPr>
              <a:t>Hindus and Hinduism? </a:t>
            </a:r>
          </a:p>
          <a:p>
            <a:pPr algn="ctr"/>
            <a:r>
              <a:rPr lang="en-GB" sz="2800" b="1" dirty="0" smtClean="0">
                <a:solidFill>
                  <a:prstClr val="white"/>
                </a:solidFill>
              </a:rPr>
              <a:t>Where </a:t>
            </a:r>
            <a:r>
              <a:rPr lang="en-GB" sz="2800" b="1" dirty="0">
                <a:solidFill>
                  <a:prstClr val="white"/>
                </a:solidFill>
              </a:rPr>
              <a:t>have these come from? </a:t>
            </a:r>
            <a:endParaRPr lang="en-GB" sz="2800" b="1" dirty="0">
              <a:solidFill>
                <a:srgbClr val="FFC000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574800"/>
            <a:ext cx="9650984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3696" y="175768"/>
            <a:ext cx="674517" cy="54474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752088" y="1412240"/>
            <a:ext cx="4401312" cy="3708400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Why do you think these five religions have become the most popular (or the most followed) religions across the world?</a:t>
            </a:r>
          </a:p>
        </p:txBody>
      </p:sp>
    </p:spTree>
    <p:extLst>
      <p:ext uri="{BB962C8B-B14F-4D97-AF65-F5344CB8AC3E}">
        <p14:creationId xmlns:p14="http://schemas.microsoft.com/office/powerpoint/2010/main" val="38298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853" y="365125"/>
            <a:ext cx="1673457" cy="8105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74671" y="6011279"/>
            <a:ext cx="52709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prstClr val="white"/>
                </a:solidFill>
                <a:latin typeface="Century Gothic" panose="020B0502020202020204" pitchFamily="34" charset="0"/>
              </a:rPr>
              <a:t>This sort of learning can’t wait</a:t>
            </a:r>
          </a:p>
          <a:p>
            <a:pPr algn="ctr"/>
            <a:r>
              <a:rPr lang="en-GB" sz="1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Copyright © 2017 ThoughtBox Education.   </a:t>
            </a:r>
            <a:endParaRPr lang="en-GB" sz="1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5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188720"/>
            <a:ext cx="10889510" cy="4988243"/>
          </a:xfrm>
        </p:spPr>
        <p:txBody>
          <a:bodyPr>
            <a:normAutofit/>
          </a:bodyPr>
          <a:lstStyle/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ntroduce the following REFLECTIVE QUESTIONS for students to consider during the lesson (maybe write them up or read them aloud and ask students to think about their own responses):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/>
              <a:t>Copyright © 2017 ThoughtBox Education.   .  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0463" y="365894"/>
            <a:ext cx="821379" cy="630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90602" y="3521182"/>
            <a:ext cx="10032998" cy="168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faith? What do you think this means?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you religious? </a:t>
            </a:r>
            <a:r>
              <a:rPr lang="en-GB" sz="2400" b="1" dirty="0" smtClean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does it mean to “be religious”?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b="1" dirty="0" smtClean="0">
                <a:solidFill>
                  <a:srgbClr val="7030A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What is ‘God’ or what does the idea of ‘God’ mean to you?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2717379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meaning of 'Faith’</a:t>
            </a:r>
            <a:br>
              <a:rPr lang="en-GB" sz="5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5-10 minutes+</a:t>
            </a:r>
            <a:endParaRPr lang="en-GB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WATCH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2793" y="429768"/>
            <a:ext cx="958215" cy="658368"/>
          </a:xfrm>
          <a:prstGeom prst="rect">
            <a:avLst/>
          </a:prstGeom>
        </p:spPr>
      </p:pic>
      <p:pic>
        <p:nvPicPr>
          <p:cNvPr id="7" name="Picture 6" descr="chat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23299" y="429768"/>
            <a:ext cx="915845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.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 descr="WATCH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9449" y="128653"/>
            <a:ext cx="919947" cy="658368"/>
          </a:xfrm>
          <a:prstGeom prst="rect">
            <a:avLst/>
          </a:prstGeom>
        </p:spPr>
      </p:pic>
      <p:pic>
        <p:nvPicPr>
          <p:cNvPr id="17" name="Picture 16" descr="chat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9955" y="128653"/>
            <a:ext cx="879269" cy="658368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0946" y="1405187"/>
            <a:ext cx="110086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Watch the short video (</a:t>
            </a:r>
            <a:r>
              <a:rPr lang="en-GB" sz="2400" dirty="0" smtClean="0">
                <a:solidFill>
                  <a:prstClr val="black"/>
                </a:solidFill>
              </a:rPr>
              <a:t>2.39 mins</a:t>
            </a:r>
            <a:r>
              <a:rPr lang="en-GB" sz="2400" dirty="0">
                <a:solidFill>
                  <a:prstClr val="black"/>
                </a:solidFill>
              </a:rPr>
              <a:t>) made by </a:t>
            </a:r>
            <a:r>
              <a:rPr lang="en-GB" sz="2400" u="sng" dirty="0" smtClean="0">
                <a:solidFill>
                  <a:prstClr val="black"/>
                </a:solidFill>
                <a:hlinkClick r:id="rId4"/>
              </a:rPr>
              <a:t>Our New Normal </a:t>
            </a:r>
            <a:r>
              <a:rPr lang="en-GB" sz="2400" dirty="0" smtClean="0">
                <a:solidFill>
                  <a:prstClr val="black"/>
                </a:solidFill>
              </a:rPr>
              <a:t>entitled: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 </a:t>
            </a:r>
            <a:endParaRPr lang="en-GB" sz="2400" dirty="0">
              <a:solidFill>
                <a:prstClr val="black"/>
              </a:solidFill>
            </a:endParaRPr>
          </a:p>
          <a:p>
            <a:r>
              <a:rPr lang="en-GB" sz="3600" b="1" u="sng" dirty="0" smtClean="0">
                <a:solidFill>
                  <a:prstClr val="black"/>
                </a:solidFill>
                <a:hlinkClick r:id="rId5"/>
              </a:rPr>
              <a:t>Kids Explain Faith</a:t>
            </a:r>
            <a:endParaRPr lang="en-GB" sz="3600" b="1" dirty="0" smtClean="0">
              <a:solidFill>
                <a:prstClr val="black"/>
              </a:solidFill>
            </a:endParaRPr>
          </a:p>
          <a:p>
            <a:r>
              <a:rPr lang="en-GB" sz="1600" b="1" dirty="0">
                <a:solidFill>
                  <a:prstClr val="black"/>
                </a:solidFill>
              </a:rPr>
              <a:t>(C</a:t>
            </a:r>
            <a:r>
              <a:rPr lang="en-GB" altLang="en-US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lick on the link above for the hyperlink)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sz="1600" dirty="0">
              <a:solidFill>
                <a:prstClr val="black"/>
              </a:solidFill>
            </a:endParaRPr>
          </a:p>
          <a:p>
            <a:endParaRPr lang="en-GB" sz="2000" dirty="0" smtClean="0">
              <a:solidFill>
                <a:prstClr val="black"/>
              </a:solidFill>
            </a:endParaRPr>
          </a:p>
          <a:p>
            <a:endParaRPr lang="en-GB" sz="16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https://i.ytimg.com/vi/sv80xjE-znQ/maxresdefault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7791" y="2470679"/>
            <a:ext cx="5393705" cy="303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5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056" y="995680"/>
            <a:ext cx="6044184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02609" y="2097729"/>
            <a:ext cx="478841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Allow students a few minutes to respond to the film with people sitting near to them.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After sharing their initial responses, ask them to </a:t>
            </a:r>
            <a:r>
              <a:rPr lang="en-GB" alt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think about the </a:t>
            </a:r>
            <a:r>
              <a:rPr lang="en-GB" alt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following questions:</a:t>
            </a:r>
            <a:endParaRPr lang="en-GB" altLang="en-US" sz="4000" dirty="0">
              <a:solidFill>
                <a:prstClr val="black"/>
              </a:solidFill>
            </a:endParaRPr>
          </a:p>
        </p:txBody>
      </p:sp>
      <p:pic>
        <p:nvPicPr>
          <p:cNvPr id="11" name="Picture 10" descr="chat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1305" y="285179"/>
            <a:ext cx="915845" cy="658368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Copyright 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2017 ThoughtBox 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Education.   </a:t>
            </a:r>
          </a:p>
        </p:txBody>
      </p:sp>
      <p:pic>
        <p:nvPicPr>
          <p:cNvPr id="13" name="Picture 2" descr="https://i.ytimg.com/vi/sv80xjE-znQ/maxresdefa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8359" y="2001873"/>
            <a:ext cx="5393705" cy="303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95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508760" y="828549"/>
            <a:ext cx="3127248" cy="2536444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prstClr val="white"/>
                </a:solidFill>
              </a:rPr>
              <a:t>Do you agree with any of these ideas about faith?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682996" y="3650233"/>
            <a:ext cx="3079492" cy="2567687"/>
          </a:xfrm>
          <a:prstGeom prst="wedgeRoundRectCallo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</a:rPr>
              <a:t>What happens if we don’t have faith?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503930" y="2491804"/>
            <a:ext cx="3179066" cy="2530221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What do you think faith means?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2" y="1039241"/>
            <a:ext cx="10515600" cy="629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According to some of the children in the film, faith is: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© 2017 ThoughtBox Education.   </a:t>
            </a: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665482" y="1923161"/>
            <a:ext cx="3495040" cy="3454400"/>
          </a:xfrm>
          <a:prstGeom prst="wedgeEllipse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t</a:t>
            </a:r>
            <a:r>
              <a:rPr lang="en-GB" sz="2800" b="1" dirty="0" smtClean="0"/>
              <a:t>o believe in something without seeing it.</a:t>
            </a:r>
            <a:endParaRPr lang="en-GB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683762" y="1923161"/>
            <a:ext cx="72633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other words, faith is having confidence in knowing that something is true, or will happen, even if we can’t see it.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We have faith in people e.g. “I have faith that you’re going to score this goal or pass this exam or finish this deadline etc.”</a:t>
            </a:r>
          </a:p>
          <a:p>
            <a:endParaRPr lang="en-GB" sz="2400" dirty="0" smtClean="0"/>
          </a:p>
          <a:p>
            <a:r>
              <a:rPr lang="en-GB" sz="2400" dirty="0" smtClean="0"/>
              <a:t>So, if we stay with this train of thought…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3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F8892"/>
      </a:hlink>
      <a:folHlink>
        <a:srgbClr val="7030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1178</Words>
  <Application>Microsoft Office PowerPoint</Application>
  <PresentationFormat>Widescreen</PresentationFormat>
  <Paragraphs>130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Aharoni</vt:lpstr>
      <vt:lpstr>Arial</vt:lpstr>
      <vt:lpstr>Calibri</vt:lpstr>
      <vt:lpstr>Calibri Light</vt:lpstr>
      <vt:lpstr>Century Gothic</vt:lpstr>
      <vt:lpstr>Tahoma</vt:lpstr>
      <vt:lpstr>Times New Roman</vt:lpstr>
      <vt:lpstr>Office Theme</vt:lpstr>
      <vt:lpstr>3_Office Theme</vt:lpstr>
      <vt:lpstr>4_Office Theme</vt:lpstr>
      <vt:lpstr>5_Office Theme</vt:lpstr>
      <vt:lpstr>PowerPoint Presentation</vt:lpstr>
      <vt:lpstr>In this lesson, students will:</vt:lpstr>
      <vt:lpstr>Pre-lesson reflection 3-5 minutes+</vt:lpstr>
      <vt:lpstr>PowerPoint Presentation</vt:lpstr>
      <vt:lpstr>The meaning of 'Faith’ 5-10 minutes+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religion and why do we believe?</vt:lpstr>
      <vt:lpstr>If someone asked you the question ‘What is Religion?’ how do you think you would you answer? </vt:lpstr>
      <vt:lpstr>Thinking about your own personal beliefs, how many of the following statements do you believe…</vt:lpstr>
      <vt:lpstr>Religion is…</vt:lpstr>
      <vt:lpstr>Religion is…</vt:lpstr>
      <vt:lpstr>We all have our own unique answer to the question ‘What is Religion?’ and we all have our own beliefs.</vt:lpstr>
      <vt:lpstr>Why do we believe?</vt:lpstr>
      <vt:lpstr>PowerPoint Presentation</vt:lpstr>
      <vt:lpstr>A quick introduction to  The BIG Five</vt:lpstr>
      <vt:lpstr>PowerPoint Presentation</vt:lpstr>
      <vt:lpstr>1. Christianity </vt:lpstr>
      <vt:lpstr>2. Islam </vt:lpstr>
      <vt:lpstr>3. Judaism</vt:lpstr>
      <vt:lpstr>4. Buddhism</vt:lpstr>
      <vt:lpstr>5. Hinduism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Musson</dc:creator>
  <cp:lastModifiedBy>Rachel Musson</cp:lastModifiedBy>
  <cp:revision>297</cp:revision>
  <dcterms:created xsi:type="dcterms:W3CDTF">2016-10-17T21:56:29Z</dcterms:created>
  <dcterms:modified xsi:type="dcterms:W3CDTF">2018-01-02T21:19:47Z</dcterms:modified>
  <cp:contentStatus/>
</cp:coreProperties>
</file>