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7"/>
  </p:notesMasterIdLst>
  <p:handoutMasterIdLst>
    <p:handoutMasterId r:id="rId38"/>
  </p:handoutMasterIdLst>
  <p:sldIdLst>
    <p:sldId id="535" r:id="rId2"/>
    <p:sldId id="536" r:id="rId3"/>
    <p:sldId id="537" r:id="rId4"/>
    <p:sldId id="538" r:id="rId5"/>
    <p:sldId id="263" r:id="rId6"/>
    <p:sldId id="539" r:id="rId7"/>
    <p:sldId id="497" r:id="rId8"/>
    <p:sldId id="499" r:id="rId9"/>
    <p:sldId id="540" r:id="rId10"/>
    <p:sldId id="473" r:id="rId11"/>
    <p:sldId id="541" r:id="rId12"/>
    <p:sldId id="417" r:id="rId13"/>
    <p:sldId id="517" r:id="rId14"/>
    <p:sldId id="512" r:id="rId15"/>
    <p:sldId id="513" r:id="rId16"/>
    <p:sldId id="533" r:id="rId17"/>
    <p:sldId id="515" r:id="rId18"/>
    <p:sldId id="516" r:id="rId19"/>
    <p:sldId id="351" r:id="rId20"/>
    <p:sldId id="353" r:id="rId21"/>
    <p:sldId id="523" r:id="rId22"/>
    <p:sldId id="524" r:id="rId23"/>
    <p:sldId id="543" r:id="rId24"/>
    <p:sldId id="357" r:id="rId25"/>
    <p:sldId id="358" r:id="rId26"/>
    <p:sldId id="525" r:id="rId27"/>
    <p:sldId id="542" r:id="rId28"/>
    <p:sldId id="316" r:id="rId29"/>
    <p:sldId id="527" r:id="rId30"/>
    <p:sldId id="528" r:id="rId31"/>
    <p:sldId id="529" r:id="rId32"/>
    <p:sldId id="530" r:id="rId33"/>
    <p:sldId id="531" r:id="rId34"/>
    <p:sldId id="532" r:id="rId35"/>
    <p:sldId id="53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8892"/>
    <a:srgbClr val="FB23C2"/>
    <a:srgbClr val="F9FCD0"/>
    <a:srgbClr val="B482DA"/>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p:cViewPr varScale="1">
        <p:scale>
          <a:sx n="70" d="100"/>
          <a:sy n="70" d="100"/>
        </p:scale>
        <p:origin x="416" y="56"/>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31/01/2018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31/01/2018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1</a:t>
            </a:fld>
            <a:endParaRPr lang="en-GB" dirty="0"/>
          </a:p>
        </p:txBody>
      </p:sp>
    </p:spTree>
    <p:extLst>
      <p:ext uri="{BB962C8B-B14F-4D97-AF65-F5344CB8AC3E}">
        <p14:creationId xmlns:p14="http://schemas.microsoft.com/office/powerpoint/2010/main" val="313464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2</a:t>
            </a:fld>
            <a:endParaRPr lang="en-GB" dirty="0"/>
          </a:p>
        </p:txBody>
      </p:sp>
    </p:spTree>
    <p:extLst>
      <p:ext uri="{BB962C8B-B14F-4D97-AF65-F5344CB8AC3E}">
        <p14:creationId xmlns:p14="http://schemas.microsoft.com/office/powerpoint/2010/main" val="214774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4</a:t>
            </a:fld>
            <a:endParaRPr lang="en-GB" dirty="0"/>
          </a:p>
        </p:txBody>
      </p:sp>
    </p:spTree>
    <p:extLst>
      <p:ext uri="{BB962C8B-B14F-4D97-AF65-F5344CB8AC3E}">
        <p14:creationId xmlns:p14="http://schemas.microsoft.com/office/powerpoint/2010/main" val="89194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6</a:t>
            </a:fld>
            <a:endParaRPr lang="en-GB" dirty="0"/>
          </a:p>
        </p:txBody>
      </p:sp>
    </p:spTree>
    <p:extLst>
      <p:ext uri="{BB962C8B-B14F-4D97-AF65-F5344CB8AC3E}">
        <p14:creationId xmlns:p14="http://schemas.microsoft.com/office/powerpoint/2010/main" val="46404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11</a:t>
            </a:fld>
            <a:endParaRPr lang="en-GB" dirty="0"/>
          </a:p>
        </p:txBody>
      </p:sp>
    </p:spTree>
    <p:extLst>
      <p:ext uri="{BB962C8B-B14F-4D97-AF65-F5344CB8AC3E}">
        <p14:creationId xmlns:p14="http://schemas.microsoft.com/office/powerpoint/2010/main" val="147454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27</a:t>
            </a:fld>
            <a:endParaRPr lang="en-GB" dirty="0"/>
          </a:p>
        </p:txBody>
      </p:sp>
    </p:spTree>
    <p:extLst>
      <p:ext uri="{BB962C8B-B14F-4D97-AF65-F5344CB8AC3E}">
        <p14:creationId xmlns:p14="http://schemas.microsoft.com/office/powerpoint/2010/main" val="134554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35</a:t>
            </a:fld>
            <a:endParaRPr lang="en-GB" dirty="0"/>
          </a:p>
        </p:txBody>
      </p:sp>
    </p:spTree>
    <p:extLst>
      <p:ext uri="{BB962C8B-B14F-4D97-AF65-F5344CB8AC3E}">
        <p14:creationId xmlns:p14="http://schemas.microsoft.com/office/powerpoint/2010/main" val="395496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662196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17470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326734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781563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7430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87251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37039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361627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51386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894071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33111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2262329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036010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168791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31/01/2018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31/01/2018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76672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927451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425445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61826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1160084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7186263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31/01/2018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900972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12575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WASTE</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a:t>
            </a:r>
            <a:r>
              <a:rPr lang="en-US" sz="1200" baseline="0" dirty="0" smtClean="0">
                <a:solidFill>
                  <a:srgbClr val="252823"/>
                </a:solidFill>
              </a:rPr>
              <a:t>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410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50" r:id="rId22"/>
    <p:sldLayoutId id="2147483660"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mallstepsproject.org/dump-projects/laos-vientian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guardian.com/society/2004/sep/20/environment.china" TargetMode="External"/><Relationship Id="rId2" Type="http://schemas.openxmlformats.org/officeDocument/2006/relationships/hyperlink" Target="http://www.independent.co.uk/environment/where-does-all-our-rubbish-go-465773.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ndependent.co.uk/author/by-malcolm-macalister-hall-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8DDz6tSQK0" TargetMode="External"/><Relationship Id="rId2" Type="http://schemas.openxmlformats.org/officeDocument/2006/relationships/hyperlink" Target="http://www.thoughtboxeducation.co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independent.co.uk/environment/china-plastic-import-ban-uk-recycling-landfill-options-waste-crisis-disposal-a8097166.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w6-dqhnmJzY" TargetMode="External"/><Relationship Id="rId2" Type="http://schemas.openxmlformats.org/officeDocument/2006/relationships/hyperlink" Target="http://www.smallstepsproject.or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youtube.com/watch?v=gYSu1BzHe_Q&amp;feature=youtu.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gYSu1BzHe_Q&amp;feature=youtu.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08800"/>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3766180" y="2900402"/>
            <a:ext cx="4659631" cy="1107996"/>
          </a:xfrm>
          <a:prstGeom prst="rect">
            <a:avLst/>
          </a:prstGeom>
          <a:noFill/>
        </p:spPr>
        <p:txBody>
          <a:bodyPr wrap="square" rtlCol="0">
            <a:spAutoFit/>
          </a:bodyPr>
          <a:lstStyle/>
          <a:p>
            <a:pPr algn="ctr"/>
            <a:r>
              <a:rPr lang="en-GB" sz="4800" b="1" dirty="0" smtClean="0">
                <a:solidFill>
                  <a:schemeClr val="bg1"/>
                </a:solidFill>
                <a:latin typeface="Foco" panose="020B0504050202020203" pitchFamily="34" charset="0"/>
              </a:rPr>
              <a:t>W A S T E</a:t>
            </a:r>
            <a:endParaRPr lang="en-GB" sz="2400" b="1" dirty="0" smtClean="0">
              <a:solidFill>
                <a:schemeClr val="bg1"/>
              </a:solidFill>
              <a:latin typeface="Foco" panose="020B0504050202020203" pitchFamily="34" charset="0"/>
            </a:endParaRPr>
          </a:p>
          <a:p>
            <a:pPr algn="ctr"/>
            <a:r>
              <a:rPr lang="en-GB" b="1" dirty="0" smtClean="0">
                <a:solidFill>
                  <a:srgbClr val="FEE725"/>
                </a:solidFill>
                <a:latin typeface="Foco" panose="020B0504050202020203" pitchFamily="34" charset="0"/>
              </a:rPr>
              <a:t>E N V I R O N M E N T A L  E N G A G E M E N T</a:t>
            </a:r>
          </a:p>
        </p:txBody>
      </p:sp>
      <p:sp>
        <p:nvSpPr>
          <p:cNvPr id="13" name="TextBox 12"/>
          <p:cNvSpPr txBox="1"/>
          <p:nvPr/>
        </p:nvSpPr>
        <p:spPr>
          <a:xfrm>
            <a:off x="4236971" y="4760610"/>
            <a:ext cx="3718051" cy="830997"/>
          </a:xfrm>
          <a:prstGeom prst="rect">
            <a:avLst/>
          </a:prstGeom>
          <a:noFill/>
        </p:spPr>
        <p:txBody>
          <a:bodyPr wrap="square" rtlCol="0">
            <a:spAutoFit/>
          </a:bodyPr>
          <a:lstStyle/>
          <a:p>
            <a:pPr algn="ctr"/>
            <a:r>
              <a:rPr lang="en-GB" sz="2400" b="1" dirty="0" smtClean="0">
                <a:solidFill>
                  <a:schemeClr val="bg1"/>
                </a:solidFill>
                <a:latin typeface="+mj-lt"/>
                <a:ea typeface="Times New Roman" panose="02020603050405020304" pitchFamily="18" charset="0"/>
                <a:cs typeface="Times New Roman" panose="02020603050405020304" pitchFamily="18" charset="0"/>
              </a:rPr>
              <a:t>Y11</a:t>
            </a:r>
            <a:r>
              <a:rPr lang="en-GB" sz="2400" dirty="0" smtClean="0">
                <a:solidFill>
                  <a:schemeClr val="bg1"/>
                </a:solidFill>
                <a:latin typeface="+mj-lt"/>
                <a:ea typeface="Times New Roman" panose="02020603050405020304" pitchFamily="18" charset="0"/>
                <a:cs typeface="Times New Roman" panose="02020603050405020304" pitchFamily="18" charset="0"/>
              </a:rPr>
              <a:t>-</a:t>
            </a:r>
            <a:r>
              <a:rPr lang="en-GB" sz="2400" b="1" dirty="0" smtClean="0">
                <a:solidFill>
                  <a:schemeClr val="bg1"/>
                </a:solidFill>
                <a:latin typeface="+mj-lt"/>
                <a:ea typeface="Times New Roman" panose="02020603050405020304" pitchFamily="18" charset="0"/>
                <a:cs typeface="Times New Roman" panose="02020603050405020304" pitchFamily="18" charset="0"/>
              </a:rPr>
              <a:t>13 </a:t>
            </a:r>
            <a:r>
              <a:rPr lang="en-GB" sz="2400" dirty="0" smtClean="0">
                <a:solidFill>
                  <a:schemeClr val="bg1"/>
                </a:solidFill>
                <a:latin typeface="+mj-lt"/>
                <a:ea typeface="Times New Roman" panose="02020603050405020304" pitchFamily="18" charset="0"/>
                <a:cs typeface="Times New Roman" panose="02020603050405020304" pitchFamily="18" charset="0"/>
              </a:rPr>
              <a:t> </a:t>
            </a:r>
          </a:p>
          <a:p>
            <a:pPr algn="ctr"/>
            <a:r>
              <a:rPr lang="en-GB" sz="2400" b="1" dirty="0" smtClean="0">
                <a:solidFill>
                  <a:schemeClr val="bg1"/>
                </a:solidFill>
                <a:latin typeface="+mj-lt"/>
                <a:ea typeface="Times New Roman" panose="02020603050405020304" pitchFamily="18" charset="0"/>
                <a:cs typeface="Times New Roman" panose="02020603050405020304" pitchFamily="18" charset="0"/>
              </a:rPr>
              <a:t>15</a:t>
            </a:r>
            <a:r>
              <a:rPr lang="en-GB" sz="2400" dirty="0" smtClean="0">
                <a:solidFill>
                  <a:schemeClr val="bg1"/>
                </a:solidFill>
                <a:latin typeface="+mj-lt"/>
                <a:ea typeface="Times New Roman" panose="02020603050405020304" pitchFamily="18" charset="0"/>
                <a:cs typeface="Times New Roman" panose="02020603050405020304" pitchFamily="18" charset="0"/>
              </a:rPr>
              <a:t>-</a:t>
            </a:r>
            <a:r>
              <a:rPr lang="en-GB" sz="2400" b="1" dirty="0" smtClean="0">
                <a:solidFill>
                  <a:schemeClr val="bg1"/>
                </a:solidFill>
                <a:latin typeface="+mj-lt"/>
                <a:ea typeface="Times New Roman" panose="02020603050405020304" pitchFamily="18" charset="0"/>
                <a:cs typeface="Times New Roman" panose="02020603050405020304" pitchFamily="18" charset="0"/>
              </a:rPr>
              <a:t>18 </a:t>
            </a:r>
            <a:r>
              <a:rPr lang="en-GB" sz="2400" b="1" dirty="0">
                <a:solidFill>
                  <a:schemeClr val="bg1"/>
                </a:solidFill>
                <a:latin typeface="+mj-lt"/>
                <a:ea typeface="Times New Roman" panose="02020603050405020304" pitchFamily="18" charset="0"/>
                <a:cs typeface="Times New Roman" panose="02020603050405020304" pitchFamily="18" charset="0"/>
              </a:rPr>
              <a:t>years</a:t>
            </a:r>
            <a:endParaRPr lang="en-GB" sz="2400" b="1" dirty="0">
              <a:solidFill>
                <a:schemeClr val="bg1"/>
              </a:solidFill>
              <a:latin typeface="+mj-lt"/>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0200" y="296516"/>
            <a:ext cx="1430027" cy="573741"/>
          </a:xfrm>
          <a:prstGeom prst="rect">
            <a:avLst/>
          </a:prstGeom>
        </p:spPr>
      </p:pic>
    </p:spTree>
    <p:extLst>
      <p:ext uri="{BB962C8B-B14F-4D97-AF65-F5344CB8AC3E}">
        <p14:creationId xmlns:p14="http://schemas.microsoft.com/office/powerpoint/2010/main" val="1213697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866" y="938657"/>
            <a:ext cx="11222734" cy="4351338"/>
          </a:xfrm>
        </p:spPr>
        <p:txBody>
          <a:bodyPr>
            <a:normAutofit/>
          </a:bodyPr>
          <a:lstStyle/>
          <a:p>
            <a:pPr marL="0" indent="0">
              <a:buNone/>
            </a:pPr>
            <a:r>
              <a:rPr lang="en-GB" sz="2400" dirty="0" smtClean="0"/>
              <a:t>If time (and interest) allows, click on the link and explore some of the stories from rubbish dumps across South East Asia where The Small Steps project (a charity working to support families surviving on rubbish dumps) is working: </a:t>
            </a:r>
          </a:p>
          <a:p>
            <a:pPr marL="0" indent="0">
              <a:buNone/>
            </a:pPr>
            <a:endParaRPr lang="en-GB" sz="2400" b="1" dirty="0">
              <a:hlinkClick r:id="rId2"/>
            </a:endParaRPr>
          </a:p>
          <a:p>
            <a:pPr marL="0" indent="0">
              <a:buNone/>
            </a:pPr>
            <a:r>
              <a:rPr lang="en-GB" sz="3200" b="1" dirty="0" smtClean="0">
                <a:hlinkClick r:id="rId2"/>
              </a:rPr>
              <a:t>Dump Projects</a:t>
            </a:r>
            <a:endParaRPr lang="en-GB" sz="3200" b="1" dirty="0" smtClean="0"/>
          </a:p>
          <a:p>
            <a:pPr marL="0" indent="0">
              <a:buNone/>
            </a:pPr>
            <a:r>
              <a:rPr lang="en-GB" altLang="en-US" sz="1600" b="1" dirty="0" smtClean="0">
                <a:ea typeface="Calibri" panose="020F0502020204030204" pitchFamily="34" charset="0"/>
                <a:cs typeface="Times New Roman" panose="02020603050405020304" pitchFamily="18" charset="0"/>
              </a:rPr>
              <a:t>(Click </a:t>
            </a:r>
            <a:r>
              <a:rPr lang="en-GB" altLang="en-US" sz="1600" b="1" dirty="0">
                <a:ea typeface="Calibri" panose="020F0502020204030204" pitchFamily="34" charset="0"/>
                <a:cs typeface="Times New Roman" panose="02020603050405020304" pitchFamily="18" charset="0"/>
              </a:rPr>
              <a:t>on the </a:t>
            </a:r>
            <a:r>
              <a:rPr lang="en-GB" altLang="en-US" sz="1600" b="1" dirty="0" smtClean="0">
                <a:ea typeface="Calibri" panose="020F0502020204030204" pitchFamily="34" charset="0"/>
                <a:cs typeface="Times New Roman" panose="02020603050405020304" pitchFamily="18" charset="0"/>
              </a:rPr>
              <a:t>link)</a:t>
            </a:r>
            <a:endParaRPr lang="en-GB" sz="1600" b="1"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2" descr="http://www.abc.net.au/news/image/3659774-3x2-940x6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3196" y="2411825"/>
            <a:ext cx="5114301" cy="341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278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292662"/>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W H E R E  I S  A W A Y ? </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659723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434" y="1143000"/>
            <a:ext cx="11387326" cy="4997387"/>
          </a:xfrm>
        </p:spPr>
        <p:txBody>
          <a:bodyPr>
            <a:normAutofit/>
          </a:bodyPr>
          <a:lstStyle/>
          <a:p>
            <a:pPr marL="0" indent="0">
              <a:buNone/>
            </a:pPr>
            <a:r>
              <a:rPr lang="en-GB" sz="2400" dirty="0" smtClean="0"/>
              <a:t>Take </a:t>
            </a:r>
            <a:r>
              <a:rPr lang="en-GB" sz="2400" dirty="0"/>
              <a:t>a look at one (or both) of the following articles, outlining in a little more depth some of the ways that countries are offloading their rubbish onto someone else: </a:t>
            </a:r>
          </a:p>
          <a:p>
            <a:pPr marL="0" indent="0">
              <a:buNone/>
            </a:pPr>
            <a:endParaRPr lang="en-GB" sz="2400" dirty="0"/>
          </a:p>
          <a:p>
            <a:pPr marL="809625" lvl="0" indent="-228600"/>
            <a:r>
              <a:rPr lang="en-GB" b="1" u="sng" dirty="0">
                <a:hlinkClick r:id="rId2"/>
              </a:rPr>
              <a:t>Where does all our rubbish go?</a:t>
            </a:r>
            <a:r>
              <a:rPr lang="en-GB" b="1" dirty="0"/>
              <a:t> </a:t>
            </a:r>
          </a:p>
          <a:p>
            <a:pPr marL="809625" indent="-228600"/>
            <a:r>
              <a:rPr lang="en-GB" b="1" u="sng" dirty="0">
                <a:hlinkClick r:id="rId3"/>
              </a:rPr>
              <a:t>The UK’s new rubbish dump: China</a:t>
            </a:r>
            <a:endParaRPr lang="en-GB" b="1" dirty="0"/>
          </a:p>
          <a:p>
            <a:pPr marL="0" indent="0">
              <a:buNone/>
            </a:pPr>
            <a:endParaRPr lang="en-GB" sz="2400" dirty="0"/>
          </a:p>
          <a:p>
            <a:pPr marL="0" indent="0">
              <a:buNone/>
            </a:pPr>
            <a:r>
              <a:rPr lang="en-GB" sz="2400" dirty="0" smtClean="0"/>
              <a:t>Alternatively the following slides give a quick overview about where rubbish created in the UK goes to when it is thrown away:</a:t>
            </a:r>
            <a:endParaRPr lang="en-GB" sz="2400" dirty="0"/>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4070932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‘From </a:t>
            </a:r>
            <a:r>
              <a:rPr lang="en-US" sz="4000" b="1" dirty="0"/>
              <a:t>bin to beyond </a:t>
            </a:r>
            <a:r>
              <a:rPr lang="en-US" sz="4000" dirty="0"/>
              <a:t>- </a:t>
            </a:r>
            <a:r>
              <a:rPr lang="en-US" sz="4000" b="1" dirty="0"/>
              <a:t>what happens to our </a:t>
            </a:r>
            <a:r>
              <a:rPr lang="en-US" sz="4000" b="1" dirty="0" smtClean="0"/>
              <a:t>waste</a:t>
            </a:r>
            <a:r>
              <a:rPr lang="en-US" sz="4000" b="1" dirty="0"/>
              <a:t>?</a:t>
            </a:r>
            <a:endParaRPr lang="en-GB" sz="4000" b="1" dirty="0"/>
          </a:p>
        </p:txBody>
      </p:sp>
      <p:sp>
        <p:nvSpPr>
          <p:cNvPr id="3" name="Text Placeholder 2"/>
          <p:cNvSpPr>
            <a:spLocks noGrp="1"/>
          </p:cNvSpPr>
          <p:nvPr>
            <p:ph type="body" idx="1"/>
          </p:nvPr>
        </p:nvSpPr>
        <p:spPr/>
        <p:txBody>
          <a:bodyPr/>
          <a:lstStyle/>
          <a:p>
            <a:r>
              <a:rPr lang="en-GB" dirty="0" smtClean="0"/>
              <a:t>Take from an article in </a:t>
            </a:r>
            <a:r>
              <a:rPr lang="en-GB" b="1" dirty="0"/>
              <a:t>The Independent | by </a:t>
            </a:r>
            <a:r>
              <a:rPr lang="en-GB" b="1" dirty="0">
                <a:hlinkClick r:id="rId2" tooltip="By Malcolm Macalister Hall"/>
              </a:rPr>
              <a:t>Malcolm Macalister Hall</a:t>
            </a:r>
            <a:r>
              <a:rPr lang="en-GB" b="1" dirty="0"/>
              <a:t> </a:t>
            </a:r>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00411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PLASTIC</a:t>
            </a:r>
            <a:endParaRPr lang="en-GB" dirty="0"/>
          </a:p>
        </p:txBody>
      </p:sp>
      <p:sp>
        <p:nvSpPr>
          <p:cNvPr id="2" name="Content Placeholder 1"/>
          <p:cNvSpPr>
            <a:spLocks noGrp="1"/>
          </p:cNvSpPr>
          <p:nvPr>
            <p:ph idx="1"/>
          </p:nvPr>
        </p:nvSpPr>
        <p:spPr>
          <a:xfrm>
            <a:off x="423530" y="1128490"/>
            <a:ext cx="10955528" cy="4351338"/>
          </a:xfrm>
        </p:spPr>
        <p:txBody>
          <a:bodyPr>
            <a:noAutofit/>
          </a:bodyPr>
          <a:lstStyle/>
          <a:p>
            <a:pPr marL="0" indent="0">
              <a:buNone/>
            </a:pPr>
            <a:endParaRPr lang="en-US" sz="1800" dirty="0"/>
          </a:p>
          <a:p>
            <a:pPr marL="0" indent="0">
              <a:buNone/>
            </a:pPr>
            <a:r>
              <a:rPr lang="en-US" sz="2400" dirty="0"/>
              <a:t>On average, every </a:t>
            </a:r>
            <a:r>
              <a:rPr lang="en-US" sz="2400" dirty="0" smtClean="0"/>
              <a:t>household in the UK </a:t>
            </a:r>
            <a:r>
              <a:rPr lang="en-US" sz="2400" dirty="0"/>
              <a:t>uses 373 plastic bottles each year, of which only 29 (less than 10 per cent) are recycled. The quantity of plastic bottles recycled has more than doubled since 2002. Recycling one can save enough energy to light a 60W bulb for up to six hours.</a:t>
            </a:r>
          </a:p>
          <a:p>
            <a:pPr marL="0" indent="0">
              <a:buNone/>
            </a:pPr>
            <a:endParaRPr lang="en-US" sz="2400" dirty="0"/>
          </a:p>
          <a:p>
            <a:pPr marL="0" indent="0">
              <a:buNone/>
            </a:pPr>
            <a:r>
              <a:rPr lang="en-US" sz="2400" dirty="0"/>
              <a:t>Plastic is one of the hardest materials to recycle, as it needs to be sorted. Bottles are the easiest. .After being processed into flakes or pellets, they can be remade into fleece jackets, traffic cones, drainage pipes, street furniture, garden furniture, carpets, stuffing for sleeping bags, and toys and playground equipment.</a:t>
            </a:r>
          </a:p>
          <a:p>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40417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578" y="893128"/>
            <a:ext cx="10515600" cy="5463222"/>
          </a:xfrm>
        </p:spPr>
        <p:txBody>
          <a:bodyPr>
            <a:normAutofit/>
          </a:bodyPr>
          <a:lstStyle/>
          <a:p>
            <a:pPr marL="0" indent="0">
              <a:buNone/>
            </a:pPr>
            <a:r>
              <a:rPr lang="en-US" sz="4400" b="1" dirty="0"/>
              <a:t>PAPER</a:t>
            </a:r>
          </a:p>
          <a:p>
            <a:pPr marL="0" indent="0">
              <a:buNone/>
            </a:pPr>
            <a:endParaRPr lang="en-US" sz="2400" dirty="0"/>
          </a:p>
          <a:p>
            <a:pPr marL="0" indent="0">
              <a:buNone/>
            </a:pPr>
            <a:r>
              <a:rPr lang="en-US" sz="2400" dirty="0"/>
              <a:t>Paper is one of the most successful areas of recycling. Some 57 per cent of paper used in Britain is recovered and recycled. Because the UK makes 6 million tons of paper a year - but imports a further 6 million - UK papermills are already using all the recycled paper they can. </a:t>
            </a:r>
            <a:endParaRPr lang="en-US" sz="2400" dirty="0" smtClean="0"/>
          </a:p>
          <a:p>
            <a:pPr marL="0" indent="0">
              <a:buNone/>
            </a:pPr>
            <a:r>
              <a:rPr lang="en-US" sz="2400" dirty="0" smtClean="0"/>
              <a:t>To </a:t>
            </a:r>
            <a:r>
              <a:rPr lang="en-US" sz="2400" dirty="0"/>
              <a:t>avoid its being dumped or burned, excess "waste" paper must be exported for recycling. UK papermakers use a higher proportion of recycled paper (74 per cent) than any other European country (average 45 per cent).</a:t>
            </a:r>
          </a:p>
          <a:p>
            <a:pPr marL="0" indent="0">
              <a:buNone/>
            </a:pP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222399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088" y="612713"/>
            <a:ext cx="11356850" cy="6499848"/>
          </a:xfrm>
        </p:spPr>
        <p:txBody>
          <a:bodyPr>
            <a:noAutofit/>
          </a:bodyPr>
          <a:lstStyle/>
          <a:p>
            <a:pPr marL="0" indent="0">
              <a:buNone/>
            </a:pPr>
            <a:r>
              <a:rPr lang="en-US" sz="3600" b="1" dirty="0" smtClean="0">
                <a:solidFill>
                  <a:schemeClr val="tx2">
                    <a:lumMod val="50000"/>
                  </a:schemeClr>
                </a:solidFill>
              </a:rPr>
              <a:t>CANS</a:t>
            </a:r>
            <a:endParaRPr lang="en-US" sz="2000" dirty="0">
              <a:solidFill>
                <a:schemeClr val="tx2">
                  <a:lumMod val="50000"/>
                </a:schemeClr>
              </a:solidFill>
            </a:endParaRPr>
          </a:p>
          <a:p>
            <a:pPr marL="0" indent="0">
              <a:buNone/>
            </a:pPr>
            <a:r>
              <a:rPr lang="en-US" sz="2400" dirty="0" smtClean="0">
                <a:solidFill>
                  <a:schemeClr val="tx2">
                    <a:lumMod val="50000"/>
                  </a:schemeClr>
                </a:solidFill>
              </a:rPr>
              <a:t>Alluminium</a:t>
            </a:r>
            <a:r>
              <a:rPr lang="en-US" sz="2400" dirty="0" smtClean="0">
                <a:solidFill>
                  <a:schemeClr val="tx2">
                    <a:lumMod val="50000"/>
                  </a:schemeClr>
                </a:solidFill>
              </a:rPr>
              <a:t> </a:t>
            </a:r>
            <a:r>
              <a:rPr lang="en-US" sz="2400" dirty="0">
                <a:solidFill>
                  <a:schemeClr val="tx2">
                    <a:lumMod val="50000"/>
                  </a:schemeClr>
                </a:solidFill>
              </a:rPr>
              <a:t>drinks cans are most likely go to </a:t>
            </a:r>
            <a:r>
              <a:rPr lang="en-US" sz="2400" dirty="0">
                <a:solidFill>
                  <a:schemeClr val="tx2">
                    <a:lumMod val="50000"/>
                  </a:schemeClr>
                </a:solidFill>
              </a:rPr>
              <a:t>Novelis</a:t>
            </a:r>
            <a:r>
              <a:rPr lang="en-US" sz="2400" dirty="0">
                <a:solidFill>
                  <a:schemeClr val="tx2">
                    <a:lumMod val="50000"/>
                  </a:schemeClr>
                </a:solidFill>
              </a:rPr>
              <a:t> Recycling in Warrington, which operates Europe's only dedicated </a:t>
            </a:r>
            <a:r>
              <a:rPr lang="en-US" sz="2400" dirty="0" smtClean="0">
                <a:solidFill>
                  <a:schemeClr val="tx2">
                    <a:lumMod val="50000"/>
                  </a:schemeClr>
                </a:solidFill>
              </a:rPr>
              <a:t>alluminium</a:t>
            </a:r>
            <a:r>
              <a:rPr lang="en-US" sz="2400" dirty="0" smtClean="0">
                <a:solidFill>
                  <a:schemeClr val="tx2">
                    <a:lumMod val="50000"/>
                  </a:schemeClr>
                </a:solidFill>
              </a:rPr>
              <a:t> </a:t>
            </a:r>
            <a:r>
              <a:rPr lang="en-US" sz="2400" dirty="0">
                <a:solidFill>
                  <a:schemeClr val="tx2">
                    <a:lumMod val="50000"/>
                  </a:schemeClr>
                </a:solidFill>
              </a:rPr>
              <a:t>can recycling plant. Five billion </a:t>
            </a:r>
            <a:r>
              <a:rPr lang="en-US" sz="2400" dirty="0" smtClean="0">
                <a:solidFill>
                  <a:schemeClr val="tx2">
                    <a:lumMod val="50000"/>
                  </a:schemeClr>
                </a:solidFill>
              </a:rPr>
              <a:t>alluminium</a:t>
            </a:r>
            <a:r>
              <a:rPr lang="en-US" sz="2400" dirty="0" smtClean="0">
                <a:solidFill>
                  <a:schemeClr val="tx2">
                    <a:lumMod val="50000"/>
                  </a:schemeClr>
                </a:solidFill>
              </a:rPr>
              <a:t> </a:t>
            </a:r>
            <a:r>
              <a:rPr lang="en-US" sz="2400" dirty="0">
                <a:solidFill>
                  <a:schemeClr val="tx2">
                    <a:lumMod val="50000"/>
                  </a:schemeClr>
                </a:solidFill>
              </a:rPr>
              <a:t>cans are used in the UK each year - but nearly two-thirds are dumped, even though </a:t>
            </a:r>
            <a:r>
              <a:rPr lang="en-US" sz="2400" dirty="0" smtClean="0">
                <a:solidFill>
                  <a:schemeClr val="tx2">
                    <a:lumMod val="50000"/>
                  </a:schemeClr>
                </a:solidFill>
              </a:rPr>
              <a:t>aluminum </a:t>
            </a:r>
            <a:r>
              <a:rPr lang="en-US" sz="2400" dirty="0">
                <a:solidFill>
                  <a:schemeClr val="tx2">
                    <a:lumMod val="50000"/>
                  </a:schemeClr>
                </a:solidFill>
              </a:rPr>
              <a:t>is one of the easiest materials to recycle, one of the most environmentally beneficial and valuable.</a:t>
            </a:r>
          </a:p>
          <a:p>
            <a:pPr marL="0" indent="0">
              <a:buNone/>
            </a:pPr>
            <a:endParaRPr lang="en-US" sz="2400" dirty="0">
              <a:solidFill>
                <a:schemeClr val="tx2">
                  <a:lumMod val="50000"/>
                </a:schemeClr>
              </a:solidFill>
            </a:endParaRPr>
          </a:p>
          <a:p>
            <a:pPr marL="0" indent="0">
              <a:buNone/>
            </a:pPr>
            <a:r>
              <a:rPr lang="en-US" sz="2400" dirty="0">
                <a:solidFill>
                  <a:schemeClr val="tx2">
                    <a:lumMod val="50000"/>
                  </a:schemeClr>
                </a:solidFill>
              </a:rPr>
              <a:t>It's the only recyclable material that covers its cost of collection and reprocessing, and can be endlessly recycled with no loss of quality, saving 95 per cent of the energy required to make cans from raw materials. The low recycling rate is mainly because a third of all canned drinks are consumed away from home, and then put in litter bins. "Tin cans" are really steel. Every year some 13 billion are used in the UK, and even though each one is 100 per cent recyclable more than half are </a:t>
            </a:r>
            <a:r>
              <a:rPr lang="en-US" sz="2400" dirty="0" smtClean="0">
                <a:solidFill>
                  <a:schemeClr val="tx2">
                    <a:lumMod val="50000"/>
                  </a:schemeClr>
                </a:solidFill>
              </a:rPr>
              <a:t>landfilled</a:t>
            </a:r>
            <a:endParaRPr lang="en-GB" dirty="0">
              <a:solidFill>
                <a:schemeClr val="tx2">
                  <a:lumMod val="50000"/>
                </a:schemeClr>
              </a:solidFill>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18503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858" y="904557"/>
            <a:ext cx="10515600" cy="5597843"/>
          </a:xfrm>
        </p:spPr>
        <p:txBody>
          <a:bodyPr>
            <a:normAutofit/>
          </a:bodyPr>
          <a:lstStyle/>
          <a:p>
            <a:pPr marL="0" indent="0">
              <a:buNone/>
            </a:pPr>
            <a:r>
              <a:rPr lang="en-US" sz="3200" b="1" dirty="0"/>
              <a:t>KITCHEN &amp; GARDEN WASTE</a:t>
            </a:r>
            <a:endParaRPr lang="en-US" sz="3200" dirty="0"/>
          </a:p>
          <a:p>
            <a:pPr marL="0" indent="0">
              <a:buNone/>
            </a:pPr>
            <a:endParaRPr lang="en-US" sz="1800" dirty="0"/>
          </a:p>
          <a:p>
            <a:pPr marL="0" indent="0">
              <a:buNone/>
            </a:pPr>
            <a:r>
              <a:rPr lang="en-US" dirty="0"/>
              <a:t>This is composted and either sold on to horticultural suppliers, or used in parks. It is the most-collected type of recycling. Local authorities have made great efforts to collect kitchen and garden waste partly because it is quite heavy - and since their recycling rates are measured by weight, this is a good way to boost tonnage, and meet targets. (Plastic, in contrast, is hugely bulky and very light.)</a:t>
            </a:r>
          </a:p>
          <a:p>
            <a:pPr marL="0" indent="0">
              <a:buNone/>
            </a:pPr>
            <a:endParaRPr lang="en-GB" sz="2400" dirty="0"/>
          </a:p>
        </p:txBody>
      </p:sp>
      <p:sp>
        <p:nvSpPr>
          <p:cNvPr id="4" name="Footer Placeholder 3"/>
          <p:cNvSpPr>
            <a:spLocks noGrp="1"/>
          </p:cNvSpPr>
          <p:nvPr>
            <p:ph type="ftr" sz="quarter" idx="4294967295"/>
          </p:nvPr>
        </p:nvSpPr>
        <p:spPr>
          <a:xfrm>
            <a:off x="8077200" y="6319838"/>
            <a:ext cx="4114800" cy="365125"/>
          </a:xfrm>
          <a:prstGeom prst="rect">
            <a:avLst/>
          </a:prstGeom>
        </p:spPr>
        <p:txBody>
          <a:bodyPr/>
          <a:lstStyle/>
          <a:p>
            <a:endParaRPr lang="en-GB" dirty="0"/>
          </a:p>
        </p:txBody>
      </p:sp>
    </p:spTree>
    <p:extLst>
      <p:ext uri="{BB962C8B-B14F-4D97-AF65-F5344CB8AC3E}">
        <p14:creationId xmlns:p14="http://schemas.microsoft.com/office/powerpoint/2010/main" val="23317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994" y="706437"/>
            <a:ext cx="11551918" cy="6015038"/>
          </a:xfrm>
        </p:spPr>
        <p:txBody>
          <a:bodyPr>
            <a:noAutofit/>
          </a:bodyPr>
          <a:lstStyle/>
          <a:p>
            <a:pPr marL="0" indent="0">
              <a:buNone/>
            </a:pPr>
            <a:r>
              <a:rPr lang="en-US" sz="3600" b="1" dirty="0" smtClean="0"/>
              <a:t>GLASS</a:t>
            </a:r>
            <a:endParaRPr lang="en-US" sz="2000" dirty="0"/>
          </a:p>
          <a:p>
            <a:pPr marL="0" indent="0">
              <a:buNone/>
            </a:pPr>
            <a:r>
              <a:rPr lang="en-US" sz="2400" dirty="0"/>
              <a:t>Glass recycling hit record levels in 2005 - 1,272,000 tons. But this is only 50.8 per cent of the total amount of glass we use. So another 1.2m tons were dumped across the </a:t>
            </a:r>
            <a:r>
              <a:rPr lang="en-US" sz="2400" dirty="0" smtClean="0"/>
              <a:t>country. Glass </a:t>
            </a:r>
            <a:r>
              <a:rPr lang="en-US" sz="2400" dirty="0"/>
              <a:t>recycling now reduces carbon dioxide emissions by around200,000 tons each year in the UK, and UK glassmakers used a record 742,000 tons of recycled glass in 2005 (British-made bottles and jars now contain on average 35.5 per cent recycled glass).</a:t>
            </a:r>
          </a:p>
          <a:p>
            <a:pPr marL="0" indent="0">
              <a:buNone/>
            </a:pPr>
            <a:endParaRPr lang="en-US" sz="2400" dirty="0"/>
          </a:p>
          <a:p>
            <a:pPr marL="0" indent="0">
              <a:buNone/>
            </a:pPr>
            <a:r>
              <a:rPr lang="en-US" sz="2400" dirty="0"/>
              <a:t>Another 250,000 tons of glass from recycling collections were exported to Europe; and 280,000 tons were used in construction or roadmaking</a:t>
            </a:r>
            <a:r>
              <a:rPr lang="en-US" sz="2400" dirty="0" smtClean="0"/>
              <a:t>. Low-value</a:t>
            </a:r>
            <a:r>
              <a:rPr lang="en-US" sz="2400" dirty="0"/>
              <a:t>, crushed green glass (which cannot be mixed with clear or brown to make new clear glass bottles), or mixed glass is used in building or road materials, for filtration systems in swimming pools, and is even being </a:t>
            </a:r>
            <a:r>
              <a:rPr lang="en-US" sz="2400" dirty="0" smtClean="0"/>
              <a:t>trialled</a:t>
            </a:r>
            <a:r>
              <a:rPr lang="en-US" sz="2400" dirty="0" smtClean="0"/>
              <a:t> </a:t>
            </a:r>
            <a:r>
              <a:rPr lang="en-US" sz="2400" dirty="0"/>
              <a:t>in place of sand for bunkers on golf courses.</a:t>
            </a:r>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187562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375809" y="1316376"/>
            <a:ext cx="111495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this short</a:t>
            </a:r>
            <a:r>
              <a:rPr kumimoji="0" lang="en-GB" altLang="en-US" sz="2800" b="0" i="0" u="none" strike="noStrike" cap="none" normalizeH="0" dirty="0">
                <a:ln>
                  <a:noFill/>
                </a:ln>
                <a:solidFill>
                  <a:schemeClr val="tx1"/>
                </a:solidFill>
                <a:effectLst/>
                <a:ea typeface="Calibri" panose="020F0502020204030204" pitchFamily="34" charset="0"/>
                <a:cs typeface="Times New Roman" panose="02020603050405020304" pitchFamily="18" charset="0"/>
              </a:rPr>
              <a:t> film </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(4</a:t>
            </a:r>
            <a:r>
              <a:rPr kumimoji="0" lang="en-GB" altLang="en-US" sz="2800"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mins) made by </a:t>
            </a:r>
            <a:r>
              <a:rPr lang="en-GB" altLang="en-US" sz="2800" dirty="0">
                <a:solidFill>
                  <a:srgbClr val="00B0F0"/>
                </a:solidFill>
                <a:ea typeface="Calibri" panose="020F0502020204030204" pitchFamily="34" charset="0"/>
                <a:cs typeface="Times New Roman" panose="02020603050405020304" pitchFamily="18" charset="0"/>
                <a:hlinkClick r:id="rId2"/>
              </a:rPr>
              <a:t>ThoughtBox</a:t>
            </a:r>
            <a:r>
              <a:rPr lang="en-GB" altLang="en-US" sz="2800" dirty="0">
                <a:solidFill>
                  <a:srgbClr val="00B0F0"/>
                </a:solidFill>
                <a:ea typeface="Calibri" panose="020F0502020204030204" pitchFamily="34" charset="0"/>
                <a:cs typeface="Times New Roman" panose="02020603050405020304" pitchFamily="18" charset="0"/>
              </a:rPr>
              <a:t> </a:t>
            </a:r>
            <a:r>
              <a:rPr kumimoji="0" lang="en-GB" altLang="en-US" sz="2800" b="0" i="0" u="none" strike="noStrike" cap="none" normalizeH="0" dirty="0">
                <a:ln>
                  <a:noFill/>
                </a:ln>
                <a:solidFill>
                  <a:schemeClr val="tx1"/>
                </a:solidFill>
                <a:effectLst/>
                <a:ea typeface="Calibri" panose="020F0502020204030204" pitchFamily="34" charset="0"/>
                <a:cs typeface="Times New Roman" panose="02020603050405020304" pitchFamily="18" charset="0"/>
              </a:rPr>
              <a:t>entitled:</a:t>
            </a:r>
            <a:endPar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375809" y="2083219"/>
            <a:ext cx="539800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3600" b="1" u="sng" dirty="0">
                <a:latin typeface="+mj-lt"/>
                <a:hlinkClick r:id="rId3"/>
              </a:rPr>
              <a:t>Not in my back yard</a:t>
            </a:r>
            <a:r>
              <a:rPr lang="en-GB" sz="3600" b="1" dirty="0">
                <a:latin typeface="+mj-lt"/>
              </a:rPr>
              <a:t> </a:t>
            </a:r>
            <a:endParaRPr kumimoji="0" lang="en-GB" altLang="en-US" sz="3600" b="1" i="0" u="none" strike="noStrike" cap="none" normalizeH="0" baseline="0" dirty="0">
              <a:ln>
                <a:noFill/>
              </a:ln>
              <a:solidFill>
                <a:srgbClr val="00B0F0"/>
              </a:solidFill>
              <a:effectLst/>
              <a:latin typeface="+mj-lt"/>
              <a:ea typeface="Calibri" panose="020F0502020204030204" pitchFamily="34" charset="0"/>
              <a:cs typeface="Times New Roman" panose="02020603050405020304" pitchFamily="18" charset="0"/>
            </a:endParaRPr>
          </a:p>
          <a:p>
            <a:pPr lvl="0"/>
            <a:r>
              <a:rPr lang="en-GB" altLang="en-US" sz="1400" b="1" dirty="0">
                <a:solidFill>
                  <a:prstClr val="black"/>
                </a:solidFill>
                <a:ea typeface="Calibri" panose="020F0502020204030204" pitchFamily="34" charset="0"/>
                <a:cs typeface="Times New Roman" panose="02020603050405020304" pitchFamily="18" charset="0"/>
              </a:rPr>
              <a:t>Click on the link above for the hyperlink</a:t>
            </a:r>
            <a:endParaRPr lang="en-GB" altLang="en-US" sz="2400" dirty="0">
              <a:solidFill>
                <a:prstClr val="black"/>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1" name="Rectangle 10"/>
          <p:cNvSpPr/>
          <p:nvPr/>
        </p:nvSpPr>
        <p:spPr>
          <a:xfrm>
            <a:off x="5950600" y="2219230"/>
            <a:ext cx="5504688" cy="3634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PICTURE FROM THE FILM HERE</a:t>
            </a:r>
          </a:p>
        </p:txBody>
      </p:sp>
      <p:pic>
        <p:nvPicPr>
          <p:cNvPr id="12" name="Picture 11" descr="C:\Users\Rachel\Desktop\Beirut.jpg"/>
          <p:cNvPicPr/>
          <p:nvPr/>
        </p:nvPicPr>
        <p:blipFill>
          <a:blip r:embed="rId4" cstate="print">
            <a:extLst>
              <a:ext uri="{28A0092B-C50C-407E-A947-70E740481C1C}">
                <a14:useLocalDpi xmlns:a14="http://schemas.microsoft.com/office/drawing/2010/main"/>
              </a:ext>
            </a:extLst>
          </a:blip>
          <a:srcRect/>
          <a:stretch>
            <a:fillRect/>
          </a:stretch>
        </p:blipFill>
        <p:spPr bwMode="auto">
          <a:xfrm>
            <a:off x="5950600" y="2219229"/>
            <a:ext cx="5504688" cy="3634774"/>
          </a:xfrm>
          <a:prstGeom prst="rect">
            <a:avLst/>
          </a:prstGeom>
          <a:noFill/>
          <a:ln>
            <a:noFill/>
          </a:ln>
        </p:spPr>
      </p:pic>
    </p:spTree>
    <p:extLst>
      <p:ext uri="{BB962C8B-B14F-4D97-AF65-F5344CB8AC3E}">
        <p14:creationId xmlns:p14="http://schemas.microsoft.com/office/powerpoint/2010/main" val="3877603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3607927" y="3454400"/>
            <a:ext cx="5013841" cy="1323439"/>
          </a:xfrm>
          <a:prstGeom prst="rect">
            <a:avLst/>
          </a:prstGeom>
          <a:noFill/>
        </p:spPr>
        <p:txBody>
          <a:bodyPr wrap="square" rtlCol="0">
            <a:spAutoFit/>
          </a:bodyPr>
          <a:lstStyle/>
          <a:p>
            <a:pPr algn="ctr"/>
            <a:r>
              <a:rPr lang="en-GB" sz="2800" b="1" dirty="0" smtClean="0">
                <a:solidFill>
                  <a:schemeClr val="bg1"/>
                </a:solidFill>
                <a:latin typeface="Foco" panose="020B0504050202020203" pitchFamily="34" charset="0"/>
              </a:rPr>
              <a:t>T H E  M O N S T E R S  </a:t>
            </a:r>
          </a:p>
          <a:p>
            <a:pPr algn="ctr"/>
            <a:r>
              <a:rPr lang="en-GB" sz="2800" b="1" dirty="0" smtClean="0">
                <a:solidFill>
                  <a:schemeClr val="bg1"/>
                </a:solidFill>
                <a:latin typeface="Foco" panose="020B0504050202020203" pitchFamily="34" charset="0"/>
              </a:rPr>
              <a:t>W E  M A K E </a:t>
            </a:r>
            <a:endParaRPr lang="en-GB" sz="1200" b="1" dirty="0" smtClean="0">
              <a:solidFill>
                <a:schemeClr val="bg1"/>
              </a:solidFill>
              <a:latin typeface="Foco" panose="020B0504050202020203" pitchFamily="34" charset="0"/>
            </a:endParaRPr>
          </a:p>
          <a:p>
            <a:pPr algn="ctr"/>
            <a:r>
              <a:rPr lang="en-GB" sz="2400" b="1" dirty="0" smtClean="0">
                <a:solidFill>
                  <a:srgbClr val="FEE725"/>
                </a:solidFill>
                <a:latin typeface="Foco" panose="020B0504050202020203" pitchFamily="34" charset="0"/>
              </a:rPr>
              <a:t>W E </a:t>
            </a:r>
            <a:r>
              <a:rPr lang="en-GB" sz="2400" b="1" dirty="0" smtClean="0">
                <a:solidFill>
                  <a:srgbClr val="FEE725"/>
                </a:solidFill>
                <a:latin typeface="Foco" panose="020B0504050202020203" pitchFamily="34" charset="0"/>
              </a:rPr>
              <a:t>E</a:t>
            </a:r>
            <a:r>
              <a:rPr lang="en-GB" sz="2400" b="1" dirty="0" smtClean="0">
                <a:solidFill>
                  <a:srgbClr val="FEE725"/>
                </a:solidFill>
                <a:latin typeface="Foco" panose="020B0504050202020203" pitchFamily="34" charset="0"/>
              </a:rPr>
              <a:t> K  3 </a:t>
            </a:r>
          </a:p>
        </p:txBody>
      </p:sp>
      <p:sp>
        <p:nvSpPr>
          <p:cNvPr id="13" name="TextBox 12"/>
          <p:cNvSpPr txBox="1"/>
          <p:nvPr/>
        </p:nvSpPr>
        <p:spPr>
          <a:xfrm>
            <a:off x="4236968" y="5367222"/>
            <a:ext cx="3718051" cy="400110"/>
          </a:xfrm>
          <a:prstGeom prst="rect">
            <a:avLst/>
          </a:prstGeom>
          <a:noFill/>
        </p:spPr>
        <p:txBody>
          <a:bodyPr wrap="square" rtlCol="0">
            <a:spAutoFit/>
          </a:bodyPr>
          <a:lstStyle/>
          <a:p>
            <a:pPr algn="ctr"/>
            <a:r>
              <a:rPr lang="en-GB" sz="2000" b="1" dirty="0" smtClean="0">
                <a:solidFill>
                  <a:schemeClr val="bg1"/>
                </a:solidFill>
                <a:ea typeface="Times New Roman" panose="02020603050405020304" pitchFamily="18" charset="0"/>
                <a:cs typeface="Times New Roman" panose="02020603050405020304" pitchFamily="18" charset="0"/>
              </a:rPr>
              <a:t>1  HOUR</a:t>
            </a:r>
            <a:endParaRPr lang="en-GB" sz="2000" dirty="0">
              <a:solidFill>
                <a:schemeClr val="bg1"/>
              </a:solidFill>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2900" y="6038543"/>
            <a:ext cx="1430027" cy="573741"/>
          </a:xfrm>
          <a:prstGeom prst="rect">
            <a:avLst/>
          </a:prstGeom>
        </p:spPr>
      </p:pic>
      <p:sp>
        <p:nvSpPr>
          <p:cNvPr id="7" name="Oval 6"/>
          <p:cNvSpPr/>
          <p:nvPr/>
        </p:nvSpPr>
        <p:spPr>
          <a:xfrm flipH="1">
            <a:off x="6629401" y="5554980"/>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flipH="1">
            <a:off x="5557521" y="5554980"/>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0498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905860" y="1890989"/>
            <a:ext cx="47884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2400" dirty="0"/>
              <a:t>Ask students to think about and discuss some of the facts and ideas raised in the film. In particular, consider the following statistics:</a:t>
            </a:r>
          </a:p>
        </p:txBody>
      </p:sp>
      <p:sp>
        <p:nvSpPr>
          <p:cNvPr id="2" name="Rectangle 1"/>
          <p:cNvSpPr/>
          <p:nvPr/>
        </p:nvSpPr>
        <p:spPr>
          <a:xfrm>
            <a:off x="978408" y="1627632"/>
            <a:ext cx="5504688" cy="3634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C:\Users\Rachel\Desktop\Beirut.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978408" y="1627631"/>
            <a:ext cx="5504688" cy="3634773"/>
          </a:xfrm>
          <a:prstGeom prst="rect">
            <a:avLst/>
          </a:prstGeom>
          <a:noFill/>
          <a:ln>
            <a:noFill/>
          </a:ln>
        </p:spPr>
      </p:pic>
    </p:spTree>
    <p:extLst>
      <p:ext uri="{BB962C8B-B14F-4D97-AF65-F5344CB8AC3E}">
        <p14:creationId xmlns:p14="http://schemas.microsoft.com/office/powerpoint/2010/main" val="4596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539016"/>
            <a:ext cx="10515600" cy="5637948"/>
          </a:xfrm>
        </p:spPr>
        <p:txBody>
          <a:bodyPr/>
          <a:lstStyle/>
          <a:p>
            <a:pPr marL="0" indent="0">
              <a:buNone/>
            </a:pPr>
            <a:endParaRPr lang="en-GB" sz="2400" b="1" dirty="0"/>
          </a:p>
          <a:p>
            <a:endParaRPr lang="en-GB" sz="2400" b="1" dirty="0"/>
          </a:p>
          <a:p>
            <a:endParaRPr lang="en-GB" sz="2400" b="1" dirty="0"/>
          </a:p>
          <a:p>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sz="1600" dirty="0"/>
          </a:p>
        </p:txBody>
      </p:sp>
      <p:sp>
        <p:nvSpPr>
          <p:cNvPr id="5" name="Oval Callout 4"/>
          <p:cNvSpPr txBox="1">
            <a:spLocks/>
          </p:cNvSpPr>
          <p:nvPr/>
        </p:nvSpPr>
        <p:spPr>
          <a:xfrm>
            <a:off x="252401" y="600586"/>
            <a:ext cx="3754197" cy="3472270"/>
          </a:xfrm>
          <a:prstGeom prst="wedgeEllipseCallout">
            <a:avLst>
              <a:gd name="adj1" fmla="val -20505"/>
              <a:gd name="adj2" fmla="val 56968"/>
            </a:avLst>
          </a:prstGeom>
          <a:solidFill>
            <a:schemeClr val="accent1">
              <a:lumMod val="5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2000" dirty="0" smtClean="0"/>
              <a:t>90</a:t>
            </a:r>
            <a:r>
              <a:rPr lang="en-GB" sz="2000" dirty="0"/>
              <a:t>% of the world’s waste is created by 5% of the world’s </a:t>
            </a:r>
            <a:r>
              <a:rPr lang="en-GB" sz="2000" dirty="0" smtClean="0"/>
              <a:t>population</a:t>
            </a:r>
            <a:endParaRPr lang="en-GB" sz="2000" dirty="0"/>
          </a:p>
          <a:p>
            <a:pPr marL="0" indent="0" algn="ctr">
              <a:buNone/>
            </a:pPr>
            <a:r>
              <a:rPr lang="en-GB" sz="1800" dirty="0"/>
              <a:t>(mainly those living in the West)</a:t>
            </a:r>
          </a:p>
        </p:txBody>
      </p:sp>
      <p:sp>
        <p:nvSpPr>
          <p:cNvPr id="6" name="Oval Callout 4"/>
          <p:cNvSpPr txBox="1">
            <a:spLocks/>
          </p:cNvSpPr>
          <p:nvPr/>
        </p:nvSpPr>
        <p:spPr>
          <a:xfrm>
            <a:off x="7862906" y="457916"/>
            <a:ext cx="4076697" cy="3481556"/>
          </a:xfrm>
          <a:prstGeom prst="wedgeEllipseCallout">
            <a:avLst>
              <a:gd name="adj1" fmla="val -20505"/>
              <a:gd name="adj2" fmla="val 56968"/>
            </a:avLst>
          </a:prstGeom>
          <a:solidFill>
            <a:schemeClr val="accent4">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sz="2000" dirty="0" smtClean="0">
                <a:solidFill>
                  <a:schemeClr val="tx1"/>
                </a:solidFill>
              </a:rPr>
              <a:t>Every </a:t>
            </a:r>
            <a:r>
              <a:rPr lang="en-GB" sz="2000" dirty="0">
                <a:solidFill>
                  <a:schemeClr val="tx1"/>
                </a:solidFill>
              </a:rPr>
              <a:t>year, the world produces 2 billion tons of rubbish: enough waste to fill a line of rubbish trucks to circle the earth 24 </a:t>
            </a:r>
            <a:r>
              <a:rPr lang="en-GB" sz="2000" dirty="0" smtClean="0">
                <a:solidFill>
                  <a:schemeClr val="tx1"/>
                </a:solidFill>
              </a:rPr>
              <a:t>times. </a:t>
            </a:r>
            <a:endParaRPr lang="en-GB" sz="2000" dirty="0">
              <a:solidFill>
                <a:schemeClr val="tx1"/>
              </a:solidFill>
            </a:endParaRPr>
          </a:p>
          <a:p>
            <a:pPr marL="0" indent="0" algn="ctr">
              <a:buNone/>
            </a:pPr>
            <a:r>
              <a:rPr lang="en-GB" sz="1100" b="1" dirty="0">
                <a:solidFill>
                  <a:schemeClr val="tx1"/>
                </a:solidFill>
              </a:rPr>
              <a:t>*World Bank figures 2013</a:t>
            </a:r>
          </a:p>
        </p:txBody>
      </p:sp>
      <p:sp>
        <p:nvSpPr>
          <p:cNvPr id="8" name="Oval Callout 4"/>
          <p:cNvSpPr txBox="1">
            <a:spLocks/>
          </p:cNvSpPr>
          <p:nvPr/>
        </p:nvSpPr>
        <p:spPr>
          <a:xfrm>
            <a:off x="4006598" y="1795013"/>
            <a:ext cx="4178808" cy="4208215"/>
          </a:xfrm>
          <a:prstGeom prst="wedgeEllipseCallout">
            <a:avLst>
              <a:gd name="adj1" fmla="val -20505"/>
              <a:gd name="adj2" fmla="val 56968"/>
            </a:avLst>
          </a:prstGeom>
          <a:solidFill>
            <a:srgbClr val="3F889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lvl="0" indent="0" algn="ctr">
              <a:buNone/>
            </a:pPr>
            <a:r>
              <a:rPr lang="en-GB" sz="2000" dirty="0" smtClean="0"/>
              <a:t>If </a:t>
            </a:r>
            <a:r>
              <a:rPr lang="en-GB" sz="2000" dirty="0"/>
              <a:t>trends continue, annual global waste will exceed 11 million tons per day. That is 4 billion tons – enough waste to fill a line of rubbish trucks to circle the earth </a:t>
            </a:r>
            <a:r>
              <a:rPr lang="en-GB" sz="2000" b="1" dirty="0"/>
              <a:t>48</a:t>
            </a:r>
            <a:r>
              <a:rPr lang="en-GB" sz="2000" dirty="0"/>
              <a:t> times</a:t>
            </a:r>
            <a:r>
              <a:rPr lang="en-GB" sz="2000" dirty="0" smtClean="0"/>
              <a:t>. </a:t>
            </a:r>
            <a:endParaRPr lang="en-GB" sz="2000" dirty="0"/>
          </a:p>
          <a:p>
            <a:pPr marL="0" lvl="0" indent="0" algn="ctr">
              <a:buNone/>
            </a:pPr>
            <a:r>
              <a:rPr lang="en-GB" sz="1100" b="1" dirty="0"/>
              <a:t>*World Bank figures 2013</a:t>
            </a:r>
          </a:p>
        </p:txBody>
      </p:sp>
    </p:spTree>
    <p:extLst>
      <p:ext uri="{BB962C8B-B14F-4D97-AF65-F5344CB8AC3E}">
        <p14:creationId xmlns:p14="http://schemas.microsoft.com/office/powerpoint/2010/main" val="20125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768" y="822960"/>
            <a:ext cx="10924034" cy="5533391"/>
          </a:xfrm>
        </p:spPr>
        <p:txBody>
          <a:bodyPr>
            <a:normAutofit/>
          </a:bodyPr>
          <a:lstStyle/>
          <a:p>
            <a:pPr marL="0" indent="0">
              <a:buNone/>
            </a:pPr>
            <a:r>
              <a:rPr lang="en-GB" sz="2400" dirty="0" smtClean="0"/>
              <a:t>As of 1</a:t>
            </a:r>
            <a:r>
              <a:rPr lang="en-GB" sz="2400" baseline="30000" dirty="0" smtClean="0"/>
              <a:t>st</a:t>
            </a:r>
            <a:r>
              <a:rPr lang="en-GB" sz="2400" dirty="0" smtClean="0"/>
              <a:t> January 2018, China </a:t>
            </a:r>
            <a:r>
              <a:rPr lang="en-GB" sz="2400" dirty="0" smtClean="0">
                <a:hlinkClick r:id="rId2"/>
              </a:rPr>
              <a:t>no longer accepts the plastic waste </a:t>
            </a:r>
            <a:r>
              <a:rPr lang="en-GB" sz="2400" dirty="0" smtClean="0"/>
              <a:t>that the world used to send over.</a:t>
            </a:r>
          </a:p>
          <a:p>
            <a:pPr marL="0" indent="0">
              <a:buNone/>
            </a:pPr>
            <a:r>
              <a:rPr lang="en-GB" sz="2400" dirty="0"/>
              <a:t>A ban on imports of millions of tonnes of plastic waste by the Chinese government is already causing a build up of rubbish at recycling plants around the UK and will bring chaos for councils in the weeks ahead, according to industry experts</a:t>
            </a:r>
            <a:r>
              <a:rPr lang="en-GB" sz="2400" dirty="0" smtClean="0"/>
              <a:t>.</a:t>
            </a:r>
          </a:p>
          <a:p>
            <a:pPr marL="0" indent="0">
              <a:buNone/>
            </a:pPr>
            <a:r>
              <a:rPr lang="en-GB" sz="2400" dirty="0"/>
              <a:t>British companies alone have shipped more than 2.7m tonnes of plastic waste to China and Hong Kong since 2012 – two-thirds of the UK’s total waste plastic exports, according to data from Greenpeace released last month.</a:t>
            </a:r>
          </a:p>
          <a:p>
            <a:pPr marL="0" indent="0">
              <a:buNone/>
            </a:pPr>
            <a:r>
              <a:rPr lang="en-GB" sz="2400" dirty="0"/>
              <a:t>But last summer the Chinese government announced it intended to stop the importation of 24 kinds of solid waste by the end of the year, including polyethylene terephthalate (Pet) drinks bottles, other plastic bottles and containers, and all mixed paper, in a campaign against </a:t>
            </a:r>
            <a:r>
              <a:rPr lang="en-GB" sz="2400" i="1" dirty="0"/>
              <a:t>yang </a:t>
            </a:r>
            <a:r>
              <a:rPr lang="en-GB" sz="2400" i="1" dirty="0" err="1"/>
              <a:t>laji</a:t>
            </a:r>
            <a:r>
              <a:rPr lang="en-GB" sz="2400" dirty="0"/>
              <a:t> or “foreign garbage”.</a:t>
            </a:r>
            <a:br>
              <a:rPr lang="en-GB" sz="2400" dirty="0"/>
            </a:b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Tree>
    <p:extLst>
      <p:ext uri="{BB962C8B-B14F-4D97-AF65-F5344CB8AC3E}">
        <p14:creationId xmlns:p14="http://schemas.microsoft.com/office/powerpoint/2010/main" val="3060839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768" y="822960"/>
            <a:ext cx="10924034" cy="5533391"/>
          </a:xfrm>
        </p:spPr>
        <p:txBody>
          <a:bodyPr>
            <a:normAutofit/>
          </a:bodyPr>
          <a:lstStyle/>
          <a:p>
            <a:pPr marL="0" indent="0">
              <a:buNone/>
            </a:pPr>
            <a:r>
              <a:rPr lang="en-GB" sz="2400" dirty="0"/>
              <a:t>The ban is already having severe consequences for council recycling in the UK. So what should we do?</a:t>
            </a:r>
          </a:p>
          <a:p>
            <a:r>
              <a:rPr lang="en-GB" sz="2400" dirty="0" smtClean="0"/>
              <a:t>Find somewhere else to send our rubbish?</a:t>
            </a:r>
          </a:p>
          <a:p>
            <a:r>
              <a:rPr lang="en-GB" sz="2400" dirty="0" smtClean="0"/>
              <a:t>Deal with it in our own country?</a:t>
            </a:r>
          </a:p>
          <a:p>
            <a:r>
              <a:rPr lang="en-GB" sz="2400" dirty="0" smtClean="0"/>
              <a:t>Find ways to avoid making this waste in the first place?</a:t>
            </a: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0600" y="3136417"/>
            <a:ext cx="2713339" cy="2713339"/>
          </a:xfrm>
          <a:prstGeom prst="rect">
            <a:avLst/>
          </a:prstGeom>
        </p:spPr>
      </p:pic>
      <p:sp>
        <p:nvSpPr>
          <p:cNvPr id="8" name="Rectangle 7"/>
          <p:cNvSpPr/>
          <p:nvPr/>
        </p:nvSpPr>
        <p:spPr>
          <a:xfrm>
            <a:off x="6572670" y="3708256"/>
            <a:ext cx="2149198" cy="1323439"/>
          </a:xfrm>
          <a:prstGeom prst="rect">
            <a:avLst/>
          </a:prstGeom>
        </p:spPr>
        <p:txBody>
          <a:bodyPr wrap="square">
            <a:spAutoFit/>
          </a:bodyPr>
          <a:lstStyle/>
          <a:p>
            <a:pPr algn="ctr"/>
            <a:r>
              <a:rPr lang="en-GB" sz="2000" dirty="0" smtClean="0"/>
              <a:t>What do you think? What at should we do with our rubbish?</a:t>
            </a:r>
            <a:endParaRPr lang="en-GB" sz="2000" dirty="0"/>
          </a:p>
        </p:txBody>
      </p:sp>
    </p:spTree>
    <p:extLst>
      <p:ext uri="{BB962C8B-B14F-4D97-AF65-F5344CB8AC3E}">
        <p14:creationId xmlns:p14="http://schemas.microsoft.com/office/powerpoint/2010/main" val="159674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2" y="962034"/>
            <a:ext cx="10515600" cy="4351338"/>
          </a:xfrm>
        </p:spPr>
        <p:txBody>
          <a:bodyPr>
            <a:normAutofit/>
          </a:bodyPr>
          <a:lstStyle/>
          <a:p>
            <a:pPr marL="0" indent="0">
              <a:buNone/>
            </a:pPr>
            <a:r>
              <a:rPr lang="en-GB" sz="2400" dirty="0"/>
              <a:t>One of the reasons we are able waste so consciously is perhaps because we are so removed from the work involved in the processes of production and of waste removal. </a:t>
            </a:r>
            <a:endParaRPr lang="en-GB" sz="2400" dirty="0" smtClean="0"/>
          </a:p>
          <a:p>
            <a:pPr marL="0" indent="0">
              <a:buNone/>
            </a:pPr>
            <a:r>
              <a:rPr lang="en-GB" sz="2400" dirty="0" smtClean="0"/>
              <a:t>Think </a:t>
            </a:r>
            <a:r>
              <a:rPr lang="en-GB" sz="2400" dirty="0"/>
              <a:t>back to the production chain mentioned in Week </a:t>
            </a:r>
            <a:r>
              <a:rPr lang="en-GB" sz="2400" dirty="0" smtClean="0"/>
              <a:t>2’s </a:t>
            </a:r>
            <a:r>
              <a:rPr lang="en-GB" sz="2400" dirty="0"/>
              <a:t>lesson:</a:t>
            </a:r>
          </a:p>
          <a:p>
            <a:pPr marL="0" indent="0">
              <a:buNone/>
            </a:pPr>
            <a:endParaRPr lang="en-GB" sz="2400"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7" name="Content Placeholder 4"/>
          <p:cNvPicPr>
            <a:picLocks/>
          </p:cNvPicPr>
          <p:nvPr/>
        </p:nvPicPr>
        <p:blipFill>
          <a:blip r:embed="rId2">
            <a:extLst>
              <a:ext uri="{28A0092B-C50C-407E-A947-70E740481C1C}">
                <a14:useLocalDpi xmlns:a14="http://schemas.microsoft.com/office/drawing/2010/main"/>
              </a:ext>
            </a:extLst>
          </a:blip>
          <a:stretch>
            <a:fillRect/>
          </a:stretch>
        </p:blipFill>
        <p:spPr>
          <a:xfrm>
            <a:off x="816668" y="2827857"/>
            <a:ext cx="10284348" cy="2843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208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2" y="706002"/>
            <a:ext cx="11460478" cy="3847710"/>
          </a:xfrm>
        </p:spPr>
        <p:txBody>
          <a:bodyPr>
            <a:noAutofit/>
          </a:bodyPr>
          <a:lstStyle/>
          <a:p>
            <a:pPr marL="0" indent="0">
              <a:buNone/>
            </a:pPr>
            <a:r>
              <a:rPr lang="en-GB" sz="2400" dirty="0"/>
              <a:t>The “externalised cost” is something that we are not often conscious of in our daily lives. This is certainly the case in processed food.  Food is now cheap and “fast” to buy; is consumed easily and quickly, thus the time, labour and waste involved in its production is not part of our consciousness during consumption. </a:t>
            </a: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endParaRPr lang="en-GB" sz="2400" dirty="0"/>
          </a:p>
          <a:p>
            <a:pPr marL="0" indent="0">
              <a:buNone/>
            </a:pPr>
            <a:endParaRPr lang="en-GB" sz="2400" dirty="0" smtClean="0"/>
          </a:p>
          <a:p>
            <a:pPr marL="0" indent="0">
              <a:buNone/>
            </a:pPr>
            <a:r>
              <a:rPr lang="en-GB" sz="2400" dirty="0" smtClean="0"/>
              <a:t>However</a:t>
            </a:r>
            <a:r>
              <a:rPr lang="en-GB" sz="2400" dirty="0"/>
              <a:t>, the “behind the scenes” waste processes involved in much of our fast food are not quite so easy to forget if you </a:t>
            </a:r>
            <a:r>
              <a:rPr lang="en-GB" sz="2400" dirty="0" smtClean="0"/>
              <a:t>are personally </a:t>
            </a:r>
            <a:r>
              <a:rPr lang="en-GB" sz="2400" dirty="0"/>
              <a:t>involved in one of the stages.</a:t>
            </a:r>
          </a:p>
          <a:p>
            <a:pPr marL="0" indent="0">
              <a:buNone/>
            </a:pPr>
            <a:endParaRPr lang="en-GB" sz="2200"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7" name="Content Placeholder 4"/>
          <p:cNvPicPr>
            <a:picLocks/>
          </p:cNvPicPr>
          <p:nvPr/>
        </p:nvPicPr>
        <p:blipFill>
          <a:blip r:embed="rId2">
            <a:extLst>
              <a:ext uri="{28A0092B-C50C-407E-A947-70E740481C1C}">
                <a14:useLocalDpi xmlns:a14="http://schemas.microsoft.com/office/drawing/2010/main"/>
              </a:ext>
            </a:extLst>
          </a:blip>
          <a:stretch>
            <a:fillRect/>
          </a:stretch>
        </p:blipFill>
        <p:spPr>
          <a:xfrm>
            <a:off x="1490472" y="2457610"/>
            <a:ext cx="8702042" cy="2096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9890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9475" y="1413725"/>
            <a:ext cx="3712936" cy="3712936"/>
          </a:xfrm>
          <a:prstGeom prst="rect">
            <a:avLst/>
          </a:prstGeom>
        </p:spPr>
      </p:pic>
      <p:sp>
        <p:nvSpPr>
          <p:cNvPr id="9" name="Rectangle 8"/>
          <p:cNvSpPr/>
          <p:nvPr/>
        </p:nvSpPr>
        <p:spPr>
          <a:xfrm>
            <a:off x="3081456" y="2116031"/>
            <a:ext cx="2528974" cy="2308324"/>
          </a:xfrm>
          <a:prstGeom prst="rect">
            <a:avLst/>
          </a:prstGeom>
        </p:spPr>
        <p:txBody>
          <a:bodyPr wrap="square">
            <a:spAutoFit/>
          </a:bodyPr>
          <a:lstStyle/>
          <a:p>
            <a:pPr algn="ctr"/>
            <a:r>
              <a:rPr lang="en-GB" sz="2400" dirty="0"/>
              <a:t>Is being removed from our food production a factor in mindless our waste creation?</a:t>
            </a:r>
          </a:p>
        </p:txBody>
      </p:sp>
      <p:pic>
        <p:nvPicPr>
          <p:cNvPr id="10"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9798" y="2697480"/>
            <a:ext cx="2897093" cy="2897093"/>
          </a:xfrm>
          <a:prstGeom prst="rect">
            <a:avLst/>
          </a:prstGeom>
        </p:spPr>
      </p:pic>
      <p:sp>
        <p:nvSpPr>
          <p:cNvPr id="11" name="Rectangle 10"/>
          <p:cNvSpPr/>
          <p:nvPr/>
        </p:nvSpPr>
        <p:spPr>
          <a:xfrm>
            <a:off x="7175974" y="3361196"/>
            <a:ext cx="2284740" cy="1569660"/>
          </a:xfrm>
          <a:prstGeom prst="rect">
            <a:avLst/>
          </a:prstGeom>
        </p:spPr>
        <p:txBody>
          <a:bodyPr wrap="square">
            <a:spAutoFit/>
          </a:bodyPr>
          <a:lstStyle/>
          <a:p>
            <a:pPr algn="ctr"/>
            <a:r>
              <a:rPr lang="en-GB" sz="2400" dirty="0"/>
              <a:t>How sustainable and ethical are our wasteful actions?</a:t>
            </a:r>
          </a:p>
        </p:txBody>
      </p:sp>
    </p:spTree>
    <p:extLst>
      <p:ext uri="{BB962C8B-B14F-4D97-AF65-F5344CB8AC3E}">
        <p14:creationId xmlns:p14="http://schemas.microsoft.com/office/powerpoint/2010/main" val="14211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196512" y="4064508"/>
            <a:ext cx="3752858" cy="2031325"/>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W H O S E  </a:t>
            </a:r>
          </a:p>
          <a:p>
            <a:pPr algn="ctr"/>
            <a:r>
              <a:rPr lang="en-GB" sz="2400" b="1" dirty="0" smtClean="0">
                <a:solidFill>
                  <a:schemeClr val="bg1"/>
                </a:solidFill>
                <a:latin typeface="Foco" panose="020B0504050202020203" pitchFamily="34" charset="0"/>
              </a:rPr>
              <a:t>R E S P O N S I B I L I T Y  I S  O U R  </a:t>
            </a:r>
            <a:r>
              <a:rPr lang="en-GB" sz="2400" b="1" dirty="0" smtClean="0">
                <a:solidFill>
                  <a:schemeClr val="bg1"/>
                </a:solidFill>
                <a:latin typeface="Foco" panose="020B0504050202020203" pitchFamily="34" charset="0"/>
              </a:rPr>
              <a:t>R</a:t>
            </a:r>
            <a:r>
              <a:rPr lang="en-GB" sz="2400" b="1" dirty="0" smtClean="0">
                <a:solidFill>
                  <a:schemeClr val="bg1"/>
                </a:solidFill>
                <a:latin typeface="Foco" panose="020B0504050202020203" pitchFamily="34" charset="0"/>
              </a:rPr>
              <a:t> U B </a:t>
            </a:r>
            <a:r>
              <a:rPr lang="en-GB" sz="2400" b="1" dirty="0" smtClean="0">
                <a:solidFill>
                  <a:schemeClr val="bg1"/>
                </a:solidFill>
                <a:latin typeface="Foco" panose="020B0504050202020203" pitchFamily="34" charset="0"/>
              </a:rPr>
              <a:t>B</a:t>
            </a:r>
            <a:r>
              <a:rPr lang="en-GB" sz="2400" b="1" dirty="0" smtClean="0">
                <a:solidFill>
                  <a:schemeClr val="bg1"/>
                </a:solidFill>
                <a:latin typeface="Foco" panose="020B0504050202020203" pitchFamily="34" charset="0"/>
              </a:rPr>
              <a:t> I S H ?</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928099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TextBox 5"/>
          <p:cNvSpPr txBox="1"/>
          <p:nvPr/>
        </p:nvSpPr>
        <p:spPr>
          <a:xfrm>
            <a:off x="374904" y="853704"/>
            <a:ext cx="10527960" cy="830997"/>
          </a:xfrm>
          <a:prstGeom prst="rect">
            <a:avLst/>
          </a:prstGeom>
          <a:noFill/>
        </p:spPr>
        <p:txBody>
          <a:bodyPr wrap="square" rtlCol="0">
            <a:spAutoFit/>
          </a:bodyPr>
          <a:lstStyle/>
          <a:p>
            <a:r>
              <a:rPr lang="en-GB" sz="2400" dirty="0"/>
              <a:t>To finish, ask students to discuss the following question; using their learning so far and thoughts they may have about waste production/reduction in general:</a:t>
            </a:r>
          </a:p>
        </p:txBody>
      </p:sp>
      <p:sp>
        <p:nvSpPr>
          <p:cNvPr id="3" name="TextBox 2"/>
          <p:cNvSpPr txBox="1"/>
          <p:nvPr/>
        </p:nvSpPr>
        <p:spPr>
          <a:xfrm>
            <a:off x="7643536" y="2936078"/>
            <a:ext cx="4220893" cy="3293209"/>
          </a:xfrm>
          <a:prstGeom prst="rect">
            <a:avLst/>
          </a:prstGeom>
          <a:noFill/>
        </p:spPr>
        <p:txBody>
          <a:bodyPr wrap="square" rtlCol="0">
            <a:spAutoFit/>
          </a:bodyPr>
          <a:lstStyle/>
          <a:p>
            <a:r>
              <a:rPr lang="en-GB" sz="2400" dirty="0"/>
              <a:t>Either run as a general discussion </a:t>
            </a:r>
            <a:r>
              <a:rPr lang="en-GB" sz="2400" dirty="0" smtClean="0"/>
              <a:t>or debate within </a:t>
            </a:r>
            <a:r>
              <a:rPr lang="en-GB" sz="2400" dirty="0"/>
              <a:t>the class, or split the class into groups and ask them to discuss amongst themselves. </a:t>
            </a:r>
            <a:endParaRPr lang="en-GB" sz="2400" dirty="0" smtClean="0"/>
          </a:p>
          <a:p>
            <a:endParaRPr lang="en-GB" sz="2400" dirty="0"/>
          </a:p>
          <a:p>
            <a:r>
              <a:rPr lang="en-GB" i="1" dirty="0" smtClean="0"/>
              <a:t>NB: The following slides explain how to run a simple debate</a:t>
            </a:r>
            <a:endParaRPr lang="en-GB" i="1" dirty="0"/>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2507" y="1971509"/>
            <a:ext cx="3712936" cy="3712936"/>
          </a:xfrm>
          <a:prstGeom prst="rect">
            <a:avLst/>
          </a:prstGeom>
        </p:spPr>
      </p:pic>
      <p:sp>
        <p:nvSpPr>
          <p:cNvPr id="9" name="Rectangle 8"/>
          <p:cNvSpPr/>
          <p:nvPr/>
        </p:nvSpPr>
        <p:spPr>
          <a:xfrm>
            <a:off x="2194488" y="2673815"/>
            <a:ext cx="2528974" cy="2308324"/>
          </a:xfrm>
          <a:prstGeom prst="rect">
            <a:avLst/>
          </a:prstGeom>
        </p:spPr>
        <p:txBody>
          <a:bodyPr wrap="square">
            <a:spAutoFit/>
          </a:bodyPr>
          <a:lstStyle/>
          <a:p>
            <a:pPr algn="ctr"/>
            <a:r>
              <a:rPr lang="en-GB" sz="2400" dirty="0"/>
              <a:t>Do individuals have a moral obligation to reduce waste in their communities?</a:t>
            </a:r>
          </a:p>
        </p:txBody>
      </p:sp>
    </p:spTree>
    <p:extLst>
      <p:ext uri="{BB962C8B-B14F-4D97-AF65-F5344CB8AC3E}">
        <p14:creationId xmlns:p14="http://schemas.microsoft.com/office/powerpoint/2010/main" val="30516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quick guide to running a debate</a:t>
            </a:r>
            <a:endParaRPr lang="en-GB" dirty="0"/>
          </a:p>
        </p:txBody>
      </p:sp>
      <p:sp>
        <p:nvSpPr>
          <p:cNvPr id="3" name="Subtitle 2"/>
          <p:cNvSpPr>
            <a:spLocks noGrp="1"/>
          </p:cNvSpPr>
          <p:nvPr>
            <p:ph type="subTitle" idx="1"/>
          </p:nvPr>
        </p:nvSpPr>
        <p:spPr/>
        <p:txBody>
          <a:bodyPr/>
          <a:lstStyle/>
          <a:p>
            <a:endParaRPr lang="en-GB" dirty="0"/>
          </a:p>
        </p:txBody>
      </p:sp>
      <p:pic>
        <p:nvPicPr>
          <p:cNvPr id="4098"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8880" y="3509963"/>
            <a:ext cx="4358640" cy="320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06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this lesson, students will:</a:t>
            </a: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
        <p:nvSpPr>
          <p:cNvPr id="13" name="Content Placeholder 2"/>
          <p:cNvSpPr>
            <a:spLocks noGrp="1"/>
          </p:cNvSpPr>
          <p:nvPr>
            <p:ph idx="1"/>
          </p:nvPr>
        </p:nvSpPr>
        <p:spPr>
          <a:xfrm>
            <a:off x="1828800" y="1718120"/>
            <a:ext cx="9204962" cy="4500119"/>
          </a:xfrm>
        </p:spPr>
        <p:txBody>
          <a:bodyPr>
            <a:normAutofit/>
          </a:bodyPr>
          <a:lstStyle/>
          <a:p>
            <a:pPr marL="0" indent="0">
              <a:buNone/>
            </a:pPr>
            <a:r>
              <a:rPr lang="en-GB" dirty="0"/>
              <a:t>Think about and discuss </a:t>
            </a:r>
            <a:r>
              <a:rPr lang="en-GB" dirty="0" smtClean="0"/>
              <a:t>where all of our waste goes when we throw it “away” (because there is no such place as away!)</a:t>
            </a:r>
          </a:p>
          <a:p>
            <a:pPr marL="0" indent="0">
              <a:buNone/>
            </a:pPr>
            <a:endParaRPr lang="en-GB" dirty="0"/>
          </a:p>
          <a:p>
            <a:pPr marL="0" indent="0">
              <a:buNone/>
            </a:pPr>
            <a:r>
              <a:rPr lang="en-GB" dirty="0"/>
              <a:t>Understand </a:t>
            </a:r>
            <a:r>
              <a:rPr lang="en-GB" dirty="0" smtClean="0"/>
              <a:t>how our wasteful habits might be seen by other people and how it might feel to approach waste in another way</a:t>
            </a:r>
            <a:endParaRPr lang="en-GB" dirty="0"/>
          </a:p>
          <a:p>
            <a:pPr marL="0" indent="0">
              <a:buNone/>
            </a:pPr>
            <a:endParaRPr lang="en-GB" dirty="0"/>
          </a:p>
          <a:p>
            <a:pPr marL="0" indent="0">
              <a:buNone/>
            </a:pPr>
            <a:r>
              <a:rPr lang="en-GB" dirty="0"/>
              <a:t>Explore and unravel </a:t>
            </a:r>
            <a:r>
              <a:rPr lang="en-GB" dirty="0" smtClean="0"/>
              <a:t>some of the stories of people who live on rubbish dumps and use our unwanted rubbish to make a living</a:t>
            </a:r>
            <a:endParaRPr lang="en-GB" dirty="0"/>
          </a:p>
        </p:txBody>
      </p:sp>
    </p:spTree>
    <p:extLst>
      <p:ext uri="{BB962C8B-B14F-4D97-AF65-F5344CB8AC3E}">
        <p14:creationId xmlns:p14="http://schemas.microsoft.com/office/powerpoint/2010/main" val="9090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
                                            <p:txEl>
                                              <p:pRg st="0" end="0"/>
                                            </p:txEl>
                                          </p:spTgt>
                                        </p:tgtEl>
                                      </p:cBhvr>
                                    </p:animEffect>
                                    <p:animScale>
                                      <p:cBhvr>
                                        <p:cTn id="7" dur="250" autoRev="1" fill="hold"/>
                                        <p:tgtEl>
                                          <p:spTgt spid="1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3">
                                            <p:txEl>
                                              <p:pRg st="2" end="2"/>
                                            </p:txEl>
                                          </p:spTgt>
                                        </p:tgtEl>
                                      </p:cBhvr>
                                    </p:animEffect>
                                    <p:animScale>
                                      <p:cBhvr>
                                        <p:cTn id="12" dur="250" autoRev="1" fill="hold"/>
                                        <p:tgtEl>
                                          <p:spTgt spid="1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3">
                                            <p:txEl>
                                              <p:pRg st="4" end="4"/>
                                            </p:txEl>
                                          </p:spTgt>
                                        </p:tgtEl>
                                      </p:cBhvr>
                                    </p:animEffect>
                                    <p:animScale>
                                      <p:cBhvr>
                                        <p:cTn id="17" dur="250" autoRev="1" fill="hold"/>
                                        <p:tgtEl>
                                          <p:spTgt spid="1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650240"/>
            <a:ext cx="10515600" cy="5526723"/>
          </a:xfrm>
        </p:spPr>
        <p:txBody>
          <a:bodyPr>
            <a:normAutofit/>
          </a:bodyPr>
          <a:lstStyle/>
          <a:p>
            <a:pPr marL="514350" indent="-514350">
              <a:buAutoNum type="arabicPeriod"/>
            </a:pPr>
            <a:r>
              <a:rPr lang="en-GB" b="1" dirty="0" smtClean="0"/>
              <a:t>Structure </a:t>
            </a:r>
          </a:p>
          <a:p>
            <a:pPr marL="1428761" lvl="2" indent="-514350">
              <a:buAutoNum type="arabicPeriod"/>
            </a:pPr>
            <a:endParaRPr lang="en-GB" sz="800" b="1" dirty="0" smtClean="0"/>
          </a:p>
          <a:p>
            <a:pPr marL="0" indent="0">
              <a:buNone/>
            </a:pPr>
            <a:r>
              <a:rPr lang="en-GB" dirty="0" smtClean="0"/>
              <a:t>A </a:t>
            </a:r>
            <a:r>
              <a:rPr lang="en-GB" dirty="0"/>
              <a:t>formal debate </a:t>
            </a:r>
            <a:r>
              <a:rPr lang="en-GB" i="1" dirty="0"/>
              <a:t>usually</a:t>
            </a:r>
            <a:r>
              <a:rPr lang="en-GB" dirty="0"/>
              <a:t> involves three groups: one supporting a resolution (affirmative team), one opposing the resolution (opposing team), and those who are judging the quality of the evidence and arguments and the performance in the </a:t>
            </a:r>
            <a:r>
              <a:rPr lang="en-GB" dirty="0" smtClean="0"/>
              <a:t>debate( in this case the teacher)</a:t>
            </a:r>
          </a:p>
          <a:p>
            <a:pPr marL="0" indent="0">
              <a:buNone/>
            </a:pPr>
            <a:r>
              <a:rPr lang="en-GB" dirty="0" smtClean="0"/>
              <a:t>In </a:t>
            </a:r>
            <a:r>
              <a:rPr lang="en-GB" dirty="0"/>
              <a:t>addition to the three specific groups, there may an audience made up of class members not involved in the formal debate. A specific resolution is developed and rules for the debate are established</a:t>
            </a:r>
            <a:r>
              <a:rPr lang="en-GB" dirty="0" smtClean="0"/>
              <a:t>.</a:t>
            </a:r>
            <a:endParaRPr lang="en-GB" b="1" dirty="0"/>
          </a:p>
          <a:p>
            <a:pPr marL="0" indent="0">
              <a:buNone/>
            </a:pPr>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2050"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2239" y="4739105"/>
            <a:ext cx="2695575" cy="19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056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768096"/>
            <a:ext cx="10515600" cy="5408867"/>
          </a:xfrm>
        </p:spPr>
        <p:txBody>
          <a:bodyPr>
            <a:normAutofit/>
          </a:bodyPr>
          <a:lstStyle/>
          <a:p>
            <a:pPr marL="0" indent="0">
              <a:buNone/>
            </a:pPr>
            <a:r>
              <a:rPr lang="en-GB" b="1" dirty="0" smtClean="0"/>
              <a:t>2. Preparation</a:t>
            </a:r>
          </a:p>
          <a:p>
            <a:pPr marL="971555" lvl="1" indent="-514350">
              <a:buFont typeface="+mj-lt"/>
              <a:buAutoNum type="alphaLcParenR"/>
            </a:pPr>
            <a:r>
              <a:rPr lang="en-GB" sz="2800" dirty="0" smtClean="0"/>
              <a:t>Develop </a:t>
            </a:r>
            <a:r>
              <a:rPr lang="en-GB" sz="2800" dirty="0"/>
              <a:t>the resolution to be debated. </a:t>
            </a:r>
            <a:endParaRPr lang="en-GB" sz="2800" dirty="0" smtClean="0"/>
          </a:p>
          <a:p>
            <a:pPr marL="971555" lvl="1" indent="-514350">
              <a:buFont typeface="+mj-lt"/>
              <a:buAutoNum type="alphaLcParenR"/>
            </a:pPr>
            <a:r>
              <a:rPr lang="en-GB" sz="2800" dirty="0" smtClean="0"/>
              <a:t>Organize </a:t>
            </a:r>
            <a:r>
              <a:rPr lang="en-GB" sz="2800" dirty="0"/>
              <a:t>the teams. </a:t>
            </a:r>
            <a:endParaRPr lang="en-GB" sz="2800" dirty="0" smtClean="0"/>
          </a:p>
          <a:p>
            <a:pPr marL="971555" lvl="1" indent="-514350">
              <a:buFont typeface="+mj-lt"/>
              <a:buAutoNum type="alphaLcParenR"/>
            </a:pPr>
            <a:r>
              <a:rPr lang="en-GB" sz="2800" dirty="0" smtClean="0"/>
              <a:t>Establish </a:t>
            </a:r>
            <a:r>
              <a:rPr lang="en-GB" sz="2800" dirty="0"/>
              <a:t>the rules of the debate, including timelines. </a:t>
            </a:r>
            <a:endParaRPr lang="en-GB" sz="2800" dirty="0" smtClean="0"/>
          </a:p>
          <a:p>
            <a:pPr marL="971555" lvl="1" indent="-514350">
              <a:buFont typeface="+mj-lt"/>
              <a:buAutoNum type="alphaLcParenR"/>
            </a:pPr>
            <a:r>
              <a:rPr lang="en-GB" sz="2800" dirty="0" smtClean="0"/>
              <a:t>Research </a:t>
            </a:r>
            <a:r>
              <a:rPr lang="en-GB" sz="2800" dirty="0"/>
              <a:t>the topic and prepare logical arguments. </a:t>
            </a:r>
            <a:endParaRPr lang="en-GB" sz="2800" dirty="0" smtClean="0"/>
          </a:p>
          <a:p>
            <a:pPr marL="971555" lvl="1" indent="-514350">
              <a:buFont typeface="+mj-lt"/>
              <a:buAutoNum type="alphaLcParenR"/>
            </a:pPr>
            <a:r>
              <a:rPr lang="en-GB" sz="2800" dirty="0" smtClean="0"/>
              <a:t>Gather </a:t>
            </a:r>
            <a:r>
              <a:rPr lang="en-GB" sz="2800" dirty="0"/>
              <a:t>supporting evidence and examples for position taken. </a:t>
            </a:r>
            <a:endParaRPr lang="en-GB" sz="2800" dirty="0" smtClean="0"/>
          </a:p>
          <a:p>
            <a:pPr marL="971555" lvl="1" indent="-514350">
              <a:buFont typeface="+mj-lt"/>
              <a:buAutoNum type="alphaLcParenR"/>
            </a:pPr>
            <a:r>
              <a:rPr lang="en-GB" sz="2800" dirty="0" smtClean="0"/>
              <a:t>Anticipate </a:t>
            </a:r>
            <a:r>
              <a:rPr lang="en-GB" sz="2800" dirty="0"/>
              <a:t>counter arguments and prepare rebuttals. </a:t>
            </a:r>
            <a:endParaRPr lang="en-GB" sz="2800" dirty="0" smtClean="0"/>
          </a:p>
          <a:p>
            <a:pPr marL="971555" lvl="1" indent="-514350">
              <a:buFont typeface="+mj-lt"/>
              <a:buAutoNum type="alphaLcParenR"/>
            </a:pPr>
            <a:r>
              <a:rPr lang="en-GB" sz="2800" dirty="0" smtClean="0"/>
              <a:t>Team </a:t>
            </a:r>
            <a:r>
              <a:rPr lang="en-GB" sz="2800" dirty="0"/>
              <a:t>members plan order and content of speaking in debate. </a:t>
            </a:r>
            <a:endParaRPr lang="en-GB" sz="2800" dirty="0" smtClean="0"/>
          </a:p>
          <a:p>
            <a:pPr marL="971555" lvl="1" indent="-514350">
              <a:buFont typeface="+mj-lt"/>
              <a:buAutoNum type="alphaLcParenR"/>
            </a:pPr>
            <a:r>
              <a:rPr lang="en-GB" sz="2800" dirty="0" smtClean="0"/>
              <a:t>Prepare </a:t>
            </a:r>
            <a:r>
              <a:rPr lang="en-GB" sz="2800" dirty="0"/>
              <a:t>room for debate. </a:t>
            </a:r>
            <a:endParaRPr lang="en-GB" sz="2800" b="1"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13519" y="4875629"/>
            <a:ext cx="2695575" cy="19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32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493776"/>
            <a:ext cx="10515600" cy="5683187"/>
          </a:xfrm>
        </p:spPr>
        <p:txBody>
          <a:bodyPr>
            <a:normAutofit/>
          </a:bodyPr>
          <a:lstStyle/>
          <a:p>
            <a:pPr marL="0" indent="0">
              <a:buNone/>
            </a:pPr>
            <a:r>
              <a:rPr lang="en-GB" b="1" dirty="0" smtClean="0"/>
              <a:t>3. Conducting a Debate</a:t>
            </a:r>
            <a:r>
              <a:rPr lang="en-GB" dirty="0" smtClean="0"/>
              <a:t>:</a:t>
            </a:r>
          </a:p>
          <a:p>
            <a:pPr marL="0" indent="0">
              <a:buNone/>
            </a:pPr>
            <a:endParaRPr lang="en-GB" sz="1050" dirty="0" smtClean="0"/>
          </a:p>
          <a:p>
            <a:pPr marL="514350" indent="-514350">
              <a:buFont typeface="+mj-lt"/>
              <a:buAutoNum type="alphaLcParenR"/>
            </a:pPr>
            <a:r>
              <a:rPr lang="en-GB" dirty="0" smtClean="0"/>
              <a:t>The debate </a:t>
            </a:r>
            <a:r>
              <a:rPr lang="en-GB" dirty="0"/>
              <a:t>opens with the affirmative team (the team that supports the resolution) presenting their arguments, followed by a member of the opposing team. </a:t>
            </a:r>
            <a:endParaRPr lang="en-GB" dirty="0" smtClean="0"/>
          </a:p>
          <a:p>
            <a:pPr marL="514350" indent="-514350">
              <a:buFont typeface="+mj-lt"/>
              <a:buAutoNum type="alphaLcParenR"/>
            </a:pPr>
            <a:r>
              <a:rPr lang="en-GB" dirty="0" smtClean="0"/>
              <a:t>This </a:t>
            </a:r>
            <a:r>
              <a:rPr lang="en-GB" dirty="0"/>
              <a:t>pattern is repeated for the second speaker in each team. </a:t>
            </a:r>
            <a:endParaRPr lang="en-GB" dirty="0" smtClean="0"/>
          </a:p>
          <a:p>
            <a:pPr marL="514350" indent="-514350">
              <a:buFont typeface="+mj-lt"/>
              <a:buAutoNum type="alphaLcParenR"/>
            </a:pPr>
            <a:r>
              <a:rPr lang="en-GB" dirty="0" smtClean="0"/>
              <a:t>Finally</a:t>
            </a:r>
            <a:r>
              <a:rPr lang="en-GB" dirty="0"/>
              <a:t>, each team gets an opportunity for rebutting the arguments of the opponent. </a:t>
            </a:r>
            <a:endParaRPr lang="en-GB" dirty="0" smtClean="0"/>
          </a:p>
          <a:p>
            <a:pPr marL="514350" indent="-514350">
              <a:buFont typeface="+mj-lt"/>
              <a:buAutoNum type="alphaLcParenR"/>
            </a:pPr>
            <a:r>
              <a:rPr lang="en-GB" dirty="0" smtClean="0"/>
              <a:t>Speakers </a:t>
            </a:r>
            <a:r>
              <a:rPr lang="en-GB" dirty="0"/>
              <a:t>should speak slowly and clearly. </a:t>
            </a:r>
            <a:endParaRPr lang="en-GB" dirty="0" smtClean="0"/>
          </a:p>
          <a:p>
            <a:pPr marL="514350" indent="-514350">
              <a:buFont typeface="+mj-lt"/>
              <a:buAutoNum type="alphaLcParenR"/>
            </a:pPr>
            <a:r>
              <a:rPr lang="en-GB" dirty="0" smtClean="0"/>
              <a:t>The </a:t>
            </a:r>
            <a:r>
              <a:rPr lang="en-GB" dirty="0"/>
              <a:t>judges and members of the audience should be taking notes as the debate proceeds. </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97440" y="5244084"/>
            <a:ext cx="2194560" cy="161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47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603504"/>
            <a:ext cx="10515600" cy="6117972"/>
          </a:xfrm>
        </p:spPr>
        <p:txBody>
          <a:bodyPr>
            <a:normAutofit fontScale="70000" lnSpcReduction="20000"/>
          </a:bodyPr>
          <a:lstStyle/>
          <a:p>
            <a:pPr marL="0" indent="0">
              <a:buNone/>
            </a:pPr>
            <a:r>
              <a:rPr lang="en-GB" sz="4000" b="1" dirty="0" smtClean="0"/>
              <a:t>4. Suggested timeline for a formal debate</a:t>
            </a:r>
          </a:p>
          <a:p>
            <a:pPr marL="0" indent="0">
              <a:buNone/>
            </a:pPr>
            <a:endParaRPr lang="en-GB" sz="1600" b="1" dirty="0" smtClean="0"/>
          </a:p>
          <a:p>
            <a:pPr marL="514350" indent="-514350">
              <a:buAutoNum type="arabicPeriod"/>
            </a:pPr>
            <a:r>
              <a:rPr lang="en-GB" dirty="0" smtClean="0"/>
              <a:t>The </a:t>
            </a:r>
            <a:r>
              <a:rPr lang="en-GB" dirty="0"/>
              <a:t>first speaker on the affirmative team presents arguments in support of the resolution. (5 – 10 minutes) </a:t>
            </a:r>
            <a:endParaRPr lang="en-GB" dirty="0" smtClean="0"/>
          </a:p>
          <a:p>
            <a:pPr marL="514350" indent="-514350">
              <a:buAutoNum type="arabicPeriod"/>
            </a:pPr>
            <a:r>
              <a:rPr lang="en-GB" dirty="0" smtClean="0"/>
              <a:t> </a:t>
            </a:r>
            <a:r>
              <a:rPr lang="en-GB" dirty="0"/>
              <a:t>The first speaker on the opposing team presents arguments opposing the resolution. (5 – 10 minutes) </a:t>
            </a:r>
          </a:p>
          <a:p>
            <a:pPr marL="514350" indent="-514350">
              <a:buAutoNum type="arabicPeriod"/>
            </a:pPr>
            <a:r>
              <a:rPr lang="en-GB" dirty="0" smtClean="0"/>
              <a:t>The </a:t>
            </a:r>
            <a:r>
              <a:rPr lang="en-GB" dirty="0"/>
              <a:t>second speaker on the affirmative team presents further arguments in support of the resolution, identifies areas of conflict, and answers questions that may have been raised by the opposition speaker. (5 – 10 minutes) </a:t>
            </a:r>
          </a:p>
          <a:p>
            <a:pPr marL="514350" indent="-514350">
              <a:buAutoNum type="arabicPeriod"/>
            </a:pPr>
            <a:r>
              <a:rPr lang="en-GB" dirty="0" smtClean="0"/>
              <a:t>The </a:t>
            </a:r>
            <a:r>
              <a:rPr lang="en-GB" dirty="0"/>
              <a:t>second speaker on the opposing team presents further arguments against the resolution, identifies further areas of conflict, and answers questions that may have been raised by the previous affirmative speaker. (5 – 10 minutes) </a:t>
            </a:r>
          </a:p>
          <a:p>
            <a:pPr marL="514350" indent="-514350">
              <a:buAutoNum type="arabicPeriod"/>
            </a:pPr>
            <a:r>
              <a:rPr lang="en-GB" dirty="0" smtClean="0"/>
              <a:t>The </a:t>
            </a:r>
            <a:r>
              <a:rPr lang="en-GB" dirty="0"/>
              <a:t>opposing team begins with the rebuttal, attempting to defend the opposing arguments and to defeat the supporting arguments without adding any new information. (3 – 5 minutes) </a:t>
            </a:r>
          </a:p>
          <a:p>
            <a:pPr marL="514350" indent="-514350">
              <a:buAutoNum type="arabicPeriod"/>
            </a:pPr>
            <a:r>
              <a:rPr lang="en-GB" dirty="0" smtClean="0"/>
              <a:t>First </a:t>
            </a:r>
            <a:r>
              <a:rPr lang="en-GB" dirty="0"/>
              <a:t>rebuttal of the affirmative team (3 – 5 minutes) </a:t>
            </a:r>
          </a:p>
          <a:p>
            <a:pPr marL="514350" indent="-514350">
              <a:buAutoNum type="arabicPeriod"/>
            </a:pPr>
            <a:r>
              <a:rPr lang="en-GB" dirty="0" smtClean="0"/>
              <a:t>Each </a:t>
            </a:r>
            <a:r>
              <a:rPr lang="en-GB" dirty="0"/>
              <a:t>team gets a second rebuttal for closing statements with the affirmative team having the last opportunity to speak. (3 – 5 minutes each</a:t>
            </a:r>
            <a:r>
              <a:rPr lang="en-GB" dirty="0" smtClean="0"/>
              <a:t>)</a:t>
            </a:r>
          </a:p>
          <a:p>
            <a:pPr marL="0" indent="0">
              <a:buNone/>
            </a:pPr>
            <a:endParaRPr lang="en-GB" dirty="0" smtClean="0"/>
          </a:p>
          <a:p>
            <a:pPr marL="0" indent="0">
              <a:buNone/>
            </a:pPr>
            <a:r>
              <a:rPr lang="en-GB" dirty="0" smtClean="0"/>
              <a:t>There </a:t>
            </a:r>
            <a:r>
              <a:rPr lang="en-GB" dirty="0"/>
              <a:t>cannot be any interruptions. Speakers must wait their turns. The teacher may need to enforce the rules.</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82297" y="5968364"/>
            <a:ext cx="1209703" cy="88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85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832104"/>
            <a:ext cx="10515600" cy="5344859"/>
          </a:xfrm>
        </p:spPr>
        <p:txBody>
          <a:bodyPr/>
          <a:lstStyle/>
          <a:p>
            <a:pPr marL="0" indent="0">
              <a:buNone/>
            </a:pPr>
            <a:r>
              <a:rPr lang="en-GB" b="1" dirty="0" smtClean="0"/>
              <a:t>5. Post-debate Discussion</a:t>
            </a:r>
          </a:p>
          <a:p>
            <a:pPr marL="0" indent="0">
              <a:buNone/>
            </a:pPr>
            <a:r>
              <a:rPr lang="en-GB" sz="1100" b="1" dirty="0" smtClean="0"/>
              <a:t> </a:t>
            </a:r>
            <a:endParaRPr lang="en-GB" sz="400" b="1" dirty="0" smtClean="0"/>
          </a:p>
          <a:p>
            <a:pPr marL="0" indent="0">
              <a:buNone/>
            </a:pPr>
            <a:r>
              <a:rPr lang="en-GB" dirty="0" smtClean="0"/>
              <a:t>When </a:t>
            </a:r>
            <a:r>
              <a:rPr lang="en-GB" dirty="0"/>
              <a:t>the formal debate is finished, allow time for debriefing and discussion. </a:t>
            </a:r>
            <a:endParaRPr lang="en-GB" dirty="0" smtClean="0"/>
          </a:p>
          <a:p>
            <a:pPr marL="0" indent="0">
              <a:buNone/>
            </a:pPr>
            <a:r>
              <a:rPr lang="en-GB" dirty="0" smtClean="0"/>
              <a:t>Members </a:t>
            </a:r>
            <a:r>
              <a:rPr lang="en-GB" dirty="0"/>
              <a:t>of the audience should be given an opportunity to ask questions and to contribute their own thoughts and opinions on the arguments presented. </a:t>
            </a:r>
            <a:endParaRPr lang="en-GB" dirty="0" smtClean="0"/>
          </a:p>
          <a:p>
            <a:pPr marL="0" indent="0">
              <a:buNone/>
            </a:pPr>
            <a:r>
              <a:rPr lang="en-GB" dirty="0" smtClean="0"/>
              <a:t>Members </a:t>
            </a:r>
            <a:r>
              <a:rPr lang="en-GB" dirty="0"/>
              <a:t>of the debate teams may also wish to reflect on their performance and seek feedback from the audience, including the teacher.</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5" name="Picture 2" descr="https://cdn.pixabay.com/photo/2013/07/12/17/49/meeting-152506_960_72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2239" y="4739105"/>
            <a:ext cx="2695575" cy="19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50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908800"/>
          </a:xfrm>
          <a:prstGeom prst="rect">
            <a:avLst/>
          </a:prstGeom>
        </p:spPr>
      </p:pic>
      <p:sp>
        <p:nvSpPr>
          <p:cNvPr id="10" name="Oval 9"/>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3766180" y="2900402"/>
            <a:ext cx="4659631" cy="1107996"/>
          </a:xfrm>
          <a:prstGeom prst="rect">
            <a:avLst/>
          </a:prstGeom>
          <a:noFill/>
        </p:spPr>
        <p:txBody>
          <a:bodyPr wrap="square" rtlCol="0">
            <a:spAutoFit/>
          </a:bodyPr>
          <a:lstStyle/>
          <a:p>
            <a:pPr algn="ctr"/>
            <a:r>
              <a:rPr lang="en-GB" sz="4800" b="1" dirty="0" smtClean="0">
                <a:solidFill>
                  <a:schemeClr val="bg1"/>
                </a:solidFill>
                <a:latin typeface="Foco" panose="020B0504050202020203" pitchFamily="34" charset="0"/>
              </a:rPr>
              <a:t>W A S T E</a:t>
            </a:r>
            <a:endParaRPr lang="en-GB" sz="2400" b="1" dirty="0" smtClean="0">
              <a:solidFill>
                <a:schemeClr val="bg1"/>
              </a:solidFill>
              <a:latin typeface="Foco" panose="020B0504050202020203" pitchFamily="34" charset="0"/>
            </a:endParaRPr>
          </a:p>
          <a:p>
            <a:pPr algn="ctr"/>
            <a:r>
              <a:rPr lang="en-GB" b="1" dirty="0" smtClean="0">
                <a:solidFill>
                  <a:srgbClr val="FEE725"/>
                </a:solidFill>
                <a:latin typeface="Foco" panose="020B0504050202020203" pitchFamily="34" charset="0"/>
              </a:rPr>
              <a:t>E N V I R O N M E N T A L  E N G A G E M E N T</a:t>
            </a:r>
          </a:p>
        </p:txBody>
      </p:sp>
      <p:sp>
        <p:nvSpPr>
          <p:cNvPr id="13" name="TextBox 12"/>
          <p:cNvSpPr txBox="1"/>
          <p:nvPr/>
        </p:nvSpPr>
        <p:spPr>
          <a:xfrm>
            <a:off x="4236971" y="4760610"/>
            <a:ext cx="3718051" cy="830997"/>
          </a:xfrm>
          <a:prstGeom prst="rect">
            <a:avLst/>
          </a:prstGeom>
          <a:noFill/>
        </p:spPr>
        <p:txBody>
          <a:bodyPr wrap="square" rtlCol="0">
            <a:spAutoFit/>
          </a:bodyPr>
          <a:lstStyle/>
          <a:p>
            <a:pPr algn="ctr"/>
            <a:r>
              <a:rPr lang="en-GB" sz="2400" dirty="0" smtClean="0">
                <a:solidFill>
                  <a:schemeClr val="bg1"/>
                </a:solidFill>
                <a:latin typeface="+mj-lt"/>
                <a:ea typeface="Times New Roman" panose="02020603050405020304" pitchFamily="18" charset="0"/>
                <a:cs typeface="Times New Roman" panose="02020603050405020304" pitchFamily="18" charset="0"/>
              </a:rPr>
              <a:t>THIS SORT OF LEARNING CAN’T WAIT</a:t>
            </a:r>
            <a:endParaRPr lang="en-GB" sz="2400" dirty="0">
              <a:solidFill>
                <a:schemeClr val="bg1"/>
              </a:solidFill>
              <a:latin typeface="+mj-lt"/>
              <a:ea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0200" y="296516"/>
            <a:ext cx="1430027" cy="573741"/>
          </a:xfrm>
          <a:prstGeom prst="rect">
            <a:avLst/>
          </a:prstGeom>
        </p:spPr>
      </p:pic>
    </p:spTree>
    <p:extLst>
      <p:ext uri="{BB962C8B-B14F-4D97-AF65-F5344CB8AC3E}">
        <p14:creationId xmlns:p14="http://schemas.microsoft.com/office/powerpoint/2010/main" val="859472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P R E </a:t>
            </a:r>
            <a:r>
              <a:rPr lang="en-GB" sz="2400" dirty="0" smtClean="0">
                <a:solidFill>
                  <a:schemeClr val="bg1"/>
                </a:solidFill>
                <a:latin typeface="Foco" panose="020B0504050202020203" pitchFamily="34" charset="0"/>
              </a:rPr>
              <a:t>–</a:t>
            </a:r>
            <a:r>
              <a:rPr lang="en-GB" sz="2400" b="1" dirty="0" smtClean="0">
                <a:solidFill>
                  <a:schemeClr val="bg1"/>
                </a:solidFill>
                <a:latin typeface="Foco" panose="020B0504050202020203" pitchFamily="34" charset="0"/>
              </a:rPr>
              <a:t> L E S </a:t>
            </a:r>
            <a:r>
              <a:rPr lang="en-GB" sz="2400" b="1" dirty="0" smtClean="0">
                <a:solidFill>
                  <a:schemeClr val="bg1"/>
                </a:solidFill>
                <a:latin typeface="Foco" panose="020B0504050202020203" pitchFamily="34" charset="0"/>
              </a:rPr>
              <a:t>S</a:t>
            </a:r>
            <a:r>
              <a:rPr lang="en-GB" sz="2400" b="1" dirty="0" smtClean="0">
                <a:solidFill>
                  <a:schemeClr val="bg1"/>
                </a:solidFill>
                <a:latin typeface="Foco" panose="020B0504050202020203" pitchFamily="34" charset="0"/>
              </a:rPr>
              <a:t> O N </a:t>
            </a:r>
          </a:p>
          <a:p>
            <a:pPr algn="ctr"/>
            <a:r>
              <a:rPr lang="en-GB" sz="2400" b="1" dirty="0" smtClean="0">
                <a:solidFill>
                  <a:schemeClr val="bg1"/>
                </a:solidFill>
                <a:latin typeface="Foco" panose="020B0504050202020203" pitchFamily="34" charset="0"/>
              </a:rPr>
              <a:t>R E F L E C T I O N S </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26998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2" y="868680"/>
            <a:ext cx="10889510" cy="4988243"/>
          </a:xfrm>
        </p:spPr>
        <p:txBody>
          <a:bodyPr>
            <a:normAutofit/>
          </a:bodyPr>
          <a:lstStyle/>
          <a:p>
            <a:pPr marL="228597" indent="0">
              <a:lnSpc>
                <a:spcPct val="115000"/>
              </a:lnSpc>
              <a:spcAft>
                <a:spcPts val="1000"/>
              </a:spcAft>
              <a:buNone/>
            </a:pPr>
            <a:r>
              <a:rPr lang="en-GB" dirty="0">
                <a:solidFill>
                  <a:schemeClr val="tx2">
                    <a:lumMod val="50000"/>
                  </a:schemeClr>
                </a:solidFill>
                <a:latin typeface="+mj-lt"/>
                <a:ea typeface="Calibri" panose="020F0502020204030204" pitchFamily="34" charset="0"/>
                <a:cs typeface="Times New Roman" panose="02020603050405020304" pitchFamily="18" charset="0"/>
              </a:rPr>
              <a:t>I</a:t>
            </a:r>
            <a:r>
              <a:rPr lang="en-GB" dirty="0">
                <a:solidFill>
                  <a:schemeClr val="tx2">
                    <a:lumMod val="50000"/>
                  </a:schemeClr>
                </a:solidFill>
                <a:effectLst/>
                <a:latin typeface="+mj-lt"/>
                <a:ea typeface="Calibri" panose="020F0502020204030204" pitchFamily="34" charset="0"/>
                <a:cs typeface="Times New Roman" panose="02020603050405020304" pitchFamily="18" charset="0"/>
              </a:rPr>
              <a:t>ntroduce the following REFLECTIVE QUESTIONS for students to consider during the lesson:</a:t>
            </a:r>
          </a:p>
          <a:p>
            <a:pPr marL="1250950" lvl="1" indent="-514350" defTabSz="1077913">
              <a:buFont typeface="+mj-lt"/>
              <a:buAutoNum type="arabicPeriod"/>
            </a:pPr>
            <a:r>
              <a:rPr lang="en-GB" dirty="0">
                <a:solidFill>
                  <a:schemeClr val="tx2">
                    <a:lumMod val="50000"/>
                  </a:schemeClr>
                </a:solidFill>
                <a:latin typeface="+mj-lt"/>
              </a:rPr>
              <a:t>What do you think happens to all of the “stuff” that you throw away?</a:t>
            </a:r>
          </a:p>
          <a:p>
            <a:pPr marL="1250950" lvl="1" indent="-514350" defTabSz="1077913">
              <a:buFont typeface="+mj-lt"/>
              <a:buAutoNum type="arabicPeriod"/>
            </a:pPr>
            <a:endParaRPr lang="en-GB" dirty="0">
              <a:solidFill>
                <a:schemeClr val="tx2">
                  <a:lumMod val="50000"/>
                </a:schemeClr>
              </a:solidFill>
              <a:latin typeface="+mj-lt"/>
            </a:endParaRPr>
          </a:p>
          <a:p>
            <a:pPr marL="1250950" lvl="1" indent="-514350" defTabSz="1077913">
              <a:buFont typeface="+mj-lt"/>
              <a:buAutoNum type="arabicPeriod"/>
            </a:pPr>
            <a:r>
              <a:rPr lang="en-GB" dirty="0">
                <a:solidFill>
                  <a:schemeClr val="tx2">
                    <a:lumMod val="50000"/>
                  </a:schemeClr>
                </a:solidFill>
                <a:latin typeface="+mj-lt"/>
              </a:rPr>
              <a:t>Whose responsibility is it to deal with our rubbish? Why?</a:t>
            </a:r>
          </a:p>
          <a:p>
            <a:pPr marL="1250950" lvl="1" indent="-514350" defTabSz="1077913">
              <a:buFont typeface="+mj-lt"/>
              <a:buAutoNum type="arabicPeriod"/>
            </a:pPr>
            <a:endParaRPr lang="en-GB" dirty="0">
              <a:solidFill>
                <a:schemeClr val="tx2">
                  <a:lumMod val="50000"/>
                </a:schemeClr>
              </a:solidFill>
              <a:latin typeface="+mj-lt"/>
            </a:endParaRPr>
          </a:p>
          <a:p>
            <a:pPr marL="1250950" lvl="1" indent="-514350" defTabSz="1077913">
              <a:buFont typeface="+mj-lt"/>
              <a:buAutoNum type="arabicPeriod"/>
            </a:pPr>
            <a:r>
              <a:rPr lang="en-GB" dirty="0" smtClean="0">
                <a:solidFill>
                  <a:schemeClr val="tx2">
                    <a:lumMod val="50000"/>
                  </a:schemeClr>
                </a:solidFill>
                <a:latin typeface="+mj-lt"/>
              </a:rPr>
              <a:t>Should we be held to account if we create too much rubbish? Why do you think this?</a:t>
            </a:r>
            <a:endParaRPr lang="en-GB" dirty="0">
              <a:solidFill>
                <a:schemeClr val="tx2">
                  <a:lumMod val="50000"/>
                </a:schemeClr>
              </a:solidFill>
              <a:latin typeface="+mj-lt"/>
            </a:endParaRPr>
          </a:p>
          <a:p>
            <a:pPr marL="1250950" lvl="1" indent="-514350" defTabSz="1077913">
              <a:buFont typeface="+mj-lt"/>
              <a:buAutoNum type="arabicPeriod"/>
            </a:pPr>
            <a:endParaRPr lang="en-GB" dirty="0">
              <a:solidFill>
                <a:schemeClr val="tx2">
                  <a:lumMod val="50000"/>
                </a:schemeClr>
              </a:solidFill>
              <a:latin typeface="+mj-lt"/>
            </a:endParaRPr>
          </a:p>
          <a:p>
            <a:pPr marL="971555" lvl="1" indent="-514350">
              <a:buFont typeface="+mj-lt"/>
              <a:buAutoNum type="arabicPeriod"/>
            </a:pPr>
            <a:endParaRPr lang="en-GB" dirty="0">
              <a:solidFill>
                <a:schemeClr val="tx2">
                  <a:lumMod val="50000"/>
                </a:schemeClr>
              </a:solidFill>
              <a:latin typeface="+mj-lt"/>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9" name="Oval 8"/>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 name="TextBox 9"/>
          <p:cNvSpPr txBox="1"/>
          <p:nvPr/>
        </p:nvSpPr>
        <p:spPr>
          <a:xfrm>
            <a:off x="8299443" y="4229100"/>
            <a:ext cx="3620959" cy="1661993"/>
          </a:xfrm>
          <a:prstGeom prst="rect">
            <a:avLst/>
          </a:prstGeom>
          <a:noFill/>
        </p:spPr>
        <p:txBody>
          <a:bodyPr wrap="square" rtlCol="0">
            <a:spAutoFit/>
          </a:bodyPr>
          <a:lstStyle/>
          <a:p>
            <a:pPr algn="ctr"/>
            <a:r>
              <a:rPr lang="en-GB" sz="2400" b="1" dirty="0" smtClean="0">
                <a:solidFill>
                  <a:schemeClr val="bg1"/>
                </a:solidFill>
                <a:latin typeface="Foco" panose="020B0504050202020203" pitchFamily="34" charset="0"/>
              </a:rPr>
              <a:t>C H I L D R E N  O F  T H E  D U M P</a:t>
            </a:r>
            <a:endParaRPr lang="en-GB" sz="1100" b="1" dirty="0" smtClean="0">
              <a:solidFill>
                <a:schemeClr val="bg1"/>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481198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454154" y="1221035"/>
            <a:ext cx="111495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short </a:t>
            </a:r>
            <a:r>
              <a:rPr lang="en-GB" altLang="en-US" sz="2400" dirty="0">
                <a:ea typeface="Calibri" panose="020F0502020204030204" pitchFamily="34" charset="0"/>
                <a:cs typeface="Times New Roman" panose="02020603050405020304" pitchFamily="18" charset="0"/>
              </a:rPr>
              <a:t>documentary</a:t>
            </a: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17.04</a:t>
            </a:r>
            <a:r>
              <a:rPr kumimoji="0" lang="en-GB" altLang="en-US" sz="24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mins) made by </a:t>
            </a:r>
            <a:r>
              <a:rPr lang="en-GB" sz="2400" u="sng" dirty="0">
                <a:hlinkClick r:id="rId2"/>
              </a:rPr>
              <a:t>The Small Steps Project</a:t>
            </a:r>
            <a:r>
              <a:rPr lang="en-GB" sz="2400" dirty="0"/>
              <a:t>,</a:t>
            </a:r>
            <a:r>
              <a:rPr kumimoji="0" lang="en-GB" altLang="en-US" sz="2400" b="0" i="0"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dirty="0">
                <a:ln>
                  <a:noFill/>
                </a:ln>
                <a:solidFill>
                  <a:schemeClr val="tx1"/>
                </a:solidFill>
                <a:effectLst/>
                <a:ea typeface="Calibri" panose="020F0502020204030204" pitchFamily="34" charset="0"/>
                <a:cs typeface="Times New Roman" panose="02020603050405020304" pitchFamily="18" charset="0"/>
              </a:rPr>
              <a:t>entitled:</a:t>
            </a: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454154" y="1998111"/>
            <a:ext cx="5014597"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sz="3600" b="1" u="sng" dirty="0">
                <a:latin typeface="+mj-lt"/>
                <a:hlinkClick r:id="rId3"/>
              </a:rPr>
              <a:t>Children of the Dump</a:t>
            </a:r>
            <a:endParaRPr kumimoji="0" lang="en-GB" altLang="en-US" sz="3600" b="1" i="0" u="none" strike="noStrike" cap="none" normalizeH="0" baseline="0" dirty="0">
              <a:ln>
                <a:noFill/>
              </a:ln>
              <a:solidFill>
                <a:srgbClr val="00B0F0"/>
              </a:solidFill>
              <a:effectLst/>
              <a:latin typeface="+mj-lt"/>
              <a:ea typeface="Calibri" panose="020F0502020204030204" pitchFamily="34" charset="0"/>
              <a:cs typeface="Times New Roman" panose="02020603050405020304" pitchFamily="18" charset="0"/>
            </a:endParaRPr>
          </a:p>
          <a:p>
            <a:pPr lvl="0"/>
            <a:r>
              <a:rPr lang="en-GB" altLang="en-US" sz="1400" b="1" dirty="0">
                <a:solidFill>
                  <a:prstClr val="black"/>
                </a:solidFill>
                <a:ea typeface="Calibri" panose="020F0502020204030204" pitchFamily="34" charset="0"/>
                <a:cs typeface="Times New Roman" panose="02020603050405020304" pitchFamily="18" charset="0"/>
              </a:rPr>
              <a:t>Click on the link above for the hyperlink</a:t>
            </a:r>
            <a:endParaRPr lang="en-GB" altLang="en-US" sz="2400" dirty="0">
              <a:solidFill>
                <a:prstClr val="black"/>
              </a:solidFill>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3" name="Picture 12" descr="https://i.ytimg.com/vi/IdvIEnuCi8Y/hqdefault.jpg">
            <a:hlinkClick r:id="rId4"/>
          </p:cNvPr>
          <p:cNvPicPr/>
          <p:nvPr/>
        </p:nvPicPr>
        <p:blipFill>
          <a:blip r:embed="rId5">
            <a:extLst>
              <a:ext uri="{28A0092B-C50C-407E-A947-70E740481C1C}">
                <a14:useLocalDpi xmlns:a14="http://schemas.microsoft.com/office/drawing/2010/main"/>
              </a:ext>
            </a:extLst>
          </a:blip>
          <a:srcRect/>
          <a:stretch>
            <a:fillRect/>
          </a:stretch>
        </p:blipFill>
        <p:spPr bwMode="auto">
          <a:xfrm>
            <a:off x="5786009" y="2219229"/>
            <a:ext cx="5504688" cy="3634773"/>
          </a:xfrm>
          <a:prstGeom prst="rect">
            <a:avLst/>
          </a:prstGeom>
          <a:noFill/>
          <a:ln>
            <a:noFill/>
          </a:ln>
        </p:spPr>
      </p:pic>
    </p:spTree>
    <p:extLst>
      <p:ext uri="{BB962C8B-B14F-4D97-AF65-F5344CB8AC3E}">
        <p14:creationId xmlns:p14="http://schemas.microsoft.com/office/powerpoint/2010/main" val="143489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7088740" y="1995359"/>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endParaRPr>
          </a:p>
        </p:txBody>
      </p:sp>
      <p:pic>
        <p:nvPicPr>
          <p:cNvPr id="12" name="Picture 11" descr="https://i.ytimg.com/vi/IdvIEnuCi8Y/hqdefault.jpg">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042416" y="1589388"/>
            <a:ext cx="5504688" cy="3634773"/>
          </a:xfrm>
          <a:prstGeom prst="rect">
            <a:avLst/>
          </a:prstGeom>
          <a:noFill/>
          <a:ln>
            <a:noFill/>
          </a:ln>
        </p:spPr>
      </p:pic>
    </p:spTree>
    <p:extLst>
      <p:ext uri="{BB962C8B-B14F-4D97-AF65-F5344CB8AC3E}">
        <p14:creationId xmlns:p14="http://schemas.microsoft.com/office/powerpoint/2010/main" val="207831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6356350"/>
            <a:ext cx="4114800" cy="365125"/>
          </a:xfrm>
          <a:prstGeom prst="rect">
            <a:avLst/>
          </a:prstGeom>
        </p:spPr>
        <p:txBody>
          <a:bodyPr/>
          <a:lstStyle/>
          <a:p>
            <a:endParaRPr lang="en-GB" dirty="0"/>
          </a:p>
        </p:txBody>
      </p:sp>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7975" y="1287500"/>
            <a:ext cx="3326727" cy="3326727"/>
          </a:xfrm>
          <a:prstGeom prst="rect">
            <a:avLst/>
          </a:prstGeom>
        </p:spPr>
      </p:pic>
      <p:sp>
        <p:nvSpPr>
          <p:cNvPr id="11" name="Rectangle 10"/>
          <p:cNvSpPr/>
          <p:nvPr/>
        </p:nvSpPr>
        <p:spPr>
          <a:xfrm>
            <a:off x="4790871" y="1981367"/>
            <a:ext cx="2660934" cy="1938992"/>
          </a:xfrm>
          <a:prstGeom prst="rect">
            <a:avLst/>
          </a:prstGeom>
        </p:spPr>
        <p:txBody>
          <a:bodyPr wrap="square">
            <a:spAutoFit/>
          </a:bodyPr>
          <a:lstStyle/>
          <a:p>
            <a:pPr algn="ctr"/>
            <a:r>
              <a:rPr lang="en-GB" sz="2400" dirty="0"/>
              <a:t>What are your thoughts about the children living on the rubbish that you create? </a:t>
            </a: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2568" y="971693"/>
            <a:ext cx="2713339" cy="2713339"/>
          </a:xfrm>
          <a:prstGeom prst="rect">
            <a:avLst/>
          </a:prstGeom>
        </p:spPr>
      </p:pic>
      <p:sp>
        <p:nvSpPr>
          <p:cNvPr id="13" name="Rectangle 12"/>
          <p:cNvSpPr/>
          <p:nvPr/>
        </p:nvSpPr>
        <p:spPr>
          <a:xfrm>
            <a:off x="1744638" y="1543532"/>
            <a:ext cx="2149198" cy="1569660"/>
          </a:xfrm>
          <a:prstGeom prst="rect">
            <a:avLst/>
          </a:prstGeom>
        </p:spPr>
        <p:txBody>
          <a:bodyPr wrap="square">
            <a:spAutoFit/>
          </a:bodyPr>
          <a:lstStyle/>
          <a:p>
            <a:pPr algn="ctr"/>
            <a:r>
              <a:rPr lang="en-GB" sz="2400" dirty="0"/>
              <a:t>What is the film trying to show about the world’s waste?</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6774" y="2419324"/>
            <a:ext cx="3044655" cy="3044655"/>
          </a:xfrm>
          <a:prstGeom prst="rect">
            <a:avLst/>
          </a:prstGeom>
        </p:spPr>
      </p:pic>
      <p:sp>
        <p:nvSpPr>
          <p:cNvPr id="10" name="Rectangle 9"/>
          <p:cNvSpPr/>
          <p:nvPr/>
        </p:nvSpPr>
        <p:spPr>
          <a:xfrm>
            <a:off x="8269066" y="2950863"/>
            <a:ext cx="2640070" cy="1938992"/>
          </a:xfrm>
          <a:prstGeom prst="rect">
            <a:avLst/>
          </a:prstGeom>
        </p:spPr>
        <p:txBody>
          <a:bodyPr wrap="square">
            <a:spAutoFit/>
          </a:bodyPr>
          <a:lstStyle/>
          <a:p>
            <a:pPr algn="ctr"/>
            <a:r>
              <a:rPr lang="en-GB" sz="2400" dirty="0" smtClean="0"/>
              <a:t>Were you aware that many people end up using your waste as part of their livelihood?</a:t>
            </a:r>
            <a:endParaRPr lang="en-GB" sz="2400" dirty="0"/>
          </a:p>
        </p:txBody>
      </p:sp>
    </p:spTree>
    <p:extLst>
      <p:ext uri="{BB962C8B-B14F-4D97-AF65-F5344CB8AC3E}">
        <p14:creationId xmlns:p14="http://schemas.microsoft.com/office/powerpoint/2010/main" val="24808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1225</TotalTime>
  <Words>2313</Words>
  <Application>Microsoft Office PowerPoint</Application>
  <PresentationFormat>Widescreen</PresentationFormat>
  <Paragraphs>172</Paragraphs>
  <Slides>35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Century Gothic</vt:lpstr>
      <vt:lpstr>Foco</vt:lpstr>
      <vt:lpstr>Foco Light</vt:lpstr>
      <vt:lpstr>Tahoma</vt:lpstr>
      <vt:lpstr>Times New Roman</vt:lpstr>
      <vt:lpstr>1_Office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bin to beyond - what happens to our waste?</vt:lpstr>
      <vt:lpstr>PLASTIC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quick guide to running a debate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222</cp:revision>
  <dcterms:created xsi:type="dcterms:W3CDTF">2016-10-17T21:56:29Z</dcterms:created>
  <dcterms:modified xsi:type="dcterms:W3CDTF">2018-01-31T20:06:34Z</dcterms:modified>
</cp:coreProperties>
</file>