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55"/>
  </p:notesMasterIdLst>
  <p:handoutMasterIdLst>
    <p:handoutMasterId r:id="rId56"/>
  </p:handoutMasterIdLst>
  <p:sldIdLst>
    <p:sldId id="513" r:id="rId2"/>
    <p:sldId id="514" r:id="rId3"/>
    <p:sldId id="515" r:id="rId4"/>
    <p:sldId id="516" r:id="rId5"/>
    <p:sldId id="263" r:id="rId6"/>
    <p:sldId id="517" r:id="rId7"/>
    <p:sldId id="304" r:id="rId8"/>
    <p:sldId id="306" r:id="rId9"/>
    <p:sldId id="518" r:id="rId10"/>
    <p:sldId id="415" r:id="rId11"/>
    <p:sldId id="414" r:id="rId12"/>
    <p:sldId id="416" r:id="rId13"/>
    <p:sldId id="417" r:id="rId14"/>
    <p:sldId id="418" r:id="rId15"/>
    <p:sldId id="419" r:id="rId16"/>
    <p:sldId id="420" r:id="rId17"/>
    <p:sldId id="421" r:id="rId18"/>
    <p:sldId id="422" r:id="rId19"/>
    <p:sldId id="525" r:id="rId20"/>
    <p:sldId id="526" r:id="rId21"/>
    <p:sldId id="495" r:id="rId22"/>
    <p:sldId id="524" r:id="rId23"/>
    <p:sldId id="519" r:id="rId24"/>
    <p:sldId id="424" r:id="rId25"/>
    <p:sldId id="425" r:id="rId26"/>
    <p:sldId id="426" r:id="rId27"/>
    <p:sldId id="496" r:id="rId28"/>
    <p:sldId id="491" r:id="rId29"/>
    <p:sldId id="492" r:id="rId30"/>
    <p:sldId id="493" r:id="rId31"/>
    <p:sldId id="494" r:id="rId32"/>
    <p:sldId id="520" r:id="rId33"/>
    <p:sldId id="521" r:id="rId34"/>
    <p:sldId id="502" r:id="rId35"/>
    <p:sldId id="504" r:id="rId36"/>
    <p:sldId id="505" r:id="rId37"/>
    <p:sldId id="484" r:id="rId38"/>
    <p:sldId id="486" r:id="rId39"/>
    <p:sldId id="487" r:id="rId40"/>
    <p:sldId id="488" r:id="rId41"/>
    <p:sldId id="506" r:id="rId42"/>
    <p:sldId id="507" r:id="rId43"/>
    <p:sldId id="509" r:id="rId44"/>
    <p:sldId id="510" r:id="rId45"/>
    <p:sldId id="511" r:id="rId46"/>
    <p:sldId id="512" r:id="rId47"/>
    <p:sldId id="522" r:id="rId48"/>
    <p:sldId id="399" r:id="rId49"/>
    <p:sldId id="527" r:id="rId50"/>
    <p:sldId id="528" r:id="rId51"/>
    <p:sldId id="529" r:id="rId52"/>
    <p:sldId id="530" r:id="rId53"/>
    <p:sldId id="52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e Mitra" initials="EM" lastIdx="1" clrIdx="0">
    <p:extLst>
      <p:ext uri="{19B8F6BF-5375-455C-9EA6-DF929625EA0E}">
        <p15:presenceInfo xmlns:p15="http://schemas.microsoft.com/office/powerpoint/2012/main" userId="a045699fbd8520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892"/>
    <a:srgbClr val="FB23C2"/>
    <a:srgbClr val="F9FCD0"/>
    <a:srgbClr val="B482DA"/>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67" d="100"/>
          <a:sy n="67" d="100"/>
        </p:scale>
        <p:origin x="436" y="48"/>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21/09/2018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21/09/2018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1</a:t>
            </a:fld>
            <a:endParaRPr lang="en-GB" dirty="0"/>
          </a:p>
        </p:txBody>
      </p:sp>
    </p:spTree>
    <p:extLst>
      <p:ext uri="{BB962C8B-B14F-4D97-AF65-F5344CB8AC3E}">
        <p14:creationId xmlns:p14="http://schemas.microsoft.com/office/powerpoint/2010/main" val="147637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2</a:t>
            </a:fld>
            <a:endParaRPr lang="en-GB" dirty="0"/>
          </a:p>
        </p:txBody>
      </p:sp>
    </p:spTree>
    <p:extLst>
      <p:ext uri="{BB962C8B-B14F-4D97-AF65-F5344CB8AC3E}">
        <p14:creationId xmlns:p14="http://schemas.microsoft.com/office/powerpoint/2010/main" val="394267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4</a:t>
            </a:fld>
            <a:endParaRPr lang="en-GB" dirty="0"/>
          </a:p>
        </p:txBody>
      </p:sp>
    </p:spTree>
    <p:extLst>
      <p:ext uri="{BB962C8B-B14F-4D97-AF65-F5344CB8AC3E}">
        <p14:creationId xmlns:p14="http://schemas.microsoft.com/office/powerpoint/2010/main" val="361297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6</a:t>
            </a:fld>
            <a:endParaRPr lang="en-GB" dirty="0"/>
          </a:p>
        </p:txBody>
      </p:sp>
    </p:spTree>
    <p:extLst>
      <p:ext uri="{BB962C8B-B14F-4D97-AF65-F5344CB8AC3E}">
        <p14:creationId xmlns:p14="http://schemas.microsoft.com/office/powerpoint/2010/main" val="107609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23</a:t>
            </a:fld>
            <a:endParaRPr lang="en-GB" dirty="0"/>
          </a:p>
        </p:txBody>
      </p:sp>
    </p:spTree>
    <p:extLst>
      <p:ext uri="{BB962C8B-B14F-4D97-AF65-F5344CB8AC3E}">
        <p14:creationId xmlns:p14="http://schemas.microsoft.com/office/powerpoint/2010/main" val="350828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32</a:t>
            </a:fld>
            <a:endParaRPr lang="en-GB" dirty="0"/>
          </a:p>
        </p:txBody>
      </p:sp>
    </p:spTree>
    <p:extLst>
      <p:ext uri="{BB962C8B-B14F-4D97-AF65-F5344CB8AC3E}">
        <p14:creationId xmlns:p14="http://schemas.microsoft.com/office/powerpoint/2010/main" val="139412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47</a:t>
            </a:fld>
            <a:endParaRPr lang="en-GB" dirty="0"/>
          </a:p>
        </p:txBody>
      </p:sp>
    </p:spTree>
    <p:extLst>
      <p:ext uri="{BB962C8B-B14F-4D97-AF65-F5344CB8AC3E}">
        <p14:creationId xmlns:p14="http://schemas.microsoft.com/office/powerpoint/2010/main" val="201344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50</a:t>
            </a:fld>
            <a:endParaRPr lang="en-GB" dirty="0"/>
          </a:p>
        </p:txBody>
      </p:sp>
    </p:spTree>
    <p:extLst>
      <p:ext uri="{BB962C8B-B14F-4D97-AF65-F5344CB8AC3E}">
        <p14:creationId xmlns:p14="http://schemas.microsoft.com/office/powerpoint/2010/main" val="137241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53</a:t>
            </a:fld>
            <a:endParaRPr lang="en-GB" dirty="0"/>
          </a:p>
        </p:txBody>
      </p:sp>
    </p:spTree>
    <p:extLst>
      <p:ext uri="{BB962C8B-B14F-4D97-AF65-F5344CB8AC3E}">
        <p14:creationId xmlns:p14="http://schemas.microsoft.com/office/powerpoint/2010/main" val="84532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29450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0199618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881317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21/09/2018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87910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21/09/2018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8759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21/09/2018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854073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21/09/2018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423365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t>21/09/2018</a:t>
            </a:fld>
            <a:endParaRPr lang="en-GB"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884127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t>21/09/2018</a:t>
            </a:fld>
            <a:endParaRPr lang="en-GB" dirty="0"/>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4020144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21/09/2018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4215371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21/09/2018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51665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3213905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21/09/2018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606896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21/09/2018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2866143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21/09/2018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96834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21/09/2018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876532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07648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566217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6116473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199390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7721657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44596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125757"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WASTE</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a:t>
            </a:r>
            <a:r>
              <a:rPr lang="en-US" sz="1200" baseline="0" dirty="0" smtClean="0">
                <a:solidFill>
                  <a:srgbClr val="252823"/>
                </a:solidFill>
              </a:rPr>
              <a:t>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5863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50" r:id="rId22"/>
    <p:sldLayoutId id="2147483660" r:id="rId2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mindbodygreen.com/0-16168/i-havent-made-any-trash-in-2-years-heres-what-my-life-is-like.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zerowastehome.blogspot.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trashisfortosser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hesimplyco.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S6QavpGUMo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bc.co.uk/news/av/uk-england-devon-41340649/zero-waste-shop-boss-s-household-waste-reduction-tips"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eym10GGidQU"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therealjunkfoodproject.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eedbackglobal.org/2016/01/a-toast-to-fighting-food-waste/"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toogoodtowaste.co.u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outu.be/esd2gfuHAZ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theguardian.com/tv-and-radio/2013/feb/05/the-wombles-at-4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hewomblesbooks.com/" TargetMode="External"/><Relationship Id="rId2" Type="http://schemas.openxmlformats.org/officeDocument/2006/relationships/hyperlink" Target="https://www.theguardian.com/profile/stuartjeffries" TargetMode="External"/><Relationship Id="rId1" Type="http://schemas.openxmlformats.org/officeDocument/2006/relationships/slideLayout" Target="../slideLayouts/slideLayout2.xml"/><Relationship Id="rId5" Type="http://schemas.openxmlformats.org/officeDocument/2006/relationships/hyperlink" Target="http://www.youtube.com/watch?v=BKPoHgKcqag" TargetMode="External"/><Relationship Id="rId4" Type="http://schemas.openxmlformats.org/officeDocument/2006/relationships/hyperlink" Target="http://www.bbc.co.uk/cbeebies/teletubbi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4ropNrsrckc" TargetMode="External"/><Relationship Id="rId2" Type="http://schemas.openxmlformats.org/officeDocument/2006/relationships/hyperlink" Target="http://en.wikipedia.org/wiki/The_Wombl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youtube.com/watch?v=NJ6kJ7GWtv0" TargetMode="External"/><Relationship Id="rId3" Type="http://schemas.openxmlformats.org/officeDocument/2006/relationships/hyperlink" Target="http://www.guardian.co.uk/g2/story/0,3604,593494,00.html" TargetMode="External"/><Relationship Id="rId7" Type="http://schemas.openxmlformats.org/officeDocument/2006/relationships/hyperlink" Target="http://www.youtube.com/watch?v=_JhVkWNHaU4" TargetMode="External"/><Relationship Id="rId2" Type="http://schemas.openxmlformats.org/officeDocument/2006/relationships/hyperlink" Target="http://www.tidybag.co.uk/people/elisabeth-beresford-biography/" TargetMode="External"/><Relationship Id="rId1" Type="http://schemas.openxmlformats.org/officeDocument/2006/relationships/slideLayout" Target="../slideLayouts/slideLayout2.xml"/><Relationship Id="rId6" Type="http://schemas.openxmlformats.org/officeDocument/2006/relationships/hyperlink" Target="http://www.keepbritaintidy.org/" TargetMode="External"/><Relationship Id="rId5" Type="http://schemas.openxmlformats.org/officeDocument/2006/relationships/hyperlink" Target="http://madhouserag.com/" TargetMode="External"/><Relationship Id="rId4" Type="http://schemas.openxmlformats.org/officeDocument/2006/relationships/hyperlink" Target="http://www.bernardcribbin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goldmanprize.org/blog/world-much-stuff-solutions-everywhere/" TargetMode="External"/><Relationship Id="rId2" Type="http://schemas.openxmlformats.org/officeDocument/2006/relationships/hyperlink" Target="http://www.letsdoitworld.org/about/overview/" TargetMode="External"/><Relationship Id="rId1" Type="http://schemas.openxmlformats.org/officeDocument/2006/relationships/slideLayout" Target="../slideLayouts/slideLayout2.xml"/><Relationship Id="rId5" Type="http://schemas.openxmlformats.org/officeDocument/2006/relationships/hyperlink" Target="https://www.youtube.com/watch?v=pF72px2R3Hg" TargetMode="External"/><Relationship Id="rId4" Type="http://schemas.openxmlformats.org/officeDocument/2006/relationships/hyperlink" Target="http://cleanbinproject.com/"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www.theguardian.com/environment/2017/mar/13/waste-plastic-food-packaging-recycling-throwaway-culture-dave-hal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thoughtboxeducation.com/ngt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nYDQcBQUDpw" TargetMode="External"/><Relationship Id="rId2" Type="http://schemas.openxmlformats.org/officeDocument/2006/relationships/hyperlink" Target="http://www.seekernetwork.com/seekerstories/"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youtube.com/watch?v=nYDQcBQUDp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nYDQcBQUDp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908800"/>
          </a:xfrm>
          <a:prstGeom prst="rect">
            <a:avLst/>
          </a:prstGeom>
        </p:spPr>
      </p:pic>
      <p:sp>
        <p:nvSpPr>
          <p:cNvPr id="10" name="Oval 9"/>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3766180" y="2900402"/>
            <a:ext cx="4659631" cy="1107996"/>
          </a:xfrm>
          <a:prstGeom prst="rect">
            <a:avLst/>
          </a:prstGeom>
          <a:noFill/>
        </p:spPr>
        <p:txBody>
          <a:bodyPr wrap="square" rtlCol="0">
            <a:spAutoFit/>
          </a:bodyPr>
          <a:lstStyle/>
          <a:p>
            <a:pPr algn="ctr"/>
            <a:r>
              <a:rPr lang="en-GB" sz="4800" b="1" dirty="0" smtClean="0">
                <a:solidFill>
                  <a:schemeClr val="bg1"/>
                </a:solidFill>
                <a:latin typeface="Foco" panose="020B0504050202020203" pitchFamily="34" charset="0"/>
              </a:rPr>
              <a:t>W A S T E</a:t>
            </a:r>
            <a:endParaRPr lang="en-GB" sz="2400" b="1" dirty="0" smtClean="0">
              <a:solidFill>
                <a:schemeClr val="bg1"/>
              </a:solidFill>
              <a:latin typeface="Foco" panose="020B0504050202020203" pitchFamily="34" charset="0"/>
            </a:endParaRPr>
          </a:p>
          <a:p>
            <a:pPr algn="ctr"/>
            <a:r>
              <a:rPr lang="en-GB" b="1" dirty="0" smtClean="0">
                <a:solidFill>
                  <a:srgbClr val="FEE725"/>
                </a:solidFill>
                <a:latin typeface="Foco" panose="020B0504050202020203" pitchFamily="34" charset="0"/>
              </a:rPr>
              <a:t>E N V I R O N M E N T A L  E N G A G E M E N T</a:t>
            </a:r>
          </a:p>
        </p:txBody>
      </p:sp>
      <p:sp>
        <p:nvSpPr>
          <p:cNvPr id="13" name="TextBox 12"/>
          <p:cNvSpPr txBox="1"/>
          <p:nvPr/>
        </p:nvSpPr>
        <p:spPr>
          <a:xfrm>
            <a:off x="4236971" y="4760610"/>
            <a:ext cx="3718051" cy="830997"/>
          </a:xfrm>
          <a:prstGeom prst="rect">
            <a:avLst/>
          </a:prstGeom>
          <a:noFill/>
        </p:spPr>
        <p:txBody>
          <a:bodyPr wrap="square" rtlCol="0">
            <a:spAutoFit/>
          </a:bodyPr>
          <a:lstStyle/>
          <a:p>
            <a:pPr algn="ctr"/>
            <a:r>
              <a:rPr lang="en-GB" sz="2400" b="1" dirty="0" smtClean="0">
                <a:solidFill>
                  <a:schemeClr val="bg1"/>
                </a:solidFill>
                <a:latin typeface="+mj-lt"/>
                <a:ea typeface="Times New Roman" panose="02020603050405020304" pitchFamily="18" charset="0"/>
                <a:cs typeface="Times New Roman" panose="02020603050405020304" pitchFamily="18" charset="0"/>
              </a:rPr>
              <a:t>Y11</a:t>
            </a:r>
            <a:r>
              <a:rPr lang="en-GB" sz="2400" dirty="0" smtClean="0">
                <a:solidFill>
                  <a:schemeClr val="bg1"/>
                </a:solidFill>
                <a:latin typeface="+mj-lt"/>
                <a:ea typeface="Times New Roman" panose="02020603050405020304" pitchFamily="18" charset="0"/>
                <a:cs typeface="Times New Roman" panose="02020603050405020304" pitchFamily="18" charset="0"/>
              </a:rPr>
              <a:t>-</a:t>
            </a:r>
            <a:r>
              <a:rPr lang="en-GB" sz="2400" b="1" dirty="0" smtClean="0">
                <a:solidFill>
                  <a:schemeClr val="bg1"/>
                </a:solidFill>
                <a:latin typeface="+mj-lt"/>
                <a:ea typeface="Times New Roman" panose="02020603050405020304" pitchFamily="18" charset="0"/>
                <a:cs typeface="Times New Roman" panose="02020603050405020304" pitchFamily="18" charset="0"/>
              </a:rPr>
              <a:t>13 </a:t>
            </a:r>
            <a:r>
              <a:rPr lang="en-GB" sz="2400" dirty="0" smtClean="0">
                <a:solidFill>
                  <a:schemeClr val="bg1"/>
                </a:solidFill>
                <a:latin typeface="+mj-lt"/>
                <a:ea typeface="Times New Roman" panose="02020603050405020304" pitchFamily="18" charset="0"/>
                <a:cs typeface="Times New Roman" panose="02020603050405020304" pitchFamily="18" charset="0"/>
              </a:rPr>
              <a:t> </a:t>
            </a:r>
          </a:p>
          <a:p>
            <a:pPr algn="ctr"/>
            <a:r>
              <a:rPr lang="en-GB" sz="2400" b="1" dirty="0" smtClean="0">
                <a:solidFill>
                  <a:schemeClr val="bg1"/>
                </a:solidFill>
                <a:latin typeface="+mj-lt"/>
                <a:ea typeface="Times New Roman" panose="02020603050405020304" pitchFamily="18" charset="0"/>
                <a:cs typeface="Times New Roman" panose="02020603050405020304" pitchFamily="18" charset="0"/>
              </a:rPr>
              <a:t>15</a:t>
            </a:r>
            <a:r>
              <a:rPr lang="en-GB" sz="2400" dirty="0" smtClean="0">
                <a:solidFill>
                  <a:schemeClr val="bg1"/>
                </a:solidFill>
                <a:latin typeface="+mj-lt"/>
                <a:ea typeface="Times New Roman" panose="02020603050405020304" pitchFamily="18" charset="0"/>
                <a:cs typeface="Times New Roman" panose="02020603050405020304" pitchFamily="18" charset="0"/>
              </a:rPr>
              <a:t>-</a:t>
            </a:r>
            <a:r>
              <a:rPr lang="en-GB" sz="2400" b="1" dirty="0" smtClean="0">
                <a:solidFill>
                  <a:schemeClr val="bg1"/>
                </a:solidFill>
                <a:latin typeface="+mj-lt"/>
                <a:ea typeface="Times New Roman" panose="02020603050405020304" pitchFamily="18" charset="0"/>
                <a:cs typeface="Times New Roman" panose="02020603050405020304" pitchFamily="18" charset="0"/>
              </a:rPr>
              <a:t>18 </a:t>
            </a:r>
            <a:r>
              <a:rPr lang="en-GB" sz="2400" b="1" dirty="0">
                <a:solidFill>
                  <a:schemeClr val="bg1"/>
                </a:solidFill>
                <a:latin typeface="+mj-lt"/>
                <a:ea typeface="Times New Roman" panose="02020603050405020304" pitchFamily="18" charset="0"/>
                <a:cs typeface="Times New Roman" panose="02020603050405020304" pitchFamily="18" charset="0"/>
              </a:rPr>
              <a:t>years</a:t>
            </a:r>
            <a:endParaRPr lang="en-GB" sz="2400" b="1" dirty="0">
              <a:solidFill>
                <a:schemeClr val="bg1"/>
              </a:solidFill>
              <a:latin typeface="+mj-lt"/>
              <a:ea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0200" y="296516"/>
            <a:ext cx="1430027" cy="573741"/>
          </a:xfrm>
          <a:prstGeom prst="rect">
            <a:avLst/>
          </a:prstGeom>
        </p:spPr>
      </p:pic>
    </p:spTree>
    <p:extLst>
      <p:ext uri="{BB962C8B-B14F-4D97-AF65-F5344CB8AC3E}">
        <p14:creationId xmlns:p14="http://schemas.microsoft.com/office/powerpoint/2010/main" val="328529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146" y="943747"/>
            <a:ext cx="10515600" cy="2229222"/>
          </a:xfrm>
        </p:spPr>
        <p:txBody>
          <a:bodyPr>
            <a:noAutofit/>
          </a:bodyPr>
          <a:lstStyle/>
          <a:p>
            <a:pPr marL="0" indent="0">
              <a:buNone/>
            </a:pPr>
            <a:r>
              <a:rPr lang="en-GB" sz="2400" dirty="0">
                <a:solidFill>
                  <a:schemeClr val="bg2">
                    <a:lumMod val="10000"/>
                  </a:schemeClr>
                </a:solidFill>
              </a:rPr>
              <a:t>Read </a:t>
            </a:r>
            <a:r>
              <a:rPr lang="en-GB" sz="2400" dirty="0" smtClean="0">
                <a:solidFill>
                  <a:schemeClr val="bg2">
                    <a:lumMod val="10000"/>
                  </a:schemeClr>
                </a:solidFill>
              </a:rPr>
              <a:t>the following </a:t>
            </a:r>
            <a:r>
              <a:rPr lang="en-GB" sz="2400" dirty="0" smtClean="0">
                <a:solidFill>
                  <a:schemeClr val="bg2">
                    <a:lumMod val="10000"/>
                  </a:schemeClr>
                </a:solidFill>
                <a:hlinkClick r:id="rId2"/>
              </a:rPr>
              <a:t>article</a:t>
            </a:r>
            <a:r>
              <a:rPr lang="en-GB" sz="2400" dirty="0" smtClean="0">
                <a:solidFill>
                  <a:schemeClr val="bg2">
                    <a:lumMod val="10000"/>
                  </a:schemeClr>
                </a:solidFill>
              </a:rPr>
              <a:t> </a:t>
            </a:r>
            <a:r>
              <a:rPr lang="en-GB" sz="2400" dirty="0">
                <a:solidFill>
                  <a:schemeClr val="bg2">
                    <a:lumMod val="10000"/>
                  </a:schemeClr>
                </a:solidFill>
              </a:rPr>
              <a:t>written by “Zero-Waste Girl” Lauren Singer about her transition to a waste free life and some of the trials and tribulations along her journey. </a:t>
            </a:r>
          </a:p>
          <a:p>
            <a:pPr marL="0" indent="0">
              <a:buNone/>
            </a:pPr>
            <a:r>
              <a:rPr lang="en-GB" sz="2400" i="1" dirty="0" smtClean="0">
                <a:solidFill>
                  <a:schemeClr val="bg2">
                    <a:lumMod val="10000"/>
                  </a:schemeClr>
                </a:solidFill>
              </a:rPr>
              <a:t>Open the link above to read online or click to the next slide to read within this presentation.</a:t>
            </a:r>
          </a:p>
          <a:p>
            <a:pPr marL="0" indent="0">
              <a:buNone/>
            </a:pPr>
            <a:endParaRPr lang="en-GB" sz="2400" i="1" dirty="0">
              <a:solidFill>
                <a:schemeClr val="bg2">
                  <a:lumMod val="10000"/>
                </a:schemeClr>
              </a:solidFill>
            </a:endParaRPr>
          </a:p>
          <a:p>
            <a:pPr marL="0" indent="0">
              <a:buNone/>
            </a:pPr>
            <a:endParaRPr lang="en-GB" dirty="0">
              <a:solidFill>
                <a:schemeClr val="bg2">
                  <a:lumMod val="10000"/>
                </a:schemeClr>
              </a:solidFill>
            </a:endParaRPr>
          </a:p>
        </p:txBody>
      </p:sp>
      <p:sp>
        <p:nvSpPr>
          <p:cNvPr id="8"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1026" name="Picture 2" descr="http://videos.revision3.com/revision3/images/shows/iflscience/0183/iflscience--0183--meet-the-woman-that-hasnt-produced-any-trash-in-2---large.thum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4008"/>
          <a:stretch/>
        </p:blipFill>
        <p:spPr bwMode="auto">
          <a:xfrm>
            <a:off x="8622792" y="3172969"/>
            <a:ext cx="2962656" cy="318211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txBox="1">
            <a:spLocks/>
          </p:cNvSpPr>
          <p:nvPr/>
        </p:nvSpPr>
        <p:spPr>
          <a:xfrm>
            <a:off x="390146" y="2353945"/>
            <a:ext cx="8415526" cy="3192527"/>
          </a:xfrm>
          <a:prstGeom prst="rect">
            <a:avLst/>
          </a:prstGeom>
        </p:spPr>
        <p:txBody>
          <a:bodyPr vert="horz" lIns="91440" tIns="45720" rIns="91440" bIns="45720" rtlCol="0">
            <a:no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i="1" dirty="0" smtClean="0"/>
          </a:p>
          <a:p>
            <a:pPr marL="0" indent="0">
              <a:buFont typeface="Arial" panose="020B0604020202020204" pitchFamily="34" charset="0"/>
              <a:buNone/>
            </a:pPr>
            <a:r>
              <a:rPr lang="en-GB" sz="2400" dirty="0" smtClean="0"/>
              <a:t>After reading, discuss together some of the ideas that she raises and thoughts on whether they could make the transition to a zero-waste life. </a:t>
            </a:r>
          </a:p>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489057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0158" y="499729"/>
            <a:ext cx="11357344" cy="1190958"/>
          </a:xfrm>
        </p:spPr>
        <p:txBody>
          <a:bodyPr>
            <a:normAutofit/>
          </a:bodyPr>
          <a:lstStyle/>
          <a:p>
            <a:r>
              <a:rPr lang="en-US" b="1" dirty="0">
                <a:solidFill>
                  <a:schemeClr val="bg2">
                    <a:lumMod val="10000"/>
                  </a:schemeClr>
                </a:solidFill>
                <a:latin typeface="+mn-lt"/>
              </a:rPr>
              <a:t>I Haven't Made Any Trash In 2 Years. </a:t>
            </a:r>
            <a:endParaRPr lang="en-GB" sz="5000" b="1" dirty="0">
              <a:solidFill>
                <a:schemeClr val="bg2">
                  <a:lumMod val="10000"/>
                </a:schemeClr>
              </a:solidFill>
              <a:latin typeface="+mn-lt"/>
            </a:endParaRPr>
          </a:p>
        </p:txBody>
      </p:sp>
      <p:sp>
        <p:nvSpPr>
          <p:cNvPr id="2" name="Content Placeholder 1"/>
          <p:cNvSpPr>
            <a:spLocks noGrp="1"/>
          </p:cNvSpPr>
          <p:nvPr>
            <p:ph idx="1"/>
          </p:nvPr>
        </p:nvSpPr>
        <p:spPr>
          <a:xfrm>
            <a:off x="273269" y="1690687"/>
            <a:ext cx="11414233" cy="4665663"/>
          </a:xfrm>
        </p:spPr>
        <p:txBody>
          <a:bodyPr>
            <a:noAutofit/>
          </a:bodyPr>
          <a:lstStyle/>
          <a:p>
            <a:pPr marL="0" indent="0">
              <a:buNone/>
            </a:pPr>
            <a:r>
              <a:rPr lang="en-GB" sz="2400" b="1" dirty="0"/>
              <a:t>MindBodyGreen | by Laura Singer </a:t>
            </a:r>
          </a:p>
          <a:p>
            <a:pPr marL="0" indent="0">
              <a:buNone/>
            </a:pPr>
            <a:r>
              <a:rPr lang="en-US" sz="2400" dirty="0"/>
              <a:t>My name is Lauren. I'm a 23-year-old girl living in NYC and I don't make trash. For real. No garbage bin, no landfill. Nada</a:t>
            </a:r>
            <a:r>
              <a:rPr lang="en-US" sz="2400" dirty="0" smtClean="0"/>
              <a:t>.</a:t>
            </a:r>
            <a:endParaRPr lang="en-US" sz="2400" dirty="0"/>
          </a:p>
          <a:p>
            <a:pPr marL="0" indent="0">
              <a:buNone/>
            </a:pPr>
            <a:r>
              <a:rPr lang="en-US" sz="2400" dirty="0"/>
              <a:t>I know what you are thinking. This girl must be a total hippie. Or a liar. Or she's not real. But I assure you, I am none of those things. Well, except for real</a:t>
            </a:r>
            <a:r>
              <a:rPr lang="en-US" sz="2400" dirty="0" smtClean="0"/>
              <a:t>.</a:t>
            </a:r>
            <a:endParaRPr lang="en-US" sz="2400" dirty="0"/>
          </a:p>
          <a:p>
            <a:pPr marL="0" indent="0">
              <a:buNone/>
            </a:pPr>
            <a:r>
              <a:rPr lang="en-US" sz="2400" dirty="0"/>
              <a:t>I didn't always live what some call a "zero waste" life. But I started making a shift about three years ago, when I was an Environmental Studies major at NYU, protesting against big oil, and president of a club that hosted weekly talks on environmental topics. In my mind I was super environmental, or as my grandma called me, a real "treehugger." Everyone thought of me as the sustainability girl, so that meant that I was totally doing my share for the earth, right?</a:t>
            </a:r>
          </a:p>
          <a:p>
            <a:pPr marL="0" indent="0">
              <a:buNone/>
            </a:pPr>
            <a:endParaRPr lang="en-GB" sz="2400" b="1" dirty="0"/>
          </a:p>
        </p:txBody>
      </p:sp>
      <p:sp>
        <p:nvSpPr>
          <p:cNvPr id="8"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60455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570" y="670981"/>
            <a:ext cx="11542774" cy="5186363"/>
          </a:xfrm>
        </p:spPr>
        <p:txBody>
          <a:bodyPr>
            <a:noAutofit/>
          </a:bodyPr>
          <a:lstStyle/>
          <a:p>
            <a:pPr marL="0" indent="0">
              <a:buNone/>
            </a:pPr>
            <a:r>
              <a:rPr lang="en-US" sz="2400" dirty="0"/>
              <a:t>Wrong</a:t>
            </a:r>
            <a:r>
              <a:rPr lang="en-US" sz="2400" dirty="0" smtClean="0"/>
              <a:t>.</a:t>
            </a:r>
            <a:endParaRPr lang="en-US" sz="2400" dirty="0"/>
          </a:p>
          <a:p>
            <a:pPr marL="0" indent="0">
              <a:buNone/>
            </a:pPr>
            <a:r>
              <a:rPr lang="en-US" sz="2400" dirty="0"/>
              <a:t>In one of my classes, there was another student who always brought a plastic bag containing a plastic clamshell full of food, a plastic water bottle, plastic cutlery, and a bag of chips. Class after class I watched her throw it all in the garbage, and I got so angry! I scoffed and sneered, but I never actually said or did anything. I just got mad.</a:t>
            </a:r>
          </a:p>
          <a:p>
            <a:pPr marL="0" indent="0">
              <a:buNone/>
            </a:pPr>
            <a:endParaRPr lang="en-US" sz="2400" dirty="0"/>
          </a:p>
          <a:p>
            <a:pPr marL="0" indent="0">
              <a:buNone/>
            </a:pPr>
            <a:r>
              <a:rPr lang="en-US" sz="2400" dirty="0"/>
              <a:t>One day I was particularly upset after class and went home to make dinner and try to forget about it, but when I opened my refrigerator I froze. I realized that every item I had in there was wrapped or packaged, one way or another, in plastic.</a:t>
            </a:r>
            <a:r>
              <a:rPr lang="en-GB" sz="2400" dirty="0"/>
              <a:t> </a:t>
            </a:r>
          </a:p>
          <a:p>
            <a:pPr marL="0" indent="0">
              <a:buNone/>
            </a:pPr>
            <a:endParaRPr lang="en-GB" sz="2400" dirty="0"/>
          </a:p>
          <a:p>
            <a:pPr marL="0" indent="0">
              <a:buNone/>
            </a:pPr>
            <a:r>
              <a:rPr lang="en-US" sz="2400" dirty="0"/>
              <a:t>This was the first time in my life that I felt like I was able to look at myself and say, "YOU HYPOCRITE." I was the green girl, not the plastic girl! What had I been doing my entire life? It was in that moment I made the decision to eliminate all plastic from my life.</a:t>
            </a:r>
          </a:p>
        </p:txBody>
      </p:sp>
      <p:sp>
        <p:nvSpPr>
          <p:cNvPr id="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42688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858" y="813479"/>
            <a:ext cx="11332462" cy="4351338"/>
          </a:xfrm>
        </p:spPr>
        <p:txBody>
          <a:bodyPr>
            <a:noAutofit/>
          </a:bodyPr>
          <a:lstStyle/>
          <a:p>
            <a:pPr marL="0" indent="0">
              <a:buNone/>
            </a:pPr>
            <a:r>
              <a:rPr lang="en-US" sz="2400" dirty="0"/>
              <a:t>Quitting plastic meant learning to make all of my packaged products myself.</a:t>
            </a:r>
          </a:p>
          <a:p>
            <a:pPr marL="0" indent="0">
              <a:buNone/>
            </a:pPr>
            <a:endParaRPr lang="en-US" sz="2400" dirty="0"/>
          </a:p>
          <a:p>
            <a:pPr marL="0" indent="0">
              <a:buNone/>
            </a:pPr>
            <a:r>
              <a:rPr lang="en-US" sz="2400" dirty="0"/>
              <a:t>This included everything from toothpaste to cleaning products, all things I had no clue how to make and had to learn by doing a lot of online research. One day I stumbled across a blog called</a:t>
            </a:r>
            <a:r>
              <a:rPr lang="en-US" sz="2400" dirty="0">
                <a:hlinkClick r:id="rId2"/>
              </a:rPr>
              <a:t> Zero Waste Home</a:t>
            </a:r>
            <a:r>
              <a:rPr lang="en-US" sz="2400" dirty="0"/>
              <a:t>. It followed the life of Bea Johnson, wife and mother of two children who all live a zero-waste life in California.</a:t>
            </a:r>
          </a:p>
          <a:p>
            <a:pPr marL="0" indent="0">
              <a:buNone/>
            </a:pPr>
            <a:endParaRPr lang="en-US" sz="2400" dirty="0"/>
          </a:p>
          <a:p>
            <a:pPr marL="0" indent="0">
              <a:buNone/>
            </a:pPr>
            <a:r>
              <a:rPr lang="en-US" sz="2400" dirty="0"/>
              <a:t>By that point I had already eliminated almost all plastic from my life. I thought, "If a family of four can live a zero-waste lifestyle, I, as a (then) 21-year-old single girl in NYC, certainly can." So I took the leap.</a:t>
            </a:r>
          </a:p>
          <a:p>
            <a:pPr marL="0" indent="0">
              <a:buNone/>
            </a:pPr>
            <a:endParaRPr lang="en-US" sz="2400" dirty="0"/>
          </a:p>
          <a:p>
            <a:pPr marL="0" indent="0">
              <a:buNone/>
            </a:pPr>
            <a:r>
              <a:rPr lang="en-US" sz="2400" dirty="0"/>
              <a:t>How did I go from zero plastic to zero waste?</a:t>
            </a:r>
          </a:p>
          <a:p>
            <a:pPr marL="0" indent="0">
              <a:buNone/>
            </a:pPr>
            <a:endParaRPr lang="en-GB" sz="3200" dirty="0"/>
          </a:p>
        </p:txBody>
      </p:sp>
      <p:sp>
        <p:nvSpPr>
          <p:cNvPr id="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2139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076" y="1055216"/>
            <a:ext cx="11449548" cy="4351338"/>
          </a:xfrm>
        </p:spPr>
        <p:txBody>
          <a:bodyPr>
            <a:noAutofit/>
          </a:bodyPr>
          <a:lstStyle/>
          <a:p>
            <a:pPr marL="0" indent="0">
              <a:buNone/>
            </a:pPr>
            <a:r>
              <a:rPr lang="en-US" sz="2400" dirty="0"/>
              <a:t>First, I stopped buying packaged products and began bringing my own bags and jars to fill with bulk products at the supermarket. I stopped buying new clothing, and shopped only secondhand. I continued making all of my own personal care and cleaning products. I downsized significantly by selling, donating, or giving away superfluous things in my life, such as all but one of my six identical spatulas, 10 pairs of jeans that I hadn't worn since high school, and a trillion decorative items that had no significance to me at all.</a:t>
            </a:r>
          </a:p>
          <a:p>
            <a:pPr marL="0" indent="0">
              <a:buNone/>
            </a:pPr>
            <a:endParaRPr lang="en-US" sz="2400" dirty="0"/>
          </a:p>
          <a:p>
            <a:pPr marL="0" indent="0">
              <a:buNone/>
            </a:pPr>
            <a:r>
              <a:rPr lang="en-US" sz="2400" dirty="0"/>
              <a:t>Most importantly, I started planning potentially wasteful situations; I began saying "NO" to things like straws in my cocktails at a bars, to plastic or paper bags at stores, and to receipts.</a:t>
            </a:r>
          </a:p>
          <a:p>
            <a:pPr marL="0" indent="0">
              <a:buNone/>
            </a:pPr>
            <a:endParaRPr lang="en-US" sz="2400" dirty="0"/>
          </a:p>
          <a:p>
            <a:pPr marL="0" indent="0">
              <a:buNone/>
            </a:pPr>
            <a:r>
              <a:rPr lang="en-US" sz="2400" dirty="0"/>
              <a:t>Of course, this transition didn't happen overnight.</a:t>
            </a:r>
          </a:p>
          <a:p>
            <a:pPr marL="0" indent="0">
              <a:buNone/>
            </a:pPr>
            <a:endParaRPr lang="en-GB" sz="3200" dirty="0"/>
          </a:p>
        </p:txBody>
      </p:sp>
      <p:sp>
        <p:nvSpPr>
          <p:cNvPr id="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80376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dirty="0"/>
              <a:t>This process took more than a year and required a lot of effort. The most difficult part was taking a hard look at myself, the environmental studies major, the shining beacon of sustainability, and realizing that I didn't live in a way that aligned with my values.</a:t>
            </a:r>
          </a:p>
          <a:p>
            <a:pPr marL="0" indent="0">
              <a:buNone/>
            </a:pPr>
            <a:endParaRPr lang="en-US" sz="2400" dirty="0"/>
          </a:p>
          <a:p>
            <a:pPr marL="0" indent="0">
              <a:buNone/>
            </a:pPr>
            <a:r>
              <a:rPr lang="en-US" sz="2400" dirty="0"/>
              <a:t>I realized that while I sincerely cared about a lot of things, I wasn't embodying my philosophies. Once I accepted that, I allowed myself to change and since then my life has been better every day. Here are just a few of the ways life has improved since I went trash free:</a:t>
            </a:r>
          </a:p>
          <a:p>
            <a:endParaRPr lang="en-GB" sz="3200" dirty="0"/>
          </a:p>
        </p:txBody>
      </p:sp>
      <p:sp>
        <p:nvSpPr>
          <p:cNvPr id="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5649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
            </a:r>
            <a:br>
              <a:rPr lang="en-US" dirty="0"/>
            </a:br>
            <a:endParaRPr lang="en-GB" dirty="0"/>
          </a:p>
        </p:txBody>
      </p:sp>
      <p:sp>
        <p:nvSpPr>
          <p:cNvPr id="2" name="Content Placeholder 1"/>
          <p:cNvSpPr>
            <a:spLocks noGrp="1"/>
          </p:cNvSpPr>
          <p:nvPr>
            <p:ph idx="1"/>
          </p:nvPr>
        </p:nvSpPr>
        <p:spPr>
          <a:xfrm>
            <a:off x="423530" y="881602"/>
            <a:ext cx="11357344" cy="4351338"/>
          </a:xfrm>
        </p:spPr>
        <p:txBody>
          <a:bodyPr>
            <a:noAutofit/>
          </a:bodyPr>
          <a:lstStyle/>
          <a:p>
            <a:pPr marL="0" indent="0">
              <a:buNone/>
            </a:pPr>
            <a:r>
              <a:rPr lang="en-US" sz="2400" b="1" dirty="0">
                <a:solidFill>
                  <a:schemeClr val="bg2">
                    <a:lumMod val="10000"/>
                  </a:schemeClr>
                </a:solidFill>
              </a:rPr>
              <a:t>1. I save money.</a:t>
            </a:r>
          </a:p>
          <a:p>
            <a:pPr marL="266700" indent="0">
              <a:buNone/>
            </a:pPr>
            <a:r>
              <a:rPr lang="en-US" sz="2400" dirty="0">
                <a:solidFill>
                  <a:schemeClr val="bg2">
                    <a:lumMod val="10000"/>
                  </a:schemeClr>
                </a:solidFill>
              </a:rPr>
              <a:t>I now make a grocery list when I go shopping, which means being prepared and not grabbing expensive items impulsively. Additionally, buying food in bulk means not paying a premium for packaging. When it comes to my wardrobe, I don't purchase new clothing; I shop secondhand and get my clothes at a heavily discounted price.</a:t>
            </a:r>
          </a:p>
          <a:p>
            <a:pPr marL="0" indent="0">
              <a:buNone/>
            </a:pPr>
            <a:endParaRPr lang="en-US" sz="2400" dirty="0">
              <a:solidFill>
                <a:schemeClr val="bg2">
                  <a:lumMod val="10000"/>
                </a:schemeClr>
              </a:solidFill>
            </a:endParaRPr>
          </a:p>
          <a:p>
            <a:pPr marL="0" indent="0">
              <a:buNone/>
            </a:pPr>
            <a:r>
              <a:rPr lang="en-US" sz="2400" b="1" dirty="0">
                <a:solidFill>
                  <a:schemeClr val="bg2">
                    <a:lumMod val="10000"/>
                  </a:schemeClr>
                </a:solidFill>
              </a:rPr>
              <a:t>2. I eat better.</a:t>
            </a:r>
            <a:endParaRPr lang="en-US" sz="2400" dirty="0">
              <a:solidFill>
                <a:schemeClr val="bg2">
                  <a:lumMod val="10000"/>
                </a:schemeClr>
              </a:solidFill>
            </a:endParaRPr>
          </a:p>
          <a:p>
            <a:pPr marL="266700" indent="0">
              <a:buNone/>
            </a:pPr>
            <a:r>
              <a:rPr lang="en-US" sz="2400" dirty="0">
                <a:solidFill>
                  <a:schemeClr val="bg2">
                    <a:lumMod val="10000"/>
                  </a:schemeClr>
                </a:solidFill>
              </a:rPr>
              <a:t>Since I purchase unpackaged foods, my unhealthy choices are really limited. Instead, I eat a lot of organic fruits and vegetables, bulk whole grains and legumes, as well as a lot of seasonal, local food, since farmers markets offer amazing unpackaged produce.</a:t>
            </a:r>
          </a:p>
          <a:p>
            <a:pPr marL="514350" indent="-514350">
              <a:buFont typeface="+mj-lt"/>
              <a:buAutoNum type="arabicPeriod"/>
            </a:pPr>
            <a:endParaRPr lang="en-GB" sz="3200" dirty="0">
              <a:solidFill>
                <a:schemeClr val="bg2">
                  <a:lumMod val="10000"/>
                </a:schemeClr>
              </a:solidFill>
            </a:endParaRPr>
          </a:p>
        </p:txBody>
      </p:sp>
      <p:sp>
        <p:nvSpPr>
          <p:cNvPr id="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97072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456" y="858148"/>
            <a:ext cx="11908115" cy="4351338"/>
          </a:xfrm>
        </p:spPr>
        <p:txBody>
          <a:bodyPr>
            <a:noAutofit/>
          </a:bodyPr>
          <a:lstStyle/>
          <a:p>
            <a:pPr marL="0" indent="0">
              <a:buNone/>
            </a:pPr>
            <a:r>
              <a:rPr lang="en-US" sz="2400" b="1" dirty="0">
                <a:solidFill>
                  <a:schemeClr val="bg2">
                    <a:lumMod val="10000"/>
                  </a:schemeClr>
                </a:solidFill>
              </a:rPr>
              <a:t>3. I'm happier.</a:t>
            </a:r>
            <a:endParaRPr lang="en-US" sz="2400" dirty="0">
              <a:solidFill>
                <a:schemeClr val="bg2">
                  <a:lumMod val="10000"/>
                </a:schemeClr>
              </a:solidFill>
            </a:endParaRPr>
          </a:p>
          <a:p>
            <a:pPr marL="266700" indent="0">
              <a:buNone/>
            </a:pPr>
            <a:r>
              <a:rPr lang="en-US" sz="2400" dirty="0">
                <a:solidFill>
                  <a:schemeClr val="bg2">
                    <a:lumMod val="10000"/>
                  </a:schemeClr>
                </a:solidFill>
              </a:rPr>
              <a:t>Before I adopted my zero-waste lifestyle, I would find myself scrambling to the supermarket before it closed, because I didn't shop properly, ordering in takeout because I didn't have food, always going to the pharmacy to get this scrub and that cream, and cleaning constantly because I had so much stuff</a:t>
            </a:r>
            <a:r>
              <a:rPr lang="en-US" sz="2400" dirty="0" smtClean="0">
                <a:solidFill>
                  <a:schemeClr val="bg2">
                    <a:lumMod val="10000"/>
                  </a:schemeClr>
                </a:solidFill>
              </a:rPr>
              <a:t>.</a:t>
            </a:r>
            <a:endParaRPr lang="en-US" sz="2400" dirty="0">
              <a:solidFill>
                <a:schemeClr val="bg2">
                  <a:lumMod val="10000"/>
                </a:schemeClr>
              </a:solidFill>
            </a:endParaRPr>
          </a:p>
          <a:p>
            <a:pPr marL="266700" indent="0">
              <a:buNone/>
            </a:pPr>
            <a:r>
              <a:rPr lang="en-US" sz="2400" dirty="0">
                <a:solidFill>
                  <a:schemeClr val="bg2">
                    <a:lumMod val="10000"/>
                  </a:schemeClr>
                </a:solidFill>
              </a:rPr>
              <a:t>Now, my typical week involves one trip to the store to buy all of the ingredients I need. This trip isn't just for food, but also for cleaning and beauty products, since all of the things I use now can be made with simple, everyday ingredients. Not only is it easier and stress free, it's healthier (no toxic chemicals</a:t>
            </a:r>
            <a:r>
              <a:rPr lang="en-US" sz="2400" dirty="0" smtClean="0">
                <a:solidFill>
                  <a:schemeClr val="bg2">
                    <a:lumMod val="10000"/>
                  </a:schemeClr>
                </a:solidFill>
              </a:rPr>
              <a:t>!).</a:t>
            </a:r>
            <a:endParaRPr lang="en-US" sz="2400" dirty="0">
              <a:solidFill>
                <a:schemeClr val="bg2">
                  <a:lumMod val="10000"/>
                </a:schemeClr>
              </a:solidFill>
            </a:endParaRPr>
          </a:p>
          <a:p>
            <a:pPr marL="266700" indent="0">
              <a:buNone/>
            </a:pPr>
            <a:r>
              <a:rPr lang="en-US" sz="2400" dirty="0">
                <a:solidFill>
                  <a:schemeClr val="bg2">
                    <a:lumMod val="10000"/>
                  </a:schemeClr>
                </a:solidFill>
              </a:rPr>
              <a:t>I never anticipated that actively choosing not to produce waste would turn into my having a higher quality of life. I thought it would just mean not taking out the trash. But what was at first a lifestyle decision became a blog, </a:t>
            </a:r>
            <a:r>
              <a:rPr lang="en-US" sz="2400" dirty="0">
                <a:solidFill>
                  <a:schemeClr val="bg2">
                    <a:lumMod val="10000"/>
                  </a:schemeClr>
                </a:solidFill>
                <a:hlinkClick r:id="rId2"/>
              </a:rPr>
              <a:t>Trash is for Tossers</a:t>
            </a:r>
            <a:r>
              <a:rPr lang="en-US" sz="2400" dirty="0">
                <a:solidFill>
                  <a:schemeClr val="bg2">
                    <a:lumMod val="10000"/>
                  </a:schemeClr>
                </a:solidFill>
              </a:rPr>
              <a:t>, which became a catalyst for chatting with interesting, like-minded people, and making friends.</a:t>
            </a:r>
          </a:p>
          <a:p>
            <a:pPr marL="0" indent="0">
              <a:buNone/>
            </a:pPr>
            <a:endParaRPr lang="en-GB" sz="2400" dirty="0">
              <a:solidFill>
                <a:schemeClr val="bg2">
                  <a:lumMod val="10000"/>
                </a:schemeClr>
              </a:solidFill>
            </a:endParaRPr>
          </a:p>
        </p:txBody>
      </p:sp>
      <p:sp>
        <p:nvSpPr>
          <p:cNvPr id="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33658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1310" y="1542161"/>
            <a:ext cx="11337851" cy="4351338"/>
          </a:xfrm>
        </p:spPr>
        <p:txBody>
          <a:bodyPr>
            <a:normAutofit/>
          </a:bodyPr>
          <a:lstStyle/>
          <a:p>
            <a:pPr marL="0" indent="0">
              <a:buNone/>
            </a:pPr>
            <a:r>
              <a:rPr lang="en-US" sz="2400" dirty="0"/>
              <a:t>Now it's blossomed into my quitting my great post-grad job as Sustainability Manager for the NYC Department of Environmental Protection to start my own zero-waste company, </a:t>
            </a:r>
            <a:r>
              <a:rPr lang="en-US" sz="2400" dirty="0">
                <a:hlinkClick r:id="rId2"/>
              </a:rPr>
              <a:t>The Simply Co</a:t>
            </a:r>
            <a:r>
              <a:rPr lang="en-US" sz="2400" dirty="0"/>
              <a:t>., where I hand-make and sell the products that I learned to produce over the past two years.</a:t>
            </a:r>
          </a:p>
          <a:p>
            <a:pPr marL="0" indent="0">
              <a:buNone/>
            </a:pPr>
            <a:endParaRPr lang="en-US" sz="2400" dirty="0"/>
          </a:p>
          <a:p>
            <a:pPr marL="0" indent="0">
              <a:buNone/>
            </a:pPr>
            <a:r>
              <a:rPr lang="en-US" sz="2400" dirty="0"/>
              <a:t>I didn't start living this lifestyle to make a statement — I began living this way because living a zero-waste life is, to me, the absolutely best way I know how to live a life that aligns with everything I believe in. </a:t>
            </a:r>
          </a:p>
          <a:p>
            <a:pPr marL="0" indent="0">
              <a:buNone/>
            </a:pPr>
            <a:endParaRPr lang="en-GB" sz="3200" dirty="0"/>
          </a:p>
        </p:txBody>
      </p:sp>
      <p:sp>
        <p:nvSpPr>
          <p:cNvPr id="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65958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545228" y="1200324"/>
            <a:ext cx="111495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the </a:t>
            </a:r>
            <a:r>
              <a:rPr lang="en-GB" altLang="en-US" sz="2400" dirty="0" smtClean="0">
                <a:ea typeface="Calibri" panose="020F0502020204030204" pitchFamily="34" charset="0"/>
                <a:cs typeface="Times New Roman" panose="02020603050405020304" pitchFamily="18" charset="0"/>
              </a:rPr>
              <a:t>short introduction </a:t>
            </a:r>
            <a:r>
              <a:rPr kumimoji="0" lang="en-GB" altLang="en-US"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(1.09</a:t>
            </a:r>
            <a:r>
              <a:rPr kumimoji="0" lang="en-GB" altLang="en-US" sz="24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t>
            </a:r>
            <a:r>
              <a:rPr kumimoji="0" lang="en-GB" altLang="en-US"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mins)</a:t>
            </a:r>
            <a:r>
              <a:rPr kumimoji="0" lang="en-GB" altLang="en-US" sz="24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introducing the UK’s first Zero-Waste shop started by a former Manchester United footballer, Richard Eckersley, entitled</a:t>
            </a:r>
            <a:r>
              <a:rPr kumimoji="0" lang="en-GB" altLang="en-US" sz="2400" b="0" i="0" u="none" strike="noStrike" cap="none" normalizeH="0" dirty="0">
                <a:ln>
                  <a:noFill/>
                </a:ln>
                <a:solidFill>
                  <a:schemeClr val="tx1"/>
                </a:solidFill>
                <a:effectLst/>
                <a:ea typeface="Calibri" panose="020F0502020204030204" pitchFamily="34" charset="0"/>
                <a:cs typeface="Times New Roman" panose="02020603050405020304" pitchFamily="18" charset="0"/>
              </a:rPr>
              <a:t>:</a:t>
            </a: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545228" y="2163000"/>
            <a:ext cx="539800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sz="3200" b="1" u="sng" dirty="0" smtClean="0">
                <a:latin typeface="+mj-lt"/>
                <a:hlinkClick r:id="rId2"/>
              </a:rPr>
              <a:t>Earth. Food. Love</a:t>
            </a:r>
            <a:endParaRPr kumimoji="0" lang="en-GB" altLang="en-US" sz="3200" b="1" i="0" u="none" strike="noStrike" cap="none" normalizeH="0" baseline="0" dirty="0">
              <a:ln>
                <a:noFill/>
              </a:ln>
              <a:solidFill>
                <a:srgbClr val="00B0F0"/>
              </a:solidFill>
              <a:effectLst/>
              <a:latin typeface="+mj-lt"/>
              <a:ea typeface="Calibri" panose="020F0502020204030204" pitchFamily="34" charset="0"/>
              <a:cs typeface="Times New Roman" panose="02020603050405020304" pitchFamily="18" charset="0"/>
            </a:endParaRPr>
          </a:p>
          <a:p>
            <a:pPr lvl="0"/>
            <a:r>
              <a:rPr lang="en-GB" altLang="en-US" sz="1200" b="1" dirty="0">
                <a:solidFill>
                  <a:prstClr val="black"/>
                </a:solidFill>
                <a:ea typeface="Calibri" panose="020F0502020204030204" pitchFamily="34" charset="0"/>
                <a:cs typeface="Times New Roman" panose="02020603050405020304" pitchFamily="18" charset="0"/>
              </a:rPr>
              <a:t>Click on the link above for the hyperlink</a:t>
            </a:r>
            <a:endParaRPr lang="en-GB" altLang="en-US" sz="2000" dirty="0">
              <a:solidFill>
                <a:prstClr val="black"/>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3"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1026" name="Picture 2" descr="https://i2-prod.devonlive.com/incoming/article408577.ece/ALTERNATES/s615/SWNS_ZERO_WASTE_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847" y="2364168"/>
            <a:ext cx="5857875"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2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0" name="Oval 9"/>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3607927" y="3454400"/>
            <a:ext cx="5013841" cy="892552"/>
          </a:xfrm>
          <a:prstGeom prst="rect">
            <a:avLst/>
          </a:prstGeom>
          <a:noFill/>
        </p:spPr>
        <p:txBody>
          <a:bodyPr wrap="square" rtlCol="0">
            <a:spAutoFit/>
          </a:bodyPr>
          <a:lstStyle/>
          <a:p>
            <a:pPr algn="ctr"/>
            <a:r>
              <a:rPr lang="en-GB" sz="2800" b="1" dirty="0" smtClean="0">
                <a:solidFill>
                  <a:schemeClr val="bg1"/>
                </a:solidFill>
                <a:latin typeface="Foco" panose="020B0504050202020203" pitchFamily="34" charset="0"/>
              </a:rPr>
              <a:t>W A S T E  F R E E  L I V I N G </a:t>
            </a:r>
            <a:endParaRPr lang="en-GB" sz="1200" b="1" dirty="0" smtClean="0">
              <a:solidFill>
                <a:schemeClr val="bg1"/>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4 </a:t>
            </a:r>
          </a:p>
        </p:txBody>
      </p:sp>
      <p:sp>
        <p:nvSpPr>
          <p:cNvPr id="13" name="TextBox 12"/>
          <p:cNvSpPr txBox="1"/>
          <p:nvPr/>
        </p:nvSpPr>
        <p:spPr>
          <a:xfrm>
            <a:off x="4236968" y="5367222"/>
            <a:ext cx="3718051" cy="400110"/>
          </a:xfrm>
          <a:prstGeom prst="rect">
            <a:avLst/>
          </a:prstGeom>
          <a:noFill/>
        </p:spPr>
        <p:txBody>
          <a:bodyPr wrap="square" rtlCol="0">
            <a:spAutoFit/>
          </a:bodyPr>
          <a:lstStyle/>
          <a:p>
            <a:pPr algn="ctr"/>
            <a:r>
              <a:rPr lang="en-GB" sz="2000" b="1" dirty="0" smtClean="0">
                <a:solidFill>
                  <a:schemeClr val="bg1"/>
                </a:solidFill>
                <a:ea typeface="Times New Roman" panose="02020603050405020304" pitchFamily="18" charset="0"/>
                <a:cs typeface="Times New Roman" panose="02020603050405020304" pitchFamily="18" charset="0"/>
              </a:rPr>
              <a:t>1  HOUR</a:t>
            </a:r>
            <a:endParaRPr lang="en-GB" sz="2000" dirty="0">
              <a:solidFill>
                <a:schemeClr val="bg1"/>
              </a:solidFill>
              <a:ea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2900" y="6038543"/>
            <a:ext cx="1430027" cy="573741"/>
          </a:xfrm>
          <a:prstGeom prst="rect">
            <a:avLst/>
          </a:prstGeom>
        </p:spPr>
      </p:pic>
      <p:sp>
        <p:nvSpPr>
          <p:cNvPr id="7" name="Oval 6"/>
          <p:cNvSpPr/>
          <p:nvPr/>
        </p:nvSpPr>
        <p:spPr>
          <a:xfrm flipH="1">
            <a:off x="6629401" y="5554980"/>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flipH="1">
            <a:off x="5557521" y="5554980"/>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61917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12"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948913" y="1819272"/>
            <a:ext cx="47884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 consider the following questions:</a:t>
            </a:r>
            <a:endParaRPr kumimoji="0" lang="en-GB" altLang="en-US" sz="4000" b="0" i="0" u="none" strike="noStrike" cap="none" normalizeH="0" baseline="0" dirty="0">
              <a:ln>
                <a:noFill/>
              </a:ln>
              <a:solidFill>
                <a:schemeClr val="tx1"/>
              </a:solidFill>
              <a:effectLst/>
            </a:endParaRPr>
          </a:p>
        </p:txBody>
      </p:sp>
      <p:pic>
        <p:nvPicPr>
          <p:cNvPr id="8" name="Picture 2" descr="https://i2-prod.devonlive.com/incoming/article408577.ece/ALTERNATES/s615/SWNS_ZERO_WASTE_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47" y="1570990"/>
            <a:ext cx="5857875"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8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9687" y="1324076"/>
            <a:ext cx="3506449" cy="3506449"/>
          </a:xfrm>
          <a:prstGeom prst="rect">
            <a:avLst/>
          </a:prstGeom>
        </p:spPr>
      </p:pic>
      <p:sp>
        <p:nvSpPr>
          <p:cNvPr id="9" name="Rectangle 8"/>
          <p:cNvSpPr/>
          <p:nvPr/>
        </p:nvSpPr>
        <p:spPr>
          <a:xfrm>
            <a:off x="4745736" y="1796701"/>
            <a:ext cx="2779776" cy="2308324"/>
          </a:xfrm>
          <a:prstGeom prst="rect">
            <a:avLst/>
          </a:prstGeom>
        </p:spPr>
        <p:txBody>
          <a:bodyPr wrap="square">
            <a:spAutoFit/>
          </a:bodyPr>
          <a:lstStyle/>
          <a:p>
            <a:pPr algn="ctr"/>
            <a:r>
              <a:rPr lang="en-GB" sz="2400" dirty="0"/>
              <a:t>Have your responses to the idea of living a zero-waste life changed now that you’ve </a:t>
            </a:r>
            <a:r>
              <a:rPr lang="en-GB" sz="2400" dirty="0" smtClean="0"/>
              <a:t>learned a little more? Why?</a:t>
            </a:r>
            <a:endParaRPr lang="en-GB" sz="2400" dirty="0"/>
          </a:p>
        </p:txBody>
      </p:sp>
    </p:spTree>
    <p:extLst>
      <p:ext uri="{BB962C8B-B14F-4D97-AF65-F5344CB8AC3E}">
        <p14:creationId xmlns:p14="http://schemas.microsoft.com/office/powerpoint/2010/main" val="6631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468" y="625387"/>
            <a:ext cx="5020057" cy="1746504"/>
          </a:xfrm>
          <a:prstGeom prst="rect">
            <a:avLst/>
          </a:prstGeom>
        </p:spPr>
        <p:txBody>
          <a:bodyPr wrap="square">
            <a:spAutoFit/>
          </a:bodyPr>
          <a:lstStyle/>
          <a:p>
            <a:pPr>
              <a:lnSpc>
                <a:spcPct val="107000"/>
              </a:lnSpc>
              <a:spcAft>
                <a:spcPts val="800"/>
              </a:spcAft>
            </a:pPr>
            <a:r>
              <a:rPr lang="en-GB" sz="2400" b="1" dirty="0" smtClean="0">
                <a:solidFill>
                  <a:schemeClr val="bg2">
                    <a:lumMod val="10000"/>
                  </a:schemeClr>
                </a:solidFill>
                <a:ea typeface="Calibri" panose="020F0502020204030204" pitchFamily="34" charset="0"/>
                <a:cs typeface="Times New Roman" panose="02020603050405020304" pitchFamily="18" charset="0"/>
              </a:rPr>
              <a:t>Get involved!</a:t>
            </a:r>
          </a:p>
          <a:p>
            <a:pPr>
              <a:lnSpc>
                <a:spcPct val="107000"/>
              </a:lnSpc>
              <a:spcAft>
                <a:spcPts val="800"/>
              </a:spcAft>
            </a:pPr>
            <a:r>
              <a:rPr lang="en-GB" sz="2000" dirty="0">
                <a:solidFill>
                  <a:schemeClr val="bg2">
                    <a:lumMod val="10000"/>
                  </a:schemeClr>
                </a:solidFill>
                <a:ea typeface="Calibri" panose="020F0502020204030204" pitchFamily="34" charset="0"/>
                <a:cs typeface="Times New Roman" panose="02020603050405020304" pitchFamily="18" charset="0"/>
              </a:rPr>
              <a:t>T</a:t>
            </a:r>
            <a:r>
              <a:rPr lang="en-GB" sz="2000" dirty="0" smtClean="0">
                <a:solidFill>
                  <a:schemeClr val="bg2">
                    <a:lumMod val="10000"/>
                  </a:schemeClr>
                </a:solidFill>
                <a:ea typeface="Calibri" panose="020F0502020204030204" pitchFamily="34" charset="0"/>
                <a:cs typeface="Times New Roman" panose="02020603050405020304" pitchFamily="18" charset="0"/>
              </a:rPr>
              <a:t>ake </a:t>
            </a:r>
            <a:r>
              <a:rPr lang="en-GB" sz="2000" dirty="0">
                <a:solidFill>
                  <a:schemeClr val="bg2">
                    <a:lumMod val="10000"/>
                  </a:schemeClr>
                </a:solidFill>
                <a:ea typeface="Calibri" panose="020F0502020204030204" pitchFamily="34" charset="0"/>
                <a:cs typeface="Times New Roman" panose="02020603050405020304" pitchFamily="18" charset="0"/>
              </a:rPr>
              <a:t>a look at </a:t>
            </a:r>
            <a:r>
              <a:rPr lang="en-GB" sz="2000" dirty="0" smtClean="0">
                <a:solidFill>
                  <a:schemeClr val="bg2">
                    <a:lumMod val="10000"/>
                  </a:schemeClr>
                </a:solidFill>
                <a:ea typeface="Calibri" panose="020F0502020204030204" pitchFamily="34" charset="0"/>
                <a:cs typeface="Times New Roman" panose="02020603050405020304" pitchFamily="18" charset="0"/>
              </a:rPr>
              <a:t>Richard Eckersley’s top tips for cutting down your waste:</a:t>
            </a:r>
          </a:p>
          <a:p>
            <a:pPr>
              <a:lnSpc>
                <a:spcPct val="107000"/>
              </a:lnSpc>
              <a:spcAft>
                <a:spcPts val="800"/>
              </a:spcAft>
            </a:pPr>
            <a:r>
              <a:rPr lang="en-GB" sz="2400" dirty="0" smtClean="0">
                <a:solidFill>
                  <a:schemeClr val="bg2">
                    <a:lumMod val="10000"/>
                  </a:schemeClr>
                </a:solidFill>
                <a:ea typeface="Calibri" panose="020F0502020204030204" pitchFamily="34" charset="0"/>
                <a:cs typeface="Times New Roman" panose="02020603050405020304" pitchFamily="18" charset="0"/>
                <a:hlinkClick r:id="rId2"/>
              </a:rPr>
              <a:t>Reduce your Waste!</a:t>
            </a:r>
            <a:endParaRPr lang="en-GB" sz="2400" dirty="0" smtClean="0">
              <a:solidFill>
                <a:schemeClr val="bg2">
                  <a:lumMod val="10000"/>
                </a:schemeClr>
              </a:solidFill>
              <a:ea typeface="Calibri" panose="020F0502020204030204" pitchFamily="34" charset="0"/>
              <a:cs typeface="Times New Roman" panose="02020603050405020304" pitchFamily="18" charset="0"/>
            </a:endParaRPr>
          </a:p>
        </p:txBody>
      </p:sp>
      <p:pic>
        <p:nvPicPr>
          <p:cNvPr id="1026" name="Picture 2" descr="trending-today-How-This-Girl-Fits-Two-Years-Of-Trash-In-A-Mason-Jar.jpg (1280×7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3598" y="2478209"/>
            <a:ext cx="4642356" cy="261132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3" name="Rectangle 2"/>
          <p:cNvSpPr/>
          <p:nvPr/>
        </p:nvSpPr>
        <p:spPr>
          <a:xfrm>
            <a:off x="445510" y="5156278"/>
            <a:ext cx="4572000" cy="685059"/>
          </a:xfrm>
          <a:prstGeom prst="rect">
            <a:avLst/>
          </a:prstGeom>
        </p:spPr>
        <p:txBody>
          <a:bodyPr wrap="square">
            <a:spAutoFit/>
          </a:bodyPr>
          <a:lstStyle/>
          <a:p>
            <a:pPr>
              <a:lnSpc>
                <a:spcPct val="107000"/>
              </a:lnSpc>
              <a:spcAft>
                <a:spcPts val="800"/>
              </a:spcAft>
            </a:pPr>
            <a:r>
              <a:rPr lang="en-GB" dirty="0" smtClean="0">
                <a:solidFill>
                  <a:schemeClr val="bg2">
                    <a:lumMod val="10000"/>
                  </a:schemeClr>
                </a:solidFill>
                <a:ea typeface="Calibri" panose="020F0502020204030204" pitchFamily="34" charset="0"/>
                <a:cs typeface="Times New Roman" panose="02020603050405020304" pitchFamily="18" charset="0"/>
              </a:rPr>
              <a:t>(*Even international footballers are getting in on the zero-waste action!)</a:t>
            </a:r>
            <a:endParaRPr lang="en-GB" dirty="0">
              <a:solidFill>
                <a:schemeClr val="bg2">
                  <a:lumMod val="10000"/>
                </a:schemeClr>
              </a:solidFill>
              <a:ea typeface="Calibri" panose="020F0502020204030204" pitchFamily="34" charset="0"/>
              <a:cs typeface="Times New Roman" panose="02020603050405020304" pitchFamily="18" charset="0"/>
            </a:endParaRPr>
          </a:p>
        </p:txBody>
      </p:sp>
      <p:sp>
        <p:nvSpPr>
          <p:cNvPr id="6" name="Rectangle 5"/>
          <p:cNvSpPr/>
          <p:nvPr/>
        </p:nvSpPr>
        <p:spPr>
          <a:xfrm>
            <a:off x="6422324" y="625387"/>
            <a:ext cx="5020057" cy="2112566"/>
          </a:xfrm>
          <a:prstGeom prst="rect">
            <a:avLst/>
          </a:prstGeom>
        </p:spPr>
        <p:txBody>
          <a:bodyPr wrap="square">
            <a:spAutoFit/>
          </a:bodyPr>
          <a:lstStyle/>
          <a:p>
            <a:pPr>
              <a:lnSpc>
                <a:spcPct val="107000"/>
              </a:lnSpc>
              <a:spcAft>
                <a:spcPts val="800"/>
              </a:spcAft>
            </a:pPr>
            <a:r>
              <a:rPr lang="en-GB" sz="2400" b="1" dirty="0" smtClean="0">
                <a:solidFill>
                  <a:schemeClr val="bg2">
                    <a:lumMod val="10000"/>
                  </a:schemeClr>
                </a:solidFill>
                <a:ea typeface="Calibri" panose="020F0502020204030204" pitchFamily="34" charset="0"/>
                <a:cs typeface="Times New Roman" panose="02020603050405020304" pitchFamily="18" charset="0"/>
              </a:rPr>
              <a:t>Take action!</a:t>
            </a:r>
          </a:p>
          <a:p>
            <a:pPr>
              <a:lnSpc>
                <a:spcPct val="107000"/>
              </a:lnSpc>
              <a:spcAft>
                <a:spcPts val="800"/>
              </a:spcAft>
            </a:pPr>
            <a:r>
              <a:rPr lang="en-GB" sz="2000" dirty="0" smtClean="0">
                <a:solidFill>
                  <a:schemeClr val="bg2">
                    <a:lumMod val="10000"/>
                  </a:schemeClr>
                </a:solidFill>
                <a:ea typeface="Calibri" panose="020F0502020204030204" pitchFamily="34" charset="0"/>
                <a:cs typeface="Times New Roman" panose="02020603050405020304" pitchFamily="18" charset="0"/>
              </a:rPr>
              <a:t>Visit Lauren Singer’s website </a:t>
            </a:r>
            <a:r>
              <a:rPr lang="en-GB" sz="2000" dirty="0">
                <a:solidFill>
                  <a:schemeClr val="bg2">
                    <a:lumMod val="10000"/>
                  </a:schemeClr>
                </a:solidFill>
                <a:ea typeface="Calibri" panose="020F0502020204030204" pitchFamily="34" charset="0"/>
                <a:cs typeface="Times New Roman" panose="02020603050405020304" pitchFamily="18" charset="0"/>
              </a:rPr>
              <a:t>and blog for some top tips on how to reduce your waste. </a:t>
            </a:r>
            <a:endParaRPr lang="en-GB" sz="2000" dirty="0" smtClean="0">
              <a:solidFill>
                <a:schemeClr val="bg2">
                  <a:lumMod val="10000"/>
                </a:schemeClr>
              </a:solidFill>
              <a:ea typeface="Calibri" panose="020F0502020204030204" pitchFamily="34" charset="0"/>
              <a:cs typeface="Times New Roman" panose="02020603050405020304" pitchFamily="18" charset="0"/>
            </a:endParaRPr>
          </a:p>
          <a:p>
            <a:pPr>
              <a:lnSpc>
                <a:spcPct val="107000"/>
              </a:lnSpc>
              <a:spcAft>
                <a:spcPts val="800"/>
              </a:spcAft>
            </a:pPr>
            <a:r>
              <a:rPr lang="en-GB" sz="2400" u="sng" dirty="0">
                <a:solidFill>
                  <a:schemeClr val="bg2">
                    <a:lumMod val="10000"/>
                  </a:schemeClr>
                </a:solidFill>
                <a:ea typeface="Calibri" panose="020F0502020204030204" pitchFamily="34" charset="0"/>
                <a:cs typeface="Times New Roman" panose="02020603050405020304" pitchFamily="18" charset="0"/>
              </a:rPr>
              <a:t>http://trashisfortossers.com/</a:t>
            </a:r>
            <a:endParaRPr lang="en-GB" sz="2400" dirty="0">
              <a:solidFill>
                <a:schemeClr val="bg2">
                  <a:lumMod val="10000"/>
                </a:schemeClr>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GB" sz="1600" dirty="0">
              <a:solidFill>
                <a:schemeClr val="bg2">
                  <a:lumMod val="10000"/>
                </a:schemeClr>
              </a:solidFill>
              <a:latin typeface="+mj-lt"/>
              <a:ea typeface="Calibri" panose="020F0502020204030204" pitchFamily="34" charset="0"/>
              <a:cs typeface="Times New Roman" panose="02020603050405020304" pitchFamily="18" charset="0"/>
            </a:endParaRPr>
          </a:p>
        </p:txBody>
      </p:sp>
      <p:pic>
        <p:nvPicPr>
          <p:cNvPr id="2050" name="Picture 2" descr="https://ichef.bbci.co.uk/onesport/cps/480/cpsprodpb/5C28/production/_98029532_rexfeatures_8475357a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10" y="2478209"/>
            <a:ext cx="4572000" cy="25717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22324" y="5156278"/>
            <a:ext cx="4663630" cy="685059"/>
          </a:xfrm>
          <a:prstGeom prst="rect">
            <a:avLst/>
          </a:prstGeom>
        </p:spPr>
        <p:txBody>
          <a:bodyPr wrap="square">
            <a:spAutoFit/>
          </a:bodyPr>
          <a:lstStyle/>
          <a:p>
            <a:pPr>
              <a:lnSpc>
                <a:spcPct val="107000"/>
              </a:lnSpc>
              <a:spcAft>
                <a:spcPts val="800"/>
              </a:spcAft>
            </a:pPr>
            <a:r>
              <a:rPr lang="en-GB" dirty="0">
                <a:solidFill>
                  <a:schemeClr val="bg2">
                    <a:lumMod val="10000"/>
                  </a:schemeClr>
                </a:solidFill>
                <a:ea typeface="Calibri" panose="020F0502020204030204" pitchFamily="34" charset="0"/>
                <a:cs typeface="Times New Roman" panose="02020603050405020304" pitchFamily="18" charset="0"/>
              </a:rPr>
              <a:t>(*The jar she is holding contains all of the waste she has produced in the last two years!) </a:t>
            </a:r>
          </a:p>
        </p:txBody>
      </p:sp>
    </p:spTree>
    <p:extLst>
      <p:ext uri="{BB962C8B-B14F-4D97-AF65-F5344CB8AC3E}">
        <p14:creationId xmlns:p14="http://schemas.microsoft.com/office/powerpoint/2010/main" val="2005479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p:cNvSpPr txBox="1"/>
          <p:nvPr/>
        </p:nvSpPr>
        <p:spPr>
          <a:xfrm>
            <a:off x="8299443" y="4229100"/>
            <a:ext cx="3620959" cy="1661993"/>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R U B B I S H  </a:t>
            </a:r>
          </a:p>
          <a:p>
            <a:pPr algn="ctr"/>
            <a:r>
              <a:rPr lang="en-GB" sz="2400" b="1" dirty="0" smtClean="0">
                <a:solidFill>
                  <a:schemeClr val="bg1"/>
                </a:solidFill>
                <a:latin typeface="Foco" panose="020B0504050202020203" pitchFamily="34" charset="0"/>
              </a:rPr>
              <a:t>I N N O V A T I O N S</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589420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sz="2400" dirty="0"/>
              <a:t>There are many organisations working to promote waste reduction, recycling and sustainable futures. </a:t>
            </a:r>
            <a:endParaRPr lang="en-GB" sz="2400" dirty="0" smtClean="0"/>
          </a:p>
          <a:p>
            <a:pPr marL="0" indent="0">
              <a:buNone/>
            </a:pPr>
            <a:r>
              <a:rPr lang="en-GB" sz="2400" dirty="0" smtClean="0"/>
              <a:t>Rather </a:t>
            </a:r>
            <a:r>
              <a:rPr lang="en-GB" sz="2400" dirty="0"/>
              <a:t>than worrying about the difficulties of changing lifestyles, it is often more inspiring to look at the people out there showing new initiatives and campaigns and feel enthused by what is possible with a little effort.  </a:t>
            </a:r>
          </a:p>
          <a:p>
            <a:pPr marL="0" indent="0">
              <a:buNone/>
            </a:pPr>
            <a:endParaRPr lang="en-GB" sz="2400" dirty="0"/>
          </a:p>
        </p:txBody>
      </p:sp>
      <p:sp>
        <p:nvSpPr>
          <p:cNvPr id="7"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867390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2130" y="797442"/>
            <a:ext cx="10922874" cy="4351338"/>
          </a:xfrm>
        </p:spPr>
        <p:txBody>
          <a:bodyPr>
            <a:normAutofit/>
          </a:bodyPr>
          <a:lstStyle/>
          <a:p>
            <a:pPr marL="0" indent="0">
              <a:buNone/>
            </a:pPr>
            <a:r>
              <a:rPr lang="en-GB" sz="2400" dirty="0"/>
              <a:t>Split the class into four groups (or eight groups if you have a large class) and give each group one of the following four campaigns:</a:t>
            </a:r>
          </a:p>
          <a:p>
            <a:pPr marL="0" indent="0">
              <a:buNone/>
            </a:pPr>
            <a:endParaRPr lang="en-GB" sz="2400" dirty="0"/>
          </a:p>
          <a:p>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4105202072"/>
              </p:ext>
            </p:extLst>
          </p:nvPr>
        </p:nvGraphicFramePr>
        <p:xfrm>
          <a:off x="2306284" y="1694902"/>
          <a:ext cx="7469354" cy="4661448"/>
        </p:xfrm>
        <a:graphic>
          <a:graphicData uri="http://schemas.openxmlformats.org/drawingml/2006/table">
            <a:tbl>
              <a:tblPr firstRow="1" bandRow="1">
                <a:tableStyleId>{5C22544A-7EE6-4342-B048-85BDC9FD1C3A}</a:tableStyleId>
              </a:tblPr>
              <a:tblGrid>
                <a:gridCol w="3734677"/>
                <a:gridCol w="3734677"/>
              </a:tblGrid>
              <a:tr h="2330724">
                <a:tc>
                  <a:txBody>
                    <a:bodyPr/>
                    <a:lstStyle/>
                    <a:p>
                      <a:endParaRPr lang="en-GB" dirty="0"/>
                    </a:p>
                  </a:txBody>
                  <a:tcPr>
                    <a:blipFill>
                      <a:blip r:embed="rId2">
                        <a:alphaModFix amt="70000"/>
                      </a:blip>
                      <a:stretch>
                        <a:fillRect/>
                      </a:stretch>
                    </a:blipFill>
                  </a:tcPr>
                </a:tc>
                <a:tc>
                  <a:txBody>
                    <a:bodyPr/>
                    <a:lstStyle/>
                    <a:p>
                      <a:endParaRPr lang="en-GB" dirty="0"/>
                    </a:p>
                  </a:txBody>
                  <a:tcPr>
                    <a:blipFill>
                      <a:blip r:embed="rId3">
                        <a:alphaModFix amt="70000"/>
                      </a:blip>
                      <a:stretch>
                        <a:fillRect/>
                      </a:stretch>
                    </a:blipFill>
                  </a:tcPr>
                </a:tc>
              </a:tr>
              <a:tr h="2330724">
                <a:tc>
                  <a:txBody>
                    <a:bodyPr/>
                    <a:lstStyle/>
                    <a:p>
                      <a:endParaRPr lang="en-GB" dirty="0"/>
                    </a:p>
                  </a:txBody>
                  <a:tcPr>
                    <a:blipFill>
                      <a:blip r:embed="rId4">
                        <a:alphaModFix amt="70000"/>
                      </a:blip>
                      <a:stretch>
                        <a:fillRect/>
                      </a:stretch>
                    </a:blipFill>
                  </a:tcPr>
                </a:tc>
                <a:tc>
                  <a:txBody>
                    <a:bodyPr/>
                    <a:lstStyle/>
                    <a:p>
                      <a:endParaRPr lang="en-GB" dirty="0"/>
                    </a:p>
                  </a:txBody>
                  <a:tcPr>
                    <a:blipFill>
                      <a:blip r:embed="rId5">
                        <a:alphaModFix amt="70000"/>
                      </a:blip>
                      <a:stretch>
                        <a:fillRect/>
                      </a:stretch>
                    </a:blipFill>
                  </a:tcPr>
                </a:tc>
              </a:tr>
            </a:tbl>
          </a:graphicData>
        </a:graphic>
      </p:graphicFrame>
    </p:spTree>
    <p:extLst>
      <p:ext uri="{BB962C8B-B14F-4D97-AF65-F5344CB8AC3E}">
        <p14:creationId xmlns:p14="http://schemas.microsoft.com/office/powerpoint/2010/main" val="2820954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266" y="971178"/>
            <a:ext cx="10515600" cy="5205786"/>
          </a:xfrm>
        </p:spPr>
        <p:txBody>
          <a:bodyPr>
            <a:noAutofit/>
          </a:bodyPr>
          <a:lstStyle/>
          <a:p>
            <a:pPr marL="0" indent="0">
              <a:buNone/>
            </a:pPr>
            <a:r>
              <a:rPr lang="en-GB" sz="2400" dirty="0" smtClean="0">
                <a:solidFill>
                  <a:schemeClr val="bg2">
                    <a:lumMod val="10000"/>
                  </a:schemeClr>
                </a:solidFill>
              </a:rPr>
              <a:t>Using the links to the websites on the following slides, ask students </a:t>
            </a:r>
            <a:r>
              <a:rPr lang="en-GB" sz="2400" dirty="0">
                <a:solidFill>
                  <a:schemeClr val="bg2">
                    <a:lumMod val="10000"/>
                  </a:schemeClr>
                </a:solidFill>
              </a:rPr>
              <a:t>to:</a:t>
            </a:r>
          </a:p>
          <a:p>
            <a:pPr marL="361950" indent="0">
              <a:buNone/>
            </a:pPr>
            <a:endParaRPr lang="en-GB" sz="2400" dirty="0">
              <a:solidFill>
                <a:schemeClr val="bg2">
                  <a:lumMod val="10000"/>
                </a:schemeClr>
              </a:solidFill>
            </a:endParaRPr>
          </a:p>
          <a:p>
            <a:pPr marL="819150" lvl="0" indent="-457200">
              <a:buFont typeface="+mj-lt"/>
              <a:buAutoNum type="arabicPeriod"/>
              <a:tabLst>
                <a:tab pos="542925" algn="l"/>
              </a:tabLst>
            </a:pPr>
            <a:r>
              <a:rPr lang="en-GB" sz="2400" dirty="0">
                <a:solidFill>
                  <a:schemeClr val="bg2">
                    <a:lumMod val="10000"/>
                  </a:schemeClr>
                </a:solidFill>
              </a:rPr>
              <a:t> Find out more about the campaign (research what it is trying to do, how it works, who is behind it) and then assess its positive and negative elements</a:t>
            </a:r>
          </a:p>
          <a:p>
            <a:pPr marL="819150" indent="-457200">
              <a:buFont typeface="+mj-lt"/>
              <a:buAutoNum type="arabicPeriod"/>
            </a:pPr>
            <a:endParaRPr lang="en-GB" sz="2400" dirty="0">
              <a:solidFill>
                <a:schemeClr val="bg2">
                  <a:lumMod val="10000"/>
                </a:schemeClr>
              </a:solidFill>
            </a:endParaRPr>
          </a:p>
          <a:p>
            <a:pPr marL="819150" lvl="0" indent="-457200">
              <a:buFont typeface="+mj-lt"/>
              <a:buAutoNum type="arabicPeriod"/>
            </a:pPr>
            <a:r>
              <a:rPr lang="en-GB" sz="2400" dirty="0">
                <a:solidFill>
                  <a:schemeClr val="bg2">
                    <a:lumMod val="10000"/>
                  </a:schemeClr>
                </a:solidFill>
              </a:rPr>
              <a:t> Explore the intention behind the campaign – is this a good waste-reduction campaign or initiative? Why? Why not</a:t>
            </a:r>
            <a:r>
              <a:rPr lang="en-GB" sz="2400" dirty="0" smtClean="0">
                <a:solidFill>
                  <a:schemeClr val="bg2">
                    <a:lumMod val="10000"/>
                  </a:schemeClr>
                </a:solidFill>
              </a:rPr>
              <a:t>?</a:t>
            </a:r>
            <a:endParaRPr lang="en-GB" sz="2400" dirty="0">
              <a:solidFill>
                <a:schemeClr val="bg2">
                  <a:lumMod val="10000"/>
                </a:schemeClr>
              </a:solidFill>
            </a:endParaRPr>
          </a:p>
        </p:txBody>
      </p:sp>
      <p:sp>
        <p:nvSpPr>
          <p:cNvPr id="7"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8" name="Content Placeholder 1"/>
          <p:cNvSpPr txBox="1">
            <a:spLocks/>
          </p:cNvSpPr>
          <p:nvPr/>
        </p:nvSpPr>
        <p:spPr>
          <a:xfrm>
            <a:off x="7850282" y="3998147"/>
            <a:ext cx="3951889" cy="2178817"/>
          </a:xfrm>
          <a:prstGeom prst="rect">
            <a:avLst/>
          </a:prstGeom>
          <a:solidFill>
            <a:srgbClr val="00B050"/>
          </a:solidFill>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smtClean="0">
              <a:solidFill>
                <a:schemeClr val="bg1"/>
              </a:solidFill>
            </a:endParaRPr>
          </a:p>
          <a:p>
            <a:pPr marL="1009650" indent="-514350">
              <a:buFont typeface="+mj-lt"/>
              <a:buAutoNum type="arabicPeriod"/>
            </a:pPr>
            <a:r>
              <a:rPr lang="en-GB" sz="1800" b="1" dirty="0" smtClean="0">
                <a:solidFill>
                  <a:schemeClr val="bg1"/>
                </a:solidFill>
              </a:rPr>
              <a:t>No Waste Town</a:t>
            </a:r>
          </a:p>
          <a:p>
            <a:pPr marL="1009650" indent="-514350">
              <a:buFont typeface="+mj-lt"/>
              <a:buAutoNum type="arabicPeriod"/>
            </a:pPr>
            <a:r>
              <a:rPr lang="en-GB" sz="1800" b="1" dirty="0" smtClean="0">
                <a:solidFill>
                  <a:schemeClr val="bg1"/>
                </a:solidFill>
              </a:rPr>
              <a:t>Real Junk Food Café</a:t>
            </a:r>
          </a:p>
          <a:p>
            <a:pPr marL="1009650" indent="-514350">
              <a:buFont typeface="+mj-lt"/>
              <a:buAutoNum type="arabicPeriod"/>
            </a:pPr>
            <a:r>
              <a:rPr lang="en-GB" sz="1800" b="1" dirty="0" smtClean="0">
                <a:solidFill>
                  <a:schemeClr val="bg1"/>
                </a:solidFill>
              </a:rPr>
              <a:t>Toast Ale</a:t>
            </a:r>
          </a:p>
          <a:p>
            <a:pPr marL="1009650" indent="-514350">
              <a:buFont typeface="+mj-lt"/>
              <a:buAutoNum type="arabicPeriod"/>
            </a:pPr>
            <a:r>
              <a:rPr lang="en-GB" sz="1800" b="1" dirty="0" smtClean="0">
                <a:solidFill>
                  <a:schemeClr val="bg1"/>
                </a:solidFill>
              </a:rPr>
              <a:t>Too Good to Waste</a:t>
            </a:r>
          </a:p>
          <a:p>
            <a:pPr marL="0" indent="0">
              <a:buNone/>
            </a:pPr>
            <a:endParaRPr lang="en-GB" sz="1800" dirty="0">
              <a:solidFill>
                <a:schemeClr val="bg1"/>
              </a:solidFill>
            </a:endParaRPr>
          </a:p>
        </p:txBody>
      </p:sp>
    </p:spTree>
    <p:extLst>
      <p:ext uri="{BB962C8B-B14F-4D97-AF65-F5344CB8AC3E}">
        <p14:creationId xmlns:p14="http://schemas.microsoft.com/office/powerpoint/2010/main" val="271106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1000"/>
                                        <p:tgtEl>
                                          <p:spTgt spid="8">
                                            <p:txEl>
                                              <p:pRg st="3" end="3"/>
                                            </p:txEl>
                                          </p:spTgt>
                                        </p:tgtEl>
                                      </p:cBhvr>
                                    </p:animEffect>
                                    <p:anim calcmode="lin" valueType="num">
                                      <p:cBhvr>
                                        <p:cTn id="3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1000"/>
                                        <p:tgtEl>
                                          <p:spTgt spid="8">
                                            <p:txEl>
                                              <p:pRg st="4" end="4"/>
                                            </p:txEl>
                                          </p:spTgt>
                                        </p:tgtEl>
                                      </p:cBhvr>
                                    </p:animEffect>
                                    <p:anim calcmode="lin" valueType="num">
                                      <p:cBhvr>
                                        <p:cTn id="4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971178"/>
            <a:ext cx="10515600" cy="5205786"/>
          </a:xfrm>
        </p:spPr>
        <p:txBody>
          <a:bodyPr>
            <a:noAutofit/>
          </a:bodyPr>
          <a:lstStyle/>
          <a:p>
            <a:pPr marL="0" indent="0">
              <a:buNone/>
            </a:pPr>
            <a:endParaRPr lang="en-GB" sz="2400" dirty="0"/>
          </a:p>
          <a:p>
            <a:pPr marL="0" indent="0">
              <a:buNone/>
            </a:pPr>
            <a:r>
              <a:rPr lang="en-GB" sz="2400" dirty="0" smtClean="0"/>
              <a:t>Afterwards, feedback </a:t>
            </a:r>
            <a:r>
              <a:rPr lang="en-GB" sz="2400" dirty="0"/>
              <a:t>to the group </a:t>
            </a:r>
            <a:r>
              <a:rPr lang="en-GB" sz="2400" dirty="0" smtClean="0"/>
              <a:t>and explain:</a:t>
            </a:r>
          </a:p>
          <a:p>
            <a:pPr marL="0" indent="0">
              <a:buNone/>
            </a:pPr>
            <a:endParaRPr lang="en-GB" sz="2400" dirty="0" smtClean="0">
              <a:solidFill>
                <a:schemeClr val="bg2">
                  <a:lumMod val="10000"/>
                </a:schemeClr>
              </a:solidFill>
            </a:endParaRPr>
          </a:p>
          <a:p>
            <a:pPr marL="914405" lvl="1" indent="-457200">
              <a:buAutoNum type="arabicPeriod"/>
            </a:pPr>
            <a:r>
              <a:rPr lang="en-GB" b="1" dirty="0">
                <a:solidFill>
                  <a:schemeClr val="bg2">
                    <a:lumMod val="10000"/>
                  </a:schemeClr>
                </a:solidFill>
              </a:rPr>
              <a:t>W</a:t>
            </a:r>
            <a:r>
              <a:rPr lang="en-GB" b="1" dirty="0" smtClean="0">
                <a:solidFill>
                  <a:schemeClr val="bg2">
                    <a:lumMod val="10000"/>
                  </a:schemeClr>
                </a:solidFill>
              </a:rPr>
              <a:t>ho </a:t>
            </a:r>
            <a:r>
              <a:rPr lang="en-GB" b="1" dirty="0">
                <a:solidFill>
                  <a:schemeClr val="bg2">
                    <a:lumMod val="10000"/>
                  </a:schemeClr>
                </a:solidFill>
              </a:rPr>
              <a:t>or what the organisation is </a:t>
            </a:r>
            <a:endParaRPr lang="en-GB" b="1" dirty="0" smtClean="0">
              <a:solidFill>
                <a:schemeClr val="bg2">
                  <a:lumMod val="10000"/>
                </a:schemeClr>
              </a:solidFill>
            </a:endParaRPr>
          </a:p>
          <a:p>
            <a:pPr marL="914405" lvl="1" indent="-457200">
              <a:buFont typeface="Arial" panose="020B0604020202020204" pitchFamily="34" charset="0"/>
              <a:buAutoNum type="arabicPeriod"/>
            </a:pPr>
            <a:r>
              <a:rPr lang="en-GB" b="1" dirty="0" smtClean="0">
                <a:solidFill>
                  <a:schemeClr val="bg2">
                    <a:lumMod val="10000"/>
                  </a:schemeClr>
                </a:solidFill>
              </a:rPr>
              <a:t>What </a:t>
            </a:r>
            <a:r>
              <a:rPr lang="en-GB" b="1" dirty="0">
                <a:solidFill>
                  <a:schemeClr val="bg2">
                    <a:lumMod val="10000"/>
                  </a:schemeClr>
                </a:solidFill>
              </a:rPr>
              <a:t>they are doing </a:t>
            </a:r>
            <a:r>
              <a:rPr lang="en-GB" b="1" dirty="0" smtClean="0">
                <a:solidFill>
                  <a:schemeClr val="bg2">
                    <a:lumMod val="10000"/>
                  </a:schemeClr>
                </a:solidFill>
              </a:rPr>
              <a:t>to reduce waste</a:t>
            </a:r>
            <a:endParaRPr lang="en-GB" b="1" dirty="0">
              <a:solidFill>
                <a:schemeClr val="bg2">
                  <a:lumMod val="10000"/>
                </a:schemeClr>
              </a:solidFill>
            </a:endParaRPr>
          </a:p>
          <a:p>
            <a:pPr marL="914405" lvl="1" indent="-457200">
              <a:buAutoNum type="arabicPeriod"/>
            </a:pPr>
            <a:r>
              <a:rPr lang="en-GB" b="1" dirty="0" smtClean="0">
                <a:solidFill>
                  <a:schemeClr val="bg2">
                    <a:lumMod val="10000"/>
                  </a:schemeClr>
                </a:solidFill>
              </a:rPr>
              <a:t>Whether they are an ethical and sustainable campaign</a:t>
            </a:r>
          </a:p>
          <a:p>
            <a:pPr marL="914405" lvl="1" indent="-457200">
              <a:buAutoNum type="arabicPeriod"/>
            </a:pPr>
            <a:r>
              <a:rPr lang="en-GB" b="1" dirty="0" smtClean="0">
                <a:solidFill>
                  <a:schemeClr val="bg2">
                    <a:lumMod val="10000"/>
                  </a:schemeClr>
                </a:solidFill>
              </a:rPr>
              <a:t>Whether it is an effective campaign</a:t>
            </a:r>
            <a:endParaRPr lang="en-GB" b="1" dirty="0">
              <a:solidFill>
                <a:schemeClr val="bg2">
                  <a:lumMod val="10000"/>
                </a:schemeClr>
              </a:solidFill>
            </a:endParaRPr>
          </a:p>
          <a:p>
            <a:pPr marL="0" indent="0">
              <a:buNone/>
            </a:pPr>
            <a:endParaRPr lang="en-GB" sz="2400" dirty="0"/>
          </a:p>
        </p:txBody>
      </p:sp>
      <p:sp>
        <p:nvSpPr>
          <p:cNvPr id="7"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8095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ytimg.com/vi/eym10GGidQU/maxresdefaul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271124" y="5395912"/>
            <a:ext cx="10515600" cy="1325563"/>
          </a:xfrm>
        </p:spPr>
        <p:txBody>
          <a:bodyPr>
            <a:normAutofit/>
          </a:bodyPr>
          <a:lstStyle/>
          <a:p>
            <a:pPr algn="r"/>
            <a:r>
              <a:rPr lang="en-GB" sz="5000" b="1" dirty="0" smtClean="0">
                <a:hlinkClick r:id="rId3"/>
              </a:rPr>
              <a:t>Click here</a:t>
            </a:r>
            <a:endParaRPr lang="en-GB" sz="5000" b="1" dirty="0"/>
          </a:p>
        </p:txBody>
      </p:sp>
      <p:sp>
        <p:nvSpPr>
          <p:cNvPr id="6"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17862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6438" y="4654296"/>
            <a:ext cx="10515600" cy="1325563"/>
          </a:xfrm>
        </p:spPr>
        <p:txBody>
          <a:bodyPr>
            <a:normAutofit/>
          </a:bodyPr>
          <a:lstStyle/>
          <a:p>
            <a:pPr algn="r"/>
            <a:r>
              <a:rPr lang="en-GB" sz="5000" b="1" dirty="0" smtClean="0">
                <a:hlinkClick r:id="rId2"/>
              </a:rPr>
              <a:t>Click here</a:t>
            </a:r>
            <a:endParaRPr lang="en-GB" sz="5000" b="1" dirty="0"/>
          </a:p>
        </p:txBody>
      </p:sp>
      <p:pic>
        <p:nvPicPr>
          <p:cNvPr id="3074" name="Picture 2" descr="http://cafe.allhallowsleeds.org.uk/wp-content/uploads/2014/09/logo_280x280.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85240" y="393698"/>
            <a:ext cx="6285187" cy="628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075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this lesson, students will:</a:t>
            </a:r>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Foco"/>
              </a:rPr>
              <a:t>UNLEARN!</a:t>
            </a:r>
            <a:endParaRPr lang="en-GB" sz="1600" b="1" dirty="0">
              <a:solidFill>
                <a:srgbClr val="FEE725"/>
              </a:solidFill>
              <a:latin typeface="Foco"/>
            </a:endParaRPr>
          </a:p>
        </p:txBody>
      </p:sp>
      <p:sp>
        <p:nvSpPr>
          <p:cNvPr id="12" name="Content Placeholder 2"/>
          <p:cNvSpPr txBox="1">
            <a:spLocks/>
          </p:cNvSpPr>
          <p:nvPr/>
        </p:nvSpPr>
        <p:spPr>
          <a:xfrm>
            <a:off x="2148840" y="1839469"/>
            <a:ext cx="92049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Think about and discuss how we think about our personal waste, and explore ways to reduce any excess waste</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Understand how to create a life that isn’t unnecessarily wasteful and the impact that this can have on our own feelings as well as the impact it has on people and planet</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Explore and unravel some of our wasteful habits and think about simple ways to change behaviour</a:t>
            </a:r>
            <a:endParaRPr lang="en-GB" dirty="0"/>
          </a:p>
        </p:txBody>
      </p:sp>
    </p:spTree>
    <p:extLst>
      <p:ext uri="{BB962C8B-B14F-4D97-AF65-F5344CB8AC3E}">
        <p14:creationId xmlns:p14="http://schemas.microsoft.com/office/powerpoint/2010/main" val="4993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1313690" y="5213349"/>
            <a:ext cx="10515600" cy="1325563"/>
          </a:xfrm>
        </p:spPr>
        <p:txBody>
          <a:bodyPr>
            <a:normAutofit/>
          </a:bodyPr>
          <a:lstStyle/>
          <a:p>
            <a:pPr algn="r"/>
            <a:r>
              <a:rPr lang="en-GB" sz="5000" b="1" dirty="0" smtClean="0">
                <a:hlinkClick r:id="rId3"/>
              </a:rPr>
              <a:t>Click here</a:t>
            </a:r>
            <a:endParaRPr lang="en-GB" sz="5000" b="1" dirty="0"/>
          </a:p>
        </p:txBody>
      </p:sp>
      <p:sp>
        <p:nvSpPr>
          <p:cNvPr id="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242374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2694" y="5074920"/>
            <a:ext cx="10515600" cy="1325563"/>
          </a:xfrm>
        </p:spPr>
        <p:txBody>
          <a:bodyPr>
            <a:normAutofit/>
          </a:bodyPr>
          <a:lstStyle/>
          <a:p>
            <a:pPr algn="r"/>
            <a:r>
              <a:rPr lang="en-GB" sz="5000" b="1" dirty="0" smtClean="0">
                <a:hlinkClick r:id="rId2"/>
              </a:rPr>
              <a:t>Click here</a:t>
            </a:r>
            <a:endParaRPr lang="en-GB" sz="5000"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23089" y="260970"/>
            <a:ext cx="6611007" cy="6597030"/>
          </a:xfrm>
          <a:prstGeom prst="rect">
            <a:avLst/>
          </a:prstGeom>
        </p:spPr>
      </p:pic>
    </p:spTree>
    <p:extLst>
      <p:ext uri="{BB962C8B-B14F-4D97-AF65-F5344CB8AC3E}">
        <p14:creationId xmlns:p14="http://schemas.microsoft.com/office/powerpoint/2010/main" val="3337682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p:cNvSpPr txBox="1"/>
          <p:nvPr/>
        </p:nvSpPr>
        <p:spPr>
          <a:xfrm>
            <a:off x="8299443" y="4229100"/>
            <a:ext cx="3620959" cy="1661993"/>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D E C L U T T E R  </a:t>
            </a:r>
          </a:p>
          <a:p>
            <a:pPr algn="ctr"/>
            <a:r>
              <a:rPr lang="en-GB" sz="2400" b="1" dirty="0" smtClean="0">
                <a:solidFill>
                  <a:schemeClr val="bg1"/>
                </a:solidFill>
                <a:latin typeface="Foco" panose="020B0504050202020203" pitchFamily="34" charset="0"/>
              </a:rPr>
              <a:t>Y O U R  L I F E </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218416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5" y="1287500"/>
            <a:ext cx="3326727" cy="3326727"/>
          </a:xfrm>
          <a:prstGeom prst="rect">
            <a:avLst/>
          </a:prstGeom>
        </p:spPr>
      </p:pic>
      <p:sp>
        <p:nvSpPr>
          <p:cNvPr id="11" name="Rectangle 10"/>
          <p:cNvSpPr/>
          <p:nvPr/>
        </p:nvSpPr>
        <p:spPr>
          <a:xfrm>
            <a:off x="4790871" y="1796701"/>
            <a:ext cx="2660934" cy="2308324"/>
          </a:xfrm>
          <a:prstGeom prst="rect">
            <a:avLst/>
          </a:prstGeom>
        </p:spPr>
        <p:txBody>
          <a:bodyPr wrap="square">
            <a:spAutoFit/>
          </a:bodyPr>
          <a:lstStyle/>
          <a:p>
            <a:pPr algn="ctr"/>
            <a:r>
              <a:rPr lang="en-GB" sz="2400" dirty="0">
                <a:solidFill>
                  <a:schemeClr val="bg2">
                    <a:lumMod val="10000"/>
                  </a:schemeClr>
                </a:solidFill>
              </a:rPr>
              <a:t>Is recycling always a good thing? Can it sometimes be an excuse for us to continue making unnecessary waste? </a:t>
            </a:r>
          </a:p>
        </p:txBody>
      </p:sp>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4159" y="882961"/>
            <a:ext cx="3122111" cy="3122111"/>
          </a:xfrm>
          <a:prstGeom prst="rect">
            <a:avLst/>
          </a:prstGeom>
        </p:spPr>
      </p:pic>
      <p:sp>
        <p:nvSpPr>
          <p:cNvPr id="13" name="Rectangle 12"/>
          <p:cNvSpPr/>
          <p:nvPr/>
        </p:nvSpPr>
        <p:spPr>
          <a:xfrm>
            <a:off x="1563624" y="1358866"/>
            <a:ext cx="2450592" cy="2308324"/>
          </a:xfrm>
          <a:prstGeom prst="rect">
            <a:avLst/>
          </a:prstGeom>
        </p:spPr>
        <p:txBody>
          <a:bodyPr wrap="square">
            <a:spAutoFit/>
          </a:bodyPr>
          <a:lstStyle/>
          <a:p>
            <a:pPr algn="ctr"/>
            <a:r>
              <a:rPr lang="en-GB" sz="2400" dirty="0">
                <a:solidFill>
                  <a:schemeClr val="bg2">
                    <a:lumMod val="10000"/>
                  </a:schemeClr>
                </a:solidFill>
              </a:rPr>
              <a:t>Is convenience often more important to us than sustainability? Why?</a:t>
            </a: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6770" y="2328362"/>
            <a:ext cx="3044655" cy="3044655"/>
          </a:xfrm>
          <a:prstGeom prst="rect">
            <a:avLst/>
          </a:prstGeom>
        </p:spPr>
      </p:pic>
      <p:sp>
        <p:nvSpPr>
          <p:cNvPr id="10" name="Rectangle 9"/>
          <p:cNvSpPr/>
          <p:nvPr/>
        </p:nvSpPr>
        <p:spPr>
          <a:xfrm>
            <a:off x="8269066" y="2950863"/>
            <a:ext cx="2640070" cy="1569660"/>
          </a:xfrm>
          <a:prstGeom prst="rect">
            <a:avLst/>
          </a:prstGeom>
        </p:spPr>
        <p:txBody>
          <a:bodyPr wrap="square">
            <a:spAutoFit/>
          </a:bodyPr>
          <a:lstStyle/>
          <a:p>
            <a:pPr algn="ctr"/>
            <a:r>
              <a:rPr lang="en-GB" sz="2400" dirty="0">
                <a:solidFill>
                  <a:schemeClr val="bg2">
                    <a:lumMod val="10000"/>
                  </a:schemeClr>
                </a:solidFill>
              </a:rPr>
              <a:t>Do we have a collective responsibility to reduce our waste?</a:t>
            </a:r>
          </a:p>
        </p:txBody>
      </p:sp>
    </p:spTree>
    <p:extLst>
      <p:ext uri="{BB962C8B-B14F-4D97-AF65-F5344CB8AC3E}">
        <p14:creationId xmlns:p14="http://schemas.microsoft.com/office/powerpoint/2010/main" val="9072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308126" y="954575"/>
            <a:ext cx="1114958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the </a:t>
            </a:r>
            <a:r>
              <a:rPr lang="en-GB" altLang="en-US" sz="2400" dirty="0" smtClean="0">
                <a:ea typeface="Calibri" panose="020F0502020204030204" pitchFamily="34" charset="0"/>
                <a:cs typeface="Times New Roman" panose="02020603050405020304" pitchFamily="18" charset="0"/>
              </a:rPr>
              <a:t>short introduction </a:t>
            </a:r>
            <a:r>
              <a:rPr kumimoji="0" lang="en-GB" altLang="en-US"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(52 seconds) to a TV programme</a:t>
            </a:r>
            <a:r>
              <a:rPr kumimoji="0" lang="en-GB" altLang="en-US" sz="24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from the 1970s about </a:t>
            </a:r>
            <a:r>
              <a:rPr lang="en-GB" altLang="en-US" sz="2400" dirty="0" smtClean="0">
                <a:ea typeface="Calibri" panose="020F0502020204030204" pitchFamily="34" charset="0"/>
                <a:cs typeface="Times New Roman" panose="02020603050405020304" pitchFamily="18" charset="0"/>
              </a:rPr>
              <a:t>litter-collecting animals </a:t>
            </a:r>
            <a:r>
              <a:rPr kumimoji="0" lang="en-GB" altLang="en-US" sz="24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called:</a:t>
            </a: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308126" y="1954365"/>
            <a:ext cx="539800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sz="3600" b="1" u="sng" dirty="0" smtClean="0">
                <a:latin typeface="+mj-lt"/>
                <a:hlinkClick r:id="rId2"/>
              </a:rPr>
              <a:t>The Wombles</a:t>
            </a:r>
            <a:endParaRPr kumimoji="0" lang="en-GB" altLang="en-US" sz="3600" b="1" i="0" u="none" strike="noStrike" cap="none" normalizeH="0" baseline="0" dirty="0">
              <a:ln>
                <a:noFill/>
              </a:ln>
              <a:solidFill>
                <a:srgbClr val="00B0F0"/>
              </a:solidFill>
              <a:effectLst/>
              <a:latin typeface="+mj-lt"/>
              <a:ea typeface="Calibri" panose="020F0502020204030204" pitchFamily="34" charset="0"/>
              <a:cs typeface="Times New Roman" panose="02020603050405020304" pitchFamily="18" charset="0"/>
            </a:endParaRPr>
          </a:p>
          <a:p>
            <a:pPr lvl="0"/>
            <a:r>
              <a:rPr lang="en-GB" altLang="en-US" sz="1400" b="1" dirty="0">
                <a:solidFill>
                  <a:prstClr val="black"/>
                </a:solidFill>
                <a:ea typeface="Calibri" panose="020F0502020204030204" pitchFamily="34" charset="0"/>
                <a:cs typeface="Times New Roman" panose="02020603050405020304" pitchFamily="18" charset="0"/>
              </a:rPr>
              <a:t>Click on the link above for the hyperlink</a:t>
            </a:r>
            <a:endParaRPr lang="en-GB" altLang="en-US" sz="2400" dirty="0">
              <a:solidFill>
                <a:prstClr val="black"/>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13" name="Picture 2" descr="http://ichef-1.bbci.co.uk/news/660/cpsprodpb/3204/production/_90440821_hi00543457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9727" y="1853872"/>
            <a:ext cx="6286500" cy="418147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037596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12"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7250665" y="2180025"/>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 consider the following </a:t>
            </a:r>
            <a:r>
              <a:rPr lang="en-GB" altLang="en-US" sz="2400" dirty="0" smtClean="0">
                <a:ea typeface="Calibri" panose="020F0502020204030204" pitchFamily="34" charset="0"/>
                <a:cs typeface="Times New Roman" panose="02020603050405020304" pitchFamily="18" charset="0"/>
              </a:rPr>
              <a:t>ideas</a:t>
            </a:r>
            <a:r>
              <a:rPr kumimoji="0" lang="en-GB" altLang="en-US"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kumimoji="0" lang="en-GB" altLang="en-US" sz="4000" b="0" i="0" u="none" strike="noStrike" cap="none" normalizeH="0" baseline="0" dirty="0">
              <a:ln>
                <a:noFill/>
              </a:ln>
              <a:solidFill>
                <a:schemeClr val="tx1"/>
              </a:solidFill>
              <a:effectLst/>
            </a:endParaRPr>
          </a:p>
        </p:txBody>
      </p:sp>
      <p:pic>
        <p:nvPicPr>
          <p:cNvPr id="2050" name="Picture 2" descr="http://ichef-1.bbci.co.uk/news/660/cpsprodpb/3204/production/_90440821_hi00543457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3421" y="1612134"/>
            <a:ext cx="62865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2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371858" y="750789"/>
            <a:ext cx="11387326" cy="5303203"/>
          </a:xfrm>
        </p:spPr>
        <p:txBody>
          <a:bodyPr>
            <a:noAutofit/>
          </a:bodyPr>
          <a:lstStyle/>
          <a:p>
            <a:pPr marL="0" indent="0">
              <a:buNone/>
            </a:pPr>
            <a:r>
              <a:rPr lang="en-GB" sz="2400" dirty="0" smtClean="0"/>
              <a:t>The Wombles was a programme showing young children the importance of litter-picking and being resourceful and were early pioneers of recycling and up-cycling. One of the phrases that was in the theme-song was: </a:t>
            </a:r>
          </a:p>
          <a:p>
            <a:pPr marL="0" indent="0">
              <a:buNone/>
            </a:pPr>
            <a:endParaRPr lang="en-GB" sz="2400" dirty="0" smtClean="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smtClean="0"/>
          </a:p>
          <a:p>
            <a:pPr marL="0" indent="0">
              <a:buNone/>
            </a:pPr>
            <a:r>
              <a:rPr lang="en-GB" sz="2400" dirty="0" smtClean="0"/>
              <a:t>Read the following article called </a:t>
            </a:r>
            <a:r>
              <a:rPr lang="en-GB" sz="2400" b="1" dirty="0" smtClean="0">
                <a:hlinkClick r:id="rId2"/>
              </a:rPr>
              <a:t>The Wombles at 40 </a:t>
            </a:r>
            <a:r>
              <a:rPr lang="en-GB" sz="2400" dirty="0" smtClean="0"/>
              <a:t>which talks about why the Wombles are more important than ever.</a:t>
            </a:r>
            <a:endParaRPr lang="en-GB" sz="2400" dirty="0"/>
          </a:p>
          <a:p>
            <a:pPr marL="0" indent="0">
              <a:buNone/>
            </a:pPr>
            <a:endParaRPr lang="en-GB" dirty="0"/>
          </a:p>
        </p:txBody>
      </p:sp>
      <p:sp>
        <p:nvSpPr>
          <p:cNvPr id="11"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2" name="Oval Callout 1"/>
          <p:cNvSpPr/>
          <p:nvPr/>
        </p:nvSpPr>
        <p:spPr>
          <a:xfrm>
            <a:off x="6034303" y="1655064"/>
            <a:ext cx="3786353" cy="3229554"/>
          </a:xfrm>
          <a:prstGeom prst="wedgeEllipseCallout">
            <a:avLst>
              <a:gd name="adj1" fmla="val -60551"/>
              <a:gd name="adj2" fmla="val 1247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Making good use of the things that we find – the things that they everyday folks leave behind…</a:t>
            </a:r>
            <a:endParaRPr lang="en-GB" sz="2400" dirty="0"/>
          </a:p>
        </p:txBody>
      </p:sp>
      <p:pic>
        <p:nvPicPr>
          <p:cNvPr id="6146" name="Picture 2" descr="http://i.huffpost.com/gen/1380439/images/n-WOMBLES-628x3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620" y="2474837"/>
            <a:ext cx="3454180" cy="172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07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b="1" dirty="0">
                <a:solidFill>
                  <a:schemeClr val="bg2">
                    <a:lumMod val="10000"/>
                  </a:schemeClr>
                </a:solidFill>
                <a:latin typeface="+mn-lt"/>
              </a:rPr>
              <a:t>The Wombles at 40 – why we need them more than ever</a:t>
            </a:r>
            <a:endParaRPr lang="en-GB" sz="4800" b="1" dirty="0">
              <a:solidFill>
                <a:schemeClr val="bg2">
                  <a:lumMod val="10000"/>
                </a:schemeClr>
              </a:solidFill>
              <a:latin typeface="+mn-lt"/>
            </a:endParaRPr>
          </a:p>
        </p:txBody>
      </p:sp>
      <p:sp>
        <p:nvSpPr>
          <p:cNvPr id="2" name="Content Placeholder 1"/>
          <p:cNvSpPr>
            <a:spLocks noGrp="1"/>
          </p:cNvSpPr>
          <p:nvPr>
            <p:ph idx="1"/>
          </p:nvPr>
        </p:nvSpPr>
        <p:spPr>
          <a:xfrm>
            <a:off x="423530" y="1646237"/>
            <a:ext cx="11175122" cy="4665664"/>
          </a:xfrm>
        </p:spPr>
        <p:txBody>
          <a:bodyPr>
            <a:noAutofit/>
          </a:bodyPr>
          <a:lstStyle/>
          <a:p>
            <a:pPr marL="0" indent="0">
              <a:buNone/>
            </a:pPr>
            <a:r>
              <a:rPr lang="en-GB" sz="2400" dirty="0">
                <a:solidFill>
                  <a:schemeClr val="bg2">
                    <a:lumMod val="10000"/>
                  </a:schemeClr>
                </a:solidFill>
              </a:rPr>
              <a:t>The Guardian | by </a:t>
            </a:r>
            <a:r>
              <a:rPr lang="en-GB" sz="2400" dirty="0">
                <a:solidFill>
                  <a:schemeClr val="bg2">
                    <a:lumMod val="10000"/>
                  </a:schemeClr>
                </a:solidFill>
                <a:hlinkClick r:id="rId2"/>
              </a:rPr>
              <a:t>Stuart Jeffries</a:t>
            </a:r>
            <a:r>
              <a:rPr lang="en-GB" sz="2400" dirty="0">
                <a:solidFill>
                  <a:schemeClr val="bg2">
                    <a:lumMod val="10000"/>
                  </a:schemeClr>
                </a:solidFill>
              </a:rPr>
              <a:t> </a:t>
            </a:r>
          </a:p>
          <a:p>
            <a:pPr marL="0" indent="0">
              <a:buNone/>
            </a:pPr>
            <a:r>
              <a:rPr lang="en-US" sz="2400" dirty="0">
                <a:solidFill>
                  <a:schemeClr val="bg2">
                    <a:lumMod val="10000"/>
                  </a:schemeClr>
                </a:solidFill>
              </a:rPr>
              <a:t>Who would win a fight between a </a:t>
            </a:r>
            <a:r>
              <a:rPr lang="en-US" sz="2400" dirty="0">
                <a:solidFill>
                  <a:schemeClr val="bg2">
                    <a:lumMod val="10000"/>
                  </a:schemeClr>
                </a:solidFill>
                <a:hlinkClick r:id="rId3"/>
              </a:rPr>
              <a:t>Womble</a:t>
            </a:r>
            <a:r>
              <a:rPr lang="en-US" sz="2400" dirty="0">
                <a:solidFill>
                  <a:schemeClr val="bg2">
                    <a:lumMod val="10000"/>
                  </a:schemeClr>
                </a:solidFill>
              </a:rPr>
              <a:t> and a </a:t>
            </a:r>
            <a:r>
              <a:rPr lang="en-US" sz="2400" dirty="0">
                <a:solidFill>
                  <a:schemeClr val="bg2">
                    <a:lumMod val="10000"/>
                  </a:schemeClr>
                </a:solidFill>
                <a:hlinkClick r:id="rId4"/>
              </a:rPr>
              <a:t>Teletubby</a:t>
            </a:r>
            <a:r>
              <a:rPr lang="en-US" sz="2400" dirty="0">
                <a:solidFill>
                  <a:schemeClr val="bg2">
                    <a:lumMod val="10000"/>
                  </a:schemeClr>
                </a:solidFill>
              </a:rPr>
              <a:t>? Why did the Wombles' 1970s mission to teach a nation not to litter fail so abjectly? How did they, </a:t>
            </a:r>
            <a:r>
              <a:rPr lang="en-US" sz="2400" dirty="0">
                <a:solidFill>
                  <a:schemeClr val="bg2">
                    <a:lumMod val="10000"/>
                  </a:schemeClr>
                </a:solidFill>
                <a:hlinkClick r:id="rId5"/>
              </a:rPr>
              <a:t>as Marvin Gaye </a:t>
            </a:r>
            <a:r>
              <a:rPr lang="en-US" sz="2400" dirty="0" smtClean="0">
                <a:solidFill>
                  <a:schemeClr val="bg2">
                    <a:lumMod val="10000"/>
                  </a:schemeClr>
                </a:solidFill>
                <a:hlinkClick r:id="rId5"/>
              </a:rPr>
              <a:t>would </a:t>
            </a:r>
            <a:r>
              <a:rPr lang="en-US" sz="2400" dirty="0">
                <a:solidFill>
                  <a:schemeClr val="bg2">
                    <a:lumMod val="10000"/>
                  </a:schemeClr>
                </a:solidFill>
                <a:hlinkClick r:id="rId5"/>
              </a:rPr>
              <a:t>put it</a:t>
            </a:r>
            <a:r>
              <a:rPr lang="en-US" sz="2400" dirty="0">
                <a:solidFill>
                  <a:schemeClr val="bg2">
                    <a:lumMod val="10000"/>
                  </a:schemeClr>
                </a:solidFill>
              </a:rPr>
              <a:t>, get it on? Forget about the wonders of the ice age: as the Wombles of Wimbledon Common celebrate their 40th birthday, these are the questions that need answering.</a:t>
            </a:r>
          </a:p>
          <a:p>
            <a:pPr marL="0" indent="0">
              <a:buNone/>
            </a:pPr>
            <a:endParaRPr lang="en-US" sz="2400" dirty="0">
              <a:solidFill>
                <a:schemeClr val="bg2">
                  <a:lumMod val="10000"/>
                </a:schemeClr>
              </a:solidFill>
            </a:endParaRPr>
          </a:p>
          <a:p>
            <a:pPr marL="0" indent="0">
              <a:buNone/>
            </a:pPr>
            <a:r>
              <a:rPr lang="en-US" sz="2400" dirty="0">
                <a:solidFill>
                  <a:schemeClr val="bg2">
                    <a:lumMod val="10000"/>
                  </a:schemeClr>
                </a:solidFill>
              </a:rPr>
              <a:t>Let's tackle the first question. Obviously your Teletubby, while having much the same BMI as your mature Womble, is bigger and thus more terrifying in a smackdown scenario. That said, the former's gaudy colour scheme (Tinky Winky purple, Laa-Laa yellow) would make a surprise attack unlikely on even a very slow-witted Womble (I'm thinking of Tomsk, who has the lowest womble IQ and, as axiomatically follows, likes golf). </a:t>
            </a:r>
          </a:p>
          <a:p>
            <a:pPr marL="0" indent="0">
              <a:buNone/>
            </a:pPr>
            <a:endParaRPr lang="en-GB" sz="2400" dirty="0">
              <a:solidFill>
                <a:schemeClr val="bg2">
                  <a:lumMod val="10000"/>
                </a:schemeClr>
              </a:solidFill>
            </a:endParaRPr>
          </a:p>
        </p:txBody>
      </p:sp>
      <p:sp>
        <p:nvSpPr>
          <p:cNvPr id="7"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9132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78" y="614997"/>
            <a:ext cx="11478766" cy="5923915"/>
          </a:xfrm>
        </p:spPr>
        <p:txBody>
          <a:bodyPr>
            <a:noAutofit/>
          </a:bodyPr>
          <a:lstStyle/>
          <a:p>
            <a:pPr marL="0" indent="0">
              <a:buNone/>
            </a:pPr>
            <a:r>
              <a:rPr lang="en-US" sz="2400" dirty="0">
                <a:solidFill>
                  <a:schemeClr val="bg2">
                    <a:lumMod val="10000"/>
                  </a:schemeClr>
                </a:solidFill>
              </a:rPr>
              <a:t>Plus, because each Teletubby contains a sweating actor who's going to sack their agent as soon as they get out of their fur suit, they aren't exactly going to chase down their preys like cheetahs. Wombles are stuffed, and have no such motivational issues. Wombles, unlike Teletubbies, have vicious little eyes and snouts that suggest powerful teeth – both good in a scrap. They also have retractable claws, decisive in close combat – and definitive proof that 1970s kids' TV is better than today's.</a:t>
            </a:r>
          </a:p>
          <a:p>
            <a:pPr marL="0" indent="0">
              <a:buNone/>
            </a:pPr>
            <a:endParaRPr lang="en-US" sz="2400" dirty="0">
              <a:solidFill>
                <a:schemeClr val="bg2">
                  <a:lumMod val="10000"/>
                </a:schemeClr>
              </a:solidFill>
            </a:endParaRPr>
          </a:p>
          <a:p>
            <a:pPr marL="0" indent="0">
              <a:buNone/>
            </a:pPr>
            <a:r>
              <a:rPr lang="en-US" sz="2400" dirty="0">
                <a:solidFill>
                  <a:schemeClr val="bg2">
                    <a:lumMod val="10000"/>
                  </a:schemeClr>
                </a:solidFill>
              </a:rPr>
              <a:t>Wikipedia puts about </a:t>
            </a:r>
            <a:r>
              <a:rPr lang="en-US" sz="2400" dirty="0">
                <a:solidFill>
                  <a:schemeClr val="bg2">
                    <a:lumMod val="10000"/>
                  </a:schemeClr>
                </a:solidFill>
                <a:hlinkClick r:id="rId2"/>
              </a:rPr>
              <a:t>the nonsense that wombles are raccoons</a:t>
            </a:r>
            <a:r>
              <a:rPr lang="en-US" sz="2400" dirty="0">
                <a:solidFill>
                  <a:schemeClr val="bg2">
                    <a:lumMod val="10000"/>
                  </a:schemeClr>
                </a:solidFill>
              </a:rPr>
              <a:t>. Do raccoons wear scarfs, spectacles and hats? Aren't raccoons, in fact, known for tipping up bins rather than initiating community-wide, proto-recycling initiatives? A Womble's life span, unlike a raccoon's, may be as long as 300 years (the </a:t>
            </a:r>
            <a:r>
              <a:rPr lang="en-US" sz="2400" dirty="0">
                <a:solidFill>
                  <a:schemeClr val="bg2">
                    <a:lumMod val="10000"/>
                  </a:schemeClr>
                </a:solidFill>
                <a:hlinkClick r:id="rId3"/>
              </a:rPr>
              <a:t>Womble song Minuetto Allegretto</a:t>
            </a:r>
            <a:r>
              <a:rPr lang="en-US" sz="2400" dirty="0">
                <a:solidFill>
                  <a:schemeClr val="bg2">
                    <a:lumMod val="10000"/>
                  </a:schemeClr>
                </a:solidFill>
              </a:rPr>
              <a:t> refers to Great Uncle Bulgaria as being a lad in 1780: you do the maths). This may explain how Great Uncle Bulgaria beat Britain's fascistic immigration system. Long-lived, species-non-specific stuffed animals rarely require visas, even when travelling from outside the EU.</a:t>
            </a:r>
          </a:p>
          <a:p>
            <a:endParaRPr lang="en-GB" sz="3200" dirty="0">
              <a:solidFill>
                <a:schemeClr val="bg2">
                  <a:lumMod val="10000"/>
                </a:schemeClr>
              </a:solidFill>
            </a:endParaRPr>
          </a:p>
        </p:txBody>
      </p:sp>
      <p:sp>
        <p:nvSpPr>
          <p:cNvPr id="6"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86103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418" y="515164"/>
            <a:ext cx="11784722" cy="5072063"/>
          </a:xfrm>
        </p:spPr>
        <p:txBody>
          <a:bodyPr>
            <a:noAutofit/>
          </a:bodyPr>
          <a:lstStyle/>
          <a:p>
            <a:pPr marL="0" indent="0">
              <a:buNone/>
            </a:pPr>
            <a:r>
              <a:rPr lang="en-US" sz="2400" dirty="0">
                <a:solidFill>
                  <a:schemeClr val="bg2">
                    <a:lumMod val="10000"/>
                  </a:schemeClr>
                </a:solidFill>
              </a:rPr>
              <a:t>The great tragedy of the Wombles is that their mission to make Britain tidier now looks like a sick joke. The concept was dreamed up in 1968 by </a:t>
            </a:r>
            <a:r>
              <a:rPr lang="en-US" sz="2400" dirty="0">
                <a:solidFill>
                  <a:schemeClr val="bg2">
                    <a:lumMod val="10000"/>
                  </a:schemeClr>
                </a:solidFill>
                <a:hlinkClick r:id="rId2"/>
              </a:rPr>
              <a:t>the late children's author Elisabeth Beresford</a:t>
            </a:r>
            <a:r>
              <a:rPr lang="en-US" sz="2400" dirty="0">
                <a:solidFill>
                  <a:schemeClr val="bg2">
                    <a:lumMod val="10000"/>
                  </a:schemeClr>
                </a:solidFill>
              </a:rPr>
              <a:t>, and later adapted for TV by means of </a:t>
            </a:r>
            <a:r>
              <a:rPr lang="en-US" sz="2400" dirty="0">
                <a:solidFill>
                  <a:schemeClr val="bg2">
                    <a:lumMod val="10000"/>
                  </a:schemeClr>
                </a:solidFill>
                <a:hlinkClick r:id="rId3"/>
              </a:rPr>
              <a:t>Ivor Wood's brilliant stop-motion animation</a:t>
            </a:r>
            <a:r>
              <a:rPr lang="en-US" sz="2400" dirty="0">
                <a:solidFill>
                  <a:schemeClr val="bg2">
                    <a:lumMod val="10000"/>
                  </a:schemeClr>
                </a:solidFill>
              </a:rPr>
              <a:t>, an adorable </a:t>
            </a:r>
            <a:r>
              <a:rPr lang="en-US" sz="2400" dirty="0">
                <a:solidFill>
                  <a:schemeClr val="bg2">
                    <a:lumMod val="10000"/>
                  </a:schemeClr>
                </a:solidFill>
                <a:hlinkClick r:id="rId4"/>
              </a:rPr>
              <a:t>Bernard Cribbins</a:t>
            </a:r>
            <a:r>
              <a:rPr lang="en-US" sz="2400" dirty="0">
                <a:solidFill>
                  <a:schemeClr val="bg2">
                    <a:lumMod val="10000"/>
                  </a:schemeClr>
                </a:solidFill>
              </a:rPr>
              <a:t>' narration and </a:t>
            </a:r>
            <a:r>
              <a:rPr lang="en-US" sz="2400" dirty="0">
                <a:solidFill>
                  <a:schemeClr val="bg2">
                    <a:lumMod val="10000"/>
                  </a:schemeClr>
                </a:solidFill>
                <a:hlinkClick r:id="rId5"/>
              </a:rPr>
              <a:t>Mike Batt</a:t>
            </a:r>
            <a:r>
              <a:rPr lang="en-US" sz="2400" dirty="0">
                <a:solidFill>
                  <a:schemeClr val="bg2">
                    <a:lumMod val="10000"/>
                  </a:schemeClr>
                </a:solidFill>
              </a:rPr>
              <a:t>'s undying theme music. It is as laughable as the </a:t>
            </a:r>
            <a:r>
              <a:rPr lang="en-US" sz="2400" dirty="0">
                <a:solidFill>
                  <a:schemeClr val="bg2">
                    <a:lumMod val="10000"/>
                  </a:schemeClr>
                </a:solidFill>
                <a:hlinkClick r:id="rId6"/>
              </a:rPr>
              <a:t>Keep Britain Tidy campaign</a:t>
            </a:r>
            <a:r>
              <a:rPr lang="en-US" sz="2400" dirty="0">
                <a:solidFill>
                  <a:schemeClr val="bg2">
                    <a:lumMod val="10000"/>
                  </a:schemeClr>
                </a:solidFill>
              </a:rPr>
              <a:t>. Think of how last month's snow encouraged some dog owners to believe they had a free pass to let their pets befoul the pavements, rather in the way that </a:t>
            </a:r>
            <a:r>
              <a:rPr lang="en-US" sz="2400" dirty="0">
                <a:solidFill>
                  <a:schemeClr val="bg2">
                    <a:lumMod val="10000"/>
                  </a:schemeClr>
                </a:solidFill>
                <a:hlinkClick r:id="rId7"/>
              </a:rPr>
              <a:t>Mike Batt's Wombling Merry Christmas</a:t>
            </a:r>
            <a:r>
              <a:rPr lang="en-US" sz="2400" dirty="0">
                <a:solidFill>
                  <a:schemeClr val="bg2">
                    <a:lumMod val="10000"/>
                  </a:schemeClr>
                </a:solidFill>
              </a:rPr>
              <a:t> befouled the singles chart in December 1974. Actually, that's unfair: there was much worse stuff (</a:t>
            </a:r>
            <a:r>
              <a:rPr lang="en-US" sz="2400" dirty="0">
                <a:solidFill>
                  <a:schemeClr val="bg2">
                    <a:lumMod val="10000"/>
                  </a:schemeClr>
                </a:solidFill>
                <a:hlinkClick r:id="rId8"/>
              </a:rPr>
              <a:t>Mud's Lonely This Christmas</a:t>
            </a:r>
            <a:r>
              <a:rPr lang="en-US" sz="2400" dirty="0">
                <a:solidFill>
                  <a:schemeClr val="bg2">
                    <a:lumMod val="10000"/>
                  </a:schemeClr>
                </a:solidFill>
              </a:rPr>
              <a:t>, for one).</a:t>
            </a:r>
          </a:p>
          <a:p>
            <a:pPr marL="0" indent="0">
              <a:buNone/>
            </a:pPr>
            <a:endParaRPr lang="en-US" sz="2400" dirty="0">
              <a:solidFill>
                <a:schemeClr val="bg2">
                  <a:lumMod val="10000"/>
                </a:schemeClr>
              </a:solidFill>
            </a:endParaRPr>
          </a:p>
          <a:p>
            <a:pPr marL="0" indent="0">
              <a:buNone/>
            </a:pPr>
            <a:r>
              <a:rPr lang="en-US" sz="2400" dirty="0">
                <a:solidFill>
                  <a:schemeClr val="bg2">
                    <a:lumMod val="10000"/>
                  </a:schemeClr>
                </a:solidFill>
              </a:rPr>
              <a:t>Did the Wombles clean up their own mess? A rhetorical question: of course they did! When they went for a walk, Tobermory would lead the way, followed by Orinoco, who carried a bag for Tobermory's waste, followed by Bungo, who was tasked with bagging Orinoco's. Tomsk, Wellington, Madame Cholet, Stepney and even Cousin Cairngorm McWomble the Terrible would follow in orderly fashion. Otherwise, Wimbledon Common would have become a vast Womble latrine. Who bagged Tobermory's waste? We may never know.</a:t>
            </a:r>
          </a:p>
          <a:p>
            <a:pPr marL="0" indent="0">
              <a:buNone/>
            </a:pPr>
            <a:endParaRPr lang="en-GB" sz="3200" dirty="0">
              <a:solidFill>
                <a:schemeClr val="bg2">
                  <a:lumMod val="10000"/>
                </a:schemeClr>
              </a:solidFill>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27733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p:cNvSpPr txBox="1"/>
          <p:nvPr/>
        </p:nvSpPr>
        <p:spPr>
          <a:xfrm>
            <a:off x="8299443" y="4229100"/>
            <a:ext cx="3620959" cy="1661993"/>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P R E </a:t>
            </a:r>
            <a:r>
              <a:rPr lang="en-GB" sz="2400" dirty="0" smtClean="0">
                <a:solidFill>
                  <a:schemeClr val="bg1"/>
                </a:solidFill>
                <a:latin typeface="Foco" panose="020B0504050202020203" pitchFamily="34" charset="0"/>
              </a:rPr>
              <a:t>–</a:t>
            </a:r>
            <a:r>
              <a:rPr lang="en-GB" sz="2400" b="1" dirty="0" smtClean="0">
                <a:solidFill>
                  <a:schemeClr val="bg1"/>
                </a:solidFill>
                <a:latin typeface="Foco" panose="020B0504050202020203" pitchFamily="34" charset="0"/>
              </a:rPr>
              <a:t> L E S S O N </a:t>
            </a:r>
          </a:p>
          <a:p>
            <a:pPr algn="ctr"/>
            <a:r>
              <a:rPr lang="en-GB" sz="2400" b="1" dirty="0" smtClean="0">
                <a:solidFill>
                  <a:schemeClr val="bg1"/>
                </a:solidFill>
                <a:latin typeface="Foco" panose="020B0504050202020203" pitchFamily="34" charset="0"/>
              </a:rPr>
              <a:t>R E F L E C T I O N S </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648391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986" y="1059519"/>
            <a:ext cx="11570206" cy="5661956"/>
          </a:xfrm>
        </p:spPr>
        <p:txBody>
          <a:bodyPr>
            <a:noAutofit/>
          </a:bodyPr>
          <a:lstStyle/>
          <a:p>
            <a:pPr marL="0" indent="0">
              <a:buNone/>
            </a:pPr>
            <a:r>
              <a:rPr lang="en-US" sz="2400" dirty="0">
                <a:solidFill>
                  <a:schemeClr val="bg2">
                    <a:lumMod val="10000"/>
                  </a:schemeClr>
                </a:solidFill>
              </a:rPr>
              <a:t>The selflessness and communal bonds that the Wombles demonstrated weekly from 1973 to 1975, the basic respect they urged for our streets, commons, one another and by extension, the planet, are widely missing from our age. We need Wombles in 2013 – but where are they? The likely truth is that the Wombles have retreated underground for good, never again to shake their snouts at the overground mess we have made. The same is true around the world: Elisabeth Beresford imagined that each country would have a Womble colony, but they are now nowhere to be found. Apart from the Singapore Wombles, who can and often do eat their dinners off the city's pavements, so clean is it there. (True story.)</a:t>
            </a:r>
          </a:p>
          <a:p>
            <a:pPr marL="0" indent="0">
              <a:buNone/>
            </a:pPr>
            <a:endParaRPr lang="en-US" sz="2400" dirty="0">
              <a:solidFill>
                <a:schemeClr val="bg2">
                  <a:lumMod val="10000"/>
                </a:schemeClr>
              </a:solidFill>
            </a:endParaRPr>
          </a:p>
          <a:p>
            <a:pPr marL="0" indent="0">
              <a:buNone/>
            </a:pPr>
            <a:r>
              <a:rPr lang="en-US" sz="2400" dirty="0">
                <a:solidFill>
                  <a:schemeClr val="bg2">
                    <a:lumMod val="10000"/>
                  </a:schemeClr>
                </a:solidFill>
              </a:rPr>
              <a:t>Finally, how </a:t>
            </a:r>
            <a:r>
              <a:rPr lang="en-US" sz="2400" i="1" dirty="0">
                <a:solidFill>
                  <a:schemeClr val="bg2">
                    <a:lumMod val="10000"/>
                  </a:schemeClr>
                </a:solidFill>
              </a:rPr>
              <a:t>do</a:t>
            </a:r>
            <a:r>
              <a:rPr lang="en-US" sz="2400" dirty="0">
                <a:solidFill>
                  <a:schemeClr val="bg2">
                    <a:lumMod val="10000"/>
                  </a:schemeClr>
                </a:solidFill>
              </a:rPr>
              <a:t> Wombles get it on? Well, first they retract their claws. Empathetic in so many ways, they are, we must suppose, thoughtful lovers. And then? None of your business.</a:t>
            </a:r>
          </a:p>
          <a:p>
            <a:endParaRPr lang="en-GB" sz="3200" dirty="0">
              <a:solidFill>
                <a:schemeClr val="bg2">
                  <a:lumMod val="10000"/>
                </a:schemeClr>
              </a:solidFill>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7995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3975" y="1806505"/>
            <a:ext cx="3122111" cy="3122111"/>
          </a:xfrm>
          <a:prstGeom prst="rect">
            <a:avLst/>
          </a:prstGeom>
        </p:spPr>
      </p:pic>
      <p:sp>
        <p:nvSpPr>
          <p:cNvPr id="7" name="Rectangle 6"/>
          <p:cNvSpPr/>
          <p:nvPr/>
        </p:nvSpPr>
        <p:spPr>
          <a:xfrm>
            <a:off x="4663440" y="2282410"/>
            <a:ext cx="2450592" cy="1938992"/>
          </a:xfrm>
          <a:prstGeom prst="rect">
            <a:avLst/>
          </a:prstGeom>
        </p:spPr>
        <p:txBody>
          <a:bodyPr wrap="square">
            <a:spAutoFit/>
          </a:bodyPr>
          <a:lstStyle/>
          <a:p>
            <a:pPr algn="ctr"/>
            <a:r>
              <a:rPr lang="en-GB" sz="2400" dirty="0" smtClean="0"/>
              <a:t>What are the challenges of living a more </a:t>
            </a:r>
            <a:r>
              <a:rPr lang="en-GB" sz="2400" dirty="0"/>
              <a:t>“simple” or minimal life? </a:t>
            </a:r>
          </a:p>
        </p:txBody>
      </p:sp>
    </p:spTree>
    <p:extLst>
      <p:ext uri="{BB962C8B-B14F-4D97-AF65-F5344CB8AC3E}">
        <p14:creationId xmlns:p14="http://schemas.microsoft.com/office/powerpoint/2010/main" val="153002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357" y="2660698"/>
            <a:ext cx="11449050" cy="1431739"/>
          </a:xfrm>
          <a:prstGeom prst="rect">
            <a:avLst/>
          </a:prstGeom>
        </p:spPr>
        <p:txBody>
          <a:bodyPr wrap="square">
            <a:spAutoFit/>
          </a:bodyPr>
          <a:lstStyle/>
          <a:p>
            <a:pPr>
              <a:lnSpc>
                <a:spcPct val="107000"/>
              </a:lnSpc>
              <a:spcAft>
                <a:spcPts val="1200"/>
              </a:spcAft>
            </a:pPr>
            <a:r>
              <a:rPr lang="en-GB" sz="2400" dirty="0">
                <a:solidFill>
                  <a:schemeClr val="bg2">
                    <a:lumMod val="10000"/>
                  </a:schemeClr>
                </a:solidFill>
                <a:ea typeface="Times New Roman" panose="02020603050405020304" pitchFamily="18" charset="0"/>
                <a:cs typeface="Times New Roman" panose="02020603050405020304" pitchFamily="18" charset="0"/>
              </a:rPr>
              <a:t>To be able to achieve a zero-waste life, and before you do any of these things, you first need </a:t>
            </a:r>
            <a:r>
              <a:rPr lang="en-GB" sz="2400" dirty="0" smtClean="0">
                <a:solidFill>
                  <a:schemeClr val="bg2">
                    <a:lumMod val="10000"/>
                  </a:schemeClr>
                </a:solidFill>
                <a:ea typeface="Times New Roman" panose="02020603050405020304" pitchFamily="18" charset="0"/>
                <a:cs typeface="Times New Roman" panose="02020603050405020304" pitchFamily="18" charset="0"/>
              </a:rPr>
              <a:t>to </a:t>
            </a:r>
            <a:r>
              <a:rPr lang="en-GB" sz="2400" b="1" dirty="0" smtClean="0">
                <a:solidFill>
                  <a:schemeClr val="bg2">
                    <a:lumMod val="10000"/>
                  </a:schemeClr>
                </a:solidFill>
                <a:effectLst/>
                <a:ea typeface="Calibri" panose="020F0502020204030204" pitchFamily="34" charset="0"/>
                <a:cs typeface="Times New Roman" panose="02020603050405020304" pitchFamily="18" charset="0"/>
              </a:rPr>
              <a:t>EVALUATE!</a:t>
            </a:r>
          </a:p>
          <a:p>
            <a:pPr>
              <a:lnSpc>
                <a:spcPct val="107000"/>
              </a:lnSpc>
              <a:spcAft>
                <a:spcPts val="1200"/>
              </a:spcAft>
            </a:pPr>
            <a:r>
              <a:rPr lang="en-GB" sz="2400" dirty="0">
                <a:solidFill>
                  <a:schemeClr val="bg2">
                    <a:lumMod val="10000"/>
                  </a:schemeClr>
                </a:solidFill>
                <a:ea typeface="Times New Roman" panose="02020603050405020304" pitchFamily="18" charset="0"/>
                <a:cs typeface="Times New Roman" panose="02020603050405020304" pitchFamily="18" charset="0"/>
              </a:rPr>
              <a:t>Take a look at your daily life and ask yourself the following </a:t>
            </a:r>
            <a:r>
              <a:rPr lang="en-GB" sz="2400" dirty="0" smtClean="0">
                <a:solidFill>
                  <a:schemeClr val="bg2">
                    <a:lumMod val="10000"/>
                  </a:schemeClr>
                </a:solidFill>
                <a:ea typeface="Times New Roman" panose="02020603050405020304" pitchFamily="18" charset="0"/>
                <a:cs typeface="Times New Roman" panose="02020603050405020304" pitchFamily="18" charset="0"/>
              </a:rPr>
              <a:t> five questions</a:t>
            </a:r>
            <a:r>
              <a:rPr lang="en-GB" sz="2400" dirty="0">
                <a:solidFill>
                  <a:schemeClr val="bg2">
                    <a:lumMod val="10000"/>
                  </a:schemeClr>
                </a:solidFill>
                <a:ea typeface="Times New Roman" panose="02020603050405020304" pitchFamily="18" charset="0"/>
                <a:cs typeface="Times New Roman" panose="02020603050405020304" pitchFamily="18" charset="0"/>
              </a:rPr>
              <a:t>:</a:t>
            </a:r>
            <a:endParaRPr lang="en-GB" sz="2400" dirty="0">
              <a:solidFill>
                <a:schemeClr val="bg2">
                  <a:lumMod val="1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4608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055" y="1526287"/>
            <a:ext cx="10532745" cy="3390900"/>
          </a:xfrm>
        </p:spPr>
        <p:txBody>
          <a:bodyPr>
            <a:noAutofit/>
          </a:bodyPr>
          <a:lstStyle/>
          <a:p>
            <a:pPr marL="457200" indent="-457200">
              <a:lnSpc>
                <a:spcPct val="107000"/>
              </a:lnSpc>
              <a:spcAft>
                <a:spcPts val="0"/>
              </a:spcAft>
              <a:buFont typeface="+mj-lt"/>
              <a:buAutoNum type="arabicPeriod"/>
            </a:pPr>
            <a:r>
              <a:rPr lang="en-GB" sz="2400" b="1" dirty="0">
                <a:solidFill>
                  <a:schemeClr val="bg2">
                    <a:lumMod val="10000"/>
                  </a:schemeClr>
                </a:solidFill>
                <a:ea typeface="Times New Roman" panose="02020603050405020304" pitchFamily="18" charset="0"/>
                <a:cs typeface="Times New Roman" panose="02020603050405020304" pitchFamily="18" charset="0"/>
              </a:rPr>
              <a:t>How much rubbish am I currently producing and what types? </a:t>
            </a:r>
            <a:endParaRPr lang="en-GB" sz="2400" b="1" dirty="0" smtClean="0">
              <a:solidFill>
                <a:schemeClr val="bg2">
                  <a:lumMod val="10000"/>
                </a:schemeClr>
              </a:solidFill>
              <a:ea typeface="Times New Roman" panose="02020603050405020304" pitchFamily="18" charset="0"/>
              <a:cs typeface="Times New Roman" panose="02020603050405020304" pitchFamily="18" charset="0"/>
            </a:endParaRPr>
          </a:p>
          <a:p>
            <a:pPr marL="0" indent="0">
              <a:lnSpc>
                <a:spcPct val="107000"/>
              </a:lnSpc>
              <a:spcAft>
                <a:spcPts val="0"/>
              </a:spcAft>
              <a:buNone/>
            </a:pPr>
            <a:r>
              <a:rPr lang="en-GB" sz="2400" dirty="0" smtClean="0">
                <a:solidFill>
                  <a:schemeClr val="bg2">
                    <a:lumMod val="10000"/>
                  </a:schemeClr>
                </a:solidFill>
                <a:ea typeface="Times New Roman" panose="02020603050405020304" pitchFamily="18" charset="0"/>
                <a:cs typeface="Times New Roman" panose="02020603050405020304" pitchFamily="18" charset="0"/>
              </a:rPr>
              <a:t>E.g</a:t>
            </a:r>
            <a:r>
              <a:rPr lang="en-GB" sz="2400" dirty="0">
                <a:solidFill>
                  <a:schemeClr val="bg2">
                    <a:lumMod val="10000"/>
                  </a:schemeClr>
                </a:solidFill>
                <a:ea typeface="Times New Roman" panose="02020603050405020304" pitchFamily="18" charset="0"/>
                <a:cs typeface="Times New Roman" panose="02020603050405020304" pitchFamily="18" charset="0"/>
              </a:rPr>
              <a:t>: food packaging/ paper/ food waste. This will help you determine the places you can start reducing and looking for alternatives.  </a:t>
            </a:r>
          </a:p>
          <a:p>
            <a:pPr marL="457200" indent="-457200">
              <a:lnSpc>
                <a:spcPct val="107000"/>
              </a:lnSpc>
              <a:spcAft>
                <a:spcPts val="0"/>
              </a:spcAft>
              <a:buFont typeface="+mj-lt"/>
              <a:buAutoNum type="arabicPeriod"/>
            </a:pPr>
            <a:endParaRPr lang="en-GB" sz="2400" dirty="0">
              <a:solidFill>
                <a:schemeClr val="bg2">
                  <a:lumMod val="10000"/>
                </a:schemeClr>
              </a:solidFill>
              <a:ea typeface="Calibri" panose="020F0502020204030204" pitchFamily="34" charset="0"/>
              <a:cs typeface="Times New Roman" panose="02020603050405020304" pitchFamily="18" charset="0"/>
            </a:endParaRPr>
          </a:p>
          <a:p>
            <a:pPr marL="0" indent="0">
              <a:lnSpc>
                <a:spcPct val="107000"/>
              </a:lnSpc>
              <a:spcAft>
                <a:spcPts val="0"/>
              </a:spcAft>
              <a:buNone/>
            </a:pPr>
            <a:r>
              <a:rPr lang="en-GB" sz="2400" b="1" dirty="0" smtClean="0">
                <a:solidFill>
                  <a:schemeClr val="bg2">
                    <a:lumMod val="10000"/>
                  </a:schemeClr>
                </a:solidFill>
                <a:ea typeface="Times New Roman" panose="02020603050405020304" pitchFamily="18" charset="0"/>
                <a:cs typeface="Times New Roman" panose="02020603050405020304" pitchFamily="18" charset="0"/>
              </a:rPr>
              <a:t>2. Why </a:t>
            </a:r>
            <a:r>
              <a:rPr lang="en-GB" sz="2400" b="1" dirty="0">
                <a:solidFill>
                  <a:schemeClr val="bg2">
                    <a:lumMod val="10000"/>
                  </a:schemeClr>
                </a:solidFill>
                <a:ea typeface="Times New Roman" panose="02020603050405020304" pitchFamily="18" charset="0"/>
                <a:cs typeface="Times New Roman" panose="02020603050405020304" pitchFamily="18" charset="0"/>
              </a:rPr>
              <a:t>am I actually interested in decreasing my impact? </a:t>
            </a:r>
            <a:endParaRPr lang="en-GB" sz="2400" b="1" dirty="0" smtClean="0">
              <a:solidFill>
                <a:schemeClr val="bg2">
                  <a:lumMod val="10000"/>
                </a:schemeClr>
              </a:solidFill>
              <a:ea typeface="Times New Roman" panose="02020603050405020304" pitchFamily="18" charset="0"/>
              <a:cs typeface="Times New Roman" panose="02020603050405020304" pitchFamily="18" charset="0"/>
            </a:endParaRPr>
          </a:p>
          <a:p>
            <a:pPr marL="0" indent="0">
              <a:lnSpc>
                <a:spcPct val="107000"/>
              </a:lnSpc>
              <a:spcAft>
                <a:spcPts val="0"/>
              </a:spcAft>
              <a:buNone/>
            </a:pPr>
            <a:r>
              <a:rPr lang="en-GB" sz="2400" dirty="0" smtClean="0">
                <a:solidFill>
                  <a:schemeClr val="bg2">
                    <a:lumMod val="10000"/>
                  </a:schemeClr>
                </a:solidFill>
                <a:ea typeface="Times New Roman" panose="02020603050405020304" pitchFamily="18" charset="0"/>
                <a:cs typeface="Times New Roman" panose="02020603050405020304" pitchFamily="18" charset="0"/>
              </a:rPr>
              <a:t>Is </a:t>
            </a:r>
            <a:r>
              <a:rPr lang="en-GB" sz="2400" dirty="0">
                <a:solidFill>
                  <a:schemeClr val="bg2">
                    <a:lumMod val="10000"/>
                  </a:schemeClr>
                </a:solidFill>
                <a:ea typeface="Times New Roman" panose="02020603050405020304" pitchFamily="18" charset="0"/>
                <a:cs typeface="Times New Roman" panose="02020603050405020304" pitchFamily="18" charset="0"/>
              </a:rPr>
              <a:t>it for environmental reasons; is it to reduce the toxins in my life? To decrease clutter? To save money? Understanding your motivation will help you to achieve your goals.</a:t>
            </a:r>
            <a:endParaRPr lang="en-GB" sz="2400" dirty="0">
              <a:solidFill>
                <a:schemeClr val="bg2">
                  <a:lumMod val="10000"/>
                </a:schemeClr>
              </a:solidFill>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5151" y="3941064"/>
            <a:ext cx="1468832" cy="2542210"/>
          </a:xfrm>
          <a:prstGeom prst="rect">
            <a:avLst/>
          </a:prstGeom>
        </p:spPr>
      </p:pic>
    </p:spTree>
    <p:extLst>
      <p:ext uri="{BB962C8B-B14F-4D97-AF65-F5344CB8AC3E}">
        <p14:creationId xmlns:p14="http://schemas.microsoft.com/office/powerpoint/2010/main" val="289496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347" y="1060704"/>
            <a:ext cx="10532745" cy="5760720"/>
          </a:xfrm>
        </p:spPr>
        <p:txBody>
          <a:bodyPr>
            <a:normAutofit/>
          </a:bodyPr>
          <a:lstStyle/>
          <a:p>
            <a:pPr marL="0" indent="0">
              <a:lnSpc>
                <a:spcPct val="107000"/>
              </a:lnSpc>
              <a:spcAft>
                <a:spcPts val="0"/>
              </a:spcAft>
              <a:buNone/>
            </a:pPr>
            <a:r>
              <a:rPr lang="en-GB" sz="2400" b="1" dirty="0">
                <a:solidFill>
                  <a:schemeClr val="bg2">
                    <a:lumMod val="10000"/>
                  </a:schemeClr>
                </a:solidFill>
                <a:ea typeface="Times New Roman" panose="02020603050405020304" pitchFamily="18" charset="0"/>
                <a:cs typeface="Times New Roman" panose="02020603050405020304" pitchFamily="18" charset="0"/>
              </a:rPr>
              <a:t>3</a:t>
            </a:r>
            <a:r>
              <a:rPr lang="en-GB" sz="2400" dirty="0">
                <a:solidFill>
                  <a:schemeClr val="bg2">
                    <a:lumMod val="10000"/>
                  </a:schemeClr>
                </a:solidFill>
                <a:ea typeface="Times New Roman" panose="02020603050405020304" pitchFamily="18" charset="0"/>
                <a:cs typeface="Times New Roman" panose="02020603050405020304" pitchFamily="18" charset="0"/>
              </a:rPr>
              <a:t>. </a:t>
            </a:r>
            <a:r>
              <a:rPr lang="en-GB" sz="2400" b="1" dirty="0">
                <a:solidFill>
                  <a:schemeClr val="bg2">
                    <a:lumMod val="10000"/>
                  </a:schemeClr>
                </a:solidFill>
                <a:ea typeface="Times New Roman" panose="02020603050405020304" pitchFamily="18" charset="0"/>
                <a:cs typeface="Times New Roman" panose="02020603050405020304" pitchFamily="18" charset="0"/>
              </a:rPr>
              <a:t>What do I actually use on a daily basis (what is in my daily routine) and what do I not use/need? </a:t>
            </a:r>
            <a:endParaRPr lang="en-GB" sz="2400" b="1" dirty="0" smtClean="0">
              <a:solidFill>
                <a:schemeClr val="bg2">
                  <a:lumMod val="10000"/>
                </a:schemeClr>
              </a:solidFill>
              <a:ea typeface="Times New Roman" panose="02020603050405020304" pitchFamily="18" charset="0"/>
              <a:cs typeface="Times New Roman" panose="02020603050405020304" pitchFamily="18" charset="0"/>
            </a:endParaRPr>
          </a:p>
          <a:p>
            <a:pPr marL="0" indent="0">
              <a:lnSpc>
                <a:spcPct val="107000"/>
              </a:lnSpc>
              <a:spcAft>
                <a:spcPts val="0"/>
              </a:spcAft>
              <a:buNone/>
            </a:pPr>
            <a:r>
              <a:rPr lang="en-GB" sz="2400" dirty="0" smtClean="0">
                <a:solidFill>
                  <a:schemeClr val="bg2">
                    <a:lumMod val="10000"/>
                  </a:schemeClr>
                </a:solidFill>
                <a:ea typeface="Times New Roman" panose="02020603050405020304" pitchFamily="18" charset="0"/>
                <a:cs typeface="Times New Roman" panose="02020603050405020304" pitchFamily="18" charset="0"/>
              </a:rPr>
              <a:t>This </a:t>
            </a:r>
            <a:r>
              <a:rPr lang="en-GB" sz="2400" dirty="0">
                <a:solidFill>
                  <a:schemeClr val="bg2">
                    <a:lumMod val="10000"/>
                  </a:schemeClr>
                </a:solidFill>
                <a:ea typeface="Times New Roman" panose="02020603050405020304" pitchFamily="18" charset="0"/>
                <a:cs typeface="Times New Roman" panose="02020603050405020304" pitchFamily="18" charset="0"/>
              </a:rPr>
              <a:t>can help you determine the things that you can donate and reduce or simply remove from your life.</a:t>
            </a:r>
          </a:p>
          <a:p>
            <a:pPr marL="0" indent="0">
              <a:lnSpc>
                <a:spcPct val="107000"/>
              </a:lnSpc>
              <a:spcAft>
                <a:spcPts val="0"/>
              </a:spcAft>
              <a:buNone/>
            </a:pPr>
            <a:endParaRPr lang="en-GB" sz="2400" dirty="0">
              <a:solidFill>
                <a:schemeClr val="bg2">
                  <a:lumMod val="10000"/>
                </a:schemeClr>
              </a:solidFill>
              <a:ea typeface="Calibri" panose="020F0502020204030204" pitchFamily="34" charset="0"/>
              <a:cs typeface="Times New Roman" panose="02020603050405020304" pitchFamily="18" charset="0"/>
            </a:endParaRPr>
          </a:p>
          <a:p>
            <a:pPr marL="0" indent="0">
              <a:lnSpc>
                <a:spcPct val="107000"/>
              </a:lnSpc>
              <a:spcAft>
                <a:spcPts val="0"/>
              </a:spcAft>
              <a:buNone/>
            </a:pPr>
            <a:r>
              <a:rPr lang="en-GB" sz="2400" b="1" dirty="0">
                <a:solidFill>
                  <a:schemeClr val="bg2">
                    <a:lumMod val="10000"/>
                  </a:schemeClr>
                </a:solidFill>
                <a:ea typeface="Times New Roman" panose="02020603050405020304" pitchFamily="18" charset="0"/>
                <a:cs typeface="Times New Roman" panose="02020603050405020304" pitchFamily="18" charset="0"/>
              </a:rPr>
              <a:t>4. What products do I use that I can get more sustainable alternatives to? </a:t>
            </a:r>
            <a:endParaRPr lang="en-GB" sz="2400" b="1" dirty="0" smtClean="0">
              <a:solidFill>
                <a:schemeClr val="bg2">
                  <a:lumMod val="10000"/>
                </a:schemeClr>
              </a:solidFill>
              <a:ea typeface="Times New Roman" panose="02020603050405020304" pitchFamily="18" charset="0"/>
              <a:cs typeface="Times New Roman" panose="02020603050405020304" pitchFamily="18" charset="0"/>
            </a:endParaRPr>
          </a:p>
          <a:p>
            <a:pPr marL="0" indent="0">
              <a:lnSpc>
                <a:spcPct val="107000"/>
              </a:lnSpc>
              <a:spcAft>
                <a:spcPts val="0"/>
              </a:spcAft>
              <a:buNone/>
            </a:pPr>
            <a:r>
              <a:rPr lang="en-GB" sz="2400" dirty="0" smtClean="0">
                <a:solidFill>
                  <a:schemeClr val="bg2">
                    <a:lumMod val="10000"/>
                  </a:schemeClr>
                </a:solidFill>
                <a:ea typeface="Times New Roman" panose="02020603050405020304" pitchFamily="18" charset="0"/>
                <a:cs typeface="Times New Roman" panose="02020603050405020304" pitchFamily="18" charset="0"/>
              </a:rPr>
              <a:t>E.g</a:t>
            </a:r>
            <a:r>
              <a:rPr lang="en-GB" sz="2400" dirty="0">
                <a:solidFill>
                  <a:schemeClr val="bg2">
                    <a:lumMod val="10000"/>
                  </a:schemeClr>
                </a:solidFill>
                <a:ea typeface="Times New Roman" panose="02020603050405020304" pitchFamily="18" charset="0"/>
                <a:cs typeface="Times New Roman" panose="02020603050405020304" pitchFamily="18" charset="0"/>
              </a:rPr>
              <a:t>. exchanging plastic tupperware for glass or mason jars / buying non-packaged fruit and vegetables</a:t>
            </a:r>
            <a:r>
              <a:rPr lang="en-GB" sz="2400" dirty="0" smtClean="0">
                <a:solidFill>
                  <a:schemeClr val="bg2">
                    <a:lumMod val="10000"/>
                  </a:schemeClr>
                </a:solidFill>
                <a:ea typeface="Times New Roman" panose="02020603050405020304" pitchFamily="18" charset="0"/>
                <a:cs typeface="Times New Roman" panose="02020603050405020304" pitchFamily="18" charset="0"/>
              </a:rPr>
              <a:t>.</a:t>
            </a:r>
            <a:endParaRPr lang="en-GB" sz="2400" dirty="0">
              <a:solidFill>
                <a:schemeClr val="bg2">
                  <a:lumMod val="10000"/>
                </a:schemeClr>
              </a:solidFill>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5151" y="3941064"/>
            <a:ext cx="1468832" cy="2542210"/>
          </a:xfrm>
          <a:prstGeom prst="rect">
            <a:avLst/>
          </a:prstGeom>
        </p:spPr>
      </p:pic>
    </p:spTree>
    <p:extLst>
      <p:ext uri="{BB962C8B-B14F-4D97-AF65-F5344CB8AC3E}">
        <p14:creationId xmlns:p14="http://schemas.microsoft.com/office/powerpoint/2010/main" val="39267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283" y="1446882"/>
            <a:ext cx="10532745" cy="3390189"/>
          </a:xfrm>
        </p:spPr>
        <p:txBody>
          <a:bodyPr>
            <a:normAutofit/>
          </a:bodyPr>
          <a:lstStyle/>
          <a:p>
            <a:pPr marL="0" indent="0">
              <a:lnSpc>
                <a:spcPct val="107000"/>
              </a:lnSpc>
              <a:spcAft>
                <a:spcPts val="0"/>
              </a:spcAft>
              <a:buNone/>
            </a:pPr>
            <a:r>
              <a:rPr lang="en-GB" sz="2400" i="1" dirty="0">
                <a:solidFill>
                  <a:schemeClr val="bg2">
                    <a:lumMod val="10000"/>
                  </a:schemeClr>
                </a:solidFill>
                <a:ea typeface="Times New Roman" panose="02020603050405020304" pitchFamily="18" charset="0"/>
                <a:cs typeface="Times New Roman" panose="02020603050405020304" pitchFamily="18" charset="0"/>
              </a:rPr>
              <a:t>*The most important </a:t>
            </a:r>
            <a:r>
              <a:rPr lang="en-GB" sz="2400" i="1" dirty="0" smtClean="0">
                <a:solidFill>
                  <a:schemeClr val="bg2">
                    <a:lumMod val="10000"/>
                  </a:schemeClr>
                </a:solidFill>
                <a:ea typeface="Times New Roman" panose="02020603050405020304" pitchFamily="18" charset="0"/>
                <a:cs typeface="Times New Roman" panose="02020603050405020304" pitchFamily="18" charset="0"/>
              </a:rPr>
              <a:t>question… </a:t>
            </a:r>
            <a:endParaRPr lang="en-GB" sz="2400" dirty="0" smtClean="0">
              <a:solidFill>
                <a:schemeClr val="bg2">
                  <a:lumMod val="10000"/>
                </a:schemeClr>
              </a:solidFill>
              <a:ea typeface="Calibri" panose="020F0502020204030204" pitchFamily="34" charset="0"/>
              <a:cs typeface="Times New Roman" panose="02020603050405020304" pitchFamily="18" charset="0"/>
            </a:endParaRPr>
          </a:p>
          <a:p>
            <a:pPr marL="0" indent="0">
              <a:lnSpc>
                <a:spcPct val="107000"/>
              </a:lnSpc>
              <a:spcAft>
                <a:spcPts val="0"/>
              </a:spcAft>
              <a:buNone/>
            </a:pPr>
            <a:r>
              <a:rPr lang="en-GB" sz="2400" b="1" dirty="0" smtClean="0">
                <a:solidFill>
                  <a:schemeClr val="bg2">
                    <a:lumMod val="10000"/>
                  </a:schemeClr>
                </a:solidFill>
                <a:ea typeface="Times New Roman" panose="02020603050405020304" pitchFamily="18" charset="0"/>
                <a:cs typeface="Times New Roman" panose="02020603050405020304" pitchFamily="18" charset="0"/>
              </a:rPr>
              <a:t>5. </a:t>
            </a:r>
            <a:r>
              <a:rPr lang="en-GB" sz="2400" dirty="0" smtClean="0">
                <a:solidFill>
                  <a:schemeClr val="bg2">
                    <a:lumMod val="10000"/>
                  </a:schemeClr>
                </a:solidFill>
                <a:ea typeface="Times New Roman" panose="02020603050405020304" pitchFamily="18" charset="0"/>
                <a:cs typeface="Times New Roman" panose="02020603050405020304" pitchFamily="18" charset="0"/>
              </a:rPr>
              <a:t>How much and what do I really </a:t>
            </a:r>
            <a:r>
              <a:rPr lang="en-GB" sz="2400" u="sng" dirty="0" smtClean="0">
                <a:solidFill>
                  <a:schemeClr val="bg2">
                    <a:lumMod val="10000"/>
                  </a:schemeClr>
                </a:solidFill>
                <a:ea typeface="Times New Roman" panose="02020603050405020304" pitchFamily="18" charset="0"/>
                <a:cs typeface="Times New Roman" panose="02020603050405020304" pitchFamily="18" charset="0"/>
              </a:rPr>
              <a:t>need</a:t>
            </a:r>
            <a:r>
              <a:rPr lang="en-GB" sz="2400" dirty="0" smtClean="0">
                <a:solidFill>
                  <a:schemeClr val="bg2">
                    <a:lumMod val="10000"/>
                  </a:schemeClr>
                </a:solidFill>
                <a:ea typeface="Times New Roman" panose="02020603050405020304" pitchFamily="18" charset="0"/>
                <a:cs typeface="Times New Roman" panose="02020603050405020304" pitchFamily="18" charset="0"/>
              </a:rPr>
              <a:t> to be happy? </a:t>
            </a:r>
          </a:p>
          <a:p>
            <a:pPr marL="0" indent="0">
              <a:lnSpc>
                <a:spcPct val="107000"/>
              </a:lnSpc>
              <a:spcAft>
                <a:spcPts val="0"/>
              </a:spcAft>
              <a:buNone/>
            </a:pPr>
            <a:endParaRPr lang="en-GB" sz="2400" dirty="0" smtClean="0">
              <a:solidFill>
                <a:schemeClr val="bg2">
                  <a:lumMod val="10000"/>
                </a:schemeClr>
              </a:solidFill>
              <a:ea typeface="Times New Roman" panose="02020603050405020304" pitchFamily="18" charset="0"/>
              <a:cs typeface="Times New Roman" panose="02020603050405020304" pitchFamily="18" charset="0"/>
            </a:endParaRPr>
          </a:p>
          <a:p>
            <a:pPr marL="0" indent="0">
              <a:lnSpc>
                <a:spcPct val="107000"/>
              </a:lnSpc>
              <a:spcAft>
                <a:spcPts val="0"/>
              </a:spcAft>
              <a:buNone/>
            </a:pPr>
            <a:r>
              <a:rPr lang="en-GB" sz="2400" dirty="0" smtClean="0">
                <a:solidFill>
                  <a:schemeClr val="bg2">
                    <a:lumMod val="10000"/>
                  </a:schemeClr>
                </a:solidFill>
                <a:ea typeface="Times New Roman" panose="02020603050405020304" pitchFamily="18" charset="0"/>
                <a:cs typeface="Times New Roman" panose="02020603050405020304" pitchFamily="18" charset="0"/>
              </a:rPr>
              <a:t>Try to think about why you own and horde certain things, and think about whether or not you really </a:t>
            </a:r>
            <a:r>
              <a:rPr lang="en-GB" sz="2400" i="1" dirty="0" smtClean="0">
                <a:solidFill>
                  <a:schemeClr val="bg2">
                    <a:lumMod val="10000"/>
                  </a:schemeClr>
                </a:solidFill>
                <a:ea typeface="Times New Roman" panose="02020603050405020304" pitchFamily="18" charset="0"/>
                <a:cs typeface="Times New Roman" panose="02020603050405020304" pitchFamily="18" charset="0"/>
              </a:rPr>
              <a:t>need</a:t>
            </a:r>
            <a:r>
              <a:rPr lang="en-GB" sz="2400" dirty="0" smtClean="0">
                <a:solidFill>
                  <a:schemeClr val="bg2">
                    <a:lumMod val="10000"/>
                  </a:schemeClr>
                </a:solidFill>
                <a:ea typeface="Times New Roman" panose="02020603050405020304" pitchFamily="18" charset="0"/>
                <a:cs typeface="Times New Roman" panose="02020603050405020304" pitchFamily="18" charset="0"/>
              </a:rPr>
              <a:t> them to be happy.</a:t>
            </a:r>
            <a:endParaRPr lang="en-GB" sz="2400" dirty="0" smtClean="0">
              <a:solidFill>
                <a:schemeClr val="bg2">
                  <a:lumMod val="10000"/>
                </a:schemeClr>
              </a:solidFill>
              <a:ea typeface="Calibri" panose="020F0502020204030204" pitchFamily="34" charset="0"/>
              <a:cs typeface="Times New Roman" panose="02020603050405020304" pitchFamily="18" charset="0"/>
            </a:endParaRPr>
          </a:p>
          <a:p>
            <a:pPr>
              <a:lnSpc>
                <a:spcPct val="107000"/>
              </a:lnSpc>
              <a:spcAft>
                <a:spcPts val="800"/>
              </a:spcAft>
            </a:pPr>
            <a:endParaRPr lang="en-GB" sz="2400" dirty="0" smtClean="0">
              <a:solidFill>
                <a:schemeClr val="bg2">
                  <a:lumMod val="10000"/>
                </a:schemeClr>
              </a:solidFill>
              <a:ea typeface="Calibri" panose="020F0502020204030204" pitchFamily="34" charset="0"/>
              <a:cs typeface="Times New Roman" panose="02020603050405020304" pitchFamily="18" charset="0"/>
            </a:endParaRPr>
          </a:p>
          <a:p>
            <a:pPr marL="457200" indent="-457200">
              <a:buFont typeface="+mj-lt"/>
              <a:buAutoNum type="arabicPeriod"/>
            </a:pPr>
            <a:endParaRPr lang="en-GB" sz="2400" dirty="0">
              <a:solidFill>
                <a:schemeClr val="bg2">
                  <a:lumMod val="10000"/>
                </a:scheme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5151" y="3941064"/>
            <a:ext cx="1468832" cy="2542210"/>
          </a:xfrm>
          <a:prstGeom prst="rect">
            <a:avLst/>
          </a:prstGeom>
        </p:spPr>
      </p:pic>
    </p:spTree>
    <p:extLst>
      <p:ext uri="{BB962C8B-B14F-4D97-AF65-F5344CB8AC3E}">
        <p14:creationId xmlns:p14="http://schemas.microsoft.com/office/powerpoint/2010/main" val="151531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03"/>
            <a:ext cx="11231880" cy="1618397"/>
          </a:xfrm>
        </p:spPr>
        <p:txBody>
          <a:bodyPr>
            <a:normAutofit fontScale="90000"/>
          </a:bodyPr>
          <a:lstStyle/>
          <a:p>
            <a:pPr algn="ctr"/>
            <a:r>
              <a:rPr lang="en-GB" b="1" dirty="0">
                <a:solidFill>
                  <a:schemeClr val="bg1"/>
                </a:solidFill>
              </a:rPr>
              <a:t>We all have far too much “stuff”, which contributes tremendously to the amount of waste accumulating across the world. </a:t>
            </a:r>
          </a:p>
        </p:txBody>
      </p:sp>
      <p:sp>
        <p:nvSpPr>
          <p:cNvPr id="3" name="Content Placeholder 2"/>
          <p:cNvSpPr>
            <a:spLocks noGrp="1"/>
          </p:cNvSpPr>
          <p:nvPr>
            <p:ph sz="half" idx="1"/>
          </p:nvPr>
        </p:nvSpPr>
        <p:spPr>
          <a:xfrm>
            <a:off x="523829" y="1885216"/>
            <a:ext cx="6103622" cy="4023360"/>
          </a:xfrm>
        </p:spPr>
        <p:txBody>
          <a:bodyPr>
            <a:normAutofit/>
          </a:bodyPr>
          <a:lstStyle/>
          <a:p>
            <a:pPr marL="0" indent="0">
              <a:buNone/>
            </a:pPr>
            <a:r>
              <a:rPr lang="en-GB" sz="2400" b="1" dirty="0">
                <a:solidFill>
                  <a:schemeClr val="bg2">
                    <a:lumMod val="10000"/>
                  </a:schemeClr>
                </a:solidFill>
              </a:rPr>
              <a:t>Before you buy anything, try to ask yourself:</a:t>
            </a:r>
          </a:p>
          <a:p>
            <a:pPr>
              <a:buFont typeface="Arial" panose="020B0604020202020204" pitchFamily="34" charset="0"/>
              <a:buChar char="•"/>
            </a:pPr>
            <a:r>
              <a:rPr lang="en-GB" sz="2400" dirty="0">
                <a:solidFill>
                  <a:schemeClr val="bg2">
                    <a:lumMod val="10000"/>
                  </a:schemeClr>
                </a:solidFill>
              </a:rPr>
              <a:t>Do I actually need this?</a:t>
            </a:r>
          </a:p>
          <a:p>
            <a:r>
              <a:rPr lang="en-GB" sz="2400" dirty="0">
                <a:solidFill>
                  <a:schemeClr val="bg2">
                    <a:lumMod val="10000"/>
                  </a:schemeClr>
                </a:solidFill>
              </a:rPr>
              <a:t>What do I use every day and what have I not used for years? </a:t>
            </a:r>
          </a:p>
          <a:p>
            <a:pPr>
              <a:buFont typeface="Arial" panose="020B0604020202020204" pitchFamily="34" charset="0"/>
              <a:buChar char="•"/>
            </a:pPr>
            <a:r>
              <a:rPr lang="en-GB" sz="2400" dirty="0" smtClean="0">
                <a:solidFill>
                  <a:schemeClr val="bg2">
                    <a:lumMod val="10000"/>
                  </a:schemeClr>
                </a:solidFill>
              </a:rPr>
              <a:t>How much of the stuff that I have do I </a:t>
            </a:r>
            <a:r>
              <a:rPr lang="en-GB" sz="2400" dirty="0">
                <a:solidFill>
                  <a:schemeClr val="bg2">
                    <a:lumMod val="10000"/>
                  </a:schemeClr>
                </a:solidFill>
              </a:rPr>
              <a:t>actually need? </a:t>
            </a:r>
          </a:p>
          <a:p>
            <a:pPr marL="0" indent="0">
              <a:buNone/>
            </a:pPr>
            <a:endParaRPr lang="en-GB" sz="2400" dirty="0">
              <a:solidFill>
                <a:schemeClr val="bg2">
                  <a:lumMod val="10000"/>
                </a:schemeClr>
              </a:solidFill>
            </a:endParaRPr>
          </a:p>
        </p:txBody>
      </p:sp>
      <p:sp>
        <p:nvSpPr>
          <p:cNvPr id="8" name="Content Placeholder 2"/>
          <p:cNvSpPr>
            <a:spLocks noGrp="1"/>
          </p:cNvSpPr>
          <p:nvPr>
            <p:ph sz="half" idx="2"/>
          </p:nvPr>
        </p:nvSpPr>
        <p:spPr>
          <a:xfrm>
            <a:off x="210206" y="5888792"/>
            <a:ext cx="12192000" cy="837829"/>
          </a:xfrm>
        </p:spPr>
        <p:txBody>
          <a:bodyPr>
            <a:normAutofit/>
          </a:bodyPr>
          <a:lstStyle/>
          <a:p>
            <a:pPr marL="0" indent="0">
              <a:buNone/>
            </a:pPr>
            <a:r>
              <a:rPr lang="en-GB" sz="2600" dirty="0" smtClean="0">
                <a:solidFill>
                  <a:schemeClr val="bg1"/>
                </a:solidFill>
              </a:rPr>
              <a:t>Whether </a:t>
            </a:r>
            <a:r>
              <a:rPr lang="en-GB" sz="2600" dirty="0">
                <a:solidFill>
                  <a:schemeClr val="bg1"/>
                </a:solidFill>
              </a:rPr>
              <a:t>it is donating unwanted items, selling your products or simply not buying unnecessary items, you will soon find that your waste </a:t>
            </a:r>
            <a:r>
              <a:rPr lang="en-GB" sz="2600" dirty="0" smtClean="0">
                <a:solidFill>
                  <a:schemeClr val="bg1"/>
                </a:solidFill>
              </a:rPr>
              <a:t>reduces</a:t>
            </a:r>
            <a:r>
              <a:rPr lang="en-GB" sz="2600" dirty="0">
                <a:solidFill>
                  <a:schemeClr val="bg1"/>
                </a:solidFill>
              </a:rPr>
              <a:t>.</a:t>
            </a:r>
          </a:p>
          <a:p>
            <a:pPr marL="0" indent="0">
              <a:buNone/>
            </a:pPr>
            <a:endParaRPr lang="en-GB" dirty="0"/>
          </a:p>
        </p:txBody>
      </p:sp>
      <p:sp>
        <p:nvSpPr>
          <p:cNvPr id="4" name="Cloud Callout 3"/>
          <p:cNvSpPr/>
          <p:nvPr/>
        </p:nvSpPr>
        <p:spPr>
          <a:xfrm>
            <a:off x="7580376" y="1645921"/>
            <a:ext cx="2839972" cy="2943540"/>
          </a:xfrm>
          <a:prstGeom prst="cloudCallout">
            <a:avLst>
              <a:gd name="adj1" fmla="val 55035"/>
              <a:gd name="adj2" fmla="val 478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rPr>
              <a:t>Do I really need this?</a:t>
            </a:r>
            <a:endParaRPr lang="en-GB" sz="2400" b="1" dirty="0">
              <a:solidFill>
                <a:schemeClr val="bg1"/>
              </a:solidFill>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5151" y="3941064"/>
            <a:ext cx="1468832" cy="2542210"/>
          </a:xfrm>
          <a:prstGeom prst="rect">
            <a:avLst/>
          </a:prstGeom>
        </p:spPr>
      </p:pic>
    </p:spTree>
    <p:extLst>
      <p:ext uri="{BB962C8B-B14F-4D97-AF65-F5344CB8AC3E}">
        <p14:creationId xmlns:p14="http://schemas.microsoft.com/office/powerpoint/2010/main" val="2110164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p:cNvSpPr txBox="1"/>
          <p:nvPr/>
        </p:nvSpPr>
        <p:spPr>
          <a:xfrm>
            <a:off x="8299443" y="4229100"/>
            <a:ext cx="3620959" cy="1015663"/>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T A K E  I T  F U R T H E R</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078405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994" y="1295027"/>
            <a:ext cx="11341606" cy="5243885"/>
          </a:xfrm>
        </p:spPr>
        <p:txBody>
          <a:bodyPr>
            <a:normAutofit/>
          </a:bodyPr>
          <a:lstStyle/>
          <a:p>
            <a:pPr marL="0" indent="0">
              <a:buNone/>
            </a:pPr>
            <a:r>
              <a:rPr lang="en-GB" sz="2400" dirty="0"/>
              <a:t>If time allows, introduce students to a global action movement planning a giant clean up of the world in 2018:  </a:t>
            </a:r>
            <a:r>
              <a:rPr lang="en-GB" sz="2400" u="sng" dirty="0">
                <a:hlinkClick r:id="rId2"/>
              </a:rPr>
              <a:t>Cleaning the World</a:t>
            </a:r>
            <a:r>
              <a:rPr lang="en-GB" sz="2400" dirty="0"/>
              <a:t> </a:t>
            </a:r>
            <a:endParaRPr lang="en-GB" sz="2400" dirty="0" smtClean="0"/>
          </a:p>
          <a:p>
            <a:pPr marL="0" indent="0">
              <a:buNone/>
            </a:pPr>
            <a:endParaRPr lang="en-GB" sz="2400" dirty="0"/>
          </a:p>
          <a:p>
            <a:pPr marL="0" indent="0">
              <a:buNone/>
            </a:pPr>
            <a:r>
              <a:rPr lang="en-GB" sz="2400" dirty="0" smtClean="0"/>
              <a:t>Also, you may wish to read one </a:t>
            </a:r>
            <a:r>
              <a:rPr lang="en-GB" sz="2400" dirty="0"/>
              <a:t>of the following articles, exploring how we can look ahead to find solutions to reducing our “stuff” and changing our wasteful habits</a:t>
            </a:r>
            <a:r>
              <a:rPr lang="en-GB" sz="2400" dirty="0" smtClean="0"/>
              <a:t>:</a:t>
            </a:r>
            <a:endParaRPr lang="en-GB" sz="2400" dirty="0"/>
          </a:p>
          <a:p>
            <a:pPr marL="720725" indent="-228600"/>
            <a:r>
              <a:rPr lang="en-GB" sz="2400" u="sng" dirty="0">
                <a:hlinkClick r:id="rId3"/>
              </a:rPr>
              <a:t>In a world with too much stuff, solutions are everywhere</a:t>
            </a:r>
            <a:endParaRPr lang="en-GB" sz="2400" dirty="0"/>
          </a:p>
          <a:p>
            <a:pPr marL="720725" indent="-228600"/>
            <a:r>
              <a:rPr lang="en-GB" sz="2400" u="sng" dirty="0">
                <a:hlinkClick r:id="rId4"/>
              </a:rPr>
              <a:t>It’s our responsibility to </a:t>
            </a:r>
            <a:r>
              <a:rPr lang="en-GB" sz="2400" u="sng" dirty="0" smtClean="0">
                <a:hlinkClick r:id="rId4"/>
              </a:rPr>
              <a:t>act</a:t>
            </a:r>
            <a:endParaRPr lang="en-GB" sz="2400" u="sng" dirty="0" smtClean="0"/>
          </a:p>
          <a:p>
            <a:pPr marL="492125" indent="0">
              <a:buNone/>
            </a:pPr>
            <a:endParaRPr lang="en-GB" sz="2400" dirty="0"/>
          </a:p>
          <a:p>
            <a:pPr marL="0" indent="0">
              <a:buNone/>
            </a:pPr>
            <a:r>
              <a:rPr lang="en-GB" sz="2400" dirty="0"/>
              <a:t>To finish, why not watch “Zero Waste Girl”, </a:t>
            </a:r>
            <a:r>
              <a:rPr lang="en-GB" sz="2400" b="1" dirty="0">
                <a:hlinkClick r:id="rId5"/>
              </a:rPr>
              <a:t>Lauren Singer’s Ted Talk </a:t>
            </a:r>
            <a:r>
              <a:rPr lang="en-GB" sz="2400" dirty="0"/>
              <a:t>about how and why she chose to change her wasteful lifestyle and become waste-free.</a:t>
            </a:r>
          </a:p>
          <a:p>
            <a:pPr marL="0" indent="0">
              <a:buNone/>
            </a:pPr>
            <a:endParaRPr lang="en-GB" sz="2400" dirty="0"/>
          </a:p>
          <a:p>
            <a:pPr marL="0" indent="0">
              <a:buNone/>
            </a:pP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650918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0" y="328065"/>
            <a:ext cx="11357344" cy="1190958"/>
          </a:xfrm>
        </p:spPr>
        <p:txBody>
          <a:bodyPr>
            <a:normAutofit/>
          </a:bodyPr>
          <a:lstStyle/>
          <a:p>
            <a:r>
              <a:rPr lang="en-GB" sz="3600" dirty="0" smtClean="0"/>
              <a:t>Take action</a:t>
            </a:r>
            <a:endParaRPr lang="en-GB" sz="3600" dirty="0"/>
          </a:p>
        </p:txBody>
      </p:sp>
      <p:sp>
        <p:nvSpPr>
          <p:cNvPr id="3" name="Content Placeholder 2"/>
          <p:cNvSpPr>
            <a:spLocks noGrp="1"/>
          </p:cNvSpPr>
          <p:nvPr>
            <p:ph idx="1"/>
          </p:nvPr>
        </p:nvSpPr>
        <p:spPr>
          <a:xfrm>
            <a:off x="500793" y="1169138"/>
            <a:ext cx="11337851" cy="4351338"/>
          </a:xfrm>
        </p:spPr>
        <p:txBody>
          <a:bodyPr>
            <a:normAutofit/>
          </a:bodyPr>
          <a:lstStyle/>
          <a:p>
            <a:pPr marL="0" indent="0">
              <a:buNone/>
            </a:pPr>
            <a:r>
              <a:rPr lang="en-GB" sz="2400" dirty="0" smtClean="0"/>
              <a:t>Many people are starting to take action against the giant supermarkets, championing for them to face up to their responsibility of cutting down on packaging and single-use plastics. </a:t>
            </a:r>
            <a:endParaRPr lang="en-GB" sz="2400" dirty="0"/>
          </a:p>
          <a:p>
            <a:pPr marL="0" indent="0">
              <a:buNone/>
            </a:pPr>
            <a:r>
              <a:rPr lang="en-GB" sz="2400" dirty="0" smtClean="0"/>
              <a:t>Take a look at some </a:t>
            </a:r>
            <a:r>
              <a:rPr lang="en-GB" sz="2400" dirty="0" smtClean="0">
                <a:hlinkClick r:id="rId2"/>
              </a:rPr>
              <a:t>advice on how to approach plastic waste</a:t>
            </a:r>
            <a:r>
              <a:rPr lang="en-GB" sz="2400" dirty="0" smtClean="0"/>
              <a:t>, or follow a few ideas from ThoughtBox Members. What do you think of these approaches?</a:t>
            </a:r>
          </a:p>
        </p:txBody>
      </p:sp>
      <p:sp>
        <p:nvSpPr>
          <p:cNvPr id="4" name="Rectangle 3"/>
          <p:cNvSpPr/>
          <p:nvPr/>
        </p:nvSpPr>
        <p:spPr>
          <a:xfrm>
            <a:off x="2048256" y="3417959"/>
            <a:ext cx="3749040" cy="2688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Dump it at the checkout</a:t>
            </a:r>
          </a:p>
          <a:p>
            <a:pPr algn="ctr"/>
            <a:r>
              <a:rPr lang="en-GB" dirty="0" smtClean="0"/>
              <a:t>Rather than take home all of the unnecessary packing on supermarket food to put straight into your own bin, unpack everything at the check out and leave it on the aisle for the supermarket to have to deal with. </a:t>
            </a:r>
            <a:endParaRPr lang="en-GB" dirty="0"/>
          </a:p>
        </p:txBody>
      </p:sp>
      <p:sp>
        <p:nvSpPr>
          <p:cNvPr id="5" name="Rectangle 4"/>
          <p:cNvSpPr/>
          <p:nvPr/>
        </p:nvSpPr>
        <p:spPr>
          <a:xfrm>
            <a:off x="6507480" y="3417959"/>
            <a:ext cx="3749040" cy="26883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rPr>
              <a:t>Send it back to them</a:t>
            </a:r>
          </a:p>
          <a:p>
            <a:pPr algn="ctr"/>
            <a:r>
              <a:rPr lang="en-US" altLang="en-US" dirty="0">
                <a:solidFill>
                  <a:schemeClr val="bg1"/>
                </a:solidFill>
              </a:rPr>
              <a:t>Send all excess packaging back to the </a:t>
            </a:r>
            <a:r>
              <a:rPr lang="en-US" altLang="en-US" dirty="0" smtClean="0">
                <a:solidFill>
                  <a:schemeClr val="bg1"/>
                </a:solidFill>
              </a:rPr>
              <a:t>supermarkets </a:t>
            </a:r>
            <a:r>
              <a:rPr lang="en-US" altLang="en-US" dirty="0">
                <a:solidFill>
                  <a:schemeClr val="bg1"/>
                </a:solidFill>
              </a:rPr>
              <a:t>using their customer services FREEPOST address with a note enclosed that </a:t>
            </a:r>
            <a:r>
              <a:rPr lang="en-US" altLang="en-US" dirty="0" smtClean="0">
                <a:solidFill>
                  <a:schemeClr val="bg1"/>
                </a:solidFill>
              </a:rPr>
              <a:t>reads: </a:t>
            </a:r>
          </a:p>
          <a:p>
            <a:pPr algn="ctr"/>
            <a:r>
              <a:rPr lang="en-US" altLang="en-US" i="1" dirty="0" smtClean="0">
                <a:solidFill>
                  <a:schemeClr val="bg1"/>
                </a:solidFill>
              </a:rPr>
              <a:t>“Thankyou I don’t want this. Please cut back on your packaging”</a:t>
            </a:r>
            <a:r>
              <a:rPr lang="en-GB" i="1" dirty="0" smtClean="0">
                <a:solidFill>
                  <a:schemeClr val="bg1"/>
                </a:solidFill>
              </a:rPr>
              <a:t>. </a:t>
            </a:r>
            <a:endParaRPr lang="en-GB" i="1" dirty="0">
              <a:solidFill>
                <a:schemeClr val="bg1"/>
              </a:solidFill>
            </a:endParaRPr>
          </a:p>
        </p:txBody>
      </p:sp>
    </p:spTree>
    <p:extLst>
      <p:ext uri="{BB962C8B-B14F-4D97-AF65-F5344CB8AC3E}">
        <p14:creationId xmlns:p14="http://schemas.microsoft.com/office/powerpoint/2010/main" val="16744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138" y="950976"/>
            <a:ext cx="10889510" cy="4988243"/>
          </a:xfrm>
        </p:spPr>
        <p:txBody>
          <a:bodyPr>
            <a:normAutofit/>
          </a:bodyPr>
          <a:lstStyle/>
          <a:p>
            <a:pPr marL="228597" indent="0">
              <a:lnSpc>
                <a:spcPct val="115000"/>
              </a:lnSpc>
              <a:spcAft>
                <a:spcPts val="1000"/>
              </a:spcAft>
              <a:buNone/>
            </a:pPr>
            <a:r>
              <a:rPr lang="en-GB" dirty="0">
                <a:solidFill>
                  <a:schemeClr val="bg2">
                    <a:lumMod val="10000"/>
                  </a:schemeClr>
                </a:solidFill>
                <a:latin typeface="+mj-lt"/>
                <a:ea typeface="Calibri" panose="020F0502020204030204" pitchFamily="34" charset="0"/>
                <a:cs typeface="Times New Roman" panose="02020603050405020304" pitchFamily="18" charset="0"/>
              </a:rPr>
              <a:t>I</a:t>
            </a:r>
            <a:r>
              <a:rPr lang="en-GB" dirty="0">
                <a:solidFill>
                  <a:schemeClr val="bg2">
                    <a:lumMod val="10000"/>
                  </a:schemeClr>
                </a:solidFill>
                <a:effectLst/>
                <a:latin typeface="+mj-lt"/>
                <a:ea typeface="Calibri" panose="020F0502020204030204" pitchFamily="34" charset="0"/>
                <a:cs typeface="Times New Roman" panose="02020603050405020304" pitchFamily="18" charset="0"/>
              </a:rPr>
              <a:t>ntroduce the following REFLECTIVE QUESTIONS for students to consider during the lesson:</a:t>
            </a:r>
          </a:p>
          <a:p>
            <a:pPr marL="1250950" lvl="1" indent="-514350" defTabSz="1077913">
              <a:buFont typeface="+mj-lt"/>
              <a:buAutoNum type="arabicPeriod"/>
            </a:pPr>
            <a:endParaRPr lang="en-GB" dirty="0">
              <a:solidFill>
                <a:schemeClr val="bg2">
                  <a:lumMod val="10000"/>
                </a:schemeClr>
              </a:solidFill>
              <a:latin typeface="+mj-lt"/>
            </a:endParaRPr>
          </a:p>
          <a:p>
            <a:pPr marL="1250950" lvl="1" indent="-514350" defTabSz="1077913">
              <a:buFont typeface="+mj-lt"/>
              <a:buAutoNum type="arabicPeriod"/>
            </a:pPr>
            <a:r>
              <a:rPr lang="en-GB" dirty="0">
                <a:solidFill>
                  <a:schemeClr val="bg2">
                    <a:lumMod val="10000"/>
                  </a:schemeClr>
                </a:solidFill>
                <a:latin typeface="+mj-lt"/>
              </a:rPr>
              <a:t> What do you understand by the term “zero-waste”?</a:t>
            </a:r>
          </a:p>
          <a:p>
            <a:pPr marL="1193800" lvl="1" indent="-457200" defTabSz="1077913">
              <a:buFont typeface="+mj-lt"/>
              <a:buAutoNum type="arabicPeriod"/>
            </a:pPr>
            <a:endParaRPr lang="en-GB" dirty="0">
              <a:solidFill>
                <a:schemeClr val="bg2">
                  <a:lumMod val="10000"/>
                </a:schemeClr>
              </a:solidFill>
              <a:latin typeface="+mj-lt"/>
            </a:endParaRPr>
          </a:p>
          <a:p>
            <a:pPr marL="1250950" lvl="1" indent="-514350" defTabSz="1077913">
              <a:buFont typeface="+mj-lt"/>
              <a:buAutoNum type="arabicPeriod"/>
            </a:pPr>
            <a:r>
              <a:rPr lang="en-GB" dirty="0">
                <a:solidFill>
                  <a:schemeClr val="bg2">
                    <a:lumMod val="10000"/>
                  </a:schemeClr>
                </a:solidFill>
                <a:latin typeface="+mj-lt"/>
              </a:rPr>
              <a:t>Do you think you are capable of </a:t>
            </a:r>
            <a:r>
              <a:rPr lang="en-GB" dirty="0" smtClean="0">
                <a:solidFill>
                  <a:schemeClr val="bg2">
                    <a:lumMod val="10000"/>
                  </a:schemeClr>
                </a:solidFill>
                <a:latin typeface="+mj-lt"/>
              </a:rPr>
              <a:t>cutting down how much waste you </a:t>
            </a:r>
            <a:r>
              <a:rPr lang="en-GB" dirty="0">
                <a:solidFill>
                  <a:schemeClr val="bg2">
                    <a:lumMod val="10000"/>
                  </a:schemeClr>
                </a:solidFill>
                <a:latin typeface="+mj-lt"/>
              </a:rPr>
              <a:t>produce? Why? </a:t>
            </a:r>
          </a:p>
          <a:p>
            <a:pPr marL="1193800" lvl="1" indent="-457200" defTabSz="1077913">
              <a:buFont typeface="+mj-lt"/>
              <a:buAutoNum type="arabicPeriod"/>
            </a:pPr>
            <a:endParaRPr lang="en-GB" dirty="0">
              <a:solidFill>
                <a:schemeClr val="bg2">
                  <a:lumMod val="10000"/>
                </a:schemeClr>
              </a:solidFill>
              <a:latin typeface="+mj-lt"/>
            </a:endParaRPr>
          </a:p>
          <a:p>
            <a:pPr marL="1250950" lvl="1" indent="-514350" defTabSz="1077913">
              <a:buFont typeface="+mj-lt"/>
              <a:buAutoNum type="arabicPeriod"/>
            </a:pPr>
            <a:r>
              <a:rPr lang="en-GB" dirty="0">
                <a:solidFill>
                  <a:schemeClr val="bg2">
                    <a:lumMod val="10000"/>
                  </a:schemeClr>
                </a:solidFill>
                <a:latin typeface="+mj-lt"/>
              </a:rPr>
              <a:t>What do you </a:t>
            </a:r>
            <a:r>
              <a:rPr lang="en-GB" dirty="0" smtClean="0">
                <a:solidFill>
                  <a:schemeClr val="bg2">
                    <a:lumMod val="10000"/>
                  </a:schemeClr>
                </a:solidFill>
                <a:latin typeface="+mj-lt"/>
              </a:rPr>
              <a:t>think would be </a:t>
            </a:r>
            <a:r>
              <a:rPr lang="en-GB" dirty="0">
                <a:solidFill>
                  <a:schemeClr val="bg2">
                    <a:lumMod val="10000"/>
                  </a:schemeClr>
                </a:solidFill>
                <a:latin typeface="+mj-lt"/>
              </a:rPr>
              <a:t>the biggest motivator for you to reduce your waste? Why? </a:t>
            </a:r>
          </a:p>
          <a:p>
            <a:pPr marL="1250950" lvl="1" indent="-514350" defTabSz="1077913">
              <a:buFont typeface="+mj-lt"/>
              <a:buAutoNum type="arabicPeriod"/>
            </a:pPr>
            <a:endParaRPr lang="en-GB" dirty="0">
              <a:solidFill>
                <a:schemeClr val="bg2">
                  <a:lumMod val="10000"/>
                </a:schemeClr>
              </a:solidFill>
              <a:latin typeface="+mj-lt"/>
            </a:endParaRPr>
          </a:p>
          <a:p>
            <a:pPr marL="971555" lvl="1" indent="-514350">
              <a:buFont typeface="+mj-lt"/>
              <a:buAutoNum type="arabicPeriod"/>
            </a:pPr>
            <a:endParaRPr lang="en-GB" dirty="0">
              <a:solidFill>
                <a:schemeClr val="bg2">
                  <a:lumMod val="10000"/>
                </a:schemeClr>
              </a:solidFill>
              <a:latin typeface="+mj-lt"/>
            </a:endParaRPr>
          </a:p>
        </p:txBody>
      </p:sp>
      <p:sp>
        <p:nvSpPr>
          <p:cNvPr id="5"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2-prod.devonlive.com/incoming/article408577.ece/ALTERNATES/s615/SWNS_ZERO_WASTE_35.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0" t="3989" b="13327"/>
          <a:stretch/>
        </p:blipFill>
        <p:spPr bwMode="auto">
          <a:xfrm flipH="1">
            <a:off x="0" y="12700"/>
            <a:ext cx="12192000" cy="68453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p:cNvSpPr txBox="1"/>
          <p:nvPr/>
        </p:nvSpPr>
        <p:spPr>
          <a:xfrm>
            <a:off x="8299443" y="4229100"/>
            <a:ext cx="3620959" cy="1754326"/>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C O N N E C T  T O  O U R </a:t>
            </a:r>
          </a:p>
          <a:p>
            <a:pPr algn="ctr"/>
            <a:r>
              <a:rPr lang="en-GB" sz="2400" b="1" dirty="0" smtClean="0">
                <a:solidFill>
                  <a:schemeClr val="bg1"/>
                </a:solidFill>
                <a:latin typeface="Foco" panose="020B0504050202020203" pitchFamily="34" charset="0"/>
              </a:rPr>
              <a:t>Z E R O  W A S T E </a:t>
            </a:r>
          </a:p>
          <a:p>
            <a:pPr algn="ctr"/>
            <a:r>
              <a:rPr lang="en-GB" sz="2400" b="1" dirty="0" smtClean="0">
                <a:solidFill>
                  <a:schemeClr val="bg1"/>
                </a:solidFill>
                <a:latin typeface="Foco" panose="020B0504050202020203" pitchFamily="34" charset="0"/>
              </a:rPr>
              <a:t>C H A N G E M A K E R S</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p:txBody>
      </p:sp>
    </p:spTree>
    <p:extLst>
      <p:ext uri="{BB962C8B-B14F-4D97-AF65-F5344CB8AC3E}">
        <p14:creationId xmlns:p14="http://schemas.microsoft.com/office/powerpoint/2010/main" val="4691538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26480" y="1221939"/>
            <a:ext cx="5541264" cy="4708981"/>
          </a:xfrm>
          <a:prstGeom prst="rect">
            <a:avLst/>
          </a:prstGeom>
        </p:spPr>
        <p:txBody>
          <a:bodyPr wrap="square">
            <a:spAutoFit/>
          </a:bodyPr>
          <a:lstStyle/>
          <a:p>
            <a:r>
              <a:rPr lang="en-GB" sz="2000" dirty="0">
                <a:solidFill>
                  <a:srgbClr val="36382F"/>
                </a:solidFill>
              </a:rPr>
              <a:t>Richard and Nicola Eckersley run the UK’s first Zero Waste shop.  Their Devon-based shop sells a wide selection of organic food with no packaging. </a:t>
            </a:r>
            <a:endParaRPr lang="en-GB" sz="2000" dirty="0" smtClean="0">
              <a:solidFill>
                <a:srgbClr val="36382F"/>
              </a:solidFill>
            </a:endParaRPr>
          </a:p>
          <a:p>
            <a:endParaRPr lang="en-GB" sz="2000" dirty="0">
              <a:solidFill>
                <a:srgbClr val="36382F"/>
              </a:solidFill>
            </a:endParaRPr>
          </a:p>
          <a:p>
            <a:r>
              <a:rPr lang="en-GB" sz="2000" dirty="0" smtClean="0">
                <a:solidFill>
                  <a:srgbClr val="36382F"/>
                </a:solidFill>
              </a:rPr>
              <a:t>They </a:t>
            </a:r>
            <a:r>
              <a:rPr lang="en-GB" sz="2000" dirty="0">
                <a:solidFill>
                  <a:srgbClr val="36382F"/>
                </a:solidFill>
              </a:rPr>
              <a:t>are already proving an inspiration to high streets across the country, with several other towns now starting up Zero Waste shops. </a:t>
            </a:r>
            <a:endParaRPr lang="en-GB" sz="2000" dirty="0" smtClean="0">
              <a:solidFill>
                <a:srgbClr val="36382F"/>
              </a:solidFill>
            </a:endParaRPr>
          </a:p>
          <a:p>
            <a:endParaRPr lang="en-GB" sz="2000" dirty="0">
              <a:solidFill>
                <a:srgbClr val="36382F"/>
              </a:solidFill>
            </a:endParaRPr>
          </a:p>
          <a:p>
            <a:r>
              <a:rPr lang="en-GB" sz="2000" dirty="0" smtClean="0">
                <a:solidFill>
                  <a:srgbClr val="36382F"/>
                </a:solidFill>
              </a:rPr>
              <a:t>Richard </a:t>
            </a:r>
            <a:r>
              <a:rPr lang="en-GB" sz="2000" dirty="0">
                <a:solidFill>
                  <a:srgbClr val="36382F"/>
                </a:solidFill>
              </a:rPr>
              <a:t>and Nicola </a:t>
            </a:r>
            <a:r>
              <a:rPr lang="en-GB" sz="2000" dirty="0" smtClean="0">
                <a:solidFill>
                  <a:srgbClr val="36382F"/>
                </a:solidFill>
              </a:rPr>
              <a:t>would love to offer </a:t>
            </a:r>
            <a:r>
              <a:rPr lang="en-GB" sz="2000" dirty="0">
                <a:solidFill>
                  <a:srgbClr val="36382F"/>
                </a:solidFill>
              </a:rPr>
              <a:t>schools talks about their work and the ethos behind Zero </a:t>
            </a:r>
            <a:r>
              <a:rPr lang="en-GB" sz="2000" dirty="0" smtClean="0">
                <a:solidFill>
                  <a:srgbClr val="36382F"/>
                </a:solidFill>
              </a:rPr>
              <a:t>Waste. </a:t>
            </a:r>
            <a:r>
              <a:rPr lang="en-GB" sz="2000" dirty="0">
                <a:solidFill>
                  <a:srgbClr val="36382F"/>
                </a:solidFill>
              </a:rPr>
              <a:t>They are also interested in offering work-experience placements and school visits focused around sustainable living</a:t>
            </a:r>
            <a:r>
              <a:rPr lang="en-GB" sz="2000" dirty="0" smtClean="0">
                <a:solidFill>
                  <a:srgbClr val="36382F"/>
                </a:solidFill>
              </a:rPr>
              <a:t>.</a:t>
            </a:r>
          </a:p>
          <a:p>
            <a:endParaRPr lang="en-GB" sz="2000" dirty="0">
              <a:solidFill>
                <a:srgbClr val="36382F"/>
              </a:solidFill>
            </a:endParaRPr>
          </a:p>
          <a:p>
            <a:r>
              <a:rPr lang="en-GB" sz="2000" dirty="0" smtClean="0">
                <a:solidFill>
                  <a:srgbClr val="36382F"/>
                </a:solidFill>
              </a:rPr>
              <a:t>Find out how to connect on the following slide:</a:t>
            </a:r>
            <a:endParaRPr lang="en-GB" sz="2000" dirty="0">
              <a:solidFill>
                <a:srgbClr val="36382F"/>
              </a:solidFill>
            </a:endParaRPr>
          </a:p>
        </p:txBody>
      </p:sp>
      <p:pic>
        <p:nvPicPr>
          <p:cNvPr id="4098" name="Picture 2" descr="RICHARD&amp;NOCH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67" y="845556"/>
            <a:ext cx="4992497" cy="499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2802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9173" y="1110216"/>
            <a:ext cx="11379927" cy="1590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mj-lt"/>
              </a:rPr>
              <a:t>ThoughtBox works closely with Richard and Nicola, who are part of our NGT network of New Generation Thinkers.</a:t>
            </a:r>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b="1" dirty="0" smtClean="0"/>
              <a:t>ThoughtBox Members </a:t>
            </a:r>
            <a:r>
              <a:rPr lang="en-GB" sz="2400" dirty="0" smtClean="0"/>
              <a:t>have full access our NGT network. Get in touch to make a booking for one of our changemakers to come and visit you and your school.</a:t>
            </a:r>
          </a:p>
          <a:p>
            <a:pPr marL="0" indent="0">
              <a:buFont typeface="Arial" panose="020B0604020202020204" pitchFamily="34" charset="0"/>
              <a:buNone/>
            </a:pPr>
            <a:r>
              <a:rPr lang="en-GB" sz="2400" b="1" dirty="0" smtClean="0"/>
              <a:t>Non-members: </a:t>
            </a:r>
            <a:r>
              <a:rPr lang="en-GB" sz="2400" dirty="0" smtClean="0"/>
              <a:t>Get in touch and find out how we can link you up with our changemaker network – from Zero-Waste activists to Round-the-World-Cyclists!</a:t>
            </a:r>
          </a:p>
          <a:p>
            <a:pPr marL="0" indent="0">
              <a:buFont typeface="Arial" panose="020B0604020202020204" pitchFamily="34" charset="0"/>
              <a:buNone/>
            </a:pPr>
            <a:endParaRPr lang="en-GB" sz="2400" dirty="0"/>
          </a:p>
          <a:p>
            <a:pPr marL="0" indent="0">
              <a:buFont typeface="Arial" panose="020B0604020202020204" pitchFamily="34" charset="0"/>
              <a:buNone/>
            </a:pPr>
            <a:r>
              <a:rPr lang="en-GB" sz="2400" dirty="0" smtClean="0"/>
              <a:t>Take a look at our inspiring network of changemakers </a:t>
            </a:r>
            <a:r>
              <a:rPr lang="en-GB" sz="2400" dirty="0" smtClean="0">
                <a:hlinkClick r:id="rId2"/>
              </a:rPr>
              <a:t>here</a:t>
            </a:r>
            <a:r>
              <a:rPr lang="en-GB" sz="2400" dirty="0" smtClean="0"/>
              <a:t>!</a:t>
            </a:r>
            <a:endParaRPr lang="en-GB" sz="2400" dirty="0"/>
          </a:p>
        </p:txBody>
      </p:sp>
      <p:sp>
        <p:nvSpPr>
          <p:cNvPr id="5" name="TextBox 4"/>
          <p:cNvSpPr txBox="1"/>
          <p:nvPr/>
        </p:nvSpPr>
        <p:spPr>
          <a:xfrm>
            <a:off x="6981445" y="5616587"/>
            <a:ext cx="5103221" cy="461665"/>
          </a:xfrm>
          <a:prstGeom prst="rect">
            <a:avLst/>
          </a:prstGeom>
          <a:noFill/>
        </p:spPr>
        <p:txBody>
          <a:bodyPr wrap="square" rtlCol="0">
            <a:spAutoFit/>
          </a:bodyPr>
          <a:lstStyle/>
          <a:p>
            <a:pPr algn="ctr" defTabSz="225791"/>
            <a:r>
              <a:rPr lang="en-GB" sz="2400" b="1" dirty="0" smtClean="0">
                <a:solidFill>
                  <a:srgbClr val="35372F"/>
                </a:solidFill>
                <a:latin typeface="Foco Light" panose="020B0304050202020203" pitchFamily="34" charset="0"/>
              </a:rPr>
              <a:t>Bring a Changemaker into your school!</a:t>
            </a:r>
            <a:endParaRPr lang="en-GB" sz="2400" b="1" dirty="0">
              <a:solidFill>
                <a:srgbClr val="35372F"/>
              </a:solidFill>
              <a:latin typeface="Foco Light" panose="020B0304050202020203" pitchFamily="34" charset="0"/>
            </a:endParaRPr>
          </a:p>
        </p:txBody>
      </p:sp>
      <p:sp>
        <p:nvSpPr>
          <p:cNvPr id="6" name="TextBox 5"/>
          <p:cNvSpPr txBox="1"/>
          <p:nvPr/>
        </p:nvSpPr>
        <p:spPr>
          <a:xfrm>
            <a:off x="6981445" y="5801253"/>
            <a:ext cx="4867655" cy="553998"/>
          </a:xfrm>
          <a:prstGeom prst="rect">
            <a:avLst/>
          </a:prstGeom>
          <a:noFill/>
        </p:spPr>
        <p:txBody>
          <a:bodyPr wrap="square" rtlCol="0">
            <a:spAutoFit/>
          </a:bodyPr>
          <a:lstStyle/>
          <a:p>
            <a:pPr algn="ctr" defTabSz="225791"/>
            <a:endParaRPr lang="en-GB" sz="1400" dirty="0">
              <a:solidFill>
                <a:srgbClr val="35372F"/>
              </a:solidFill>
              <a:latin typeface="Foco Light" panose="020B0304050202020203" pitchFamily="34" charset="0"/>
            </a:endParaRPr>
          </a:p>
          <a:p>
            <a:pPr algn="ctr" defTabSz="225791"/>
            <a:r>
              <a:rPr lang="en-GB" sz="1600" dirty="0">
                <a:solidFill>
                  <a:srgbClr val="35372F"/>
                </a:solidFill>
                <a:latin typeface="Foco Light" panose="020B0304050202020203" pitchFamily="34" charset="0"/>
              </a:rPr>
              <a:t>rachel@thoughtboxeducation.com |  </a:t>
            </a:r>
            <a:r>
              <a:rPr lang="en-GB" sz="1600" dirty="0" smtClean="0">
                <a:solidFill>
                  <a:srgbClr val="35372F"/>
                </a:solidFill>
                <a:latin typeface="Foco Light" panose="020B0304050202020203" pitchFamily="34" charset="0"/>
              </a:rPr>
              <a:t>018030911070</a:t>
            </a:r>
            <a:endParaRPr lang="en-GB" sz="1600" dirty="0">
              <a:solidFill>
                <a:srgbClr val="35372F"/>
              </a:solidFill>
              <a:latin typeface="Foco Light" panose="020B0304050202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256" y="3844667"/>
            <a:ext cx="1861844" cy="1679587"/>
          </a:xfrm>
          <a:prstGeom prst="rect">
            <a:avLst/>
          </a:prstGeom>
        </p:spPr>
      </p:pic>
    </p:spTree>
    <p:extLst>
      <p:ext uri="{BB962C8B-B14F-4D97-AF65-F5344CB8AC3E}">
        <p14:creationId xmlns:p14="http://schemas.microsoft.com/office/powerpoint/2010/main" val="1596419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908800"/>
          </a:xfrm>
          <a:prstGeom prst="rect">
            <a:avLst/>
          </a:prstGeom>
        </p:spPr>
      </p:pic>
      <p:sp>
        <p:nvSpPr>
          <p:cNvPr id="10" name="Oval 9"/>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3766180" y="2900402"/>
            <a:ext cx="4659631" cy="1107996"/>
          </a:xfrm>
          <a:prstGeom prst="rect">
            <a:avLst/>
          </a:prstGeom>
          <a:noFill/>
        </p:spPr>
        <p:txBody>
          <a:bodyPr wrap="square" rtlCol="0">
            <a:spAutoFit/>
          </a:bodyPr>
          <a:lstStyle/>
          <a:p>
            <a:pPr algn="ctr"/>
            <a:r>
              <a:rPr lang="en-GB" sz="4800" b="1" dirty="0" smtClean="0">
                <a:solidFill>
                  <a:schemeClr val="bg1"/>
                </a:solidFill>
                <a:latin typeface="Foco" panose="020B0504050202020203" pitchFamily="34" charset="0"/>
              </a:rPr>
              <a:t>W A S T E</a:t>
            </a:r>
            <a:endParaRPr lang="en-GB" sz="2400" b="1" dirty="0" smtClean="0">
              <a:solidFill>
                <a:schemeClr val="bg1"/>
              </a:solidFill>
              <a:latin typeface="Foco" panose="020B0504050202020203" pitchFamily="34" charset="0"/>
            </a:endParaRPr>
          </a:p>
          <a:p>
            <a:pPr algn="ctr"/>
            <a:r>
              <a:rPr lang="en-GB" b="1" dirty="0" smtClean="0">
                <a:solidFill>
                  <a:srgbClr val="FEE725"/>
                </a:solidFill>
                <a:latin typeface="Foco" panose="020B0504050202020203" pitchFamily="34" charset="0"/>
              </a:rPr>
              <a:t>E N V I R O N M E N T A L  E N G A G E M E N T</a:t>
            </a:r>
          </a:p>
        </p:txBody>
      </p:sp>
      <p:sp>
        <p:nvSpPr>
          <p:cNvPr id="13" name="TextBox 12"/>
          <p:cNvSpPr txBox="1"/>
          <p:nvPr/>
        </p:nvSpPr>
        <p:spPr>
          <a:xfrm>
            <a:off x="4236971" y="4760610"/>
            <a:ext cx="3718051" cy="830997"/>
          </a:xfrm>
          <a:prstGeom prst="rect">
            <a:avLst/>
          </a:prstGeom>
          <a:noFill/>
        </p:spPr>
        <p:txBody>
          <a:bodyPr wrap="square" rtlCol="0">
            <a:spAutoFit/>
          </a:bodyPr>
          <a:lstStyle/>
          <a:p>
            <a:pPr algn="ctr"/>
            <a:r>
              <a:rPr lang="en-GB" sz="2400" dirty="0" smtClean="0">
                <a:solidFill>
                  <a:schemeClr val="bg1"/>
                </a:solidFill>
                <a:latin typeface="+mj-lt"/>
                <a:ea typeface="Times New Roman" panose="02020603050405020304" pitchFamily="18" charset="0"/>
                <a:cs typeface="Times New Roman" panose="02020603050405020304" pitchFamily="18" charset="0"/>
              </a:rPr>
              <a:t>THIS SORT OF LEARNING CAN’T WAIT</a:t>
            </a:r>
            <a:endParaRPr lang="en-GB" sz="2400" dirty="0">
              <a:solidFill>
                <a:schemeClr val="bg1"/>
              </a:solidFill>
              <a:latin typeface="+mj-lt"/>
              <a:ea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0200" y="296516"/>
            <a:ext cx="1430027" cy="573741"/>
          </a:xfrm>
          <a:prstGeom prst="rect">
            <a:avLst/>
          </a:prstGeom>
        </p:spPr>
      </p:pic>
    </p:spTree>
    <p:extLst>
      <p:ext uri="{BB962C8B-B14F-4D97-AF65-F5344CB8AC3E}">
        <p14:creationId xmlns:p14="http://schemas.microsoft.com/office/powerpoint/2010/main" val="2528617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p:cNvSpPr txBox="1"/>
          <p:nvPr/>
        </p:nvSpPr>
        <p:spPr>
          <a:xfrm>
            <a:off x="8299443" y="4229100"/>
            <a:ext cx="3620959" cy="1292662"/>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Z E R O  W A S </a:t>
            </a:r>
            <a:r>
              <a:rPr lang="en-GB" sz="2400" b="1" smtClean="0">
                <a:solidFill>
                  <a:schemeClr val="bg1"/>
                </a:solidFill>
                <a:latin typeface="Foco" panose="020B0504050202020203" pitchFamily="34" charset="0"/>
              </a:rPr>
              <a:t>T E R S</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510233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454154" y="1389327"/>
            <a:ext cx="111495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the </a:t>
            </a:r>
            <a:r>
              <a:rPr lang="en-GB" altLang="en-US" sz="2400" dirty="0">
                <a:ea typeface="Calibri" panose="020F0502020204030204" pitchFamily="34" charset="0"/>
                <a:cs typeface="Times New Roman" panose="02020603050405020304" pitchFamily="18" charset="0"/>
              </a:rPr>
              <a:t>documentary</a:t>
            </a: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(4.38</a:t>
            </a:r>
            <a:r>
              <a:rPr kumimoji="0" lang="en-GB" altLang="en-US" sz="2400"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mins) made by </a:t>
            </a:r>
            <a:r>
              <a:rPr lang="en-GB" sz="2400" u="sng" dirty="0">
                <a:hlinkClick r:id="rId2"/>
              </a:rPr>
              <a:t>Seeker Stories</a:t>
            </a:r>
            <a:r>
              <a:rPr lang="en-GB" sz="2400" dirty="0">
                <a:cs typeface="Times New Roman" panose="02020603050405020304" pitchFamily="18" charset="0"/>
              </a:rPr>
              <a:t> </a:t>
            </a:r>
            <a:r>
              <a:rPr kumimoji="0" lang="en-GB" altLang="en-US" sz="2400" b="0" i="0" u="none" strike="noStrike" cap="none" normalizeH="0" dirty="0">
                <a:ln>
                  <a:noFill/>
                </a:ln>
                <a:solidFill>
                  <a:schemeClr val="tx1"/>
                </a:solidFill>
                <a:effectLst/>
                <a:ea typeface="Calibri" panose="020F0502020204030204" pitchFamily="34" charset="0"/>
                <a:cs typeface="Times New Roman" panose="02020603050405020304" pitchFamily="18" charset="0"/>
              </a:rPr>
              <a:t>entitled:</a:t>
            </a: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454154" y="1912236"/>
            <a:ext cx="539800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sz="3200" b="1" u="sng" dirty="0">
                <a:latin typeface="+mj-lt"/>
                <a:hlinkClick r:id="rId3"/>
              </a:rPr>
              <a:t>You can live without producing trash</a:t>
            </a:r>
            <a:endParaRPr kumimoji="0" lang="en-GB" altLang="en-US" sz="3200" b="1" i="0" u="none" strike="noStrike" cap="none" normalizeH="0" baseline="0" dirty="0">
              <a:ln>
                <a:noFill/>
              </a:ln>
              <a:solidFill>
                <a:srgbClr val="00B0F0"/>
              </a:solidFill>
              <a:effectLst/>
              <a:latin typeface="+mj-lt"/>
              <a:ea typeface="Calibri" panose="020F0502020204030204" pitchFamily="34" charset="0"/>
              <a:cs typeface="Times New Roman" panose="02020603050405020304" pitchFamily="18" charset="0"/>
            </a:endParaRPr>
          </a:p>
          <a:p>
            <a:pPr lvl="0"/>
            <a:r>
              <a:rPr lang="en-GB" altLang="en-US" sz="1200" b="1" dirty="0">
                <a:solidFill>
                  <a:prstClr val="black"/>
                </a:solidFill>
                <a:ea typeface="Calibri" panose="020F0502020204030204" pitchFamily="34" charset="0"/>
                <a:cs typeface="Times New Roman" panose="02020603050405020304" pitchFamily="18" charset="0"/>
              </a:rPr>
              <a:t>Click on the link above for the hyperlink</a:t>
            </a:r>
            <a:endParaRPr lang="en-GB" altLang="en-US" sz="2000" dirty="0">
              <a:solidFill>
                <a:prstClr val="black"/>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12" name="Picture 11" descr="maxresdefault.jpg (1280×720)">
            <a:hlinkClick r:id="rId4"/>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6096000" y="2493549"/>
            <a:ext cx="5512054" cy="3634773"/>
          </a:xfrm>
          <a:prstGeom prst="rect">
            <a:avLst/>
          </a:prstGeom>
          <a:noFill/>
          <a:ln>
            <a:noFill/>
          </a:ln>
        </p:spPr>
      </p:pic>
      <p:sp>
        <p:nvSpPr>
          <p:cNvPr id="13"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870526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12"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848329" y="1775903"/>
            <a:ext cx="47884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 consider the following questions:</a:t>
            </a:r>
            <a:endParaRPr kumimoji="0" lang="en-GB" altLang="en-US" sz="4000" b="0" i="0" u="none" strike="noStrike" cap="none" normalizeH="0" baseline="0" dirty="0">
              <a:ln>
                <a:noFill/>
              </a:ln>
              <a:solidFill>
                <a:schemeClr val="tx1"/>
              </a:solidFill>
              <a:effectLst/>
            </a:endParaRPr>
          </a:p>
        </p:txBody>
      </p:sp>
      <p:pic>
        <p:nvPicPr>
          <p:cNvPr id="10" name="Picture 9" descr="maxresdefault.jpg (1280×720)">
            <a:hlinkClick r:id="rId2"/>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623307" y="1589388"/>
            <a:ext cx="5512054" cy="3634773"/>
          </a:xfrm>
          <a:prstGeom prst="rect">
            <a:avLst/>
          </a:prstGeom>
          <a:noFill/>
          <a:ln>
            <a:noFill/>
          </a:ln>
        </p:spPr>
      </p:pic>
    </p:spTree>
    <p:extLst>
      <p:ext uri="{BB962C8B-B14F-4D97-AF65-F5344CB8AC3E}">
        <p14:creationId xmlns:p14="http://schemas.microsoft.com/office/powerpoint/2010/main" val="30516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5" y="1287500"/>
            <a:ext cx="3326727" cy="3326727"/>
          </a:xfrm>
          <a:prstGeom prst="rect">
            <a:avLst/>
          </a:prstGeom>
        </p:spPr>
      </p:pic>
      <p:sp>
        <p:nvSpPr>
          <p:cNvPr id="11" name="Rectangle 10"/>
          <p:cNvSpPr/>
          <p:nvPr/>
        </p:nvSpPr>
        <p:spPr>
          <a:xfrm>
            <a:off x="4790871" y="1796701"/>
            <a:ext cx="2660934" cy="2308324"/>
          </a:xfrm>
          <a:prstGeom prst="rect">
            <a:avLst/>
          </a:prstGeom>
        </p:spPr>
        <p:txBody>
          <a:bodyPr wrap="square">
            <a:spAutoFit/>
          </a:bodyPr>
          <a:lstStyle/>
          <a:p>
            <a:pPr algn="ctr"/>
            <a:r>
              <a:rPr lang="en-GB" sz="2400" dirty="0"/>
              <a:t>Were there elements of this idea that you found surprising or interesting? What were they and why? </a:t>
            </a:r>
          </a:p>
        </p:txBody>
      </p:sp>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1461" y="901249"/>
            <a:ext cx="2854225" cy="2854225"/>
          </a:xfrm>
          <a:prstGeom prst="rect">
            <a:avLst/>
          </a:prstGeom>
        </p:spPr>
      </p:pic>
      <p:sp>
        <p:nvSpPr>
          <p:cNvPr id="13" name="Rectangle 12"/>
          <p:cNvSpPr/>
          <p:nvPr/>
        </p:nvSpPr>
        <p:spPr>
          <a:xfrm>
            <a:off x="1744638" y="1358866"/>
            <a:ext cx="2149198" cy="1938992"/>
          </a:xfrm>
          <a:prstGeom prst="rect">
            <a:avLst/>
          </a:prstGeom>
        </p:spPr>
        <p:txBody>
          <a:bodyPr wrap="square">
            <a:spAutoFit/>
          </a:bodyPr>
          <a:lstStyle/>
          <a:p>
            <a:pPr algn="ctr"/>
            <a:r>
              <a:rPr lang="en-GB" sz="2400" dirty="0"/>
              <a:t>What is your reaction to Lauren’s decision to go “waste-free”? </a:t>
            </a: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6770" y="2328362"/>
            <a:ext cx="3044655" cy="3044655"/>
          </a:xfrm>
          <a:prstGeom prst="rect">
            <a:avLst/>
          </a:prstGeom>
        </p:spPr>
      </p:pic>
      <p:sp>
        <p:nvSpPr>
          <p:cNvPr id="10" name="Rectangle 9"/>
          <p:cNvSpPr/>
          <p:nvPr/>
        </p:nvSpPr>
        <p:spPr>
          <a:xfrm>
            <a:off x="8269066" y="2950863"/>
            <a:ext cx="2640070" cy="1569660"/>
          </a:xfrm>
          <a:prstGeom prst="rect">
            <a:avLst/>
          </a:prstGeom>
        </p:spPr>
        <p:txBody>
          <a:bodyPr wrap="square">
            <a:spAutoFit/>
          </a:bodyPr>
          <a:lstStyle/>
          <a:p>
            <a:pPr algn="ctr"/>
            <a:r>
              <a:rPr lang="en-GB" sz="2400" dirty="0"/>
              <a:t>Do you know anyone who has gone “waste-free”? What is their story?</a:t>
            </a:r>
          </a:p>
        </p:txBody>
      </p:sp>
    </p:spTree>
    <p:extLst>
      <p:ext uri="{BB962C8B-B14F-4D97-AF65-F5344CB8AC3E}">
        <p14:creationId xmlns:p14="http://schemas.microsoft.com/office/powerpoint/2010/main" val="15810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1686</TotalTime>
  <Words>2844</Words>
  <Application>Microsoft Office PowerPoint</Application>
  <PresentationFormat>Widescreen</PresentationFormat>
  <Paragraphs>245</Paragraphs>
  <Slides>53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Century Gothic</vt:lpstr>
      <vt:lpstr>Foco</vt:lpstr>
      <vt:lpstr>Foco Light</vt:lpstr>
      <vt:lpstr>Tahoma</vt:lpstr>
      <vt:lpstr>Times New Roman</vt:lpstr>
      <vt:lpstr>1_Office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Haven't Made Any Trash In 2 Years.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here</vt:lpstr>
      <vt:lpstr>Click here</vt:lpstr>
      <vt:lpstr>Click here</vt:lpstr>
      <vt:lpstr>Click here</vt:lpstr>
      <vt:lpstr>PowerPoint Presentation</vt:lpstr>
      <vt:lpstr>PowerPoint Presentation</vt:lpstr>
      <vt:lpstr>PowerPoint Presentation</vt:lpstr>
      <vt:lpstr>PowerPoint Presentation</vt:lpstr>
      <vt:lpstr>PowerPoint Presentation</vt:lpstr>
      <vt:lpstr>The Wombles at 40 – why we need them more than 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all have far too much “stuff”, which contributes tremendously to the amount of waste accumulating across the world. </vt:lpstr>
      <vt:lpstr>PowerPoint Presentation</vt:lpstr>
      <vt:lpstr>PowerPoint Presentation</vt:lpstr>
      <vt:lpstr>Take action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239</cp:revision>
  <dcterms:created xsi:type="dcterms:W3CDTF">2016-10-17T21:56:29Z</dcterms:created>
  <dcterms:modified xsi:type="dcterms:W3CDTF">2018-09-21T11:43:29Z</dcterms:modified>
  <cp:contentStatus/>
</cp:coreProperties>
</file>