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7" r:id="rId1"/>
  </p:sldMasterIdLst>
  <p:notesMasterIdLst>
    <p:notesMasterId r:id="rId30"/>
  </p:notesMasterIdLst>
  <p:handoutMasterIdLst>
    <p:handoutMasterId r:id="rId31"/>
  </p:handoutMasterIdLst>
  <p:sldIdLst>
    <p:sldId id="514" r:id="rId2"/>
    <p:sldId id="515" r:id="rId3"/>
    <p:sldId id="516" r:id="rId4"/>
    <p:sldId id="517" r:id="rId5"/>
    <p:sldId id="518" r:id="rId6"/>
    <p:sldId id="519" r:id="rId7"/>
    <p:sldId id="309" r:id="rId8"/>
    <p:sldId id="306" r:id="rId9"/>
    <p:sldId id="421" r:id="rId10"/>
    <p:sldId id="428" r:id="rId11"/>
    <p:sldId id="430" r:id="rId12"/>
    <p:sldId id="489" r:id="rId13"/>
    <p:sldId id="491" r:id="rId14"/>
    <p:sldId id="493" r:id="rId15"/>
    <p:sldId id="495" r:id="rId16"/>
    <p:sldId id="488" r:id="rId17"/>
    <p:sldId id="522" r:id="rId18"/>
    <p:sldId id="523" r:id="rId19"/>
    <p:sldId id="524" r:id="rId20"/>
    <p:sldId id="525" r:id="rId21"/>
    <p:sldId id="490" r:id="rId22"/>
    <p:sldId id="520" r:id="rId23"/>
    <p:sldId id="477" r:id="rId24"/>
    <p:sldId id="478" r:id="rId25"/>
    <p:sldId id="480" r:id="rId26"/>
    <p:sldId id="481" r:id="rId27"/>
    <p:sldId id="513" r:id="rId28"/>
    <p:sldId id="52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3C2"/>
    <a:srgbClr val="3F8892"/>
    <a:srgbClr val="B482DA"/>
    <a:srgbClr val="F9FCD0"/>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67" d="100"/>
          <a:sy n="67" d="100"/>
        </p:scale>
        <p:origin x="584" y="48"/>
      </p:cViewPr>
      <p:guideLst/>
    </p:cSldViewPr>
  </p:slideViewPr>
  <p:notesTextViewPr>
    <p:cViewPr>
      <p:scale>
        <a:sx n="1" d="1"/>
        <a:sy n="1" d="1"/>
      </p:scale>
      <p:origin x="0" y="0"/>
    </p:cViewPr>
  </p:notesTextViewPr>
  <p:notesViewPr>
    <p:cSldViewPr snapToGrid="0">
      <p:cViewPr varScale="1">
        <p:scale>
          <a:sx n="53" d="100"/>
          <a:sy n="53" d="100"/>
        </p:scale>
        <p:origin x="264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21/09/2018</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21/09/2018</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dirty="0"/>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solidFill>
                <a:prstClr val="black"/>
              </a:solidFill>
            </a:endParaRPr>
          </a:p>
        </p:txBody>
      </p:sp>
      <p:sp>
        <p:nvSpPr>
          <p:cNvPr id="5" name="Slide Number Placeholder 4"/>
          <p:cNvSpPr>
            <a:spLocks noGrp="1"/>
          </p:cNvSpPr>
          <p:nvPr>
            <p:ph type="sldNum" sz="quarter" idx="11"/>
          </p:nvPr>
        </p:nvSpPr>
        <p:spPr/>
        <p:txBody>
          <a:bodyPr/>
          <a:lstStyle/>
          <a:p>
            <a:fld id="{DA1C18C5-F3FA-4D0A-A9B9-2971BB5756E1}"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256471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4BB252E-798C-4DBA-9397-81E6123FBAF4}"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88758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Tree>
    <p:extLst>
      <p:ext uri="{BB962C8B-B14F-4D97-AF65-F5344CB8AC3E}">
        <p14:creationId xmlns:p14="http://schemas.microsoft.com/office/powerpoint/2010/main" val="4019108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9037889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2249202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21/09/2018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866765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21/09/2018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989314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21/09/2018</a:t>
            </a:fld>
            <a:endParaRPr lang="en-GB" dirty="0"/>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173259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21/09/2018</a:t>
            </a:fld>
            <a:endParaRPr lang="en-GB" dirty="0"/>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1809371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262465" y="6356350"/>
            <a:ext cx="2743200" cy="365125"/>
          </a:xfrm>
          <a:prstGeom prst="rect">
            <a:avLst/>
          </a:prstGeom>
        </p:spPr>
        <p:txBody>
          <a:bodyPr/>
          <a:lstStyle/>
          <a:p>
            <a:fld id="{1DA75472-A2B2-4D99-9D5D-B76258FC6896}" type="datetime1">
              <a:rPr lang="en-GB" smtClean="0"/>
              <a:t>21/09/2018</a:t>
            </a:fld>
            <a:endParaRPr lang="en-GB"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928244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262465" y="6356350"/>
            <a:ext cx="2743200" cy="365125"/>
          </a:xfrm>
          <a:prstGeom prst="rect">
            <a:avLst/>
          </a:prstGeom>
        </p:spPr>
        <p:txBody>
          <a:bodyPr/>
          <a:lstStyle/>
          <a:p>
            <a:fld id="{DF0EC0FD-F6C7-44DD-B05F-9F722E41B7C8}" type="datetime1">
              <a:rPr lang="en-GB" smtClean="0"/>
              <a:t>21/09/2018</a:t>
            </a:fld>
            <a:endParaRPr lang="en-GB" dirty="0"/>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r>
              <a:rPr lang="en-GB" dirty="0" smtClean="0"/>
              <a:t> </a:t>
            </a:r>
            <a:endParaRPr lang="en-GB" dirty="0"/>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4032983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a:xfrm>
            <a:off x="1142996" y="6223828"/>
            <a:ext cx="2329074" cy="365125"/>
          </a:xfrm>
          <a:prstGeom prst="rect">
            <a:avLst/>
          </a:prstGeom>
        </p:spPr>
        <p:txBody>
          <a:bodyPr/>
          <a:lstStyle/>
          <a:p>
            <a:fld id="{1DA75472-A2B2-4D99-9D5D-B76258FC6896}" type="datetime1">
              <a:rPr lang="en-GB" smtClean="0"/>
              <a:t>21/09/2018</a:t>
            </a:fld>
            <a:endParaRPr lang="en-GB" dirty="0"/>
          </a:p>
        </p:txBody>
      </p:sp>
      <p:sp>
        <p:nvSpPr>
          <p:cNvPr id="9" name="Footer Placeholder 8"/>
          <p:cNvSpPr>
            <a:spLocks noGrp="1"/>
          </p:cNvSpPr>
          <p:nvPr>
            <p:ph type="ftr" sz="quarter" idx="11"/>
          </p:nvPr>
        </p:nvSpPr>
        <p:spPr>
          <a:xfrm>
            <a:off x="3949148" y="6223828"/>
            <a:ext cx="4717774"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t>‹#›</a:t>
            </a:fld>
            <a:endParaRPr lang="en-GB" dirty="0"/>
          </a:p>
        </p:txBody>
      </p:sp>
    </p:spTree>
    <p:extLst>
      <p:ext uri="{BB962C8B-B14F-4D97-AF65-F5344CB8AC3E}">
        <p14:creationId xmlns:p14="http://schemas.microsoft.com/office/powerpoint/2010/main" val="2596834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a:xfrm>
            <a:off x="1142996" y="6223828"/>
            <a:ext cx="2329074" cy="365125"/>
          </a:xfrm>
          <a:prstGeom prst="rect">
            <a:avLst/>
          </a:prstGeom>
        </p:spPr>
        <p:txBody>
          <a:bodyPr/>
          <a:lstStyle/>
          <a:p>
            <a:fld id="{DF0EC0FD-F6C7-44DD-B05F-9F722E41B7C8}" type="datetime1">
              <a:rPr lang="en-GB" smtClean="0"/>
              <a:t>21/09/2018</a:t>
            </a:fld>
            <a:endParaRPr lang="en-GB" dirty="0"/>
          </a:p>
        </p:txBody>
      </p:sp>
      <p:sp>
        <p:nvSpPr>
          <p:cNvPr id="4" name="Footer Placeholder 3"/>
          <p:cNvSpPr>
            <a:spLocks noGrp="1"/>
          </p:cNvSpPr>
          <p:nvPr>
            <p:ph type="ftr" sz="quarter" idx="11"/>
          </p:nvPr>
        </p:nvSpPr>
        <p:spPr>
          <a:xfrm>
            <a:off x="3949148" y="6223828"/>
            <a:ext cx="4717774"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9329530" y="6223828"/>
            <a:ext cx="1706217"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77054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3389449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5119951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9031096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14200900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6133878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3535765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6714779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21/09/2018</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0297929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035733"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FOOD</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COPYRIGHT@2018</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194337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650" r:id="rId18"/>
    <p:sldLayoutId id="2147483660"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hyperlink" Target="http://www.mercyforanimals.org/bill-nye-plant-based-diets-are-the-future" TargetMode="External"/><Relationship Id="rId3" Type="http://schemas.openxmlformats.org/officeDocument/2006/relationships/hyperlink" Target="https://www.youtube.com/watch?v=wSreSNaLtZQ" TargetMode="External"/><Relationship Id="rId7" Type="http://schemas.openxmlformats.org/officeDocument/2006/relationships/hyperlink" Target="https://www.mindbodygreen.com/0-18551/10-reasons-a-plantbased-diet-is-the-best-way-to-eat-for-you-for-the-world.html" TargetMode="External"/><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hyperlink" Target="http://www.cowspiracy.com/" TargetMode="External"/><Relationship Id="rId5" Type="http://schemas.openxmlformats.org/officeDocument/2006/relationships/hyperlink" Target="http://edition.cnn.com/2017/04/08/opinions/go-vegan-save-the-planet-wang/index.html" TargetMode="External"/><Relationship Id="rId4" Type="http://schemas.openxmlformats.org/officeDocument/2006/relationships/hyperlink" Target="https://www.good.is/articles/if-meat-eaters-acted-like-vegans" TargetMode="External"/><Relationship Id="rId9" Type="http://schemas.openxmlformats.org/officeDocument/2006/relationships/hyperlink" Target="https://www.theguardian.com/environment/2016/mar/21/eat-less-meat-vegetarianism-dangerous-global-warming"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bbc.co.uk/news/magazine-18813075" TargetMode="External"/><Relationship Id="rId3" Type="http://schemas.openxmlformats.org/officeDocument/2006/relationships/hyperlink" Target="https://youtu.be/DlL5TwjIZIQ" TargetMode="External"/><Relationship Id="rId7" Type="http://schemas.openxmlformats.org/officeDocument/2006/relationships/hyperlink" Target="https://www.eatgrub.co.uk/" TargetMode="External"/><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hyperlink" Target="https://www.nature.com/scitable/blog/labcoat-life/why_should_we_eat_insects" TargetMode="External"/><Relationship Id="rId5" Type="http://schemas.openxmlformats.org/officeDocument/2006/relationships/hyperlink" Target="http://www.bbc.com/future/story/20141014-time-to-put-bugs-on-the-menu" TargetMode="External"/><Relationship Id="rId10" Type="http://schemas.openxmlformats.org/officeDocument/2006/relationships/hyperlink" Target="https://www.huffingtonpost.com/healthline-/grubs-up-how-eating-insec_b_10636194.html" TargetMode="External"/><Relationship Id="rId4" Type="http://schemas.openxmlformats.org/officeDocument/2006/relationships/hyperlink" Target="https://www.cnbc.com/2016/03/17/insects-food-of-the-future.html" TargetMode="External"/><Relationship Id="rId9" Type="http://schemas.openxmlformats.org/officeDocument/2006/relationships/hyperlink" Target="https://www.theguardian.com/global-development/2012/jan/22/future-of-food-john-vida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supermeat.com/" TargetMode="External"/><Relationship Id="rId3" Type="http://schemas.openxmlformats.org/officeDocument/2006/relationships/hyperlink" Target="https://youtu.be/RX_x3gyrNFw" TargetMode="External"/><Relationship Id="rId7" Type="http://schemas.openxmlformats.org/officeDocument/2006/relationships/hyperlink" Target="http://www.abc.net.au/news/science/2017-12-01/lab-made-meat-can-food-be-more-humane-and-less-polluting/9206542" TargetMode="External"/><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bigthink.com/21st-century-spirituality/lab-grown-clean-meat-is-almost-here-will-you-eat-it" TargetMode="External"/><Relationship Id="rId5" Type="http://schemas.openxmlformats.org/officeDocument/2006/relationships/hyperlink" Target="http://www.bbc.co.uk/news/av/technology-40496863/lab-grown-meat-the-future-of-food" TargetMode="External"/><Relationship Id="rId4" Type="http://schemas.openxmlformats.org/officeDocument/2006/relationships/hyperlink" Target="https://www.theguardian.com/lifeandstyle/2017/sep/20/lab-grown-meat-fish-feed-the-world-frankenmeat-startup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hyperlink" Target="http://www.bbc.com/future/story/20130819-lab-food-credible-or-inedible" TargetMode="External"/><Relationship Id="rId3" Type="http://schemas.openxmlformats.org/officeDocument/2006/relationships/hyperlink" Target="https://www.soylent.com/" TargetMode="External"/><Relationship Id="rId7" Type="http://schemas.openxmlformats.org/officeDocument/2006/relationships/hyperlink" Target="http://www.bbc.com/future/story/20120221-food-pills-a-staple-of-sci-fi"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www.thefoodrush.com/articles/are-pills-and-powders-the-future-of-food/" TargetMode="External"/><Relationship Id="rId5" Type="http://schemas.openxmlformats.org/officeDocument/2006/relationships/hyperlink" Target="https://www.theguardian.com/lifeandstyle/2014/may/30/my-week-on-soylent-i-was-irritable-grumpy-general-pain-in-the-arse" TargetMode="External"/><Relationship Id="rId4" Type="http://schemas.openxmlformats.org/officeDocument/2006/relationships/hyperlink" Target="https://www.newyorker.com/magazine/2014/05/12/the-end-of-food"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oxfam.org.uk/education/resources/food-for-thought" TargetMode="External"/><Relationship Id="rId3" Type="http://schemas.openxmlformats.org/officeDocument/2006/relationships/hyperlink" Target="https://feedingninebillion.com/" TargetMode="External"/><Relationship Id="rId7" Type="http://schemas.openxmlformats.org/officeDocument/2006/relationships/hyperlink" Target="https://www.wfp.org/school-meals" TargetMode="External"/><Relationship Id="rId12" Type="http://schemas.openxmlformats.org/officeDocument/2006/relationships/hyperlink" Target="http://www.gaiafoundation.org/" TargetMode="External"/><Relationship Id="rId2" Type="http://schemas.openxmlformats.org/officeDocument/2006/relationships/hyperlink" Target="http://www.nationalgeographic.com/foodfeatures/feeding-9-billion/" TargetMode="External"/><Relationship Id="rId1" Type="http://schemas.openxmlformats.org/officeDocument/2006/relationships/slideLayout" Target="../slideLayouts/slideLayout2.xml"/><Relationship Id="rId6" Type="http://schemas.openxmlformats.org/officeDocument/2006/relationships/hyperlink" Target="https://healthyschoolscampaign.org/policy/food/" TargetMode="External"/><Relationship Id="rId11" Type="http://schemas.openxmlformats.org/officeDocument/2006/relationships/hyperlink" Target="https://www.youtube.com/watch?v=KxyxANyTWeM&amp;feature=youtu.be" TargetMode="External"/><Relationship Id="rId5" Type="http://schemas.openxmlformats.org/officeDocument/2006/relationships/hyperlink" Target="https://www.wfp.org/students-and-teachers/teachers/blog/global-gardens" TargetMode="External"/><Relationship Id="rId10" Type="http://schemas.openxmlformats.org/officeDocument/2006/relationships/hyperlink" Target="https://www.youtube.com/watch?v=KlC-4MgfICU" TargetMode="External"/><Relationship Id="rId4" Type="http://schemas.openxmlformats.org/officeDocument/2006/relationships/hyperlink" Target="http://www.theguardian.com/global-development-professionals-network/2015/feb/27/innovative-ideas-how-to-feed-people-food-security" TargetMode="External"/><Relationship Id="rId9" Type="http://schemas.openxmlformats.org/officeDocument/2006/relationships/hyperlink" Target="https://www.transitionnetwork.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JMPE5wlB3Zk" TargetMode="External"/><Relationship Id="rId2" Type="http://schemas.openxmlformats.org/officeDocument/2006/relationships/hyperlink" Target="https://www.scientificamerican.com/"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0vrwoPyRXMA" TargetMode="External"/><Relationship Id="rId2" Type="http://schemas.openxmlformats.org/officeDocument/2006/relationships/hyperlink" Target="https://www.csis.or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818" y="181547"/>
            <a:ext cx="1430027" cy="573741"/>
          </a:xfrm>
          <a:prstGeom prst="rect">
            <a:avLst/>
          </a:prstGeom>
        </p:spPr>
      </p:pic>
      <p:sp>
        <p:nvSpPr>
          <p:cNvPr id="9" name="Oval 8"/>
          <p:cNvSpPr/>
          <p:nvPr/>
        </p:nvSpPr>
        <p:spPr>
          <a:xfrm>
            <a:off x="6917560" y="1449377"/>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6907766" y="3116465"/>
            <a:ext cx="5121753" cy="1354217"/>
          </a:xfrm>
          <a:prstGeom prst="rect">
            <a:avLst/>
          </a:prstGeom>
          <a:noFill/>
        </p:spPr>
        <p:txBody>
          <a:bodyPr wrap="square" rtlCol="0">
            <a:spAutoFit/>
          </a:bodyPr>
          <a:lstStyle/>
          <a:p>
            <a:pPr algn="ctr"/>
            <a:r>
              <a:rPr lang="en-GB" sz="5400" b="1" dirty="0" smtClean="0">
                <a:solidFill>
                  <a:prstClr val="white"/>
                </a:solidFill>
              </a:rPr>
              <a:t>FOOD</a:t>
            </a:r>
            <a:endParaRPr lang="en-GB" sz="2800" b="1" dirty="0" smtClean="0">
              <a:solidFill>
                <a:prstClr val="white"/>
              </a:solidFill>
            </a:endParaRPr>
          </a:p>
          <a:p>
            <a:pPr algn="ctr"/>
            <a:r>
              <a:rPr lang="en-GB" sz="2800" b="1" dirty="0" smtClean="0">
                <a:solidFill>
                  <a:srgbClr val="FEE725"/>
                </a:solidFill>
              </a:rPr>
              <a:t>ENVIRONMENTAL ENGAGEMENT</a:t>
            </a:r>
          </a:p>
        </p:txBody>
      </p:sp>
      <p:sp>
        <p:nvSpPr>
          <p:cNvPr id="11" name="TextBox 10"/>
          <p:cNvSpPr txBox="1"/>
          <p:nvPr/>
        </p:nvSpPr>
        <p:spPr>
          <a:xfrm>
            <a:off x="7609618" y="4871898"/>
            <a:ext cx="3718051" cy="954107"/>
          </a:xfrm>
          <a:prstGeom prst="rect">
            <a:avLst/>
          </a:prstGeom>
          <a:noFill/>
        </p:spPr>
        <p:txBody>
          <a:bodyPr wrap="square" rtlCol="0">
            <a:spAutoFit/>
          </a:bodyPr>
          <a:lstStyle/>
          <a:p>
            <a:pPr algn="ctr"/>
            <a:r>
              <a:rPr lang="en-GB" sz="2800" b="1" dirty="0" smtClean="0">
                <a:solidFill>
                  <a:prstClr val="white"/>
                </a:solidFill>
                <a:ea typeface="Times New Roman" panose="02020603050405020304" pitchFamily="18" charset="0"/>
                <a:cs typeface="Times New Roman" panose="02020603050405020304" pitchFamily="18" charset="0"/>
              </a:rPr>
              <a:t>Y11 – 1 3</a:t>
            </a:r>
          </a:p>
          <a:p>
            <a:pPr algn="ctr"/>
            <a:r>
              <a:rPr lang="en-GB" sz="2800" b="1" dirty="0" smtClean="0">
                <a:solidFill>
                  <a:prstClr val="white"/>
                </a:solidFill>
                <a:ea typeface="Times New Roman" panose="02020603050405020304" pitchFamily="18" charset="0"/>
                <a:cs typeface="Times New Roman" panose="02020603050405020304" pitchFamily="18" charset="0"/>
              </a:rPr>
              <a:t>15-18 years</a:t>
            </a:r>
            <a:endParaRPr lang="en-GB" sz="2800" b="1" dirty="0">
              <a:solidFill>
                <a:prstClr val="white"/>
              </a:solidFill>
              <a:ea typeface="Times New Roman" panose="02020603050405020304" pitchFamily="18" charset="0"/>
            </a:endParaRPr>
          </a:p>
        </p:txBody>
      </p:sp>
    </p:spTree>
    <p:extLst>
      <p:ext uri="{BB962C8B-B14F-4D97-AF65-F5344CB8AC3E}">
        <p14:creationId xmlns:p14="http://schemas.microsoft.com/office/powerpoint/2010/main" val="1863465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962025"/>
            <a:ext cx="11337851" cy="5214938"/>
          </a:xfrm>
        </p:spPr>
        <p:txBody>
          <a:bodyPr/>
          <a:lstStyle/>
          <a:p>
            <a:pPr marL="0" indent="0">
              <a:buNone/>
            </a:pPr>
            <a:r>
              <a:rPr lang="en-GB" dirty="0" smtClean="0"/>
              <a:t>In the film, they mention three key areas to focus on in the future of our food:</a:t>
            </a:r>
          </a:p>
          <a:p>
            <a:pPr marL="0" indent="0">
              <a:buNone/>
            </a:pPr>
            <a:r>
              <a:rPr lang="en-GB" dirty="0" smtClean="0"/>
              <a:t> </a:t>
            </a:r>
          </a:p>
          <a:p>
            <a:pPr marL="514350" indent="-514350">
              <a:buFont typeface="+mj-lt"/>
              <a:buAutoNum type="arabicPeriod"/>
            </a:pPr>
            <a:r>
              <a:rPr lang="en-GB" b="1" dirty="0" smtClean="0"/>
              <a:t>Availability</a:t>
            </a:r>
            <a:endParaRPr lang="en-GB" b="1" dirty="0"/>
          </a:p>
          <a:p>
            <a:pPr marL="514350" indent="-514350">
              <a:buFont typeface="+mj-lt"/>
              <a:buAutoNum type="arabicPeriod"/>
            </a:pPr>
            <a:r>
              <a:rPr lang="en-GB" b="1" dirty="0" smtClean="0"/>
              <a:t>Access</a:t>
            </a:r>
            <a:endParaRPr lang="en-GB" b="1" dirty="0"/>
          </a:p>
          <a:p>
            <a:pPr marL="514350" indent="-514350">
              <a:buFont typeface="+mj-lt"/>
              <a:buAutoNum type="arabicPeriod"/>
            </a:pPr>
            <a:r>
              <a:rPr lang="en-GB" b="1" dirty="0" smtClean="0"/>
              <a:t>Stability</a:t>
            </a:r>
          </a:p>
          <a:p>
            <a:pPr marL="514350" indent="-514350">
              <a:buFont typeface="+mj-lt"/>
              <a:buAutoNum type="arabicPeriod"/>
            </a:pPr>
            <a:endParaRPr lang="en-GB" dirty="0" smtClean="0"/>
          </a:p>
          <a:p>
            <a:pPr marL="0" indent="0">
              <a:buNone/>
            </a:pPr>
            <a:r>
              <a:rPr lang="en-GB" dirty="0" smtClean="0"/>
              <a:t/>
            </a:r>
            <a:br>
              <a:rPr lang="en-GB" dirty="0" smtClean="0"/>
            </a:br>
            <a:endParaRPr lang="en-GB" dirty="0" smtClean="0"/>
          </a:p>
          <a:p>
            <a:pPr marL="0" indent="0">
              <a:buNone/>
            </a:pPr>
            <a:endParaRPr lang="en-GB" dirty="0"/>
          </a:p>
          <a:p>
            <a:pPr marL="0" indent="0">
              <a:buNone/>
            </a:pPr>
            <a:r>
              <a:rPr lang="en-GB" dirty="0" smtClean="0"/>
              <a:t>Discuss with the person next to you and then feedback to the group.</a:t>
            </a:r>
            <a:endParaRPr lang="en-GB" dirty="0"/>
          </a:p>
          <a:p>
            <a:pPr marL="0" indent="0">
              <a:buNone/>
            </a:pPr>
            <a:endParaRPr lang="en-GB" dirty="0" smtClean="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21021" y="1727185"/>
            <a:ext cx="3181727" cy="3181727"/>
          </a:xfrm>
          <a:prstGeom prst="rect">
            <a:avLst/>
          </a:prstGeom>
        </p:spPr>
      </p:pic>
      <p:sp>
        <p:nvSpPr>
          <p:cNvPr id="5" name="TextBox 4"/>
          <p:cNvSpPr txBox="1"/>
          <p:nvPr/>
        </p:nvSpPr>
        <p:spPr>
          <a:xfrm>
            <a:off x="5720693" y="2566239"/>
            <a:ext cx="2382384" cy="1569660"/>
          </a:xfrm>
          <a:prstGeom prst="rect">
            <a:avLst/>
          </a:prstGeom>
          <a:noFill/>
        </p:spPr>
        <p:txBody>
          <a:bodyPr wrap="square" rtlCol="0">
            <a:spAutoFit/>
          </a:bodyPr>
          <a:lstStyle/>
          <a:p>
            <a:r>
              <a:rPr lang="en-GB" sz="2400" dirty="0"/>
              <a:t>Why might these be important / crucial areas for us to focus on? </a:t>
            </a:r>
          </a:p>
        </p:txBody>
      </p:sp>
    </p:spTree>
    <p:extLst>
      <p:ext uri="{BB962C8B-B14F-4D97-AF65-F5344CB8AC3E}">
        <p14:creationId xmlns:p14="http://schemas.microsoft.com/office/powerpoint/2010/main" val="425786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9100" y="786384"/>
            <a:ext cx="10934702" cy="4860227"/>
          </a:xfrm>
        </p:spPr>
        <p:txBody>
          <a:bodyPr/>
          <a:lstStyle/>
          <a:p>
            <a:pPr marL="0" indent="0">
              <a:buNone/>
            </a:pPr>
            <a:r>
              <a:rPr lang="en-GB" dirty="0" smtClean="0"/>
              <a:t>By </a:t>
            </a:r>
            <a:r>
              <a:rPr lang="en-GB" dirty="0"/>
              <a:t>2050 </a:t>
            </a:r>
            <a:r>
              <a:rPr lang="en-GB" dirty="0" smtClean="0"/>
              <a:t>we will need to be producing enough food to feed </a:t>
            </a:r>
            <a:r>
              <a:rPr lang="en-GB" b="1" dirty="0" smtClean="0"/>
              <a:t>nine billion people.</a:t>
            </a:r>
            <a:r>
              <a:rPr lang="en-GB" dirty="0" smtClean="0"/>
              <a:t> That is almost </a:t>
            </a:r>
            <a:r>
              <a:rPr lang="en-GB" u="sng" dirty="0" smtClean="0"/>
              <a:t>two </a:t>
            </a:r>
            <a:r>
              <a:rPr lang="en-GB" u="sng" dirty="0"/>
              <a:t>billion more </a:t>
            </a:r>
            <a:r>
              <a:rPr lang="en-GB" u="sng" dirty="0" smtClean="0"/>
              <a:t>people </a:t>
            </a:r>
            <a:r>
              <a:rPr lang="en-GB" dirty="0" smtClean="0"/>
              <a:t>than we are feeding today. </a:t>
            </a:r>
          </a:p>
          <a:p>
            <a:pPr marL="0" indent="0">
              <a:buNone/>
            </a:pPr>
            <a:endParaRPr lang="en-GB" dirty="0" smtClean="0"/>
          </a:p>
          <a:p>
            <a:endParaRPr lang="en-GB" dirty="0"/>
          </a:p>
        </p:txBody>
      </p:sp>
      <p:sp>
        <p:nvSpPr>
          <p:cNvPr id="5" name="Cloud Callout 4"/>
          <p:cNvSpPr/>
          <p:nvPr/>
        </p:nvSpPr>
        <p:spPr>
          <a:xfrm>
            <a:off x="6180582" y="1959006"/>
            <a:ext cx="3658743" cy="3196019"/>
          </a:xfrm>
          <a:prstGeom prst="cloudCallout">
            <a:avLst>
              <a:gd name="adj1" fmla="val -82379"/>
              <a:gd name="adj2" fmla="val -83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How can we do that without overwhelming the planet?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7402" y="2181046"/>
            <a:ext cx="2377646" cy="4115157"/>
          </a:xfrm>
          <a:prstGeom prst="rect">
            <a:avLst/>
          </a:prstGeom>
        </p:spPr>
      </p:pic>
    </p:spTree>
    <p:extLst>
      <p:ext uri="{BB962C8B-B14F-4D97-AF65-F5344CB8AC3E}">
        <p14:creationId xmlns:p14="http://schemas.microsoft.com/office/powerpoint/2010/main" val="155974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52425" y="683719"/>
            <a:ext cx="11531602" cy="5091113"/>
          </a:xfrm>
        </p:spPr>
        <p:txBody>
          <a:bodyPr>
            <a:normAutofit/>
          </a:bodyPr>
          <a:lstStyle/>
          <a:p>
            <a:pPr marL="0" indent="0">
              <a:buNone/>
            </a:pPr>
            <a:r>
              <a:rPr lang="en-GB" dirty="0" smtClean="0"/>
              <a:t>There </a:t>
            </a:r>
            <a:r>
              <a:rPr lang="en-GB" dirty="0"/>
              <a:t>are many calls for </a:t>
            </a:r>
            <a:r>
              <a:rPr lang="en-GB" dirty="0" smtClean="0"/>
              <a:t>large </a:t>
            </a:r>
            <a:r>
              <a:rPr lang="en-GB" dirty="0"/>
              <a:t>scale </a:t>
            </a:r>
            <a:r>
              <a:rPr lang="en-GB" dirty="0" smtClean="0"/>
              <a:t>approaches </a:t>
            </a:r>
            <a:r>
              <a:rPr lang="en-GB" dirty="0"/>
              <a:t>to address these challenges, such as the following five step plan:</a:t>
            </a:r>
          </a:p>
          <a:p>
            <a:endParaRPr lang="en-GB" dirty="0"/>
          </a:p>
          <a:p>
            <a:pPr marL="895350" lvl="0" indent="-457200">
              <a:buFont typeface="+mj-lt"/>
              <a:buAutoNum type="arabicPeriod"/>
            </a:pPr>
            <a:r>
              <a:rPr lang="en-GB" b="1" dirty="0"/>
              <a:t>Freeze Agriculture’s Footprint</a:t>
            </a:r>
          </a:p>
          <a:p>
            <a:pPr marL="895350" lvl="0" indent="-457200">
              <a:buFont typeface="+mj-lt"/>
              <a:buAutoNum type="arabicPeriod"/>
            </a:pPr>
            <a:r>
              <a:rPr lang="en-GB" b="1" dirty="0"/>
              <a:t>Grow more on farms </a:t>
            </a:r>
            <a:r>
              <a:rPr lang="en-GB" b="1" dirty="0" smtClean="0"/>
              <a:t>that are running already</a:t>
            </a:r>
            <a:endParaRPr lang="en-GB" b="1" dirty="0"/>
          </a:p>
          <a:p>
            <a:pPr marL="895350" lvl="0" indent="-457200">
              <a:buFont typeface="+mj-lt"/>
              <a:buAutoNum type="arabicPeriod"/>
            </a:pPr>
            <a:r>
              <a:rPr lang="en-GB" b="1" dirty="0"/>
              <a:t>Use resources more efficiently</a:t>
            </a:r>
          </a:p>
          <a:p>
            <a:pPr marL="895350" lvl="0" indent="-457200">
              <a:buFont typeface="+mj-lt"/>
              <a:buAutoNum type="arabicPeriod"/>
            </a:pPr>
            <a:r>
              <a:rPr lang="en-GB" b="1" dirty="0"/>
              <a:t>Shift </a:t>
            </a:r>
            <a:r>
              <a:rPr lang="en-GB" b="1" dirty="0" smtClean="0"/>
              <a:t>our diets</a:t>
            </a:r>
            <a:endParaRPr lang="en-GB" b="1" dirty="0"/>
          </a:p>
          <a:p>
            <a:pPr marL="895350" lvl="0" indent="-457200">
              <a:buFont typeface="+mj-lt"/>
              <a:buAutoNum type="arabicPeriod"/>
            </a:pPr>
            <a:r>
              <a:rPr lang="en-GB" b="1" dirty="0"/>
              <a:t>Reduce </a:t>
            </a:r>
            <a:r>
              <a:rPr lang="en-GB" b="1" dirty="0" smtClean="0"/>
              <a:t>our food waste</a:t>
            </a:r>
            <a:endParaRPr lang="en-GB" b="1" dirty="0"/>
          </a:p>
          <a:p>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9792" y="2414818"/>
            <a:ext cx="1993565" cy="4102964"/>
          </a:xfrm>
          <a:prstGeom prst="rect">
            <a:avLst/>
          </a:prstGeom>
        </p:spPr>
      </p:pic>
    </p:spTree>
    <p:extLst>
      <p:ext uri="{BB962C8B-B14F-4D97-AF65-F5344CB8AC3E}">
        <p14:creationId xmlns:p14="http://schemas.microsoft.com/office/powerpoint/2010/main" val="64532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3375" y="1795366"/>
            <a:ext cx="11503027" cy="4351338"/>
          </a:xfrm>
        </p:spPr>
        <p:txBody>
          <a:bodyPr>
            <a:normAutofit/>
          </a:bodyPr>
          <a:lstStyle/>
          <a:p>
            <a:pPr marL="0" indent="0">
              <a:buNone/>
            </a:pPr>
            <a:r>
              <a:rPr lang="en-GB" dirty="0" smtClean="0"/>
              <a:t>Many schools across the world are not teaching children about food – about how to cook, what is good to eat, what happens to our food when we throw it away, where our food comes from, what our food is made from, what it takes to make some of our food.</a:t>
            </a:r>
          </a:p>
          <a:p>
            <a:pPr marL="0" indent="0">
              <a:buNone/>
            </a:pPr>
            <a:endParaRPr lang="en-GB" dirty="0" smtClean="0"/>
          </a:p>
          <a:p>
            <a:pPr marL="1306513" lvl="0" indent="-457200">
              <a:buFont typeface="Wingdings" panose="05000000000000000000" pitchFamily="2" charset="2"/>
              <a:buChar char="§"/>
            </a:pPr>
            <a:endParaRPr lang="en-GB" dirty="0"/>
          </a:p>
          <a:p>
            <a:endParaRPr lang="en-GB" dirty="0"/>
          </a:p>
          <a:p>
            <a:pPr marL="0" indent="0">
              <a:buNone/>
            </a:pPr>
            <a:endParaRPr lang="en-GB" dirty="0"/>
          </a:p>
        </p:txBody>
      </p:sp>
      <p:sp>
        <p:nvSpPr>
          <p:cNvPr id="3" name="Title 2"/>
          <p:cNvSpPr>
            <a:spLocks noGrp="1"/>
          </p:cNvSpPr>
          <p:nvPr>
            <p:ph type="title"/>
          </p:nvPr>
        </p:nvSpPr>
        <p:spPr/>
        <p:txBody>
          <a:bodyPr>
            <a:noAutofit/>
          </a:bodyPr>
          <a:lstStyle/>
          <a:p>
            <a:r>
              <a:rPr lang="en-GB" sz="2800" dirty="0" smtClean="0"/>
              <a:t>How </a:t>
            </a:r>
            <a:r>
              <a:rPr lang="en-GB" sz="2800" dirty="0"/>
              <a:t>much should education be playing a role in addressing some of our food issues, such as waste, poor diet, non-sustainable food production</a:t>
            </a:r>
            <a:r>
              <a:rPr lang="en-GB" sz="2800" dirty="0" smtClean="0"/>
              <a:t>?</a:t>
            </a:r>
            <a:endParaRPr lang="en-GB" sz="2800" dirty="0"/>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97446" y="3301889"/>
            <a:ext cx="2844815" cy="2844815"/>
          </a:xfrm>
          <a:prstGeom prst="rect">
            <a:avLst/>
          </a:prstGeom>
        </p:spPr>
      </p:pic>
      <p:sp>
        <p:nvSpPr>
          <p:cNvPr id="10" name="TextBox 9"/>
          <p:cNvSpPr txBox="1"/>
          <p:nvPr/>
        </p:nvSpPr>
        <p:spPr>
          <a:xfrm>
            <a:off x="7646387" y="3976079"/>
            <a:ext cx="1946932" cy="1569660"/>
          </a:xfrm>
          <a:prstGeom prst="rect">
            <a:avLst/>
          </a:prstGeom>
          <a:noFill/>
        </p:spPr>
        <p:txBody>
          <a:bodyPr wrap="square" rtlCol="0">
            <a:spAutoFit/>
          </a:bodyPr>
          <a:lstStyle/>
          <a:p>
            <a:pPr algn="ctr"/>
            <a:r>
              <a:rPr lang="en-GB" sz="2400" dirty="0"/>
              <a:t>Should we be better educating our children?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8173" y="3590925"/>
            <a:ext cx="1408229" cy="2898282"/>
          </a:xfrm>
          <a:prstGeom prst="rect">
            <a:avLst/>
          </a:prstGeom>
        </p:spPr>
      </p:pic>
    </p:spTree>
    <p:extLst>
      <p:ext uri="{BB962C8B-B14F-4D97-AF65-F5344CB8AC3E}">
        <p14:creationId xmlns:p14="http://schemas.microsoft.com/office/powerpoint/2010/main" val="246647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530" y="1364329"/>
            <a:ext cx="11357344" cy="4486275"/>
          </a:xfrm>
        </p:spPr>
        <p:txBody>
          <a:bodyPr>
            <a:normAutofit/>
          </a:bodyPr>
          <a:lstStyle/>
          <a:p>
            <a:pPr marL="0" indent="0">
              <a:buNone/>
            </a:pPr>
            <a:r>
              <a:rPr lang="en-GB" sz="2400" dirty="0"/>
              <a:t>Many countries are now exporting and importing almost identical quantities of food and produce; with production of food from in-country (and thus a self-sustaining food supply) somehow being ignored</a:t>
            </a:r>
            <a:r>
              <a:rPr lang="en-GB" sz="2400" dirty="0" smtClean="0"/>
              <a:t>.</a:t>
            </a:r>
            <a:endParaRPr lang="en-GB" sz="2400" dirty="0"/>
          </a:p>
          <a:p>
            <a:pPr marL="0" indent="0">
              <a:buNone/>
            </a:pPr>
            <a:r>
              <a:rPr lang="en-GB" sz="2400" dirty="0" smtClean="0"/>
              <a:t>Organisations and ideas have developed over </a:t>
            </a:r>
            <a:r>
              <a:rPr lang="en-GB" sz="2400" dirty="0"/>
              <a:t>the past few years to try to encourage us to eat locally, grow locally and find ways to cut out the long and unnecessary food chains between field and table.  </a:t>
            </a:r>
            <a:r>
              <a:rPr lang="en-GB" sz="2400" dirty="0" smtClean="0"/>
              <a:t>The </a:t>
            </a:r>
            <a:r>
              <a:rPr lang="en-GB" sz="2400" dirty="0"/>
              <a:t>rise of popularity in Farmers’ Markets is just one example of how people are starting to turn more to their local community to source their food needs. </a:t>
            </a:r>
          </a:p>
          <a:p>
            <a:endParaRPr lang="en-GB" sz="2400" dirty="0"/>
          </a:p>
        </p:txBody>
      </p:sp>
      <p:sp>
        <p:nvSpPr>
          <p:cNvPr id="3" name="Title 2"/>
          <p:cNvSpPr>
            <a:spLocks noGrp="1"/>
          </p:cNvSpPr>
          <p:nvPr>
            <p:ph type="title"/>
          </p:nvPr>
        </p:nvSpPr>
        <p:spPr>
          <a:xfrm>
            <a:off x="423530" y="379807"/>
            <a:ext cx="11357344" cy="1190958"/>
          </a:xfrm>
        </p:spPr>
        <p:txBody>
          <a:bodyPr>
            <a:normAutofit/>
          </a:bodyPr>
          <a:lstStyle/>
          <a:p>
            <a:r>
              <a:rPr lang="en-GB" sz="4000" dirty="0" smtClean="0"/>
              <a:t>Going </a:t>
            </a:r>
            <a:r>
              <a:rPr lang="en-GB" sz="4000" dirty="0"/>
              <a:t>Local</a:t>
            </a:r>
          </a:p>
        </p:txBody>
      </p:sp>
      <p:pic>
        <p:nvPicPr>
          <p:cNvPr id="9"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36674" y="3912380"/>
            <a:ext cx="2576827" cy="2576827"/>
          </a:xfrm>
          <a:prstGeom prst="rect">
            <a:avLst/>
          </a:prstGeom>
        </p:spPr>
      </p:pic>
      <p:sp>
        <p:nvSpPr>
          <p:cNvPr id="10" name="TextBox 9"/>
          <p:cNvSpPr txBox="1"/>
          <p:nvPr/>
        </p:nvSpPr>
        <p:spPr>
          <a:xfrm>
            <a:off x="7687535" y="4488734"/>
            <a:ext cx="1946932" cy="1323439"/>
          </a:xfrm>
          <a:prstGeom prst="rect">
            <a:avLst/>
          </a:prstGeom>
          <a:noFill/>
        </p:spPr>
        <p:txBody>
          <a:bodyPr wrap="square" rtlCol="0">
            <a:spAutoFit/>
          </a:bodyPr>
          <a:lstStyle/>
          <a:p>
            <a:pPr algn="ctr"/>
            <a:r>
              <a:rPr lang="en-GB" sz="2000" dirty="0" smtClean="0"/>
              <a:t>Should we all be focusing local when it comes to our food?</a:t>
            </a:r>
            <a:endParaRPr lang="en-GB" sz="2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3501" y="3607466"/>
            <a:ext cx="1408229" cy="2898282"/>
          </a:xfrm>
          <a:prstGeom prst="rect">
            <a:avLst/>
          </a:prstGeom>
        </p:spPr>
      </p:pic>
    </p:spTree>
    <p:extLst>
      <p:ext uri="{BB962C8B-B14F-4D97-AF65-F5344CB8AC3E}">
        <p14:creationId xmlns:p14="http://schemas.microsoft.com/office/powerpoint/2010/main" val="23100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2" y="1235075"/>
            <a:ext cx="11337851" cy="4351338"/>
          </a:xfrm>
        </p:spPr>
        <p:txBody>
          <a:bodyPr>
            <a:normAutofit/>
          </a:bodyPr>
          <a:lstStyle/>
          <a:p>
            <a:pPr marL="0" indent="0">
              <a:buNone/>
            </a:pPr>
            <a:r>
              <a:rPr lang="en-GB" sz="2400" dirty="0" smtClean="0"/>
              <a:t>As well as localised production and supporting a more balanced education, there are many possibilities for change in our food systems, some which are already growing in popularity and some which are just emerging.</a:t>
            </a:r>
          </a:p>
          <a:p>
            <a:pPr marL="0" indent="0">
              <a:buNone/>
            </a:pPr>
            <a:r>
              <a:rPr lang="en-GB" sz="2400" dirty="0"/>
              <a:t/>
            </a:r>
            <a:br>
              <a:rPr lang="en-GB" sz="2400" dirty="0"/>
            </a:br>
            <a:r>
              <a:rPr lang="en-GB" sz="2400" dirty="0" smtClean="0"/>
              <a:t>Split the class into small groups of around four or five people and give each group one of the four areas of ‘future food sources’ on the following slide.</a:t>
            </a:r>
          </a:p>
          <a:p>
            <a:pPr marL="0" indent="0">
              <a:buNone/>
            </a:pPr>
            <a:endParaRPr lang="en-GB" sz="2400" dirty="0"/>
          </a:p>
          <a:p>
            <a:pPr marL="0" indent="0">
              <a:buNone/>
            </a:pPr>
            <a:r>
              <a:rPr lang="en-GB" sz="2400" dirty="0" smtClean="0"/>
              <a:t>Students will then work together in their group to learn more about this idea and feedback the pros and cons of this approach to our food future. </a:t>
            </a:r>
            <a:endParaRPr lang="en-GB" sz="2400" dirty="0"/>
          </a:p>
        </p:txBody>
      </p:sp>
    </p:spTree>
    <p:extLst>
      <p:ext uri="{BB962C8B-B14F-4D97-AF65-F5344CB8AC3E}">
        <p14:creationId xmlns:p14="http://schemas.microsoft.com/office/powerpoint/2010/main" val="1800730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24486798"/>
              </p:ext>
            </p:extLst>
          </p:nvPr>
        </p:nvGraphicFramePr>
        <p:xfrm>
          <a:off x="223838" y="711200"/>
          <a:ext cx="11782424" cy="3716532"/>
        </p:xfrm>
        <a:graphic>
          <a:graphicData uri="http://schemas.openxmlformats.org/drawingml/2006/table">
            <a:tbl>
              <a:tblPr firstRow="1" bandRow="1">
                <a:tableStyleId>{5C22544A-7EE6-4342-B048-85BDC9FD1C3A}</a:tableStyleId>
              </a:tblPr>
              <a:tblGrid>
                <a:gridCol w="2945606"/>
                <a:gridCol w="2945606"/>
                <a:gridCol w="2945606"/>
                <a:gridCol w="2945606"/>
              </a:tblGrid>
              <a:tr h="567178">
                <a:tc>
                  <a:txBody>
                    <a:bodyPr/>
                    <a:lstStyle/>
                    <a:p>
                      <a:pPr algn="ctr"/>
                      <a:r>
                        <a:rPr lang="en-GB" sz="2400" baseline="0" dirty="0" smtClean="0">
                          <a:solidFill>
                            <a:srgbClr val="FF0000"/>
                          </a:solidFill>
                          <a:latin typeface="+mj-lt"/>
                        </a:rPr>
                        <a:t>1. Plant based diets</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smtClean="0">
                          <a:solidFill>
                            <a:srgbClr val="FF0000"/>
                          </a:solidFill>
                          <a:latin typeface="+mj-lt"/>
                        </a:rPr>
                        <a:t>2. Alternative proteins</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smtClean="0">
                          <a:solidFill>
                            <a:srgbClr val="FF0000"/>
                          </a:solidFill>
                          <a:latin typeface="+mj-lt"/>
                        </a:rPr>
                        <a:t>3. Lab-grown food</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2400" dirty="0" smtClean="0">
                          <a:solidFill>
                            <a:srgbClr val="FF0000"/>
                          </a:solidFill>
                          <a:latin typeface="+mj-lt"/>
                        </a:rPr>
                        <a:t>4. Artificial</a:t>
                      </a:r>
                      <a:r>
                        <a:rPr lang="en-GB" sz="2400" baseline="0" dirty="0" smtClean="0">
                          <a:solidFill>
                            <a:srgbClr val="FF0000"/>
                          </a:solidFill>
                          <a:latin typeface="+mj-lt"/>
                        </a:rPr>
                        <a:t> </a:t>
                      </a:r>
                      <a:r>
                        <a:rPr lang="en-GB" sz="2400" dirty="0" smtClean="0">
                          <a:solidFill>
                            <a:srgbClr val="FF0000"/>
                          </a:solidFill>
                          <a:latin typeface="+mj-lt"/>
                        </a:rPr>
                        <a:t>substitutes</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357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4">
                        <a:extLst>
                          <a:ext uri="{28A0092B-C50C-407E-A947-70E740481C1C}">
                            <a14:useLocalDpi xmlns:a14="http://schemas.microsoft.com/office/drawing/2010/main" val="0"/>
                          </a:ext>
                        </a:extLst>
                      </a:blip>
                      <a:srcRect/>
                      <a:stretch>
                        <a:fillRect/>
                      </a:stretch>
                    </a:blip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5" cstate="print">
                        <a:extLst>
                          <a:ext uri="{28A0092B-C50C-407E-A947-70E740481C1C}">
                            <a14:useLocalDpi xmlns:a14="http://schemas.microsoft.com/office/drawing/2010/main" val="0"/>
                          </a:ext>
                        </a:extLst>
                      </a:blip>
                      <a:srcRect/>
                      <a:stretch>
                        <a:fillRect/>
                      </a:stretch>
                    </a:blipFill>
                  </a:tcPr>
                </a:tc>
              </a:tr>
            </a:tbl>
          </a:graphicData>
        </a:graphic>
      </p:graphicFrame>
      <p:sp>
        <p:nvSpPr>
          <p:cNvPr id="5" name="Rectangle 4"/>
          <p:cNvSpPr/>
          <p:nvPr/>
        </p:nvSpPr>
        <p:spPr>
          <a:xfrm>
            <a:off x="323850" y="4744135"/>
            <a:ext cx="11582400" cy="984885"/>
          </a:xfrm>
          <a:prstGeom prst="rect">
            <a:avLst/>
          </a:prstGeom>
        </p:spPr>
        <p:txBody>
          <a:bodyPr wrap="square">
            <a:spAutoFit/>
          </a:bodyPr>
          <a:lstStyle/>
          <a:p>
            <a:r>
              <a:rPr lang="en-GB" sz="2000" dirty="0" smtClean="0"/>
              <a:t>The following slides give some resources and brief introductions to these areas. </a:t>
            </a:r>
          </a:p>
          <a:p>
            <a:endParaRPr lang="en-GB" sz="2000" dirty="0" smtClean="0"/>
          </a:p>
          <a:p>
            <a:r>
              <a:rPr lang="en-GB" i="1" dirty="0" smtClean="0"/>
              <a:t>NB: If it is not practical to break up into research groups, you can choose one or two of these areas and explore together as a class. </a:t>
            </a:r>
            <a:endParaRPr lang="en-GB" i="1" dirty="0"/>
          </a:p>
        </p:txBody>
      </p:sp>
    </p:spTree>
    <p:extLst>
      <p:ext uri="{BB962C8B-B14F-4D97-AF65-F5344CB8AC3E}">
        <p14:creationId xmlns:p14="http://schemas.microsoft.com/office/powerpoint/2010/main" val="9931699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33438" y="1282700"/>
          <a:ext cx="3322842" cy="3460750"/>
        </p:xfrm>
        <a:graphic>
          <a:graphicData uri="http://schemas.openxmlformats.org/drawingml/2006/table">
            <a:tbl>
              <a:tblPr firstRow="1" bandRow="1">
                <a:tableStyleId>{5C22544A-7EE6-4342-B048-85BDC9FD1C3A}</a:tableStyleId>
              </a:tblPr>
              <a:tblGrid>
                <a:gridCol w="3322842"/>
              </a:tblGrid>
              <a:tr h="567178">
                <a:tc>
                  <a:txBody>
                    <a:bodyPr/>
                    <a:lstStyle/>
                    <a:p>
                      <a:pPr algn="ctr"/>
                      <a:r>
                        <a:rPr lang="en-GB" sz="2400" baseline="0" dirty="0" smtClean="0">
                          <a:solidFill>
                            <a:srgbClr val="FF0000"/>
                          </a:solidFill>
                          <a:latin typeface="+mj-lt"/>
                        </a:rPr>
                        <a:t>1. Plant based diets</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357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r>
            </a:tbl>
          </a:graphicData>
        </a:graphic>
      </p:graphicFrame>
      <p:sp>
        <p:nvSpPr>
          <p:cNvPr id="5" name="Rectangle 4"/>
          <p:cNvSpPr/>
          <p:nvPr/>
        </p:nvSpPr>
        <p:spPr>
          <a:xfrm>
            <a:off x="4433428" y="1775144"/>
            <a:ext cx="6426759" cy="2677656"/>
          </a:xfrm>
          <a:prstGeom prst="rect">
            <a:avLst/>
          </a:prstGeom>
        </p:spPr>
        <p:txBody>
          <a:bodyPr wrap="none">
            <a:spAutoFit/>
          </a:bodyPr>
          <a:lstStyle/>
          <a:p>
            <a:pPr marL="285750" indent="-285750">
              <a:buFont typeface="Arial" panose="020B0604020202020204" pitchFamily="34" charset="0"/>
              <a:buChar char="•"/>
            </a:pPr>
            <a:r>
              <a:rPr lang="en-GB" sz="2400" dirty="0" smtClean="0">
                <a:solidFill>
                  <a:srgbClr val="35372F"/>
                </a:solidFill>
                <a:hlinkClick r:id="rId3"/>
              </a:rPr>
              <a:t>Carnage </a:t>
            </a:r>
            <a:r>
              <a:rPr lang="en-GB" sz="2400" dirty="0" smtClean="0">
                <a:solidFill>
                  <a:srgbClr val="35372F"/>
                </a:solidFill>
              </a:rPr>
              <a:t>trailer  (a spoof film about veganism)</a:t>
            </a:r>
          </a:p>
          <a:p>
            <a:pPr marL="285750" indent="-285750">
              <a:buFont typeface="Arial" panose="020B0604020202020204" pitchFamily="34" charset="0"/>
              <a:buChar char="•"/>
            </a:pPr>
            <a:r>
              <a:rPr lang="en-GB" sz="2400" dirty="0" smtClean="0">
                <a:solidFill>
                  <a:srgbClr val="35372F"/>
                </a:solidFill>
                <a:hlinkClick r:id="rId4"/>
              </a:rPr>
              <a:t>If meat-eaters acted like vegans…</a:t>
            </a:r>
            <a:r>
              <a:rPr lang="en-GB" sz="2400" dirty="0" smtClean="0">
                <a:solidFill>
                  <a:srgbClr val="35372F"/>
                </a:solidFill>
              </a:rPr>
              <a:t> (article/video)</a:t>
            </a:r>
          </a:p>
          <a:p>
            <a:pPr marL="285750" indent="-285750">
              <a:buFont typeface="Arial" panose="020B0604020202020204" pitchFamily="34" charset="0"/>
              <a:buChar char="•"/>
            </a:pPr>
            <a:r>
              <a:rPr lang="en-GB" sz="2400" dirty="0" smtClean="0">
                <a:solidFill>
                  <a:srgbClr val="35372F"/>
                </a:solidFill>
                <a:hlinkClick r:id="rId5"/>
              </a:rPr>
              <a:t>Go Vegan, Save the planet </a:t>
            </a:r>
            <a:r>
              <a:rPr lang="en-GB" sz="2400" dirty="0" smtClean="0">
                <a:solidFill>
                  <a:srgbClr val="35372F"/>
                </a:solidFill>
              </a:rPr>
              <a:t>(article)</a:t>
            </a:r>
          </a:p>
          <a:p>
            <a:pPr marL="285750" indent="-285750">
              <a:buFont typeface="Arial" panose="020B0604020202020204" pitchFamily="34" charset="0"/>
              <a:buChar char="•"/>
            </a:pPr>
            <a:r>
              <a:rPr lang="en-GB" sz="2400" dirty="0" smtClean="0">
                <a:solidFill>
                  <a:srgbClr val="35372F"/>
                </a:solidFill>
                <a:hlinkClick r:id="rId6"/>
              </a:rPr>
              <a:t>Cowspiracy </a:t>
            </a:r>
            <a:r>
              <a:rPr lang="en-GB" sz="2400" dirty="0" smtClean="0">
                <a:solidFill>
                  <a:srgbClr val="35372F"/>
                </a:solidFill>
              </a:rPr>
              <a:t>(website/video)</a:t>
            </a:r>
          </a:p>
          <a:p>
            <a:pPr marL="285750" indent="-285750">
              <a:buFont typeface="Arial" panose="020B0604020202020204" pitchFamily="34" charset="0"/>
              <a:buChar char="•"/>
            </a:pPr>
            <a:r>
              <a:rPr lang="en-GB" sz="2400" dirty="0" smtClean="0">
                <a:solidFill>
                  <a:srgbClr val="35372F"/>
                </a:solidFill>
                <a:hlinkClick r:id="rId7"/>
              </a:rPr>
              <a:t>10 reasons for plant based diets </a:t>
            </a:r>
            <a:r>
              <a:rPr lang="en-GB" sz="2400" dirty="0" smtClean="0">
                <a:solidFill>
                  <a:srgbClr val="35372F"/>
                </a:solidFill>
              </a:rPr>
              <a:t>(article)</a:t>
            </a:r>
          </a:p>
          <a:p>
            <a:pPr marL="285750" indent="-285750">
              <a:buFont typeface="Arial" panose="020B0604020202020204" pitchFamily="34" charset="0"/>
              <a:buChar char="•"/>
            </a:pPr>
            <a:r>
              <a:rPr lang="en-GB" sz="2400" dirty="0" smtClean="0">
                <a:solidFill>
                  <a:srgbClr val="35372F"/>
                </a:solidFill>
                <a:hlinkClick r:id="rId8"/>
              </a:rPr>
              <a:t>Plant based is the future </a:t>
            </a:r>
            <a:r>
              <a:rPr lang="en-GB" sz="2400" dirty="0" smtClean="0">
                <a:solidFill>
                  <a:srgbClr val="35372F"/>
                </a:solidFill>
              </a:rPr>
              <a:t>(article)</a:t>
            </a:r>
            <a:endParaRPr lang="en-GB" sz="2400" dirty="0">
              <a:solidFill>
                <a:srgbClr val="35372F"/>
              </a:solidFill>
            </a:endParaRPr>
          </a:p>
          <a:p>
            <a:pPr marL="285750" indent="-285750">
              <a:buFont typeface="Arial" panose="020B0604020202020204" pitchFamily="34" charset="0"/>
              <a:buChar char="•"/>
            </a:pPr>
            <a:r>
              <a:rPr lang="en-GB" sz="2400" dirty="0" smtClean="0">
                <a:solidFill>
                  <a:srgbClr val="35372F"/>
                </a:solidFill>
                <a:hlinkClick r:id="rId9"/>
              </a:rPr>
              <a:t>Eat less meat </a:t>
            </a:r>
            <a:r>
              <a:rPr lang="en-GB" sz="2400" dirty="0" smtClean="0">
                <a:solidFill>
                  <a:srgbClr val="35372F"/>
                </a:solidFill>
              </a:rPr>
              <a:t>(article)</a:t>
            </a:r>
            <a:endParaRPr lang="en-GB" sz="2400" dirty="0">
              <a:solidFill>
                <a:srgbClr val="35372F"/>
              </a:solidFill>
            </a:endParaRPr>
          </a:p>
        </p:txBody>
      </p:sp>
    </p:spTree>
    <p:extLst>
      <p:ext uri="{BB962C8B-B14F-4D97-AF65-F5344CB8AC3E}">
        <p14:creationId xmlns:p14="http://schemas.microsoft.com/office/powerpoint/2010/main" val="3193147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nvPr>
        </p:nvGraphicFramePr>
        <p:xfrm>
          <a:off x="728330" y="1361382"/>
          <a:ext cx="3519820" cy="3460750"/>
        </p:xfrm>
        <a:graphic>
          <a:graphicData uri="http://schemas.openxmlformats.org/drawingml/2006/table">
            <a:tbl>
              <a:tblPr firstRow="1" bandRow="1">
                <a:tableStyleId>{5C22544A-7EE6-4342-B048-85BDC9FD1C3A}</a:tableStyleId>
              </a:tblPr>
              <a:tblGrid>
                <a:gridCol w="3519820"/>
              </a:tblGrid>
              <a:tr h="567178">
                <a:tc>
                  <a:txBody>
                    <a:bodyPr/>
                    <a:lstStyle/>
                    <a:p>
                      <a:pPr algn="ctr"/>
                      <a:r>
                        <a:rPr lang="en-GB" sz="2400" dirty="0" smtClean="0">
                          <a:solidFill>
                            <a:srgbClr val="FF0000"/>
                          </a:solidFill>
                          <a:latin typeface="+mj-lt"/>
                        </a:rPr>
                        <a:t>2. Alternative proteins</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357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r>
            </a:tbl>
          </a:graphicData>
        </a:graphic>
      </p:graphicFrame>
      <p:sp>
        <p:nvSpPr>
          <p:cNvPr id="5" name="Rectangle 4"/>
          <p:cNvSpPr/>
          <p:nvPr/>
        </p:nvSpPr>
        <p:spPr>
          <a:xfrm>
            <a:off x="4433428" y="1775144"/>
            <a:ext cx="7421262" cy="3046988"/>
          </a:xfrm>
          <a:prstGeom prst="rect">
            <a:avLst/>
          </a:prstGeom>
        </p:spPr>
        <p:txBody>
          <a:bodyPr wrap="none">
            <a:spAutoFit/>
          </a:bodyPr>
          <a:lstStyle/>
          <a:p>
            <a:pPr marL="285750" indent="-285750">
              <a:buFont typeface="Arial" panose="020B0604020202020204" pitchFamily="34" charset="0"/>
              <a:buChar char="•"/>
            </a:pPr>
            <a:r>
              <a:rPr lang="en-GB" sz="2400" dirty="0" smtClean="0">
                <a:solidFill>
                  <a:srgbClr val="35372F"/>
                </a:solidFill>
                <a:hlinkClick r:id="rId3"/>
              </a:rPr>
              <a:t>Eating Insects </a:t>
            </a:r>
            <a:r>
              <a:rPr lang="en-GB" sz="2400" dirty="0" smtClean="0">
                <a:solidFill>
                  <a:srgbClr val="35372F"/>
                </a:solidFill>
              </a:rPr>
              <a:t>(short film)</a:t>
            </a:r>
          </a:p>
          <a:p>
            <a:pPr marL="285750" indent="-285750">
              <a:buFont typeface="Arial" panose="020B0604020202020204" pitchFamily="34" charset="0"/>
              <a:buChar char="•"/>
            </a:pPr>
            <a:r>
              <a:rPr lang="en-GB" sz="2400" dirty="0" smtClean="0">
                <a:solidFill>
                  <a:srgbClr val="35372F"/>
                </a:solidFill>
                <a:hlinkClick r:id="rId4"/>
              </a:rPr>
              <a:t>Insects – food of the future? </a:t>
            </a:r>
            <a:r>
              <a:rPr lang="en-GB" sz="2400" dirty="0" smtClean="0">
                <a:solidFill>
                  <a:srgbClr val="35372F"/>
                </a:solidFill>
              </a:rPr>
              <a:t>(article)</a:t>
            </a:r>
          </a:p>
          <a:p>
            <a:pPr marL="285750" indent="-285750">
              <a:buFont typeface="Arial" panose="020B0604020202020204" pitchFamily="34" charset="0"/>
              <a:buChar char="•"/>
            </a:pPr>
            <a:r>
              <a:rPr lang="en-GB" sz="2400" dirty="0" smtClean="0">
                <a:solidFill>
                  <a:srgbClr val="35372F"/>
                </a:solidFill>
                <a:hlinkClick r:id="rId5"/>
              </a:rPr>
              <a:t>Could insects be the wonder food of the future? </a:t>
            </a:r>
            <a:r>
              <a:rPr lang="en-GB" sz="2400" dirty="0" smtClean="0">
                <a:solidFill>
                  <a:srgbClr val="35372F"/>
                </a:solidFill>
              </a:rPr>
              <a:t>(article)</a:t>
            </a:r>
          </a:p>
          <a:p>
            <a:pPr marL="285750" indent="-285750">
              <a:buFont typeface="Arial" panose="020B0604020202020204" pitchFamily="34" charset="0"/>
              <a:buChar char="•"/>
            </a:pPr>
            <a:r>
              <a:rPr lang="en-GB" sz="2400" dirty="0" smtClean="0">
                <a:solidFill>
                  <a:srgbClr val="35372F"/>
                </a:solidFill>
                <a:hlinkClick r:id="rId6"/>
              </a:rPr>
              <a:t>Why should we eat insects? </a:t>
            </a:r>
            <a:r>
              <a:rPr lang="en-GB" sz="2400" dirty="0" smtClean="0">
                <a:solidFill>
                  <a:srgbClr val="35372F"/>
                </a:solidFill>
              </a:rPr>
              <a:t>(article)</a:t>
            </a:r>
          </a:p>
          <a:p>
            <a:pPr marL="285750" indent="-285750">
              <a:buFont typeface="Arial" panose="020B0604020202020204" pitchFamily="34" charset="0"/>
              <a:buChar char="•"/>
            </a:pPr>
            <a:r>
              <a:rPr lang="en-GB" sz="2400" dirty="0" smtClean="0">
                <a:solidFill>
                  <a:srgbClr val="35372F"/>
                </a:solidFill>
                <a:hlinkClick r:id="rId7"/>
              </a:rPr>
              <a:t>Eat Grub </a:t>
            </a:r>
            <a:r>
              <a:rPr lang="en-GB" sz="2400" dirty="0" smtClean="0">
                <a:solidFill>
                  <a:srgbClr val="35372F"/>
                </a:solidFill>
              </a:rPr>
              <a:t>(website)</a:t>
            </a:r>
          </a:p>
          <a:p>
            <a:pPr marL="285750" indent="-285750">
              <a:buFont typeface="Arial" panose="020B0604020202020204" pitchFamily="34" charset="0"/>
              <a:buChar char="•"/>
            </a:pPr>
            <a:r>
              <a:rPr lang="en-GB" sz="2400" dirty="0" smtClean="0">
                <a:solidFill>
                  <a:srgbClr val="35372F"/>
                </a:solidFill>
                <a:hlinkClick r:id="rId8"/>
              </a:rPr>
              <a:t>Future foods </a:t>
            </a:r>
            <a:r>
              <a:rPr lang="en-GB" sz="2400" dirty="0" smtClean="0">
                <a:solidFill>
                  <a:srgbClr val="35372F"/>
                </a:solidFill>
              </a:rPr>
              <a:t>(article)</a:t>
            </a:r>
          </a:p>
          <a:p>
            <a:pPr marL="285750" indent="-285750">
              <a:buFont typeface="Arial" panose="020B0604020202020204" pitchFamily="34" charset="0"/>
              <a:buChar char="•"/>
            </a:pPr>
            <a:r>
              <a:rPr lang="en-GB" sz="2400" dirty="0" smtClean="0">
                <a:solidFill>
                  <a:srgbClr val="35372F"/>
                </a:solidFill>
                <a:hlinkClick r:id="rId9"/>
              </a:rPr>
              <a:t>The future of food </a:t>
            </a:r>
            <a:r>
              <a:rPr lang="en-GB" sz="2400" dirty="0" smtClean="0">
                <a:solidFill>
                  <a:srgbClr val="35372F"/>
                </a:solidFill>
              </a:rPr>
              <a:t>(article)</a:t>
            </a:r>
          </a:p>
          <a:p>
            <a:pPr marL="285750" indent="-285750">
              <a:buFont typeface="Arial" panose="020B0604020202020204" pitchFamily="34" charset="0"/>
              <a:buChar char="•"/>
            </a:pPr>
            <a:r>
              <a:rPr lang="en-GB" sz="2400" dirty="0" smtClean="0">
                <a:solidFill>
                  <a:srgbClr val="35372F"/>
                </a:solidFill>
                <a:hlinkClick r:id="rId10"/>
              </a:rPr>
              <a:t>Grub’s up! </a:t>
            </a:r>
            <a:r>
              <a:rPr lang="en-GB" sz="2400" dirty="0" smtClean="0">
                <a:solidFill>
                  <a:srgbClr val="35372F"/>
                </a:solidFill>
              </a:rPr>
              <a:t>(article)</a:t>
            </a:r>
            <a:endParaRPr lang="en-GB" sz="2400" dirty="0">
              <a:solidFill>
                <a:srgbClr val="35372F"/>
              </a:solidFill>
            </a:endParaRPr>
          </a:p>
        </p:txBody>
      </p:sp>
    </p:spTree>
    <p:extLst>
      <p:ext uri="{BB962C8B-B14F-4D97-AF65-F5344CB8AC3E}">
        <p14:creationId xmlns:p14="http://schemas.microsoft.com/office/powerpoint/2010/main" val="3011586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nvPr>
        </p:nvGraphicFramePr>
        <p:xfrm>
          <a:off x="823579" y="1356143"/>
          <a:ext cx="3167395" cy="3460750"/>
        </p:xfrm>
        <a:graphic>
          <a:graphicData uri="http://schemas.openxmlformats.org/drawingml/2006/table">
            <a:tbl>
              <a:tblPr firstRow="1" bandRow="1">
                <a:tableStyleId>{5C22544A-7EE6-4342-B048-85BDC9FD1C3A}</a:tableStyleId>
              </a:tblPr>
              <a:tblGrid>
                <a:gridCol w="3167395"/>
              </a:tblGrid>
              <a:tr h="567178">
                <a:tc>
                  <a:txBody>
                    <a:bodyPr/>
                    <a:lstStyle/>
                    <a:p>
                      <a:pPr algn="ctr"/>
                      <a:r>
                        <a:rPr lang="en-GB" sz="2400" dirty="0" smtClean="0">
                          <a:solidFill>
                            <a:srgbClr val="FF0000"/>
                          </a:solidFill>
                          <a:latin typeface="+mj-lt"/>
                        </a:rPr>
                        <a:t>3. Lab-grown food</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357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a:extLst>
                          <a:ext uri="{28A0092B-C50C-407E-A947-70E740481C1C}">
                            <a14:useLocalDpi xmlns:a14="http://schemas.microsoft.com/office/drawing/2010/main" val="0"/>
                          </a:ext>
                        </a:extLst>
                      </a:blip>
                      <a:srcRect/>
                      <a:stretch>
                        <a:fillRect/>
                      </a:stretch>
                    </a:blipFill>
                  </a:tcPr>
                </a:tc>
              </a:tr>
            </a:tbl>
          </a:graphicData>
        </a:graphic>
      </p:graphicFrame>
      <p:sp>
        <p:nvSpPr>
          <p:cNvPr id="5" name="Rectangle 4"/>
          <p:cNvSpPr/>
          <p:nvPr/>
        </p:nvSpPr>
        <p:spPr>
          <a:xfrm>
            <a:off x="4433428" y="1775144"/>
            <a:ext cx="6364306" cy="2308324"/>
          </a:xfrm>
          <a:prstGeom prst="rect">
            <a:avLst/>
          </a:prstGeom>
        </p:spPr>
        <p:txBody>
          <a:bodyPr wrap="none">
            <a:spAutoFit/>
          </a:bodyPr>
          <a:lstStyle/>
          <a:p>
            <a:pPr marL="285750" indent="-285750">
              <a:buFont typeface="Arial" panose="020B0604020202020204" pitchFamily="34" charset="0"/>
              <a:buChar char="•"/>
            </a:pPr>
            <a:r>
              <a:rPr lang="en-GB" sz="2400" dirty="0" smtClean="0">
                <a:solidFill>
                  <a:srgbClr val="35372F"/>
                </a:solidFill>
                <a:hlinkClick r:id="rId3"/>
              </a:rPr>
              <a:t>Super-meat</a:t>
            </a:r>
            <a:r>
              <a:rPr lang="en-GB" sz="2400" dirty="0" smtClean="0">
                <a:solidFill>
                  <a:srgbClr val="35372F"/>
                </a:solidFill>
              </a:rPr>
              <a:t> (short film)</a:t>
            </a:r>
          </a:p>
          <a:p>
            <a:pPr marL="285750" indent="-285750">
              <a:buFont typeface="Arial" panose="020B0604020202020204" pitchFamily="34" charset="0"/>
              <a:buChar char="•"/>
            </a:pPr>
            <a:r>
              <a:rPr lang="en-GB" sz="2400" dirty="0" smtClean="0">
                <a:solidFill>
                  <a:srgbClr val="35372F"/>
                </a:solidFill>
                <a:hlinkClick r:id="rId4"/>
              </a:rPr>
              <a:t>Could lab-grown meat feed the world? </a:t>
            </a:r>
            <a:r>
              <a:rPr lang="en-GB" sz="2400" dirty="0" smtClean="0">
                <a:solidFill>
                  <a:srgbClr val="35372F"/>
                </a:solidFill>
              </a:rPr>
              <a:t> (article)</a:t>
            </a:r>
          </a:p>
          <a:p>
            <a:pPr marL="285750" indent="-285750">
              <a:buFont typeface="Arial" panose="020B0604020202020204" pitchFamily="34" charset="0"/>
              <a:buChar char="•"/>
            </a:pPr>
            <a:r>
              <a:rPr lang="en-GB" sz="2400" dirty="0" smtClean="0">
                <a:solidFill>
                  <a:srgbClr val="35372F"/>
                </a:solidFill>
                <a:hlinkClick r:id="rId5"/>
              </a:rPr>
              <a:t>Lab-grown meat </a:t>
            </a:r>
            <a:r>
              <a:rPr lang="en-GB" sz="2400" dirty="0" smtClean="0">
                <a:solidFill>
                  <a:srgbClr val="35372F"/>
                </a:solidFill>
              </a:rPr>
              <a:t>(video)</a:t>
            </a:r>
          </a:p>
          <a:p>
            <a:pPr marL="285750" indent="-285750">
              <a:buFont typeface="Arial" panose="020B0604020202020204" pitchFamily="34" charset="0"/>
              <a:buChar char="•"/>
            </a:pPr>
            <a:r>
              <a:rPr lang="en-GB" sz="2400" dirty="0" smtClean="0">
                <a:solidFill>
                  <a:srgbClr val="35372F"/>
                </a:solidFill>
                <a:hlinkClick r:id="rId6"/>
              </a:rPr>
              <a:t>Will you eat lab meat? </a:t>
            </a:r>
            <a:r>
              <a:rPr lang="en-GB" sz="2400" dirty="0" smtClean="0">
                <a:solidFill>
                  <a:srgbClr val="35372F"/>
                </a:solidFill>
              </a:rPr>
              <a:t>(article)</a:t>
            </a:r>
          </a:p>
          <a:p>
            <a:pPr marL="285750" indent="-285750">
              <a:buFont typeface="Arial" panose="020B0604020202020204" pitchFamily="34" charset="0"/>
              <a:buChar char="•"/>
            </a:pPr>
            <a:r>
              <a:rPr lang="en-GB" sz="2400" dirty="0" smtClean="0">
                <a:solidFill>
                  <a:srgbClr val="35372F"/>
                </a:solidFill>
                <a:hlinkClick r:id="rId7"/>
              </a:rPr>
              <a:t>Lab grown burgers </a:t>
            </a:r>
            <a:r>
              <a:rPr lang="en-GB" sz="2400" dirty="0" smtClean="0">
                <a:solidFill>
                  <a:srgbClr val="35372F"/>
                </a:solidFill>
              </a:rPr>
              <a:t>(article)</a:t>
            </a:r>
          </a:p>
          <a:p>
            <a:pPr marL="285750" indent="-285750">
              <a:buFont typeface="Arial" panose="020B0604020202020204" pitchFamily="34" charset="0"/>
              <a:buChar char="•"/>
            </a:pPr>
            <a:r>
              <a:rPr lang="en-GB" sz="2400" dirty="0" smtClean="0">
                <a:solidFill>
                  <a:srgbClr val="35372F"/>
                </a:solidFill>
                <a:hlinkClick r:id="rId8"/>
              </a:rPr>
              <a:t>Super-meat </a:t>
            </a:r>
            <a:r>
              <a:rPr lang="en-GB" sz="2400" dirty="0" smtClean="0">
                <a:solidFill>
                  <a:srgbClr val="35372F"/>
                </a:solidFill>
              </a:rPr>
              <a:t>(website)</a:t>
            </a:r>
          </a:p>
        </p:txBody>
      </p:sp>
    </p:spTree>
    <p:extLst>
      <p:ext uri="{BB962C8B-B14F-4D97-AF65-F5344CB8AC3E}">
        <p14:creationId xmlns:p14="http://schemas.microsoft.com/office/powerpoint/2010/main" val="1272387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6" name="Oval 5"/>
          <p:cNvSpPr/>
          <p:nvPr/>
        </p:nvSpPr>
        <p:spPr>
          <a:xfrm>
            <a:off x="3534280" y="870257"/>
            <a:ext cx="5123435" cy="5168286"/>
          </a:xfrm>
          <a:prstGeom prst="ellipse">
            <a:avLst/>
          </a:prstGeom>
          <a:solidFill>
            <a:schemeClr val="tx1">
              <a:alpha val="45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7" name="TextBox 6"/>
          <p:cNvSpPr txBox="1"/>
          <p:nvPr/>
        </p:nvSpPr>
        <p:spPr>
          <a:xfrm>
            <a:off x="3589072" y="2773680"/>
            <a:ext cx="5013841" cy="1754326"/>
          </a:xfrm>
          <a:prstGeom prst="rect">
            <a:avLst/>
          </a:prstGeom>
          <a:noFill/>
        </p:spPr>
        <p:txBody>
          <a:bodyPr wrap="square" rtlCol="0">
            <a:spAutoFit/>
          </a:bodyPr>
          <a:lstStyle/>
          <a:p>
            <a:pPr algn="ctr"/>
            <a:r>
              <a:rPr lang="en-GB" sz="2800" b="1" dirty="0" smtClean="0">
                <a:solidFill>
                  <a:prstClr val="white"/>
                </a:solidFill>
                <a:latin typeface="Foco" panose="020B0504050202020203" pitchFamily="34" charset="0"/>
              </a:rPr>
              <a:t>T H E  F U T U R E  O F  </a:t>
            </a:r>
          </a:p>
          <a:p>
            <a:pPr algn="ctr"/>
            <a:r>
              <a:rPr lang="en-GB" sz="2800" b="1" dirty="0" smtClean="0">
                <a:solidFill>
                  <a:prstClr val="white"/>
                </a:solidFill>
                <a:latin typeface="Foco" panose="020B0504050202020203" pitchFamily="34" charset="0"/>
              </a:rPr>
              <a:t>F O </a:t>
            </a:r>
            <a:r>
              <a:rPr lang="en-GB" sz="2800" b="1" dirty="0" err="1" smtClean="0">
                <a:solidFill>
                  <a:prstClr val="white"/>
                </a:solidFill>
                <a:latin typeface="Foco" panose="020B0504050202020203" pitchFamily="34" charset="0"/>
              </a:rPr>
              <a:t>O</a:t>
            </a:r>
            <a:r>
              <a:rPr lang="en-GB" sz="2800" b="1" dirty="0" smtClean="0">
                <a:solidFill>
                  <a:prstClr val="white"/>
                </a:solidFill>
                <a:latin typeface="Foco" panose="020B0504050202020203" pitchFamily="34" charset="0"/>
              </a:rPr>
              <a:t> D</a:t>
            </a:r>
          </a:p>
          <a:p>
            <a:pPr algn="ctr"/>
            <a:r>
              <a:rPr lang="en-GB" sz="2800" b="1" dirty="0" smtClean="0">
                <a:solidFill>
                  <a:prstClr val="white"/>
                </a:solidFill>
                <a:latin typeface="Foco" panose="020B0504050202020203" pitchFamily="34" charset="0"/>
              </a:rPr>
              <a:t>  </a:t>
            </a:r>
            <a:endParaRPr lang="en-GB" sz="1200" b="1" dirty="0" smtClean="0">
              <a:solidFill>
                <a:prstClr val="white"/>
              </a:solidFill>
              <a:latin typeface="Foco" panose="020B0504050202020203" pitchFamily="34" charset="0"/>
            </a:endParaRPr>
          </a:p>
          <a:p>
            <a:pPr algn="ctr"/>
            <a:r>
              <a:rPr lang="en-GB" sz="2400" b="1" dirty="0" smtClean="0">
                <a:solidFill>
                  <a:srgbClr val="FEE725"/>
                </a:solidFill>
                <a:latin typeface="Foco" panose="020B0504050202020203" pitchFamily="34" charset="0"/>
              </a:rPr>
              <a:t>W E E K  </a:t>
            </a:r>
            <a:r>
              <a:rPr lang="en-GB" sz="2400" b="1" dirty="0">
                <a:solidFill>
                  <a:srgbClr val="FEE725"/>
                </a:solidFill>
                <a:latin typeface="Foco" panose="020B0504050202020203" pitchFamily="34" charset="0"/>
              </a:rPr>
              <a:t>4</a:t>
            </a:r>
            <a:r>
              <a:rPr lang="en-GB" sz="2400" b="1" dirty="0" smtClean="0">
                <a:solidFill>
                  <a:srgbClr val="FEE725"/>
                </a:solidFill>
                <a:latin typeface="Foco" panose="020B0504050202020203" pitchFamily="34" charset="0"/>
              </a:rPr>
              <a:t> </a:t>
            </a:r>
          </a:p>
        </p:txBody>
      </p:sp>
      <p:sp>
        <p:nvSpPr>
          <p:cNvPr id="9" name="TextBox 8"/>
          <p:cNvSpPr txBox="1"/>
          <p:nvPr/>
        </p:nvSpPr>
        <p:spPr>
          <a:xfrm>
            <a:off x="4236968" y="5223682"/>
            <a:ext cx="3718051" cy="400110"/>
          </a:xfrm>
          <a:prstGeom prst="rect">
            <a:avLst/>
          </a:prstGeom>
          <a:noFill/>
        </p:spPr>
        <p:txBody>
          <a:bodyPr wrap="square" rtlCol="0">
            <a:spAutoFit/>
          </a:bodyPr>
          <a:lstStyle/>
          <a:p>
            <a:pPr algn="ctr"/>
            <a:r>
              <a:rPr lang="en-GB" sz="2000" b="1" dirty="0" smtClean="0">
                <a:solidFill>
                  <a:prstClr val="white"/>
                </a:solidFill>
                <a:ea typeface="Times New Roman" panose="02020603050405020304" pitchFamily="18" charset="0"/>
                <a:cs typeface="Times New Roman" panose="02020603050405020304" pitchFamily="18" charset="0"/>
              </a:rPr>
              <a:t>3 0  M I N U T E S </a:t>
            </a:r>
            <a:endParaRPr lang="en-GB" sz="2000" dirty="0">
              <a:solidFill>
                <a:prstClr val="white"/>
              </a:solidFill>
              <a:ea typeface="Times New Roman" panose="02020603050405020304" pitchFamily="18" charset="0"/>
            </a:endParaRPr>
          </a:p>
        </p:txBody>
      </p:sp>
      <p:sp>
        <p:nvSpPr>
          <p:cNvPr id="10" name="Oval 9"/>
          <p:cNvSpPr/>
          <p:nvPr/>
        </p:nvSpPr>
        <p:spPr>
          <a:xfrm flipH="1">
            <a:off x="7015699" y="5374846"/>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p:cNvSpPr/>
          <p:nvPr/>
        </p:nvSpPr>
        <p:spPr>
          <a:xfrm flipH="1">
            <a:off x="5109555" y="5389331"/>
            <a:ext cx="60959" cy="68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950031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graphicFrame>
        <p:nvGraphicFramePr>
          <p:cNvPr id="4" name="Content Placeholder 3"/>
          <p:cNvGraphicFramePr>
            <a:graphicFrameLocks noGrp="1"/>
          </p:cNvGraphicFramePr>
          <p:nvPr>
            <p:ph idx="1"/>
            <p:extLst/>
          </p:nvPr>
        </p:nvGraphicFramePr>
        <p:xfrm>
          <a:off x="747379" y="1360154"/>
          <a:ext cx="3300745" cy="3460750"/>
        </p:xfrm>
        <a:graphic>
          <a:graphicData uri="http://schemas.openxmlformats.org/drawingml/2006/table">
            <a:tbl>
              <a:tblPr firstRow="1" bandRow="1">
                <a:tableStyleId>{5C22544A-7EE6-4342-B048-85BDC9FD1C3A}</a:tableStyleId>
              </a:tblPr>
              <a:tblGrid>
                <a:gridCol w="3300745"/>
              </a:tblGrid>
              <a:tr h="567178">
                <a:tc>
                  <a:txBody>
                    <a:bodyPr/>
                    <a:lstStyle/>
                    <a:p>
                      <a:pPr algn="ctr"/>
                      <a:r>
                        <a:rPr lang="en-GB" sz="2400" dirty="0" smtClean="0">
                          <a:solidFill>
                            <a:srgbClr val="FF0000"/>
                          </a:solidFill>
                          <a:latin typeface="+mj-lt"/>
                        </a:rPr>
                        <a:t>4. Artificial</a:t>
                      </a:r>
                      <a:r>
                        <a:rPr lang="en-GB" sz="2400" baseline="0" dirty="0" smtClean="0">
                          <a:solidFill>
                            <a:srgbClr val="FF0000"/>
                          </a:solidFill>
                          <a:latin typeface="+mj-lt"/>
                        </a:rPr>
                        <a:t> </a:t>
                      </a:r>
                      <a:r>
                        <a:rPr lang="en-GB" sz="2400" dirty="0" smtClean="0">
                          <a:solidFill>
                            <a:srgbClr val="FF0000"/>
                          </a:solidFill>
                          <a:latin typeface="+mj-lt"/>
                        </a:rPr>
                        <a:t>substitutes</a:t>
                      </a:r>
                      <a:endParaRPr lang="en-GB" sz="2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89357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dpi="0" rotWithShape="1">
                      <a:blip r:embed="rId2" cstate="print">
                        <a:extLst>
                          <a:ext uri="{28A0092B-C50C-407E-A947-70E740481C1C}">
                            <a14:useLocalDpi xmlns:a14="http://schemas.microsoft.com/office/drawing/2010/main" val="0"/>
                          </a:ext>
                        </a:extLst>
                      </a:blip>
                      <a:srcRect/>
                      <a:stretch>
                        <a:fillRect/>
                      </a:stretch>
                    </a:blipFill>
                  </a:tcPr>
                </a:tc>
              </a:tr>
            </a:tbl>
          </a:graphicData>
        </a:graphic>
      </p:graphicFrame>
      <p:sp>
        <p:nvSpPr>
          <p:cNvPr id="5" name="Rectangle 4"/>
          <p:cNvSpPr/>
          <p:nvPr/>
        </p:nvSpPr>
        <p:spPr>
          <a:xfrm>
            <a:off x="4433428" y="1775144"/>
            <a:ext cx="6551794" cy="2308324"/>
          </a:xfrm>
          <a:prstGeom prst="rect">
            <a:avLst/>
          </a:prstGeom>
        </p:spPr>
        <p:txBody>
          <a:bodyPr wrap="none">
            <a:spAutoFit/>
          </a:bodyPr>
          <a:lstStyle/>
          <a:p>
            <a:pPr marL="285750" indent="-285750">
              <a:buFont typeface="Arial" panose="020B0604020202020204" pitchFamily="34" charset="0"/>
              <a:buChar char="•"/>
            </a:pPr>
            <a:r>
              <a:rPr lang="en-GB" sz="2400" dirty="0" smtClean="0">
                <a:solidFill>
                  <a:srgbClr val="35372F"/>
                </a:solidFill>
                <a:hlinkClick r:id="rId3"/>
              </a:rPr>
              <a:t>Soylent </a:t>
            </a:r>
            <a:r>
              <a:rPr lang="en-GB" sz="2400" dirty="0" smtClean="0">
                <a:solidFill>
                  <a:srgbClr val="35372F"/>
                </a:solidFill>
              </a:rPr>
              <a:t>(website and video)</a:t>
            </a:r>
          </a:p>
          <a:p>
            <a:pPr marL="285750" indent="-285750">
              <a:buFont typeface="Arial" panose="020B0604020202020204" pitchFamily="34" charset="0"/>
              <a:buChar char="•"/>
            </a:pPr>
            <a:r>
              <a:rPr lang="en-GB" sz="2400" dirty="0" smtClean="0">
                <a:solidFill>
                  <a:srgbClr val="35372F"/>
                </a:solidFill>
                <a:hlinkClick r:id="rId4"/>
              </a:rPr>
              <a:t>The end of food </a:t>
            </a:r>
            <a:r>
              <a:rPr lang="en-GB" sz="2400" dirty="0" smtClean="0">
                <a:solidFill>
                  <a:srgbClr val="35372F"/>
                </a:solidFill>
              </a:rPr>
              <a:t>(article)</a:t>
            </a:r>
          </a:p>
          <a:p>
            <a:pPr marL="285750" indent="-285750">
              <a:buFont typeface="Arial" panose="020B0604020202020204" pitchFamily="34" charset="0"/>
              <a:buChar char="•"/>
            </a:pPr>
            <a:r>
              <a:rPr lang="en-GB" sz="2400" dirty="0" smtClean="0">
                <a:solidFill>
                  <a:srgbClr val="35372F"/>
                </a:solidFill>
                <a:hlinkClick r:id="rId5"/>
              </a:rPr>
              <a:t>My week on Soylent </a:t>
            </a:r>
            <a:r>
              <a:rPr lang="en-GB" sz="2400" dirty="0" smtClean="0">
                <a:solidFill>
                  <a:srgbClr val="35372F"/>
                </a:solidFill>
              </a:rPr>
              <a:t>(article/video)</a:t>
            </a:r>
          </a:p>
          <a:p>
            <a:pPr marL="285750" indent="-285750">
              <a:buFont typeface="Arial" panose="020B0604020202020204" pitchFamily="34" charset="0"/>
              <a:buChar char="•"/>
            </a:pPr>
            <a:r>
              <a:rPr lang="en-GB" sz="2400" dirty="0" smtClean="0">
                <a:solidFill>
                  <a:srgbClr val="35372F"/>
                </a:solidFill>
                <a:hlinkClick r:id="rId6"/>
              </a:rPr>
              <a:t>Are pills and powders the future of food? </a:t>
            </a:r>
            <a:r>
              <a:rPr lang="en-GB" sz="2400" dirty="0" smtClean="0">
                <a:solidFill>
                  <a:srgbClr val="35372F"/>
                </a:solidFill>
              </a:rPr>
              <a:t>(article)</a:t>
            </a:r>
          </a:p>
          <a:p>
            <a:pPr marL="285750" indent="-285750">
              <a:buFont typeface="Arial" panose="020B0604020202020204" pitchFamily="34" charset="0"/>
              <a:buChar char="•"/>
            </a:pPr>
            <a:r>
              <a:rPr lang="en-GB" sz="2400" dirty="0" smtClean="0">
                <a:solidFill>
                  <a:srgbClr val="35372F"/>
                </a:solidFill>
                <a:hlinkClick r:id="rId7"/>
              </a:rPr>
              <a:t>Meal in a pill </a:t>
            </a:r>
            <a:r>
              <a:rPr lang="en-GB" sz="2400" dirty="0" smtClean="0">
                <a:solidFill>
                  <a:srgbClr val="35372F"/>
                </a:solidFill>
              </a:rPr>
              <a:t>(article)</a:t>
            </a:r>
          </a:p>
          <a:p>
            <a:pPr marL="285750" indent="-285750">
              <a:buFont typeface="Arial" panose="020B0604020202020204" pitchFamily="34" charset="0"/>
              <a:buChar char="•"/>
            </a:pPr>
            <a:r>
              <a:rPr lang="en-GB" sz="2400" dirty="0" smtClean="0">
                <a:solidFill>
                  <a:srgbClr val="35372F"/>
                </a:solidFill>
                <a:hlinkClick r:id="rId8"/>
              </a:rPr>
              <a:t>Artificial food – incredible or edible?</a:t>
            </a:r>
            <a:r>
              <a:rPr lang="en-GB" sz="2400" dirty="0" smtClean="0">
                <a:solidFill>
                  <a:srgbClr val="35372F"/>
                </a:solidFill>
              </a:rPr>
              <a:t> (article)</a:t>
            </a:r>
          </a:p>
        </p:txBody>
      </p:sp>
    </p:spTree>
    <p:extLst>
      <p:ext uri="{BB962C8B-B14F-4D97-AF65-F5344CB8AC3E}">
        <p14:creationId xmlns:p14="http://schemas.microsoft.com/office/powerpoint/2010/main" val="34486016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6727" y="756285"/>
            <a:ext cx="10998200" cy="5125403"/>
          </a:xfrm>
        </p:spPr>
        <p:txBody>
          <a:bodyPr>
            <a:normAutofit fontScale="77500" lnSpcReduction="20000"/>
          </a:bodyPr>
          <a:lstStyle/>
          <a:p>
            <a:pPr marL="0" indent="0">
              <a:buNone/>
            </a:pPr>
            <a:r>
              <a:rPr lang="en-GB" dirty="0" smtClean="0"/>
              <a:t>The following articles and websites explore some </a:t>
            </a:r>
            <a:r>
              <a:rPr lang="en-GB" dirty="0"/>
              <a:t>of these ideas in more depth as well </a:t>
            </a:r>
            <a:r>
              <a:rPr lang="en-GB" dirty="0" smtClean="0"/>
              <a:t>as introducing </a:t>
            </a:r>
            <a:r>
              <a:rPr lang="en-GB" dirty="0"/>
              <a:t>some of the other organisations focusing on </a:t>
            </a:r>
            <a:r>
              <a:rPr lang="en-GB" dirty="0" smtClean="0"/>
              <a:t>the issue of food sustainability: </a:t>
            </a:r>
          </a:p>
          <a:p>
            <a:pPr marL="0" indent="0">
              <a:buNone/>
            </a:pPr>
            <a:endParaRPr lang="en-GB" dirty="0"/>
          </a:p>
          <a:p>
            <a:pPr marL="1306513" indent="-457200"/>
            <a:r>
              <a:rPr lang="en-GB" b="1" u="sng" dirty="0">
                <a:hlinkClick r:id="rId2"/>
              </a:rPr>
              <a:t>Feeding 9 Billion People</a:t>
            </a:r>
            <a:r>
              <a:rPr lang="en-GB" b="1" dirty="0"/>
              <a:t> (National Geographic)</a:t>
            </a:r>
          </a:p>
          <a:p>
            <a:pPr marL="1306513" indent="-457200"/>
            <a:r>
              <a:rPr lang="en-GB" b="1" u="sng" dirty="0">
                <a:hlinkClick r:id="rId3"/>
              </a:rPr>
              <a:t>Feeding nine billion</a:t>
            </a:r>
            <a:endParaRPr lang="en-GB" b="1" dirty="0"/>
          </a:p>
          <a:p>
            <a:pPr marL="1306513" indent="-457200"/>
            <a:r>
              <a:rPr lang="en-GB" b="1" u="sng" dirty="0">
                <a:hlinkClick r:id="rId4"/>
              </a:rPr>
              <a:t>Wanted – innovative ideas on how to feed 9 billion</a:t>
            </a:r>
            <a:r>
              <a:rPr lang="en-GB" b="1" dirty="0"/>
              <a:t> </a:t>
            </a:r>
            <a:endParaRPr lang="en-GB" dirty="0"/>
          </a:p>
          <a:p>
            <a:pPr marL="1306513" indent="-457200"/>
            <a:r>
              <a:rPr lang="en-GB" b="1" dirty="0">
                <a:hlinkClick r:id="rId5"/>
              </a:rPr>
              <a:t>Global Gardens – teaching students to grow their own food</a:t>
            </a:r>
            <a:endParaRPr lang="en-GB" b="1" dirty="0"/>
          </a:p>
          <a:p>
            <a:pPr marL="1306513" indent="-457200"/>
            <a:r>
              <a:rPr lang="en-GB" b="1" dirty="0">
                <a:hlinkClick r:id="rId6"/>
              </a:rPr>
              <a:t>Healthy Schools Campaign</a:t>
            </a:r>
            <a:endParaRPr lang="en-GB" b="1" dirty="0"/>
          </a:p>
          <a:p>
            <a:pPr marL="1306513" indent="-457200"/>
            <a:r>
              <a:rPr lang="en-GB" b="1" dirty="0">
                <a:hlinkClick r:id="rId7"/>
              </a:rPr>
              <a:t>School meals – World Food Programme </a:t>
            </a:r>
            <a:endParaRPr lang="en-GB" b="1" dirty="0"/>
          </a:p>
          <a:p>
            <a:pPr marL="1306513" indent="-457200"/>
            <a:r>
              <a:rPr lang="en-GB" b="1" dirty="0">
                <a:hlinkClick r:id="rId8"/>
              </a:rPr>
              <a:t>Food for Thought </a:t>
            </a:r>
            <a:r>
              <a:rPr lang="en-GB" b="1" dirty="0" smtClean="0">
                <a:hlinkClick r:id="rId8"/>
              </a:rPr>
              <a:t>– Oxfam</a:t>
            </a:r>
            <a:endParaRPr lang="en-GB" b="1" dirty="0" smtClean="0"/>
          </a:p>
          <a:p>
            <a:pPr marL="1306513" indent="-457200"/>
            <a:r>
              <a:rPr lang="en-GB" b="1" u="sng" dirty="0">
                <a:hlinkClick r:id="rId9"/>
              </a:rPr>
              <a:t>The Transition Network</a:t>
            </a:r>
            <a:endParaRPr lang="en-GB" b="1" dirty="0"/>
          </a:p>
          <a:p>
            <a:pPr marL="1306513" indent="-457200"/>
            <a:r>
              <a:rPr lang="en-GB" b="1" u="sng" dirty="0">
                <a:hlinkClick r:id="rId10"/>
              </a:rPr>
              <a:t>Food is Free</a:t>
            </a:r>
            <a:endParaRPr lang="en-GB" b="1" dirty="0"/>
          </a:p>
          <a:p>
            <a:pPr marL="1306513" indent="-457200"/>
            <a:r>
              <a:rPr lang="en-GB" b="1" u="sng" dirty="0">
                <a:hlinkClick r:id="rId11"/>
              </a:rPr>
              <a:t>Food Rules for a Healthy Planet</a:t>
            </a:r>
            <a:endParaRPr lang="en-GB" b="1" dirty="0"/>
          </a:p>
          <a:p>
            <a:pPr marL="1306513" indent="-457200"/>
            <a:r>
              <a:rPr lang="en-GB" b="1" u="sng" dirty="0">
                <a:hlinkClick r:id="rId12"/>
              </a:rPr>
              <a:t>The Gaia Foundation</a:t>
            </a:r>
            <a:endParaRPr lang="en-GB" b="1" dirty="0"/>
          </a:p>
          <a:p>
            <a:pPr marL="1306513" lvl="0" indent="-457200">
              <a:buFont typeface="Wingdings" panose="05000000000000000000" pitchFamily="2" charset="2"/>
              <a:buChar char="§"/>
            </a:pPr>
            <a:endParaRPr lang="en-GB" b="1" dirty="0" smtClean="0"/>
          </a:p>
          <a:p>
            <a:pPr marL="1077913" lvl="0" indent="-228600">
              <a:buFont typeface="Wingdings" panose="05000000000000000000" pitchFamily="2" charset="2"/>
              <a:buChar char="§"/>
            </a:pPr>
            <a:endParaRPr lang="en-GB" b="1" dirty="0"/>
          </a:p>
          <a:p>
            <a:pPr marL="0" indent="0">
              <a:buNone/>
            </a:pPr>
            <a:endParaRPr lang="en-GB" dirty="0"/>
          </a:p>
        </p:txBody>
      </p:sp>
    </p:spTree>
    <p:extLst>
      <p:ext uri="{BB962C8B-B14F-4D97-AF65-F5344CB8AC3E}">
        <p14:creationId xmlns:p14="http://schemas.microsoft.com/office/powerpoint/2010/main" val="330396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500"/>
                                        <p:tgtEl>
                                          <p:spTgt spid="6">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
                                            <p:txEl>
                                              <p:pRg st="12" end="12"/>
                                            </p:txEl>
                                          </p:spTgt>
                                        </p:tgtEl>
                                        <p:attrNameLst>
                                          <p:attrName>style.visibility</p:attrName>
                                        </p:attrNameLst>
                                      </p:cBhvr>
                                      <p:to>
                                        <p:strVal val="visible"/>
                                      </p:to>
                                    </p:set>
                                    <p:animEffect transition="in" filter="fade">
                                      <p:cBhvr>
                                        <p:cTn id="62"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58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05072"/>
            <a:ext cx="3754810" cy="1384995"/>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T H E  I M P O R T A N C E  O F  B I O D I V E R S I T Y</a:t>
            </a: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a:solidFill>
                  <a:srgbClr val="FEE725"/>
                </a:solidFill>
                <a:latin typeface="Foco" panose="020B0504050202020203" pitchFamily="34" charset="0"/>
              </a:rPr>
              <a:t>5</a:t>
            </a:r>
            <a:r>
              <a:rPr lang="en-GB" b="1" dirty="0" smtClean="0">
                <a:solidFill>
                  <a:srgbClr val="FEE725"/>
                </a:solidFill>
                <a:latin typeface="Foco" panose="020B0504050202020203" pitchFamily="34" charset="0"/>
              </a:rPr>
              <a:t>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633902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62739" y="1302639"/>
            <a:ext cx="10515600" cy="4960811"/>
          </a:xfrm>
        </p:spPr>
        <p:txBody>
          <a:bodyPr>
            <a:normAutofit/>
          </a:bodyPr>
          <a:lstStyle/>
          <a:p>
            <a:pPr marL="0" indent="0">
              <a:buNone/>
            </a:pPr>
            <a:r>
              <a:rPr lang="en-GB" sz="2400" dirty="0" smtClean="0"/>
              <a:t>Food </a:t>
            </a:r>
            <a:r>
              <a:rPr lang="en-GB" sz="2400" dirty="0"/>
              <a:t>biodiversity is a key ingredient in creating a secure and sustainable food system. </a:t>
            </a:r>
            <a:endParaRPr lang="en-GB" sz="2400" dirty="0" smtClean="0"/>
          </a:p>
          <a:p>
            <a:pPr marL="0" indent="0">
              <a:buNone/>
            </a:pPr>
            <a:r>
              <a:rPr lang="en-GB" sz="2400" dirty="0" smtClean="0"/>
              <a:t>Diversity </a:t>
            </a:r>
            <a:r>
              <a:rPr lang="en-GB" sz="2400" dirty="0"/>
              <a:t>in plants also gives us a "treasure chest" of options for raising the healthiest and most productive crops. No matter what changes happen in our food system, we will always be able to adapt if we have enough genetic diversity</a:t>
            </a:r>
            <a:r>
              <a:rPr lang="en-GB" sz="2400" dirty="0" smtClean="0"/>
              <a:t>.</a:t>
            </a:r>
          </a:p>
          <a:p>
            <a:pPr marL="0" indent="0">
              <a:buNone/>
            </a:pPr>
            <a:r>
              <a:rPr lang="en-GB" sz="2400" dirty="0"/>
              <a:t>The problem is that plant genetic diversity is disappearing and threatens to destroy the system of food and farming that has been built on plant genetics for over 10,000 years. There are still thousands of varieties to choose from, but the vast majority of them are endangered and hundreds are becoming extinct every year.</a:t>
            </a:r>
          </a:p>
          <a:p>
            <a:pPr marL="0" indent="0">
              <a:buNone/>
            </a:pPr>
            <a:endParaRPr lang="en-GB" sz="2400" dirty="0"/>
          </a:p>
          <a:p>
            <a:pPr marL="0" indent="0">
              <a:buNone/>
            </a:pPr>
            <a:endParaRPr lang="en-GB" sz="2400" b="1" dirty="0" smtClean="0"/>
          </a:p>
          <a:p>
            <a:pPr marL="0" indent="0">
              <a:buNone/>
            </a:pPr>
            <a:endParaRPr lang="en-GB" sz="2400" dirty="0"/>
          </a:p>
        </p:txBody>
      </p:sp>
    </p:spTree>
    <p:extLst>
      <p:ext uri="{BB962C8B-B14F-4D97-AF65-F5344CB8AC3E}">
        <p14:creationId xmlns:p14="http://schemas.microsoft.com/office/powerpoint/2010/main" val="362472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0688" y="1075500"/>
            <a:ext cx="10984990" cy="5280851"/>
          </a:xfrm>
        </p:spPr>
        <p:txBody>
          <a:bodyPr/>
          <a:lstStyle/>
          <a:p>
            <a:pPr marL="0" indent="0">
              <a:buNone/>
            </a:pPr>
            <a:r>
              <a:rPr lang="en-GB" dirty="0" smtClean="0"/>
              <a:t>Watch this short video (3.14mins) made by </a:t>
            </a:r>
            <a:r>
              <a:rPr lang="en-GB" dirty="0" smtClean="0">
                <a:hlinkClick r:id="rId2"/>
              </a:rPr>
              <a:t>Scientific American </a:t>
            </a:r>
            <a:r>
              <a:rPr lang="en-GB" dirty="0" smtClean="0"/>
              <a:t>entitled:</a:t>
            </a:r>
          </a:p>
          <a:p>
            <a:pPr marL="0" indent="0">
              <a:buNone/>
            </a:pPr>
            <a:endParaRPr lang="en-GB" dirty="0"/>
          </a:p>
          <a:p>
            <a:pPr marL="0" indent="0">
              <a:buNone/>
            </a:pPr>
            <a:r>
              <a:rPr lang="en-GB" sz="4400" b="1" dirty="0" smtClean="0">
                <a:hlinkClick r:id="rId3"/>
              </a:rPr>
              <a:t>What is a GM Food?</a:t>
            </a:r>
            <a:endParaRPr lang="en-GB" sz="4400" b="1" dirty="0" smtClean="0"/>
          </a:p>
          <a:p>
            <a:pPr marL="0" indent="0">
              <a:buNone/>
            </a:pPr>
            <a:r>
              <a:rPr lang="en-GB" sz="1600" b="1" dirty="0" smtClean="0"/>
              <a:t>(click on the link)</a:t>
            </a:r>
            <a:endParaRPr lang="en-GB" sz="1600" b="1" dirty="0"/>
          </a:p>
        </p:txBody>
      </p:sp>
      <p:sp>
        <p:nvSpPr>
          <p:cNvPr id="4" name="Footer Placeholder 3"/>
          <p:cNvSpPr>
            <a:spLocks noGrp="1"/>
          </p:cNvSpPr>
          <p:nvPr>
            <p:ph type="ftr" sz="quarter" idx="4294967295"/>
          </p:nvPr>
        </p:nvSpPr>
        <p:spPr>
          <a:xfrm>
            <a:off x="4038602" y="6356351"/>
            <a:ext cx="4114800" cy="365125"/>
          </a:xfrm>
          <a:prstGeom prst="rect">
            <a:avLst/>
          </a:prstGeom>
        </p:spPr>
        <p:txBody>
          <a:bodyPr/>
          <a:lstStyle/>
          <a:p>
            <a:endParaRPr lang="en-GB" dirty="0"/>
          </a:p>
        </p:txBody>
      </p:sp>
      <p:pic>
        <p:nvPicPr>
          <p:cNvPr id="1026" name="Picture 2" descr="https://i.ytimg.com/vi/JMPE5wlB3Zk/maxresdefaul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15489" y="2121408"/>
            <a:ext cx="5543296" cy="311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8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7046634" y="1662589"/>
            <a:ext cx="478841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After sharing their initial responses, ask them to</a:t>
            </a:r>
            <a:r>
              <a:rPr kumimoji="0" lang="en-GB" altLang="en-US" sz="2400" b="0" i="0" u="none" strike="noStrike" cap="none" normalizeH="0" dirty="0">
                <a:ln>
                  <a:noFill/>
                </a:ln>
                <a:solidFill>
                  <a:schemeClr val="tx1"/>
                </a:solidFill>
                <a:effectLst/>
                <a:ea typeface="Calibri" panose="020F0502020204030204" pitchFamily="34" charset="0"/>
                <a:cs typeface="Times New Roman" panose="02020603050405020304" pitchFamily="18" charset="0"/>
              </a:rPr>
              <a:t> </a:t>
            </a: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consider the following questions:</a:t>
            </a:r>
            <a:endParaRPr kumimoji="0" lang="en-GB" altLang="en-US" sz="4000" b="0" i="0" u="none" strike="noStrike" cap="none" normalizeH="0" baseline="0" dirty="0">
              <a:ln>
                <a:noFill/>
              </a:ln>
              <a:solidFill>
                <a:schemeClr val="tx1"/>
              </a:solidFill>
              <a:effectLst/>
            </a:endParaRPr>
          </a:p>
        </p:txBody>
      </p:sp>
      <p:pic>
        <p:nvPicPr>
          <p:cNvPr id="11" name="Picture 2" descr="https://i.ytimg.com/vi/JMPE5wlB3Zk/maxresdefaul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2534" y="1471583"/>
            <a:ext cx="5543296" cy="3118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057" y="736961"/>
            <a:ext cx="10940034" cy="4893647"/>
          </a:xfrm>
          <a:prstGeom prst="rect">
            <a:avLst/>
          </a:prstGeom>
        </p:spPr>
        <p:txBody>
          <a:bodyPr wrap="square">
            <a:spAutoFit/>
          </a:bodyPr>
          <a:lstStyle/>
          <a:p>
            <a:pPr algn="ctr"/>
            <a:endParaRPr lang="en-GB" sz="6000" b="0" i="0" dirty="0" smtClean="0">
              <a:effectLst/>
            </a:endParaRPr>
          </a:p>
          <a:p>
            <a:pPr algn="ctr"/>
            <a:endParaRPr lang="en-GB" sz="6000" dirty="0"/>
          </a:p>
          <a:p>
            <a:endParaRPr lang="en-GB" sz="2400" dirty="0" smtClean="0"/>
          </a:p>
          <a:p>
            <a:endParaRPr lang="en-GB" sz="2400" b="0" i="0" dirty="0" smtClean="0">
              <a:effectLst/>
            </a:endParaRPr>
          </a:p>
          <a:p>
            <a:endParaRPr lang="en-GB" sz="2400" dirty="0" smtClean="0"/>
          </a:p>
          <a:p>
            <a:endParaRPr lang="en-GB" sz="2400" b="0" i="0" dirty="0" smtClean="0">
              <a:effectLst/>
            </a:endParaRPr>
          </a:p>
          <a:p>
            <a:endParaRPr lang="en-GB" sz="2400" b="0" i="0" dirty="0" smtClean="0">
              <a:effectLst/>
            </a:endParaRPr>
          </a:p>
          <a:p>
            <a:endParaRPr lang="en-GB" sz="2400" dirty="0"/>
          </a:p>
          <a:p>
            <a:r>
              <a:rPr lang="en-GB" sz="2400" b="0" i="0" dirty="0" smtClean="0">
                <a:effectLst/>
              </a:rPr>
              <a:t>Talk with the person sitting next to you about your thoughts and then share together as a class.</a:t>
            </a:r>
            <a:endParaRPr lang="en-GB" sz="4800" b="0" i="0" dirty="0" smtClean="0">
              <a:solidFill>
                <a:srgbClr val="00B050"/>
              </a:solidFill>
              <a:effectLst/>
            </a:endParaRPr>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606" y="1107329"/>
            <a:ext cx="2844815" cy="2844815"/>
          </a:xfrm>
          <a:prstGeom prst="rect">
            <a:avLst/>
          </a:prstGeom>
        </p:spPr>
      </p:pic>
      <p:sp>
        <p:nvSpPr>
          <p:cNvPr id="5" name="TextBox 4"/>
          <p:cNvSpPr txBox="1"/>
          <p:nvPr/>
        </p:nvSpPr>
        <p:spPr>
          <a:xfrm>
            <a:off x="4354547" y="1781519"/>
            <a:ext cx="1946932" cy="1569660"/>
          </a:xfrm>
          <a:prstGeom prst="rect">
            <a:avLst/>
          </a:prstGeom>
          <a:noFill/>
        </p:spPr>
        <p:txBody>
          <a:bodyPr wrap="square" rtlCol="0">
            <a:spAutoFit/>
          </a:bodyPr>
          <a:lstStyle/>
          <a:p>
            <a:pPr algn="ctr"/>
            <a:r>
              <a:rPr lang="en-GB" sz="2400" dirty="0" smtClean="0"/>
              <a:t>Why is food diversity important for the future?</a:t>
            </a:r>
            <a:endParaRPr lang="en-GB" sz="2400" dirty="0"/>
          </a:p>
        </p:txBody>
      </p:sp>
    </p:spTree>
    <p:extLst>
      <p:ext uri="{BB962C8B-B14F-4D97-AF65-F5344CB8AC3E}">
        <p14:creationId xmlns:p14="http://schemas.microsoft.com/office/powerpoint/2010/main" val="226967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023" y="5084063"/>
            <a:ext cx="11337851" cy="1412939"/>
          </a:xfrm>
        </p:spPr>
        <p:txBody>
          <a:bodyPr>
            <a:normAutofit/>
          </a:bodyPr>
          <a:lstStyle/>
          <a:p>
            <a:pPr marL="0" indent="0">
              <a:buNone/>
            </a:pPr>
            <a:r>
              <a:rPr lang="en-GB" sz="2400" dirty="0"/>
              <a:t>T</a:t>
            </a:r>
            <a:r>
              <a:rPr lang="en-GB" sz="2400" dirty="0" smtClean="0"/>
              <a:t>hink about this statement and then talk with the person next to you and share ideas with the class.</a:t>
            </a:r>
            <a:endParaRPr lang="en-GB" sz="2400"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752094" y="871735"/>
            <a:ext cx="3352794" cy="3352794"/>
          </a:xfrm>
          <a:prstGeom prst="rect">
            <a:avLst/>
          </a:prstGeom>
        </p:spPr>
      </p:pic>
      <p:sp>
        <p:nvSpPr>
          <p:cNvPr id="5" name="TextBox 4"/>
          <p:cNvSpPr txBox="1"/>
          <p:nvPr/>
        </p:nvSpPr>
        <p:spPr>
          <a:xfrm>
            <a:off x="4263632" y="1578636"/>
            <a:ext cx="2329717" cy="1938992"/>
          </a:xfrm>
          <a:prstGeom prst="rect">
            <a:avLst/>
          </a:prstGeom>
          <a:noFill/>
        </p:spPr>
        <p:txBody>
          <a:bodyPr wrap="square" rtlCol="0">
            <a:spAutoFit/>
          </a:bodyPr>
          <a:lstStyle/>
          <a:p>
            <a:pPr algn="ctr"/>
            <a:r>
              <a:rPr lang="en-GB" sz="2400" dirty="0" smtClean="0"/>
              <a:t>What are your biggest questions when it comes to the future of food?</a:t>
            </a:r>
            <a:endParaRPr lang="en-GB"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498" y="2803981"/>
            <a:ext cx="1107856" cy="2280082"/>
          </a:xfrm>
          <a:prstGeom prst="rect">
            <a:avLst/>
          </a:prstGeom>
        </p:spPr>
      </p:pic>
    </p:spTree>
    <p:extLst>
      <p:ext uri="{BB962C8B-B14F-4D97-AF65-F5344CB8AC3E}">
        <p14:creationId xmlns:p14="http://schemas.microsoft.com/office/powerpoint/2010/main" val="54436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620" y="6166559"/>
            <a:ext cx="1430027" cy="573741"/>
          </a:xfrm>
          <a:prstGeom prst="rect">
            <a:avLst/>
          </a:prstGeom>
        </p:spPr>
      </p:pic>
      <p:sp>
        <p:nvSpPr>
          <p:cNvPr id="14" name="Oval 13"/>
          <p:cNvSpPr/>
          <p:nvPr/>
        </p:nvSpPr>
        <p:spPr>
          <a:xfrm>
            <a:off x="3534280" y="899133"/>
            <a:ext cx="5123435" cy="5168286"/>
          </a:xfrm>
          <a:prstGeom prst="ellipse">
            <a:avLst/>
          </a:prstGeom>
          <a:solidFill>
            <a:schemeClr val="bg2">
              <a:lumMod val="10000"/>
              <a:alpha val="34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TextBox 9"/>
          <p:cNvSpPr txBox="1"/>
          <p:nvPr/>
        </p:nvSpPr>
        <p:spPr>
          <a:xfrm>
            <a:off x="3534280" y="2719992"/>
            <a:ext cx="5013841" cy="1754326"/>
          </a:xfrm>
          <a:prstGeom prst="rect">
            <a:avLst/>
          </a:prstGeom>
          <a:noFill/>
        </p:spPr>
        <p:txBody>
          <a:bodyPr wrap="square" rtlCol="0">
            <a:spAutoFit/>
          </a:bodyPr>
          <a:lstStyle/>
          <a:p>
            <a:pPr algn="ctr"/>
            <a:r>
              <a:rPr lang="en-GB" sz="5400" b="1" dirty="0" smtClean="0">
                <a:solidFill>
                  <a:prstClr val="white"/>
                </a:solidFill>
              </a:rPr>
              <a:t>F O </a:t>
            </a:r>
            <a:r>
              <a:rPr lang="en-GB" sz="5400" b="1" dirty="0" err="1" smtClean="0">
                <a:solidFill>
                  <a:prstClr val="white"/>
                </a:solidFill>
              </a:rPr>
              <a:t>O</a:t>
            </a:r>
            <a:r>
              <a:rPr lang="en-GB" sz="5400" b="1" dirty="0" smtClean="0">
                <a:solidFill>
                  <a:prstClr val="white"/>
                </a:solidFill>
              </a:rPr>
              <a:t> D</a:t>
            </a:r>
          </a:p>
          <a:p>
            <a:pPr algn="ctr"/>
            <a:endParaRPr lang="en-GB" sz="1400" b="1" dirty="0" smtClean="0">
              <a:solidFill>
                <a:prstClr val="white"/>
              </a:solidFill>
            </a:endParaRPr>
          </a:p>
          <a:p>
            <a:pPr algn="ctr"/>
            <a:r>
              <a:rPr lang="en-GB" sz="2000" b="1" dirty="0" smtClean="0">
                <a:solidFill>
                  <a:srgbClr val="FEE725"/>
                </a:solidFill>
              </a:rPr>
              <a:t>T H I S </a:t>
            </a:r>
            <a:r>
              <a:rPr lang="en-GB" sz="2000" b="1" dirty="0">
                <a:solidFill>
                  <a:srgbClr val="FEE725"/>
                </a:solidFill>
              </a:rPr>
              <a:t> </a:t>
            </a:r>
            <a:r>
              <a:rPr lang="en-GB" sz="2000" b="1" dirty="0" smtClean="0">
                <a:solidFill>
                  <a:srgbClr val="FEE725"/>
                </a:solidFill>
              </a:rPr>
              <a:t>S O R T  O F  L E A R N I N G  </a:t>
            </a:r>
          </a:p>
          <a:p>
            <a:pPr algn="ctr"/>
            <a:r>
              <a:rPr lang="en-GB" sz="2000" b="1" dirty="0" smtClean="0">
                <a:solidFill>
                  <a:srgbClr val="FEE725"/>
                </a:solidFill>
              </a:rPr>
              <a:t>C A N</a:t>
            </a:r>
            <a:r>
              <a:rPr lang="en-GB" sz="2000" dirty="0" smtClean="0">
                <a:solidFill>
                  <a:srgbClr val="FEE725"/>
                </a:solidFill>
              </a:rPr>
              <a:t> ’ </a:t>
            </a:r>
            <a:r>
              <a:rPr lang="en-GB" sz="2000" b="1" dirty="0" smtClean="0">
                <a:solidFill>
                  <a:srgbClr val="FEE725"/>
                </a:solidFill>
              </a:rPr>
              <a:t>T  W A I T </a:t>
            </a:r>
          </a:p>
        </p:txBody>
      </p:sp>
    </p:spTree>
    <p:extLst>
      <p:ext uri="{BB962C8B-B14F-4D97-AF65-F5344CB8AC3E}">
        <p14:creationId xmlns:p14="http://schemas.microsoft.com/office/powerpoint/2010/main" val="4172296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369" y="370312"/>
            <a:ext cx="11357344" cy="1190958"/>
          </a:xfrm>
        </p:spPr>
        <p:txBody>
          <a:bodyPr/>
          <a:lstStyle/>
          <a:p>
            <a:r>
              <a:rPr lang="en-GB" dirty="0"/>
              <a:t>In this lesson, students will:</a:t>
            </a:r>
          </a:p>
        </p:txBody>
      </p:sp>
      <p:sp>
        <p:nvSpPr>
          <p:cNvPr id="3" name="Content Placeholder 2"/>
          <p:cNvSpPr>
            <a:spLocks noGrp="1"/>
          </p:cNvSpPr>
          <p:nvPr>
            <p:ph idx="1"/>
          </p:nvPr>
        </p:nvSpPr>
        <p:spPr>
          <a:xfrm>
            <a:off x="1727335" y="1815910"/>
            <a:ext cx="10000377" cy="4591240"/>
          </a:xfrm>
        </p:spPr>
        <p:txBody>
          <a:bodyPr>
            <a:normAutofit/>
          </a:bodyPr>
          <a:lstStyle/>
          <a:p>
            <a:pPr marL="0" indent="0">
              <a:buNone/>
            </a:pPr>
            <a:r>
              <a:rPr lang="en-GB" dirty="0"/>
              <a:t>Think about and discuss </a:t>
            </a:r>
            <a:r>
              <a:rPr lang="en-GB" dirty="0" smtClean="0"/>
              <a:t>some of the developments for feeding the world in the future, and the impacts these may have</a:t>
            </a:r>
            <a:endParaRPr lang="en-GB" dirty="0"/>
          </a:p>
          <a:p>
            <a:pPr marL="0" indent="0">
              <a:buNone/>
            </a:pPr>
            <a:endParaRPr lang="en-GB" dirty="0"/>
          </a:p>
          <a:p>
            <a:pPr marL="0" indent="0">
              <a:buNone/>
            </a:pPr>
            <a:r>
              <a:rPr lang="en-GB" dirty="0"/>
              <a:t>Understand how the ethics of GMOs are significant in influencing people’s lives and livelihoods</a:t>
            </a:r>
          </a:p>
          <a:p>
            <a:pPr marL="0" indent="0">
              <a:buNone/>
            </a:pPr>
            <a:endParaRPr lang="en-GB" dirty="0"/>
          </a:p>
          <a:p>
            <a:pPr marL="0" indent="0">
              <a:buNone/>
            </a:pPr>
            <a:r>
              <a:rPr lang="en-GB" dirty="0"/>
              <a:t>Explore and unravel some of the ripple effects </a:t>
            </a:r>
            <a:r>
              <a:rPr lang="en-GB" dirty="0" smtClean="0"/>
              <a:t>of new food production and how some of the challenges we will be facing are already being met</a:t>
            </a:r>
            <a:endParaRPr lang="en-GB" dirty="0"/>
          </a:p>
        </p:txBody>
      </p:sp>
      <p:sp>
        <p:nvSpPr>
          <p:cNvPr id="1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solidFill>
                <a:srgbClr val="35372F"/>
              </a:solidFill>
            </a:endParaRPr>
          </a:p>
        </p:txBody>
      </p:sp>
      <p:sp>
        <p:nvSpPr>
          <p:cNvPr id="8" name="Oval 7"/>
          <p:cNvSpPr/>
          <p:nvPr/>
        </p:nvSpPr>
        <p:spPr>
          <a:xfrm>
            <a:off x="370369" y="1618502"/>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THINK!</a:t>
            </a:r>
            <a:endParaRPr lang="en-GB" sz="1600" b="1" dirty="0">
              <a:solidFill>
                <a:srgbClr val="FEE725"/>
              </a:solidFill>
              <a:latin typeface="Foco"/>
            </a:endParaRPr>
          </a:p>
        </p:txBody>
      </p:sp>
      <p:sp>
        <p:nvSpPr>
          <p:cNvPr id="9" name="Oval 8"/>
          <p:cNvSpPr/>
          <p:nvPr/>
        </p:nvSpPr>
        <p:spPr>
          <a:xfrm>
            <a:off x="370369" y="3078706"/>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r>
              <a:rPr lang="en-GB" sz="1600" b="1" dirty="0" smtClean="0">
                <a:solidFill>
                  <a:srgbClr val="FEE725"/>
                </a:solidFill>
                <a:latin typeface="Foco"/>
              </a:rPr>
              <a:t>FEEL!</a:t>
            </a:r>
            <a:endParaRPr lang="en-GB" sz="1600" b="1" dirty="0">
              <a:solidFill>
                <a:srgbClr val="FEE725"/>
              </a:solidFill>
              <a:latin typeface="Foco"/>
            </a:endParaRPr>
          </a:p>
        </p:txBody>
      </p:sp>
      <p:sp>
        <p:nvSpPr>
          <p:cNvPr id="10" name="Oval 9"/>
          <p:cNvSpPr/>
          <p:nvPr/>
        </p:nvSpPr>
        <p:spPr>
          <a:xfrm>
            <a:off x="370369" y="4538910"/>
            <a:ext cx="1177268" cy="1201367"/>
          </a:xfrm>
          <a:prstGeom prst="ellipse">
            <a:avLst/>
          </a:prstGeom>
          <a:solidFill>
            <a:srgbClr val="3537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5000"/>
              </a:lnSpc>
              <a:spcAft>
                <a:spcPts val="1000"/>
              </a:spcAft>
            </a:pPr>
            <a:endParaRPr lang="en-GB" b="1" dirty="0">
              <a:solidFill>
                <a:srgbClr val="FEE725"/>
              </a:solidFill>
            </a:endParaRPr>
          </a:p>
        </p:txBody>
      </p:sp>
      <p:sp>
        <p:nvSpPr>
          <p:cNvPr id="11" name="TextBox 10"/>
          <p:cNvSpPr txBox="1"/>
          <p:nvPr/>
        </p:nvSpPr>
        <p:spPr>
          <a:xfrm>
            <a:off x="410541" y="4971927"/>
            <a:ext cx="1096923" cy="335332"/>
          </a:xfrm>
          <a:prstGeom prst="rect">
            <a:avLst/>
          </a:prstGeom>
          <a:noFill/>
        </p:spPr>
        <p:txBody>
          <a:bodyPr wrap="square" rtlCol="0">
            <a:spAutoFit/>
          </a:bodyPr>
          <a:lstStyle/>
          <a:p>
            <a:r>
              <a:rPr lang="en-GB" sz="1600" b="1" dirty="0" smtClean="0">
                <a:solidFill>
                  <a:srgbClr val="FEE725"/>
                </a:solidFill>
                <a:latin typeface="Foco"/>
              </a:rPr>
              <a:t>UNLEARN!</a:t>
            </a:r>
            <a:endParaRPr lang="en-GB" sz="1600" b="1" dirty="0">
              <a:solidFill>
                <a:srgbClr val="FEE725"/>
              </a:solidFill>
              <a:latin typeface="Foco"/>
            </a:endParaRPr>
          </a:p>
        </p:txBody>
      </p:sp>
    </p:spTree>
    <p:extLst>
      <p:ext uri="{BB962C8B-B14F-4D97-AF65-F5344CB8AC3E}">
        <p14:creationId xmlns:p14="http://schemas.microsoft.com/office/powerpoint/2010/main" val="1421266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47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65593" y="4251960"/>
            <a:ext cx="3754810" cy="1661993"/>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P R E  L E S S O N </a:t>
            </a:r>
          </a:p>
          <a:p>
            <a:pPr algn="ctr"/>
            <a:r>
              <a:rPr lang="en-GB" sz="2400" b="1" dirty="0">
                <a:solidFill>
                  <a:prstClr val="white"/>
                </a:solidFill>
                <a:latin typeface="Foco" panose="020B0504050202020203" pitchFamily="34" charset="0"/>
              </a:rPr>
              <a:t> </a:t>
            </a:r>
            <a:r>
              <a:rPr lang="en-GB" sz="2400" b="1" dirty="0" smtClean="0">
                <a:solidFill>
                  <a:prstClr val="white"/>
                </a:solidFill>
                <a:latin typeface="Foco" panose="020B0504050202020203" pitchFamily="34" charset="0"/>
              </a:rPr>
              <a:t>R E F L E C T I O N S </a:t>
            </a:r>
            <a:endParaRPr lang="en-GB" sz="1100" b="1" dirty="0" smtClean="0">
              <a:solidFill>
                <a:prstClr val="white"/>
              </a:solidFill>
              <a:latin typeface="Foco" panose="020B0504050202020203" pitchFamily="34" charset="0"/>
            </a:endParaRPr>
          </a:p>
          <a:p>
            <a:pPr algn="ct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3 </a:t>
            </a:r>
            <a:r>
              <a:rPr lang="en-GB" dirty="0" smtClean="0">
                <a:solidFill>
                  <a:srgbClr val="FEE725"/>
                </a:solidFill>
                <a:latin typeface="Foco" panose="020B0504050202020203" pitchFamily="34" charset="0"/>
              </a:rPr>
              <a:t>– </a:t>
            </a:r>
            <a:r>
              <a:rPr lang="en-GB" b="1" dirty="0" smtClean="0">
                <a:solidFill>
                  <a:srgbClr val="FEE725"/>
                </a:solidFill>
                <a:latin typeface="Foco" panose="020B0504050202020203" pitchFamily="34" charset="0"/>
              </a:rPr>
              <a:t>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3531284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702" y="972820"/>
            <a:ext cx="10889510" cy="4988243"/>
          </a:xfrm>
        </p:spPr>
        <p:txBody>
          <a:bodyPr>
            <a:normAutofit/>
          </a:bodyPr>
          <a:lstStyle/>
          <a:p>
            <a:pPr marL="228597" indent="0">
              <a:lnSpc>
                <a:spcPct val="115000"/>
              </a:lnSpc>
              <a:spcAft>
                <a:spcPts val="1000"/>
              </a:spcAft>
              <a:buNone/>
            </a:pPr>
            <a:r>
              <a:rPr lang="en-GB" dirty="0">
                <a:solidFill>
                  <a:schemeClr val="bg2">
                    <a:lumMod val="10000"/>
                  </a:schemeClr>
                </a:solidFill>
                <a:latin typeface="+mj-lt"/>
                <a:ea typeface="Calibri" panose="020F0502020204030204" pitchFamily="34" charset="0"/>
                <a:cs typeface="Times New Roman" panose="02020603050405020304" pitchFamily="18" charset="0"/>
              </a:rPr>
              <a:t>I</a:t>
            </a:r>
            <a:r>
              <a:rPr lang="en-GB" dirty="0">
                <a:solidFill>
                  <a:schemeClr val="bg2">
                    <a:lumMod val="10000"/>
                  </a:schemeClr>
                </a:solidFill>
                <a:effectLst/>
                <a:latin typeface="+mj-lt"/>
                <a:ea typeface="Calibri" panose="020F0502020204030204" pitchFamily="34" charset="0"/>
                <a:cs typeface="Times New Roman" panose="02020603050405020304" pitchFamily="18" charset="0"/>
              </a:rPr>
              <a:t>ntroduce the following REFLECTIVE QUESTIONS for students to consider during the lesson:</a:t>
            </a:r>
          </a:p>
          <a:p>
            <a:pPr marL="971555" lvl="1" indent="-514350">
              <a:buFont typeface="+mj-lt"/>
              <a:buAutoNum type="arabicPeriod"/>
            </a:pPr>
            <a:r>
              <a:rPr lang="en-GB" sz="2800" dirty="0">
                <a:solidFill>
                  <a:schemeClr val="bg2">
                    <a:lumMod val="10000"/>
                  </a:schemeClr>
                </a:solidFill>
              </a:rPr>
              <a:t>How </a:t>
            </a:r>
            <a:r>
              <a:rPr lang="en-GB" sz="2800" dirty="0" smtClean="0">
                <a:solidFill>
                  <a:schemeClr val="bg2">
                    <a:lumMod val="10000"/>
                  </a:schemeClr>
                </a:solidFill>
              </a:rPr>
              <a:t>much do you think about the future of our food? Do you think we should be more connected to the food that we are eating in terms of production?</a:t>
            </a:r>
          </a:p>
          <a:p>
            <a:pPr marL="971555" lvl="1" indent="-514350">
              <a:buFont typeface="+mj-lt"/>
              <a:buAutoNum type="arabicPeriod"/>
            </a:pPr>
            <a:r>
              <a:rPr lang="en-GB" sz="2800" dirty="0" smtClean="0">
                <a:solidFill>
                  <a:schemeClr val="bg2">
                    <a:lumMod val="10000"/>
                  </a:schemeClr>
                </a:solidFill>
              </a:rPr>
              <a:t>What are some of the biggest challenges about food in the future?</a:t>
            </a:r>
            <a:endParaRPr lang="en-GB" sz="2800" dirty="0">
              <a:solidFill>
                <a:schemeClr val="bg2">
                  <a:lumMod val="10000"/>
                </a:schemeClr>
              </a:solidFill>
            </a:endParaRPr>
          </a:p>
          <a:p>
            <a:pPr marL="971555" lvl="1" indent="-514350">
              <a:buFont typeface="+mj-lt"/>
              <a:buAutoNum type="arabicPeriod"/>
            </a:pPr>
            <a:r>
              <a:rPr lang="en-GB" sz="2800" dirty="0" smtClean="0">
                <a:solidFill>
                  <a:schemeClr val="bg2">
                    <a:lumMod val="10000"/>
                  </a:schemeClr>
                </a:solidFill>
              </a:rPr>
              <a:t>Are you open to try new ideas when it comes to food production in the future?</a:t>
            </a:r>
            <a:endParaRPr lang="en-GB" sz="2800" dirty="0">
              <a:solidFill>
                <a:schemeClr val="bg2">
                  <a:lumMod val="10000"/>
                </a:schemeClr>
              </a:solidFill>
            </a:endParaRPr>
          </a:p>
          <a:p>
            <a:pPr marL="971555" lvl="1" indent="-514350">
              <a:buFont typeface="+mj-lt"/>
              <a:buAutoNum type="arabicPeriod"/>
            </a:pPr>
            <a:endParaRPr lang="en-GB" dirty="0">
              <a:solidFill>
                <a:schemeClr val="bg2">
                  <a:lumMod val="10000"/>
                </a:schemeClr>
              </a:solidFill>
              <a:latin typeface="+mj-lt"/>
            </a:endParaRPr>
          </a:p>
        </p:txBody>
      </p:sp>
    </p:spTree>
    <p:extLst>
      <p:ext uri="{BB962C8B-B14F-4D97-AF65-F5344CB8AC3E}">
        <p14:creationId xmlns:p14="http://schemas.microsoft.com/office/powerpoint/2010/main" val="22519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748" y="177239"/>
            <a:ext cx="1430027" cy="573741"/>
          </a:xfrm>
          <a:prstGeom prst="rect">
            <a:avLst/>
          </a:prstGeom>
        </p:spPr>
      </p:pic>
      <p:sp>
        <p:nvSpPr>
          <p:cNvPr id="11" name="Oval 10"/>
          <p:cNvSpPr/>
          <p:nvPr/>
        </p:nvSpPr>
        <p:spPr>
          <a:xfrm>
            <a:off x="8093581" y="2559357"/>
            <a:ext cx="3958720" cy="3930343"/>
          </a:xfrm>
          <a:prstGeom prst="ellipse">
            <a:avLst/>
          </a:prstGeom>
          <a:solidFill>
            <a:schemeClr val="tx1">
              <a:alpha val="58000"/>
            </a:schemeClr>
          </a:solidFill>
          <a:ln w="171450">
            <a:solidFill>
              <a:srgbClr val="FEE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prstClr val="white"/>
              </a:solidFill>
            </a:endParaRPr>
          </a:p>
        </p:txBody>
      </p:sp>
      <p:sp>
        <p:nvSpPr>
          <p:cNvPr id="12" name="TextBox 11"/>
          <p:cNvSpPr txBox="1"/>
          <p:nvPr/>
        </p:nvSpPr>
        <p:spPr>
          <a:xfrm>
            <a:off x="8195536" y="4005072"/>
            <a:ext cx="3754810" cy="1384995"/>
          </a:xfrm>
          <a:prstGeom prst="rect">
            <a:avLst/>
          </a:prstGeom>
          <a:noFill/>
        </p:spPr>
        <p:txBody>
          <a:bodyPr wrap="square" rtlCol="0">
            <a:spAutoFit/>
          </a:bodyPr>
          <a:lstStyle/>
          <a:p>
            <a:pPr algn="ctr"/>
            <a:r>
              <a:rPr lang="en-GB" sz="2400" b="1" dirty="0" smtClean="0">
                <a:solidFill>
                  <a:prstClr val="white"/>
                </a:solidFill>
                <a:latin typeface="Foco" panose="020B0504050202020203" pitchFamily="34" charset="0"/>
              </a:rPr>
              <a:t>T H E  F U T U R E  O F  </a:t>
            </a:r>
          </a:p>
          <a:p>
            <a:pPr algn="ctr"/>
            <a:r>
              <a:rPr lang="en-GB" sz="2400" b="1" dirty="0" smtClean="0">
                <a:solidFill>
                  <a:prstClr val="white"/>
                </a:solidFill>
                <a:latin typeface="Foco" panose="020B0504050202020203" pitchFamily="34" charset="0"/>
              </a:rPr>
              <a:t>F O </a:t>
            </a:r>
            <a:r>
              <a:rPr lang="en-GB" sz="2400" b="1" dirty="0" err="1" smtClean="0">
                <a:solidFill>
                  <a:prstClr val="white"/>
                </a:solidFill>
                <a:latin typeface="Foco" panose="020B0504050202020203" pitchFamily="34" charset="0"/>
              </a:rPr>
              <a:t>O</a:t>
            </a:r>
            <a:r>
              <a:rPr lang="en-GB" sz="2400" b="1" dirty="0" smtClean="0">
                <a:solidFill>
                  <a:prstClr val="white"/>
                </a:solidFill>
                <a:latin typeface="Foco" panose="020B0504050202020203" pitchFamily="34" charset="0"/>
              </a:rPr>
              <a:t> D</a:t>
            </a:r>
            <a:endParaRPr lang="en-GB" b="1" dirty="0" smtClean="0">
              <a:solidFill>
                <a:srgbClr val="FEE725"/>
              </a:solidFill>
              <a:latin typeface="Foco" panose="020B0504050202020203" pitchFamily="34" charset="0"/>
            </a:endParaRPr>
          </a:p>
          <a:p>
            <a:pPr algn="ctr"/>
            <a:endParaRPr lang="en-GB" b="1" dirty="0">
              <a:solidFill>
                <a:srgbClr val="FEE725"/>
              </a:solidFill>
              <a:latin typeface="Foco" panose="020B0504050202020203" pitchFamily="34" charset="0"/>
            </a:endParaRPr>
          </a:p>
          <a:p>
            <a:pPr algn="ctr"/>
            <a:r>
              <a:rPr lang="en-GB" b="1" dirty="0" smtClean="0">
                <a:solidFill>
                  <a:srgbClr val="FEE725"/>
                </a:solidFill>
                <a:latin typeface="Foco" panose="020B0504050202020203" pitchFamily="34" charset="0"/>
              </a:rPr>
              <a:t>2 5  M I N U T E S </a:t>
            </a:r>
            <a:r>
              <a:rPr lang="en-GB" dirty="0" smtClean="0">
                <a:solidFill>
                  <a:srgbClr val="FEE725"/>
                </a:solidFill>
                <a:latin typeface="Foco" panose="020B0504050202020203" pitchFamily="34" charset="0"/>
              </a:rPr>
              <a:t>+</a:t>
            </a:r>
          </a:p>
        </p:txBody>
      </p:sp>
    </p:spTree>
    <p:extLst>
      <p:ext uri="{BB962C8B-B14F-4D97-AF65-F5344CB8AC3E}">
        <p14:creationId xmlns:p14="http://schemas.microsoft.com/office/powerpoint/2010/main" val="1083443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617875" y="683287"/>
            <a:ext cx="111495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Watch the short </a:t>
            </a:r>
            <a:r>
              <a:rPr lang="en-GB" altLang="en-US" sz="2800" dirty="0">
                <a:ea typeface="Calibri" panose="020F0502020204030204" pitchFamily="34" charset="0"/>
                <a:cs typeface="Times New Roman" panose="02020603050405020304" pitchFamily="18" charset="0"/>
              </a:rPr>
              <a:t>film</a:t>
            </a: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GB" altLang="en-US" sz="2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(3.15 </a:t>
            </a:r>
            <a:r>
              <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mins) made </a:t>
            </a:r>
            <a:r>
              <a:rPr kumimoji="0" lang="en-GB" altLang="en-US" sz="2800" b="0"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rPr>
              <a:t>by</a:t>
            </a:r>
            <a:r>
              <a:rPr kumimoji="0" lang="en-GB" altLang="en-US" sz="28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 the </a:t>
            </a:r>
            <a:r>
              <a:rPr kumimoji="0" lang="en-GB" altLang="en-US" sz="28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hlinkClick r:id="rId2"/>
              </a:rPr>
              <a:t>Centre for Strategic and International Studies</a:t>
            </a:r>
            <a:r>
              <a:rPr kumimoji="0" lang="en-GB" altLang="en-US" sz="2800" b="0" i="0" u="none" strike="noStrike" cap="none" normalizeH="0" dirty="0" smtClean="0">
                <a:ln>
                  <a:noFill/>
                </a:ln>
                <a:solidFill>
                  <a:schemeClr val="tx1"/>
                </a:solidFill>
                <a:effectLst/>
                <a:ea typeface="Calibri" panose="020F0502020204030204" pitchFamily="34" charset="0"/>
                <a:cs typeface="Times New Roman" panose="02020603050405020304" pitchFamily="18" charset="0"/>
              </a:rPr>
              <a:t>:</a:t>
            </a:r>
            <a:endParaRPr kumimoji="0" lang="en-GB" altLang="en-US" sz="2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sp>
        <p:nvSpPr>
          <p:cNvPr id="10" name="Rectangle 6"/>
          <p:cNvSpPr>
            <a:spLocks noChangeArrowheads="1"/>
          </p:cNvSpPr>
          <p:nvPr/>
        </p:nvSpPr>
        <p:spPr bwMode="auto">
          <a:xfrm>
            <a:off x="697994" y="2030637"/>
            <a:ext cx="5398006"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0" b="1" i="0" u="none" strike="noStrike" cap="none" normalizeH="0" baseline="0" dirty="0" smtClean="0">
                <a:ln>
                  <a:noFill/>
                </a:ln>
                <a:solidFill>
                  <a:schemeClr val="tx1"/>
                </a:solidFill>
                <a:effectLst/>
                <a:ea typeface="Calibri" panose="020F0502020204030204" pitchFamily="34" charset="0"/>
                <a:cs typeface="Times New Roman" panose="02020603050405020304" pitchFamily="18" charset="0"/>
                <a:hlinkClick r:id="rId3"/>
              </a:rPr>
              <a:t>The Future of Food</a:t>
            </a:r>
            <a:endParaRPr kumimoji="0" lang="en-GB" altLang="en-US" sz="36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r>
              <a:rPr lang="en-GB" altLang="en-US" sz="1400" b="1" dirty="0" smtClean="0">
                <a:ea typeface="Calibri" panose="020F0502020204030204" pitchFamily="34" charset="0"/>
                <a:cs typeface="Times New Roman" panose="02020603050405020304" pitchFamily="18" charset="0"/>
              </a:rPr>
              <a:t>(Click </a:t>
            </a:r>
            <a:r>
              <a:rPr lang="en-GB" altLang="en-US" sz="1400" b="1" dirty="0">
                <a:ea typeface="Calibri" panose="020F0502020204030204" pitchFamily="34" charset="0"/>
                <a:cs typeface="Times New Roman" panose="02020603050405020304" pitchFamily="18" charset="0"/>
              </a:rPr>
              <a:t>on the link above for the </a:t>
            </a:r>
            <a:r>
              <a:rPr lang="en-GB" altLang="en-US" sz="1400" b="1" dirty="0" smtClean="0">
                <a:ea typeface="Calibri" panose="020F0502020204030204" pitchFamily="34" charset="0"/>
                <a:cs typeface="Times New Roman" panose="02020603050405020304" pitchFamily="18" charset="0"/>
              </a:rPr>
              <a:t>hyperlink)</a:t>
            </a: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p:txBody>
      </p:sp>
      <p:pic>
        <p:nvPicPr>
          <p:cNvPr id="1026" name="Picture 2" descr="https://foodtank.com/wp-content/uploads/2017/04/CSIS-Webcast-770x46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6425" y="2061096"/>
            <a:ext cx="5518150" cy="331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289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4" name="Footer Placeholder 3"/>
          <p:cNvSpPr>
            <a:spLocks noGrp="1"/>
          </p:cNvSpPr>
          <p:nvPr>
            <p:ph type="ftr" sz="quarter" idx="4294967295"/>
          </p:nvPr>
        </p:nvSpPr>
        <p:spPr>
          <a:xfrm>
            <a:off x="7475538" y="6224588"/>
            <a:ext cx="4716462" cy="365125"/>
          </a:xfrm>
          <a:prstGeom prst="rect">
            <a:avLst/>
          </a:prstGeom>
        </p:spPr>
        <p:txBody>
          <a:bodyPr/>
          <a:lstStyle/>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9" name="Rectangle 6"/>
          <p:cNvSpPr>
            <a:spLocks noChangeArrowheads="1"/>
          </p:cNvSpPr>
          <p:nvPr/>
        </p:nvSpPr>
        <p:spPr bwMode="auto">
          <a:xfrm>
            <a:off x="6922008" y="2030751"/>
            <a:ext cx="478841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Allow students a few minutes to respond to the film with people sitting near to them.</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2400" dirty="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After sharing their initial responses, ask them to consider the following questions:</a:t>
            </a:r>
            <a:endParaRPr kumimoji="0" lang="en-GB" altLang="en-US" sz="4000" b="0" i="0" u="none" strike="noStrike" cap="none" normalizeH="0" baseline="0" dirty="0">
              <a:ln>
                <a:noFill/>
              </a:ln>
              <a:solidFill>
                <a:schemeClr val="tx1"/>
              </a:solidFill>
              <a:effectLst/>
            </a:endParaRPr>
          </a:p>
        </p:txBody>
      </p:sp>
      <p:pic>
        <p:nvPicPr>
          <p:cNvPr id="11" name="Picture 2" descr="https://foodtank.com/wp-content/uploads/2017/04/CSIS-Webcast-770x4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1863407"/>
            <a:ext cx="5518150" cy="331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7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99178" y="789084"/>
            <a:ext cx="3571653" cy="3571653"/>
          </a:xfrm>
          <a:prstGeom prst="rect">
            <a:avLst/>
          </a:prstGeom>
        </p:spPr>
      </p:pic>
      <p:pic>
        <p:nvPicPr>
          <p:cNvPr id="8"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4385" y="1605414"/>
            <a:ext cx="3355246" cy="3355246"/>
          </a:xfrm>
          <a:prstGeom prst="rect">
            <a:avLst/>
          </a:prstGeom>
        </p:spPr>
      </p:pic>
      <p:sp>
        <p:nvSpPr>
          <p:cNvPr id="9" name="TextBox 8"/>
          <p:cNvSpPr txBox="1"/>
          <p:nvPr/>
        </p:nvSpPr>
        <p:spPr>
          <a:xfrm>
            <a:off x="5018243" y="2204365"/>
            <a:ext cx="2587529" cy="2308324"/>
          </a:xfrm>
          <a:prstGeom prst="rect">
            <a:avLst/>
          </a:prstGeom>
          <a:noFill/>
        </p:spPr>
        <p:txBody>
          <a:bodyPr wrap="square" rtlCol="0">
            <a:spAutoFit/>
          </a:bodyPr>
          <a:lstStyle/>
          <a:p>
            <a:pPr algn="ctr"/>
            <a:r>
              <a:rPr lang="en-GB" sz="2400" dirty="0" smtClean="0">
                <a:solidFill>
                  <a:schemeClr val="bg2">
                    <a:lumMod val="10000"/>
                  </a:schemeClr>
                </a:solidFill>
                <a:ea typeface="Cambria Math" panose="02040503050406030204" pitchFamily="18" charset="0"/>
              </a:rPr>
              <a:t>How aware are you of new and innovative farming techniques that are being practiced?</a:t>
            </a:r>
            <a:endParaRPr lang="en-GB" sz="2400" dirty="0">
              <a:solidFill>
                <a:schemeClr val="bg2">
                  <a:lumMod val="10000"/>
                </a:schemeClr>
              </a:solidFill>
              <a:ea typeface="Cambria Math" panose="02040503050406030204" pitchFamily="18" charset="0"/>
            </a:endParaRPr>
          </a:p>
        </p:txBody>
      </p:sp>
      <p:sp>
        <p:nvSpPr>
          <p:cNvPr id="10" name="Rectangle 9"/>
          <p:cNvSpPr/>
          <p:nvPr/>
        </p:nvSpPr>
        <p:spPr>
          <a:xfrm>
            <a:off x="1366124" y="1605414"/>
            <a:ext cx="2637760" cy="1938992"/>
          </a:xfrm>
          <a:prstGeom prst="rect">
            <a:avLst/>
          </a:prstGeom>
        </p:spPr>
        <p:txBody>
          <a:bodyPr wrap="square">
            <a:spAutoFit/>
          </a:bodyPr>
          <a:lstStyle/>
          <a:p>
            <a:pPr algn="ctr"/>
            <a:r>
              <a:rPr lang="en-GB" sz="2400" dirty="0">
                <a:solidFill>
                  <a:schemeClr val="bg2">
                    <a:lumMod val="10000"/>
                  </a:schemeClr>
                </a:solidFill>
                <a:ea typeface="Cambria Math" panose="02040503050406030204" pitchFamily="18" charset="0"/>
              </a:rPr>
              <a:t>What </a:t>
            </a:r>
            <a:r>
              <a:rPr lang="en-GB" sz="2400" dirty="0" smtClean="0">
                <a:solidFill>
                  <a:schemeClr val="bg2">
                    <a:lumMod val="10000"/>
                  </a:schemeClr>
                </a:solidFill>
                <a:ea typeface="Cambria Math" panose="02040503050406030204" pitchFamily="18" charset="0"/>
              </a:rPr>
              <a:t>are some of the biggest challenges that we will face in our food future?</a:t>
            </a:r>
            <a:endParaRPr lang="en-GB" sz="2400" dirty="0">
              <a:solidFill>
                <a:schemeClr val="bg2">
                  <a:lumMod val="10000"/>
                </a:schemeClr>
              </a:solidFill>
              <a:ea typeface="Cambria Math" panose="02040503050406030204" pitchFamily="18" charset="0"/>
            </a:endParaRPr>
          </a:p>
        </p:txBody>
      </p:sp>
      <p:pic>
        <p:nvPicPr>
          <p:cNvPr id="7"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949921" y="2574910"/>
            <a:ext cx="3181727" cy="3181727"/>
          </a:xfrm>
          <a:prstGeom prst="rect">
            <a:avLst/>
          </a:prstGeom>
        </p:spPr>
      </p:pic>
      <p:sp>
        <p:nvSpPr>
          <p:cNvPr id="11" name="TextBox 10"/>
          <p:cNvSpPr txBox="1"/>
          <p:nvPr/>
        </p:nvSpPr>
        <p:spPr>
          <a:xfrm>
            <a:off x="8349593" y="3413964"/>
            <a:ext cx="2382384" cy="1200329"/>
          </a:xfrm>
          <a:prstGeom prst="rect">
            <a:avLst/>
          </a:prstGeom>
          <a:noFill/>
        </p:spPr>
        <p:txBody>
          <a:bodyPr wrap="square" rtlCol="0">
            <a:spAutoFit/>
          </a:bodyPr>
          <a:lstStyle/>
          <a:p>
            <a:pPr algn="ctr"/>
            <a:r>
              <a:rPr lang="en-GB" sz="2400" dirty="0" smtClean="0">
                <a:solidFill>
                  <a:schemeClr val="bg2">
                    <a:lumMod val="10000"/>
                  </a:schemeClr>
                </a:solidFill>
                <a:ea typeface="Cambria Math" panose="02040503050406030204" pitchFamily="18" charset="0"/>
              </a:rPr>
              <a:t>Do you ever think about the future of food? Why? </a:t>
            </a:r>
            <a:endParaRPr lang="en-GB" sz="2400" dirty="0">
              <a:solidFill>
                <a:schemeClr val="bg2">
                  <a:lumMod val="10000"/>
                </a:schemeClr>
              </a:solidFill>
              <a:ea typeface="Cambria Math" panose="02040503050406030204" pitchFamily="18" charset="0"/>
            </a:endParaRPr>
          </a:p>
        </p:txBody>
      </p:sp>
    </p:spTree>
    <p:extLst>
      <p:ext uri="{BB962C8B-B14F-4D97-AF65-F5344CB8AC3E}">
        <p14:creationId xmlns:p14="http://schemas.microsoft.com/office/powerpoint/2010/main" val="613017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theme1.xml><?xml version="1.0" encoding="utf-8"?>
<a:theme xmlns:a="http://schemas.openxmlformats.org/drawingml/2006/main" name="1_Office Theme">
  <a:themeElements>
    <a:clrScheme name="Custom 4">
      <a:dk1>
        <a:srgbClr val="35372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1574</TotalTime>
  <Words>1391</Words>
  <Application>Microsoft Office PowerPoint</Application>
  <PresentationFormat>Widescreen</PresentationFormat>
  <Paragraphs>160</Paragraphs>
  <Slides>28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Cambria Math</vt:lpstr>
      <vt:lpstr>Century Gothic</vt:lpstr>
      <vt:lpstr>Foco</vt:lpstr>
      <vt:lpstr>Foco Light</vt:lpstr>
      <vt:lpstr>Tahoma</vt:lpstr>
      <vt:lpstr>Times New Roman</vt:lpstr>
      <vt:lpstr>Wingdings</vt:lpstr>
      <vt:lpstr>1_Office Theme</vt:lpstr>
      <vt:lpstr>PowerPoint Presentation</vt:lpstr>
      <vt:lpstr>PowerPoint Presentation</vt:lpstr>
      <vt:lpstr>In this lesson, students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much should education be playing a role in addressing some of our food issues, such as waste, poor diet, non-sustainable food production?</vt:lpstr>
      <vt:lpstr>Going Local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237</cp:revision>
  <dcterms:created xsi:type="dcterms:W3CDTF">2016-10-17T21:56:29Z</dcterms:created>
  <dcterms:modified xsi:type="dcterms:W3CDTF">2018-09-21T14:16:21Z</dcterms:modified>
</cp:coreProperties>
</file>