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3825" r:id="rId2"/>
  </p:sldMasterIdLst>
  <p:notesMasterIdLst>
    <p:notesMasterId r:id="rId46"/>
  </p:notesMasterIdLst>
  <p:handoutMasterIdLst>
    <p:handoutMasterId r:id="rId47"/>
  </p:handoutMasterIdLst>
  <p:sldIdLst>
    <p:sldId id="256" r:id="rId3"/>
    <p:sldId id="294" r:id="rId4"/>
    <p:sldId id="298" r:id="rId5"/>
    <p:sldId id="263" r:id="rId6"/>
    <p:sldId id="299" r:id="rId7"/>
    <p:sldId id="428" r:id="rId8"/>
    <p:sldId id="306" r:id="rId9"/>
    <p:sldId id="421" r:id="rId10"/>
    <p:sldId id="529" r:id="rId11"/>
    <p:sldId id="518" r:id="rId12"/>
    <p:sldId id="390" r:id="rId13"/>
    <p:sldId id="308" r:id="rId14"/>
    <p:sldId id="387" r:id="rId15"/>
    <p:sldId id="385" r:id="rId16"/>
    <p:sldId id="388" r:id="rId17"/>
    <p:sldId id="422" r:id="rId18"/>
    <p:sldId id="391" r:id="rId19"/>
    <p:sldId id="311" r:id="rId20"/>
    <p:sldId id="392" r:id="rId21"/>
    <p:sldId id="423" r:id="rId22"/>
    <p:sldId id="384" r:id="rId23"/>
    <p:sldId id="317" r:id="rId24"/>
    <p:sldId id="319" r:id="rId25"/>
    <p:sldId id="424" r:id="rId26"/>
    <p:sldId id="318" r:id="rId27"/>
    <p:sldId id="322" r:id="rId28"/>
    <p:sldId id="323" r:id="rId29"/>
    <p:sldId id="321" r:id="rId30"/>
    <p:sldId id="396" r:id="rId31"/>
    <p:sldId id="324" r:id="rId32"/>
    <p:sldId id="397" r:id="rId33"/>
    <p:sldId id="439" r:id="rId34"/>
    <p:sldId id="440" r:id="rId35"/>
    <p:sldId id="441" r:id="rId36"/>
    <p:sldId id="442" r:id="rId37"/>
    <p:sldId id="443" r:id="rId38"/>
    <p:sldId id="536" r:id="rId39"/>
    <p:sldId id="530" r:id="rId40"/>
    <p:sldId id="531" r:id="rId41"/>
    <p:sldId id="532" r:id="rId42"/>
    <p:sldId id="533" r:id="rId43"/>
    <p:sldId id="534" r:id="rId44"/>
    <p:sldId id="42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3C2"/>
    <a:srgbClr val="3F8892"/>
    <a:srgbClr val="B482DA"/>
    <a:srgbClr val="F9FCD0"/>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70" d="100"/>
          <a:sy n="70" d="100"/>
        </p:scale>
        <p:origin x="548" y="32"/>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07/01/2018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07/01/2018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4019108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07/01/2018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9037889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07/01/2018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249202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07/01/2018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86676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07/01/2018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98931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07/01/2018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173259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07/01/2018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809371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t>07/01/2018</a:t>
            </a:fld>
            <a:endParaRPr lang="en-GB"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928244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t>07/01/2018</a:t>
            </a:fld>
            <a:endParaRPr lang="en-GB" dirty="0"/>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4032983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1142996" y="6223828"/>
            <a:ext cx="2329074" cy="365125"/>
          </a:xfrm>
          <a:prstGeom prst="rect">
            <a:avLst/>
          </a:prstGeom>
        </p:spPr>
        <p:txBody>
          <a:bodyPr/>
          <a:lstStyle/>
          <a:p>
            <a:fld id="{1DA75472-A2B2-4D99-9D5D-B76258FC6896}" type="datetime1">
              <a:rPr lang="en-GB" smtClean="0"/>
              <a:t>07/01/2018</a:t>
            </a:fld>
            <a:endParaRPr lang="en-GB" dirty="0"/>
          </a:p>
        </p:txBody>
      </p:sp>
      <p:sp>
        <p:nvSpPr>
          <p:cNvPr id="9" name="Footer Placeholder 8"/>
          <p:cNvSpPr>
            <a:spLocks noGrp="1"/>
          </p:cNvSpPr>
          <p:nvPr>
            <p:ph type="ftr" sz="quarter" idx="11"/>
          </p:nvPr>
        </p:nvSpPr>
        <p:spPr>
          <a:xfrm>
            <a:off x="3949148" y="6223828"/>
            <a:ext cx="4717774"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96834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DF0EC0FD-F6C7-44DD-B05F-9F722E41B7C8}" type="datetime1">
              <a:rPr lang="en-GB" smtClean="0"/>
              <a:t>07/01/2018</a:t>
            </a:fld>
            <a:endParaRPr lang="en-GB" dirty="0"/>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7705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389449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239AD9-62C8-4C1B-99DD-6D547B3CC9E2}" type="datetimeFigureOut">
              <a:rPr lang="en-GB">
                <a:solidFill>
                  <a:prstClr val="black">
                    <a:tint val="75000"/>
                  </a:prstClr>
                </a:solidFill>
              </a:rPr>
              <a:pPr/>
              <a:t>07/01/2018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537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239AD9-62C8-4C1B-99DD-6D547B3CC9E2}" type="datetimeFigureOut">
              <a:rPr lang="en-GB">
                <a:solidFill>
                  <a:prstClr val="black">
                    <a:tint val="75000"/>
                  </a:prstClr>
                </a:solidFill>
              </a:rPr>
              <a:pPr/>
              <a:t>07/01/2018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85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39AD9-62C8-4C1B-99DD-6D547B3CC9E2}" type="datetimeFigureOut">
              <a:rPr lang="en-GB">
                <a:solidFill>
                  <a:prstClr val="black">
                    <a:tint val="75000"/>
                  </a:prstClr>
                </a:solidFill>
              </a:rPr>
              <a:pPr/>
              <a:t>07/01/2018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5705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239AD9-62C8-4C1B-99DD-6D547B3CC9E2}" type="datetimeFigureOut">
              <a:rPr lang="en-GB">
                <a:solidFill>
                  <a:prstClr val="black">
                    <a:tint val="75000"/>
                  </a:prstClr>
                </a:solidFill>
              </a:rPr>
              <a:pPr/>
              <a:t>07/01/2018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48609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239AD9-62C8-4C1B-99DD-6D547B3CC9E2}" type="datetimeFigureOut">
              <a:rPr lang="en-GB">
                <a:solidFill>
                  <a:prstClr val="black">
                    <a:tint val="75000"/>
                  </a:prstClr>
                </a:solidFill>
              </a:rPr>
              <a:pPr/>
              <a:t>07/01/2018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93779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239AD9-62C8-4C1B-99DD-6D547B3CC9E2}" type="datetimeFigureOut">
              <a:rPr lang="en-GB">
                <a:solidFill>
                  <a:prstClr val="black">
                    <a:tint val="75000"/>
                  </a:prstClr>
                </a:solidFill>
              </a:rPr>
              <a:pPr/>
              <a:t>07/01/2018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74724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39AD9-62C8-4C1B-99DD-6D547B3CC9E2}" type="datetimeFigureOut">
              <a:rPr lang="en-GB">
                <a:solidFill>
                  <a:prstClr val="black">
                    <a:tint val="75000"/>
                  </a:prstClr>
                </a:solidFill>
              </a:rPr>
              <a:pPr/>
              <a:t>07/01/2018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07680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39AD9-62C8-4C1B-99DD-6D547B3CC9E2}" type="datetimeFigureOut">
              <a:rPr lang="en-GB">
                <a:solidFill>
                  <a:prstClr val="black">
                    <a:tint val="75000"/>
                  </a:prstClr>
                </a:solidFill>
              </a:rPr>
              <a:pPr/>
              <a:t>07/01/2018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7303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39AD9-62C8-4C1B-99DD-6D547B3CC9E2}" type="datetimeFigureOut">
              <a:rPr lang="en-GB">
                <a:solidFill>
                  <a:prstClr val="black">
                    <a:tint val="75000"/>
                  </a:prstClr>
                </a:solidFill>
              </a:rPr>
              <a:pPr/>
              <a:t>07/01/2018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3929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239AD9-62C8-4C1B-99DD-6D547B3CC9E2}" type="datetimeFigureOut">
              <a:rPr lang="en-GB">
                <a:solidFill>
                  <a:prstClr val="black">
                    <a:tint val="75000"/>
                  </a:prstClr>
                </a:solidFill>
              </a:rPr>
              <a:pPr/>
              <a:t>07/01/2018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0124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07/01/2018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1199518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239AD9-62C8-4C1B-99DD-6D547B3CC9E2}" type="datetimeFigureOut">
              <a:rPr lang="en-GB">
                <a:solidFill>
                  <a:prstClr val="black">
                    <a:tint val="75000"/>
                  </a:prstClr>
                </a:solidFill>
              </a:rPr>
              <a:pPr/>
              <a:t>07/01/2018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531DC-AD5E-4F2F-85BA-A6E21B4E2829}"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935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07/01/2018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903109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07/01/2018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42009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07/01/2018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6133878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07/01/2018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3535765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07/01/2018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6714779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07/01/2018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0297929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035733"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FOOD</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94337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650" r:id="rId18"/>
    <p:sldLayoutId id="2147483660"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39AD9-62C8-4C1B-99DD-6D547B3CC9E2}" type="datetimeFigureOut">
              <a:rPr lang="en-GB" smtClean="0">
                <a:solidFill>
                  <a:prstClr val="black">
                    <a:tint val="75000"/>
                  </a:prstClr>
                </a:solidFill>
              </a:rPr>
              <a:pPr/>
              <a:t>07/01/2018</a:t>
            </a:fld>
            <a:endParaRPr lang="en-GB" dirty="0"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531DC-AD5E-4F2F-85BA-A6E21B4E2829}" type="slidenum">
              <a:rPr lang="en-GB" smtClean="0">
                <a:solidFill>
                  <a:prstClr val="black">
                    <a:tint val="75000"/>
                  </a:prstClr>
                </a:solidFill>
              </a:rPr>
              <a:pPr/>
              <a:t>‹#›</a:t>
            </a:fld>
            <a:endParaRPr lang="en-GB" dirty="0" smtClean="0">
              <a:solidFill>
                <a:prstClr val="black">
                  <a:tint val="75000"/>
                </a:prstClr>
              </a:solidFill>
            </a:endParaRPr>
          </a:p>
        </p:txBody>
      </p:sp>
    </p:spTree>
    <p:extLst>
      <p:ext uri="{BB962C8B-B14F-4D97-AF65-F5344CB8AC3E}">
        <p14:creationId xmlns:p14="http://schemas.microsoft.com/office/powerpoint/2010/main" val="85186286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foodtopia.eu/en/index.php" TargetMode="External"/><Relationship Id="rId2" Type="http://schemas.openxmlformats.org/officeDocument/2006/relationships/hyperlink" Target="https://www.youtube.com/watch?v=PzGSHTP-U20"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youtube.com/watch?v=guKpvPDgSrQ" TargetMode="External"/><Relationship Id="rId4" Type="http://schemas.openxmlformats.org/officeDocument/2006/relationships/hyperlink" Target="http://www.usc-canada.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youtu.be/URvWSsAgtJ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theguardian.com/lifeandstyle/2015/sep/23/1500-sandwich-from-scratch-andy-george-youtube-food-supply-chai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EFlnlGx0B5U" TargetMode="External"/><Relationship Id="rId2" Type="http://schemas.openxmlformats.org/officeDocument/2006/relationships/hyperlink" Target="http://tremendo.us/"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N7Ty8HoIEEg" TargetMode="External"/><Relationship Id="rId2" Type="http://schemas.openxmlformats.org/officeDocument/2006/relationships/hyperlink" Target="https://www.thersa.or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4231" y="5326648"/>
            <a:ext cx="12192000" cy="1531351"/>
          </a:xfrm>
          <a:prstGeom prst="rect">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rgbClr val="FEE725"/>
                </a:solidFill>
                <a:latin typeface="Foco" panose="020B0504050202020203" pitchFamily="34" charset="0"/>
              </a:rPr>
              <a:t>Food</a:t>
            </a:r>
            <a:endParaRPr lang="en-GB" b="1" dirty="0" smtClean="0">
              <a:solidFill>
                <a:srgbClr val="FEE725"/>
              </a:solidFill>
              <a:latin typeface="Foco" panose="020B0504050202020203" pitchFamily="34" charset="0"/>
            </a:endParaRPr>
          </a:p>
          <a:p>
            <a:pPr algn="ctr"/>
            <a:r>
              <a:rPr lang="en-GB" sz="3600" b="1" dirty="0" smtClean="0">
                <a:solidFill>
                  <a:prstClr val="white"/>
                </a:solidFill>
                <a:latin typeface="Foco" panose="020B0504050202020203" pitchFamily="34" charset="0"/>
              </a:rPr>
              <a:t>Week 1</a:t>
            </a:r>
            <a:r>
              <a:rPr lang="en-GB" sz="3600" dirty="0" smtClean="0">
                <a:solidFill>
                  <a:prstClr val="white"/>
                </a:solidFill>
                <a:latin typeface="Foco" panose="020B0504050202020203" pitchFamily="34" charset="0"/>
              </a:rPr>
              <a:t> –</a:t>
            </a:r>
            <a:r>
              <a:rPr lang="en-GB" sz="3600" b="1" dirty="0" smtClean="0">
                <a:solidFill>
                  <a:prstClr val="white"/>
                </a:solidFill>
                <a:latin typeface="Foco" panose="020B0504050202020203" pitchFamily="34" charset="0"/>
              </a:rPr>
              <a:t> Why are you eating that?</a:t>
            </a:r>
            <a:endParaRPr lang="en-GB" sz="3600" dirty="0">
              <a:solidFill>
                <a:prstClr val="white"/>
              </a:solidFill>
              <a:latin typeface="Foco" panose="020B0504050202020203" pitchFamily="34" charset="0"/>
            </a:endParaRPr>
          </a:p>
        </p:txBody>
      </p:sp>
      <p:sp>
        <p:nvSpPr>
          <p:cNvPr id="8" name="Rectangle 7"/>
          <p:cNvSpPr/>
          <p:nvPr/>
        </p:nvSpPr>
        <p:spPr>
          <a:xfrm>
            <a:off x="82947" y="5617455"/>
            <a:ext cx="2642506" cy="769441"/>
          </a:xfrm>
          <a:prstGeom prst="rect">
            <a:avLst/>
          </a:prstGeom>
        </p:spPr>
        <p:txBody>
          <a:bodyPr wrap="square">
            <a:spAutoFit/>
          </a:bodyPr>
          <a:lstStyle/>
          <a:p>
            <a:r>
              <a:rPr lang="en-GB" sz="2800" b="1" dirty="0" smtClean="0">
                <a:solidFill>
                  <a:srgbClr val="FEE725"/>
                </a:solidFill>
                <a:latin typeface="Foco" panose="020B0504050202020203" pitchFamily="34" charset="0"/>
                <a:ea typeface="Times New Roman" panose="02020603050405020304" pitchFamily="18" charset="0"/>
                <a:cs typeface="Times New Roman" panose="02020603050405020304" pitchFamily="18" charset="0"/>
              </a:rPr>
              <a:t>Y7&amp;8 </a:t>
            </a:r>
            <a:endParaRPr lang="en-GB" sz="2800" b="1" dirty="0">
              <a:solidFill>
                <a:srgbClr val="FEE725"/>
              </a:solidFill>
              <a:latin typeface="Foco" panose="020B0504050202020203" pitchFamily="34" charset="0"/>
              <a:ea typeface="Times New Roman" panose="02020603050405020304" pitchFamily="18" charset="0"/>
              <a:cs typeface="Times New Roman" panose="02020603050405020304" pitchFamily="18" charset="0"/>
            </a:endParaRPr>
          </a:p>
          <a:p>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11</a:t>
            </a:r>
            <a:r>
              <a:rPr lang="en-GB" sz="1600"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a:t>
            </a:r>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13 </a:t>
            </a:r>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years</a:t>
            </a:r>
            <a:endParaRPr lang="en-GB" sz="1100" dirty="0">
              <a:solidFill>
                <a:prstClr val="white">
                  <a:lumMod val="50000"/>
                </a:prstClr>
              </a:solidFill>
              <a:latin typeface="Foco" panose="020B0504050202020203" pitchFamily="34" charset="0"/>
              <a:ea typeface="Times New Roman" panose="02020603050405020304" pitchFamily="18" charset="0"/>
            </a:endParaRPr>
          </a:p>
        </p:txBody>
      </p:sp>
      <p:sp>
        <p:nvSpPr>
          <p:cNvPr id="9" name="Oval 8"/>
          <p:cNvSpPr/>
          <p:nvPr/>
        </p:nvSpPr>
        <p:spPr>
          <a:xfrm>
            <a:off x="10752462" y="146304"/>
            <a:ext cx="1311007" cy="1333611"/>
          </a:xfrm>
          <a:prstGeom prst="ellipse">
            <a:avLst/>
          </a:prstGeom>
          <a:solidFill>
            <a:srgbClr val="FEE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b="1" dirty="0">
                <a:solidFill>
                  <a:srgbClr val="35372F"/>
                </a:solidFill>
              </a:rPr>
              <a:t>1 hour+</a:t>
            </a:r>
          </a:p>
        </p:txBody>
      </p:sp>
    </p:spTree>
    <p:extLst>
      <p:ext uri="{BB962C8B-B14F-4D97-AF65-F5344CB8AC3E}">
        <p14:creationId xmlns:p14="http://schemas.microsoft.com/office/powerpoint/2010/main" val="207212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9" name="Rectangle 6"/>
          <p:cNvSpPr>
            <a:spLocks noChangeArrowheads="1"/>
          </p:cNvSpPr>
          <p:nvPr/>
        </p:nvSpPr>
        <p:spPr bwMode="auto">
          <a:xfrm>
            <a:off x="362693" y="605715"/>
            <a:ext cx="112480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a:t>
            </a:r>
            <a:r>
              <a:rPr kumimoji="0" lang="en-GB" altLang="en-US" sz="2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one</a:t>
            </a:r>
            <a:r>
              <a:rPr kumimoji="0" lang="en-GB" altLang="en-US" sz="28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of the two short films below, exploring the brief history and </a:t>
            </a:r>
            <a:r>
              <a:rPr lang="en-GB" altLang="en-US" sz="2800" dirty="0" smtClean="0">
                <a:ea typeface="Calibri" panose="020F0502020204030204" pitchFamily="34" charset="0"/>
                <a:cs typeface="Times New Roman" panose="02020603050405020304" pitchFamily="18" charset="0"/>
              </a:rPr>
              <a:t>development of our food: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697994" y="1835242"/>
            <a:ext cx="539800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2"/>
              </a:rPr>
              <a:t>The Story Of </a:t>
            </a:r>
            <a:r>
              <a:rPr kumimoji="0" lang="en-GB" altLang="en-US" sz="40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hlinkClick r:id="rId2"/>
              </a:rPr>
              <a:t>Food</a:t>
            </a:r>
            <a:endParaRPr kumimoji="0" lang="en-GB" altLang="en-US" sz="3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r>
              <a:rPr lang="en-GB" altLang="en-US" sz="1400" b="1" dirty="0" smtClean="0">
                <a:ea typeface="Calibri" panose="020F0502020204030204" pitchFamily="34" charset="0"/>
                <a:cs typeface="Times New Roman" panose="02020603050405020304" pitchFamily="18" charset="0"/>
              </a:rPr>
              <a:t>(Click </a:t>
            </a:r>
            <a:r>
              <a:rPr lang="en-GB" altLang="en-US" sz="1400" b="1" dirty="0">
                <a:ea typeface="Calibri" panose="020F0502020204030204" pitchFamily="34" charset="0"/>
                <a:cs typeface="Times New Roman" panose="02020603050405020304" pitchFamily="18" charset="0"/>
              </a:rPr>
              <a:t>on the link above for the </a:t>
            </a:r>
            <a:r>
              <a:rPr lang="en-GB" altLang="en-US" sz="1400" b="1" dirty="0" smtClean="0">
                <a:ea typeface="Calibri" panose="020F0502020204030204" pitchFamily="34" charset="0"/>
                <a:cs typeface="Times New Roman" panose="02020603050405020304" pitchFamily="18" charset="0"/>
              </a:rPr>
              <a:t>hyperlink)</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pic>
        <p:nvPicPr>
          <p:cNvPr id="13" name="Picture 12" descr="http://archive-1.usc-canada.org/UserFiles/Image/SOF-Title-Screen1.jpg"/>
          <p:cNvPicPr/>
          <p:nvPr/>
        </p:nvPicPr>
        <p:blipFill rotWithShape="1">
          <a:blip r:embed="rId3" cstate="email">
            <a:extLst>
              <a:ext uri="{28A0092B-C50C-407E-A947-70E740481C1C}">
                <a14:useLocalDpi xmlns:a14="http://schemas.microsoft.com/office/drawing/2010/main"/>
              </a:ext>
            </a:extLst>
          </a:blip>
          <a:srcRect/>
          <a:stretch/>
        </p:blipFill>
        <p:spPr bwMode="auto">
          <a:xfrm>
            <a:off x="697994" y="2824252"/>
            <a:ext cx="4007288" cy="2290604"/>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617875" y="5271144"/>
            <a:ext cx="4647619" cy="369332"/>
          </a:xfrm>
          <a:prstGeom prst="rect">
            <a:avLst/>
          </a:prstGeom>
        </p:spPr>
        <p:txBody>
          <a:bodyPr wrap="none">
            <a:spAutoFit/>
          </a:bodyPr>
          <a:lstStyle/>
          <a:p>
            <a:pPr lvl="0" eaLnBrk="0" fontAlgn="base" hangingPunct="0">
              <a:spcBef>
                <a:spcPct val="0"/>
              </a:spcBef>
              <a:spcAft>
                <a:spcPct val="0"/>
              </a:spcAft>
            </a:pPr>
            <a:r>
              <a:rPr lang="en-GB" altLang="en-US" dirty="0" smtClean="0">
                <a:ea typeface="Calibri" panose="020F0502020204030204" pitchFamily="34" charset="0"/>
                <a:cs typeface="Times New Roman" panose="02020603050405020304" pitchFamily="18" charset="0"/>
              </a:rPr>
              <a:t>A short </a:t>
            </a:r>
            <a:r>
              <a:rPr lang="en-GB" altLang="en-US" dirty="0">
                <a:ea typeface="Calibri" panose="020F0502020204030204" pitchFamily="34" charset="0"/>
                <a:cs typeface="Times New Roman" panose="02020603050405020304" pitchFamily="18" charset="0"/>
              </a:rPr>
              <a:t>film (5.40 mins) made by </a:t>
            </a:r>
            <a:r>
              <a:rPr lang="en-GB" altLang="en-US" dirty="0">
                <a:solidFill>
                  <a:srgbClr val="00B0F0"/>
                </a:solidFill>
                <a:ea typeface="Calibri" panose="020F0502020204030204" pitchFamily="34" charset="0"/>
                <a:cs typeface="Times New Roman" panose="02020603050405020304" pitchFamily="18" charset="0"/>
                <a:hlinkClick r:id="rId4"/>
              </a:rPr>
              <a:t>USC Canada</a:t>
            </a:r>
            <a:r>
              <a:rPr lang="en-GB" altLang="en-US" dirty="0">
                <a:solidFill>
                  <a:srgbClr val="00B0F0"/>
                </a:solidFill>
                <a:ea typeface="Calibri" panose="020F0502020204030204" pitchFamily="34" charset="0"/>
                <a:cs typeface="Times New Roman" panose="02020603050405020304" pitchFamily="18" charset="0"/>
              </a:rPr>
              <a:t> </a:t>
            </a:r>
            <a:endParaRPr lang="en-GB" altLang="en-US" dirty="0">
              <a:ea typeface="Calibri" panose="020F0502020204030204" pitchFamily="34" charset="0"/>
              <a:cs typeface="Times New Roman" panose="02020603050405020304" pitchFamily="18" charset="0"/>
            </a:endParaRPr>
          </a:p>
        </p:txBody>
      </p:sp>
      <p:sp>
        <p:nvSpPr>
          <p:cNvPr id="11" name="Rectangle 6"/>
          <p:cNvSpPr>
            <a:spLocks noChangeArrowheads="1"/>
          </p:cNvSpPr>
          <p:nvPr/>
        </p:nvSpPr>
        <p:spPr bwMode="auto">
          <a:xfrm>
            <a:off x="6793994" y="1852838"/>
            <a:ext cx="539800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5"/>
              </a:rPr>
              <a:t>A Brief History of Food</a:t>
            </a:r>
            <a:endParaRPr kumimoji="0" lang="en-GB" altLang="en-US" sz="3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r>
              <a:rPr lang="en-GB" altLang="en-US" sz="1400" b="1" dirty="0" smtClean="0">
                <a:ea typeface="Calibri" panose="020F0502020204030204" pitchFamily="34" charset="0"/>
                <a:cs typeface="Times New Roman" panose="02020603050405020304" pitchFamily="18" charset="0"/>
              </a:rPr>
              <a:t>Click </a:t>
            </a:r>
            <a:r>
              <a:rPr lang="en-GB" altLang="en-US" sz="1400" b="1" dirty="0">
                <a:ea typeface="Calibri" panose="020F0502020204030204" pitchFamily="34" charset="0"/>
                <a:cs typeface="Times New Roman" panose="02020603050405020304" pitchFamily="18" charset="0"/>
              </a:rPr>
              <a:t>on the link above for the </a:t>
            </a:r>
            <a:r>
              <a:rPr lang="en-GB" altLang="en-US" sz="1400" b="1" dirty="0" smtClean="0">
                <a:ea typeface="Calibri" panose="020F0502020204030204" pitchFamily="34" charset="0"/>
                <a:cs typeface="Times New Roman" panose="02020603050405020304" pitchFamily="18" charset="0"/>
              </a:rPr>
              <a:t>hyperlink</a:t>
            </a: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pic>
        <p:nvPicPr>
          <p:cNvPr id="12" name="Picture 11" descr="https://i.ytimg.com/vi/guKpvPDgSrQ/maxresdefault.jpg"/>
          <p:cNvPicPr/>
          <p:nvPr/>
        </p:nvPicPr>
        <p:blipFill>
          <a:blip r:embed="rId6" cstate="print">
            <a:extLst>
              <a:ext uri="{28A0092B-C50C-407E-A947-70E740481C1C}">
                <a14:useLocalDpi xmlns:a14="http://schemas.microsoft.com/office/drawing/2010/main"/>
              </a:ext>
            </a:extLst>
          </a:blip>
          <a:srcRect/>
          <a:stretch>
            <a:fillRect/>
          </a:stretch>
        </p:blipFill>
        <p:spPr bwMode="auto">
          <a:xfrm>
            <a:off x="6889897" y="2824252"/>
            <a:ext cx="4210481" cy="2493975"/>
          </a:xfrm>
          <a:prstGeom prst="rect">
            <a:avLst/>
          </a:prstGeom>
          <a:noFill/>
          <a:ln>
            <a:noFill/>
          </a:ln>
        </p:spPr>
      </p:pic>
      <p:sp>
        <p:nvSpPr>
          <p:cNvPr id="3" name="Rectangle 2"/>
          <p:cNvSpPr/>
          <p:nvPr/>
        </p:nvSpPr>
        <p:spPr>
          <a:xfrm>
            <a:off x="6889897" y="5318227"/>
            <a:ext cx="4398033" cy="369332"/>
          </a:xfrm>
          <a:prstGeom prst="rect">
            <a:avLst/>
          </a:prstGeom>
        </p:spPr>
        <p:txBody>
          <a:bodyPr wrap="square">
            <a:spAutoFit/>
          </a:bodyPr>
          <a:lstStyle/>
          <a:p>
            <a:r>
              <a:rPr lang="en-GB" altLang="en-US" dirty="0" smtClean="0">
                <a:ea typeface="Calibri" panose="020F0502020204030204" pitchFamily="34" charset="0"/>
                <a:cs typeface="Times New Roman" panose="02020603050405020304" pitchFamily="18" charset="0"/>
              </a:rPr>
              <a:t>A short film (3.14 mins) made by </a:t>
            </a:r>
            <a:r>
              <a:rPr lang="en-GB" u="sng" dirty="0" smtClean="0">
                <a:hlinkClick r:id="rId7"/>
              </a:rPr>
              <a:t>Foodtopia</a:t>
            </a:r>
            <a:r>
              <a:rPr lang="en-GB" altLang="en-US" dirty="0" smtClean="0">
                <a:solidFill>
                  <a:srgbClr val="00B0F0"/>
                </a:solidFill>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3984972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5553" y="1078992"/>
            <a:ext cx="7774527" cy="5166359"/>
          </a:xfrm>
        </p:spPr>
        <p:txBody>
          <a:bodyPr>
            <a:normAutofit/>
          </a:bodyPr>
          <a:lstStyle/>
          <a:p>
            <a:pPr marL="0" indent="0">
              <a:buNone/>
            </a:pPr>
            <a:r>
              <a:rPr lang="en-GB" dirty="0" smtClean="0"/>
              <a:t>As we are now eating more and more processed foods, foods containing high levels of additives or modified, artificial products, it is becoming harder and harder to really know what it is that we are actually eating.</a:t>
            </a:r>
          </a:p>
          <a:p>
            <a:pPr marL="0" indent="0">
              <a:buNone/>
            </a:pPr>
            <a:endParaRPr lang="en-GB" dirty="0"/>
          </a:p>
          <a:p>
            <a:pPr marL="0" indent="0">
              <a:buNone/>
            </a:pPr>
            <a:r>
              <a:rPr lang="en-GB" dirty="0" smtClean="0"/>
              <a:t>Added to this, many countries in the world are now importing a large majority of their food supplies, meaning we don’t always know where our food has come from…</a:t>
            </a:r>
            <a:endParaRPr lang="en-GB"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2553" y="671233"/>
            <a:ext cx="3571653" cy="3571653"/>
          </a:xfrm>
          <a:prstGeom prst="rect">
            <a:avLst/>
          </a:prstGeom>
        </p:spPr>
      </p:pic>
      <p:sp>
        <p:nvSpPr>
          <p:cNvPr id="7" name="Rectangle 6"/>
          <p:cNvSpPr/>
          <p:nvPr/>
        </p:nvSpPr>
        <p:spPr>
          <a:xfrm>
            <a:off x="1049499" y="1487563"/>
            <a:ext cx="2637760" cy="1938992"/>
          </a:xfrm>
          <a:prstGeom prst="rect">
            <a:avLst/>
          </a:prstGeom>
        </p:spPr>
        <p:txBody>
          <a:bodyPr wrap="square">
            <a:spAutoFit/>
          </a:bodyPr>
          <a:lstStyle/>
          <a:p>
            <a:pPr algn="ctr"/>
            <a:r>
              <a:rPr lang="en-GB" sz="2400" dirty="0"/>
              <a:t>How much do you know about the ‘food’ you are consuming every day?</a:t>
            </a:r>
            <a:endParaRPr lang="en-GB" sz="2400" dirty="0">
              <a:solidFill>
                <a:schemeClr val="bg1"/>
              </a:solidFill>
              <a:latin typeface="Century Gothic" panose="020B0502020202020204" pitchFamily="34" charset="0"/>
              <a:ea typeface="Cambria Math" panose="020405030504060302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089" y="4083161"/>
            <a:ext cx="1175811" cy="2419941"/>
          </a:xfrm>
          <a:prstGeom prst="rect">
            <a:avLst/>
          </a:prstGeom>
        </p:spPr>
      </p:pic>
    </p:spTree>
    <p:extLst>
      <p:ext uri="{BB962C8B-B14F-4D97-AF65-F5344CB8AC3E}">
        <p14:creationId xmlns:p14="http://schemas.microsoft.com/office/powerpoint/2010/main" val="37382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529" y="455279"/>
            <a:ext cx="11516833" cy="1190958"/>
          </a:xfrm>
        </p:spPr>
        <p:txBody>
          <a:bodyPr>
            <a:noAutofit/>
          </a:bodyPr>
          <a:lstStyle/>
          <a:p>
            <a:r>
              <a:rPr lang="en-GB" sz="2800" dirty="0">
                <a:latin typeface="+mn-lt"/>
              </a:rPr>
              <a:t/>
            </a:r>
            <a:br>
              <a:rPr lang="en-GB" sz="2800" dirty="0">
                <a:latin typeface="+mn-lt"/>
              </a:rPr>
            </a:br>
            <a:r>
              <a:rPr lang="en-GB" sz="2800" b="1" dirty="0"/>
              <a:t>What have you eaten in the last 24 hours? </a:t>
            </a:r>
            <a:r>
              <a:rPr lang="en-GB" sz="2800" dirty="0"/>
              <a:t/>
            </a:r>
            <a:br>
              <a:rPr lang="en-GB" sz="2800" dirty="0"/>
            </a:br>
            <a:endParaRPr lang="en-GB" sz="2800" dirty="0">
              <a:latin typeface="+mn-lt"/>
            </a:endParaRPr>
          </a:p>
        </p:txBody>
      </p:sp>
      <p:pic>
        <p:nvPicPr>
          <p:cNvPr id="1028" name="Picture 4" descr="https://2013withagrainofsalt.files.wordpress.com/2014/01/food-question-mark-628x36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72"/>
          <a:stretch/>
        </p:blipFill>
        <p:spPr bwMode="auto">
          <a:xfrm>
            <a:off x="7781263" y="2004440"/>
            <a:ext cx="2057401" cy="3456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ashofwellness.com/wp-content/uploads/2012/07/BSW-Food-Question-Mark.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5233" t="1776" r="20459" b="2772"/>
          <a:stretch/>
        </p:blipFill>
        <p:spPr bwMode="auto">
          <a:xfrm>
            <a:off x="1741493" y="2004440"/>
            <a:ext cx="192497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humbs.dreamstime.com/z/fast-food-questions-concept-diet-worries-greasy-fried-restaurant-take-out-as-onion-rings-burger-hot-dogs-fried-3910539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020"/>
          <a:stretch/>
        </p:blipFill>
        <p:spPr bwMode="auto">
          <a:xfrm>
            <a:off x="4455892" y="1922164"/>
            <a:ext cx="2752345" cy="368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707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1687" y="1378031"/>
            <a:ext cx="7354518" cy="5222964"/>
          </a:xfrm>
        </p:spPr>
        <p:txBody>
          <a:bodyPr>
            <a:normAutofit fontScale="92500" lnSpcReduction="10000"/>
          </a:bodyPr>
          <a:lstStyle/>
          <a:p>
            <a:pPr marL="268288" indent="0">
              <a:buNone/>
            </a:pPr>
            <a:endParaRPr lang="en-GB" sz="2400" dirty="0" smtClean="0">
              <a:solidFill>
                <a:schemeClr val="bg2">
                  <a:lumMod val="10000"/>
                </a:schemeClr>
              </a:solidFill>
            </a:endParaRPr>
          </a:p>
          <a:p>
            <a:pPr marL="1828817" lvl="3" indent="-457200">
              <a:buAutoNum type="arabicPeriod"/>
            </a:pPr>
            <a:r>
              <a:rPr lang="en-GB" sz="2800" b="1" dirty="0" smtClean="0">
                <a:solidFill>
                  <a:schemeClr val="bg2">
                    <a:lumMod val="10000"/>
                  </a:schemeClr>
                </a:solidFill>
              </a:rPr>
              <a:t>Porridge </a:t>
            </a:r>
          </a:p>
          <a:p>
            <a:pPr marL="1828817" lvl="3" indent="-457200">
              <a:buAutoNum type="arabicPeriod"/>
            </a:pPr>
            <a:r>
              <a:rPr lang="en-GB" sz="2800" b="1" dirty="0" smtClean="0">
                <a:solidFill>
                  <a:schemeClr val="bg2">
                    <a:lumMod val="10000"/>
                  </a:schemeClr>
                </a:solidFill>
              </a:rPr>
              <a:t>Cup of coffee x 3</a:t>
            </a:r>
          </a:p>
          <a:p>
            <a:pPr marL="1828817" lvl="3" indent="-457200">
              <a:buAutoNum type="arabicPeriod"/>
            </a:pPr>
            <a:r>
              <a:rPr lang="en-GB" sz="2800" b="1" dirty="0" smtClean="0">
                <a:solidFill>
                  <a:schemeClr val="bg2">
                    <a:lumMod val="10000"/>
                  </a:schemeClr>
                </a:solidFill>
              </a:rPr>
              <a:t>Cheese and Pickle sandwich</a:t>
            </a:r>
          </a:p>
          <a:p>
            <a:pPr marL="1828817" lvl="3" indent="-457200">
              <a:buAutoNum type="arabicPeriod"/>
            </a:pPr>
            <a:r>
              <a:rPr lang="en-GB" sz="2800" b="1" dirty="0" smtClean="0">
                <a:solidFill>
                  <a:schemeClr val="bg2">
                    <a:lumMod val="10000"/>
                  </a:schemeClr>
                </a:solidFill>
              </a:rPr>
              <a:t>Salt and Vinegar crisps</a:t>
            </a:r>
          </a:p>
          <a:p>
            <a:pPr marL="1828817" lvl="3" indent="-457200">
              <a:buAutoNum type="arabicPeriod"/>
            </a:pPr>
            <a:r>
              <a:rPr lang="en-GB" sz="2800" b="1" dirty="0" smtClean="0">
                <a:solidFill>
                  <a:schemeClr val="bg2">
                    <a:lumMod val="10000"/>
                  </a:schemeClr>
                </a:solidFill>
              </a:rPr>
              <a:t>Chocolate cake</a:t>
            </a:r>
          </a:p>
          <a:p>
            <a:pPr marL="1828817" lvl="3" indent="-457200">
              <a:buAutoNum type="arabicPeriod"/>
            </a:pPr>
            <a:r>
              <a:rPr lang="en-GB" sz="2800" b="1" dirty="0" smtClean="0">
                <a:solidFill>
                  <a:schemeClr val="bg2">
                    <a:lumMod val="10000"/>
                  </a:schemeClr>
                </a:solidFill>
              </a:rPr>
              <a:t>Orange Juice x2</a:t>
            </a:r>
          </a:p>
          <a:p>
            <a:pPr marL="1828817" lvl="3" indent="-457200">
              <a:buAutoNum type="arabicPeriod"/>
            </a:pPr>
            <a:r>
              <a:rPr lang="en-GB" sz="2800" b="1" dirty="0" smtClean="0">
                <a:solidFill>
                  <a:schemeClr val="bg2">
                    <a:lumMod val="10000"/>
                  </a:schemeClr>
                </a:solidFill>
              </a:rPr>
              <a:t>Vegetable curry</a:t>
            </a:r>
          </a:p>
          <a:p>
            <a:pPr marL="1828817" lvl="3" indent="-457200">
              <a:buAutoNum type="arabicPeriod"/>
            </a:pPr>
            <a:r>
              <a:rPr lang="en-GB" sz="2800" b="1" dirty="0" smtClean="0">
                <a:solidFill>
                  <a:schemeClr val="bg2">
                    <a:lumMod val="10000"/>
                  </a:schemeClr>
                </a:solidFill>
              </a:rPr>
              <a:t>Rice</a:t>
            </a:r>
          </a:p>
          <a:p>
            <a:pPr marL="1828817" lvl="3" indent="-457200">
              <a:buAutoNum type="arabicPeriod"/>
            </a:pPr>
            <a:r>
              <a:rPr lang="en-GB" sz="2800" b="1" dirty="0" smtClean="0">
                <a:solidFill>
                  <a:schemeClr val="bg2">
                    <a:lumMod val="10000"/>
                  </a:schemeClr>
                </a:solidFill>
              </a:rPr>
              <a:t>Naan bread</a:t>
            </a:r>
          </a:p>
          <a:p>
            <a:pPr marL="1828817" lvl="3" indent="-457200">
              <a:buAutoNum type="arabicPeriod"/>
            </a:pPr>
            <a:r>
              <a:rPr lang="en-GB" sz="2800" b="1" dirty="0" smtClean="0">
                <a:solidFill>
                  <a:schemeClr val="bg2">
                    <a:lumMod val="10000"/>
                  </a:schemeClr>
                </a:solidFill>
              </a:rPr>
              <a:t> Water</a:t>
            </a:r>
          </a:p>
          <a:p>
            <a:pPr marL="1828817" lvl="3" indent="-457200">
              <a:buAutoNum type="arabicPeriod"/>
            </a:pPr>
            <a:r>
              <a:rPr lang="en-GB" sz="2800" b="1" dirty="0" smtClean="0">
                <a:solidFill>
                  <a:schemeClr val="bg2">
                    <a:lumMod val="10000"/>
                  </a:schemeClr>
                </a:solidFill>
              </a:rPr>
              <a:t> Apple pie</a:t>
            </a:r>
          </a:p>
          <a:p>
            <a:pPr marL="1828817" lvl="3" indent="-457200">
              <a:buAutoNum type="arabicPeriod"/>
            </a:pPr>
            <a:r>
              <a:rPr lang="en-GB" sz="2800" b="1" dirty="0" smtClean="0">
                <a:solidFill>
                  <a:schemeClr val="bg2">
                    <a:lumMod val="10000"/>
                  </a:schemeClr>
                </a:solidFill>
              </a:rPr>
              <a:t> Cup of tea x4</a:t>
            </a:r>
            <a:endParaRPr lang="en-GB" sz="2100" b="1" dirty="0" smtClean="0">
              <a:solidFill>
                <a:schemeClr val="bg2">
                  <a:lumMod val="10000"/>
                </a:schemeClr>
              </a:solidFill>
            </a:endParaRPr>
          </a:p>
          <a:p>
            <a:pPr marL="457200" lvl="0" indent="-457200">
              <a:buAutoNum type="arabicPeriod"/>
            </a:pPr>
            <a:endParaRPr lang="en-GB" sz="2000" dirty="0" smtClean="0">
              <a:solidFill>
                <a:srgbClr val="3F8892"/>
              </a:solidFill>
            </a:endParaRPr>
          </a:p>
          <a:p>
            <a:pPr marL="457200" lvl="0" indent="-457200">
              <a:buAutoNum type="arabicPeriod"/>
            </a:pPr>
            <a:endParaRPr lang="en-GB" sz="2000" dirty="0">
              <a:solidFill>
                <a:srgbClr val="3F8892"/>
              </a:solidFill>
            </a:endParaRPr>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8879" y="1944765"/>
            <a:ext cx="3122536" cy="3122536"/>
          </a:xfrm>
          <a:prstGeom prst="rect">
            <a:avLst/>
          </a:prstGeom>
        </p:spPr>
      </p:pic>
      <p:sp>
        <p:nvSpPr>
          <p:cNvPr id="10" name="Rectangle 9"/>
          <p:cNvSpPr/>
          <p:nvPr/>
        </p:nvSpPr>
        <p:spPr>
          <a:xfrm>
            <a:off x="1399291" y="2787080"/>
            <a:ext cx="2401712" cy="1569660"/>
          </a:xfrm>
          <a:prstGeom prst="rect">
            <a:avLst/>
          </a:prstGeom>
        </p:spPr>
        <p:txBody>
          <a:bodyPr wrap="square">
            <a:spAutoFit/>
          </a:bodyPr>
          <a:lstStyle/>
          <a:p>
            <a:pPr algn="ctr"/>
            <a:r>
              <a:rPr lang="en-GB" sz="2400" dirty="0" smtClean="0"/>
              <a:t>What have you eaten in the past twenty-four hours?</a:t>
            </a:r>
            <a:endParaRPr lang="en-GB" sz="2400" dirty="0">
              <a:solidFill>
                <a:schemeClr val="bg1"/>
              </a:solidFill>
              <a:latin typeface="Century Gothic" panose="020B0502020202020204" pitchFamily="34" charset="0"/>
              <a:ea typeface="Cambria Math" panose="02040503050406030204" pitchFamily="18" charset="0"/>
            </a:endParaRPr>
          </a:p>
        </p:txBody>
      </p:sp>
      <p:sp>
        <p:nvSpPr>
          <p:cNvPr id="3" name="Rectangle 2"/>
          <p:cNvSpPr/>
          <p:nvPr/>
        </p:nvSpPr>
        <p:spPr>
          <a:xfrm>
            <a:off x="0" y="554108"/>
            <a:ext cx="11770242" cy="1200329"/>
          </a:xfrm>
          <a:prstGeom prst="rect">
            <a:avLst/>
          </a:prstGeom>
        </p:spPr>
        <p:txBody>
          <a:bodyPr wrap="square">
            <a:spAutoFit/>
          </a:bodyPr>
          <a:lstStyle/>
          <a:p>
            <a:pPr marL="268288" indent="0">
              <a:buNone/>
            </a:pPr>
            <a:r>
              <a:rPr lang="en-GB" sz="2400" dirty="0">
                <a:solidFill>
                  <a:schemeClr val="bg2">
                    <a:lumMod val="10000"/>
                  </a:schemeClr>
                </a:solidFill>
              </a:rPr>
              <a:t>Write a numbered list of all </a:t>
            </a:r>
            <a:r>
              <a:rPr lang="en-GB" sz="2400" dirty="0" smtClean="0">
                <a:solidFill>
                  <a:schemeClr val="bg2">
                    <a:lumMod val="10000"/>
                  </a:schemeClr>
                </a:solidFill>
              </a:rPr>
              <a:t>foods you have eaten in the last 24 hours (or choose a shorter time if preferable), </a:t>
            </a:r>
            <a:r>
              <a:rPr lang="en-GB" sz="2400" dirty="0">
                <a:solidFill>
                  <a:schemeClr val="bg2">
                    <a:lumMod val="10000"/>
                  </a:schemeClr>
                </a:solidFill>
              </a:rPr>
              <a:t>leaving </a:t>
            </a:r>
            <a:r>
              <a:rPr lang="en-GB" sz="2400" dirty="0" smtClean="0">
                <a:solidFill>
                  <a:schemeClr val="bg2">
                    <a:lumMod val="10000"/>
                  </a:schemeClr>
                </a:solidFill>
              </a:rPr>
              <a:t>2 lines </a:t>
            </a:r>
            <a:r>
              <a:rPr lang="en-GB" sz="2400" dirty="0">
                <a:solidFill>
                  <a:schemeClr val="bg2">
                    <a:lumMod val="10000"/>
                  </a:schemeClr>
                </a:solidFill>
              </a:rPr>
              <a:t>between each </a:t>
            </a:r>
            <a:r>
              <a:rPr lang="en-GB" sz="2400" dirty="0" smtClean="0">
                <a:solidFill>
                  <a:schemeClr val="bg2">
                    <a:lumMod val="10000"/>
                  </a:schemeClr>
                </a:solidFill>
              </a:rPr>
              <a:t>item. </a:t>
            </a:r>
          </a:p>
          <a:p>
            <a:pPr marL="268288" indent="0">
              <a:buNone/>
            </a:pPr>
            <a:r>
              <a:rPr lang="en-GB" sz="2400" dirty="0" smtClean="0">
                <a:solidFill>
                  <a:schemeClr val="bg2">
                    <a:lumMod val="10000"/>
                  </a:schemeClr>
                </a:solidFill>
              </a:rPr>
              <a:t>For </a:t>
            </a:r>
            <a:r>
              <a:rPr lang="en-GB" sz="2400" dirty="0">
                <a:solidFill>
                  <a:schemeClr val="bg2">
                    <a:lumMod val="10000"/>
                  </a:schemeClr>
                </a:solidFill>
              </a:rPr>
              <a:t>example:</a:t>
            </a:r>
          </a:p>
        </p:txBody>
      </p:sp>
    </p:spTree>
    <p:extLst>
      <p:ext uri="{BB962C8B-B14F-4D97-AF65-F5344CB8AC3E}">
        <p14:creationId xmlns:p14="http://schemas.microsoft.com/office/powerpoint/2010/main" val="7256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1000"/>
                                        <p:tgtEl>
                                          <p:spTgt spid="2">
                                            <p:txEl>
                                              <p:pRg st="7" end="7"/>
                                            </p:txEl>
                                          </p:spTgt>
                                        </p:tgtEl>
                                      </p:cBhvr>
                                    </p:animEffect>
                                    <p:anim calcmode="lin" valueType="num">
                                      <p:cBhvr>
                                        <p:cTn id="3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1000"/>
                                        <p:tgtEl>
                                          <p:spTgt spid="2">
                                            <p:txEl>
                                              <p:pRg st="9" end="9"/>
                                            </p:txEl>
                                          </p:spTgt>
                                        </p:tgtEl>
                                      </p:cBhvr>
                                    </p:animEffect>
                                    <p:anim calcmode="lin" valueType="num">
                                      <p:cBhvr>
                                        <p:cTn id="4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1000"/>
                                        <p:tgtEl>
                                          <p:spTgt spid="2">
                                            <p:txEl>
                                              <p:pRg st="10" end="10"/>
                                            </p:txEl>
                                          </p:spTgt>
                                        </p:tgtEl>
                                      </p:cBhvr>
                                    </p:animEffect>
                                    <p:anim calcmode="lin" valueType="num">
                                      <p:cBhvr>
                                        <p:cTn id="5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1000"/>
                                        <p:tgtEl>
                                          <p:spTgt spid="2">
                                            <p:txEl>
                                              <p:pRg st="11" end="11"/>
                                            </p:txEl>
                                          </p:spTgt>
                                        </p:tgtEl>
                                      </p:cBhvr>
                                    </p:animEffect>
                                    <p:anim calcmode="lin" valueType="num">
                                      <p:cBhvr>
                                        <p:cTn id="5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1000"/>
                                        <p:tgtEl>
                                          <p:spTgt spid="2">
                                            <p:txEl>
                                              <p:pRg st="12" end="12"/>
                                            </p:txEl>
                                          </p:spTgt>
                                        </p:tgtEl>
                                      </p:cBhvr>
                                    </p:animEffect>
                                    <p:anim calcmode="lin" valueType="num">
                                      <p:cBhvr>
                                        <p:cTn id="6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a:latin typeface="+mn-lt"/>
              </a:rPr>
              <a:t/>
            </a:r>
            <a:br>
              <a:rPr lang="en-GB" sz="2800" dirty="0">
                <a:latin typeface="+mn-lt"/>
              </a:rPr>
            </a:br>
            <a:r>
              <a:rPr lang="en-GB" sz="2800" dirty="0" smtClean="0">
                <a:latin typeface="+mn-lt"/>
              </a:rPr>
              <a:t>Now look at your list, and answer this question:</a:t>
            </a:r>
            <a:endParaRPr lang="en-GB" sz="2800" dirty="0">
              <a:latin typeface="+mn-lt"/>
            </a:endParaRPr>
          </a:p>
        </p:txBody>
      </p:sp>
      <p:pic>
        <p:nvPicPr>
          <p:cNvPr id="11"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8556" y="1646237"/>
            <a:ext cx="3122536" cy="3122536"/>
          </a:xfrm>
          <a:prstGeom prst="rect">
            <a:avLst/>
          </a:prstGeom>
        </p:spPr>
      </p:pic>
      <p:sp>
        <p:nvSpPr>
          <p:cNvPr id="12" name="Rectangle 11"/>
          <p:cNvSpPr/>
          <p:nvPr/>
        </p:nvSpPr>
        <p:spPr>
          <a:xfrm>
            <a:off x="4778968" y="2488552"/>
            <a:ext cx="2401712" cy="1200329"/>
          </a:xfrm>
          <a:prstGeom prst="rect">
            <a:avLst/>
          </a:prstGeom>
        </p:spPr>
        <p:txBody>
          <a:bodyPr wrap="square">
            <a:spAutoFit/>
          </a:bodyPr>
          <a:lstStyle/>
          <a:p>
            <a:pPr algn="ctr"/>
            <a:r>
              <a:rPr lang="en-GB" sz="2400" dirty="0" smtClean="0"/>
              <a:t>What are each of these foods made from?</a:t>
            </a:r>
            <a:endParaRPr lang="en-GB" sz="2400" dirty="0">
              <a:solidFill>
                <a:schemeClr val="bg1"/>
              </a:solidFill>
              <a:latin typeface="Century Gothic" panose="020B0502020202020204" pitchFamily="34" charset="0"/>
              <a:ea typeface="Cambria Math" panose="020405030504060302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877" y="4082480"/>
            <a:ext cx="1368928" cy="2369298"/>
          </a:xfrm>
          <a:prstGeom prst="rect">
            <a:avLst/>
          </a:prstGeom>
        </p:spPr>
      </p:pic>
    </p:spTree>
    <p:extLst>
      <p:ext uri="{BB962C8B-B14F-4D97-AF65-F5344CB8AC3E}">
        <p14:creationId xmlns:p14="http://schemas.microsoft.com/office/powerpoint/2010/main" val="139277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0200" y="615843"/>
            <a:ext cx="11861800" cy="5791307"/>
          </a:xfrm>
        </p:spPr>
        <p:txBody>
          <a:bodyPr>
            <a:normAutofit/>
          </a:bodyPr>
          <a:lstStyle/>
          <a:p>
            <a:pPr marL="268288" indent="0">
              <a:buNone/>
            </a:pPr>
            <a:r>
              <a:rPr lang="en-GB" dirty="0" smtClean="0">
                <a:solidFill>
                  <a:schemeClr val="bg2">
                    <a:lumMod val="10000"/>
                  </a:schemeClr>
                </a:solidFill>
              </a:rPr>
              <a:t>If it is not </a:t>
            </a:r>
            <a:r>
              <a:rPr lang="en-GB" b="1" dirty="0" smtClean="0">
                <a:solidFill>
                  <a:schemeClr val="bg2">
                    <a:lumMod val="10000"/>
                  </a:schemeClr>
                </a:solidFill>
              </a:rPr>
              <a:t>a natural product</a:t>
            </a:r>
            <a:r>
              <a:rPr lang="en-GB" dirty="0" smtClean="0">
                <a:solidFill>
                  <a:schemeClr val="bg2">
                    <a:lumMod val="10000"/>
                  </a:schemeClr>
                </a:solidFill>
              </a:rPr>
              <a:t>, see if you can break the food </a:t>
            </a:r>
            <a:r>
              <a:rPr lang="en-GB" dirty="0">
                <a:solidFill>
                  <a:schemeClr val="bg2">
                    <a:lumMod val="10000"/>
                  </a:schemeClr>
                </a:solidFill>
              </a:rPr>
              <a:t>down to its original raw ingredients. If you don’t know, put a </a:t>
            </a:r>
            <a:r>
              <a:rPr lang="en-GB" b="1" dirty="0">
                <a:solidFill>
                  <a:srgbClr val="FB23C2"/>
                </a:solidFill>
              </a:rPr>
              <a:t>question </a:t>
            </a:r>
            <a:r>
              <a:rPr lang="en-GB" b="1" dirty="0" smtClean="0">
                <a:solidFill>
                  <a:srgbClr val="FB23C2"/>
                </a:solidFill>
              </a:rPr>
              <a:t>mark </a:t>
            </a:r>
            <a:r>
              <a:rPr lang="en-GB" dirty="0" smtClean="0">
                <a:solidFill>
                  <a:schemeClr val="bg2">
                    <a:lumMod val="10000"/>
                  </a:schemeClr>
                </a:solidFill>
              </a:rPr>
              <a:t>next to the food. </a:t>
            </a:r>
            <a:endParaRPr lang="en-GB" dirty="0">
              <a:solidFill>
                <a:schemeClr val="bg2">
                  <a:lumMod val="10000"/>
                </a:schemeClr>
              </a:solidFill>
            </a:endParaRPr>
          </a:p>
          <a:p>
            <a:pPr marL="268288" indent="0">
              <a:buNone/>
            </a:pPr>
            <a:r>
              <a:rPr lang="en-GB" dirty="0" smtClean="0">
                <a:solidFill>
                  <a:schemeClr val="bg2">
                    <a:lumMod val="10000"/>
                  </a:schemeClr>
                </a:solidFill>
              </a:rPr>
              <a:t>For example:</a:t>
            </a:r>
          </a:p>
          <a:p>
            <a:pPr marL="0" lvl="0" indent="0">
              <a:buNone/>
            </a:pPr>
            <a:endParaRPr lang="en-GB" sz="2000" dirty="0">
              <a:solidFill>
                <a:schemeClr val="bg2">
                  <a:lumMod val="10000"/>
                </a:schemeClr>
              </a:solidFill>
            </a:endParaRPr>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3" name="Rectangle 2"/>
          <p:cNvSpPr/>
          <p:nvPr/>
        </p:nvSpPr>
        <p:spPr>
          <a:xfrm>
            <a:off x="435934" y="1891199"/>
            <a:ext cx="10574965" cy="3939540"/>
          </a:xfrm>
          <a:prstGeom prst="rect">
            <a:avLst/>
          </a:prstGeom>
        </p:spPr>
        <p:txBody>
          <a:bodyPr wrap="square">
            <a:spAutoFit/>
          </a:bodyPr>
          <a:lstStyle/>
          <a:p>
            <a:pPr marL="268288" indent="0">
              <a:buNone/>
            </a:pPr>
            <a:endParaRPr lang="en-GB" sz="2400" dirty="0">
              <a:solidFill>
                <a:schemeClr val="bg2">
                  <a:lumMod val="10000"/>
                </a:schemeClr>
              </a:solidFill>
            </a:endParaRPr>
          </a:p>
          <a:p>
            <a:pPr marL="1828817" lvl="3" indent="-457200">
              <a:buAutoNum type="arabicPeriod"/>
            </a:pPr>
            <a:r>
              <a:rPr lang="en-GB" sz="2800" b="1" dirty="0" smtClean="0">
                <a:solidFill>
                  <a:schemeClr val="bg2">
                    <a:lumMod val="10000"/>
                  </a:schemeClr>
                </a:solidFill>
              </a:rPr>
              <a:t>Bowl of porridge </a:t>
            </a:r>
            <a:endParaRPr lang="en-GB" sz="2800" b="1" dirty="0">
              <a:solidFill>
                <a:schemeClr val="bg2">
                  <a:lumMod val="10000"/>
                </a:schemeClr>
              </a:solidFill>
            </a:endParaRPr>
          </a:p>
          <a:p>
            <a:pPr marL="1828823" lvl="4" indent="0">
              <a:buNone/>
            </a:pPr>
            <a:r>
              <a:rPr lang="en-GB" sz="2200" dirty="0">
                <a:solidFill>
                  <a:schemeClr val="bg2">
                    <a:lumMod val="10000"/>
                  </a:schemeClr>
                </a:solidFill>
              </a:rPr>
              <a:t>Oats – milk - honey</a:t>
            </a:r>
          </a:p>
          <a:p>
            <a:pPr marL="1828817" lvl="3" indent="-457200">
              <a:buAutoNum type="arabicPeriod"/>
            </a:pPr>
            <a:r>
              <a:rPr lang="en-GB" sz="2800" b="1" dirty="0">
                <a:solidFill>
                  <a:schemeClr val="bg2">
                    <a:lumMod val="10000"/>
                  </a:schemeClr>
                </a:solidFill>
              </a:rPr>
              <a:t>Cup of coffee</a:t>
            </a:r>
          </a:p>
          <a:p>
            <a:pPr marL="1371617" lvl="3" indent="0">
              <a:buNone/>
            </a:pPr>
            <a:r>
              <a:rPr lang="en-GB" sz="2800" b="1" dirty="0">
                <a:solidFill>
                  <a:schemeClr val="bg2">
                    <a:lumMod val="10000"/>
                  </a:schemeClr>
                </a:solidFill>
              </a:rPr>
              <a:t>	</a:t>
            </a:r>
            <a:r>
              <a:rPr lang="en-GB" sz="2200" dirty="0">
                <a:solidFill>
                  <a:schemeClr val="bg2">
                    <a:lumMod val="10000"/>
                  </a:schemeClr>
                </a:solidFill>
              </a:rPr>
              <a:t>Roasted coffee beans – milk – sugar (sugarcane)</a:t>
            </a:r>
          </a:p>
          <a:p>
            <a:pPr marL="1371617" lvl="3" indent="0">
              <a:buNone/>
            </a:pPr>
            <a:r>
              <a:rPr lang="en-GB" sz="2800" b="1" dirty="0">
                <a:solidFill>
                  <a:schemeClr val="bg2">
                    <a:lumMod val="10000"/>
                  </a:schemeClr>
                </a:solidFill>
              </a:rPr>
              <a:t>3. Cheese and Pickle sandwich</a:t>
            </a:r>
          </a:p>
          <a:p>
            <a:pPr marL="1371617" lvl="3" indent="0">
              <a:buNone/>
            </a:pPr>
            <a:r>
              <a:rPr lang="en-GB" sz="2800" b="1" dirty="0">
                <a:solidFill>
                  <a:schemeClr val="bg2">
                    <a:lumMod val="10000"/>
                  </a:schemeClr>
                </a:solidFill>
              </a:rPr>
              <a:t>	</a:t>
            </a:r>
            <a:r>
              <a:rPr lang="en-GB" sz="2200" b="1" u="sng" dirty="0">
                <a:solidFill>
                  <a:schemeClr val="bg2">
                    <a:lumMod val="10000"/>
                  </a:schemeClr>
                </a:solidFill>
              </a:rPr>
              <a:t>Bread</a:t>
            </a:r>
            <a:r>
              <a:rPr lang="en-GB" sz="2200" b="1" dirty="0">
                <a:solidFill>
                  <a:schemeClr val="bg2">
                    <a:lumMod val="10000"/>
                  </a:schemeClr>
                </a:solidFill>
              </a:rPr>
              <a:t> </a:t>
            </a:r>
            <a:r>
              <a:rPr lang="en-GB" sz="2200" dirty="0">
                <a:solidFill>
                  <a:schemeClr val="bg2">
                    <a:lumMod val="10000"/>
                  </a:schemeClr>
                </a:solidFill>
              </a:rPr>
              <a:t>- Wheat flour – yeast – water – salt - sugar. </a:t>
            </a:r>
          </a:p>
          <a:p>
            <a:pPr marL="1371617" lvl="3" indent="0">
              <a:buNone/>
            </a:pPr>
            <a:r>
              <a:rPr lang="en-GB" sz="2200" b="1" dirty="0">
                <a:solidFill>
                  <a:schemeClr val="bg2">
                    <a:lumMod val="10000"/>
                  </a:schemeClr>
                </a:solidFill>
              </a:rPr>
              <a:t>	</a:t>
            </a:r>
            <a:r>
              <a:rPr lang="en-GB" sz="2200" b="1" u="sng" dirty="0">
                <a:solidFill>
                  <a:schemeClr val="bg2">
                    <a:lumMod val="10000"/>
                  </a:schemeClr>
                </a:solidFill>
              </a:rPr>
              <a:t>Cheese</a:t>
            </a:r>
            <a:r>
              <a:rPr lang="en-GB" sz="2200" b="1" dirty="0">
                <a:solidFill>
                  <a:schemeClr val="bg2">
                    <a:lumMod val="10000"/>
                  </a:schemeClr>
                </a:solidFill>
              </a:rPr>
              <a:t> - </a:t>
            </a:r>
            <a:r>
              <a:rPr lang="en-GB" sz="2200" dirty="0">
                <a:solidFill>
                  <a:schemeClr val="bg2">
                    <a:lumMod val="10000"/>
                  </a:schemeClr>
                </a:solidFill>
              </a:rPr>
              <a:t>whole milk - rennet.  	</a:t>
            </a:r>
          </a:p>
          <a:p>
            <a:pPr marL="1371617" lvl="3" indent="0">
              <a:buNone/>
            </a:pPr>
            <a:r>
              <a:rPr lang="en-GB" sz="2200" b="1" dirty="0">
                <a:solidFill>
                  <a:schemeClr val="bg2">
                    <a:lumMod val="10000"/>
                  </a:schemeClr>
                </a:solidFill>
              </a:rPr>
              <a:t>	</a:t>
            </a:r>
            <a:r>
              <a:rPr lang="en-GB" sz="2200" b="1" u="sng" dirty="0">
                <a:solidFill>
                  <a:schemeClr val="bg2">
                    <a:lumMod val="10000"/>
                  </a:schemeClr>
                </a:solidFill>
              </a:rPr>
              <a:t>Pickle</a:t>
            </a:r>
            <a:r>
              <a:rPr lang="en-GB" sz="2200" b="1" dirty="0">
                <a:solidFill>
                  <a:schemeClr val="bg2">
                    <a:lumMod val="10000"/>
                  </a:schemeClr>
                </a:solidFill>
              </a:rPr>
              <a:t> – </a:t>
            </a:r>
            <a:r>
              <a:rPr lang="en-GB" sz="2200" dirty="0">
                <a:solidFill>
                  <a:schemeClr val="bg2">
                    <a:lumMod val="10000"/>
                  </a:schemeClr>
                </a:solidFill>
              </a:rPr>
              <a:t>apples – sultanas – carrots –vinegar </a:t>
            </a:r>
            <a:r>
              <a:rPr lang="en-GB" sz="2200" dirty="0" smtClean="0">
                <a:solidFill>
                  <a:schemeClr val="bg2">
                    <a:lumMod val="10000"/>
                  </a:schemeClr>
                </a:solidFill>
              </a:rPr>
              <a:t>– tomatoes </a:t>
            </a:r>
            <a:r>
              <a:rPr lang="en-GB" sz="2200" dirty="0">
                <a:solidFill>
                  <a:schemeClr val="bg2">
                    <a:lumMod val="10000"/>
                  </a:schemeClr>
                </a:solidFill>
              </a:rPr>
              <a:t>- sugar - salt</a:t>
            </a:r>
          </a:p>
          <a:p>
            <a:pPr marL="457200" lvl="0" indent="-457200">
              <a:buAutoNum type="arabicPeriod"/>
            </a:pPr>
            <a:endParaRPr lang="en-GB" sz="2000" dirty="0">
              <a:solidFill>
                <a:schemeClr val="bg2">
                  <a:lumMod val="10000"/>
                </a:schemeClr>
              </a:solidFill>
            </a:endParaRPr>
          </a:p>
        </p:txBody>
      </p:sp>
      <p:pic>
        <p:nvPicPr>
          <p:cNvPr id="6146" name="Picture 2" descr="http://i.dailymail.co.uk/i/pix/2015/01/05/1FD7CEB900000578-0-image-a-4_142048091808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2" t="3648" r="23939" b="17487"/>
          <a:stretch/>
        </p:blipFill>
        <p:spPr bwMode="auto">
          <a:xfrm>
            <a:off x="8782493" y="2327240"/>
            <a:ext cx="2934586" cy="237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7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a:latin typeface="+mn-lt"/>
              </a:rPr>
              <a:t/>
            </a:r>
            <a:br>
              <a:rPr lang="en-GB" sz="2800" dirty="0">
                <a:latin typeface="+mn-lt"/>
              </a:rPr>
            </a:br>
            <a:r>
              <a:rPr lang="en-GB" sz="2800" dirty="0">
                <a:latin typeface="+mn-lt"/>
              </a:rPr>
              <a:t>Now </a:t>
            </a:r>
            <a:r>
              <a:rPr lang="en-GB" sz="2800" dirty="0" smtClean="0">
                <a:latin typeface="+mn-lt"/>
              </a:rPr>
              <a:t>look </a:t>
            </a:r>
            <a:r>
              <a:rPr lang="en-GB" sz="2800" dirty="0">
                <a:latin typeface="+mn-lt"/>
              </a:rPr>
              <a:t>at </a:t>
            </a:r>
            <a:r>
              <a:rPr lang="en-GB" sz="2800" dirty="0" smtClean="0">
                <a:latin typeface="+mn-lt"/>
              </a:rPr>
              <a:t>your list</a:t>
            </a:r>
            <a:r>
              <a:rPr lang="en-GB" sz="2800" dirty="0">
                <a:latin typeface="+mn-lt"/>
              </a:rPr>
              <a:t>, and </a:t>
            </a:r>
            <a:r>
              <a:rPr lang="en-GB" sz="2800" dirty="0" smtClean="0">
                <a:latin typeface="+mn-lt"/>
              </a:rPr>
              <a:t>answer </a:t>
            </a:r>
            <a:r>
              <a:rPr lang="en-GB" sz="2800" dirty="0">
                <a:latin typeface="+mn-lt"/>
              </a:rPr>
              <a:t>this question for any of </a:t>
            </a:r>
            <a:r>
              <a:rPr lang="en-GB" sz="2800" dirty="0" smtClean="0">
                <a:latin typeface="+mn-lt"/>
              </a:rPr>
              <a:t>the foods you know:</a:t>
            </a:r>
            <a:endParaRPr lang="en-GB" sz="2800" dirty="0">
              <a:latin typeface="+mn-lt"/>
            </a:endParaRPr>
          </a:p>
        </p:txBody>
      </p:sp>
      <p:pic>
        <p:nvPicPr>
          <p:cNvPr id="11"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54761" y="1646237"/>
            <a:ext cx="3122536" cy="3122536"/>
          </a:xfrm>
          <a:prstGeom prst="rect">
            <a:avLst/>
          </a:prstGeom>
        </p:spPr>
      </p:pic>
      <p:sp>
        <p:nvSpPr>
          <p:cNvPr id="12" name="Rectangle 11"/>
          <p:cNvSpPr/>
          <p:nvPr/>
        </p:nvSpPr>
        <p:spPr>
          <a:xfrm>
            <a:off x="4715173" y="2488552"/>
            <a:ext cx="2401712" cy="1569660"/>
          </a:xfrm>
          <a:prstGeom prst="rect">
            <a:avLst/>
          </a:prstGeom>
        </p:spPr>
        <p:txBody>
          <a:bodyPr wrap="square">
            <a:spAutoFit/>
          </a:bodyPr>
          <a:lstStyle/>
          <a:p>
            <a:pPr algn="ctr"/>
            <a:r>
              <a:rPr lang="en-GB" sz="2400" dirty="0" smtClean="0"/>
              <a:t>Where (or from what)  do these foods come from?</a:t>
            </a:r>
            <a:endParaRPr lang="en-GB" sz="2400" dirty="0">
              <a:solidFill>
                <a:schemeClr val="bg1"/>
              </a:solidFill>
              <a:latin typeface="Century Gothic" panose="020B0502020202020204" pitchFamily="34" charset="0"/>
              <a:ea typeface="Cambria Math" panose="020405030504060302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877" y="4082480"/>
            <a:ext cx="1368928" cy="2369298"/>
          </a:xfrm>
          <a:prstGeom prst="rect">
            <a:avLst/>
          </a:prstGeom>
        </p:spPr>
      </p:pic>
    </p:spTree>
    <p:extLst>
      <p:ext uri="{BB962C8B-B14F-4D97-AF65-F5344CB8AC3E}">
        <p14:creationId xmlns:p14="http://schemas.microsoft.com/office/powerpoint/2010/main" val="34908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7620" y="658380"/>
            <a:ext cx="13249619" cy="5250708"/>
          </a:xfrm>
        </p:spPr>
        <p:txBody>
          <a:bodyPr>
            <a:normAutofit/>
          </a:bodyPr>
          <a:lstStyle/>
          <a:p>
            <a:pPr marL="0" lvl="0" indent="0">
              <a:buNone/>
            </a:pPr>
            <a:r>
              <a:rPr lang="en-GB" dirty="0" smtClean="0">
                <a:solidFill>
                  <a:schemeClr val="bg2">
                    <a:lumMod val="10000"/>
                  </a:schemeClr>
                </a:solidFill>
              </a:rPr>
              <a:t>		</a:t>
            </a:r>
          </a:p>
          <a:p>
            <a:pPr marL="1828817" lvl="3" indent="-457200">
              <a:buAutoNum type="arabicPeriod"/>
            </a:pPr>
            <a:r>
              <a:rPr lang="en-GB" sz="2800" b="1" dirty="0" smtClean="0">
                <a:solidFill>
                  <a:schemeClr val="bg2">
                    <a:lumMod val="10000"/>
                  </a:schemeClr>
                </a:solidFill>
              </a:rPr>
              <a:t>Porridge </a:t>
            </a:r>
          </a:p>
          <a:p>
            <a:pPr marL="1828823" lvl="4" indent="0">
              <a:buNone/>
            </a:pPr>
            <a:r>
              <a:rPr lang="en-GB" sz="2200" dirty="0" smtClean="0">
                <a:solidFill>
                  <a:schemeClr val="bg2">
                    <a:lumMod val="10000"/>
                  </a:schemeClr>
                </a:solidFill>
              </a:rPr>
              <a:t>Oats SCOTLAND – milk HOLLAND – ENGLAND</a:t>
            </a:r>
          </a:p>
          <a:p>
            <a:pPr marL="1828823" lvl="4" indent="0">
              <a:buNone/>
            </a:pPr>
            <a:endParaRPr lang="en-GB" sz="2200" dirty="0">
              <a:solidFill>
                <a:schemeClr val="bg2">
                  <a:lumMod val="10000"/>
                </a:schemeClr>
              </a:solidFill>
            </a:endParaRPr>
          </a:p>
          <a:p>
            <a:pPr marL="1828817" lvl="3" indent="-457200">
              <a:buAutoNum type="arabicPeriod"/>
            </a:pPr>
            <a:r>
              <a:rPr lang="en-GB" sz="2800" b="1" dirty="0">
                <a:solidFill>
                  <a:schemeClr val="bg2">
                    <a:lumMod val="10000"/>
                  </a:schemeClr>
                </a:solidFill>
              </a:rPr>
              <a:t>Cup of coffee</a:t>
            </a:r>
          </a:p>
          <a:p>
            <a:pPr marL="1371617" lvl="3" indent="0">
              <a:buNone/>
            </a:pPr>
            <a:r>
              <a:rPr lang="en-GB" sz="2800" dirty="0">
                <a:solidFill>
                  <a:schemeClr val="bg2">
                    <a:lumMod val="10000"/>
                  </a:schemeClr>
                </a:solidFill>
              </a:rPr>
              <a:t>	</a:t>
            </a:r>
            <a:r>
              <a:rPr lang="en-GB" sz="2200" dirty="0">
                <a:solidFill>
                  <a:schemeClr val="bg2">
                    <a:lumMod val="10000"/>
                  </a:schemeClr>
                </a:solidFill>
              </a:rPr>
              <a:t>Roasted coffee </a:t>
            </a:r>
            <a:r>
              <a:rPr lang="en-GB" sz="2200" dirty="0" smtClean="0">
                <a:solidFill>
                  <a:schemeClr val="bg2">
                    <a:lumMod val="10000"/>
                  </a:schemeClr>
                </a:solidFill>
              </a:rPr>
              <a:t>beans GUATAMALA – milk HOLLAND– sugarcane - BRAZIL</a:t>
            </a:r>
          </a:p>
          <a:p>
            <a:pPr marL="1371617" lvl="3" indent="0">
              <a:buNone/>
            </a:pPr>
            <a:endParaRPr lang="en-GB" sz="2200" b="1" dirty="0">
              <a:solidFill>
                <a:schemeClr val="bg2">
                  <a:lumMod val="10000"/>
                </a:schemeClr>
              </a:solidFill>
            </a:endParaRPr>
          </a:p>
          <a:p>
            <a:pPr marL="1371617" lvl="3" indent="0">
              <a:buNone/>
            </a:pPr>
            <a:r>
              <a:rPr lang="en-GB" sz="2800" b="1" dirty="0">
                <a:solidFill>
                  <a:schemeClr val="bg2">
                    <a:lumMod val="10000"/>
                  </a:schemeClr>
                </a:solidFill>
              </a:rPr>
              <a:t>3. Cheese and Pickle sandwich</a:t>
            </a:r>
          </a:p>
          <a:p>
            <a:pPr marL="1371617" lvl="3" indent="0">
              <a:buNone/>
            </a:pPr>
            <a:r>
              <a:rPr lang="en-GB" sz="2800" b="1" dirty="0">
                <a:solidFill>
                  <a:schemeClr val="bg2">
                    <a:lumMod val="10000"/>
                  </a:schemeClr>
                </a:solidFill>
              </a:rPr>
              <a:t>	</a:t>
            </a:r>
            <a:r>
              <a:rPr lang="en-GB" sz="2200" u="sng" dirty="0">
                <a:solidFill>
                  <a:schemeClr val="bg2">
                    <a:lumMod val="10000"/>
                  </a:schemeClr>
                </a:solidFill>
              </a:rPr>
              <a:t>Bread</a:t>
            </a:r>
            <a:r>
              <a:rPr lang="en-GB" sz="2200" dirty="0">
                <a:solidFill>
                  <a:schemeClr val="bg2">
                    <a:lumMod val="10000"/>
                  </a:schemeClr>
                </a:solidFill>
              </a:rPr>
              <a:t> - Wheat </a:t>
            </a:r>
            <a:r>
              <a:rPr lang="en-GB" sz="2200" dirty="0" smtClean="0">
                <a:solidFill>
                  <a:schemeClr val="bg2">
                    <a:lumMod val="10000"/>
                  </a:schemeClr>
                </a:solidFill>
              </a:rPr>
              <a:t>flour ENGLAND – </a:t>
            </a:r>
            <a:r>
              <a:rPr lang="en-GB" sz="2200" dirty="0">
                <a:solidFill>
                  <a:schemeClr val="bg2">
                    <a:lumMod val="10000"/>
                  </a:schemeClr>
                </a:solidFill>
              </a:rPr>
              <a:t>yeast </a:t>
            </a:r>
            <a:r>
              <a:rPr lang="en-GB" sz="2200" dirty="0" smtClean="0">
                <a:solidFill>
                  <a:schemeClr val="bg2">
                    <a:lumMod val="10000"/>
                  </a:schemeClr>
                </a:solidFill>
              </a:rPr>
              <a:t>ENGLAND –water ENGAND – </a:t>
            </a:r>
            <a:r>
              <a:rPr lang="en-GB" sz="2200" dirty="0">
                <a:solidFill>
                  <a:schemeClr val="bg2">
                    <a:lumMod val="10000"/>
                  </a:schemeClr>
                </a:solidFill>
              </a:rPr>
              <a:t>salt </a:t>
            </a:r>
            <a:r>
              <a:rPr lang="en-GB" sz="2200" dirty="0" smtClean="0">
                <a:solidFill>
                  <a:schemeClr val="bg2">
                    <a:lumMod val="10000"/>
                  </a:schemeClr>
                </a:solidFill>
              </a:rPr>
              <a:t>ENGLAND – sugar BRAZIL. </a:t>
            </a:r>
            <a:endParaRPr lang="en-GB" sz="2200" dirty="0">
              <a:solidFill>
                <a:schemeClr val="bg2">
                  <a:lumMod val="10000"/>
                </a:schemeClr>
              </a:solidFill>
            </a:endParaRPr>
          </a:p>
          <a:p>
            <a:pPr marL="1371617" lvl="3" indent="0">
              <a:buNone/>
            </a:pPr>
            <a:r>
              <a:rPr lang="en-GB" sz="2200" dirty="0">
                <a:solidFill>
                  <a:schemeClr val="bg2">
                    <a:lumMod val="10000"/>
                  </a:schemeClr>
                </a:solidFill>
              </a:rPr>
              <a:t>	</a:t>
            </a:r>
            <a:r>
              <a:rPr lang="en-GB" sz="2200" u="sng" dirty="0">
                <a:solidFill>
                  <a:schemeClr val="bg2">
                    <a:lumMod val="10000"/>
                  </a:schemeClr>
                </a:solidFill>
              </a:rPr>
              <a:t>Cheese</a:t>
            </a:r>
            <a:r>
              <a:rPr lang="en-GB" sz="2200" dirty="0">
                <a:solidFill>
                  <a:schemeClr val="bg2">
                    <a:lumMod val="10000"/>
                  </a:schemeClr>
                </a:solidFill>
              </a:rPr>
              <a:t> - whole milk </a:t>
            </a:r>
            <a:r>
              <a:rPr lang="en-GB" sz="2200" dirty="0" smtClean="0">
                <a:solidFill>
                  <a:schemeClr val="bg2">
                    <a:lumMod val="10000"/>
                  </a:schemeClr>
                </a:solidFill>
              </a:rPr>
              <a:t>HOLLAND – rennet</a:t>
            </a:r>
            <a:r>
              <a:rPr lang="en-GB" sz="2200" dirty="0">
                <a:solidFill>
                  <a:schemeClr val="bg2">
                    <a:lumMod val="10000"/>
                  </a:schemeClr>
                </a:solidFill>
              </a:rPr>
              <a:t> ENGLAND 	</a:t>
            </a:r>
          </a:p>
          <a:p>
            <a:pPr marL="1371617" lvl="3" indent="0">
              <a:buNone/>
            </a:pPr>
            <a:r>
              <a:rPr lang="en-GB" sz="2200" dirty="0">
                <a:solidFill>
                  <a:schemeClr val="bg2">
                    <a:lumMod val="10000"/>
                  </a:schemeClr>
                </a:solidFill>
              </a:rPr>
              <a:t>	</a:t>
            </a:r>
            <a:r>
              <a:rPr lang="en-GB" sz="2200" u="sng" dirty="0">
                <a:solidFill>
                  <a:schemeClr val="bg2">
                    <a:lumMod val="10000"/>
                  </a:schemeClr>
                </a:solidFill>
              </a:rPr>
              <a:t>Pickle</a:t>
            </a:r>
            <a:r>
              <a:rPr lang="en-GB" sz="2200" dirty="0">
                <a:solidFill>
                  <a:schemeClr val="bg2">
                    <a:lumMod val="10000"/>
                  </a:schemeClr>
                </a:solidFill>
              </a:rPr>
              <a:t> – apples ENGLAND </a:t>
            </a:r>
            <a:r>
              <a:rPr lang="en-GB" sz="2200" dirty="0" smtClean="0">
                <a:solidFill>
                  <a:schemeClr val="bg2">
                    <a:lumMod val="10000"/>
                  </a:schemeClr>
                </a:solidFill>
              </a:rPr>
              <a:t>– </a:t>
            </a:r>
            <a:r>
              <a:rPr lang="en-GB" sz="2200" dirty="0">
                <a:solidFill>
                  <a:schemeClr val="bg2">
                    <a:lumMod val="10000"/>
                  </a:schemeClr>
                </a:solidFill>
              </a:rPr>
              <a:t>sultanas </a:t>
            </a:r>
            <a:r>
              <a:rPr lang="en-GB" sz="2200" dirty="0" smtClean="0">
                <a:solidFill>
                  <a:schemeClr val="bg2">
                    <a:lumMod val="10000"/>
                  </a:schemeClr>
                </a:solidFill>
              </a:rPr>
              <a:t>USA – carrots  ENGLAND </a:t>
            </a:r>
            <a:r>
              <a:rPr lang="en-GB" sz="2200" dirty="0">
                <a:solidFill>
                  <a:schemeClr val="bg2">
                    <a:lumMod val="10000"/>
                  </a:schemeClr>
                </a:solidFill>
              </a:rPr>
              <a:t>–vinegar ENGLAND </a:t>
            </a:r>
            <a:r>
              <a:rPr lang="en-GB" sz="2200" dirty="0" smtClean="0">
                <a:solidFill>
                  <a:schemeClr val="bg2">
                    <a:lumMod val="10000"/>
                  </a:schemeClr>
                </a:solidFill>
              </a:rPr>
              <a:t>– tomatoes 	ENGLAND –limes - CHINA- sugar BRAZIL- salt </a:t>
            </a:r>
            <a:r>
              <a:rPr lang="en-GB" sz="2200" dirty="0">
                <a:solidFill>
                  <a:schemeClr val="bg2">
                    <a:lumMod val="10000"/>
                  </a:schemeClr>
                </a:solidFill>
              </a:rPr>
              <a:t>ENGLAND </a:t>
            </a:r>
          </a:p>
          <a:p>
            <a:pPr marL="0" lvl="0" indent="0">
              <a:buNone/>
            </a:pPr>
            <a:endParaRPr lang="en-GB" sz="2000" dirty="0" smtClean="0">
              <a:solidFill>
                <a:schemeClr val="bg2">
                  <a:lumMod val="10000"/>
                </a:schemeClr>
              </a:solidFill>
            </a:endParaRPr>
          </a:p>
          <a:p>
            <a:pPr marL="457200" lvl="0" indent="-457200">
              <a:buAutoNum type="arabicPeriod"/>
            </a:pPr>
            <a:endParaRPr lang="en-GB" sz="2000" dirty="0">
              <a:solidFill>
                <a:schemeClr val="bg2">
                  <a:lumMod val="10000"/>
                </a:schemeClr>
              </a:solidFill>
            </a:endParaRPr>
          </a:p>
        </p:txBody>
      </p:sp>
      <p:sp>
        <p:nvSpPr>
          <p:cNvPr id="3" name="Rectangle 2"/>
          <p:cNvSpPr/>
          <p:nvPr/>
        </p:nvSpPr>
        <p:spPr>
          <a:xfrm>
            <a:off x="423019" y="427547"/>
            <a:ext cx="5802679" cy="461665"/>
          </a:xfrm>
          <a:prstGeom prst="rect">
            <a:avLst/>
          </a:prstGeom>
        </p:spPr>
        <p:txBody>
          <a:bodyPr wrap="none">
            <a:spAutoFit/>
          </a:bodyPr>
          <a:lstStyle/>
          <a:p>
            <a:r>
              <a:rPr lang="en-GB" sz="2400" dirty="0">
                <a:solidFill>
                  <a:schemeClr val="bg2">
                    <a:lumMod val="10000"/>
                  </a:schemeClr>
                </a:solidFill>
              </a:rPr>
              <a:t>If you don’t know, put a </a:t>
            </a:r>
            <a:r>
              <a:rPr lang="en-GB" sz="2400" b="1" dirty="0" smtClean="0">
                <a:solidFill>
                  <a:srgbClr val="FB23C2"/>
                </a:solidFill>
              </a:rPr>
              <a:t>star *</a:t>
            </a:r>
            <a:r>
              <a:rPr lang="en-GB" sz="2400" dirty="0" smtClean="0">
                <a:solidFill>
                  <a:schemeClr val="bg2">
                    <a:lumMod val="10000"/>
                  </a:schemeClr>
                </a:solidFill>
              </a:rPr>
              <a:t>next </a:t>
            </a:r>
            <a:r>
              <a:rPr lang="en-GB" sz="2400" dirty="0">
                <a:solidFill>
                  <a:schemeClr val="bg2">
                    <a:lumMod val="10000"/>
                  </a:schemeClr>
                </a:solidFill>
              </a:rPr>
              <a:t>to the food</a:t>
            </a:r>
            <a:endParaRPr lang="en-GB" sz="2400" dirty="0"/>
          </a:p>
        </p:txBody>
      </p:sp>
      <p:pic>
        <p:nvPicPr>
          <p:cNvPr id="7172" name="Picture 4" descr="White_cup_of_black_coffee.jpg (2344×238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66" b="83921" l="0" r="97910"/>
                    </a14:imgEffect>
                  </a14:imgLayer>
                </a14:imgProps>
              </a:ext>
              <a:ext uri="{28A0092B-C50C-407E-A947-70E740481C1C}">
                <a14:useLocalDpi xmlns:a14="http://schemas.microsoft.com/office/drawing/2010/main" val="0"/>
              </a:ext>
            </a:extLst>
          </a:blip>
          <a:srcRect r="1749" b="11269"/>
          <a:stretch/>
        </p:blipFill>
        <p:spPr bwMode="auto">
          <a:xfrm>
            <a:off x="9258274" y="1877570"/>
            <a:ext cx="2324125" cy="213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67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467" y="923629"/>
            <a:ext cx="11241022" cy="5300959"/>
          </a:xfrm>
        </p:spPr>
        <p:txBody>
          <a:bodyPr>
            <a:normAutofit/>
          </a:bodyPr>
          <a:lstStyle/>
          <a:p>
            <a:pPr marL="514350" indent="-514350">
              <a:buFont typeface="+mj-lt"/>
              <a:buAutoNum type="arabicPeriod"/>
            </a:pPr>
            <a:r>
              <a:rPr lang="en-GB" dirty="0">
                <a:solidFill>
                  <a:schemeClr val="bg2">
                    <a:lumMod val="10000"/>
                  </a:schemeClr>
                </a:solidFill>
              </a:rPr>
              <a:t>Add the total number of </a:t>
            </a:r>
            <a:r>
              <a:rPr lang="en-GB" dirty="0" smtClean="0">
                <a:solidFill>
                  <a:schemeClr val="bg2">
                    <a:lumMod val="10000"/>
                  </a:schemeClr>
                </a:solidFill>
              </a:rPr>
              <a:t>foods </a:t>
            </a:r>
            <a:r>
              <a:rPr lang="en-GB" dirty="0">
                <a:solidFill>
                  <a:schemeClr val="bg2">
                    <a:lumMod val="10000"/>
                  </a:schemeClr>
                </a:solidFill>
              </a:rPr>
              <a:t>listed on </a:t>
            </a:r>
            <a:r>
              <a:rPr lang="en-GB" dirty="0" smtClean="0">
                <a:solidFill>
                  <a:schemeClr val="bg2">
                    <a:lumMod val="10000"/>
                  </a:schemeClr>
                </a:solidFill>
              </a:rPr>
              <a:t>your page in your original list.</a:t>
            </a:r>
          </a:p>
          <a:p>
            <a:pPr marL="514350" indent="-514350">
              <a:buFont typeface="+mj-lt"/>
              <a:buAutoNum type="arabicPeriod"/>
            </a:pPr>
            <a:endParaRPr lang="en-GB" dirty="0" smtClean="0">
              <a:solidFill>
                <a:schemeClr val="bg2">
                  <a:lumMod val="10000"/>
                </a:schemeClr>
              </a:solidFill>
            </a:endParaRPr>
          </a:p>
          <a:p>
            <a:pPr marL="514350" indent="-514350">
              <a:buFont typeface="+mj-lt"/>
              <a:buAutoNum type="arabicPeriod"/>
            </a:pPr>
            <a:r>
              <a:rPr lang="en-GB" dirty="0" smtClean="0">
                <a:solidFill>
                  <a:schemeClr val="bg2">
                    <a:lumMod val="10000"/>
                  </a:schemeClr>
                </a:solidFill>
              </a:rPr>
              <a:t>Now count up the number of </a:t>
            </a:r>
            <a:r>
              <a:rPr lang="en-GB" b="1" dirty="0" smtClean="0">
                <a:solidFill>
                  <a:srgbClr val="FB23C2"/>
                </a:solidFill>
              </a:rPr>
              <a:t>question </a:t>
            </a:r>
            <a:r>
              <a:rPr lang="en-GB" b="1" dirty="0">
                <a:solidFill>
                  <a:srgbClr val="FB23C2"/>
                </a:solidFill>
              </a:rPr>
              <a:t>marks</a:t>
            </a:r>
            <a:r>
              <a:rPr lang="en-GB" dirty="0">
                <a:solidFill>
                  <a:srgbClr val="FB23C2"/>
                </a:solidFill>
              </a:rPr>
              <a:t> </a:t>
            </a:r>
            <a:r>
              <a:rPr lang="en-GB" dirty="0" smtClean="0">
                <a:solidFill>
                  <a:schemeClr val="bg2">
                    <a:lumMod val="10000"/>
                  </a:schemeClr>
                </a:solidFill>
              </a:rPr>
              <a:t>on your list and take this away from the original number of food items</a:t>
            </a:r>
          </a:p>
          <a:p>
            <a:pPr marL="0" indent="0">
              <a:buNone/>
            </a:pPr>
            <a:r>
              <a:rPr lang="en-GB" sz="2400" b="1" dirty="0">
                <a:solidFill>
                  <a:schemeClr val="bg2">
                    <a:lumMod val="10000"/>
                  </a:schemeClr>
                </a:solidFill>
              </a:rPr>
              <a:t>	</a:t>
            </a:r>
            <a:r>
              <a:rPr lang="en-GB" sz="2400" b="1" dirty="0" smtClean="0">
                <a:solidFill>
                  <a:schemeClr val="bg2">
                    <a:lumMod val="10000"/>
                  </a:schemeClr>
                </a:solidFill>
              </a:rPr>
              <a:t>For example:</a:t>
            </a:r>
          </a:p>
          <a:p>
            <a:pPr marL="0" indent="0">
              <a:buNone/>
            </a:pPr>
            <a:r>
              <a:rPr lang="en-GB" sz="2400" b="1" dirty="0">
                <a:solidFill>
                  <a:schemeClr val="bg2">
                    <a:lumMod val="10000"/>
                  </a:schemeClr>
                </a:solidFill>
              </a:rPr>
              <a:t>	</a:t>
            </a:r>
            <a:r>
              <a:rPr lang="en-GB" sz="2400" b="1" dirty="0" smtClean="0">
                <a:solidFill>
                  <a:schemeClr val="bg2">
                    <a:lumMod val="10000"/>
                  </a:schemeClr>
                </a:solidFill>
              </a:rPr>
              <a:t>21 </a:t>
            </a:r>
            <a:r>
              <a:rPr lang="en-GB" sz="2400" b="1" dirty="0">
                <a:solidFill>
                  <a:schemeClr val="bg2">
                    <a:lumMod val="10000"/>
                  </a:schemeClr>
                </a:solidFill>
              </a:rPr>
              <a:t>food items – 12 question marks </a:t>
            </a:r>
            <a:r>
              <a:rPr lang="en-GB" sz="2400" b="1" dirty="0" smtClean="0">
                <a:solidFill>
                  <a:schemeClr val="bg2">
                    <a:lumMod val="10000"/>
                  </a:schemeClr>
                </a:solidFill>
              </a:rPr>
              <a:t>=</a:t>
            </a:r>
            <a:r>
              <a:rPr lang="en-GB" sz="2400" b="1" dirty="0">
                <a:solidFill>
                  <a:schemeClr val="bg2">
                    <a:lumMod val="10000"/>
                  </a:schemeClr>
                </a:solidFill>
              </a:rPr>
              <a:t>	</a:t>
            </a:r>
            <a:r>
              <a:rPr lang="en-GB" sz="2400" b="1" dirty="0" smtClean="0">
                <a:solidFill>
                  <a:schemeClr val="bg2">
                    <a:lumMod val="10000"/>
                  </a:schemeClr>
                </a:solidFill>
              </a:rPr>
              <a:t>9 </a:t>
            </a:r>
            <a:r>
              <a:rPr lang="en-GB" sz="2400" b="1" dirty="0">
                <a:solidFill>
                  <a:schemeClr val="bg2">
                    <a:lumMod val="10000"/>
                  </a:schemeClr>
                </a:solidFill>
              </a:rPr>
              <a:t>foods with </a:t>
            </a:r>
            <a:r>
              <a:rPr lang="en-GB" sz="2400" b="1" i="1" u="sng" dirty="0" smtClean="0">
                <a:solidFill>
                  <a:schemeClr val="bg2">
                    <a:lumMod val="10000"/>
                  </a:schemeClr>
                </a:solidFill>
              </a:rPr>
              <a:t>known</a:t>
            </a:r>
            <a:r>
              <a:rPr lang="en-GB" sz="2400" b="1" dirty="0" smtClean="0">
                <a:solidFill>
                  <a:schemeClr val="bg2">
                    <a:lumMod val="10000"/>
                  </a:schemeClr>
                </a:solidFill>
              </a:rPr>
              <a:t> ingredients</a:t>
            </a:r>
            <a:endParaRPr lang="en-GB" sz="2400" b="1" dirty="0">
              <a:solidFill>
                <a:schemeClr val="bg2">
                  <a:lumMod val="10000"/>
                </a:schemeClr>
              </a:solidFill>
            </a:endParaRPr>
          </a:p>
          <a:p>
            <a:pPr marL="514350" indent="-514350">
              <a:buFont typeface="+mj-lt"/>
              <a:buAutoNum type="arabicPeriod"/>
            </a:pPr>
            <a:endParaRPr lang="en-GB" dirty="0" smtClean="0">
              <a:solidFill>
                <a:schemeClr val="bg2">
                  <a:lumMod val="10000"/>
                </a:schemeClr>
              </a:solidFill>
            </a:endParaRPr>
          </a:p>
          <a:p>
            <a:pPr marL="0" indent="0">
              <a:buNone/>
            </a:pPr>
            <a:r>
              <a:rPr lang="en-GB" dirty="0" smtClean="0">
                <a:solidFill>
                  <a:schemeClr val="bg2">
                    <a:lumMod val="10000"/>
                  </a:schemeClr>
                </a:solidFill>
              </a:rPr>
              <a:t>3. Now count </a:t>
            </a:r>
            <a:r>
              <a:rPr lang="en-GB" dirty="0">
                <a:solidFill>
                  <a:schemeClr val="bg2">
                    <a:lumMod val="10000"/>
                  </a:schemeClr>
                </a:solidFill>
              </a:rPr>
              <a:t>up the number of </a:t>
            </a:r>
            <a:r>
              <a:rPr lang="en-GB" b="1" dirty="0">
                <a:solidFill>
                  <a:srgbClr val="FB23C2"/>
                </a:solidFill>
              </a:rPr>
              <a:t>stars</a:t>
            </a:r>
            <a:r>
              <a:rPr lang="en-GB" dirty="0">
                <a:solidFill>
                  <a:srgbClr val="FB23C2"/>
                </a:solidFill>
              </a:rPr>
              <a:t> </a:t>
            </a:r>
            <a:r>
              <a:rPr lang="en-GB" dirty="0">
                <a:solidFill>
                  <a:schemeClr val="bg2">
                    <a:lumMod val="10000"/>
                  </a:schemeClr>
                </a:solidFill>
              </a:rPr>
              <a:t>on </a:t>
            </a:r>
            <a:r>
              <a:rPr lang="en-GB" dirty="0" smtClean="0">
                <a:solidFill>
                  <a:schemeClr val="bg2">
                    <a:lumMod val="10000"/>
                  </a:schemeClr>
                </a:solidFill>
              </a:rPr>
              <a:t>your list and </a:t>
            </a:r>
            <a:r>
              <a:rPr lang="en-GB" dirty="0">
                <a:solidFill>
                  <a:schemeClr val="bg2">
                    <a:lumMod val="10000"/>
                  </a:schemeClr>
                </a:solidFill>
              </a:rPr>
              <a:t>take this away from </a:t>
            </a:r>
            <a:r>
              <a:rPr lang="en-GB" dirty="0" smtClean="0">
                <a:solidFill>
                  <a:schemeClr val="bg2">
                    <a:lumMod val="10000"/>
                  </a:schemeClr>
                </a:solidFill>
              </a:rPr>
              <a:t>the        original </a:t>
            </a:r>
            <a:r>
              <a:rPr lang="en-GB" dirty="0">
                <a:solidFill>
                  <a:schemeClr val="bg2">
                    <a:lumMod val="10000"/>
                  </a:schemeClr>
                </a:solidFill>
              </a:rPr>
              <a:t>number of food </a:t>
            </a:r>
            <a:r>
              <a:rPr lang="en-GB" dirty="0" smtClean="0">
                <a:solidFill>
                  <a:schemeClr val="bg2">
                    <a:lumMod val="10000"/>
                  </a:schemeClr>
                </a:solidFill>
              </a:rPr>
              <a:t>items.</a:t>
            </a:r>
          </a:p>
          <a:p>
            <a:pPr marL="457205" lvl="1" indent="0">
              <a:buNone/>
            </a:pPr>
            <a:r>
              <a:rPr lang="en-GB" dirty="0">
                <a:solidFill>
                  <a:schemeClr val="bg2">
                    <a:lumMod val="10000"/>
                  </a:schemeClr>
                </a:solidFill>
              </a:rPr>
              <a:t>	</a:t>
            </a:r>
            <a:r>
              <a:rPr lang="en-GB" b="1" dirty="0" smtClean="0">
                <a:solidFill>
                  <a:schemeClr val="bg2">
                    <a:lumMod val="10000"/>
                  </a:schemeClr>
                </a:solidFill>
              </a:rPr>
              <a:t>For example:</a:t>
            </a:r>
          </a:p>
          <a:p>
            <a:pPr marL="457205" lvl="1" indent="0">
              <a:buNone/>
            </a:pPr>
            <a:r>
              <a:rPr lang="en-GB" b="1" dirty="0">
                <a:solidFill>
                  <a:schemeClr val="bg2">
                    <a:lumMod val="10000"/>
                  </a:schemeClr>
                </a:solidFill>
              </a:rPr>
              <a:t>	</a:t>
            </a:r>
            <a:r>
              <a:rPr lang="en-GB" b="1" dirty="0" smtClean="0">
                <a:solidFill>
                  <a:schemeClr val="bg2">
                    <a:lumMod val="10000"/>
                  </a:schemeClr>
                </a:solidFill>
              </a:rPr>
              <a:t>21 </a:t>
            </a:r>
            <a:r>
              <a:rPr lang="en-GB" b="1" dirty="0">
                <a:solidFill>
                  <a:schemeClr val="bg2">
                    <a:lumMod val="10000"/>
                  </a:schemeClr>
                </a:solidFill>
              </a:rPr>
              <a:t>food items – </a:t>
            </a:r>
            <a:r>
              <a:rPr lang="en-GB" b="1" dirty="0" smtClean="0">
                <a:solidFill>
                  <a:schemeClr val="bg2">
                    <a:lumMod val="10000"/>
                  </a:schemeClr>
                </a:solidFill>
              </a:rPr>
              <a:t>15 </a:t>
            </a:r>
            <a:r>
              <a:rPr lang="en-GB" b="1" dirty="0">
                <a:solidFill>
                  <a:schemeClr val="bg2">
                    <a:lumMod val="10000"/>
                  </a:schemeClr>
                </a:solidFill>
              </a:rPr>
              <a:t>stars = </a:t>
            </a:r>
            <a:r>
              <a:rPr lang="en-GB" b="1" dirty="0" smtClean="0">
                <a:solidFill>
                  <a:schemeClr val="bg2">
                    <a:lumMod val="10000"/>
                  </a:schemeClr>
                </a:solidFill>
              </a:rPr>
              <a:t> 6 foods </a:t>
            </a:r>
            <a:r>
              <a:rPr lang="en-GB" b="1" dirty="0">
                <a:solidFill>
                  <a:schemeClr val="bg2">
                    <a:lumMod val="10000"/>
                  </a:schemeClr>
                </a:solidFill>
              </a:rPr>
              <a:t>from </a:t>
            </a:r>
            <a:r>
              <a:rPr lang="en-GB" b="1" i="1" u="sng" dirty="0" smtClean="0">
                <a:solidFill>
                  <a:schemeClr val="bg2">
                    <a:lumMod val="10000"/>
                  </a:schemeClr>
                </a:solidFill>
              </a:rPr>
              <a:t>known</a:t>
            </a:r>
            <a:r>
              <a:rPr lang="en-GB" b="1" dirty="0" smtClean="0">
                <a:solidFill>
                  <a:schemeClr val="bg2">
                    <a:lumMod val="10000"/>
                  </a:schemeClr>
                </a:solidFill>
              </a:rPr>
              <a:t> places</a:t>
            </a:r>
            <a:endParaRPr lang="en-GB" b="1" dirty="0">
              <a:solidFill>
                <a:schemeClr val="bg2">
                  <a:lumMod val="10000"/>
                </a:schemeClr>
              </a:solidFill>
            </a:endParaRPr>
          </a:p>
          <a:p>
            <a:pPr marL="514350" lvl="0" indent="-514350">
              <a:buFont typeface="+mj-lt"/>
              <a:buAutoNum type="arabicPeriod"/>
            </a:pPr>
            <a:endParaRPr lang="en-GB" dirty="0"/>
          </a:p>
          <a:p>
            <a:pPr marL="514350" indent="-514350">
              <a:buFont typeface="+mj-lt"/>
              <a:buAutoNum type="arabicPeriod"/>
            </a:pPr>
            <a:endParaRPr lang="en-GB" dirty="0" smtClean="0">
              <a:solidFill>
                <a:srgbClr val="FB23C2"/>
              </a:solidFill>
            </a:endParaRPr>
          </a:p>
          <a:p>
            <a:pPr marL="514350" indent="-514350">
              <a:buFont typeface="+mj-lt"/>
              <a:buAutoNum type="arabicPeriod"/>
            </a:pPr>
            <a:endParaRPr lang="en-GB" dirty="0" smtClean="0"/>
          </a:p>
          <a:p>
            <a:pPr marL="0" indent="0">
              <a:buNone/>
            </a:pPr>
            <a:endParaRPr lang="en-GB"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Tree>
    <p:extLst>
      <p:ext uri="{BB962C8B-B14F-4D97-AF65-F5344CB8AC3E}">
        <p14:creationId xmlns:p14="http://schemas.microsoft.com/office/powerpoint/2010/main" val="218682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513" y="677534"/>
            <a:ext cx="11241022" cy="5366301"/>
          </a:xfrm>
        </p:spPr>
        <p:txBody>
          <a:bodyPr>
            <a:normAutofit lnSpcReduction="10000"/>
          </a:bodyPr>
          <a:lstStyle/>
          <a:p>
            <a:pPr marL="0" indent="0">
              <a:buNone/>
            </a:pPr>
            <a:r>
              <a:rPr lang="en-GB" dirty="0" smtClean="0"/>
              <a:t>Using these numbers, work out the </a:t>
            </a:r>
            <a:r>
              <a:rPr lang="en-GB" dirty="0"/>
              <a:t>percentage of food that </a:t>
            </a:r>
            <a:r>
              <a:rPr lang="en-GB" dirty="0" smtClean="0"/>
              <a:t>you have eaten in the past 24 hours about which you know what it was made from and/or where it came from. </a:t>
            </a:r>
          </a:p>
          <a:p>
            <a:pPr marL="0" indent="0">
              <a:buNone/>
            </a:pPr>
            <a:r>
              <a:rPr lang="en-GB" dirty="0" smtClean="0"/>
              <a:t>For example:</a:t>
            </a:r>
          </a:p>
          <a:p>
            <a:pPr marL="0" indent="0">
              <a:lnSpc>
                <a:spcPct val="120000"/>
              </a:lnSpc>
              <a:spcBef>
                <a:spcPts val="0"/>
              </a:spcBef>
              <a:buNone/>
            </a:pPr>
            <a:r>
              <a:rPr lang="en-GB" sz="2200" b="1" dirty="0">
                <a:solidFill>
                  <a:srgbClr val="FB23C2"/>
                </a:solidFill>
              </a:rPr>
              <a:t>(KNOWN FOOD INGREDIENTS: e.g. 9/21 = 43%</a:t>
            </a:r>
            <a:r>
              <a:rPr lang="en-GB" sz="3500" dirty="0">
                <a:solidFill>
                  <a:srgbClr val="FB23C2"/>
                </a:solidFill>
              </a:rPr>
              <a:t> / </a:t>
            </a:r>
            <a:r>
              <a:rPr lang="en-GB" sz="2200" b="1" dirty="0">
                <a:solidFill>
                  <a:srgbClr val="FB23C2"/>
                </a:solidFill>
              </a:rPr>
              <a:t>KNOWN FOOD ORIGINS: e.g. 6/21 = 29%)</a:t>
            </a:r>
            <a:endParaRPr lang="en-GB" sz="1500" b="1" dirty="0">
              <a:solidFill>
                <a:srgbClr val="FB23C2"/>
              </a:solidFill>
            </a:endParaRPr>
          </a:p>
          <a:p>
            <a:pPr marL="0" indent="0">
              <a:buNone/>
            </a:pPr>
            <a:r>
              <a:rPr lang="en-GB" sz="1700" dirty="0"/>
              <a:t>*These are very rough calculations simply to give a quick insight into some of our interactions with food</a:t>
            </a:r>
          </a:p>
          <a:p>
            <a:pPr marL="0" indent="0">
              <a:buNone/>
            </a:pPr>
            <a:endParaRPr lang="en-GB" dirty="0">
              <a:solidFill>
                <a:srgbClr val="3F8892"/>
              </a:solidFill>
            </a:endParaRPr>
          </a:p>
          <a:p>
            <a:pPr marL="0" indent="0">
              <a:buNone/>
            </a:pPr>
            <a:r>
              <a:rPr lang="en-GB" b="1" i="1" dirty="0"/>
              <a:t>“I don’t know what 57% of the food actually is that I have eaten in the past 24 hours, and I don’t know where 71% of it has come </a:t>
            </a:r>
            <a:r>
              <a:rPr lang="en-GB" b="1" i="1" dirty="0" smtClean="0"/>
              <a:t>from”</a:t>
            </a:r>
          </a:p>
          <a:p>
            <a:pPr marL="0" indent="0">
              <a:buNone/>
            </a:pPr>
            <a:endParaRPr lang="en-GB" dirty="0">
              <a:solidFill>
                <a:srgbClr val="FB23C2"/>
              </a:solidFill>
            </a:endParaRPr>
          </a:p>
          <a:p>
            <a:pPr marL="0" indent="0">
              <a:buNone/>
            </a:pPr>
            <a:r>
              <a:rPr lang="en-GB" dirty="0"/>
              <a:t>Share findings by using this sentence above with the class and then discuss the following question, using these findings to support your thoughts:</a:t>
            </a:r>
          </a:p>
          <a:p>
            <a:pPr marL="0" indent="0">
              <a:buNone/>
            </a:pPr>
            <a:endParaRPr lang="en-GB"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Tree>
    <p:extLst>
      <p:ext uri="{BB962C8B-B14F-4D97-AF65-F5344CB8AC3E}">
        <p14:creationId xmlns:p14="http://schemas.microsoft.com/office/powerpoint/2010/main" val="30418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370312"/>
            <a:ext cx="11357344" cy="1190958"/>
          </a:xfrm>
        </p:spPr>
        <p:txBody>
          <a:bodyPr/>
          <a:lstStyle/>
          <a:p>
            <a:r>
              <a:rPr lang="en-GB" dirty="0"/>
              <a:t>In this lesson, students will:</a:t>
            </a:r>
          </a:p>
        </p:txBody>
      </p:sp>
      <p:sp>
        <p:nvSpPr>
          <p:cNvPr id="3" name="Content Placeholder 2"/>
          <p:cNvSpPr>
            <a:spLocks noGrp="1"/>
          </p:cNvSpPr>
          <p:nvPr>
            <p:ph idx="1"/>
          </p:nvPr>
        </p:nvSpPr>
        <p:spPr>
          <a:xfrm>
            <a:off x="1727335" y="1815910"/>
            <a:ext cx="10095857" cy="4591240"/>
          </a:xfrm>
        </p:spPr>
        <p:txBody>
          <a:bodyPr>
            <a:normAutofit/>
          </a:bodyPr>
          <a:lstStyle/>
          <a:p>
            <a:pPr marL="0" indent="0">
              <a:buNone/>
            </a:pPr>
            <a:r>
              <a:rPr lang="en-GB" dirty="0"/>
              <a:t>Think about and </a:t>
            </a:r>
            <a:r>
              <a:rPr lang="en-GB" dirty="0" smtClean="0"/>
              <a:t>explore our relationship with food, how it has developed and evolved over history and its many different meanings</a:t>
            </a:r>
            <a:endParaRPr lang="en-GB" dirty="0"/>
          </a:p>
          <a:p>
            <a:pPr marL="0" indent="0">
              <a:buNone/>
            </a:pPr>
            <a:endParaRPr lang="en-GB" sz="2400" dirty="0"/>
          </a:p>
          <a:p>
            <a:pPr marL="0" indent="0">
              <a:buNone/>
            </a:pPr>
            <a:r>
              <a:rPr lang="en-GB" dirty="0"/>
              <a:t>Understand </a:t>
            </a:r>
            <a:r>
              <a:rPr lang="en-GB" dirty="0" smtClean="0"/>
              <a:t>how we react to the food that we eat and its direct (and indirect) impact on our physical, emotional and mental health</a:t>
            </a:r>
            <a:endParaRPr lang="en-GB" dirty="0"/>
          </a:p>
          <a:p>
            <a:pPr marL="0" indent="0">
              <a:buNone/>
            </a:pPr>
            <a:endParaRPr lang="en-GB" sz="1600" dirty="0"/>
          </a:p>
          <a:p>
            <a:pPr marL="0" indent="0">
              <a:buNone/>
            </a:pPr>
            <a:r>
              <a:rPr lang="en-GB" dirty="0"/>
              <a:t>Explore and unravel </a:t>
            </a:r>
            <a:r>
              <a:rPr lang="en-GB" dirty="0" smtClean="0"/>
              <a:t>some of the ripple effects and consequences of our current dietary choices, thinking about other ways to approach food</a:t>
            </a:r>
            <a:endParaRPr lang="en-GB" dirty="0"/>
          </a:p>
        </p:txBody>
      </p:sp>
      <p:sp>
        <p:nvSpPr>
          <p:cNvPr id="1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Foco"/>
              </a:rPr>
              <a:t>UNLEARN!</a:t>
            </a:r>
            <a:endParaRPr lang="en-GB" sz="1600" b="1" dirty="0">
              <a:solidFill>
                <a:srgbClr val="FEE725"/>
              </a:solidFill>
              <a:latin typeface="Foco"/>
            </a:endParaRPr>
          </a:p>
        </p:txBody>
      </p:sp>
    </p:spTree>
    <p:extLst>
      <p:ext uri="{BB962C8B-B14F-4D97-AF65-F5344CB8AC3E}">
        <p14:creationId xmlns:p14="http://schemas.microsoft.com/office/powerpoint/2010/main" val="565553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07924" y="1561993"/>
            <a:ext cx="3360882" cy="3360882"/>
          </a:xfrm>
          <a:prstGeom prst="rect">
            <a:avLst/>
          </a:prstGeom>
        </p:spPr>
      </p:pic>
      <p:sp>
        <p:nvSpPr>
          <p:cNvPr id="12" name="Rectangle 11"/>
          <p:cNvSpPr/>
          <p:nvPr/>
        </p:nvSpPr>
        <p:spPr>
          <a:xfrm>
            <a:off x="4863246" y="2079337"/>
            <a:ext cx="2401712" cy="2308324"/>
          </a:xfrm>
          <a:prstGeom prst="rect">
            <a:avLst/>
          </a:prstGeom>
        </p:spPr>
        <p:txBody>
          <a:bodyPr wrap="square">
            <a:spAutoFit/>
          </a:bodyPr>
          <a:lstStyle/>
          <a:p>
            <a:pPr algn="ctr"/>
            <a:r>
              <a:rPr lang="en-GB" sz="2400" dirty="0" smtClean="0"/>
              <a:t>Is it important to know where our food comes from and what it is made from?  Why? Why not?</a:t>
            </a:r>
            <a:endParaRPr lang="en-GB" sz="2400" dirty="0">
              <a:solidFill>
                <a:schemeClr val="bg1"/>
              </a:solidFill>
              <a:latin typeface="Century Gothic" panose="020B0502020202020204" pitchFamily="34" charset="0"/>
              <a:ea typeface="Cambria Math" panose="020405030504060302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877" y="4082480"/>
            <a:ext cx="1368928" cy="2369298"/>
          </a:xfrm>
          <a:prstGeom prst="rect">
            <a:avLst/>
          </a:prstGeom>
        </p:spPr>
      </p:pic>
    </p:spTree>
    <p:extLst>
      <p:ext uri="{BB962C8B-B14F-4D97-AF65-F5344CB8AC3E}">
        <p14:creationId xmlns:p14="http://schemas.microsoft.com/office/powerpoint/2010/main" val="232385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77" y="1315186"/>
            <a:ext cx="11342429" cy="2906162"/>
          </a:xfrm>
        </p:spPr>
        <p:txBody>
          <a:bodyPr/>
          <a:lstStyle/>
          <a:p>
            <a:r>
              <a:rPr lang="en-GB" dirty="0" smtClean="0"/>
              <a:t>Making your own food</a:t>
            </a:r>
            <a:r>
              <a:rPr lang="en-GB" dirty="0"/>
              <a:t/>
            </a:r>
            <a:br>
              <a:rPr lang="en-GB" dirty="0"/>
            </a:br>
            <a:r>
              <a:rPr lang="en-GB" sz="3200" b="1" dirty="0" smtClean="0">
                <a:solidFill>
                  <a:srgbClr val="7030A0"/>
                </a:solidFill>
                <a:latin typeface="Century Gothic" panose="020B0502020202020204" pitchFamily="34" charset="0"/>
                <a:cs typeface="Times New Roman" panose="02020603050405020304" pitchFamily="18" charset="0"/>
              </a:rPr>
              <a:t>20</a:t>
            </a:r>
            <a:r>
              <a:rPr lang="en-GB" sz="32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32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minutes +</a:t>
            </a:r>
            <a:endParaRPr lang="en-GB" sz="3200" b="1"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Tree>
    <p:extLst>
      <p:ext uri="{BB962C8B-B14F-4D97-AF65-F5344CB8AC3E}">
        <p14:creationId xmlns:p14="http://schemas.microsoft.com/office/powerpoint/2010/main" val="3513273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297925" y="840400"/>
            <a:ext cx="111495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7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the short </a:t>
            </a:r>
            <a:r>
              <a:rPr lang="en-GB" altLang="en-US" sz="2700" dirty="0">
                <a:ea typeface="Calibri" panose="020F0502020204030204" pitchFamily="34" charset="0"/>
                <a:cs typeface="Times New Roman" panose="02020603050405020304" pitchFamily="18" charset="0"/>
              </a:rPr>
              <a:t>film</a:t>
            </a:r>
            <a:r>
              <a:rPr kumimoji="0" lang="en-GB" altLang="en-US" sz="27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lang="en-GB" altLang="en-US" sz="2700" dirty="0">
                <a:ea typeface="Calibri" panose="020F0502020204030204" pitchFamily="34" charset="0"/>
                <a:cs typeface="Times New Roman" panose="02020603050405020304" pitchFamily="18" charset="0"/>
              </a:rPr>
              <a:t>3.44</a:t>
            </a:r>
            <a:r>
              <a:rPr kumimoji="0" lang="en-GB" altLang="en-US" sz="27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mins) made by </a:t>
            </a:r>
            <a:r>
              <a:rPr lang="en-GB" altLang="en-US" sz="2700" dirty="0">
                <a:ea typeface="Calibri" panose="020F0502020204030204" pitchFamily="34" charset="0"/>
                <a:cs typeface="Times New Roman" panose="02020603050405020304" pitchFamily="18" charset="0"/>
              </a:rPr>
              <a:t>Andy George </a:t>
            </a:r>
            <a:r>
              <a:rPr kumimoji="0" lang="en-GB" altLang="en-US" sz="2700" b="0" i="0" u="none" strike="noStrike" cap="none" normalizeH="0" dirty="0">
                <a:ln>
                  <a:noFill/>
                </a:ln>
                <a:solidFill>
                  <a:schemeClr val="tx1"/>
                </a:solidFill>
                <a:effectLst/>
                <a:ea typeface="Calibri" panose="020F0502020204030204" pitchFamily="34" charset="0"/>
                <a:cs typeface="Times New Roman" panose="02020603050405020304" pitchFamily="18" charset="0"/>
              </a:rPr>
              <a:t>entitled:</a:t>
            </a:r>
            <a:endParaRPr kumimoji="0" lang="en-GB" altLang="en-US" sz="27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297925" y="2205678"/>
            <a:ext cx="5398006"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sz="3600" b="1" u="sng" dirty="0">
                <a:hlinkClick r:id="rId2"/>
              </a:rPr>
              <a:t>How to make a $1500 sandwich in only 6 months</a:t>
            </a:r>
            <a:endParaRPr lang="en-GB" sz="3600" b="1" u="sng" dirty="0"/>
          </a:p>
          <a:p>
            <a:r>
              <a:rPr lang="en-GB" altLang="en-US" sz="1400" b="1" dirty="0" smtClean="0">
                <a:ea typeface="Calibri" panose="020F0502020204030204" pitchFamily="34" charset="0"/>
                <a:cs typeface="Times New Roman" panose="02020603050405020304" pitchFamily="18" charset="0"/>
              </a:rPr>
              <a:t>Click </a:t>
            </a:r>
            <a:r>
              <a:rPr lang="en-GB" altLang="en-US" sz="1400" b="1" dirty="0">
                <a:ea typeface="Calibri" panose="020F0502020204030204" pitchFamily="34" charset="0"/>
                <a:cs typeface="Times New Roman" panose="02020603050405020304" pitchFamily="18" charset="0"/>
              </a:rPr>
              <a:t>on the link above for the </a:t>
            </a:r>
            <a:r>
              <a:rPr lang="en-GB" altLang="en-US" sz="1400" b="1" dirty="0" smtClean="0">
                <a:ea typeface="Calibri" panose="020F0502020204030204" pitchFamily="34" charset="0"/>
                <a:cs typeface="Times New Roman" panose="02020603050405020304" pitchFamily="18" charset="0"/>
              </a:rPr>
              <a:t>hyperlink)</a:t>
            </a: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pic>
        <p:nvPicPr>
          <p:cNvPr id="15" name="Picture 14" descr="https://i.ytimg.com/vi/URvWSsAgtJE/maxresdefault.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0" y="1804063"/>
            <a:ext cx="5504688" cy="3634773"/>
          </a:xfrm>
          <a:prstGeom prst="rect">
            <a:avLst/>
          </a:prstGeom>
          <a:noFill/>
          <a:ln>
            <a:noFill/>
          </a:ln>
        </p:spPr>
      </p:pic>
    </p:spTree>
    <p:extLst>
      <p:ext uri="{BB962C8B-B14F-4D97-AF65-F5344CB8AC3E}">
        <p14:creationId xmlns:p14="http://schemas.microsoft.com/office/powerpoint/2010/main" val="1432526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922008" y="2030751"/>
            <a:ext cx="47884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a:t>
            </a:r>
            <a:r>
              <a:rPr kumimoji="0" lang="en-GB" altLang="en-US" sz="2400"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consider the following questions:</a:t>
            </a:r>
            <a:endParaRPr kumimoji="0" lang="en-GB" altLang="en-US" sz="4000" b="0" i="0" u="none" strike="noStrike" cap="none" normalizeH="0" baseline="0" dirty="0">
              <a:ln>
                <a:noFill/>
              </a:ln>
              <a:solidFill>
                <a:schemeClr val="tx1"/>
              </a:solidFill>
              <a:effectLst/>
            </a:endParaRPr>
          </a:p>
        </p:txBody>
      </p:sp>
      <p:sp>
        <p:nvSpPr>
          <p:cNvPr id="2" name="Rectangle 1"/>
          <p:cNvSpPr/>
          <p:nvPr/>
        </p:nvSpPr>
        <p:spPr>
          <a:xfrm>
            <a:off x="978408" y="1627632"/>
            <a:ext cx="5504688" cy="3634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 PICTURE FROM THE FILM HERE</a:t>
            </a:r>
          </a:p>
        </p:txBody>
      </p:sp>
      <p:pic>
        <p:nvPicPr>
          <p:cNvPr id="11" name="Picture 10" descr="https://i.ytimg.com/vi/URvWSsAgtJE/maxresdefault.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978409" y="1627632"/>
            <a:ext cx="5504688" cy="3634773"/>
          </a:xfrm>
          <a:prstGeom prst="rect">
            <a:avLst/>
          </a:prstGeom>
          <a:noFill/>
          <a:ln>
            <a:noFill/>
          </a:ln>
        </p:spPr>
      </p:pic>
    </p:spTree>
    <p:extLst>
      <p:ext uri="{BB962C8B-B14F-4D97-AF65-F5344CB8AC3E}">
        <p14:creationId xmlns:p14="http://schemas.microsoft.com/office/powerpoint/2010/main" val="33791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9178" y="789084"/>
            <a:ext cx="3571653" cy="3571653"/>
          </a:xfrm>
          <a:prstGeom prst="rect">
            <a:avLst/>
          </a:prstGeom>
        </p:spPr>
      </p:pic>
      <p:pic>
        <p:nvPicPr>
          <p:cNvPr id="8"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10487" y="1605414"/>
            <a:ext cx="3355246" cy="3355246"/>
          </a:xfrm>
          <a:prstGeom prst="rect">
            <a:avLst/>
          </a:prstGeom>
        </p:spPr>
      </p:pic>
      <p:sp>
        <p:nvSpPr>
          <p:cNvPr id="9" name="TextBox 8"/>
          <p:cNvSpPr txBox="1"/>
          <p:nvPr/>
        </p:nvSpPr>
        <p:spPr>
          <a:xfrm>
            <a:off x="5190752" y="2370063"/>
            <a:ext cx="2194715" cy="1938992"/>
          </a:xfrm>
          <a:prstGeom prst="rect">
            <a:avLst/>
          </a:prstGeom>
          <a:noFill/>
        </p:spPr>
        <p:txBody>
          <a:bodyPr wrap="square" rtlCol="0">
            <a:spAutoFit/>
          </a:bodyPr>
          <a:lstStyle/>
          <a:p>
            <a:pPr algn="ctr"/>
            <a:r>
              <a:rPr lang="en-GB" sz="2400" dirty="0"/>
              <a:t>Which element would you find the most challenging</a:t>
            </a:r>
            <a:r>
              <a:rPr lang="en-GB" sz="2400" dirty="0" smtClean="0"/>
              <a:t>? Why?</a:t>
            </a:r>
            <a:endParaRPr lang="en-GB" sz="2400" dirty="0"/>
          </a:p>
        </p:txBody>
      </p:sp>
      <p:sp>
        <p:nvSpPr>
          <p:cNvPr id="10" name="Rectangle 9"/>
          <p:cNvSpPr/>
          <p:nvPr/>
        </p:nvSpPr>
        <p:spPr>
          <a:xfrm>
            <a:off x="1366124" y="1605414"/>
            <a:ext cx="2637760" cy="1569660"/>
          </a:xfrm>
          <a:prstGeom prst="rect">
            <a:avLst/>
          </a:prstGeom>
        </p:spPr>
        <p:txBody>
          <a:bodyPr wrap="square">
            <a:spAutoFit/>
          </a:bodyPr>
          <a:lstStyle/>
          <a:p>
            <a:pPr algn="ctr"/>
            <a:r>
              <a:rPr lang="en-GB" sz="2400" dirty="0"/>
              <a:t>Why do you think Andy decided to “make” his sandwich?</a:t>
            </a:r>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65734" y="2046367"/>
            <a:ext cx="3616666" cy="3616666"/>
          </a:xfrm>
          <a:prstGeom prst="rect">
            <a:avLst/>
          </a:prstGeom>
        </p:spPr>
      </p:pic>
      <p:sp>
        <p:nvSpPr>
          <p:cNvPr id="11" name="TextBox 10"/>
          <p:cNvSpPr txBox="1"/>
          <p:nvPr/>
        </p:nvSpPr>
        <p:spPr>
          <a:xfrm>
            <a:off x="8378104" y="2574910"/>
            <a:ext cx="2988395" cy="2677656"/>
          </a:xfrm>
          <a:prstGeom prst="rect">
            <a:avLst/>
          </a:prstGeom>
          <a:noFill/>
        </p:spPr>
        <p:txBody>
          <a:bodyPr wrap="square" rtlCol="0">
            <a:spAutoFit/>
          </a:bodyPr>
          <a:lstStyle/>
          <a:p>
            <a:pPr algn="ctr"/>
            <a:r>
              <a:rPr lang="en-GB" sz="2400" dirty="0"/>
              <a:t>How might being removed from the production and processing of our food affect our food choices and eating habits?</a:t>
            </a:r>
          </a:p>
        </p:txBody>
      </p:sp>
    </p:spTree>
    <p:extLst>
      <p:ext uri="{BB962C8B-B14F-4D97-AF65-F5344CB8AC3E}">
        <p14:creationId xmlns:p14="http://schemas.microsoft.com/office/powerpoint/2010/main" val="2779427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058037"/>
            <a:ext cx="10515600" cy="4351338"/>
          </a:xfrm>
        </p:spPr>
        <p:txBody>
          <a:bodyPr>
            <a:normAutofit/>
          </a:bodyPr>
          <a:lstStyle/>
          <a:p>
            <a:pPr marL="0" indent="0">
              <a:buNone/>
            </a:pPr>
            <a:r>
              <a:rPr lang="en-GB" sz="2400" dirty="0" smtClean="0"/>
              <a:t>Take a look at an </a:t>
            </a:r>
            <a:r>
              <a:rPr lang="en-GB" sz="2400" b="1" u="sng" dirty="0" smtClean="0">
                <a:hlinkClick r:id="rId2"/>
              </a:rPr>
              <a:t>article</a:t>
            </a:r>
            <a:r>
              <a:rPr lang="en-GB" sz="2400" dirty="0" smtClean="0"/>
              <a:t> from The Guardian newspaper exploring </a:t>
            </a:r>
            <a:r>
              <a:rPr lang="en-GB" sz="2400" dirty="0"/>
              <a:t>some of the reasons behind why Andy George decided to make his sandwich and understand the processes involved. </a:t>
            </a:r>
          </a:p>
          <a:p>
            <a:pPr marL="0" indent="0">
              <a:buNone/>
            </a:pPr>
            <a:endParaRPr lang="en-GB" sz="2400" dirty="0"/>
          </a:p>
          <a:p>
            <a:pPr marL="0" indent="0">
              <a:buNone/>
            </a:pPr>
            <a:r>
              <a:rPr lang="en-GB" sz="2400" dirty="0"/>
              <a:t>Discuss some of the ideas raised in the </a:t>
            </a:r>
            <a:r>
              <a:rPr lang="en-GB" sz="2400" dirty="0" smtClean="0"/>
              <a:t>article (printed on the following slides).</a:t>
            </a:r>
            <a:endParaRPr lang="en-GB" sz="2400" dirty="0"/>
          </a:p>
          <a:p>
            <a:pPr marL="0" indent="0">
              <a:buNone/>
            </a:pPr>
            <a:endParaRPr lang="en-GB" sz="2400"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pic>
        <p:nvPicPr>
          <p:cNvPr id="2050" name="Picture 2" descr="http://cdn.newsapi.com.au/image/v1/585257f18c01cc76378563164633b5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5538" y="3608451"/>
            <a:ext cx="4385483" cy="261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946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The $1,500 sandwich-from-scratch guy: 'Now it's hard for me to waste any food'</a:t>
            </a:r>
            <a:endParaRPr lang="en-GB" b="1" dirty="0"/>
          </a:p>
        </p:txBody>
      </p:sp>
      <p:sp>
        <p:nvSpPr>
          <p:cNvPr id="2" name="Content Placeholder 1"/>
          <p:cNvSpPr>
            <a:spLocks noGrp="1"/>
          </p:cNvSpPr>
          <p:nvPr>
            <p:ph idx="1"/>
          </p:nvPr>
        </p:nvSpPr>
        <p:spPr>
          <a:xfrm>
            <a:off x="533402" y="1848219"/>
            <a:ext cx="10515600" cy="4376369"/>
          </a:xfrm>
        </p:spPr>
        <p:txBody>
          <a:bodyPr>
            <a:normAutofit/>
          </a:bodyPr>
          <a:lstStyle/>
          <a:p>
            <a:pPr marL="0" indent="0">
              <a:buNone/>
            </a:pPr>
            <a:r>
              <a:rPr lang="en-GB" sz="2000" b="1" dirty="0" smtClean="0"/>
              <a:t>The </a:t>
            </a:r>
            <a:r>
              <a:rPr lang="en-GB" sz="2000" b="1" dirty="0"/>
              <a:t>Guardian | by Bailey Peraita</a:t>
            </a:r>
          </a:p>
          <a:p>
            <a:pPr marL="0" indent="0">
              <a:buNone/>
            </a:pPr>
            <a:r>
              <a:rPr lang="en-US" dirty="0"/>
              <a:t>Minneapolis native and YouTuber Andy George took six months to create a sandwich and all its ingredients entirely from scratch; his video documenting the process has gone viral, with more than 1.4m views in the past two weeks</a:t>
            </a:r>
            <a:r>
              <a:rPr lang="en-US" dirty="0" smtClean="0"/>
              <a:t>.</a:t>
            </a:r>
            <a:endParaRPr lang="en-US" dirty="0"/>
          </a:p>
          <a:p>
            <a:pPr marL="0" indent="0">
              <a:buNone/>
            </a:pPr>
            <a:r>
              <a:rPr lang="en-US" dirty="0"/>
              <a:t>Without the convenience of a supply chain, cheap labor, technological advancement, global food networks or even substitutes, it took George 16 steps to complete his meal and cost him a staggering $1,500 – for one simple sandwich.</a:t>
            </a:r>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Tree>
    <p:extLst>
      <p:ext uri="{BB962C8B-B14F-4D97-AF65-F5344CB8AC3E}">
        <p14:creationId xmlns:p14="http://schemas.microsoft.com/office/powerpoint/2010/main" val="3918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274" y="562929"/>
            <a:ext cx="10515600" cy="5283834"/>
          </a:xfrm>
        </p:spPr>
        <p:txBody>
          <a:bodyPr>
            <a:normAutofit/>
          </a:bodyPr>
          <a:lstStyle/>
          <a:p>
            <a:pPr marL="0" indent="0">
              <a:buNone/>
            </a:pPr>
            <a:r>
              <a:rPr lang="en-US" dirty="0"/>
              <a:t>George grew up in the suburbs, without an abundant amount of knowledge of farm life. He says it was pure curiosity that drew him to this experiment.</a:t>
            </a:r>
          </a:p>
          <a:p>
            <a:pPr marL="0" indent="0">
              <a:buNone/>
            </a:pPr>
            <a:endParaRPr lang="en-US" dirty="0"/>
          </a:p>
          <a:p>
            <a:pPr marL="0" indent="0">
              <a:buNone/>
            </a:pPr>
            <a:r>
              <a:rPr lang="en-US" dirty="0"/>
              <a:t>“The average person is less involved in the creation of their own food supply. And we do lose something by not having that connection,” he said. “It’s good to make your own garden and keep in touch and be aware of where your food actually comes from.”</a:t>
            </a:r>
            <a:endParaRPr lang="en-US" b="1" dirty="0"/>
          </a:p>
          <a:p>
            <a:endParaRPr lang="en-GB"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pic>
        <p:nvPicPr>
          <p:cNvPr id="5122" name="Picture 2" descr="https://s.yimg.com/ny/api/res/1.2/uIMvzWGzQTpdBFRdhiurzg--/YXBwaWQ9aGlnaGxhbmRlcjtzbT0xO3c9MTExMztoPTYwNDtpbD1wbGFuZQ--/http:/41.media.tumblr.com/6add3ffb28ffc23a20bd0812b9287758/tumblr_inline_nusggn3stf1sxxi4e_1280.png.cf.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3556" y="4290476"/>
            <a:ext cx="3900426" cy="211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50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2" y="480885"/>
            <a:ext cx="10515600" cy="5743703"/>
          </a:xfrm>
        </p:spPr>
        <p:txBody>
          <a:bodyPr>
            <a:normAutofit/>
          </a:bodyPr>
          <a:lstStyle/>
          <a:p>
            <a:pPr marL="0" indent="0">
              <a:buNone/>
            </a:pPr>
            <a:r>
              <a:rPr lang="en-US" b="1" dirty="0" smtClean="0"/>
              <a:t>Q: Of </a:t>
            </a:r>
            <a:r>
              <a:rPr lang="en-US" b="1" dirty="0"/>
              <a:t>all the meals in the world to make, why choose a sandwich?</a:t>
            </a:r>
            <a:r>
              <a:rPr lang="en-US" dirty="0"/>
              <a:t> </a:t>
            </a:r>
            <a:endParaRPr lang="en-US" dirty="0" smtClean="0"/>
          </a:p>
          <a:p>
            <a:pPr marL="0" indent="0">
              <a:buNone/>
            </a:pPr>
            <a:r>
              <a:rPr lang="en-US" dirty="0" smtClean="0"/>
              <a:t>A </a:t>
            </a:r>
            <a:r>
              <a:rPr lang="en-US" dirty="0"/>
              <a:t>sandwich is a complete meal. I thought before of a few different things but I was really curious about making bread. Making a sandwich seems simple, but surprisingly it is super complex</a:t>
            </a:r>
            <a:r>
              <a:rPr lang="en-US" dirty="0" smtClean="0"/>
              <a:t>.</a:t>
            </a:r>
          </a:p>
          <a:p>
            <a:pPr marL="0" indent="0">
              <a:buNone/>
            </a:pPr>
            <a:endParaRPr lang="en-US" dirty="0"/>
          </a:p>
          <a:p>
            <a:pPr marL="0" indent="0">
              <a:buNone/>
            </a:pPr>
            <a:r>
              <a:rPr lang="en-US" b="1" dirty="0" smtClean="0"/>
              <a:t>Q: Did </a:t>
            </a:r>
            <a:r>
              <a:rPr lang="en-US" b="1" dirty="0"/>
              <a:t>you enjoy the sandwich?</a:t>
            </a:r>
            <a:r>
              <a:rPr lang="en-US" dirty="0"/>
              <a:t> </a:t>
            </a:r>
            <a:endParaRPr lang="en-US" dirty="0" smtClean="0"/>
          </a:p>
          <a:p>
            <a:pPr marL="0" indent="0">
              <a:buNone/>
            </a:pPr>
            <a:r>
              <a:rPr lang="en-US" dirty="0" smtClean="0"/>
              <a:t>It </a:t>
            </a:r>
            <a:r>
              <a:rPr lang="en-US" dirty="0"/>
              <a:t>wasn’t bad. The six months </a:t>
            </a:r>
            <a:r>
              <a:rPr lang="en-US" dirty="0" smtClean="0"/>
              <a:t>of my life were </a:t>
            </a:r>
            <a:r>
              <a:rPr lang="en-US" dirty="0"/>
              <a:t>not bad.</a:t>
            </a:r>
          </a:p>
          <a:p>
            <a:endParaRPr lang="en-GB" sz="3200"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pic>
        <p:nvPicPr>
          <p:cNvPr id="3074" name="Picture 2" descr="http://redkingsingh.tv/wp-content/uploads/2015/09/How-To-Make-A-1500-Sandwich-In-Only-6-Months-Vide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876"/>
          <a:stretch/>
        </p:blipFill>
        <p:spPr bwMode="auto">
          <a:xfrm>
            <a:off x="7599148" y="3683953"/>
            <a:ext cx="4197780" cy="288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71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702" y="3008377"/>
            <a:ext cx="7455406" cy="3081528"/>
          </a:xfrm>
        </p:spPr>
        <p:txBody>
          <a:bodyPr>
            <a:normAutofit/>
          </a:bodyPr>
          <a:lstStyle/>
          <a:p>
            <a:pPr marL="0" indent="0">
              <a:buNone/>
            </a:pPr>
            <a:r>
              <a:rPr lang="en-US" b="1" dirty="0" smtClean="0"/>
              <a:t>Q</a:t>
            </a:r>
            <a:r>
              <a:rPr lang="en-US" b="1" dirty="0"/>
              <a:t>: What was your least favorite part of the process?</a:t>
            </a:r>
            <a:r>
              <a:rPr lang="en-US" dirty="0"/>
              <a:t> </a:t>
            </a:r>
            <a:endParaRPr lang="en-US" dirty="0" smtClean="0"/>
          </a:p>
          <a:p>
            <a:pPr marL="0" indent="0">
              <a:buNone/>
            </a:pPr>
            <a:r>
              <a:rPr lang="en-US" dirty="0" smtClean="0"/>
              <a:t>Probably </a:t>
            </a:r>
            <a:r>
              <a:rPr lang="en-US" dirty="0"/>
              <a:t>the [killing of the] chicken, I definitely didn’t look forward to having to do that. it wasn’t as hard as I thought it might be, although I didn’t take much pleasure in having to kill to eat it.</a:t>
            </a:r>
          </a:p>
          <a:p>
            <a:endParaRPr lang="en-GB"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pic>
        <p:nvPicPr>
          <p:cNvPr id="6" name="Picture 2" descr="http://i.dailymail.co.uk/i/pix/2015/09/17/17/2C6DF49200000578-0-image-a-33_144250747390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153402" y="3813048"/>
            <a:ext cx="3960699" cy="227685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393702" y="0"/>
            <a:ext cx="11531598" cy="2724277"/>
          </a:xfrm>
          <a:prstGeom prst="rect">
            <a:avLst/>
          </a:prstGeom>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Q: What was your favorite part of the process?</a:t>
            </a:r>
            <a:r>
              <a:rPr lang="en-US" dirty="0" smtClean="0"/>
              <a:t> </a:t>
            </a:r>
          </a:p>
          <a:p>
            <a:pPr marL="0" indent="0">
              <a:buFont typeface="Arial" panose="020B0604020202020204" pitchFamily="34" charset="0"/>
              <a:buNone/>
            </a:pPr>
            <a:r>
              <a:rPr lang="en-US" dirty="0" smtClean="0"/>
              <a:t>I really enjoyed milking the cow. They were friendly and liked to be rubbed on the base of their tails, but it was also scary because the farmer was telling me that if spooked, they kick with what’s called the “death kick”.</a:t>
            </a:r>
          </a:p>
          <a:p>
            <a:endParaRPr lang="en-GB" dirty="0"/>
          </a:p>
        </p:txBody>
      </p:sp>
    </p:spTree>
    <p:extLst>
      <p:ext uri="{BB962C8B-B14F-4D97-AF65-F5344CB8AC3E}">
        <p14:creationId xmlns:p14="http://schemas.microsoft.com/office/powerpoint/2010/main" val="11997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a:ea typeface="Calibri" panose="020F0502020204030204" pitchFamily="34" charset="0"/>
                <a:cs typeface="Times New Roman" panose="02020603050405020304" pitchFamily="18" charset="0"/>
              </a:rPr>
              <a:t>Pre-lesson reflection</a:t>
            </a:r>
            <a:r>
              <a:rPr lang="en-GB" sz="4800" b="1" dirty="0">
                <a:solidFill>
                  <a:srgbClr val="7030A0"/>
                </a:solidFill>
                <a:ea typeface="Calibri" panose="020F0502020204030204" pitchFamily="34" charset="0"/>
                <a:cs typeface="Times New Roman" panose="02020603050405020304" pitchFamily="18" charset="0"/>
              </a:rPr>
              <a:t/>
            </a:r>
            <a:br>
              <a:rPr lang="en-GB" sz="4800" b="1" dirty="0">
                <a:solidFill>
                  <a:srgbClr val="7030A0"/>
                </a:solidFill>
                <a:ea typeface="Calibri" panose="020F0502020204030204" pitchFamily="34" charset="0"/>
                <a:cs typeface="Times New Roman" panose="02020603050405020304" pitchFamily="18" charset="0"/>
              </a:rPr>
            </a:br>
            <a:r>
              <a:rPr lang="en-GB" sz="3600" b="1" dirty="0">
                <a:solidFill>
                  <a:srgbClr val="7030A0"/>
                </a:solidFill>
                <a:ea typeface="Calibri" panose="020F0502020204030204" pitchFamily="34" charset="0"/>
                <a:cs typeface="Times New Roman" panose="02020603050405020304" pitchFamily="18" charset="0"/>
              </a:rPr>
              <a:t>3 minutes+</a:t>
            </a:r>
            <a:endParaRPr lang="en-GB" sz="3600" dirty="0"/>
          </a:p>
        </p:txBody>
      </p:sp>
      <p:sp>
        <p:nvSpPr>
          <p:cNvPr id="3" name="Text Placeholder 2"/>
          <p:cNvSpPr>
            <a:spLocks noGrp="1"/>
          </p:cNvSpPr>
          <p:nvPr>
            <p:ph type="body" idx="1"/>
          </p:nvPr>
        </p:nvSpPr>
        <p:spPr/>
        <p:txBody>
          <a:bodyPr/>
          <a:lstStyle/>
          <a:p>
            <a:endParaRPr lang="en-GB" dirty="0">
              <a:latin typeface="+mj-lt"/>
            </a:endParaRPr>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Tree>
    <p:extLst>
      <p:ext uri="{BB962C8B-B14F-4D97-AF65-F5344CB8AC3E}">
        <p14:creationId xmlns:p14="http://schemas.microsoft.com/office/powerpoint/2010/main" val="885261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702" y="518414"/>
            <a:ext cx="11442698" cy="5888736"/>
          </a:xfrm>
        </p:spPr>
        <p:txBody>
          <a:bodyPr>
            <a:normAutofit/>
          </a:bodyPr>
          <a:lstStyle/>
          <a:p>
            <a:pPr marL="0" indent="0">
              <a:buNone/>
            </a:pPr>
            <a:r>
              <a:rPr lang="en-US" b="1" dirty="0"/>
              <a:t>Q: Actually, a lot of people commenting on your video are saying you’re still better than Peta.</a:t>
            </a:r>
            <a:r>
              <a:rPr lang="en-US" dirty="0"/>
              <a:t> </a:t>
            </a:r>
            <a:endParaRPr lang="en-US" dirty="0" smtClean="0"/>
          </a:p>
          <a:p>
            <a:pPr marL="0" indent="0">
              <a:buNone/>
            </a:pPr>
            <a:r>
              <a:rPr lang="en-US" dirty="0" smtClean="0"/>
              <a:t>There </a:t>
            </a:r>
            <a:r>
              <a:rPr lang="en-US" dirty="0"/>
              <a:t>were a lot a lot of comments about the chicken, and it’s understandable. Seeing an animal die is a little revolting to them. Then there are some people who don’t think it is right to kill animals and eat them – I respect that</a:t>
            </a:r>
            <a:r>
              <a:rPr lang="en-US" dirty="0" smtClean="0"/>
              <a:t>.</a:t>
            </a:r>
          </a:p>
          <a:p>
            <a:pPr marL="0" indent="0">
              <a:buNone/>
            </a:pPr>
            <a:endParaRPr lang="en-US" dirty="0"/>
          </a:p>
          <a:p>
            <a:pPr marL="0" indent="0">
              <a:buNone/>
            </a:pPr>
            <a:r>
              <a:rPr lang="en-US" b="1" dirty="0"/>
              <a:t>Q: Did this experiment change the way you see our global food supply?</a:t>
            </a:r>
            <a:r>
              <a:rPr lang="en-US" dirty="0"/>
              <a:t> </a:t>
            </a:r>
            <a:endParaRPr lang="en-US" dirty="0" smtClean="0"/>
          </a:p>
          <a:p>
            <a:pPr marL="0" indent="0">
              <a:buNone/>
            </a:pPr>
            <a:r>
              <a:rPr lang="en-US" dirty="0" smtClean="0"/>
              <a:t>Before </a:t>
            </a:r>
            <a:r>
              <a:rPr lang="en-US" dirty="0"/>
              <a:t>I was mostly ignorant. I never really thought about it. I knew cheese was fermented from milk. Then I put it all together and mentally made the connection – personally doing every step gives me a new respect. Now it’s hard for me to waste any food, I want to use it </a:t>
            </a:r>
            <a:r>
              <a:rPr lang="en-US" dirty="0" smtClean="0"/>
              <a:t>all</a:t>
            </a:r>
            <a:r>
              <a:rPr lang="en-US" dirty="0"/>
              <a:t>.</a:t>
            </a:r>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Tree>
    <p:extLst>
      <p:ext uri="{BB962C8B-B14F-4D97-AF65-F5344CB8AC3E}">
        <p14:creationId xmlns:p14="http://schemas.microsoft.com/office/powerpoint/2010/main" val="280779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2" y="468376"/>
            <a:ext cx="10515600" cy="2249424"/>
          </a:xfrm>
        </p:spPr>
        <p:txBody>
          <a:bodyPr>
            <a:normAutofit/>
          </a:bodyPr>
          <a:lstStyle/>
          <a:p>
            <a:pPr marL="0" indent="0">
              <a:buNone/>
            </a:pPr>
            <a:r>
              <a:rPr lang="en-US" b="1" dirty="0"/>
              <a:t>Q: What do you want viewers to take away and learn from your experiment?</a:t>
            </a:r>
            <a:r>
              <a:rPr lang="en-US" dirty="0"/>
              <a:t> </a:t>
            </a:r>
            <a:endParaRPr lang="en-US" dirty="0" smtClean="0"/>
          </a:p>
          <a:p>
            <a:pPr marL="0" indent="0">
              <a:buNone/>
            </a:pPr>
            <a:r>
              <a:rPr lang="en-US" dirty="0" smtClean="0"/>
              <a:t>An </a:t>
            </a:r>
            <a:r>
              <a:rPr lang="en-US" dirty="0"/>
              <a:t>appreciation for the invisible side of the society we live in, and the stuff we use every day. Also to learn about things that go into our food that people take for granted</a:t>
            </a:r>
            <a:r>
              <a:rPr lang="en-US" dirty="0" smtClean="0"/>
              <a:t>.</a:t>
            </a:r>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pic>
        <p:nvPicPr>
          <p:cNvPr id="4098" name="Picture 2" descr="http://i.dailymail.co.uk/i/pix/2015/09/17/17/2C6DF49200000578-0-image-a-33_144250747390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32475" y="2651919"/>
            <a:ext cx="6057900" cy="363855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400435" y="3124518"/>
            <a:ext cx="4568950" cy="2693351"/>
          </a:xfrm>
          <a:prstGeom prst="rect">
            <a:avLst/>
          </a:prstGeom>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Q: You love to cook at home. What’s your specialty?</a:t>
            </a:r>
          </a:p>
          <a:p>
            <a:pPr marL="0" indent="0">
              <a:buFont typeface="Arial" panose="020B0604020202020204" pitchFamily="34" charset="0"/>
              <a:buNone/>
            </a:pPr>
            <a:r>
              <a:rPr lang="en-US" dirty="0" smtClean="0"/>
              <a:t>Lasagna – and I do not make that from scratch.</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66160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090" y="1197864"/>
            <a:ext cx="11229085" cy="5158487"/>
          </a:xfrm>
        </p:spPr>
        <p:txBody>
          <a:bodyPr>
            <a:normAutofit/>
          </a:bodyPr>
          <a:lstStyle/>
          <a:p>
            <a:pPr marL="514350" indent="-514350">
              <a:buAutoNum type="arabicPeriod"/>
            </a:pPr>
            <a:r>
              <a:rPr lang="en-GB" sz="2400" dirty="0" smtClean="0"/>
              <a:t>Hand out a piece of paper to each student </a:t>
            </a:r>
          </a:p>
          <a:p>
            <a:pPr marL="514350" indent="-514350">
              <a:buAutoNum type="arabicPeriod"/>
            </a:pPr>
            <a:r>
              <a:rPr lang="en-GB" sz="2400" dirty="0" smtClean="0"/>
              <a:t>Now read through the following slides, which pose a range of questions. These questions will start to form a clear understanding of our individual relationships to food.</a:t>
            </a:r>
            <a:endParaRPr lang="en-GB" sz="2400" dirty="0"/>
          </a:p>
          <a:p>
            <a:pPr marL="514350" indent="-514350">
              <a:buAutoNum type="arabicPeriod"/>
            </a:pPr>
            <a:r>
              <a:rPr lang="en-GB" sz="2400" dirty="0" smtClean="0"/>
              <a:t>Ask students to note down their responses to each of the questions raised (rather than discuss them) and really think about their own relationship with food.</a:t>
            </a:r>
          </a:p>
          <a:p>
            <a:pPr marL="0" indent="0">
              <a:buNone/>
            </a:pPr>
            <a:endParaRPr lang="en-GB" sz="2400" dirty="0"/>
          </a:p>
          <a:p>
            <a:pPr marL="0" indent="0">
              <a:buNone/>
            </a:pPr>
            <a:r>
              <a:rPr lang="en-GB" sz="2400" i="1" dirty="0" smtClean="0">
                <a:solidFill>
                  <a:srgbClr val="7030A0"/>
                </a:solidFill>
              </a:rPr>
              <a:t>NB. For some, this is a sensitive and very personal topic, so these responses should be kept private to each individual.</a:t>
            </a:r>
            <a:endParaRPr lang="en-GB" sz="2400" i="1" dirty="0">
              <a:solidFill>
                <a:srgbClr val="7030A0"/>
              </a:solidFill>
            </a:endParaRP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51886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7076" y="1454757"/>
            <a:ext cx="11337851" cy="4351338"/>
          </a:xfrm>
        </p:spPr>
        <p:txBody>
          <a:bodyPr>
            <a:normAutofit/>
          </a:bodyPr>
          <a:lstStyle/>
          <a:p>
            <a:pPr marL="0" indent="0">
              <a:buNone/>
            </a:pPr>
            <a:r>
              <a:rPr lang="en-GB" dirty="0" smtClean="0"/>
              <a:t>This </a:t>
            </a:r>
            <a:r>
              <a:rPr lang="en-GB" dirty="0"/>
              <a:t>phrase has more </a:t>
            </a:r>
            <a:r>
              <a:rPr lang="en-GB" dirty="0" smtClean="0"/>
              <a:t>meaning than </a:t>
            </a:r>
            <a:r>
              <a:rPr lang="en-GB" dirty="0"/>
              <a:t>we sometimes </a:t>
            </a:r>
            <a:r>
              <a:rPr lang="en-GB" dirty="0" smtClean="0"/>
              <a:t>think, in particular when we think about how </a:t>
            </a:r>
            <a:r>
              <a:rPr lang="en-GB" dirty="0"/>
              <a:t>what </a:t>
            </a:r>
            <a:r>
              <a:rPr lang="en-GB" dirty="0" smtClean="0"/>
              <a:t>we eat </a:t>
            </a:r>
            <a:r>
              <a:rPr lang="en-GB" dirty="0"/>
              <a:t>is </a:t>
            </a:r>
            <a:r>
              <a:rPr lang="en-GB" b="1" i="1" u="sng" dirty="0"/>
              <a:t>what</a:t>
            </a:r>
            <a:r>
              <a:rPr lang="en-GB" b="1" u="sng" dirty="0"/>
              <a:t> </a:t>
            </a:r>
            <a:r>
              <a:rPr lang="en-GB" b="1" u="sng" dirty="0" smtClean="0"/>
              <a:t>we are </a:t>
            </a:r>
            <a:r>
              <a:rPr lang="en-GB" dirty="0"/>
              <a:t>and </a:t>
            </a:r>
            <a:r>
              <a:rPr lang="en-GB" dirty="0" smtClean="0"/>
              <a:t>as well as how what we eat </a:t>
            </a:r>
            <a:r>
              <a:rPr lang="en-GB" dirty="0"/>
              <a:t>constructs </a:t>
            </a:r>
            <a:r>
              <a:rPr lang="en-GB" b="1" i="1" u="sng" dirty="0"/>
              <a:t>who</a:t>
            </a:r>
            <a:r>
              <a:rPr lang="en-GB" b="1" u="sng" dirty="0"/>
              <a:t> </a:t>
            </a:r>
            <a:r>
              <a:rPr lang="en-GB" b="1" u="sng" dirty="0" smtClean="0"/>
              <a:t>we are</a:t>
            </a:r>
            <a:r>
              <a:rPr lang="en-GB" dirty="0" smtClean="0"/>
              <a:t>.</a:t>
            </a:r>
          </a:p>
          <a:p>
            <a:endParaRPr lang="en-GB" dirty="0"/>
          </a:p>
        </p:txBody>
      </p:sp>
      <p:sp>
        <p:nvSpPr>
          <p:cNvPr id="3" name="Title 2"/>
          <p:cNvSpPr>
            <a:spLocks noGrp="1"/>
          </p:cNvSpPr>
          <p:nvPr>
            <p:ph type="title"/>
          </p:nvPr>
        </p:nvSpPr>
        <p:spPr>
          <a:xfrm>
            <a:off x="306571" y="455279"/>
            <a:ext cx="11357344" cy="1190958"/>
          </a:xfrm>
        </p:spPr>
        <p:txBody>
          <a:bodyPr/>
          <a:lstStyle/>
          <a:p>
            <a:r>
              <a:rPr lang="en-GB" dirty="0" smtClean="0"/>
              <a:t>“</a:t>
            </a:r>
            <a:r>
              <a:rPr lang="en-GB" b="1" dirty="0" smtClean="0"/>
              <a:t>You are what you eat</a:t>
            </a:r>
            <a:r>
              <a:rPr lang="en-GB" dirty="0" smtClean="0"/>
              <a:t>”</a:t>
            </a:r>
            <a:endParaRPr lang="en-GB"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t> </a:t>
            </a:r>
            <a:endParaRPr lang="en-GB" dirty="0"/>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62435" y="2995469"/>
            <a:ext cx="3360882" cy="3360882"/>
          </a:xfrm>
          <a:prstGeom prst="rect">
            <a:avLst/>
          </a:prstGeom>
        </p:spPr>
      </p:pic>
      <p:sp>
        <p:nvSpPr>
          <p:cNvPr id="8" name="Rectangle 7"/>
          <p:cNvSpPr/>
          <p:nvPr/>
        </p:nvSpPr>
        <p:spPr>
          <a:xfrm>
            <a:off x="2442020" y="3630426"/>
            <a:ext cx="2401712" cy="1938992"/>
          </a:xfrm>
          <a:prstGeom prst="rect">
            <a:avLst/>
          </a:prstGeom>
        </p:spPr>
        <p:txBody>
          <a:bodyPr wrap="square">
            <a:spAutoFit/>
          </a:bodyPr>
          <a:lstStyle/>
          <a:p>
            <a:pPr algn="ctr"/>
            <a:r>
              <a:rPr lang="en-GB" sz="2400" b="1" dirty="0"/>
              <a:t>1. What is the differences between these two identities created by food?</a:t>
            </a: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7226" y="2948547"/>
            <a:ext cx="3360882" cy="3360882"/>
          </a:xfrm>
          <a:prstGeom prst="rect">
            <a:avLst/>
          </a:prstGeom>
        </p:spPr>
      </p:pic>
      <p:sp>
        <p:nvSpPr>
          <p:cNvPr id="10" name="Rectangle 9"/>
          <p:cNvSpPr/>
          <p:nvPr/>
        </p:nvSpPr>
        <p:spPr>
          <a:xfrm>
            <a:off x="6836811" y="3583504"/>
            <a:ext cx="2401712" cy="1938992"/>
          </a:xfrm>
          <a:prstGeom prst="rect">
            <a:avLst/>
          </a:prstGeom>
        </p:spPr>
        <p:txBody>
          <a:bodyPr wrap="square">
            <a:spAutoFit/>
          </a:bodyPr>
          <a:lstStyle/>
          <a:p>
            <a:pPr algn="ctr"/>
            <a:r>
              <a:rPr lang="en-GB" sz="2400" b="1" dirty="0"/>
              <a:t>2. What does the food that you eat say about who and what you are?</a:t>
            </a:r>
          </a:p>
        </p:txBody>
      </p:sp>
    </p:spTree>
    <p:extLst>
      <p:ext uri="{BB962C8B-B14F-4D97-AF65-F5344CB8AC3E}">
        <p14:creationId xmlns:p14="http://schemas.microsoft.com/office/powerpoint/2010/main" val="29757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875" y="604584"/>
            <a:ext cx="11672916" cy="5454587"/>
          </a:xfrm>
        </p:spPr>
        <p:txBody>
          <a:bodyPr>
            <a:normAutofit/>
          </a:bodyPr>
          <a:lstStyle/>
          <a:p>
            <a:pPr marL="0" indent="0">
              <a:buNone/>
            </a:pPr>
            <a:r>
              <a:rPr lang="en-GB" dirty="0"/>
              <a:t>We symbolically consume identity through our food and drink choices – more specifically, by what we don’t eat or drink. Eating is an intensely personal act. What we eat communicates to others our beliefs, cultural and social backgrounds and experiences. </a:t>
            </a: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t> </a:t>
            </a:r>
            <a:endParaRPr lang="en-GB" dirty="0"/>
          </a:p>
        </p:txBody>
      </p:sp>
      <p:sp>
        <p:nvSpPr>
          <p:cNvPr id="8" name="Footer Placeholder 3"/>
          <p:cNvSpPr txBox="1">
            <a:spLocks/>
          </p:cNvSpPr>
          <p:nvPr/>
        </p:nvSpPr>
        <p:spPr>
          <a:xfrm>
            <a:off x="4038602" y="6356351"/>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 </a:t>
            </a:r>
            <a:endParaRPr lang="en-GB" dirty="0"/>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85616" y="2495739"/>
            <a:ext cx="3360882" cy="3610354"/>
          </a:xfrm>
          <a:prstGeom prst="rect">
            <a:avLst/>
          </a:prstGeom>
        </p:spPr>
      </p:pic>
      <p:sp>
        <p:nvSpPr>
          <p:cNvPr id="10" name="Rectangle 9"/>
          <p:cNvSpPr/>
          <p:nvPr/>
        </p:nvSpPr>
        <p:spPr>
          <a:xfrm>
            <a:off x="2065201" y="3130696"/>
            <a:ext cx="2401712" cy="2308324"/>
          </a:xfrm>
          <a:prstGeom prst="rect">
            <a:avLst/>
          </a:prstGeom>
        </p:spPr>
        <p:txBody>
          <a:bodyPr wrap="square">
            <a:spAutoFit/>
          </a:bodyPr>
          <a:lstStyle/>
          <a:p>
            <a:pPr algn="ctr"/>
            <a:r>
              <a:rPr lang="en-GB" sz="2400" b="1" dirty="0"/>
              <a:t>3. Do you follow a particular diet (e.g. </a:t>
            </a:r>
            <a:r>
              <a:rPr lang="en-GB" sz="2400" b="1" dirty="0" smtClean="0"/>
              <a:t>vegan</a:t>
            </a:r>
            <a:r>
              <a:rPr lang="en-GB" sz="2400" b="1" dirty="0"/>
              <a:t>, </a:t>
            </a:r>
            <a:r>
              <a:rPr lang="en-GB" sz="2400" b="1" dirty="0" smtClean="0"/>
              <a:t>kosher, vegetarian</a:t>
            </a:r>
            <a:r>
              <a:rPr lang="en-GB" sz="2400" b="1" dirty="0"/>
              <a:t>, gluten free etc.)?</a:t>
            </a:r>
          </a:p>
        </p:txBody>
      </p:sp>
      <p:pic>
        <p:nvPicPr>
          <p:cNvPr id="11"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72960" y="2495738"/>
            <a:ext cx="3734295" cy="3734295"/>
          </a:xfrm>
          <a:prstGeom prst="rect">
            <a:avLst/>
          </a:prstGeom>
        </p:spPr>
      </p:pic>
      <p:sp>
        <p:nvSpPr>
          <p:cNvPr id="12" name="Rectangle 11"/>
          <p:cNvSpPr/>
          <p:nvPr/>
        </p:nvSpPr>
        <p:spPr>
          <a:xfrm>
            <a:off x="6921870" y="3208723"/>
            <a:ext cx="3019571" cy="2308324"/>
          </a:xfrm>
          <a:prstGeom prst="rect">
            <a:avLst/>
          </a:prstGeom>
        </p:spPr>
        <p:txBody>
          <a:bodyPr wrap="square">
            <a:spAutoFit/>
          </a:bodyPr>
          <a:lstStyle/>
          <a:p>
            <a:pPr algn="ctr"/>
            <a:r>
              <a:rPr lang="en-GB" sz="2400" b="1" dirty="0"/>
              <a:t>4. If so, what made you make this choice; when did you make it and how much does it explore or reveal a part of your identity?</a:t>
            </a:r>
          </a:p>
        </p:txBody>
      </p:sp>
    </p:spTree>
    <p:extLst>
      <p:ext uri="{BB962C8B-B14F-4D97-AF65-F5344CB8AC3E}">
        <p14:creationId xmlns:p14="http://schemas.microsoft.com/office/powerpoint/2010/main" val="419639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t> </a:t>
            </a:r>
            <a:endParaRPr lang="en-GB" dirty="0"/>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00688" y="1126667"/>
            <a:ext cx="4206458" cy="4164111"/>
          </a:xfrm>
          <a:prstGeom prst="rect">
            <a:avLst/>
          </a:prstGeom>
        </p:spPr>
      </p:pic>
      <p:sp>
        <p:nvSpPr>
          <p:cNvPr id="10" name="Rectangle 9"/>
          <p:cNvSpPr/>
          <p:nvPr/>
        </p:nvSpPr>
        <p:spPr>
          <a:xfrm>
            <a:off x="2442381" y="1781754"/>
            <a:ext cx="3104772" cy="2677656"/>
          </a:xfrm>
          <a:prstGeom prst="rect">
            <a:avLst/>
          </a:prstGeom>
        </p:spPr>
        <p:txBody>
          <a:bodyPr wrap="square">
            <a:spAutoFit/>
          </a:bodyPr>
          <a:lstStyle/>
          <a:p>
            <a:pPr algn="ctr"/>
            <a:r>
              <a:rPr lang="en-GB" sz="2400" b="1" dirty="0"/>
              <a:t>5. What influences your food choices the most? </a:t>
            </a:r>
            <a:endParaRPr lang="en-GB" sz="2400" b="1" dirty="0" smtClean="0"/>
          </a:p>
          <a:p>
            <a:pPr algn="ctr"/>
            <a:r>
              <a:rPr lang="en-GB" sz="2400" b="1" dirty="0" smtClean="0"/>
              <a:t>e.g</a:t>
            </a:r>
            <a:r>
              <a:rPr lang="en-GB" sz="2400" b="1" dirty="0"/>
              <a:t>.  Price? Taste? Convenience? Nutrition? Culture? Religion?  </a:t>
            </a:r>
          </a:p>
        </p:txBody>
      </p:sp>
      <p:pic>
        <p:nvPicPr>
          <p:cNvPr id="11"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254" y="1413420"/>
            <a:ext cx="3734295" cy="3734295"/>
          </a:xfrm>
          <a:prstGeom prst="rect">
            <a:avLst/>
          </a:prstGeom>
        </p:spPr>
      </p:pic>
      <p:sp>
        <p:nvSpPr>
          <p:cNvPr id="12" name="Rectangle 11"/>
          <p:cNvSpPr/>
          <p:nvPr/>
        </p:nvSpPr>
        <p:spPr>
          <a:xfrm>
            <a:off x="6648839" y="2411281"/>
            <a:ext cx="3019571" cy="1938992"/>
          </a:xfrm>
          <a:prstGeom prst="rect">
            <a:avLst/>
          </a:prstGeom>
        </p:spPr>
        <p:txBody>
          <a:bodyPr wrap="square">
            <a:spAutoFit/>
          </a:bodyPr>
          <a:lstStyle/>
          <a:p>
            <a:pPr algn="ctr"/>
            <a:r>
              <a:rPr lang="en-GB" sz="2400" b="1" dirty="0"/>
              <a:t>6. How do you make your food choices and what do you think </a:t>
            </a:r>
            <a:r>
              <a:rPr lang="en-GB" sz="2400" b="1" dirty="0" smtClean="0"/>
              <a:t>they are </a:t>
            </a:r>
            <a:r>
              <a:rPr lang="en-GB" sz="2400" b="1" dirty="0"/>
              <a:t>saying about who you are?  </a:t>
            </a:r>
          </a:p>
        </p:txBody>
      </p:sp>
    </p:spTree>
    <p:extLst>
      <p:ext uri="{BB962C8B-B14F-4D97-AF65-F5344CB8AC3E}">
        <p14:creationId xmlns:p14="http://schemas.microsoft.com/office/powerpoint/2010/main" val="124315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712" y="603504"/>
            <a:ext cx="11504428" cy="5752847"/>
          </a:xfrm>
        </p:spPr>
        <p:txBody>
          <a:bodyPr>
            <a:normAutofit/>
          </a:bodyPr>
          <a:lstStyle/>
          <a:p>
            <a:pPr marL="0" indent="0">
              <a:buNone/>
            </a:pPr>
            <a:r>
              <a:rPr lang="en-GB" sz="2400" dirty="0" smtClean="0"/>
              <a:t>Now ask the class to look at some of their answers and think about their relationship to food and think about these four questions:</a:t>
            </a:r>
          </a:p>
          <a:p>
            <a:pPr marL="0" indent="0">
              <a:buNone/>
            </a:pPr>
            <a:endParaRPr lang="en-GB" sz="2400" dirty="0" smtClean="0"/>
          </a:p>
          <a:p>
            <a:pPr marL="514350" indent="-514350">
              <a:buFont typeface="+mj-lt"/>
              <a:buAutoNum type="arabicPeriod"/>
            </a:pPr>
            <a:r>
              <a:rPr lang="en-GB" sz="2400" b="1" dirty="0" smtClean="0"/>
              <a:t>Are you consciously choosing what to eat?</a:t>
            </a:r>
          </a:p>
          <a:p>
            <a:pPr marL="514350" indent="-514350">
              <a:buFont typeface="+mj-lt"/>
              <a:buAutoNum type="arabicPeriod"/>
            </a:pPr>
            <a:r>
              <a:rPr lang="en-GB" sz="2400" b="1" dirty="0" smtClean="0"/>
              <a:t>What are the biggest influences on your eating?</a:t>
            </a:r>
          </a:p>
          <a:p>
            <a:pPr marL="514350" indent="-514350">
              <a:buFont typeface="+mj-lt"/>
              <a:buAutoNum type="arabicPeriod"/>
            </a:pPr>
            <a:r>
              <a:rPr lang="en-GB" sz="2400" b="1" dirty="0" smtClean="0"/>
              <a:t>Are you consciously saying something about yourself through your food choices?</a:t>
            </a:r>
          </a:p>
          <a:p>
            <a:pPr marL="514350" indent="-514350">
              <a:buFont typeface="+mj-lt"/>
              <a:buAutoNum type="arabicPeriod"/>
            </a:pPr>
            <a:r>
              <a:rPr lang="en-GB" sz="2400" b="1" dirty="0" smtClean="0"/>
              <a:t>Are you happy with the choices that you are (consciously/unconsciously) making?</a:t>
            </a:r>
          </a:p>
          <a:p>
            <a:pPr marL="514350" indent="-514350">
              <a:buFont typeface="+mj-lt"/>
              <a:buAutoNum type="arabicPeriod"/>
            </a:pPr>
            <a:endParaRPr lang="en-GB" sz="2400" dirty="0"/>
          </a:p>
          <a:p>
            <a:pPr marL="0" indent="0">
              <a:buNone/>
            </a:pPr>
            <a:r>
              <a:rPr lang="en-GB" sz="2400" dirty="0" smtClean="0"/>
              <a:t>Invite students to share their thoughts if they would like, but be conscious of the sensitivity of this topic for some</a:t>
            </a:r>
            <a:r>
              <a:rPr lang="en-GB" dirty="0" smtClean="0"/>
              <a:t>.</a:t>
            </a:r>
            <a:endParaRPr lang="en-GB"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2454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77" y="1315186"/>
            <a:ext cx="11342429" cy="2906162"/>
          </a:xfrm>
        </p:spPr>
        <p:txBody>
          <a:bodyPr/>
          <a:lstStyle/>
          <a:p>
            <a:r>
              <a:rPr lang="en-GB" dirty="0" smtClean="0"/>
              <a:t>The Sugary Truth</a:t>
            </a:r>
            <a:r>
              <a:rPr lang="en-GB" dirty="0"/>
              <a:t/>
            </a:r>
            <a:br>
              <a:rPr lang="en-GB" dirty="0"/>
            </a:br>
            <a:r>
              <a:rPr lang="en-GB" sz="3200" b="1" dirty="0" smtClean="0">
                <a:solidFill>
                  <a:srgbClr val="7030A0"/>
                </a:solidFill>
                <a:latin typeface="Century Gothic" panose="020B0502020202020204" pitchFamily="34" charset="0"/>
                <a:cs typeface="Times New Roman" panose="02020603050405020304" pitchFamily="18" charset="0"/>
              </a:rPr>
              <a:t>10</a:t>
            </a:r>
            <a:r>
              <a:rPr lang="en-GB" sz="32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32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minutes +</a:t>
            </a:r>
            <a:endParaRPr lang="en-GB" sz="3200" b="1"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Tree>
    <p:extLst>
      <p:ext uri="{BB962C8B-B14F-4D97-AF65-F5344CB8AC3E}">
        <p14:creationId xmlns:p14="http://schemas.microsoft.com/office/powerpoint/2010/main" val="1567719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692" y="2037461"/>
            <a:ext cx="11337851" cy="2607691"/>
          </a:xfrm>
        </p:spPr>
        <p:txBody>
          <a:bodyPr>
            <a:normAutofit/>
          </a:bodyPr>
          <a:lstStyle/>
          <a:p>
            <a:pPr marL="0" indent="0" fontAlgn="base">
              <a:buNone/>
            </a:pPr>
            <a:r>
              <a:rPr lang="en-GB" sz="2400" dirty="0" smtClean="0"/>
              <a:t>Food addiction can take on many qualities and has a range of physical and emotional side effects, which can lead to serious health issues and can have a serious impact on mood, energy and overall health and wellbeing.</a:t>
            </a:r>
            <a:endParaRPr lang="en-GB" sz="2400" dirty="0"/>
          </a:p>
          <a:p>
            <a:pPr marL="0" indent="0">
              <a:buNone/>
            </a:pPr>
            <a:r>
              <a:rPr lang="en-GB" sz="2400" dirty="0" smtClean="0"/>
              <a:t>If you have ever felt sluggish or tired and then eaten something sugary, you will know the very powerful and immediate effect that sugar can have on the body.</a:t>
            </a:r>
            <a:endParaRPr lang="en-GB" sz="2400" dirty="0"/>
          </a:p>
        </p:txBody>
      </p:sp>
    </p:spTree>
    <p:extLst>
      <p:ext uri="{BB962C8B-B14F-4D97-AF65-F5344CB8AC3E}">
        <p14:creationId xmlns:p14="http://schemas.microsoft.com/office/powerpoint/2010/main" val="122897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504572" y="1106344"/>
            <a:ext cx="112911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the short </a:t>
            </a:r>
            <a:r>
              <a:rPr lang="en-GB" altLang="en-US" sz="2800" dirty="0">
                <a:ea typeface="Calibri" panose="020F0502020204030204" pitchFamily="34" charset="0"/>
                <a:cs typeface="Times New Roman" panose="02020603050405020304" pitchFamily="18" charset="0"/>
              </a:rPr>
              <a:t>film</a:t>
            </a: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(4.35 </a:t>
            </a: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mins) made </a:t>
            </a:r>
            <a:r>
              <a:rPr kumimoji="0" lang="en-GB" altLang="en-US" sz="2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by</a:t>
            </a:r>
            <a:r>
              <a:rPr lang="en-GB" altLang="en-US" sz="2800" dirty="0">
                <a:ea typeface="Calibri" panose="020F0502020204030204" pitchFamily="34" charset="0"/>
                <a:cs typeface="Times New Roman" panose="02020603050405020304" pitchFamily="18" charset="0"/>
              </a:rPr>
              <a:t> </a:t>
            </a:r>
            <a:r>
              <a:rPr lang="en-GB" altLang="en-US" sz="2800" dirty="0" smtClean="0">
                <a:ea typeface="Calibri" panose="020F0502020204030204" pitchFamily="34" charset="0"/>
                <a:cs typeface="Times New Roman" panose="02020603050405020304" pitchFamily="18" charset="0"/>
                <a:hlinkClick r:id="rId2"/>
              </a:rPr>
              <a:t>Tremendousness </a:t>
            </a:r>
            <a:r>
              <a:rPr kumimoji="0" lang="en-GB" altLang="en-US" sz="28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entitled</a:t>
            </a:r>
            <a:r>
              <a:rPr kumimoji="0" lang="en-GB" altLang="en-US" sz="2800" b="0" i="0" u="none" strike="noStrike" cap="none" normalizeH="0" dirty="0">
                <a:ln>
                  <a:noFill/>
                </a:ln>
                <a:solidFill>
                  <a:schemeClr val="tx1"/>
                </a:solidFill>
                <a:effectLst/>
                <a:ea typeface="Calibri" panose="020F0502020204030204" pitchFamily="34" charset="0"/>
                <a:cs typeface="Times New Roman" panose="02020603050405020304" pitchFamily="18" charset="0"/>
              </a:rPr>
              <a:t>:</a:t>
            </a:r>
            <a:endPar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617875" y="1786886"/>
            <a:ext cx="603618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hlinkClick r:id="rId3"/>
              </a:rPr>
              <a:t>The Sugary Truth</a:t>
            </a:r>
            <a:endParaRPr kumimoji="0" lang="en-GB" altLang="en-US" sz="3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r>
              <a:rPr lang="en-GB" altLang="en-US" sz="1400" b="1" dirty="0" smtClean="0">
                <a:ea typeface="Calibri" panose="020F0502020204030204" pitchFamily="34" charset="0"/>
                <a:cs typeface="Times New Roman" panose="02020603050405020304" pitchFamily="18" charset="0"/>
              </a:rPr>
              <a:t>(Click </a:t>
            </a:r>
            <a:r>
              <a:rPr lang="en-GB" altLang="en-US" sz="1400" b="1" dirty="0">
                <a:ea typeface="Calibri" panose="020F0502020204030204" pitchFamily="34" charset="0"/>
                <a:cs typeface="Times New Roman" panose="02020603050405020304" pitchFamily="18" charset="0"/>
              </a:rPr>
              <a:t>on the link above for the </a:t>
            </a:r>
            <a:r>
              <a:rPr lang="en-GB" altLang="en-US" sz="1400" b="1" dirty="0" smtClean="0">
                <a:ea typeface="Calibri" panose="020F0502020204030204" pitchFamily="34" charset="0"/>
                <a:cs typeface="Times New Roman" panose="02020603050405020304" pitchFamily="18" charset="0"/>
              </a:rPr>
              <a:t>hyperlink)</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pic>
        <p:nvPicPr>
          <p:cNvPr id="4098" name="Picture 2" descr="maxresdefault.jpg (1280×7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4063" y="2278708"/>
            <a:ext cx="6376543" cy="358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662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2" y="972820"/>
            <a:ext cx="10889510" cy="4988243"/>
          </a:xfrm>
        </p:spPr>
        <p:txBody>
          <a:bodyPr>
            <a:normAutofit/>
          </a:bodyPr>
          <a:lstStyle/>
          <a:p>
            <a:pPr marL="228597" indent="0">
              <a:lnSpc>
                <a:spcPct val="115000"/>
              </a:lnSpc>
              <a:spcAft>
                <a:spcPts val="1000"/>
              </a:spcAft>
              <a:buNone/>
            </a:pPr>
            <a:r>
              <a:rPr lang="en-GB" dirty="0">
                <a:solidFill>
                  <a:schemeClr val="bg2">
                    <a:lumMod val="10000"/>
                  </a:schemeClr>
                </a:solidFill>
                <a:latin typeface="+mj-lt"/>
                <a:ea typeface="Calibri" panose="020F0502020204030204" pitchFamily="34" charset="0"/>
                <a:cs typeface="Times New Roman" panose="02020603050405020304" pitchFamily="18" charset="0"/>
              </a:rPr>
              <a:t>I</a:t>
            </a:r>
            <a:r>
              <a:rPr lang="en-GB" dirty="0">
                <a:solidFill>
                  <a:schemeClr val="bg2">
                    <a:lumMod val="10000"/>
                  </a:schemeClr>
                </a:solidFill>
                <a:effectLst/>
                <a:latin typeface="+mj-lt"/>
                <a:ea typeface="Calibri" panose="020F0502020204030204" pitchFamily="34" charset="0"/>
                <a:cs typeface="Times New Roman" panose="02020603050405020304" pitchFamily="18" charset="0"/>
              </a:rPr>
              <a:t>ntroduce the following REFLECTIVE QUESTIONS for students to consider during the lesson:</a:t>
            </a:r>
          </a:p>
          <a:p>
            <a:pPr marL="971555" lvl="1" indent="-514350">
              <a:buFont typeface="+mj-lt"/>
              <a:buAutoNum type="arabicPeriod"/>
            </a:pPr>
            <a:r>
              <a:rPr lang="en-GB" sz="2800" dirty="0" smtClean="0">
                <a:solidFill>
                  <a:schemeClr val="bg2">
                    <a:lumMod val="10000"/>
                  </a:schemeClr>
                </a:solidFill>
              </a:rPr>
              <a:t>Why do you eat the food that you eat? Family? Culture? Advertising?</a:t>
            </a:r>
            <a:endParaRPr lang="en-GB" sz="2800" dirty="0" smtClean="0">
              <a:solidFill>
                <a:schemeClr val="bg2">
                  <a:lumMod val="10000"/>
                </a:schemeClr>
              </a:solidFill>
            </a:endParaRPr>
          </a:p>
          <a:p>
            <a:pPr marL="971555" lvl="1" indent="-514350">
              <a:buFont typeface="+mj-lt"/>
              <a:buAutoNum type="arabicPeriod"/>
            </a:pPr>
            <a:endParaRPr lang="en-GB" sz="2800" dirty="0">
              <a:solidFill>
                <a:schemeClr val="bg2">
                  <a:lumMod val="10000"/>
                </a:schemeClr>
              </a:solidFill>
            </a:endParaRPr>
          </a:p>
          <a:p>
            <a:pPr marL="971555" lvl="1" indent="-514350">
              <a:buFont typeface="+mj-lt"/>
              <a:buAutoNum type="arabicPeriod"/>
            </a:pPr>
            <a:r>
              <a:rPr lang="en-GB" sz="2800" dirty="0" smtClean="0">
                <a:solidFill>
                  <a:schemeClr val="bg2">
                    <a:lumMod val="10000"/>
                  </a:schemeClr>
                </a:solidFill>
              </a:rPr>
              <a:t>Do you have any food addictions? </a:t>
            </a:r>
            <a:r>
              <a:rPr lang="en-GB" sz="2800" dirty="0" smtClean="0">
                <a:solidFill>
                  <a:schemeClr val="bg2">
                    <a:lumMod val="10000"/>
                  </a:schemeClr>
                </a:solidFill>
              </a:rPr>
              <a:t>Is this a bad thing? Why? Why not?</a:t>
            </a:r>
            <a:endParaRPr lang="en-GB" sz="2800" dirty="0" smtClean="0">
              <a:solidFill>
                <a:schemeClr val="bg2">
                  <a:lumMod val="10000"/>
                </a:schemeClr>
              </a:solidFill>
            </a:endParaRPr>
          </a:p>
          <a:p>
            <a:pPr marL="971555" lvl="1" indent="-514350">
              <a:buFont typeface="+mj-lt"/>
              <a:buAutoNum type="arabicPeriod"/>
            </a:pPr>
            <a:endParaRPr lang="en-GB" sz="2800" dirty="0" smtClean="0">
              <a:solidFill>
                <a:schemeClr val="bg2">
                  <a:lumMod val="10000"/>
                </a:schemeClr>
              </a:solidFill>
            </a:endParaRPr>
          </a:p>
          <a:p>
            <a:pPr marL="971555" lvl="1" indent="-514350">
              <a:buFont typeface="+mj-lt"/>
              <a:buAutoNum type="arabicPeriod"/>
            </a:pPr>
            <a:r>
              <a:rPr lang="en-GB" sz="2800" dirty="0" smtClean="0">
                <a:solidFill>
                  <a:schemeClr val="bg2">
                    <a:lumMod val="10000"/>
                  </a:schemeClr>
                </a:solidFill>
              </a:rPr>
              <a:t>How much control do you have over what you eat? Does this matter to you?</a:t>
            </a:r>
            <a:endParaRPr lang="en-GB" sz="2800" dirty="0">
              <a:solidFill>
                <a:schemeClr val="bg2">
                  <a:lumMod val="10000"/>
                </a:schemeClr>
              </a:solidFill>
            </a:endParaRPr>
          </a:p>
          <a:p>
            <a:pPr marL="971555" lvl="1" indent="-514350">
              <a:buFont typeface="+mj-lt"/>
              <a:buAutoNum type="arabicPeriod"/>
            </a:pPr>
            <a:endParaRPr lang="en-GB" dirty="0">
              <a:solidFill>
                <a:schemeClr val="bg2">
                  <a:lumMod val="10000"/>
                </a:schemeClr>
              </a:solidFill>
              <a:latin typeface="+mj-lt"/>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7580376" y="1892975"/>
            <a:ext cx="421809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a:t>
            </a:r>
            <a:r>
              <a:rPr kumimoji="0" lang="en-GB" altLang="en-US" sz="2400"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consider the </a:t>
            </a:r>
            <a:r>
              <a:rPr kumimoji="0" lang="en-GB" altLang="en-US"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following:</a:t>
            </a:r>
            <a:endParaRPr kumimoji="0" lang="en-GB" altLang="en-US" sz="4000" b="0" i="0" u="none" strike="noStrike" cap="none" normalizeH="0" baseline="0" dirty="0">
              <a:ln>
                <a:noFill/>
              </a:ln>
              <a:solidFill>
                <a:schemeClr val="tx1"/>
              </a:solidFill>
              <a:effectLst/>
            </a:endParaRPr>
          </a:p>
        </p:txBody>
      </p:sp>
      <p:pic>
        <p:nvPicPr>
          <p:cNvPr id="8" name="Picture 2" descr="maxresdefault.jpg (1280×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30" y="1613372"/>
            <a:ext cx="6376543" cy="358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0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551" y="5484307"/>
            <a:ext cx="9820656" cy="4148899"/>
          </a:xfrm>
        </p:spPr>
        <p:txBody>
          <a:bodyPr>
            <a:normAutofit/>
          </a:bodyPr>
          <a:lstStyle/>
          <a:p>
            <a:pPr marL="0" indent="0">
              <a:buNone/>
            </a:pPr>
            <a:r>
              <a:rPr lang="en-GB" sz="2400" dirty="0" smtClean="0"/>
              <a:t>Discuss with the person sitting next to you and feedback to the class.</a:t>
            </a:r>
            <a:endParaRPr lang="en-GB" sz="2400" dirty="0"/>
          </a:p>
        </p:txBody>
      </p:sp>
      <p:pic>
        <p:nvPicPr>
          <p:cNvPr id="5" name="Picture 4"/>
          <p:cNvPicPr>
            <a:picLocks noChangeAspect="1"/>
          </p:cNvPicPr>
          <p:nvPr/>
        </p:nvPicPr>
        <p:blipFill>
          <a:blip r:embed="rId2"/>
          <a:stretch>
            <a:fillRect/>
          </a:stretch>
        </p:blipFill>
        <p:spPr>
          <a:xfrm>
            <a:off x="3584448" y="1125282"/>
            <a:ext cx="7260336" cy="4083939"/>
          </a:xfrm>
          <a:prstGeom prst="rect">
            <a:avLst/>
          </a:prstGeom>
        </p:spPr>
      </p:pic>
      <p:sp>
        <p:nvSpPr>
          <p:cNvPr id="6" name="Content Placeholder 2"/>
          <p:cNvSpPr txBox="1">
            <a:spLocks/>
          </p:cNvSpPr>
          <p:nvPr/>
        </p:nvSpPr>
        <p:spPr>
          <a:xfrm>
            <a:off x="366822" y="496697"/>
            <a:ext cx="113378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The statement made at the end of the film was:</a:t>
            </a:r>
            <a:endParaRPr lang="en-GB" dirty="0"/>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5551" y="1782829"/>
            <a:ext cx="2680131" cy="2680131"/>
          </a:xfrm>
          <a:prstGeom prst="rect">
            <a:avLst/>
          </a:prstGeom>
        </p:spPr>
      </p:pic>
      <p:sp>
        <p:nvSpPr>
          <p:cNvPr id="9" name="Rectangle 8"/>
          <p:cNvSpPr/>
          <p:nvPr/>
        </p:nvSpPr>
        <p:spPr>
          <a:xfrm>
            <a:off x="1226053" y="2567086"/>
            <a:ext cx="1779125" cy="1200329"/>
          </a:xfrm>
          <a:prstGeom prst="rect">
            <a:avLst/>
          </a:prstGeom>
        </p:spPr>
        <p:txBody>
          <a:bodyPr wrap="square">
            <a:spAutoFit/>
          </a:bodyPr>
          <a:lstStyle/>
          <a:p>
            <a:pPr algn="ctr"/>
            <a:r>
              <a:rPr lang="en-GB" sz="2400" dirty="0"/>
              <a:t>What do you think this means? </a:t>
            </a:r>
          </a:p>
        </p:txBody>
      </p:sp>
    </p:spTree>
    <p:extLst>
      <p:ext uri="{BB962C8B-B14F-4D97-AF65-F5344CB8AC3E}">
        <p14:creationId xmlns:p14="http://schemas.microsoft.com/office/powerpoint/2010/main" val="203406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4600" y="872336"/>
            <a:ext cx="3733184" cy="3733184"/>
          </a:xfrm>
          <a:prstGeom prst="rect">
            <a:avLst/>
          </a:prstGeom>
        </p:spPr>
      </p:pic>
      <p:pic>
        <p:nvPicPr>
          <p:cNvPr id="7"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2694" y="2204531"/>
            <a:ext cx="3377119" cy="3377119"/>
          </a:xfrm>
          <a:prstGeom prst="rect">
            <a:avLst/>
          </a:prstGeom>
        </p:spPr>
      </p:pic>
      <p:sp>
        <p:nvSpPr>
          <p:cNvPr id="8" name="TextBox 7"/>
          <p:cNvSpPr txBox="1"/>
          <p:nvPr/>
        </p:nvSpPr>
        <p:spPr>
          <a:xfrm>
            <a:off x="6289847" y="2738928"/>
            <a:ext cx="2862812" cy="2308324"/>
          </a:xfrm>
          <a:prstGeom prst="rect">
            <a:avLst/>
          </a:prstGeom>
          <a:noFill/>
        </p:spPr>
        <p:txBody>
          <a:bodyPr wrap="square" rtlCol="0">
            <a:spAutoFit/>
          </a:bodyPr>
          <a:lstStyle/>
          <a:p>
            <a:pPr algn="ctr"/>
            <a:r>
              <a:rPr lang="en-GB" sz="2400" dirty="0" smtClean="0"/>
              <a:t>Should sugary foods come with a health warning about addiction, such as those for alcohol or cigarettes? Why?</a:t>
            </a:r>
            <a:endParaRPr lang="en-GB" sz="2400" dirty="0"/>
          </a:p>
        </p:txBody>
      </p:sp>
      <p:sp>
        <p:nvSpPr>
          <p:cNvPr id="9" name="Rectangle 8"/>
          <p:cNvSpPr/>
          <p:nvPr/>
        </p:nvSpPr>
        <p:spPr>
          <a:xfrm>
            <a:off x="2223817" y="1584766"/>
            <a:ext cx="2794751" cy="2308324"/>
          </a:xfrm>
          <a:prstGeom prst="rect">
            <a:avLst/>
          </a:prstGeom>
        </p:spPr>
        <p:txBody>
          <a:bodyPr wrap="square">
            <a:spAutoFit/>
          </a:bodyPr>
          <a:lstStyle/>
          <a:p>
            <a:pPr algn="ctr"/>
            <a:r>
              <a:rPr lang="en-GB" sz="2400" dirty="0" smtClean="0"/>
              <a:t>Should we be more careful about the amount of sugar that we are giving to young children? Why?</a:t>
            </a:r>
            <a:endParaRPr lang="en-GB" sz="2400" dirty="0">
              <a:solidFill>
                <a:schemeClr val="bg2">
                  <a:lumMod val="10000"/>
                </a:schemeClr>
              </a:solidFill>
              <a:ea typeface="Cambria Math" panose="02040503050406030204" pitchFamily="18" charset="0"/>
            </a:endParaRPr>
          </a:p>
        </p:txBody>
      </p:sp>
    </p:spTree>
    <p:extLst>
      <p:ext uri="{BB962C8B-B14F-4D97-AF65-F5344CB8AC3E}">
        <p14:creationId xmlns:p14="http://schemas.microsoft.com/office/powerpoint/2010/main" val="226643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502482" y="6457890"/>
            <a:ext cx="3161635" cy="400110"/>
          </a:xfrm>
          <a:prstGeom prst="rect">
            <a:avLst/>
          </a:prstGeom>
        </p:spPr>
        <p:txBody>
          <a:bodyPr wrap="none">
            <a:spAutoFit/>
          </a:bodyPr>
          <a:lstStyle/>
          <a:p>
            <a:pPr algn="ctr"/>
            <a:r>
              <a:rPr lang="en-GB" sz="2000" b="1" dirty="0">
                <a:solidFill>
                  <a:schemeClr val="bg1"/>
                </a:solidFill>
                <a:latin typeface="Foco" panose="020B0504050202020203" pitchFamily="34" charset="0"/>
              </a:rPr>
              <a:t>t</a:t>
            </a:r>
            <a:r>
              <a:rPr lang="en-GB" sz="2000" b="1" dirty="0" smtClean="0">
                <a:solidFill>
                  <a:schemeClr val="bg1"/>
                </a:solidFill>
                <a:latin typeface="Foco" panose="020B0504050202020203" pitchFamily="34" charset="0"/>
              </a:rPr>
              <a:t>houghtboxeducation.com</a:t>
            </a:r>
            <a:endParaRPr lang="en-GB" sz="2000" b="1" dirty="0">
              <a:solidFill>
                <a:schemeClr val="bg1"/>
              </a:solidFill>
              <a:latin typeface="Foco" panose="020B0504050202020203" pitchFamily="34" charset="0"/>
            </a:endParaRPr>
          </a:p>
        </p:txBody>
      </p:sp>
      <p:sp>
        <p:nvSpPr>
          <p:cNvPr id="6" name="Rectangle 5"/>
          <p:cNvSpPr/>
          <p:nvPr/>
        </p:nvSpPr>
        <p:spPr>
          <a:xfrm>
            <a:off x="215734" y="423184"/>
            <a:ext cx="4953344" cy="523220"/>
          </a:xfrm>
          <a:prstGeom prst="rect">
            <a:avLst/>
          </a:prstGeom>
        </p:spPr>
        <p:txBody>
          <a:bodyPr wrap="none">
            <a:spAutoFit/>
          </a:bodyPr>
          <a:lstStyle/>
          <a:p>
            <a:pPr algn="ctr"/>
            <a:r>
              <a:rPr lang="en-GB" sz="2800" b="1" dirty="0" smtClean="0">
                <a:solidFill>
                  <a:schemeClr val="bg1"/>
                </a:solidFill>
                <a:latin typeface="Foco" panose="020B0504050202020203" pitchFamily="34" charset="0"/>
              </a:rPr>
              <a:t>This sort of learning can</a:t>
            </a:r>
            <a:r>
              <a:rPr lang="en-GB" sz="2800" dirty="0" smtClean="0">
                <a:solidFill>
                  <a:schemeClr val="bg1"/>
                </a:solidFill>
                <a:latin typeface="Foco" panose="020B0504050202020203" pitchFamily="34" charset="0"/>
              </a:rPr>
              <a:t>’</a:t>
            </a:r>
            <a:r>
              <a:rPr lang="en-GB" sz="2800" b="1" dirty="0" smtClean="0">
                <a:solidFill>
                  <a:schemeClr val="bg1"/>
                </a:solidFill>
                <a:latin typeface="Foco" panose="020B0504050202020203" pitchFamily="34" charset="0"/>
              </a:rPr>
              <a:t>t wait</a:t>
            </a:r>
            <a:endParaRPr lang="en-GB" sz="2800" b="1" dirty="0">
              <a:solidFill>
                <a:schemeClr val="bg1"/>
              </a:solidFill>
              <a:latin typeface="Foco" panose="020B0504050202020203" pitchFamily="34" charset="0"/>
            </a:endParaRPr>
          </a:p>
        </p:txBody>
      </p:sp>
    </p:spTree>
    <p:extLst>
      <p:ext uri="{BB962C8B-B14F-4D97-AF65-F5344CB8AC3E}">
        <p14:creationId xmlns:p14="http://schemas.microsoft.com/office/powerpoint/2010/main" val="325552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50" y="2644354"/>
            <a:ext cx="10515600" cy="1845096"/>
          </a:xfrm>
        </p:spPr>
        <p:txBody>
          <a:bodyPr>
            <a:normAutofit/>
          </a:bodyPr>
          <a:lstStyle/>
          <a:p>
            <a:r>
              <a:rPr lang="en-GB" sz="5400" dirty="0" smtClean="0">
                <a:ea typeface="Calibri" panose="020F0502020204030204" pitchFamily="34" charset="0"/>
                <a:cs typeface="Times New Roman" panose="02020603050405020304" pitchFamily="18" charset="0"/>
              </a:rPr>
              <a:t>Addictive qualities</a:t>
            </a:r>
            <a:r>
              <a:rPr lang="en-GB" sz="4800" b="1" dirty="0">
                <a:solidFill>
                  <a:srgbClr val="7030A0"/>
                </a:solidFill>
                <a:ea typeface="Calibri" panose="020F0502020204030204" pitchFamily="34" charset="0"/>
                <a:cs typeface="Times New Roman" panose="02020603050405020304" pitchFamily="18" charset="0"/>
              </a:rPr>
              <a:t/>
            </a:r>
            <a:br>
              <a:rPr lang="en-GB" sz="4800" b="1" dirty="0">
                <a:solidFill>
                  <a:srgbClr val="7030A0"/>
                </a:solidFill>
                <a:ea typeface="Calibri" panose="020F0502020204030204" pitchFamily="34" charset="0"/>
                <a:cs typeface="Times New Roman" panose="02020603050405020304" pitchFamily="18" charset="0"/>
              </a:rPr>
            </a:br>
            <a:r>
              <a:rPr lang="en-GB" sz="3600" b="1" dirty="0" smtClean="0">
                <a:solidFill>
                  <a:srgbClr val="7030A0"/>
                </a:solidFill>
                <a:ea typeface="Calibri" panose="020F0502020204030204" pitchFamily="34" charset="0"/>
                <a:cs typeface="Times New Roman" panose="02020603050405020304" pitchFamily="18" charset="0"/>
              </a:rPr>
              <a:t>5 </a:t>
            </a:r>
            <a:r>
              <a:rPr lang="en-GB" sz="3600" b="1" dirty="0" smtClean="0">
                <a:solidFill>
                  <a:srgbClr val="7030A0"/>
                </a:solidFill>
                <a:ea typeface="Calibri" panose="020F0502020204030204" pitchFamily="34" charset="0"/>
                <a:cs typeface="Times New Roman" panose="02020603050405020304" pitchFamily="18" charset="0"/>
              </a:rPr>
              <a:t>minutes+</a:t>
            </a:r>
            <a:endParaRPr lang="en-GB" sz="3600" b="1"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Tree>
    <p:extLst>
      <p:ext uri="{BB962C8B-B14F-4D97-AF65-F5344CB8AC3E}">
        <p14:creationId xmlns:p14="http://schemas.microsoft.com/office/powerpoint/2010/main" val="1593995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17875" y="683287"/>
            <a:ext cx="11149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the short </a:t>
            </a:r>
            <a:r>
              <a:rPr lang="en-GB" altLang="en-US" sz="2800" dirty="0">
                <a:ea typeface="Calibri" panose="020F0502020204030204" pitchFamily="34" charset="0"/>
                <a:cs typeface="Times New Roman" panose="02020603050405020304" pitchFamily="18" charset="0"/>
              </a:rPr>
              <a:t>film</a:t>
            </a: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(2.29 </a:t>
            </a: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mins) made </a:t>
            </a:r>
            <a:r>
              <a:rPr kumimoji="0" lang="en-GB" altLang="en-US" sz="2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by</a:t>
            </a:r>
            <a:r>
              <a:rPr kumimoji="0" lang="en-GB" altLang="en-US" sz="28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the </a:t>
            </a:r>
            <a:r>
              <a:rPr kumimoji="0" lang="en-GB" altLang="en-US" sz="28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hlinkClick r:id="rId2"/>
              </a:rPr>
              <a:t>Royal Society of the Arts </a:t>
            </a:r>
            <a:r>
              <a:rPr kumimoji="0" lang="en-GB" altLang="en-US" sz="28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entitled</a:t>
            </a:r>
            <a:r>
              <a:rPr kumimoji="0" lang="en-GB" altLang="en-US" sz="2800" b="0" i="0" u="none" strike="noStrike" cap="none" normalizeH="0" dirty="0">
                <a:ln>
                  <a:noFill/>
                </a:ln>
                <a:solidFill>
                  <a:schemeClr val="tx1"/>
                </a:solidFill>
                <a:effectLst/>
                <a:ea typeface="Calibri" panose="020F0502020204030204" pitchFamily="34" charset="0"/>
                <a:cs typeface="Times New Roman" panose="02020603050405020304" pitchFamily="18" charset="0"/>
              </a:rPr>
              <a:t>:</a:t>
            </a:r>
            <a:endPar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697994" y="2030637"/>
            <a:ext cx="539800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hlinkClick r:id="rId3"/>
              </a:rPr>
              <a:t>Food Addiction</a:t>
            </a:r>
            <a:endParaRPr kumimoji="0" lang="en-GB" altLang="en-US" sz="3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r>
              <a:rPr lang="en-GB" altLang="en-US" sz="1400" b="1" dirty="0" smtClean="0">
                <a:ea typeface="Calibri" panose="020F0502020204030204" pitchFamily="34" charset="0"/>
                <a:cs typeface="Times New Roman" panose="02020603050405020304" pitchFamily="18" charset="0"/>
              </a:rPr>
              <a:t>(Click </a:t>
            </a:r>
            <a:r>
              <a:rPr lang="en-GB" altLang="en-US" sz="1400" b="1" dirty="0">
                <a:ea typeface="Calibri" panose="020F0502020204030204" pitchFamily="34" charset="0"/>
                <a:cs typeface="Times New Roman" panose="02020603050405020304" pitchFamily="18" charset="0"/>
              </a:rPr>
              <a:t>on the link above for the </a:t>
            </a:r>
            <a:r>
              <a:rPr lang="en-GB" altLang="en-US" sz="1400" b="1" dirty="0" smtClean="0">
                <a:ea typeface="Calibri" panose="020F0502020204030204" pitchFamily="34" charset="0"/>
                <a:cs typeface="Times New Roman" panose="02020603050405020304" pitchFamily="18" charset="0"/>
              </a:rPr>
              <a:t>hyperlink)</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pic>
        <p:nvPicPr>
          <p:cNvPr id="1026" name="Picture 2" descr="https://media2.fdncms.com/sfweekly/imager/watch-an-animated-michael-pollan-talk-on-h/u/original/2837519/michael_pollan_rsa_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457" y="2297453"/>
            <a:ext cx="608647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804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922008" y="2584749"/>
            <a:ext cx="47884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a:t>
            </a:r>
            <a:r>
              <a:rPr kumimoji="0" lang="en-GB" altLang="en-US"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them</a:t>
            </a:r>
            <a:r>
              <a:rPr kumimoji="0" lang="en-GB" altLang="en-US" sz="24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and then discuss the questions below:</a:t>
            </a: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p:txBody>
      </p:sp>
      <p:pic>
        <p:nvPicPr>
          <p:cNvPr id="11" name="Picture 2" descr="https://media2.fdncms.com/sfweekly/imager/watch-an-animated-michael-pollan-talk-on-h/u/original/2837519/michael_pollan_rsa_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89" y="2030751"/>
            <a:ext cx="608647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7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17680" y="1148214"/>
            <a:ext cx="3355246" cy="3355246"/>
          </a:xfrm>
          <a:prstGeom prst="rect">
            <a:avLst/>
          </a:prstGeom>
        </p:spPr>
      </p:pic>
      <p:pic>
        <p:nvPicPr>
          <p:cNvPr id="7"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72926" y="2024105"/>
            <a:ext cx="3181727" cy="3181727"/>
          </a:xfrm>
          <a:prstGeom prst="rect">
            <a:avLst/>
          </a:prstGeom>
        </p:spPr>
      </p:pic>
      <p:sp>
        <p:nvSpPr>
          <p:cNvPr id="11" name="TextBox 10"/>
          <p:cNvSpPr txBox="1"/>
          <p:nvPr/>
        </p:nvSpPr>
        <p:spPr>
          <a:xfrm>
            <a:off x="6484546" y="2830138"/>
            <a:ext cx="2382384" cy="1569660"/>
          </a:xfrm>
          <a:prstGeom prst="rect">
            <a:avLst/>
          </a:prstGeom>
          <a:noFill/>
        </p:spPr>
        <p:txBody>
          <a:bodyPr wrap="square" rtlCol="0">
            <a:spAutoFit/>
          </a:bodyPr>
          <a:lstStyle/>
          <a:p>
            <a:pPr algn="ctr"/>
            <a:r>
              <a:rPr lang="en-GB" sz="2400" dirty="0" smtClean="0">
                <a:solidFill>
                  <a:schemeClr val="bg2">
                    <a:lumMod val="10000"/>
                  </a:schemeClr>
                </a:solidFill>
                <a:ea typeface="Cambria Math" panose="02040503050406030204" pitchFamily="18" charset="0"/>
              </a:rPr>
              <a:t>Would you say you suffer from any food addictions?</a:t>
            </a:r>
            <a:endParaRPr lang="en-GB" sz="2400" dirty="0">
              <a:solidFill>
                <a:schemeClr val="bg2">
                  <a:lumMod val="10000"/>
                </a:schemeClr>
              </a:solidFill>
              <a:ea typeface="Cambria Math" panose="02040503050406030204" pitchFamily="18" charset="0"/>
            </a:endParaRPr>
          </a:p>
        </p:txBody>
      </p:sp>
      <p:sp>
        <p:nvSpPr>
          <p:cNvPr id="12" name="TextBox 11"/>
          <p:cNvSpPr txBox="1"/>
          <p:nvPr/>
        </p:nvSpPr>
        <p:spPr>
          <a:xfrm>
            <a:off x="3247710" y="1856341"/>
            <a:ext cx="2194715" cy="1938992"/>
          </a:xfrm>
          <a:prstGeom prst="rect">
            <a:avLst/>
          </a:prstGeom>
          <a:noFill/>
        </p:spPr>
        <p:txBody>
          <a:bodyPr wrap="square" rtlCol="0">
            <a:spAutoFit/>
          </a:bodyPr>
          <a:lstStyle/>
          <a:p>
            <a:pPr algn="ctr"/>
            <a:r>
              <a:rPr lang="en-GB" sz="2400" dirty="0"/>
              <a:t>Why do you think food cravings are not </a:t>
            </a:r>
            <a:r>
              <a:rPr lang="en-GB" sz="2400" dirty="0" smtClean="0"/>
              <a:t>called “addictions</a:t>
            </a:r>
            <a:r>
              <a:rPr lang="en-GB" sz="2400" dirty="0"/>
              <a:t>”?</a:t>
            </a:r>
          </a:p>
        </p:txBody>
      </p:sp>
    </p:spTree>
    <p:extLst>
      <p:ext uri="{BB962C8B-B14F-4D97-AF65-F5344CB8AC3E}">
        <p14:creationId xmlns:p14="http://schemas.microsoft.com/office/powerpoint/2010/main" val="613017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50" y="2644354"/>
            <a:ext cx="10515600" cy="1845096"/>
          </a:xfrm>
        </p:spPr>
        <p:txBody>
          <a:bodyPr>
            <a:normAutofit/>
          </a:bodyPr>
          <a:lstStyle/>
          <a:p>
            <a:r>
              <a:rPr lang="en-GB" sz="5400" dirty="0" smtClean="0">
                <a:ea typeface="Calibri" panose="020F0502020204030204" pitchFamily="34" charset="0"/>
                <a:cs typeface="Times New Roman" panose="02020603050405020304" pitchFamily="18" charset="0"/>
              </a:rPr>
              <a:t>The History of Food</a:t>
            </a:r>
            <a:br>
              <a:rPr lang="en-GB" sz="5400" dirty="0" smtClean="0">
                <a:ea typeface="Calibri" panose="020F0502020204030204" pitchFamily="34" charset="0"/>
                <a:cs typeface="Times New Roman" panose="02020603050405020304" pitchFamily="18" charset="0"/>
              </a:rPr>
            </a:br>
            <a:r>
              <a:rPr lang="en-GB" sz="3600" b="1" dirty="0" smtClean="0">
                <a:solidFill>
                  <a:srgbClr val="7030A0"/>
                </a:solidFill>
                <a:ea typeface="Calibri" panose="020F0502020204030204" pitchFamily="34" charset="0"/>
                <a:cs typeface="Times New Roman" panose="02020603050405020304" pitchFamily="18" charset="0"/>
              </a:rPr>
              <a:t>25 </a:t>
            </a:r>
            <a:r>
              <a:rPr lang="en-GB" sz="3600" b="1" dirty="0" smtClean="0">
                <a:solidFill>
                  <a:srgbClr val="7030A0"/>
                </a:solidFill>
                <a:ea typeface="Calibri" panose="020F0502020204030204" pitchFamily="34" charset="0"/>
                <a:cs typeface="Times New Roman" panose="02020603050405020304" pitchFamily="18" charset="0"/>
              </a:rPr>
              <a:t>minutes+</a:t>
            </a:r>
            <a:endParaRPr lang="en-GB" sz="3600" b="1"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Tree>
    <p:extLst>
      <p:ext uri="{BB962C8B-B14F-4D97-AF65-F5344CB8AC3E}">
        <p14:creationId xmlns:p14="http://schemas.microsoft.com/office/powerpoint/2010/main" val="2234434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4">
      <a:dk1>
        <a:srgbClr val="35372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1213</TotalTime>
  <Words>2059</Words>
  <Application>Microsoft Office PowerPoint</Application>
  <PresentationFormat>Widescreen</PresentationFormat>
  <Paragraphs>195</Paragraphs>
  <Slides>43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Arial</vt:lpstr>
      <vt:lpstr>Calibri</vt:lpstr>
      <vt:lpstr>Calibri Light</vt:lpstr>
      <vt:lpstr>Cambria Math</vt:lpstr>
      <vt:lpstr>Century Gothic</vt:lpstr>
      <vt:lpstr>Foco</vt:lpstr>
      <vt:lpstr>Foco Light</vt:lpstr>
      <vt:lpstr>Tahoma</vt:lpstr>
      <vt:lpstr>Times New Roman</vt:lpstr>
      <vt:lpstr>1_Office Theme</vt:lpstr>
      <vt:lpstr>Office Theme</vt:lpstr>
      <vt:lpstr>PowerPoint Presentation</vt:lpstr>
      <vt:lpstr>In this lesson, students will:</vt:lpstr>
      <vt:lpstr>Pre-lesson reflection 3 minutes+</vt:lpstr>
      <vt:lpstr>PowerPoint Presentation</vt:lpstr>
      <vt:lpstr>Addictive qualities 5 minutes+</vt:lpstr>
      <vt:lpstr>PowerPoint Presentation</vt:lpstr>
      <vt:lpstr>PowerPoint Presentation</vt:lpstr>
      <vt:lpstr>PowerPoint Presentation</vt:lpstr>
      <vt:lpstr>The History of Food 25 minutes+</vt:lpstr>
      <vt:lpstr>PowerPoint Presentation</vt:lpstr>
      <vt:lpstr>PowerPoint Presentation</vt:lpstr>
      <vt:lpstr> What have you eaten in the last 24 hours?  </vt:lpstr>
      <vt:lpstr>PowerPoint Presentation</vt:lpstr>
      <vt:lpstr> Now look at your list, and answer this question:</vt:lpstr>
      <vt:lpstr>PowerPoint Presentation</vt:lpstr>
      <vt:lpstr> Now look at your list, and answer this question for any of the foods you know:</vt:lpstr>
      <vt:lpstr>PowerPoint Presentation</vt:lpstr>
      <vt:lpstr>PowerPoint Presentation</vt:lpstr>
      <vt:lpstr>PowerPoint Presentation</vt:lpstr>
      <vt:lpstr>PowerPoint Presentation</vt:lpstr>
      <vt:lpstr>Making your own food 20 minutes +</vt:lpstr>
      <vt:lpstr>PowerPoint Presentation</vt:lpstr>
      <vt:lpstr>PowerPoint Presentation</vt:lpstr>
      <vt:lpstr>PowerPoint Presentation</vt:lpstr>
      <vt:lpstr>PowerPoint Presentation</vt:lpstr>
      <vt:lpstr>The $1,500 sandwich-from-scratch guy: 'Now it's hard for me to waste any food'</vt:lpstr>
      <vt:lpstr>PowerPoint Presentation</vt:lpstr>
      <vt:lpstr>PowerPoint Presentation</vt:lpstr>
      <vt:lpstr>PowerPoint Presentation</vt:lpstr>
      <vt:lpstr>PowerPoint Presentation</vt:lpstr>
      <vt:lpstr>PowerPoint Presentation</vt:lpstr>
      <vt:lpstr>PowerPoint Presentation</vt:lpstr>
      <vt:lpstr>“You are what you eat”</vt:lpstr>
      <vt:lpstr>PowerPoint Presentation</vt:lpstr>
      <vt:lpstr>PowerPoint Presentation</vt:lpstr>
      <vt:lpstr>PowerPoint Presentation</vt:lpstr>
      <vt:lpstr>The Sugary Truth 10 minutes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242</cp:revision>
  <dcterms:created xsi:type="dcterms:W3CDTF">2016-10-17T21:56:29Z</dcterms:created>
  <dcterms:modified xsi:type="dcterms:W3CDTF">2018-01-07T22:54:44Z</dcterms:modified>
</cp:coreProperties>
</file>