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24"/>
  </p:notesMasterIdLst>
  <p:handoutMasterIdLst>
    <p:handoutMasterId r:id="rId25"/>
  </p:handoutMasterIdLst>
  <p:sldIdLst>
    <p:sldId id="390" r:id="rId2"/>
    <p:sldId id="391" r:id="rId3"/>
    <p:sldId id="392" r:id="rId4"/>
    <p:sldId id="263" r:id="rId5"/>
    <p:sldId id="299" r:id="rId6"/>
    <p:sldId id="429" r:id="rId7"/>
    <p:sldId id="320" r:id="rId8"/>
    <p:sldId id="393" r:id="rId9"/>
    <p:sldId id="430" r:id="rId10"/>
    <p:sldId id="433" r:id="rId11"/>
    <p:sldId id="448" r:id="rId12"/>
    <p:sldId id="447" r:id="rId13"/>
    <p:sldId id="449" r:id="rId14"/>
    <p:sldId id="451" r:id="rId15"/>
    <p:sldId id="507" r:id="rId16"/>
    <p:sldId id="514" r:id="rId17"/>
    <p:sldId id="515" r:id="rId18"/>
    <p:sldId id="509" r:id="rId19"/>
    <p:sldId id="462" r:id="rId20"/>
    <p:sldId id="517" r:id="rId21"/>
    <p:sldId id="518" r:id="rId22"/>
    <p:sldId id="38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23C2"/>
    <a:srgbClr val="35372F"/>
    <a:srgbClr val="B482DA"/>
    <a:srgbClr val="3F8892"/>
    <a:srgbClr val="F9FCD0"/>
    <a:srgbClr val="006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1C97E-3B7D-4C0F-A541-B4ED2487108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F111152-8094-472C-AF97-0E0E8111D4B3}">
      <dgm:prSet phldrT="[Text]"/>
      <dgm:spPr>
        <a:solidFill>
          <a:srgbClr val="FB23C2"/>
        </a:solidFill>
      </dgm:spPr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1. Assume or identify a problem in another country or community</a:t>
          </a:r>
          <a:endParaRPr lang="en-GB" b="1" dirty="0">
            <a:solidFill>
              <a:schemeClr val="bg1"/>
            </a:solidFill>
          </a:endParaRPr>
        </a:p>
      </dgm:t>
    </dgm:pt>
    <dgm:pt modelId="{9F5C8993-AF51-477E-AAA4-49CCD9C44A22}" type="parTrans" cxnId="{E8327734-284C-42C3-B109-5E4B1585521A}">
      <dgm:prSet/>
      <dgm:spPr/>
      <dgm:t>
        <a:bodyPr/>
        <a:lstStyle/>
        <a:p>
          <a:endParaRPr lang="en-GB"/>
        </a:p>
      </dgm:t>
    </dgm:pt>
    <dgm:pt modelId="{787F9311-D5A2-4522-83FB-5BAC82AB68E3}" type="sibTrans" cxnId="{E8327734-284C-42C3-B109-5E4B1585521A}">
      <dgm:prSet/>
      <dgm:spPr/>
      <dgm:t>
        <a:bodyPr/>
        <a:lstStyle/>
        <a:p>
          <a:endParaRPr lang="en-GB"/>
        </a:p>
      </dgm:t>
    </dgm:pt>
    <dgm:pt modelId="{A5F00DDC-CC0B-4C95-8ECA-FE2975E4BE4A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2000" b="1" dirty="0" smtClean="0">
              <a:solidFill>
                <a:schemeClr val="bg1"/>
              </a:solidFill>
            </a:rPr>
            <a:t>2.Make a plan to fix it or how you can help</a:t>
          </a:r>
          <a:endParaRPr lang="en-GB" sz="2000" b="1" dirty="0">
            <a:solidFill>
              <a:schemeClr val="bg1"/>
            </a:solidFill>
          </a:endParaRPr>
        </a:p>
      </dgm:t>
    </dgm:pt>
    <dgm:pt modelId="{E415B791-EF3D-4DE0-8C3C-746A4AD41AE6}" type="parTrans" cxnId="{42EB90A2-9DE7-46A1-BC40-F6E3D4204993}">
      <dgm:prSet/>
      <dgm:spPr/>
      <dgm:t>
        <a:bodyPr/>
        <a:lstStyle/>
        <a:p>
          <a:endParaRPr lang="en-GB"/>
        </a:p>
      </dgm:t>
    </dgm:pt>
    <dgm:pt modelId="{40A0EEF5-F88A-4D44-B96B-A556A1308BD6}" type="sibTrans" cxnId="{42EB90A2-9DE7-46A1-BC40-F6E3D4204993}">
      <dgm:prSet/>
      <dgm:spPr/>
      <dgm:t>
        <a:bodyPr/>
        <a:lstStyle/>
        <a:p>
          <a:endParaRPr lang="en-GB"/>
        </a:p>
      </dgm:t>
    </dgm:pt>
    <dgm:pt modelId="{62C2D925-D9D9-466B-923F-867CAD13272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000" b="1" dirty="0" smtClean="0">
              <a:solidFill>
                <a:schemeClr val="bg1"/>
              </a:solidFill>
            </a:rPr>
            <a:t>3. Go and         help</a:t>
          </a:r>
        </a:p>
        <a:p>
          <a:endParaRPr lang="en-GB" sz="2000" b="1" dirty="0">
            <a:solidFill>
              <a:schemeClr val="bg1"/>
            </a:solidFill>
          </a:endParaRPr>
        </a:p>
      </dgm:t>
    </dgm:pt>
    <dgm:pt modelId="{BB9FF172-7A26-4165-AF5F-48CCB611057A}" type="parTrans" cxnId="{40713C09-484B-4A7F-B0C6-132E3006CC44}">
      <dgm:prSet/>
      <dgm:spPr/>
      <dgm:t>
        <a:bodyPr/>
        <a:lstStyle/>
        <a:p>
          <a:endParaRPr lang="en-GB"/>
        </a:p>
      </dgm:t>
    </dgm:pt>
    <dgm:pt modelId="{4204D553-A48D-4D48-B0AF-D4694BA0DBD9}" type="sibTrans" cxnId="{40713C09-484B-4A7F-B0C6-132E3006CC44}">
      <dgm:prSet/>
      <dgm:spPr/>
      <dgm:t>
        <a:bodyPr/>
        <a:lstStyle/>
        <a:p>
          <a:endParaRPr lang="en-GB"/>
        </a:p>
      </dgm:t>
    </dgm:pt>
    <dgm:pt modelId="{09D98FBF-9BD2-40AE-BDB7-E59D0CC9CB72}" type="pres">
      <dgm:prSet presAssocID="{8191C97E-3B7D-4C0F-A541-B4ED2487108C}" presName="Name0" presStyleCnt="0">
        <dgm:presLayoutVars>
          <dgm:dir/>
          <dgm:animLvl val="lvl"/>
          <dgm:resizeHandles val="exact"/>
        </dgm:presLayoutVars>
      </dgm:prSet>
      <dgm:spPr/>
    </dgm:pt>
    <dgm:pt modelId="{925EFF7F-3FF3-41FE-A75C-29BEE1C871C1}" type="pres">
      <dgm:prSet presAssocID="{AF111152-8094-472C-AF97-0E0E8111D4B3}" presName="Name8" presStyleCnt="0"/>
      <dgm:spPr/>
    </dgm:pt>
    <dgm:pt modelId="{B4EF825A-42B0-4158-B860-B74F213EDD17}" type="pres">
      <dgm:prSet presAssocID="{AF111152-8094-472C-AF97-0E0E8111D4B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FDF0E7-66DA-4FB3-8694-1EC0919AD028}" type="pres">
      <dgm:prSet presAssocID="{AF111152-8094-472C-AF97-0E0E8111D4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EA1712-5A7A-456F-9A06-9494DB2B3F37}" type="pres">
      <dgm:prSet presAssocID="{A5F00DDC-CC0B-4C95-8ECA-FE2975E4BE4A}" presName="Name8" presStyleCnt="0"/>
      <dgm:spPr/>
    </dgm:pt>
    <dgm:pt modelId="{A36F6042-1459-42FE-B13A-AB502FD8429C}" type="pres">
      <dgm:prSet presAssocID="{A5F00DDC-CC0B-4C95-8ECA-FE2975E4BE4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82592C-DFB5-4D5E-B1BF-B6AD860EB874}" type="pres">
      <dgm:prSet presAssocID="{A5F00DDC-CC0B-4C95-8ECA-FE2975E4BE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C68555-3049-4B6F-8238-9A5C99791904}" type="pres">
      <dgm:prSet presAssocID="{62C2D925-D9D9-466B-923F-867CAD132728}" presName="Name8" presStyleCnt="0"/>
      <dgm:spPr/>
    </dgm:pt>
    <dgm:pt modelId="{6A7AEA35-E60D-42C2-815F-02948FBB2312}" type="pres">
      <dgm:prSet presAssocID="{62C2D925-D9D9-466B-923F-867CAD132728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F387CF-6ABD-4DD8-991B-812B2DDD42D3}" type="pres">
      <dgm:prSet presAssocID="{62C2D925-D9D9-466B-923F-867CAD1327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327734-284C-42C3-B109-5E4B1585521A}" srcId="{8191C97E-3B7D-4C0F-A541-B4ED2487108C}" destId="{AF111152-8094-472C-AF97-0E0E8111D4B3}" srcOrd="0" destOrd="0" parTransId="{9F5C8993-AF51-477E-AAA4-49CCD9C44A22}" sibTransId="{787F9311-D5A2-4522-83FB-5BAC82AB68E3}"/>
    <dgm:cxn modelId="{029EE462-8C6E-4B0B-B6A2-65E5F967671C}" type="presOf" srcId="{AF111152-8094-472C-AF97-0E0E8111D4B3}" destId="{3DFDF0E7-66DA-4FB3-8694-1EC0919AD028}" srcOrd="1" destOrd="0" presId="urn:microsoft.com/office/officeart/2005/8/layout/pyramid3"/>
    <dgm:cxn modelId="{27C2A221-2E15-408E-9009-134C8A00004B}" type="presOf" srcId="{A5F00DDC-CC0B-4C95-8ECA-FE2975E4BE4A}" destId="{AC82592C-DFB5-4D5E-B1BF-B6AD860EB874}" srcOrd="1" destOrd="0" presId="urn:microsoft.com/office/officeart/2005/8/layout/pyramid3"/>
    <dgm:cxn modelId="{8FA6577C-63B2-4C39-A1DB-0EA9EC4ABDA7}" type="presOf" srcId="{62C2D925-D9D9-466B-923F-867CAD132728}" destId="{6A7AEA35-E60D-42C2-815F-02948FBB2312}" srcOrd="0" destOrd="0" presId="urn:microsoft.com/office/officeart/2005/8/layout/pyramid3"/>
    <dgm:cxn modelId="{40713C09-484B-4A7F-B0C6-132E3006CC44}" srcId="{8191C97E-3B7D-4C0F-A541-B4ED2487108C}" destId="{62C2D925-D9D9-466B-923F-867CAD132728}" srcOrd="2" destOrd="0" parTransId="{BB9FF172-7A26-4165-AF5F-48CCB611057A}" sibTransId="{4204D553-A48D-4D48-B0AF-D4694BA0DBD9}"/>
    <dgm:cxn modelId="{5951F4E1-EF55-49EE-9AF2-7C13C47C42FB}" type="presOf" srcId="{AF111152-8094-472C-AF97-0E0E8111D4B3}" destId="{B4EF825A-42B0-4158-B860-B74F213EDD17}" srcOrd="0" destOrd="0" presId="urn:microsoft.com/office/officeart/2005/8/layout/pyramid3"/>
    <dgm:cxn modelId="{824E782A-9D4D-418C-BA09-AB91113F2214}" type="presOf" srcId="{A5F00DDC-CC0B-4C95-8ECA-FE2975E4BE4A}" destId="{A36F6042-1459-42FE-B13A-AB502FD8429C}" srcOrd="0" destOrd="0" presId="urn:microsoft.com/office/officeart/2005/8/layout/pyramid3"/>
    <dgm:cxn modelId="{8A381C32-1759-4AA4-AB69-32D1F3174267}" type="presOf" srcId="{62C2D925-D9D9-466B-923F-867CAD132728}" destId="{FDF387CF-6ABD-4DD8-991B-812B2DDD42D3}" srcOrd="1" destOrd="0" presId="urn:microsoft.com/office/officeart/2005/8/layout/pyramid3"/>
    <dgm:cxn modelId="{72977533-8F17-4003-9281-A70D6C4A1D78}" type="presOf" srcId="{8191C97E-3B7D-4C0F-A541-B4ED2487108C}" destId="{09D98FBF-9BD2-40AE-BDB7-E59D0CC9CB72}" srcOrd="0" destOrd="0" presId="urn:microsoft.com/office/officeart/2005/8/layout/pyramid3"/>
    <dgm:cxn modelId="{42EB90A2-9DE7-46A1-BC40-F6E3D4204993}" srcId="{8191C97E-3B7D-4C0F-A541-B4ED2487108C}" destId="{A5F00DDC-CC0B-4C95-8ECA-FE2975E4BE4A}" srcOrd="1" destOrd="0" parTransId="{E415B791-EF3D-4DE0-8C3C-746A4AD41AE6}" sibTransId="{40A0EEF5-F88A-4D44-B96B-A556A1308BD6}"/>
    <dgm:cxn modelId="{636686DE-1C82-4D25-B37C-0DC05C35614E}" type="presParOf" srcId="{09D98FBF-9BD2-40AE-BDB7-E59D0CC9CB72}" destId="{925EFF7F-3FF3-41FE-A75C-29BEE1C871C1}" srcOrd="0" destOrd="0" presId="urn:microsoft.com/office/officeart/2005/8/layout/pyramid3"/>
    <dgm:cxn modelId="{C71EC39A-C2EC-4C83-83FD-8D452FEA4E22}" type="presParOf" srcId="{925EFF7F-3FF3-41FE-A75C-29BEE1C871C1}" destId="{B4EF825A-42B0-4158-B860-B74F213EDD17}" srcOrd="0" destOrd="0" presId="urn:microsoft.com/office/officeart/2005/8/layout/pyramid3"/>
    <dgm:cxn modelId="{E582BC62-04C4-4A48-AAB7-84E510245195}" type="presParOf" srcId="{925EFF7F-3FF3-41FE-A75C-29BEE1C871C1}" destId="{3DFDF0E7-66DA-4FB3-8694-1EC0919AD028}" srcOrd="1" destOrd="0" presId="urn:microsoft.com/office/officeart/2005/8/layout/pyramid3"/>
    <dgm:cxn modelId="{AB27D7F9-7B53-4233-8C94-CCE11F0B4FF3}" type="presParOf" srcId="{09D98FBF-9BD2-40AE-BDB7-E59D0CC9CB72}" destId="{1BEA1712-5A7A-456F-9A06-9494DB2B3F37}" srcOrd="1" destOrd="0" presId="urn:microsoft.com/office/officeart/2005/8/layout/pyramid3"/>
    <dgm:cxn modelId="{44727BC2-3E63-4557-A4A5-9E2910F30AF3}" type="presParOf" srcId="{1BEA1712-5A7A-456F-9A06-9494DB2B3F37}" destId="{A36F6042-1459-42FE-B13A-AB502FD8429C}" srcOrd="0" destOrd="0" presId="urn:microsoft.com/office/officeart/2005/8/layout/pyramid3"/>
    <dgm:cxn modelId="{8F267EEC-E050-492F-A742-659CD93E9113}" type="presParOf" srcId="{1BEA1712-5A7A-456F-9A06-9494DB2B3F37}" destId="{AC82592C-DFB5-4D5E-B1BF-B6AD860EB874}" srcOrd="1" destOrd="0" presId="urn:microsoft.com/office/officeart/2005/8/layout/pyramid3"/>
    <dgm:cxn modelId="{5E817D43-73D7-4815-91C0-45C3305C757B}" type="presParOf" srcId="{09D98FBF-9BD2-40AE-BDB7-E59D0CC9CB72}" destId="{4FC68555-3049-4B6F-8238-9A5C99791904}" srcOrd="2" destOrd="0" presId="urn:microsoft.com/office/officeart/2005/8/layout/pyramid3"/>
    <dgm:cxn modelId="{32DA5CD7-C122-44F5-B425-1982096FEEEE}" type="presParOf" srcId="{4FC68555-3049-4B6F-8238-9A5C99791904}" destId="{6A7AEA35-E60D-42C2-815F-02948FBB2312}" srcOrd="0" destOrd="0" presId="urn:microsoft.com/office/officeart/2005/8/layout/pyramid3"/>
    <dgm:cxn modelId="{52F1A8B3-54BC-42E5-9677-234AB7ED4EAF}" type="presParOf" srcId="{4FC68555-3049-4B6F-8238-9A5C99791904}" destId="{FDF387CF-6ABD-4DD8-991B-812B2DDD42D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AA210A-AF49-4F68-9CDD-A0B519BFE32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14E24C0-EB70-4509-B22A-078E6DC3154D}">
      <dgm:prSet phldrT="[Text]" custT="1"/>
      <dgm:spPr>
        <a:solidFill>
          <a:srgbClr val="FB23C2"/>
        </a:solidFill>
      </dgm:spPr>
      <dgm:t>
        <a:bodyPr/>
        <a:lstStyle/>
        <a:p>
          <a:endParaRPr lang="en-GB" sz="1200" b="1" dirty="0" smtClean="0"/>
        </a:p>
        <a:p>
          <a:endParaRPr lang="en-GB" sz="1200" b="1" dirty="0" smtClean="0">
            <a:solidFill>
              <a:schemeClr val="bg1"/>
            </a:solidFill>
          </a:endParaRPr>
        </a:p>
        <a:p>
          <a:r>
            <a:rPr lang="en-GB" sz="1600" b="1" dirty="0" smtClean="0">
              <a:solidFill>
                <a:schemeClr val="bg1"/>
              </a:solidFill>
            </a:rPr>
            <a:t>3.Work                        with the               community</a:t>
          </a:r>
        </a:p>
        <a:p>
          <a:endParaRPr lang="en-GB" sz="1200" b="1" dirty="0"/>
        </a:p>
      </dgm:t>
    </dgm:pt>
    <dgm:pt modelId="{7FA9DFB9-2B45-479D-85B0-BA334A06A0AE}" type="parTrans" cxnId="{99412C1F-8EE9-4265-91CA-49B2FB6C2645}">
      <dgm:prSet/>
      <dgm:spPr/>
      <dgm:t>
        <a:bodyPr/>
        <a:lstStyle/>
        <a:p>
          <a:endParaRPr lang="en-GB"/>
        </a:p>
      </dgm:t>
    </dgm:pt>
    <dgm:pt modelId="{A983722F-2A6B-435D-9257-C6469C860555}" type="sibTrans" cxnId="{99412C1F-8EE9-4265-91CA-49B2FB6C2645}">
      <dgm:prSet/>
      <dgm:spPr/>
      <dgm:t>
        <a:bodyPr/>
        <a:lstStyle/>
        <a:p>
          <a:endParaRPr lang="en-GB"/>
        </a:p>
      </dgm:t>
    </dgm:pt>
    <dgm:pt modelId="{B4101B92-B8DE-4787-A5A0-565D6FC3312F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1800" b="1" dirty="0" smtClean="0">
              <a:solidFill>
                <a:schemeClr val="bg1"/>
              </a:solidFill>
            </a:rPr>
            <a:t>2.Talk with other organisations to discuss ways to support the problem</a:t>
          </a:r>
          <a:endParaRPr lang="en-GB" sz="1800" b="1" dirty="0">
            <a:solidFill>
              <a:schemeClr val="bg1"/>
            </a:solidFill>
          </a:endParaRPr>
        </a:p>
      </dgm:t>
    </dgm:pt>
    <dgm:pt modelId="{87053E05-F4E7-483C-855D-3EE90F10571D}" type="parTrans" cxnId="{12F7927B-A97A-4C56-8C9B-3026BBA8ABB8}">
      <dgm:prSet/>
      <dgm:spPr/>
      <dgm:t>
        <a:bodyPr/>
        <a:lstStyle/>
        <a:p>
          <a:endParaRPr lang="en-GB"/>
        </a:p>
      </dgm:t>
    </dgm:pt>
    <dgm:pt modelId="{E4D3C897-DA1F-45BD-A726-0D6DE75DBEA9}" type="sibTrans" cxnId="{12F7927B-A97A-4C56-8C9B-3026BBA8ABB8}">
      <dgm:prSet/>
      <dgm:spPr/>
      <dgm:t>
        <a:bodyPr/>
        <a:lstStyle/>
        <a:p>
          <a:endParaRPr lang="en-GB"/>
        </a:p>
      </dgm:t>
    </dgm:pt>
    <dgm:pt modelId="{1DAAD6D6-6C4A-4484-A500-F2E40CD9AB9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2800" b="1" dirty="0" smtClean="0">
              <a:solidFill>
                <a:schemeClr val="bg1"/>
              </a:solidFill>
            </a:rPr>
            <a:t>1.Local community identify a problem and ask for help</a:t>
          </a:r>
          <a:endParaRPr lang="en-GB" sz="2800" b="1" dirty="0">
            <a:solidFill>
              <a:schemeClr val="bg1"/>
            </a:solidFill>
          </a:endParaRPr>
        </a:p>
      </dgm:t>
    </dgm:pt>
    <dgm:pt modelId="{3434B261-2731-4978-976B-00A7545ECAF0}" type="parTrans" cxnId="{B0936888-63FF-417D-A9A9-1C8990DC8198}">
      <dgm:prSet/>
      <dgm:spPr/>
      <dgm:t>
        <a:bodyPr/>
        <a:lstStyle/>
        <a:p>
          <a:endParaRPr lang="en-GB"/>
        </a:p>
      </dgm:t>
    </dgm:pt>
    <dgm:pt modelId="{E6411BC9-4522-4E42-8BF5-E66116A69314}" type="sibTrans" cxnId="{B0936888-63FF-417D-A9A9-1C8990DC8198}">
      <dgm:prSet/>
      <dgm:spPr/>
      <dgm:t>
        <a:bodyPr/>
        <a:lstStyle/>
        <a:p>
          <a:endParaRPr lang="en-GB"/>
        </a:p>
      </dgm:t>
    </dgm:pt>
    <dgm:pt modelId="{966C754A-11B9-4C22-8B0E-51C5510F024F}" type="pres">
      <dgm:prSet presAssocID="{8AAA210A-AF49-4F68-9CDD-A0B519BFE329}" presName="Name0" presStyleCnt="0">
        <dgm:presLayoutVars>
          <dgm:dir/>
          <dgm:animLvl val="lvl"/>
          <dgm:resizeHandles val="exact"/>
        </dgm:presLayoutVars>
      </dgm:prSet>
      <dgm:spPr/>
    </dgm:pt>
    <dgm:pt modelId="{617AB128-56D6-417B-8CED-17180C502A0E}" type="pres">
      <dgm:prSet presAssocID="{A14E24C0-EB70-4509-B22A-078E6DC3154D}" presName="Name8" presStyleCnt="0"/>
      <dgm:spPr/>
    </dgm:pt>
    <dgm:pt modelId="{EB5B013E-DB91-4216-9028-1E26E7EBB19E}" type="pres">
      <dgm:prSet presAssocID="{A14E24C0-EB70-4509-B22A-078E6DC3154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120047-57CC-473A-A46D-A25B825F7863}" type="pres">
      <dgm:prSet presAssocID="{A14E24C0-EB70-4509-B22A-078E6DC3154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C2FA9A-EEFC-47D6-8862-CA6881BB8E58}" type="pres">
      <dgm:prSet presAssocID="{B4101B92-B8DE-4787-A5A0-565D6FC3312F}" presName="Name8" presStyleCnt="0"/>
      <dgm:spPr/>
    </dgm:pt>
    <dgm:pt modelId="{195EFA66-830C-4DBF-802C-505E2ABB4AED}" type="pres">
      <dgm:prSet presAssocID="{B4101B92-B8DE-4787-A5A0-565D6FC3312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8719BB-D85B-49DB-B209-BD7DF1BE3989}" type="pres">
      <dgm:prSet presAssocID="{B4101B92-B8DE-4787-A5A0-565D6FC331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70A9AD-259A-4C68-889D-7242579EDCFC}" type="pres">
      <dgm:prSet presAssocID="{1DAAD6D6-6C4A-4484-A500-F2E40CD9AB92}" presName="Name8" presStyleCnt="0"/>
      <dgm:spPr/>
    </dgm:pt>
    <dgm:pt modelId="{030ACBE6-19FA-4A58-A404-3587A7E11298}" type="pres">
      <dgm:prSet presAssocID="{1DAAD6D6-6C4A-4484-A500-F2E40CD9AB92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1B369F-6291-49E6-9091-6EE691D87FAF}" type="pres">
      <dgm:prSet presAssocID="{1DAAD6D6-6C4A-4484-A500-F2E40CD9AB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412C1F-8EE9-4265-91CA-49B2FB6C2645}" srcId="{8AAA210A-AF49-4F68-9CDD-A0B519BFE329}" destId="{A14E24C0-EB70-4509-B22A-078E6DC3154D}" srcOrd="0" destOrd="0" parTransId="{7FA9DFB9-2B45-479D-85B0-BA334A06A0AE}" sibTransId="{A983722F-2A6B-435D-9257-C6469C860555}"/>
    <dgm:cxn modelId="{DF62F69D-BB8B-4844-B48A-D68B7405054A}" type="presOf" srcId="{B4101B92-B8DE-4787-A5A0-565D6FC3312F}" destId="{195EFA66-830C-4DBF-802C-505E2ABB4AED}" srcOrd="0" destOrd="0" presId="urn:microsoft.com/office/officeart/2005/8/layout/pyramid1"/>
    <dgm:cxn modelId="{12F7927B-A97A-4C56-8C9B-3026BBA8ABB8}" srcId="{8AAA210A-AF49-4F68-9CDD-A0B519BFE329}" destId="{B4101B92-B8DE-4787-A5A0-565D6FC3312F}" srcOrd="1" destOrd="0" parTransId="{87053E05-F4E7-483C-855D-3EE90F10571D}" sibTransId="{E4D3C897-DA1F-45BD-A726-0D6DE75DBEA9}"/>
    <dgm:cxn modelId="{64958D82-3DDD-47ED-9939-BE00AE818ACF}" type="presOf" srcId="{1DAAD6D6-6C4A-4484-A500-F2E40CD9AB92}" destId="{7F1B369F-6291-49E6-9091-6EE691D87FAF}" srcOrd="1" destOrd="0" presId="urn:microsoft.com/office/officeart/2005/8/layout/pyramid1"/>
    <dgm:cxn modelId="{F3653503-27D8-436E-94D2-D2C92FB628A0}" type="presOf" srcId="{8AAA210A-AF49-4F68-9CDD-A0B519BFE329}" destId="{966C754A-11B9-4C22-8B0E-51C5510F024F}" srcOrd="0" destOrd="0" presId="urn:microsoft.com/office/officeart/2005/8/layout/pyramid1"/>
    <dgm:cxn modelId="{3624B78F-1D54-4CE4-91BE-CA874C4722F6}" type="presOf" srcId="{B4101B92-B8DE-4787-A5A0-565D6FC3312F}" destId="{D28719BB-D85B-49DB-B209-BD7DF1BE3989}" srcOrd="1" destOrd="0" presId="urn:microsoft.com/office/officeart/2005/8/layout/pyramid1"/>
    <dgm:cxn modelId="{34B48BC4-99F0-4459-B5B5-A48F68341B70}" type="presOf" srcId="{A14E24C0-EB70-4509-B22A-078E6DC3154D}" destId="{92120047-57CC-473A-A46D-A25B825F7863}" srcOrd="1" destOrd="0" presId="urn:microsoft.com/office/officeart/2005/8/layout/pyramid1"/>
    <dgm:cxn modelId="{B0936888-63FF-417D-A9A9-1C8990DC8198}" srcId="{8AAA210A-AF49-4F68-9CDD-A0B519BFE329}" destId="{1DAAD6D6-6C4A-4484-A500-F2E40CD9AB92}" srcOrd="2" destOrd="0" parTransId="{3434B261-2731-4978-976B-00A7545ECAF0}" sibTransId="{E6411BC9-4522-4E42-8BF5-E66116A69314}"/>
    <dgm:cxn modelId="{9718B3AD-CCF7-4B4D-A107-403ECE5A304F}" type="presOf" srcId="{A14E24C0-EB70-4509-B22A-078E6DC3154D}" destId="{EB5B013E-DB91-4216-9028-1E26E7EBB19E}" srcOrd="0" destOrd="0" presId="urn:microsoft.com/office/officeart/2005/8/layout/pyramid1"/>
    <dgm:cxn modelId="{801A6701-DE0E-4F45-B870-3F82D0B80EFC}" type="presOf" srcId="{1DAAD6D6-6C4A-4484-A500-F2E40CD9AB92}" destId="{030ACBE6-19FA-4A58-A404-3587A7E11298}" srcOrd="0" destOrd="0" presId="urn:microsoft.com/office/officeart/2005/8/layout/pyramid1"/>
    <dgm:cxn modelId="{F85FE876-EF5B-4456-871C-ED2CE949576C}" type="presParOf" srcId="{966C754A-11B9-4C22-8B0E-51C5510F024F}" destId="{617AB128-56D6-417B-8CED-17180C502A0E}" srcOrd="0" destOrd="0" presId="urn:microsoft.com/office/officeart/2005/8/layout/pyramid1"/>
    <dgm:cxn modelId="{7727619D-8C8D-4810-85DE-1F8A76BA1F83}" type="presParOf" srcId="{617AB128-56D6-417B-8CED-17180C502A0E}" destId="{EB5B013E-DB91-4216-9028-1E26E7EBB19E}" srcOrd="0" destOrd="0" presId="urn:microsoft.com/office/officeart/2005/8/layout/pyramid1"/>
    <dgm:cxn modelId="{E8D2F74B-46F5-4E02-9AE6-4F80921F26EF}" type="presParOf" srcId="{617AB128-56D6-417B-8CED-17180C502A0E}" destId="{92120047-57CC-473A-A46D-A25B825F7863}" srcOrd="1" destOrd="0" presId="urn:microsoft.com/office/officeart/2005/8/layout/pyramid1"/>
    <dgm:cxn modelId="{5B2C23DA-D028-4A47-B3D2-46E6C9CB1C41}" type="presParOf" srcId="{966C754A-11B9-4C22-8B0E-51C5510F024F}" destId="{25C2FA9A-EEFC-47D6-8862-CA6881BB8E58}" srcOrd="1" destOrd="0" presId="urn:microsoft.com/office/officeart/2005/8/layout/pyramid1"/>
    <dgm:cxn modelId="{FDEBAD04-A522-493E-9B38-033A8FF8DCB7}" type="presParOf" srcId="{25C2FA9A-EEFC-47D6-8862-CA6881BB8E58}" destId="{195EFA66-830C-4DBF-802C-505E2ABB4AED}" srcOrd="0" destOrd="0" presId="urn:microsoft.com/office/officeart/2005/8/layout/pyramid1"/>
    <dgm:cxn modelId="{8C273AE7-1EF7-4905-8622-3BB814F39DF6}" type="presParOf" srcId="{25C2FA9A-EEFC-47D6-8862-CA6881BB8E58}" destId="{D28719BB-D85B-49DB-B209-BD7DF1BE3989}" srcOrd="1" destOrd="0" presId="urn:microsoft.com/office/officeart/2005/8/layout/pyramid1"/>
    <dgm:cxn modelId="{B436B54C-F4D6-486A-B2F4-8E91CA3252A0}" type="presParOf" srcId="{966C754A-11B9-4C22-8B0E-51C5510F024F}" destId="{EA70A9AD-259A-4C68-889D-7242579EDCFC}" srcOrd="2" destOrd="0" presId="urn:microsoft.com/office/officeart/2005/8/layout/pyramid1"/>
    <dgm:cxn modelId="{E38CD3D4-6641-4114-A83E-359357768E22}" type="presParOf" srcId="{EA70A9AD-259A-4C68-889D-7242579EDCFC}" destId="{030ACBE6-19FA-4A58-A404-3587A7E11298}" srcOrd="0" destOrd="0" presId="urn:microsoft.com/office/officeart/2005/8/layout/pyramid1"/>
    <dgm:cxn modelId="{6E145B82-C6FF-4B40-B67C-E175567E90DE}" type="presParOf" srcId="{EA70A9AD-259A-4C68-889D-7242579EDCFC}" destId="{7F1B369F-6291-49E6-9091-6EE691D87F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F825A-42B0-4158-B860-B74F213EDD17}">
      <dsp:nvSpPr>
        <dsp:cNvPr id="0" name=""/>
        <dsp:cNvSpPr/>
      </dsp:nvSpPr>
      <dsp:spPr>
        <a:xfrm rot="10800000">
          <a:off x="0" y="0"/>
          <a:ext cx="5516880" cy="1156546"/>
        </a:xfrm>
        <a:prstGeom prst="trapezoid">
          <a:avLst>
            <a:gd name="adj" fmla="val 79502"/>
          </a:avLst>
        </a:prstGeom>
        <a:solidFill>
          <a:srgbClr val="FB23C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bg1"/>
              </a:solidFill>
            </a:rPr>
            <a:t>1. Assume or identify a problem in another country or community</a:t>
          </a:r>
          <a:endParaRPr lang="en-GB" sz="2800" b="1" kern="1200" dirty="0">
            <a:solidFill>
              <a:schemeClr val="bg1"/>
            </a:solidFill>
          </a:endParaRPr>
        </a:p>
      </dsp:txBody>
      <dsp:txXfrm rot="-10800000">
        <a:off x="965453" y="0"/>
        <a:ext cx="3585972" cy="1156546"/>
      </dsp:txXfrm>
    </dsp:sp>
    <dsp:sp modelId="{A36F6042-1459-42FE-B13A-AB502FD8429C}">
      <dsp:nvSpPr>
        <dsp:cNvPr id="0" name=""/>
        <dsp:cNvSpPr/>
      </dsp:nvSpPr>
      <dsp:spPr>
        <a:xfrm rot="10800000">
          <a:off x="919480" y="1156546"/>
          <a:ext cx="3677920" cy="1156546"/>
        </a:xfrm>
        <a:prstGeom prst="trapezoid">
          <a:avLst>
            <a:gd name="adj" fmla="val 79502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2.Make a plan to fix it or how you can help</a:t>
          </a:r>
          <a:endParaRPr lang="en-GB" sz="2000" b="1" kern="1200" dirty="0">
            <a:solidFill>
              <a:schemeClr val="bg1"/>
            </a:solidFill>
          </a:endParaRPr>
        </a:p>
      </dsp:txBody>
      <dsp:txXfrm rot="-10800000">
        <a:off x="1563115" y="1156546"/>
        <a:ext cx="2390648" cy="1156546"/>
      </dsp:txXfrm>
    </dsp:sp>
    <dsp:sp modelId="{6A7AEA35-E60D-42C2-815F-02948FBB2312}">
      <dsp:nvSpPr>
        <dsp:cNvPr id="0" name=""/>
        <dsp:cNvSpPr/>
      </dsp:nvSpPr>
      <dsp:spPr>
        <a:xfrm rot="10800000">
          <a:off x="1838960" y="2313093"/>
          <a:ext cx="1838960" cy="1156546"/>
        </a:xfrm>
        <a:prstGeom prst="trapezoid">
          <a:avLst>
            <a:gd name="adj" fmla="val 79502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3. Go and         help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dirty="0">
            <a:solidFill>
              <a:schemeClr val="bg1"/>
            </a:solidFill>
          </a:endParaRPr>
        </a:p>
      </dsp:txBody>
      <dsp:txXfrm rot="-10800000">
        <a:off x="1838960" y="2313093"/>
        <a:ext cx="1838960" cy="1156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B013E-DB91-4216-9028-1E26E7EBB19E}">
      <dsp:nvSpPr>
        <dsp:cNvPr id="0" name=""/>
        <dsp:cNvSpPr/>
      </dsp:nvSpPr>
      <dsp:spPr>
        <a:xfrm>
          <a:off x="1898226" y="0"/>
          <a:ext cx="1898226" cy="1280160"/>
        </a:xfrm>
        <a:prstGeom prst="trapezoid">
          <a:avLst>
            <a:gd name="adj" fmla="val 74140"/>
          </a:avLst>
        </a:prstGeom>
        <a:solidFill>
          <a:srgbClr val="FB23C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bg1"/>
              </a:solidFill>
            </a:rPr>
            <a:t>3.Work                        with the               community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1" kern="1200" dirty="0"/>
        </a:p>
      </dsp:txBody>
      <dsp:txXfrm>
        <a:off x="1898226" y="0"/>
        <a:ext cx="1898226" cy="1280160"/>
      </dsp:txXfrm>
    </dsp:sp>
    <dsp:sp modelId="{195EFA66-830C-4DBF-802C-505E2ABB4AED}">
      <dsp:nvSpPr>
        <dsp:cNvPr id="0" name=""/>
        <dsp:cNvSpPr/>
      </dsp:nvSpPr>
      <dsp:spPr>
        <a:xfrm>
          <a:off x="949113" y="1280160"/>
          <a:ext cx="3796452" cy="1280160"/>
        </a:xfrm>
        <a:prstGeom prst="trapezoid">
          <a:avLst>
            <a:gd name="adj" fmla="val 7414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bg1"/>
              </a:solidFill>
            </a:rPr>
            <a:t>2.Talk with other organisations to discuss ways to support the problem</a:t>
          </a:r>
          <a:endParaRPr lang="en-GB" sz="1800" b="1" kern="1200" dirty="0">
            <a:solidFill>
              <a:schemeClr val="bg1"/>
            </a:solidFill>
          </a:endParaRPr>
        </a:p>
      </dsp:txBody>
      <dsp:txXfrm>
        <a:off x="1613492" y="1280160"/>
        <a:ext cx="2467693" cy="1280160"/>
      </dsp:txXfrm>
    </dsp:sp>
    <dsp:sp modelId="{030ACBE6-19FA-4A58-A404-3587A7E11298}">
      <dsp:nvSpPr>
        <dsp:cNvPr id="0" name=""/>
        <dsp:cNvSpPr/>
      </dsp:nvSpPr>
      <dsp:spPr>
        <a:xfrm>
          <a:off x="0" y="2560320"/>
          <a:ext cx="5694678" cy="1280160"/>
        </a:xfrm>
        <a:prstGeom prst="trapezoid">
          <a:avLst>
            <a:gd name="adj" fmla="val 7414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solidFill>
                <a:schemeClr val="bg1"/>
              </a:solidFill>
            </a:rPr>
            <a:t>1.Local community identify a problem and ask for help</a:t>
          </a:r>
          <a:endParaRPr lang="en-GB" sz="2800" b="1" kern="1200" dirty="0">
            <a:solidFill>
              <a:schemeClr val="bg1"/>
            </a:solidFill>
          </a:endParaRPr>
        </a:p>
      </dsp:txBody>
      <dsp:txXfrm>
        <a:off x="996568" y="2560320"/>
        <a:ext cx="3701540" cy="128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1939-E9DC-4B76-AA6C-2F50C6A2849D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A184-380F-4DA2-A48B-89D28F86972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3847" cy="6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6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E1E27-8D30-46C7-8C62-681E48BE9B1E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18C5-F3FA-4D0A-A9B9-2971BB5756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352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30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31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833" y="1122363"/>
            <a:ext cx="1129177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833" y="3602038"/>
            <a:ext cx="1129177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www.thoughtboxeducation.com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445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680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A75472-A2B2-4D99-9D5D-B76258FC6896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020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F0EC0FD-F6C7-44DD-B05F-9F722E41B7C8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15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A75472-A2B2-4D99-9D5D-B76258FC6896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36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F0EC0FD-F6C7-44DD-B05F-9F722E41B7C8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73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A75472-A2B2-4D99-9D5D-B76258FC6896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34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EC0FD-F6C7-44DD-B05F-9F722E41B7C8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5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30" y="455279"/>
            <a:ext cx="11357344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22" y="1825625"/>
            <a:ext cx="113378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514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077" y="667486"/>
            <a:ext cx="11342429" cy="2906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077" y="3572541"/>
            <a:ext cx="11342429" cy="152828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86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94" y="489098"/>
            <a:ext cx="11313981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794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770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2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41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499730"/>
            <a:ext cx="11355572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70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51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755" y="58338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751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17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35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E7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99730"/>
            <a:ext cx="10515600" cy="1190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45374" y="68744"/>
            <a:ext cx="1744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 smtClean="0">
                <a:solidFill>
                  <a:srgbClr val="252823"/>
                </a:solidFill>
                <a:latin typeface="Foco"/>
                <a:cs typeface="Foco"/>
              </a:rPr>
              <a:t>TOPIC: </a:t>
            </a:r>
            <a:r>
              <a:rPr lang="en-US" sz="1200" b="1" i="0" dirty="0" smtClean="0">
                <a:solidFill>
                  <a:srgbClr val="252823"/>
                </a:solidFill>
                <a:latin typeface="Foco"/>
                <a:cs typeface="Foco"/>
              </a:rPr>
              <a:t>VOLUNTOURISM</a:t>
            </a:r>
            <a:endParaRPr lang="en-US" sz="1200" b="1" dirty="0">
              <a:solidFill>
                <a:srgbClr val="252823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28625" y="315675"/>
            <a:ext cx="11349908" cy="1638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B_Logo_v1.pn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08" y="6109816"/>
            <a:ext cx="1440364" cy="55069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779705" y="6541834"/>
            <a:ext cx="3113445" cy="28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52823"/>
                </a:solidFill>
              </a:rPr>
              <a:t>COPYRIGHT@2017</a:t>
            </a:r>
            <a:r>
              <a:rPr lang="en-US" sz="1200" baseline="0" dirty="0" smtClean="0">
                <a:solidFill>
                  <a:srgbClr val="252823"/>
                </a:solidFill>
              </a:rPr>
              <a:t> THOUGHTBOX EDUCATION</a:t>
            </a:r>
            <a:endParaRPr lang="en-US" sz="1200" dirty="0">
              <a:solidFill>
                <a:srgbClr val="252823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754372" y="6534030"/>
            <a:ext cx="10024161" cy="7804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9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650" r:id="rId16"/>
    <p:sldLayoutId id="2147483660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alhealth.org.uk/publications/doing-good-does-you-goo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ndomactsofkindness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4je9N26ouY" TargetMode="External"/><Relationship Id="rId2" Type="http://schemas.openxmlformats.org/officeDocument/2006/relationships/hyperlink" Target="http://www.pillarnonprofit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506948"/>
            <a:ext cx="12192000" cy="1351052"/>
          </a:xfrm>
          <a:prstGeom prst="rect">
            <a:avLst/>
          </a:prstGeom>
          <a:solidFill>
            <a:srgbClr val="353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Voluntourism</a:t>
            </a:r>
            <a:endParaRPr lang="en-GB" b="1" dirty="0" smtClean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r>
              <a:rPr lang="en-GB" sz="36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Week 1</a:t>
            </a:r>
            <a:r>
              <a:rPr lang="en-GB" sz="3600" dirty="0" smtClean="0">
                <a:solidFill>
                  <a:prstClr val="white"/>
                </a:solidFill>
                <a:latin typeface="Foco" panose="020B0504050202020203" pitchFamily="34" charset="0"/>
              </a:rPr>
              <a:t> –</a:t>
            </a:r>
            <a:r>
              <a:rPr lang="en-GB" sz="36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 Who wants to be a volunteer?</a:t>
            </a:r>
            <a:endParaRPr lang="en-GB" sz="3600" dirty="0">
              <a:solidFill>
                <a:prstClr val="white"/>
              </a:solidFill>
              <a:latin typeface="Foco" panose="020B0504050202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947" y="5617455"/>
            <a:ext cx="26425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FEE725"/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Y7&amp;8 </a:t>
            </a:r>
            <a:endParaRPr lang="en-GB" sz="2800" b="1" dirty="0">
              <a:solidFill>
                <a:srgbClr val="FEE725"/>
              </a:solidFill>
              <a:latin typeface="Foco" panose="020B0504050202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1" dirty="0" smtClean="0">
                <a:solidFill>
                  <a:prstClr val="white">
                    <a:lumMod val="50000"/>
                  </a:prstClr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GB" sz="1600" dirty="0" smtClean="0">
                <a:solidFill>
                  <a:prstClr val="white">
                    <a:lumMod val="50000"/>
                  </a:prstClr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b="1" dirty="0" smtClean="0">
                <a:solidFill>
                  <a:prstClr val="white">
                    <a:lumMod val="50000"/>
                  </a:prstClr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years</a:t>
            </a:r>
            <a:endParaRPr lang="en-GB" sz="1100" dirty="0">
              <a:solidFill>
                <a:prstClr val="white">
                  <a:lumMod val="50000"/>
                </a:prstClr>
              </a:solidFill>
              <a:latin typeface="Foco" panose="020B0504050202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458450" y="146304"/>
            <a:ext cx="1605019" cy="1606296"/>
          </a:xfrm>
          <a:prstGeom prst="ellipse">
            <a:avLst/>
          </a:prstGeom>
          <a:solidFill>
            <a:srgbClr val="FEE7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solidFill>
                  <a:srgbClr val="35372F"/>
                </a:solidFill>
              </a:rPr>
              <a:t>15 minutes+</a:t>
            </a:r>
            <a:endParaRPr lang="en-GB" b="1" dirty="0">
              <a:solidFill>
                <a:srgbClr val="3537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4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2" y="60439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71016" y="1132332"/>
            <a:ext cx="1949195" cy="1956816"/>
          </a:xfrm>
          <a:prstGeom prst="ellipse">
            <a:avLst/>
          </a:prstGeom>
          <a:solidFill>
            <a:srgbClr val="006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+mj-lt"/>
              </a:rPr>
              <a:t>Animal shelters</a:t>
            </a:r>
            <a:endParaRPr lang="en-GB" sz="2400" b="1" dirty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61288" y="3692652"/>
            <a:ext cx="2112264" cy="2171891"/>
          </a:xfrm>
          <a:prstGeom prst="ellipse">
            <a:avLst/>
          </a:prstGeom>
          <a:solidFill>
            <a:srgbClr val="3F88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+mj-lt"/>
              </a:rPr>
              <a:t>Nursing homes</a:t>
            </a:r>
            <a:endParaRPr lang="en-GB" sz="2400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85866" y="270732"/>
            <a:ext cx="1996440" cy="18070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+mj-lt"/>
              </a:rPr>
              <a:t>Primary schools</a:t>
            </a:r>
            <a:endParaRPr lang="en-GB" sz="2400" b="1" dirty="0"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9797799" y="2508313"/>
            <a:ext cx="1536192" cy="1627632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+mj-lt"/>
              </a:rPr>
              <a:t>??</a:t>
            </a:r>
            <a:endParaRPr lang="en-GB" sz="2800" b="1" dirty="0"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485632" y="4769963"/>
            <a:ext cx="1536192" cy="16276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+mj-lt"/>
              </a:rPr>
              <a:t>??</a:t>
            </a:r>
            <a:endParaRPr lang="en-GB" sz="2800" b="1" dirty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54680" y="2723388"/>
            <a:ext cx="1296925" cy="80467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352799" y="4676586"/>
            <a:ext cx="1098805" cy="29467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30213" y="4676586"/>
            <a:ext cx="1455419" cy="65966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2"/>
          </p:cNvCxnSpPr>
          <p:nvPr/>
        </p:nvCxnSpPr>
        <p:spPr>
          <a:xfrm flipV="1">
            <a:off x="7030213" y="3322129"/>
            <a:ext cx="2767586" cy="11011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35269" y="2061512"/>
            <a:ext cx="336423" cy="91544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549521" y="2976961"/>
            <a:ext cx="2605278" cy="2606818"/>
          </a:xfrm>
          <a:prstGeom prst="ellipse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+mj-lt"/>
              </a:rPr>
              <a:t>Where do people volunteer?</a:t>
            </a:r>
            <a:endParaRPr lang="en-GB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28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29" y="920406"/>
            <a:ext cx="11357344" cy="1190958"/>
          </a:xfrm>
        </p:spPr>
        <p:txBody>
          <a:bodyPr>
            <a:normAutofit fontScale="90000"/>
          </a:bodyPr>
          <a:lstStyle/>
          <a:p>
            <a:r>
              <a:rPr lang="en-GB" i="1" dirty="0">
                <a:solidFill>
                  <a:srgbClr val="35372F"/>
                </a:solidFill>
              </a:rPr>
              <a:t>Why</a:t>
            </a:r>
            <a:r>
              <a:rPr lang="en-GB" dirty="0">
                <a:solidFill>
                  <a:srgbClr val="35372F"/>
                </a:solidFill>
              </a:rPr>
              <a:t> do people volunteer?</a:t>
            </a:r>
            <a:br>
              <a:rPr lang="en-GB" dirty="0">
                <a:solidFill>
                  <a:srgbClr val="35372F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rgbClr val="35372F"/>
                </a:solidFill>
              </a:rPr>
              <a:t>Continue the mind-map on the following slide and think of all of the reasons that people may choose to volunteer.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35372F"/>
                </a:solidFill>
              </a:rPr>
              <a:t>Include your own experiences and what motivated you to get involved, if you think this is relevant.</a:t>
            </a:r>
            <a:endParaRPr lang="en-GB" sz="2400" dirty="0">
              <a:solidFill>
                <a:srgbClr val="35372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5372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610" y="2930858"/>
            <a:ext cx="2054488" cy="355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86227" y="58724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sz="2000" dirty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19250" y="1200150"/>
            <a:ext cx="1648586" cy="1717548"/>
          </a:xfrm>
          <a:prstGeom prst="ellipse">
            <a:avLst/>
          </a:prstGeom>
          <a:solidFill>
            <a:srgbClr val="006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+mj-lt"/>
              </a:rPr>
              <a:t>To help others</a:t>
            </a:r>
            <a:endParaRPr lang="en-GB" sz="2000" b="1" dirty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80223" y="4383310"/>
            <a:ext cx="1731645" cy="1728598"/>
          </a:xfrm>
          <a:prstGeom prst="ellipse">
            <a:avLst/>
          </a:prstGeom>
          <a:solidFill>
            <a:srgbClr val="3F88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+mj-lt"/>
              </a:rPr>
              <a:t>To share skills</a:t>
            </a:r>
            <a:endParaRPr lang="en-GB" sz="2000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67326" y="385033"/>
            <a:ext cx="1810512" cy="170383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+mj-lt"/>
              </a:rPr>
              <a:t>To feel good</a:t>
            </a:r>
            <a:endParaRPr lang="en-GB" sz="2000" b="1" dirty="0"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9845423" y="2247900"/>
            <a:ext cx="1727451" cy="171659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+mj-lt"/>
              </a:rPr>
              <a:t>Altruism</a:t>
            </a:r>
            <a:endParaRPr lang="en-GB" sz="2000" b="1" dirty="0"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533256" y="4362450"/>
            <a:ext cx="1810893" cy="17703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+mj-lt"/>
              </a:rPr>
              <a:t>To support those who need</a:t>
            </a:r>
            <a:endParaRPr lang="en-GB" sz="2000" b="1" dirty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202305" y="2551938"/>
            <a:ext cx="1296925" cy="80467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400424" y="4505136"/>
            <a:ext cx="1098805" cy="29467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77838" y="4505136"/>
            <a:ext cx="1455419" cy="65966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2"/>
          </p:cNvCxnSpPr>
          <p:nvPr/>
        </p:nvCxnSpPr>
        <p:spPr>
          <a:xfrm flipV="1">
            <a:off x="7077838" y="3106198"/>
            <a:ext cx="2767585" cy="15459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969891" y="2103882"/>
            <a:ext cx="65532" cy="7076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3805" y="2816432"/>
            <a:ext cx="2605278" cy="2606818"/>
          </a:xfrm>
          <a:prstGeom prst="ellipse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+mj-lt"/>
              </a:rPr>
              <a:t>Why do people volunteer?</a:t>
            </a:r>
            <a:endParaRPr lang="en-GB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14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2" y="616826"/>
            <a:ext cx="11430000" cy="5472875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35372F"/>
                </a:solidFill>
              </a:rPr>
              <a:t>In the video, some of the students mentioned that it feels good to volunteer. </a:t>
            </a:r>
            <a:r>
              <a:rPr lang="en-GB" sz="2400" dirty="0" smtClean="0">
                <a:solidFill>
                  <a:srgbClr val="35372F"/>
                </a:solidFill>
              </a:rPr>
              <a:t>Have you heard of this word before: </a:t>
            </a:r>
          </a:p>
          <a:p>
            <a:pPr marL="0" indent="0">
              <a:buNone/>
            </a:pPr>
            <a:endParaRPr lang="en-GB" dirty="0" smtClean="0">
              <a:solidFill>
                <a:srgbClr val="35372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5372F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35372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5372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747668" y="1995832"/>
            <a:ext cx="41024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B23C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Altruism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B23C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633319" y="3364992"/>
            <a:ext cx="4331105" cy="2964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3" indent="-228603" algn="l" defTabSz="91441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4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0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6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7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3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1026" name="Picture 2" descr="https://cdn.pixabay.com/photo/2012/04/05/01/12/hooray-25568_960_72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99989" y="2031396"/>
            <a:ext cx="1319101" cy="140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cdn.pixabay.com/photo/2012/04/05/01/12/hooray-25568_960_72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543" y="4616100"/>
            <a:ext cx="1319101" cy="140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1927939" y="1520708"/>
            <a:ext cx="2208371" cy="986835"/>
          </a:xfrm>
          <a:prstGeom prst="straightConnector1">
            <a:avLst/>
          </a:prstGeom>
          <a:ln w="168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899" y="3353264"/>
            <a:ext cx="2581992" cy="258199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955460" y="4257072"/>
            <a:ext cx="19068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/>
              <a:t>What do you think it means?</a:t>
            </a:r>
            <a:endParaRPr lang="en-GB" sz="2000" dirty="0"/>
          </a:p>
        </p:txBody>
      </p: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040" y="3398183"/>
            <a:ext cx="2581992" cy="258199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735414" y="3873571"/>
            <a:ext cx="190686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/>
              <a:t>Why might doing something altruistic make us feel good?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2475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122" y="1284384"/>
            <a:ext cx="3571653" cy="35716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77068" y="2008187"/>
            <a:ext cx="2637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When we are volunteering, are we also helping ourselves as well as helping others?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325" y="2870277"/>
            <a:ext cx="2054488" cy="35558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57325" y="5349007"/>
            <a:ext cx="9877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Working </a:t>
            </a:r>
            <a:r>
              <a:rPr lang="en-GB" sz="2400" dirty="0"/>
              <a:t>in groups of three or four, make two lists or mind-maps on a </a:t>
            </a:r>
            <a:r>
              <a:rPr lang="en-GB" sz="2400" dirty="0" smtClean="0"/>
              <a:t>page</a:t>
            </a:r>
            <a:r>
              <a:rPr lang="en-GB" sz="2400" dirty="0"/>
              <a:t> </a:t>
            </a:r>
            <a:r>
              <a:rPr lang="en-GB" sz="2400" dirty="0" smtClean="0"/>
              <a:t>and think about the </a:t>
            </a:r>
            <a:r>
              <a:rPr lang="en-GB" sz="2400" b="1" dirty="0" smtClean="0"/>
              <a:t>following two ideas </a:t>
            </a:r>
            <a:r>
              <a:rPr lang="en-GB" sz="2400" dirty="0" smtClean="0"/>
              <a:t>to help answer this question: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33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4463" y="1015874"/>
            <a:ext cx="7460811" cy="3240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117" y="4122795"/>
            <a:ext cx="1330811" cy="2303327"/>
          </a:xfrm>
          <a:prstGeom prst="rect">
            <a:avLst/>
          </a:prstGeom>
        </p:spPr>
      </p:pic>
      <p:sp>
        <p:nvSpPr>
          <p:cNvPr id="2" name="Cloud Callout 1"/>
          <p:cNvSpPr/>
          <p:nvPr/>
        </p:nvSpPr>
        <p:spPr>
          <a:xfrm>
            <a:off x="2045743" y="1568324"/>
            <a:ext cx="3262131" cy="2390775"/>
          </a:xfrm>
          <a:prstGeom prst="cloudCallout">
            <a:avLst>
              <a:gd name="adj1" fmla="val -12576"/>
              <a:gd name="adj2" fmla="val 632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+mj-lt"/>
              </a:rPr>
              <a:t>1. How </a:t>
            </a:r>
            <a:r>
              <a:rPr lang="en-GB" sz="2400" b="1" dirty="0">
                <a:latin typeface="+mj-lt"/>
              </a:rPr>
              <a:t>does </a:t>
            </a:r>
            <a:r>
              <a:rPr lang="en-GB" sz="2400" b="1" dirty="0" smtClean="0">
                <a:latin typeface="+mj-lt"/>
              </a:rPr>
              <a:t>volunteering </a:t>
            </a:r>
            <a:r>
              <a:rPr lang="en-GB" sz="2400" b="1" dirty="0">
                <a:latin typeface="+mj-lt"/>
              </a:rPr>
              <a:t>help others</a:t>
            </a:r>
            <a:r>
              <a:rPr lang="en-GB" sz="2400" b="1" dirty="0" smtClean="0">
                <a:latin typeface="+mj-lt"/>
              </a:rPr>
              <a:t>?</a:t>
            </a:r>
            <a:endParaRPr lang="en-GB" sz="2400" b="1" dirty="0">
              <a:latin typeface="+mj-lt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694787" y="2073603"/>
            <a:ext cx="3663613" cy="2543176"/>
          </a:xfrm>
          <a:prstGeom prst="cloudCallout">
            <a:avLst>
              <a:gd name="adj1" fmla="val -12576"/>
              <a:gd name="adj2" fmla="val 6325"/>
            </a:avLst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latin typeface="+mj-lt"/>
              </a:rPr>
              <a:t>2. How </a:t>
            </a:r>
            <a:r>
              <a:rPr lang="en-GB" sz="2400" b="1" dirty="0">
                <a:latin typeface="+mj-lt"/>
              </a:rPr>
              <a:t>does volunteering help ourselves?</a:t>
            </a:r>
          </a:p>
        </p:txBody>
      </p:sp>
      <p:sp>
        <p:nvSpPr>
          <p:cNvPr id="9" name="Rectangle 8"/>
          <p:cNvSpPr/>
          <p:nvPr/>
        </p:nvSpPr>
        <p:spPr>
          <a:xfrm>
            <a:off x="754604" y="5274458"/>
            <a:ext cx="736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After five minutes, discuss your ideas with the whole class.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67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22" y="991147"/>
            <a:ext cx="11337851" cy="5127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Being good to others makes us feel good – it is in a way a positive feedback loop. Kindness feels good, and so the more we are good to others, the more we are good to ourselves.</a:t>
            </a:r>
          </a:p>
          <a:p>
            <a:pPr marL="0" indent="0">
              <a:buNone/>
            </a:pPr>
            <a:r>
              <a:rPr lang="en-GB" sz="2400" dirty="0" smtClean="0"/>
              <a:t>As a class, discuss together: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407" y="2512092"/>
            <a:ext cx="2820168" cy="28201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71550" y="3263197"/>
            <a:ext cx="17473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Why is kindness infectious?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274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222" y="1444625"/>
            <a:ext cx="1133785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Read the short article published by the Mental Health Foundation entitled: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Doing good </a:t>
            </a:r>
            <a:r>
              <a:rPr lang="en-GB" sz="2400" dirty="0">
                <a:hlinkClick r:id="rId2"/>
              </a:rPr>
              <a:t>d</a:t>
            </a:r>
            <a:r>
              <a:rPr lang="en-GB" sz="2400" dirty="0" smtClean="0">
                <a:hlinkClick r:id="rId2"/>
              </a:rPr>
              <a:t>oes </a:t>
            </a:r>
            <a:r>
              <a:rPr lang="en-GB" sz="2400" dirty="0">
                <a:hlinkClick r:id="rId2"/>
              </a:rPr>
              <a:t>y</a:t>
            </a:r>
            <a:r>
              <a:rPr lang="en-GB" sz="2400" dirty="0" smtClean="0">
                <a:hlinkClick r:id="rId2"/>
              </a:rPr>
              <a:t>ou </a:t>
            </a:r>
            <a:r>
              <a:rPr lang="en-GB" sz="2400" dirty="0">
                <a:hlinkClick r:id="rId2"/>
              </a:rPr>
              <a:t>g</a:t>
            </a:r>
            <a:r>
              <a:rPr lang="en-GB" sz="2400" dirty="0" smtClean="0">
                <a:hlinkClick r:id="rId2"/>
              </a:rPr>
              <a:t>ood</a:t>
            </a:r>
            <a:endParaRPr lang="en-GB" sz="2400" dirty="0" smtClean="0"/>
          </a:p>
          <a:p>
            <a:pPr marL="0" indent="0">
              <a:buNone/>
            </a:pPr>
            <a:r>
              <a:rPr lang="en-GB" sz="1600" dirty="0" smtClean="0"/>
              <a:t>(click on the link to open the article)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Share ideas and discuss interesting points together after reading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53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74" y="571500"/>
            <a:ext cx="11594103" cy="5285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There are many organisations and charities across the world who offer “aid” and support communities overseas- also offering volunteer projects.</a:t>
            </a:r>
          </a:p>
          <a:p>
            <a:pPr marL="0" indent="0">
              <a:buNone/>
            </a:pPr>
            <a:r>
              <a:rPr lang="en-GB" sz="2400" dirty="0" smtClean="0"/>
              <a:t>It is becoming very popular now for young people and school students to </a:t>
            </a:r>
            <a:r>
              <a:rPr lang="en-GB" sz="2400" b="1" dirty="0" smtClean="0"/>
              <a:t>volunteer overseas, </a:t>
            </a:r>
            <a:r>
              <a:rPr lang="en-GB" sz="2400" dirty="0" smtClean="0"/>
              <a:t>normally with a charity project.</a:t>
            </a:r>
          </a:p>
          <a:p>
            <a:pPr marL="0" indent="0">
              <a:buNone/>
            </a:pPr>
            <a:endParaRPr lang="en-GB" sz="2400" b="1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2234372"/>
            <a:ext cx="2932941" cy="29329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65235" y="2784484"/>
            <a:ext cx="19068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Why might this be a popular thing for people to do?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066" y="3808519"/>
            <a:ext cx="1320433" cy="27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2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5" y="579120"/>
            <a:ext cx="11515725" cy="5597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Look at these two approaches to charity work and see if you can </a:t>
            </a:r>
            <a:r>
              <a:rPr lang="en-GB" sz="2400" b="1" dirty="0" smtClean="0"/>
              <a:t>spot the main differences</a:t>
            </a:r>
            <a:endParaRPr lang="en-GB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168400" y="2143760"/>
          <a:ext cx="5516880" cy="346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35812051"/>
              </p:ext>
            </p:extLst>
          </p:nvPr>
        </p:nvGraphicFramePr>
        <p:xfrm>
          <a:off x="4653916" y="1838960"/>
          <a:ext cx="5694678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2" descr="http://previews.123rf.com/images/viktor88/viktor881209/viktor88120900014/15234847-Confident-businessman-showing-thumbs-up-sign-Stock-Photo-thumbs-man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513" y="1838960"/>
            <a:ext cx="1422574" cy="189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t3.ftcdn.net/jpg/01/01/90/90/240_F_101909083_63qzWw4ZRqqfNcWMqY5cIZgDe4eRSDUP.jpg"/>
          <p:cNvPicPr>
            <a:picLocks noChangeAspect="1" noChangeArrowheads="1"/>
          </p:cNvPicPr>
          <p:nvPr/>
        </p:nvPicPr>
        <p:blipFill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91552" y="2021840"/>
            <a:ext cx="2496311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3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9" y="292939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35372F"/>
                </a:solidFill>
              </a:rPr>
              <a:t>In this lesson, students will:</a:t>
            </a:r>
            <a:endParaRPr lang="en-GB" dirty="0">
              <a:solidFill>
                <a:srgbClr val="35372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433" y="1791910"/>
            <a:ext cx="99769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35372F"/>
                </a:solidFill>
              </a:rPr>
              <a:t>Think about and discuss what volunteering means and </a:t>
            </a:r>
            <a:r>
              <a:rPr lang="en-GB" dirty="0" smtClean="0">
                <a:solidFill>
                  <a:srgbClr val="35372F"/>
                </a:solidFill>
              </a:rPr>
              <a:t>explore why many </a:t>
            </a:r>
            <a:r>
              <a:rPr lang="en-GB" dirty="0">
                <a:solidFill>
                  <a:srgbClr val="35372F"/>
                </a:solidFill>
              </a:rPr>
              <a:t>people </a:t>
            </a:r>
            <a:r>
              <a:rPr lang="en-GB" dirty="0" smtClean="0">
                <a:solidFill>
                  <a:srgbClr val="35372F"/>
                </a:solidFill>
              </a:rPr>
              <a:t>choose to travel overseas </a:t>
            </a:r>
            <a:r>
              <a:rPr lang="en-GB" dirty="0">
                <a:solidFill>
                  <a:srgbClr val="35372F"/>
                </a:solidFill>
              </a:rPr>
              <a:t>to volunteer</a:t>
            </a:r>
          </a:p>
          <a:p>
            <a:pPr marL="0" indent="0">
              <a:buNone/>
            </a:pPr>
            <a:endParaRPr lang="en-GB" sz="1050" dirty="0">
              <a:solidFill>
                <a:srgbClr val="35372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5372F"/>
                </a:solidFill>
              </a:rPr>
              <a:t>Understand </a:t>
            </a:r>
            <a:r>
              <a:rPr lang="en-GB" dirty="0" smtClean="0">
                <a:solidFill>
                  <a:srgbClr val="35372F"/>
                </a:solidFill>
              </a:rPr>
              <a:t>the motivation behind volunteering and explore some of the direct and indirect impacts of our actions</a:t>
            </a:r>
            <a:endParaRPr lang="en-GB" dirty="0">
              <a:solidFill>
                <a:srgbClr val="35372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35372F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5372F"/>
                </a:solidFill>
              </a:rPr>
              <a:t>Explore and unravel some of the stereotypes about charities and </a:t>
            </a:r>
            <a:r>
              <a:rPr lang="en-GB" dirty="0" smtClean="0">
                <a:solidFill>
                  <a:srgbClr val="35372F"/>
                </a:solidFill>
              </a:rPr>
              <a:t>overseas aid and volunteering that exist, and start to </a:t>
            </a:r>
            <a:r>
              <a:rPr lang="en-GB" dirty="0">
                <a:solidFill>
                  <a:srgbClr val="35372F"/>
                </a:solidFill>
              </a:rPr>
              <a:t>develop a more open-minded </a:t>
            </a:r>
            <a:r>
              <a:rPr lang="en-GB" dirty="0" smtClean="0">
                <a:solidFill>
                  <a:srgbClr val="35372F"/>
                </a:solidFill>
              </a:rPr>
              <a:t>approach to the notion of  ‘aid’</a:t>
            </a:r>
            <a:endParaRPr lang="en-GB" dirty="0">
              <a:solidFill>
                <a:srgbClr val="35372F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70369" y="1618502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FEE725"/>
                </a:solidFill>
                <a:latin typeface="Foco"/>
              </a:rPr>
              <a:t>THINK!</a:t>
            </a:r>
            <a:endParaRPr lang="en-GB" sz="1600" b="1" dirty="0">
              <a:solidFill>
                <a:srgbClr val="FEE725"/>
              </a:solidFill>
              <a:latin typeface="Foco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0369" y="3078706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FEE725"/>
                </a:solidFill>
                <a:latin typeface="Foco"/>
              </a:rPr>
              <a:t>FEEL!</a:t>
            </a:r>
            <a:endParaRPr lang="en-GB" sz="1600" b="1" dirty="0">
              <a:solidFill>
                <a:srgbClr val="FEE725"/>
              </a:solidFill>
              <a:latin typeface="Foco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0369" y="4538910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b="1" dirty="0">
              <a:solidFill>
                <a:srgbClr val="FEE72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541" y="4971927"/>
            <a:ext cx="1096923" cy="33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EE725"/>
                </a:solidFill>
                <a:latin typeface="Foco"/>
              </a:rPr>
              <a:t>UNLEARN!</a:t>
            </a:r>
            <a:endParaRPr lang="en-GB" sz="1600" b="1" dirty="0">
              <a:solidFill>
                <a:srgbClr val="FEE725"/>
              </a:solidFill>
              <a:latin typeface="Foco"/>
            </a:endParaRPr>
          </a:p>
        </p:txBody>
      </p:sp>
    </p:spTree>
    <p:extLst>
      <p:ext uri="{BB962C8B-B14F-4D97-AF65-F5344CB8AC3E}">
        <p14:creationId xmlns:p14="http://schemas.microsoft.com/office/powerpoint/2010/main" val="11411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 noGrp="1"/>
          </p:cNvSpPr>
          <p:nvPr>
            <p:ph idx="1"/>
          </p:nvPr>
        </p:nvSpPr>
        <p:spPr>
          <a:xfrm>
            <a:off x="423972" y="930275"/>
            <a:ext cx="113378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3" indent="-228603" algn="l" defTabSz="91441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4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0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6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7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3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We know how positive helping others can be, but we also know some of the problems that come with “top down” approaches to charity work.</a:t>
            </a:r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We are also now </a:t>
            </a:r>
            <a:r>
              <a:rPr lang="en-GB" sz="2400" dirty="0" smtClean="0"/>
              <a:t>beginning to see some of the problems that come with this sort of volunteering.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For example, sending unskilled people to work in countries where they don’t know the language or culture, and are working in projects that could employ a local skilled professional instead means that there are </a:t>
            </a:r>
            <a:r>
              <a:rPr lang="en-GB" sz="2400" b="1" dirty="0"/>
              <a:t>negative ripple effects </a:t>
            </a:r>
            <a:r>
              <a:rPr lang="en-GB" sz="2400" dirty="0"/>
              <a:t>happening because of the project.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9971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22" y="991147"/>
            <a:ext cx="11337851" cy="5127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Think about ways  you can pledge to do good in your local community, either by getting involved in some charity work, or doing something really simple and effortless like a random act of kindness.</a:t>
            </a:r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For inspiration on becoming a </a:t>
            </a:r>
            <a:r>
              <a:rPr lang="en-GB" sz="2400" dirty="0" err="1" smtClean="0"/>
              <a:t>RAKtivist</a:t>
            </a:r>
            <a:r>
              <a:rPr lang="en-GB" sz="2400" dirty="0" smtClean="0"/>
              <a:t> (a Random Acts of Kindness –</a:t>
            </a:r>
            <a:r>
              <a:rPr lang="en-GB" sz="2400" dirty="0" err="1" smtClean="0"/>
              <a:t>ivist</a:t>
            </a:r>
            <a:r>
              <a:rPr lang="en-GB" sz="2400" dirty="0" smtClean="0"/>
              <a:t>!) explore the ‘Random Acts of Kindness’ website:</a:t>
            </a:r>
            <a:endParaRPr lang="en-GB" sz="2400" dirty="0"/>
          </a:p>
          <a:p>
            <a:pPr marL="0" indent="0">
              <a:buNone/>
            </a:pPr>
            <a:r>
              <a:rPr lang="en-GB" sz="2400" b="1" dirty="0">
                <a:hlinkClick r:id="rId2"/>
              </a:rPr>
              <a:t>https://www.randomactsofkindness.org/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22782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5278" y="6307246"/>
            <a:ext cx="6056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  <a:latin typeface="Foco"/>
              </a:rPr>
              <a:t>ThoughtBox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  <a:latin typeface="Foco"/>
              </a:rPr>
              <a:t>: This sort of learning can’t wait</a:t>
            </a:r>
            <a:endParaRPr lang="en-GB" sz="2400" dirty="0">
              <a:solidFill>
                <a:schemeClr val="bg1">
                  <a:lumMod val="95000"/>
                </a:schemeClr>
              </a:solidFill>
              <a:latin typeface="Foco"/>
            </a:endParaRPr>
          </a:p>
        </p:txBody>
      </p:sp>
    </p:spTree>
    <p:extLst>
      <p:ext uri="{BB962C8B-B14F-4D97-AF65-F5344CB8AC3E}">
        <p14:creationId xmlns:p14="http://schemas.microsoft.com/office/powerpoint/2010/main" val="22054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Pre-lesson </a:t>
            </a:r>
            <a:r>
              <a:rPr lang="en-GB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reflection</a:t>
            </a:r>
            <a:endParaRPr lang="en-GB" dirty="0">
              <a:solidFill>
                <a:srgbClr val="35372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minutes+</a:t>
            </a:r>
            <a:endParaRPr lang="en-GB" sz="3600" b="1" dirty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3045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60" y="1021970"/>
            <a:ext cx="10889510" cy="4988243"/>
          </a:xfrm>
        </p:spPr>
        <p:txBody>
          <a:bodyPr>
            <a:normAutofit/>
          </a:bodyPr>
          <a:lstStyle/>
          <a:p>
            <a:pPr marL="22859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 smtClean="0">
                <a:solidFill>
                  <a:srgbClr val="353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ntroduce the following REFLECTIVE QUESTIONS for students to consider during the lesson:</a:t>
            </a:r>
          </a:p>
          <a:p>
            <a:pPr marL="228597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1200" dirty="0" smtClean="0">
              <a:solidFill>
                <a:srgbClr val="35372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5" lvl="1" indent="-514350">
              <a:buFont typeface="+mj-lt"/>
              <a:buAutoNum type="arabicPeriod"/>
            </a:pPr>
            <a:r>
              <a:rPr lang="en-GB" b="1" dirty="0">
                <a:solidFill>
                  <a:srgbClr val="35372F"/>
                </a:solidFill>
              </a:rPr>
              <a:t>What is volunteering and why </a:t>
            </a:r>
            <a:r>
              <a:rPr lang="en-GB" b="1" dirty="0" smtClean="0">
                <a:solidFill>
                  <a:srgbClr val="35372F"/>
                </a:solidFill>
              </a:rPr>
              <a:t>do so many people choose to volunteer?</a:t>
            </a:r>
            <a:endParaRPr lang="en-GB" b="1" dirty="0">
              <a:solidFill>
                <a:srgbClr val="35372F"/>
              </a:solidFill>
            </a:endParaRPr>
          </a:p>
          <a:p>
            <a:pPr marL="971555" lvl="1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35372F"/>
                </a:solidFill>
              </a:rPr>
              <a:t>Why might volunteering overseas be such a popular option for many young people?</a:t>
            </a:r>
          </a:p>
          <a:p>
            <a:pPr marL="971555" lvl="1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35372F"/>
                </a:solidFill>
              </a:rPr>
              <a:t>What is charity? Is charity something we should all be encouraged to engage with?</a:t>
            </a:r>
          </a:p>
          <a:p>
            <a:pPr marL="971555" lvl="1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35372F"/>
                </a:solidFill>
              </a:rPr>
              <a:t>Is </a:t>
            </a:r>
            <a:r>
              <a:rPr lang="en-GB" b="1" dirty="0">
                <a:solidFill>
                  <a:srgbClr val="35372F"/>
                </a:solidFill>
              </a:rPr>
              <a:t>volunteering always helpful, do you think? Why? </a:t>
            </a:r>
          </a:p>
          <a:p>
            <a:pPr marL="1428755" lvl="2" indent="-514350">
              <a:buFont typeface="+mj-lt"/>
              <a:buAutoNum type="arabicPeriod"/>
            </a:pPr>
            <a:endParaRPr lang="en-GB" b="1" dirty="0">
              <a:solidFill>
                <a:srgbClr val="35372F"/>
              </a:solidFill>
            </a:endParaRPr>
          </a:p>
          <a:p>
            <a:pPr marL="457205" lvl="1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280150" y="6356350"/>
            <a:ext cx="591185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15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48" y="2648456"/>
            <a:ext cx="10515600" cy="1845096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Being helpful</a:t>
            </a:r>
            <a:r>
              <a:rPr lang="en-GB" sz="5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54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r>
              <a:rPr lang="en-GB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minutes+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684248" y="6325527"/>
            <a:ext cx="59118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latin typeface="+mj-lt"/>
              </a:rPr>
              <a:t>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39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37618" y="1124818"/>
            <a:ext cx="1114958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/>
              <a:t>Watch the short video </a:t>
            </a:r>
            <a:r>
              <a:rPr lang="en-GB" sz="2800" dirty="0" smtClean="0"/>
              <a:t>(2.27 </a:t>
            </a:r>
            <a:r>
              <a:rPr lang="en-GB" sz="2800" dirty="0"/>
              <a:t>mins) made by </a:t>
            </a:r>
            <a:r>
              <a:rPr lang="en-GB" sz="2800" dirty="0" smtClean="0"/>
              <a:t>a global volunteer organisation </a:t>
            </a:r>
            <a:r>
              <a:rPr lang="en-GB" sz="2800" dirty="0" smtClean="0">
                <a:hlinkClick r:id="rId2"/>
              </a:rPr>
              <a:t>Pillar Non-Profit </a:t>
            </a:r>
            <a:r>
              <a:rPr lang="en-GB" sz="2800" dirty="0" smtClean="0"/>
              <a:t>entitled:</a:t>
            </a:r>
            <a:endParaRPr lang="en-GB" sz="28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97994" y="2870772"/>
            <a:ext cx="539800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Yout</a:t>
            </a:r>
            <a:r>
              <a:rPr lang="en-GB" altLang="en-US" sz="3600" b="1" dirty="0" smtClean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 Volunteering</a:t>
            </a:r>
            <a:endParaRPr kumimoji="0" lang="en-GB" altLang="en-US" sz="3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alt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alt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(Click on the hyperlink above to watch the film)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.ytimg.com/vi/q4je9N26ouY/maxresdefaul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5221" y="2316775"/>
            <a:ext cx="6100482" cy="343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50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280150" y="6356350"/>
            <a:ext cx="591185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53275" y="2067947"/>
            <a:ext cx="471792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353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Allow students a few minutes to respond to the film with people sitting near to them.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400" dirty="0">
              <a:solidFill>
                <a:srgbClr val="35372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353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sharing their initial responses, ask them to consider the following questions: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rgbClr val="35372F"/>
              </a:solidFill>
              <a:effectLst/>
            </a:endParaRPr>
          </a:p>
        </p:txBody>
      </p:sp>
      <p:pic>
        <p:nvPicPr>
          <p:cNvPr id="10" name="Picture 2" descr="https://i.ytimg.com/vi/q4je9N26ouY/maxresdefaul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44" y="1691014"/>
            <a:ext cx="6100482" cy="343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00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8" y="789084"/>
            <a:ext cx="3571653" cy="3571653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54" y="1691240"/>
            <a:ext cx="2976911" cy="2976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14651" y="2394865"/>
            <a:ext cx="2194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Have you ever done any volunteer work before?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1175377" y="1790080"/>
            <a:ext cx="2637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5" lvl="1" indent="0" algn="ctr">
              <a:buNone/>
            </a:pPr>
            <a:r>
              <a:rPr lang="en-GB" sz="2400" dirty="0" smtClean="0"/>
              <a:t>Why do you think people enjoy volunteering?</a:t>
            </a:r>
            <a:endParaRPr lang="en-GB" sz="24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734" y="2481305"/>
            <a:ext cx="3181727" cy="31817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65405" y="3102672"/>
            <a:ext cx="2382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How did you find the experience? How did it make you feel?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309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85775" y="4785312"/>
            <a:ext cx="1037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35372F"/>
                </a:solidFill>
              </a:rPr>
              <a:t>Work in groups of three or four and note down as many places as you can think of, then share your ideas together with the class. </a:t>
            </a:r>
            <a:endParaRPr lang="en-GB" sz="2400" dirty="0">
              <a:solidFill>
                <a:srgbClr val="35372F"/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2" y="922434"/>
            <a:ext cx="3571653" cy="357165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33914" y="1843539"/>
            <a:ext cx="23810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Where are usual places for young people to volunteer?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266" y="3842016"/>
            <a:ext cx="1320433" cy="27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9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1_Office Theme">
  <a:themeElements>
    <a:clrScheme name="Custom 4">
      <a:dk1>
        <a:srgbClr val="35372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oco"/>
        <a:ea typeface=""/>
        <a:cs typeface=""/>
      </a:majorFont>
      <a:minorFont>
        <a:latin typeface="Foc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789</Words>
  <Application>Microsoft Office PowerPoint</Application>
  <PresentationFormat>Widescreen</PresentationFormat>
  <Paragraphs>97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Foco</vt:lpstr>
      <vt:lpstr>Foco Light</vt:lpstr>
      <vt:lpstr>Times New Roman</vt:lpstr>
      <vt:lpstr>1_Office Theme</vt:lpstr>
      <vt:lpstr>PowerPoint Presentation</vt:lpstr>
      <vt:lpstr>In this lesson, students will:</vt:lpstr>
      <vt:lpstr>Pre-lesson reflection</vt:lpstr>
      <vt:lpstr>PowerPoint Presentation</vt:lpstr>
      <vt:lpstr>Being helpful 20 minutes+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do people volunteer?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Musson</dc:creator>
  <cp:lastModifiedBy>Rachel Musson</cp:lastModifiedBy>
  <cp:revision>255</cp:revision>
  <dcterms:created xsi:type="dcterms:W3CDTF">2016-10-17T21:56:29Z</dcterms:created>
  <dcterms:modified xsi:type="dcterms:W3CDTF">2017-11-30T08:46:59Z</dcterms:modified>
</cp:coreProperties>
</file>