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1"/>
    <p:sldMasterId id="2147483720" r:id="rId2"/>
  </p:sldMasterIdLst>
  <p:notesMasterIdLst>
    <p:notesMasterId r:id="rId22"/>
  </p:notesMasterIdLst>
  <p:handoutMasterIdLst>
    <p:handoutMasterId r:id="rId23"/>
  </p:handoutMasterIdLst>
  <p:sldIdLst>
    <p:sldId id="604" r:id="rId3"/>
    <p:sldId id="605" r:id="rId4"/>
    <p:sldId id="606" r:id="rId5"/>
    <p:sldId id="607" r:id="rId6"/>
    <p:sldId id="608" r:id="rId7"/>
    <p:sldId id="621" r:id="rId8"/>
    <p:sldId id="433" r:id="rId9"/>
    <p:sldId id="434" r:id="rId10"/>
    <p:sldId id="435" r:id="rId11"/>
    <p:sldId id="438" r:id="rId12"/>
    <p:sldId id="439" r:id="rId13"/>
    <p:sldId id="461" r:id="rId14"/>
    <p:sldId id="512" r:id="rId15"/>
    <p:sldId id="514" r:id="rId16"/>
    <p:sldId id="550" r:id="rId17"/>
    <p:sldId id="518" r:id="rId18"/>
    <p:sldId id="603" r:id="rId19"/>
    <p:sldId id="600" r:id="rId20"/>
    <p:sldId id="61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8892"/>
    <a:srgbClr val="35372F"/>
    <a:srgbClr val="FB23C2"/>
    <a:srgbClr val="F9FCD0"/>
    <a:srgbClr val="B482DA"/>
    <a:srgbClr val="006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varScale="1">
        <p:scale>
          <a:sx n="67" d="100"/>
          <a:sy n="67" d="100"/>
        </p:scale>
        <p:origin x="596" y="48"/>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811939-E9DC-4B76-AA6C-2F50C6A2849D}" type="datetimeFigureOut">
              <a:rPr lang="en-GB" smtClean="0"/>
              <a:t>22/09/2018</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16A184-380F-4DA2-A48B-89D28F86972D}" type="slidenum">
              <a:rPr lang="en-GB" smtClean="0"/>
              <a:t>‹#›</a:t>
            </a:fld>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703847" cy="630297"/>
          </a:xfrm>
          <a:prstGeom prst="rect">
            <a:avLst/>
          </a:prstGeom>
        </p:spPr>
      </p:pic>
    </p:spTree>
    <p:extLst>
      <p:ext uri="{BB962C8B-B14F-4D97-AF65-F5344CB8AC3E}">
        <p14:creationId xmlns:p14="http://schemas.microsoft.com/office/powerpoint/2010/main" val="2136566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E1E27-8D30-46C7-8C62-681E48BE9B1E}" type="datetimeFigureOut">
              <a:rPr lang="en-GB" smtClean="0"/>
              <a:t>22/09/2018</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C18C5-F3FA-4D0A-A9B9-2971BB5756E1}" type="slidenum">
              <a:rPr lang="en-GB" smtClean="0"/>
              <a:t>‹#›</a:t>
            </a:fld>
            <a:endParaRPr lang="en-GB" dirty="0"/>
          </a:p>
        </p:txBody>
      </p:sp>
    </p:spTree>
    <p:extLst>
      <p:ext uri="{BB962C8B-B14F-4D97-AF65-F5344CB8AC3E}">
        <p14:creationId xmlns:p14="http://schemas.microsoft.com/office/powerpoint/2010/main" val="36143520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Slide Number Placeholder 4"/>
          <p:cNvSpPr>
            <a:spLocks noGrp="1"/>
          </p:cNvSpPr>
          <p:nvPr>
            <p:ph type="sldNum" sz="quarter" idx="11"/>
          </p:nvPr>
        </p:nvSpPr>
        <p:spPr/>
        <p:txBody>
          <a:bodyPr/>
          <a:lstStyle/>
          <a:p>
            <a:fld id="{DA1C18C5-F3FA-4D0A-A9B9-2971BB5756E1}"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39739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45321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346672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3847B2-1FF7-44A5-A0B6-EB80158972F1}" type="slidenum">
              <a:rPr lang="en-GB" smtClean="0"/>
              <a:t>7</a:t>
            </a:fld>
            <a:endParaRPr lang="en-GB"/>
          </a:p>
        </p:txBody>
      </p:sp>
    </p:spTree>
    <p:extLst>
      <p:ext uri="{BB962C8B-B14F-4D97-AF65-F5344CB8AC3E}">
        <p14:creationId xmlns:p14="http://schemas.microsoft.com/office/powerpoint/2010/main" val="10110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One way</a:t>
            </a:r>
            <a:r>
              <a:rPr lang="en-GB" baseline="0" dirty="0" smtClean="0"/>
              <a:t> that young people can be encouraged to be involved with the wider world, is through volunteering tourism...</a:t>
            </a:r>
            <a:endParaRPr lang="en-US" dirty="0"/>
          </a:p>
        </p:txBody>
      </p:sp>
      <p:sp>
        <p:nvSpPr>
          <p:cNvPr id="4" name="Slide Number Placeholder 3"/>
          <p:cNvSpPr>
            <a:spLocks noGrp="1"/>
          </p:cNvSpPr>
          <p:nvPr>
            <p:ph type="sldNum" sz="quarter" idx="10"/>
          </p:nvPr>
        </p:nvSpPr>
        <p:spPr/>
        <p:txBody>
          <a:bodyPr/>
          <a:lstStyle/>
          <a:p>
            <a:fld id="{0ED9F318-1910-481C-8D8B-B146FCF42C33}" type="slidenum">
              <a:rPr lang="en-GB" smtClean="0"/>
              <a:pPr/>
              <a:t>8</a:t>
            </a:fld>
            <a:endParaRPr lang="en-GB"/>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smtClean="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6362081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4674789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0880012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800909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33803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19899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671890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57089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262465" y="6356350"/>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621328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dirty="0" smtClean="0">
                <a:solidFill>
                  <a:srgbClr val="35372F"/>
                </a:solidFill>
              </a:rPr>
              <a:t>www.thoughtboxeducation.com</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59708058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35372F">
                  <a:tint val="75000"/>
                </a:srgbClr>
              </a:solidFill>
            </a:endParaRPr>
          </a:p>
        </p:txBody>
      </p:sp>
    </p:spTree>
    <p:extLst>
      <p:ext uri="{BB962C8B-B14F-4D97-AF65-F5344CB8AC3E}">
        <p14:creationId xmlns:p14="http://schemas.microsoft.com/office/powerpoint/2010/main" val="21481166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35372F">
                  <a:tint val="75000"/>
                </a:srgbClr>
              </a:solidFill>
            </a:endParaRPr>
          </a:p>
        </p:txBody>
      </p:sp>
    </p:spTree>
    <p:extLst>
      <p:ext uri="{BB962C8B-B14F-4D97-AF65-F5344CB8AC3E}">
        <p14:creationId xmlns:p14="http://schemas.microsoft.com/office/powerpoint/2010/main" val="42504603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5039496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9871193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5716336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85702002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3531961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86997373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7330718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65727545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8250453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60190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8405779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719629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766295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091051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1DA75472-A2B2-4D99-9D5D-B76258FC6896}" type="datetime1">
              <a:rPr lang="en-GB" smtClean="0">
                <a:solidFill>
                  <a:srgbClr val="35372F"/>
                </a:solidFill>
              </a:rPr>
              <a:pPr/>
              <a:t>22/09/2018</a:t>
            </a:fld>
            <a:endParaRPr lang="en-GB" dirty="0">
              <a:solidFill>
                <a:srgbClr val="35372F"/>
              </a:solidFill>
            </a:endParaRPr>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907925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262465" y="6356350"/>
            <a:ext cx="2743200" cy="365125"/>
          </a:xfrm>
          <a:prstGeom prst="rect">
            <a:avLst/>
          </a:prstGeom>
        </p:spPr>
        <p:txBody>
          <a:bodyPr/>
          <a:lstStyle/>
          <a:p>
            <a:fld id="{DF0EC0FD-F6C7-44DD-B05F-9F722E41B7C8}" type="datetime1">
              <a:rPr lang="en-GB" smtClean="0">
                <a:solidFill>
                  <a:srgbClr val="35372F"/>
                </a:solidFill>
              </a:rPr>
              <a:pPr/>
              <a:t>22/09/2018</a:t>
            </a:fld>
            <a:endParaRPr lang="en-GB" dirty="0">
              <a:solidFill>
                <a:srgbClr val="35372F"/>
              </a:solidFill>
            </a:endParaRPr>
          </a:p>
        </p:txBody>
      </p:sp>
      <p:sp>
        <p:nvSpPr>
          <p:cNvPr id="4" name="Footer Placeholder 3"/>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16873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1054064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4412981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7569881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3183145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5270629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22/09/2018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9827437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28625" y="1825625"/>
            <a:ext cx="11349908"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p:nvPr userDrawn="1"/>
        </p:nvSpPr>
        <p:spPr>
          <a:xfrm>
            <a:off x="345374" y="68744"/>
            <a:ext cx="1744517" cy="276999"/>
          </a:xfrm>
          <a:prstGeom prst="rect">
            <a:avLst/>
          </a:prstGeom>
          <a:noFill/>
        </p:spPr>
        <p:txBody>
          <a:bodyPr wrap="none" rtlCol="0">
            <a:spAutoFit/>
          </a:bodyPr>
          <a:lstStyle/>
          <a:p>
            <a:r>
              <a:rPr lang="en-US" sz="1200" dirty="0" smtClean="0">
                <a:solidFill>
                  <a:srgbClr val="252823"/>
                </a:solidFill>
                <a:latin typeface="Foco"/>
                <a:cs typeface="Foco"/>
              </a:rPr>
              <a:t>TOPIC: </a:t>
            </a:r>
            <a:r>
              <a:rPr lang="en-US" sz="1200" b="1" dirty="0" smtClean="0">
                <a:solidFill>
                  <a:srgbClr val="252823"/>
                </a:solidFill>
                <a:latin typeface="Foco"/>
                <a:cs typeface="Foco"/>
              </a:rPr>
              <a:t>VOLUNTOURISM</a:t>
            </a:r>
            <a:endParaRPr lang="en-US" sz="1200" b="1" dirty="0">
              <a:solidFill>
                <a:srgbClr val="252823"/>
              </a:solidFill>
            </a:endParaRPr>
          </a:p>
        </p:txBody>
      </p:sp>
      <p:cxnSp>
        <p:nvCxnSpPr>
          <p:cNvPr id="11" name="Straight Connector 10"/>
          <p:cNvCxnSpPr/>
          <p:nvPr userDrawn="1"/>
        </p:nvCxnSpPr>
        <p:spPr>
          <a:xfrm>
            <a:off x="428625" y="31567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COPYRIGHT@2018 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6948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9730"/>
            <a:ext cx="10925175" cy="119095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28625" y="1844675"/>
            <a:ext cx="10932754"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p:nvPr userDrawn="1"/>
        </p:nvSpPr>
        <p:spPr>
          <a:xfrm>
            <a:off x="345374" y="68744"/>
            <a:ext cx="1744517" cy="276999"/>
          </a:xfrm>
          <a:prstGeom prst="rect">
            <a:avLst/>
          </a:prstGeom>
          <a:noFill/>
        </p:spPr>
        <p:txBody>
          <a:bodyPr wrap="none" rtlCol="0">
            <a:spAutoFit/>
          </a:bodyPr>
          <a:lstStyle/>
          <a:p>
            <a:r>
              <a:rPr lang="en-US" sz="1200" dirty="0" smtClean="0">
                <a:solidFill>
                  <a:srgbClr val="252823"/>
                </a:solidFill>
                <a:latin typeface="Foco"/>
                <a:cs typeface="Foco"/>
              </a:rPr>
              <a:t>TOPIC: </a:t>
            </a:r>
            <a:r>
              <a:rPr lang="en-US" sz="1200" b="1" dirty="0" smtClean="0">
                <a:solidFill>
                  <a:srgbClr val="252823"/>
                </a:solidFill>
                <a:latin typeface="Foco"/>
                <a:cs typeface="Foco"/>
              </a:rPr>
              <a:t>VOLUNTOURISM</a:t>
            </a:r>
            <a:endParaRPr lang="en-US" sz="1200" b="1" dirty="0">
              <a:solidFill>
                <a:srgbClr val="252823"/>
              </a:solidFill>
            </a:endParaRPr>
          </a:p>
        </p:txBody>
      </p:sp>
      <p:cxnSp>
        <p:nvCxnSpPr>
          <p:cNvPr id="11" name="Straight Connector 10"/>
          <p:cNvCxnSpPr/>
          <p:nvPr userDrawn="1"/>
        </p:nvCxnSpPr>
        <p:spPr>
          <a:xfrm>
            <a:off x="428625" y="31567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COPYRIGHT@2018 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57190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alibri Light" panose="020F0302020204030204" pitchFamily="34" charset="0"/>
          <a:ea typeface="+mj-ea"/>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gomEOHwE04I" TargetMode="External"/><Relationship Id="rId2" Type="http://schemas.openxmlformats.org/officeDocument/2006/relationships/hyperlink" Target="http://www.the-voluntourist.com/"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youtu.be/_8GZjZTZrW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963" y="261898"/>
            <a:ext cx="1430027" cy="573741"/>
          </a:xfrm>
          <a:prstGeom prst="rect">
            <a:avLst/>
          </a:prstGeom>
        </p:spPr>
      </p:pic>
      <p:sp>
        <p:nvSpPr>
          <p:cNvPr id="9" name="Oval 8"/>
          <p:cNvSpPr/>
          <p:nvPr/>
        </p:nvSpPr>
        <p:spPr>
          <a:xfrm>
            <a:off x="6391780" y="1289357"/>
            <a:ext cx="5123435" cy="5168286"/>
          </a:xfrm>
          <a:prstGeom prst="ellipse">
            <a:avLst/>
          </a:prstGeom>
          <a:solidFill>
            <a:schemeClr val="bg2">
              <a:lumMod val="10000"/>
              <a:alpha val="34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panose="020F0502020204030204" pitchFamily="34" charset="0"/>
              <a:cs typeface="Calibri" panose="020F0502020204030204" pitchFamily="34" charset="0"/>
            </a:endParaRPr>
          </a:p>
        </p:txBody>
      </p:sp>
      <p:sp>
        <p:nvSpPr>
          <p:cNvPr id="10" name="TextBox 9"/>
          <p:cNvSpPr txBox="1"/>
          <p:nvPr/>
        </p:nvSpPr>
        <p:spPr>
          <a:xfrm>
            <a:off x="6468919" y="3120001"/>
            <a:ext cx="4947888" cy="1354217"/>
          </a:xfrm>
          <a:prstGeom prst="rect">
            <a:avLst/>
          </a:prstGeom>
          <a:noFill/>
        </p:spPr>
        <p:txBody>
          <a:bodyPr wrap="square" rtlCol="0">
            <a:spAutoFit/>
          </a:bodyPr>
          <a:lstStyle/>
          <a:p>
            <a:pPr algn="ctr"/>
            <a:r>
              <a:rPr lang="en-GB" sz="5400" b="1" dirty="0" smtClean="0">
                <a:solidFill>
                  <a:prstClr val="white"/>
                </a:solidFill>
                <a:latin typeface="Calibri" panose="020F0502020204030204" pitchFamily="34" charset="0"/>
                <a:cs typeface="Calibri" panose="020F0502020204030204" pitchFamily="34" charset="0"/>
              </a:rPr>
              <a:t>VOLUNTOURISM</a:t>
            </a:r>
            <a:endParaRPr lang="en-GB" sz="2800" b="1" dirty="0" smtClean="0">
              <a:solidFill>
                <a:prstClr val="white"/>
              </a:solidFill>
              <a:latin typeface="Calibri" panose="020F0502020204030204" pitchFamily="34" charset="0"/>
              <a:cs typeface="Calibri" panose="020F0502020204030204" pitchFamily="34" charset="0"/>
            </a:endParaRPr>
          </a:p>
          <a:p>
            <a:pPr algn="ctr"/>
            <a:r>
              <a:rPr lang="en-GB" sz="2800" b="1" dirty="0" smtClean="0">
                <a:solidFill>
                  <a:srgbClr val="FEE725"/>
                </a:solidFill>
                <a:latin typeface="Calibri" panose="020F0502020204030204" pitchFamily="34" charset="0"/>
                <a:cs typeface="Calibri" panose="020F0502020204030204" pitchFamily="34" charset="0"/>
              </a:rPr>
              <a:t>SOCIAL PERSPECTIVES</a:t>
            </a:r>
          </a:p>
        </p:txBody>
      </p:sp>
      <p:sp>
        <p:nvSpPr>
          <p:cNvPr id="11" name="TextBox 10"/>
          <p:cNvSpPr txBox="1"/>
          <p:nvPr/>
        </p:nvSpPr>
        <p:spPr>
          <a:xfrm>
            <a:off x="7083838" y="4711878"/>
            <a:ext cx="3718051" cy="830997"/>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ea typeface="Times New Roman" panose="02020603050405020304" pitchFamily="18" charset="0"/>
                <a:cs typeface="Calibri" panose="020F0502020204030204" pitchFamily="34" charset="0"/>
              </a:rPr>
              <a:t>Y7&amp;8</a:t>
            </a:r>
          </a:p>
          <a:p>
            <a:pPr algn="ctr"/>
            <a:r>
              <a:rPr lang="en-GB" sz="2400" b="1" dirty="0" smtClean="0">
                <a:solidFill>
                  <a:prstClr val="white"/>
                </a:solidFill>
                <a:latin typeface="Calibri" panose="020F0502020204030204" pitchFamily="34" charset="0"/>
                <a:ea typeface="Times New Roman" panose="02020603050405020304" pitchFamily="18" charset="0"/>
                <a:cs typeface="Calibri" panose="020F0502020204030204" pitchFamily="34" charset="0"/>
              </a:rPr>
              <a:t>11-13 </a:t>
            </a:r>
            <a:r>
              <a:rPr lang="en-GB" sz="2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years</a:t>
            </a:r>
          </a:p>
        </p:txBody>
      </p:sp>
    </p:spTree>
    <p:extLst>
      <p:ext uri="{BB962C8B-B14F-4D97-AF65-F5344CB8AC3E}">
        <p14:creationId xmlns:p14="http://schemas.microsoft.com/office/powerpoint/2010/main" val="3729006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is doing it?</a:t>
            </a:r>
            <a:endParaRPr lang="en-GB" dirty="0"/>
          </a:p>
        </p:txBody>
      </p:sp>
      <p:sp>
        <p:nvSpPr>
          <p:cNvPr id="4" name="Content Placeholder 3"/>
          <p:cNvSpPr>
            <a:spLocks noGrp="1"/>
          </p:cNvSpPr>
          <p:nvPr>
            <p:ph idx="1"/>
          </p:nvPr>
        </p:nvSpPr>
        <p:spPr>
          <a:xfrm>
            <a:off x="423531" y="1562100"/>
            <a:ext cx="11006470" cy="5219699"/>
          </a:xfrm>
        </p:spPr>
        <p:txBody>
          <a:bodyPr>
            <a:normAutofit/>
          </a:bodyPr>
          <a:lstStyle/>
          <a:p>
            <a:pPr marL="0" indent="0">
              <a:buNone/>
            </a:pPr>
            <a:r>
              <a:rPr lang="en-GB" sz="2400" dirty="0" smtClean="0">
                <a:solidFill>
                  <a:srgbClr val="35372F"/>
                </a:solidFill>
              </a:rPr>
              <a:t>There are </a:t>
            </a:r>
            <a:r>
              <a:rPr lang="en-GB" sz="2400" b="1" dirty="0" smtClean="0">
                <a:solidFill>
                  <a:srgbClr val="35372F"/>
                </a:solidFill>
              </a:rPr>
              <a:t>several million people </a:t>
            </a:r>
            <a:r>
              <a:rPr lang="en-GB" sz="2400" dirty="0" smtClean="0">
                <a:solidFill>
                  <a:srgbClr val="35372F"/>
                </a:solidFill>
              </a:rPr>
              <a:t>volunteering internationally each year, with numbers growing rapidly over the past few years. Africa is the most popular continent for people to go to volunteer, closely followed by South Asia, whilst India and the Philippines are currently the most popular countries. </a:t>
            </a:r>
          </a:p>
          <a:p>
            <a:pPr marL="0" indent="0">
              <a:buNone/>
            </a:pPr>
            <a:r>
              <a:rPr lang="en-GB" sz="2400" dirty="0" smtClean="0">
                <a:solidFill>
                  <a:srgbClr val="35372F"/>
                </a:solidFill>
              </a:rPr>
              <a:t>There are over </a:t>
            </a:r>
            <a:r>
              <a:rPr lang="en-GB" sz="2400" b="1" dirty="0" smtClean="0">
                <a:solidFill>
                  <a:srgbClr val="35372F"/>
                </a:solidFill>
              </a:rPr>
              <a:t>2000</a:t>
            </a:r>
            <a:r>
              <a:rPr lang="en-GB" sz="2400" dirty="0" smtClean="0">
                <a:solidFill>
                  <a:srgbClr val="35372F"/>
                </a:solidFill>
              </a:rPr>
              <a:t> registered volunteer organisations across the world offering a range of packages to suit your wishes. Voluntourism </a:t>
            </a:r>
            <a:r>
              <a:rPr lang="en-GB" sz="2400" dirty="0">
                <a:solidFill>
                  <a:srgbClr val="35372F"/>
                </a:solidFill>
              </a:rPr>
              <a:t>is </a:t>
            </a:r>
            <a:r>
              <a:rPr lang="en-GB" sz="2400" dirty="0" smtClean="0">
                <a:solidFill>
                  <a:srgbClr val="35372F"/>
                </a:solidFill>
              </a:rPr>
              <a:t>now a </a:t>
            </a:r>
            <a:r>
              <a:rPr lang="en-GB" sz="2400" dirty="0">
                <a:solidFill>
                  <a:srgbClr val="35372F"/>
                </a:solidFill>
              </a:rPr>
              <a:t>billion dollar </a:t>
            </a:r>
            <a:r>
              <a:rPr lang="en-GB" sz="2400" dirty="0" smtClean="0">
                <a:solidFill>
                  <a:srgbClr val="35372F"/>
                </a:solidFill>
              </a:rPr>
              <a:t>industry</a:t>
            </a:r>
            <a:r>
              <a:rPr lang="en-GB" sz="2400" dirty="0">
                <a:solidFill>
                  <a:srgbClr val="35372F"/>
                </a:solidFill>
              </a:rPr>
              <a:t>. </a:t>
            </a:r>
            <a:endParaRPr lang="en-GB" sz="2400" dirty="0" smtClean="0">
              <a:solidFill>
                <a:srgbClr val="35372F"/>
              </a:solidFill>
            </a:endParaRPr>
          </a:p>
          <a:p>
            <a:pPr marL="0" indent="0">
              <a:buNone/>
            </a:pPr>
            <a:endParaRPr lang="en-GB" sz="2400" dirty="0">
              <a:solidFill>
                <a:srgbClr val="35372F"/>
              </a:solidFill>
            </a:endParaRPr>
          </a:p>
          <a:p>
            <a:pPr marL="0" indent="0">
              <a:buNone/>
            </a:pPr>
            <a:r>
              <a:rPr lang="en-GB" sz="2400" dirty="0" smtClean="0">
                <a:solidFill>
                  <a:srgbClr val="35372F"/>
                </a:solidFill>
              </a:rPr>
              <a:t>You </a:t>
            </a:r>
            <a:r>
              <a:rPr lang="en-GB" sz="2400" dirty="0">
                <a:solidFill>
                  <a:srgbClr val="35372F"/>
                </a:solidFill>
              </a:rPr>
              <a:t>may have heard of some of the following organisations: </a:t>
            </a:r>
            <a:endParaRPr lang="en-GB" sz="2400" dirty="0" smtClean="0">
              <a:solidFill>
                <a:srgbClr val="35372F"/>
              </a:solidFill>
            </a:endParaRPr>
          </a:p>
          <a:p>
            <a:endParaRPr lang="en-GB" sz="2400" dirty="0" smtClean="0"/>
          </a:p>
          <a:p>
            <a:pPr marL="0" indent="0">
              <a:buNone/>
            </a:pPr>
            <a:endParaRPr lang="en-GB" sz="2400" dirty="0" smtClean="0"/>
          </a:p>
          <a:p>
            <a:endParaRPr lang="en-GB" sz="2400" dirty="0"/>
          </a:p>
        </p:txBody>
      </p:sp>
    </p:spTree>
    <p:extLst>
      <p:ext uri="{BB962C8B-B14F-4D97-AF65-F5344CB8AC3E}">
        <p14:creationId xmlns:p14="http://schemas.microsoft.com/office/powerpoint/2010/main" val="10821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www.dmuglobal.com/img/opportunities/GV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528" y="1779586"/>
            <a:ext cx="3522041" cy="1521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volunteerforever.com/uploads/user_images/isv.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96324" y="1538769"/>
            <a:ext cx="2708321" cy="2708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orldchallenge.com.au/wp-content/uploads/logo-footer.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00477" y="4361338"/>
            <a:ext cx="38100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volunteerforever.com/uploads/user_images/PoD%20logo_502c9d6f6dac5.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521892">
            <a:off x="46038" y="3496022"/>
            <a:ext cx="5402721" cy="14855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bdrt.com/wp-content/uploads/2014/05/raleigh-internationa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23141" y="2102227"/>
            <a:ext cx="3098800" cy="21872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volunteerforever.com/uploads/editor_uploads/VF-final-color-bg.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5740" y="76507"/>
            <a:ext cx="4269200" cy="17734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jamaicaobserver.com/assets/10541514/project.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1544129">
            <a:off x="3170916" y="4538155"/>
            <a:ext cx="32607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www.wysetc.org/wp-content/uploads/2014/07/WYSE-Travel-Confederation-small.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9955795">
            <a:off x="-25002" y="762114"/>
            <a:ext cx="47625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ownload (2).jpg"/>
          <p:cNvPicPr>
            <a:picLocks noChangeAspect="1"/>
          </p:cNvPicPr>
          <p:nvPr/>
        </p:nvPicPr>
        <p:blipFill>
          <a:blip r:embed="rId10" cstate="screen"/>
          <a:stretch>
            <a:fillRect/>
          </a:stretch>
        </p:blipFill>
        <p:spPr>
          <a:xfrm rot="3753995">
            <a:off x="8671097" y="586321"/>
            <a:ext cx="2724150" cy="1676400"/>
          </a:xfrm>
          <a:prstGeom prst="rect">
            <a:avLst/>
          </a:prstGeom>
        </p:spPr>
      </p:pic>
      <p:pic>
        <p:nvPicPr>
          <p:cNvPr id="11" name="Picture 10" descr="images (2).jpg"/>
          <p:cNvPicPr>
            <a:picLocks noChangeAspect="1"/>
          </p:cNvPicPr>
          <p:nvPr/>
        </p:nvPicPr>
        <p:blipFill>
          <a:blip r:embed="rId11" cstate="screen"/>
          <a:stretch>
            <a:fillRect/>
          </a:stretch>
        </p:blipFill>
        <p:spPr>
          <a:xfrm>
            <a:off x="4003416" y="2102227"/>
            <a:ext cx="2562225" cy="638175"/>
          </a:xfrm>
          <a:prstGeom prst="rect">
            <a:avLst/>
          </a:prstGeom>
        </p:spPr>
      </p:pic>
      <p:pic>
        <p:nvPicPr>
          <p:cNvPr id="12" name="Picture 11" descr="download (4).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46038" y="5123973"/>
            <a:ext cx="3168352" cy="1247775"/>
          </a:xfrm>
          <a:prstGeom prst="rect">
            <a:avLst/>
          </a:prstGeom>
        </p:spPr>
      </p:pic>
      <p:pic>
        <p:nvPicPr>
          <p:cNvPr id="13" name="Picture 12" descr="download (5).jpg"/>
          <p:cNvPicPr>
            <a:picLocks noChangeAspect="1"/>
          </p:cNvPicPr>
          <p:nvPr/>
        </p:nvPicPr>
        <p:blipFill>
          <a:blip r:embed="rId13" cstate="screen"/>
          <a:stretch>
            <a:fillRect/>
          </a:stretch>
        </p:blipFill>
        <p:spPr>
          <a:xfrm>
            <a:off x="9881132" y="4038902"/>
            <a:ext cx="1762125" cy="2590800"/>
          </a:xfrm>
          <a:prstGeom prst="rect">
            <a:avLst/>
          </a:prstGeom>
        </p:spPr>
      </p:pic>
    </p:spTree>
    <p:extLst>
      <p:ext uri="{BB962C8B-B14F-4D97-AF65-F5344CB8AC3E}">
        <p14:creationId xmlns:p14="http://schemas.microsoft.com/office/powerpoint/2010/main" val="63914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38"/>
                                        </p:tgtEl>
                                        <p:attrNameLst>
                                          <p:attrName>style.visibility</p:attrName>
                                        </p:attrNameLst>
                                      </p:cBhvr>
                                      <p:to>
                                        <p:strVal val="visible"/>
                                      </p:to>
                                    </p:set>
                                    <p:animEffect transition="in" filter="fade">
                                      <p:cBhvr>
                                        <p:cTn id="11" dur="1000"/>
                                        <p:tgtEl>
                                          <p:spTgt spid="1038"/>
                                        </p:tgtEl>
                                      </p:cBhvr>
                                    </p:animEffect>
                                    <p:anim calcmode="lin" valueType="num">
                                      <p:cBhvr>
                                        <p:cTn id="12" dur="1000" fill="hold"/>
                                        <p:tgtEl>
                                          <p:spTgt spid="1038"/>
                                        </p:tgtEl>
                                        <p:attrNameLst>
                                          <p:attrName>ppt_x</p:attrName>
                                        </p:attrNameLst>
                                      </p:cBhvr>
                                      <p:tavLst>
                                        <p:tav tm="0">
                                          <p:val>
                                            <p:strVal val="#ppt_x"/>
                                          </p:val>
                                        </p:tav>
                                        <p:tav tm="100000">
                                          <p:val>
                                            <p:strVal val="#ppt_x"/>
                                          </p:val>
                                        </p:tav>
                                      </p:tavLst>
                                    </p:anim>
                                    <p:anim calcmode="lin" valueType="num">
                                      <p:cBhvr>
                                        <p:cTn id="13"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1000"/>
                                        <p:tgtEl>
                                          <p:spTgt spid="1036"/>
                                        </p:tgtEl>
                                      </p:cBhvr>
                                    </p:animEffect>
                                    <p:anim calcmode="lin" valueType="num">
                                      <p:cBhvr>
                                        <p:cTn id="29" dur="1000" fill="hold"/>
                                        <p:tgtEl>
                                          <p:spTgt spid="1036"/>
                                        </p:tgtEl>
                                        <p:attrNameLst>
                                          <p:attrName>ppt_x</p:attrName>
                                        </p:attrNameLst>
                                      </p:cBhvr>
                                      <p:tavLst>
                                        <p:tav tm="0">
                                          <p:val>
                                            <p:strVal val="#ppt_x"/>
                                          </p:val>
                                        </p:tav>
                                        <p:tav tm="100000">
                                          <p:val>
                                            <p:strVal val="#ppt_x"/>
                                          </p:val>
                                        </p:tav>
                                      </p:tavLst>
                                    </p:anim>
                                    <p:anim calcmode="lin" valueType="num">
                                      <p:cBhvr>
                                        <p:cTn id="30"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additive="base">
                                        <p:cTn id="35" dur="500" fill="hold"/>
                                        <p:tgtEl>
                                          <p:spTgt spid="1032"/>
                                        </p:tgtEl>
                                        <p:attrNameLst>
                                          <p:attrName>ppt_x</p:attrName>
                                        </p:attrNameLst>
                                      </p:cBhvr>
                                      <p:tavLst>
                                        <p:tav tm="0">
                                          <p:val>
                                            <p:strVal val="#ppt_x"/>
                                          </p:val>
                                        </p:tav>
                                        <p:tav tm="100000">
                                          <p:val>
                                            <p:strVal val="#ppt_x"/>
                                          </p:val>
                                        </p:tav>
                                      </p:tavLst>
                                    </p:anim>
                                    <p:anim calcmode="lin" valueType="num">
                                      <p:cBhvr additive="base">
                                        <p:cTn id="3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42"/>
                                        </p:tgtEl>
                                        <p:attrNameLst>
                                          <p:attrName>style.visibility</p:attrName>
                                        </p:attrNameLst>
                                      </p:cBhvr>
                                      <p:to>
                                        <p:strVal val="visible"/>
                                      </p:to>
                                    </p:set>
                                    <p:anim calcmode="lin" valueType="num">
                                      <p:cBhvr additive="base">
                                        <p:cTn id="45" dur="500" fill="hold"/>
                                        <p:tgtEl>
                                          <p:spTgt spid="1042"/>
                                        </p:tgtEl>
                                        <p:attrNameLst>
                                          <p:attrName>ppt_x</p:attrName>
                                        </p:attrNameLst>
                                      </p:cBhvr>
                                      <p:tavLst>
                                        <p:tav tm="0">
                                          <p:val>
                                            <p:strVal val="#ppt_x"/>
                                          </p:val>
                                        </p:tav>
                                        <p:tav tm="100000">
                                          <p:val>
                                            <p:strVal val="#ppt_x"/>
                                          </p:val>
                                        </p:tav>
                                      </p:tavLst>
                                    </p:anim>
                                    <p:anim calcmode="lin" valueType="num">
                                      <p:cBhvr additive="base">
                                        <p:cTn id="46"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1000"/>
                                        <p:tgtEl>
                                          <p:spTgt spid="1026"/>
                                        </p:tgtEl>
                                      </p:cBhvr>
                                    </p:animEffect>
                                    <p:anim calcmode="lin" valueType="num">
                                      <p:cBhvr>
                                        <p:cTn id="59" dur="1000" fill="hold"/>
                                        <p:tgtEl>
                                          <p:spTgt spid="1026"/>
                                        </p:tgtEl>
                                        <p:attrNameLst>
                                          <p:attrName>ppt_x</p:attrName>
                                        </p:attrNameLst>
                                      </p:cBhvr>
                                      <p:tavLst>
                                        <p:tav tm="0">
                                          <p:val>
                                            <p:strVal val="#ppt_x"/>
                                          </p:val>
                                        </p:tav>
                                        <p:tav tm="100000">
                                          <p:val>
                                            <p:strVal val="#ppt_x"/>
                                          </p:val>
                                        </p:tav>
                                      </p:tavLst>
                                    </p:anim>
                                    <p:anim calcmode="lin" valueType="num">
                                      <p:cBhvr>
                                        <p:cTn id="6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1578" y="1362076"/>
            <a:ext cx="11073672" cy="3877732"/>
          </a:xfrm>
        </p:spPr>
        <p:txBody>
          <a:bodyPr>
            <a:normAutofit/>
          </a:bodyPr>
          <a:lstStyle/>
          <a:p>
            <a:pPr marL="0" indent="0">
              <a:buNone/>
            </a:pPr>
            <a:endParaRPr lang="en-GB" sz="2400" dirty="0" smtClean="0"/>
          </a:p>
          <a:p>
            <a:pPr marL="0" indent="0">
              <a:buNone/>
            </a:pPr>
            <a:r>
              <a:rPr lang="en-GB" sz="2400" dirty="0" smtClean="0"/>
              <a:t>There are many </a:t>
            </a:r>
            <a:r>
              <a:rPr lang="en-GB" sz="2400" b="1" dirty="0" smtClean="0">
                <a:solidFill>
                  <a:srgbClr val="00B050"/>
                </a:solidFill>
              </a:rPr>
              <a:t>positive</a:t>
            </a:r>
            <a:r>
              <a:rPr lang="en-GB" sz="2400" dirty="0" smtClean="0">
                <a:solidFill>
                  <a:srgbClr val="00B050"/>
                </a:solidFill>
              </a:rPr>
              <a:t> </a:t>
            </a:r>
            <a:r>
              <a:rPr lang="en-GB" sz="2400" dirty="0" smtClean="0">
                <a:solidFill>
                  <a:srgbClr val="35372F"/>
                </a:solidFill>
              </a:rPr>
              <a:t>ripple effects </a:t>
            </a:r>
            <a:r>
              <a:rPr lang="en-GB" sz="2400" dirty="0" smtClean="0"/>
              <a:t>that come from Voluntourism; many of which have been mentioned already and most of which you probably already know (or can think of). </a:t>
            </a:r>
          </a:p>
          <a:p>
            <a:pPr marL="0" indent="0" algn="ctr">
              <a:buNone/>
              <a:tabLst>
                <a:tab pos="3495675" algn="l"/>
              </a:tabLst>
            </a:pPr>
            <a:r>
              <a:rPr lang="en-GB" sz="2400" dirty="0" smtClean="0"/>
              <a:t>However…</a:t>
            </a:r>
          </a:p>
          <a:p>
            <a:pPr marL="0" indent="0" algn="ctr">
              <a:buNone/>
              <a:tabLst>
                <a:tab pos="3495675" algn="l"/>
              </a:tabLst>
            </a:pPr>
            <a:endParaRPr lang="en-GB" sz="2400" dirty="0" smtClean="0"/>
          </a:p>
          <a:p>
            <a:pPr marL="0" indent="0">
              <a:buNone/>
            </a:pPr>
            <a:r>
              <a:rPr lang="en-GB" sz="2400" dirty="0" smtClean="0"/>
              <a:t>there are also many </a:t>
            </a:r>
            <a:r>
              <a:rPr lang="en-GB" sz="2400" b="1" dirty="0" smtClean="0">
                <a:solidFill>
                  <a:srgbClr val="FF0000"/>
                </a:solidFill>
              </a:rPr>
              <a:t>negative</a:t>
            </a:r>
            <a:r>
              <a:rPr lang="en-GB" sz="2400" dirty="0" smtClean="0">
                <a:solidFill>
                  <a:srgbClr val="FF0000"/>
                </a:solidFill>
              </a:rPr>
              <a:t> </a:t>
            </a:r>
            <a:r>
              <a:rPr lang="en-GB" sz="2400" dirty="0" smtClean="0">
                <a:solidFill>
                  <a:srgbClr val="35372F"/>
                </a:solidFill>
              </a:rPr>
              <a:t>ripple effects </a:t>
            </a:r>
            <a:r>
              <a:rPr lang="en-GB" sz="2400" dirty="0" smtClean="0"/>
              <a:t>happening across the world from this booming industry; many of which are only just starting to be talked about...</a:t>
            </a:r>
          </a:p>
        </p:txBody>
      </p:sp>
    </p:spTree>
    <p:extLst>
      <p:ext uri="{BB962C8B-B14F-4D97-AF65-F5344CB8AC3E}">
        <p14:creationId xmlns:p14="http://schemas.microsoft.com/office/powerpoint/2010/main" val="1733095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6"/>
          <p:cNvSpPr>
            <a:spLocks noChangeArrowheads="1"/>
          </p:cNvSpPr>
          <p:nvPr/>
        </p:nvSpPr>
        <p:spPr bwMode="auto">
          <a:xfrm>
            <a:off x="428625" y="1392567"/>
            <a:ext cx="1148600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400" smtClean="0"/>
              <a:t>Watch some or all of </a:t>
            </a:r>
            <a:r>
              <a:rPr lang="en-GB" sz="2400" dirty="0" smtClean="0"/>
              <a:t>a short extract (7.26 mins</a:t>
            </a:r>
            <a:r>
              <a:rPr lang="en-GB" sz="2400" dirty="0"/>
              <a:t>) </a:t>
            </a:r>
            <a:r>
              <a:rPr lang="en-GB" sz="2400" dirty="0" smtClean="0"/>
              <a:t>taken from the full length documentary The Voluntourist made </a:t>
            </a:r>
            <a:r>
              <a:rPr lang="en-GB" sz="2400" dirty="0"/>
              <a:t>by </a:t>
            </a:r>
            <a:r>
              <a:rPr lang="en-GB" sz="2400" u="sng" dirty="0">
                <a:hlinkClick r:id="rId2"/>
              </a:rPr>
              <a:t>Chloe Sanguinetti</a:t>
            </a:r>
            <a:r>
              <a:rPr lang="en-GB" sz="2400" dirty="0"/>
              <a:t> </a:t>
            </a:r>
            <a:r>
              <a:rPr lang="en-GB" sz="2400" dirty="0" smtClean="0"/>
              <a:t>entitled:</a:t>
            </a:r>
          </a:p>
          <a:p>
            <a:endParaRPr lang="en-GB" sz="2800" dirty="0"/>
          </a:p>
          <a:p>
            <a:endParaRPr lang="en-GB" sz="2800" dirty="0"/>
          </a:p>
        </p:txBody>
      </p:sp>
      <p:sp>
        <p:nvSpPr>
          <p:cNvPr id="10" name="Rectangle 6"/>
          <p:cNvSpPr>
            <a:spLocks noChangeArrowheads="1"/>
          </p:cNvSpPr>
          <p:nvPr/>
        </p:nvSpPr>
        <p:spPr bwMode="auto">
          <a:xfrm>
            <a:off x="428625" y="2623673"/>
            <a:ext cx="612038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dirty="0" smtClean="0">
                <a:ln>
                  <a:noFill/>
                </a:ln>
                <a:solidFill>
                  <a:schemeClr val="tx1"/>
                </a:solidFill>
                <a:effectLst/>
                <a:ea typeface="Calibri" panose="020F0502020204030204" pitchFamily="34" charset="0"/>
                <a:cs typeface="Times New Roman" panose="02020603050405020304" pitchFamily="18" charset="0"/>
                <a:hlinkClick r:id="rId3"/>
              </a:rPr>
              <a:t>The Volunteer’s Journey</a:t>
            </a:r>
            <a:endParaRPr kumimoji="0" lang="en-GB" altLang="en-US" sz="3600" b="1" i="0" u="none" strike="noStrike" cap="none" normalizeH="0" dirty="0" smtClean="0">
              <a:ln>
                <a:noFill/>
              </a:ln>
              <a:solidFill>
                <a:schemeClr val="tx1"/>
              </a:solidFill>
              <a:effectLst/>
              <a:ea typeface="Calibri" panose="020F0502020204030204" pitchFamily="34" charset="0"/>
              <a:cs typeface="Times New Roman" panose="02020603050405020304" pitchFamily="18" charset="0"/>
            </a:endParaRPr>
          </a:p>
          <a:p>
            <a:r>
              <a:rPr lang="en-GB" altLang="en-US" sz="1400" b="1" dirty="0" smtClean="0">
                <a:ea typeface="Calibri" panose="020F0502020204030204" pitchFamily="34" charset="0"/>
                <a:cs typeface="Times New Roman" panose="02020603050405020304" pitchFamily="18" charset="0"/>
              </a:rPr>
              <a:t>Click on the link above for the film)</a:t>
            </a:r>
            <a:endParaRPr kumimoji="0" lang="en-GB"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endParaRPr>
          </a:p>
        </p:txBody>
      </p:sp>
      <p:pic>
        <p:nvPicPr>
          <p:cNvPr id="1026" name="Picture 2" descr="https://pbs.twimg.com/media/Cky55YQUkAAgdqQ.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34601" y="2468880"/>
            <a:ext cx="4910328" cy="368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72733" y="1755648"/>
            <a:ext cx="5887036" cy="4351338"/>
          </a:xfrm>
        </p:spPr>
        <p:txBody>
          <a:bodyPr>
            <a:normAutofit/>
          </a:bodyPr>
          <a:lstStyle/>
          <a:p>
            <a:pPr marL="0" indent="0">
              <a:buNone/>
            </a:pPr>
            <a:r>
              <a:rPr lang="en-GB" sz="2400" dirty="0" smtClean="0"/>
              <a:t>Allow students a few moments to respond to the film with the people sitting next to them.</a:t>
            </a:r>
          </a:p>
          <a:p>
            <a:pPr marL="0" indent="0">
              <a:buNone/>
            </a:pPr>
            <a:r>
              <a:rPr lang="en-GB" sz="2400" dirty="0"/>
              <a:t/>
            </a:r>
            <a:br>
              <a:rPr lang="en-GB" sz="2400" dirty="0"/>
            </a:br>
            <a:r>
              <a:rPr lang="en-GB" sz="2400" dirty="0" smtClean="0"/>
              <a:t>Then as a group discuss initial responses and ideas related to the following questions: </a:t>
            </a:r>
            <a:endParaRPr lang="en-GB" sz="2400" dirty="0"/>
          </a:p>
          <a:p>
            <a:endParaRPr lang="en-GB" sz="2400" dirty="0"/>
          </a:p>
        </p:txBody>
      </p:sp>
      <p:pic>
        <p:nvPicPr>
          <p:cNvPr id="7" name="Picture 2" descr="https://pbs.twimg.com/media/Cky55YQUkAAgdqQ.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9982" y="1527048"/>
            <a:ext cx="4910328" cy="368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22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0729" y="1236758"/>
            <a:ext cx="3571653" cy="3571653"/>
          </a:xfrm>
          <a:prstGeom prst="rect">
            <a:avLst/>
          </a:prstGeom>
        </p:spPr>
      </p:pic>
      <p:sp>
        <p:nvSpPr>
          <p:cNvPr id="10" name="Rectangle 9"/>
          <p:cNvSpPr/>
          <p:nvPr/>
        </p:nvSpPr>
        <p:spPr>
          <a:xfrm>
            <a:off x="4557675" y="2237754"/>
            <a:ext cx="2637760" cy="1569660"/>
          </a:xfrm>
          <a:prstGeom prst="rect">
            <a:avLst/>
          </a:prstGeom>
        </p:spPr>
        <p:txBody>
          <a:bodyPr wrap="square">
            <a:spAutoFit/>
          </a:bodyPr>
          <a:lstStyle/>
          <a:p>
            <a:pPr lvl="0" algn="ctr"/>
            <a:r>
              <a:rPr lang="en-GB" sz="2400" dirty="0"/>
              <a:t>Was there anything surprising in the film? What and why?</a:t>
            </a:r>
          </a:p>
        </p:txBody>
      </p:sp>
    </p:spTree>
    <p:extLst>
      <p:ext uri="{BB962C8B-B14F-4D97-AF65-F5344CB8AC3E}">
        <p14:creationId xmlns:p14="http://schemas.microsoft.com/office/powerpoint/2010/main" val="697054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53935"/>
            <a:ext cx="11029952" cy="4351338"/>
          </a:xfrm>
        </p:spPr>
        <p:txBody>
          <a:bodyPr>
            <a:normAutofit/>
          </a:bodyPr>
          <a:lstStyle/>
          <a:p>
            <a:pPr marL="0" indent="0">
              <a:buNone/>
            </a:pPr>
            <a:r>
              <a:rPr lang="en-GB" sz="2400" dirty="0" smtClean="0"/>
              <a:t>Take a look at this spoof film (1.51 mins) exploring some of negative ideas around Voluntourism entitled:</a:t>
            </a:r>
          </a:p>
          <a:p>
            <a:pPr marL="0" indent="0">
              <a:buNone/>
            </a:pPr>
            <a:r>
              <a:rPr lang="en-GB" sz="3200" b="1" dirty="0" smtClean="0">
                <a:hlinkClick r:id="rId2"/>
              </a:rPr>
              <a:t>End Humanitarian Douchery </a:t>
            </a:r>
            <a:endParaRPr lang="en-GB" sz="3200" b="1" dirty="0" smtClean="0"/>
          </a:p>
          <a:p>
            <a:pPr marL="0" indent="0">
              <a:buNone/>
            </a:pPr>
            <a:r>
              <a:rPr lang="en-GB" sz="1800" b="1" dirty="0" smtClean="0"/>
              <a:t>(click on the link)</a:t>
            </a:r>
          </a:p>
          <a:p>
            <a:endParaRPr lang="en-GB" sz="2400" dirty="0"/>
          </a:p>
        </p:txBody>
      </p:sp>
      <p:pic>
        <p:nvPicPr>
          <p:cNvPr id="3" name="Picture 2" descr="https://i.ytimg.com/vi/_8GZjZTZrWA/maxresdefaul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4009" y="2463800"/>
            <a:ext cx="5727418" cy="322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21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1450" y="1257300"/>
            <a:ext cx="4171950" cy="4171950"/>
          </a:xfrm>
          <a:prstGeom prst="rect">
            <a:avLst/>
          </a:prstGeom>
        </p:spPr>
      </p:pic>
      <p:sp>
        <p:nvSpPr>
          <p:cNvPr id="7" name="Rectangle 6"/>
          <p:cNvSpPr/>
          <p:nvPr/>
        </p:nvSpPr>
        <p:spPr>
          <a:xfrm>
            <a:off x="4538661" y="2558445"/>
            <a:ext cx="3057527" cy="1569660"/>
          </a:xfrm>
          <a:prstGeom prst="rect">
            <a:avLst/>
          </a:prstGeom>
        </p:spPr>
        <p:txBody>
          <a:bodyPr wrap="square">
            <a:spAutoFit/>
          </a:bodyPr>
          <a:lstStyle/>
          <a:p>
            <a:pPr algn="ctr"/>
            <a:r>
              <a:rPr lang="en-GB" sz="2400" dirty="0"/>
              <a:t>What are some of the main messages that </a:t>
            </a:r>
            <a:r>
              <a:rPr lang="en-GB" sz="2400" dirty="0" smtClean="0"/>
              <a:t>this film is trying to show?</a:t>
            </a:r>
            <a:endParaRPr lang="en-GB" sz="2400" dirty="0"/>
          </a:p>
        </p:txBody>
      </p:sp>
    </p:spTree>
    <p:extLst>
      <p:ext uri="{BB962C8B-B14F-4D97-AF65-F5344CB8AC3E}">
        <p14:creationId xmlns:p14="http://schemas.microsoft.com/office/powerpoint/2010/main" val="15671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259551" y="986433"/>
            <a:ext cx="2304256" cy="2304256"/>
          </a:xfrm>
          <a:prstGeom prst="ellipse">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smtClean="0"/>
              <a:t>Before you volunteer overseas, find out:</a:t>
            </a:r>
            <a:endParaRPr lang="en-US" sz="2400" b="1" dirty="0"/>
          </a:p>
        </p:txBody>
      </p:sp>
      <p:sp>
        <p:nvSpPr>
          <p:cNvPr id="12" name="Oval 11"/>
          <p:cNvSpPr/>
          <p:nvPr/>
        </p:nvSpPr>
        <p:spPr>
          <a:xfrm>
            <a:off x="2946934" y="263363"/>
            <a:ext cx="1884090" cy="1656184"/>
          </a:xfrm>
          <a:prstGeom prst="ellipse">
            <a:avLst/>
          </a:prstGeom>
          <a:solidFill>
            <a:srgbClr val="92D050"/>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Is the project sustainable?</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3" name="Oval 12"/>
          <p:cNvSpPr/>
          <p:nvPr/>
        </p:nvSpPr>
        <p:spPr>
          <a:xfrm>
            <a:off x="8357510" y="471092"/>
            <a:ext cx="2925341" cy="2304256"/>
          </a:xfrm>
          <a:prstGeom prst="ellipse">
            <a:avLst/>
          </a:prstGeom>
          <a:solidFill>
            <a:srgbClr val="7030A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rPr>
              <a:t>Is the project working in collaboration/ harmony with the local community?</a:t>
            </a:r>
            <a:endParaRPr lang="en-US" sz="1600" dirty="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p:txBody>
      </p:sp>
      <p:sp>
        <p:nvSpPr>
          <p:cNvPr id="14" name="Oval 13"/>
          <p:cNvSpPr/>
          <p:nvPr/>
        </p:nvSpPr>
        <p:spPr>
          <a:xfrm>
            <a:off x="8432650" y="3322584"/>
            <a:ext cx="2565301" cy="2466181"/>
          </a:xfrm>
          <a:prstGeom prst="ellipse">
            <a:avLst/>
          </a:prstGeom>
          <a:solidFill>
            <a:srgbClr val="00B0F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Am I being encouraged to research local customs, language and traditions before I arrive?</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5" name="Oval 14"/>
          <p:cNvSpPr/>
          <p:nvPr/>
        </p:nvSpPr>
        <p:spPr>
          <a:xfrm>
            <a:off x="641868" y="3483305"/>
            <a:ext cx="2392660" cy="2399506"/>
          </a:xfrm>
          <a:prstGeom prst="ellipse">
            <a:avLst/>
          </a:prstGeom>
          <a:solidFill>
            <a:schemeClr val="accent2"/>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Is there a long-term goal to achieve using short-term voluntary aid?</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6" name="Oval 15"/>
          <p:cNvSpPr/>
          <p:nvPr/>
        </p:nvSpPr>
        <p:spPr>
          <a:xfrm>
            <a:off x="591074" y="1346473"/>
            <a:ext cx="2100709" cy="1944216"/>
          </a:xfrm>
          <a:prstGeom prst="ellipse">
            <a:avLst/>
          </a:prstGeom>
          <a:solidFill>
            <a:srgbClr val="FFFF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Do I have the skills required for this placement? </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0" name="Oval 9"/>
          <p:cNvSpPr/>
          <p:nvPr/>
        </p:nvSpPr>
        <p:spPr>
          <a:xfrm>
            <a:off x="5732377" y="4006280"/>
            <a:ext cx="2288265" cy="2131123"/>
          </a:xfrm>
          <a:prstGeom prst="ellipse">
            <a:avLst/>
          </a:prstGeom>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tx1"/>
                </a:solidFill>
                <a:effectLst>
                  <a:innerShdw blurRad="69850" dist="43180" dir="5400000">
                    <a:srgbClr val="000000">
                      <a:alpha val="65000"/>
                    </a:srgbClr>
                  </a:innerShdw>
                </a:effectLst>
                <a:latin typeface="Arial Rounded MT Bold" pitchFamily="34" charset="0"/>
              </a:rPr>
              <a:t>Will I be putting someone out of a job if I take this placement?</a:t>
            </a:r>
            <a:endParaRPr lang="en-US" sz="1600" dirty="0">
              <a:ln w="1905"/>
              <a:solidFill>
                <a:schemeClr val="tx1"/>
              </a:solidFill>
              <a:effectLst>
                <a:innerShdw blurRad="69850" dist="43180" dir="5400000">
                  <a:srgbClr val="000000">
                    <a:alpha val="65000"/>
                  </a:srgbClr>
                </a:innerShdw>
              </a:effectLst>
              <a:latin typeface="Arial Rounded MT Bold" pitchFamily="34" charset="0"/>
            </a:endParaRPr>
          </a:p>
        </p:txBody>
      </p:sp>
      <p:sp>
        <p:nvSpPr>
          <p:cNvPr id="17" name="Oval 16"/>
          <p:cNvSpPr/>
          <p:nvPr/>
        </p:nvSpPr>
        <p:spPr>
          <a:xfrm>
            <a:off x="3439499" y="3664811"/>
            <a:ext cx="1884090" cy="1656184"/>
          </a:xfrm>
          <a:prstGeom prst="ellipse">
            <a:avLst/>
          </a:prstGeom>
          <a:solidFill>
            <a:srgbClr val="FB23C2"/>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rPr>
              <a:t>Where is my money going? (if it is a paid placement)</a:t>
            </a:r>
            <a:endParaRPr lang="en-US" sz="1600" dirty="0">
              <a:ln w="1905"/>
              <a:solidFill>
                <a:schemeClr val="accent4">
                  <a:lumMod val="20000"/>
                  <a:lumOff val="80000"/>
                </a:schemeClr>
              </a:solidFill>
              <a:effectLst>
                <a:innerShdw blurRad="69850" dist="43180" dir="5400000">
                  <a:srgbClr val="000000">
                    <a:alpha val="65000"/>
                  </a:srgbClr>
                </a:innerShdw>
              </a:effectLst>
              <a:latin typeface="Arial Rounded MT Bold" pitchFamily="34" charset="0"/>
            </a:endParaRPr>
          </a:p>
        </p:txBody>
      </p:sp>
      <p:cxnSp>
        <p:nvCxnSpPr>
          <p:cNvPr id="5" name="Straight Connector 4"/>
          <p:cNvCxnSpPr/>
          <p:nvPr/>
        </p:nvCxnSpPr>
        <p:spPr>
          <a:xfrm flipH="1" flipV="1">
            <a:off x="4562475" y="1670421"/>
            <a:ext cx="697076" cy="320304"/>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33514" y="2203092"/>
            <a:ext cx="961985" cy="139896"/>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7341278" y="2775348"/>
            <a:ext cx="1342347" cy="93814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542319" y="3307760"/>
            <a:ext cx="210906" cy="73655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770534" y="3035810"/>
            <a:ext cx="891319" cy="640227"/>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2526802" y="2405754"/>
            <a:ext cx="2756577" cy="50048"/>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07299" y="2478565"/>
            <a:ext cx="2704784" cy="1189044"/>
          </a:xfrm>
          <a:prstGeom prst="line">
            <a:avLst/>
          </a:prstGeom>
          <a:ln w="6032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12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0"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4" name="Oval 13"/>
          <p:cNvSpPr/>
          <p:nvPr/>
        </p:nvSpPr>
        <p:spPr>
          <a:xfrm>
            <a:off x="3534280" y="899133"/>
            <a:ext cx="5123435" cy="5168286"/>
          </a:xfrm>
          <a:prstGeom prst="ellipse">
            <a:avLst/>
          </a:prstGeom>
          <a:solidFill>
            <a:schemeClr val="bg2">
              <a:lumMod val="10000"/>
              <a:alpha val="34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3643874" y="2784000"/>
            <a:ext cx="5013841" cy="1569660"/>
          </a:xfrm>
          <a:prstGeom prst="rect">
            <a:avLst/>
          </a:prstGeom>
          <a:noFill/>
        </p:spPr>
        <p:txBody>
          <a:bodyPr wrap="square" rtlCol="0">
            <a:spAutoFit/>
          </a:bodyPr>
          <a:lstStyle/>
          <a:p>
            <a:pPr algn="ctr"/>
            <a:r>
              <a:rPr lang="en-GB" sz="4800" b="1" dirty="0" smtClean="0">
                <a:solidFill>
                  <a:prstClr val="white"/>
                </a:solidFill>
                <a:latin typeface="Foco" panose="020B0504050202020203" pitchFamily="34" charset="0"/>
              </a:rPr>
              <a:t>VOLUNTOURISM</a:t>
            </a:r>
          </a:p>
          <a:p>
            <a:pPr algn="ctr"/>
            <a:endParaRPr lang="en-GB" sz="1200" b="1" dirty="0" smtClean="0">
              <a:solidFill>
                <a:prstClr val="white"/>
              </a:solidFill>
              <a:latin typeface="Foco" panose="020B0504050202020203" pitchFamily="34" charset="0"/>
            </a:endParaRPr>
          </a:p>
          <a:p>
            <a:pPr algn="ctr"/>
            <a:r>
              <a:rPr lang="en-GB" b="1" dirty="0" smtClean="0">
                <a:solidFill>
                  <a:srgbClr val="FEE725"/>
                </a:solidFill>
                <a:latin typeface="Foco" panose="020B0504050202020203" pitchFamily="34" charset="0"/>
              </a:rPr>
              <a:t>T H I S </a:t>
            </a:r>
            <a:r>
              <a:rPr lang="en-GB" b="1" dirty="0">
                <a:solidFill>
                  <a:srgbClr val="FEE725"/>
                </a:solidFill>
                <a:latin typeface="Foco" panose="020B0504050202020203" pitchFamily="34" charset="0"/>
              </a:rPr>
              <a:t> </a:t>
            </a:r>
            <a:r>
              <a:rPr lang="en-GB" b="1" dirty="0" err="1" smtClean="0">
                <a:solidFill>
                  <a:srgbClr val="FEE725"/>
                </a:solidFill>
                <a:latin typeface="Foco" panose="020B0504050202020203" pitchFamily="34" charset="0"/>
              </a:rPr>
              <a:t>S</a:t>
            </a:r>
            <a:r>
              <a:rPr lang="en-GB" b="1" dirty="0" smtClean="0">
                <a:solidFill>
                  <a:srgbClr val="FEE725"/>
                </a:solidFill>
                <a:latin typeface="Foco" panose="020B0504050202020203" pitchFamily="34" charset="0"/>
              </a:rPr>
              <a:t> O R T  O F  L E A R N I N G  </a:t>
            </a:r>
          </a:p>
          <a:p>
            <a:pPr algn="ctr"/>
            <a:r>
              <a:rPr lang="en-GB" b="1" dirty="0" smtClean="0">
                <a:solidFill>
                  <a:srgbClr val="FEE725"/>
                </a:solidFill>
                <a:latin typeface="Foco" panose="020B0504050202020203" pitchFamily="34" charset="0"/>
              </a:rPr>
              <a:t>C A N </a:t>
            </a:r>
            <a:r>
              <a:rPr lang="en-GB" dirty="0" smtClean="0">
                <a:solidFill>
                  <a:srgbClr val="FEE725"/>
                </a:solidFill>
                <a:latin typeface="Foco" panose="020B0504050202020203" pitchFamily="34" charset="0"/>
              </a:rPr>
              <a:t>’ </a:t>
            </a:r>
            <a:r>
              <a:rPr lang="en-GB" b="1" dirty="0" smtClean="0">
                <a:solidFill>
                  <a:srgbClr val="FEE725"/>
                </a:solidFill>
                <a:latin typeface="Foco" panose="020B0504050202020203" pitchFamily="34" charset="0"/>
              </a:rPr>
              <a:t>T  W A I T </a:t>
            </a:r>
          </a:p>
        </p:txBody>
      </p:sp>
    </p:spTree>
    <p:extLst>
      <p:ext uri="{BB962C8B-B14F-4D97-AF65-F5344CB8AC3E}">
        <p14:creationId xmlns:p14="http://schemas.microsoft.com/office/powerpoint/2010/main" val="3262714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Oval 5"/>
          <p:cNvSpPr/>
          <p:nvPr/>
        </p:nvSpPr>
        <p:spPr>
          <a:xfrm>
            <a:off x="3534280" y="870257"/>
            <a:ext cx="5123435" cy="5168286"/>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Box 6"/>
          <p:cNvSpPr txBox="1"/>
          <p:nvPr/>
        </p:nvSpPr>
        <p:spPr>
          <a:xfrm>
            <a:off x="3589072" y="2954559"/>
            <a:ext cx="5013841" cy="1754326"/>
          </a:xfrm>
          <a:prstGeom prst="rect">
            <a:avLst/>
          </a:prstGeom>
          <a:noFill/>
        </p:spPr>
        <p:txBody>
          <a:bodyPr wrap="square" rtlCol="0">
            <a:spAutoFit/>
          </a:bodyPr>
          <a:lstStyle/>
          <a:p>
            <a:pPr algn="ctr"/>
            <a:r>
              <a:rPr lang="en-GB" sz="2800" b="1" dirty="0" smtClean="0">
                <a:solidFill>
                  <a:prstClr val="white"/>
                </a:solidFill>
                <a:latin typeface="Foco" panose="020B0504050202020203" pitchFamily="34" charset="0"/>
              </a:rPr>
              <a:t>L O </a:t>
            </a:r>
            <a:r>
              <a:rPr lang="en-GB" sz="2800" b="1" dirty="0" err="1" smtClean="0">
                <a:solidFill>
                  <a:prstClr val="white"/>
                </a:solidFill>
                <a:latin typeface="Foco" panose="020B0504050202020203" pitchFamily="34" charset="0"/>
              </a:rPr>
              <a:t>O</a:t>
            </a:r>
            <a:r>
              <a:rPr lang="en-GB" sz="2800" b="1" dirty="0" smtClean="0">
                <a:solidFill>
                  <a:prstClr val="white"/>
                </a:solidFill>
                <a:latin typeface="Foco" panose="020B0504050202020203" pitchFamily="34" charset="0"/>
              </a:rPr>
              <a:t> K I N G  B E Y O N D  </a:t>
            </a:r>
          </a:p>
          <a:p>
            <a:pPr algn="ctr"/>
            <a:r>
              <a:rPr lang="en-GB" sz="2800" b="1" dirty="0" smtClean="0">
                <a:solidFill>
                  <a:prstClr val="white"/>
                </a:solidFill>
                <a:latin typeface="Foco" panose="020B0504050202020203" pitchFamily="34" charset="0"/>
              </a:rPr>
              <a:t>T H E  S E L F I E S</a:t>
            </a:r>
          </a:p>
          <a:p>
            <a:pPr algn="ctr"/>
            <a:r>
              <a:rPr lang="en-GB" sz="2800" b="1" dirty="0" smtClean="0">
                <a:solidFill>
                  <a:prstClr val="white"/>
                </a:solidFill>
                <a:latin typeface="Foco" panose="020B0504050202020203" pitchFamily="34" charset="0"/>
              </a:rPr>
              <a:t> </a:t>
            </a:r>
            <a:endParaRPr lang="en-GB" sz="1200" b="1" dirty="0" smtClean="0">
              <a:solidFill>
                <a:prstClr val="white"/>
              </a:solidFill>
              <a:latin typeface="Foco" panose="020B0504050202020203" pitchFamily="34" charset="0"/>
            </a:endParaRPr>
          </a:p>
          <a:p>
            <a:pPr algn="ctr"/>
            <a:r>
              <a:rPr lang="en-GB" sz="2400" b="1" dirty="0" smtClean="0">
                <a:solidFill>
                  <a:srgbClr val="FEE725"/>
                </a:solidFill>
                <a:latin typeface="Foco" panose="020B0504050202020203" pitchFamily="34" charset="0"/>
              </a:rPr>
              <a:t>W E E K  2 </a:t>
            </a:r>
          </a:p>
        </p:txBody>
      </p:sp>
      <p:sp>
        <p:nvSpPr>
          <p:cNvPr id="9" name="TextBox 8"/>
          <p:cNvSpPr txBox="1"/>
          <p:nvPr/>
        </p:nvSpPr>
        <p:spPr>
          <a:xfrm>
            <a:off x="4236966" y="4958215"/>
            <a:ext cx="3718051" cy="400110"/>
          </a:xfrm>
          <a:prstGeom prst="rect">
            <a:avLst/>
          </a:prstGeom>
          <a:noFill/>
        </p:spPr>
        <p:txBody>
          <a:bodyPr wrap="square" rtlCol="0">
            <a:spAutoFit/>
          </a:bodyPr>
          <a:lstStyle/>
          <a:p>
            <a:pPr algn="ctr"/>
            <a:r>
              <a:rPr lang="en-GB" sz="2000" b="1" dirty="0" smtClean="0">
                <a:solidFill>
                  <a:prstClr val="white"/>
                </a:solidFill>
                <a:ea typeface="Times New Roman" panose="02020603050405020304" pitchFamily="18" charset="0"/>
                <a:cs typeface="Times New Roman" panose="02020603050405020304" pitchFamily="18" charset="0"/>
              </a:rPr>
              <a:t>15  M I N U T E S </a:t>
            </a:r>
            <a:endParaRPr lang="en-GB" sz="2000" dirty="0">
              <a:solidFill>
                <a:prstClr val="white"/>
              </a:solidFill>
              <a:ea typeface="Times New Roman" panose="02020603050405020304" pitchFamily="18" charset="0"/>
            </a:endParaRPr>
          </a:p>
        </p:txBody>
      </p:sp>
      <p:sp>
        <p:nvSpPr>
          <p:cNvPr id="10" name="Oval 9"/>
          <p:cNvSpPr/>
          <p:nvPr/>
        </p:nvSpPr>
        <p:spPr>
          <a:xfrm flipH="1">
            <a:off x="7015699" y="5123864"/>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flipH="1">
            <a:off x="5109555" y="5138349"/>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Tree>
    <p:extLst>
      <p:ext uri="{BB962C8B-B14F-4D97-AF65-F5344CB8AC3E}">
        <p14:creationId xmlns:p14="http://schemas.microsoft.com/office/powerpoint/2010/main" val="2416083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69" y="292939"/>
            <a:ext cx="10515600" cy="1325563"/>
          </a:xfrm>
        </p:spPr>
        <p:txBody>
          <a:bodyPr/>
          <a:lstStyle/>
          <a:p>
            <a:r>
              <a:rPr lang="en-GB" dirty="0" smtClean="0">
                <a:solidFill>
                  <a:srgbClr val="35372F"/>
                </a:solidFill>
              </a:rPr>
              <a:t>In this lesson, students will:</a:t>
            </a:r>
            <a:endParaRPr lang="en-GB" dirty="0">
              <a:solidFill>
                <a:srgbClr val="35372F"/>
              </a:solidFill>
            </a:endParaRPr>
          </a:p>
        </p:txBody>
      </p:sp>
      <p:sp>
        <p:nvSpPr>
          <p:cNvPr id="3" name="Content Placeholder 2"/>
          <p:cNvSpPr>
            <a:spLocks noGrp="1"/>
          </p:cNvSpPr>
          <p:nvPr>
            <p:ph idx="1"/>
          </p:nvPr>
        </p:nvSpPr>
        <p:spPr>
          <a:xfrm>
            <a:off x="1839433" y="1791910"/>
            <a:ext cx="9976928" cy="4351338"/>
          </a:xfrm>
        </p:spPr>
        <p:txBody>
          <a:bodyPr>
            <a:normAutofit/>
          </a:bodyPr>
          <a:lstStyle/>
          <a:p>
            <a:pPr marL="0" indent="0">
              <a:buNone/>
            </a:pPr>
            <a:r>
              <a:rPr lang="en-GB" dirty="0"/>
              <a:t>Think about and discuss some of the benefits </a:t>
            </a:r>
            <a:r>
              <a:rPr lang="en-GB" dirty="0" smtClean="0"/>
              <a:t>and ripple effects that come when </a:t>
            </a:r>
            <a:r>
              <a:rPr lang="en-GB" dirty="0"/>
              <a:t>volunteering overseas.</a:t>
            </a:r>
          </a:p>
          <a:p>
            <a:pPr marL="0" indent="0">
              <a:buNone/>
            </a:pPr>
            <a:endParaRPr lang="en-GB" dirty="0"/>
          </a:p>
          <a:p>
            <a:pPr marL="0" indent="0">
              <a:buNone/>
            </a:pPr>
            <a:r>
              <a:rPr lang="en-GB" dirty="0"/>
              <a:t>Understand how our choices affect many people who we will never see, </a:t>
            </a:r>
            <a:r>
              <a:rPr lang="en-GB" dirty="0" smtClean="0"/>
              <a:t>and understand the need for being conscious </a:t>
            </a:r>
            <a:r>
              <a:rPr lang="en-GB" dirty="0"/>
              <a:t>of </a:t>
            </a:r>
            <a:r>
              <a:rPr lang="en-GB" dirty="0" smtClean="0"/>
              <a:t>the wider ripple effects of our own actions</a:t>
            </a:r>
            <a:endParaRPr lang="en-GB" dirty="0"/>
          </a:p>
          <a:p>
            <a:pPr marL="0" indent="0">
              <a:buNone/>
            </a:pPr>
            <a:endParaRPr lang="en-GB" dirty="0"/>
          </a:p>
          <a:p>
            <a:pPr marL="0" indent="0">
              <a:buNone/>
            </a:pPr>
            <a:r>
              <a:rPr lang="en-GB" dirty="0"/>
              <a:t>Explore and unravel some of </a:t>
            </a:r>
            <a:r>
              <a:rPr lang="en-GB" dirty="0" smtClean="0"/>
              <a:t>the consequences of Voluntourism upon communities and re-think </a:t>
            </a:r>
            <a:r>
              <a:rPr lang="en-GB" dirty="0"/>
              <a:t>new </a:t>
            </a:r>
            <a:r>
              <a:rPr lang="en-GB" dirty="0" smtClean="0"/>
              <a:t>approaches</a:t>
            </a:r>
            <a:endParaRPr lang="en-GB" dirty="0"/>
          </a:p>
        </p:txBody>
      </p:sp>
      <p:sp>
        <p:nvSpPr>
          <p:cNvPr id="26" name="Oval 25"/>
          <p:cNvSpPr/>
          <p:nvPr/>
        </p:nvSpPr>
        <p:spPr>
          <a:xfrm>
            <a:off x="370369" y="1618502"/>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THINK!</a:t>
            </a:r>
            <a:endParaRPr lang="en-GB" sz="1600" b="1" dirty="0">
              <a:solidFill>
                <a:srgbClr val="FEE725"/>
              </a:solidFill>
              <a:latin typeface="Foco"/>
            </a:endParaRPr>
          </a:p>
        </p:txBody>
      </p:sp>
      <p:sp>
        <p:nvSpPr>
          <p:cNvPr id="27" name="Oval 26"/>
          <p:cNvSpPr/>
          <p:nvPr/>
        </p:nvSpPr>
        <p:spPr>
          <a:xfrm>
            <a:off x="370369" y="3078706"/>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FEEL!</a:t>
            </a:r>
            <a:endParaRPr lang="en-GB" sz="1600" b="1" dirty="0">
              <a:solidFill>
                <a:srgbClr val="FEE725"/>
              </a:solidFill>
              <a:latin typeface="Foco"/>
            </a:endParaRPr>
          </a:p>
        </p:txBody>
      </p:sp>
      <p:sp>
        <p:nvSpPr>
          <p:cNvPr id="28" name="Oval 27"/>
          <p:cNvSpPr/>
          <p:nvPr/>
        </p:nvSpPr>
        <p:spPr>
          <a:xfrm>
            <a:off x="370369" y="4538910"/>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endParaRPr lang="en-GB" b="1" dirty="0">
              <a:solidFill>
                <a:srgbClr val="FEE725"/>
              </a:solidFill>
            </a:endParaRPr>
          </a:p>
        </p:txBody>
      </p:sp>
      <p:sp>
        <p:nvSpPr>
          <p:cNvPr id="4" name="TextBox 3"/>
          <p:cNvSpPr txBox="1"/>
          <p:nvPr/>
        </p:nvSpPr>
        <p:spPr>
          <a:xfrm>
            <a:off x="410541" y="4971927"/>
            <a:ext cx="1137096" cy="338554"/>
          </a:xfrm>
          <a:prstGeom prst="rect">
            <a:avLst/>
          </a:prstGeom>
          <a:noFill/>
        </p:spPr>
        <p:txBody>
          <a:bodyPr wrap="square" rtlCol="0">
            <a:spAutoFit/>
          </a:bodyPr>
          <a:lstStyle/>
          <a:p>
            <a:r>
              <a:rPr lang="en-GB" sz="1600" b="1" dirty="0" smtClean="0">
                <a:solidFill>
                  <a:srgbClr val="FEE725"/>
                </a:solidFill>
                <a:latin typeface="Foco"/>
              </a:rPr>
              <a:t>CONNECT!</a:t>
            </a:r>
            <a:endParaRPr lang="en-GB" sz="1600" b="1" dirty="0">
              <a:solidFill>
                <a:srgbClr val="FEE725"/>
              </a:solidFill>
              <a:latin typeface="Foco"/>
            </a:endParaRPr>
          </a:p>
        </p:txBody>
      </p:sp>
    </p:spTree>
    <p:extLst>
      <p:ext uri="{BB962C8B-B14F-4D97-AF65-F5344CB8AC3E}">
        <p14:creationId xmlns:p14="http://schemas.microsoft.com/office/powerpoint/2010/main" val="2060288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2" end="2"/>
                                            </p:txEl>
                                          </p:spTgt>
                                        </p:tgtEl>
                                      </p:cBhvr>
                                    </p:animEffect>
                                    <p:animScale>
                                      <p:cBhvr>
                                        <p:cTn id="12" dur="250" autoRev="1" fill="hold"/>
                                        <p:tgtEl>
                                          <p:spTgt spid="3">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4" end="4"/>
                                            </p:txEl>
                                          </p:spTgt>
                                        </p:tgtEl>
                                      </p:cBhvr>
                                    </p:animEffect>
                                    <p:animScale>
                                      <p:cBhvr>
                                        <p:cTn id="1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pitchFamily="34" charset="0"/>
              <a:cs typeface="Calibri" panose="020F0502020204030204" pitchFamily="34" charset="0"/>
            </a:endParaRPr>
          </a:p>
        </p:txBody>
      </p:sp>
      <p:sp>
        <p:nvSpPr>
          <p:cNvPr id="12" name="TextBox 11"/>
          <p:cNvSpPr txBox="1"/>
          <p:nvPr/>
        </p:nvSpPr>
        <p:spPr>
          <a:xfrm>
            <a:off x="8165593" y="4251960"/>
            <a:ext cx="3754810" cy="1661993"/>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cs typeface="Calibri" panose="020F0502020204030204" pitchFamily="34" charset="0"/>
              </a:rPr>
              <a:t>P R E  L E S </a:t>
            </a:r>
            <a:r>
              <a:rPr lang="en-GB" sz="2400" b="1" dirty="0" err="1" smtClean="0">
                <a:solidFill>
                  <a:prstClr val="white"/>
                </a:solidFill>
                <a:latin typeface="Calibri" panose="020F0502020204030204" pitchFamily="34" charset="0"/>
                <a:cs typeface="Calibri" panose="020F0502020204030204" pitchFamily="34" charset="0"/>
              </a:rPr>
              <a:t>S</a:t>
            </a:r>
            <a:r>
              <a:rPr lang="en-GB" sz="2400" b="1" dirty="0" smtClean="0">
                <a:solidFill>
                  <a:prstClr val="white"/>
                </a:solidFill>
                <a:latin typeface="Calibri" panose="020F0502020204030204" pitchFamily="34" charset="0"/>
                <a:cs typeface="Calibri" panose="020F0502020204030204" pitchFamily="34" charset="0"/>
              </a:rPr>
              <a:t> O N </a:t>
            </a:r>
          </a:p>
          <a:p>
            <a:pPr algn="ctr"/>
            <a:r>
              <a:rPr lang="en-GB" sz="2400" b="1" dirty="0">
                <a:solidFill>
                  <a:prstClr val="white"/>
                </a:solidFill>
                <a:latin typeface="Calibri" panose="020F0502020204030204" pitchFamily="34" charset="0"/>
                <a:cs typeface="Calibri" panose="020F0502020204030204" pitchFamily="34" charset="0"/>
              </a:rPr>
              <a:t> </a:t>
            </a:r>
            <a:r>
              <a:rPr lang="en-GB" sz="2400" b="1" dirty="0" smtClean="0">
                <a:solidFill>
                  <a:prstClr val="white"/>
                </a:solidFill>
                <a:latin typeface="Calibri" panose="020F0502020204030204" pitchFamily="34" charset="0"/>
                <a:cs typeface="Calibri" panose="020F0502020204030204" pitchFamily="34" charset="0"/>
              </a:rPr>
              <a:t>R E F L E C T I O N S </a:t>
            </a:r>
            <a:endParaRPr lang="en-GB" sz="1100" b="1" dirty="0" smtClean="0">
              <a:solidFill>
                <a:prstClr val="white"/>
              </a:solidFill>
              <a:latin typeface="Calibri" panose="020F0502020204030204" pitchFamily="34" charset="0"/>
              <a:cs typeface="Calibri" panose="020F0502020204030204" pitchFamily="34" charset="0"/>
            </a:endParaRPr>
          </a:p>
          <a:p>
            <a:pPr algn="ctr"/>
            <a:endParaRPr lang="en-GB" b="1" dirty="0" smtClean="0">
              <a:solidFill>
                <a:srgbClr val="35372F"/>
              </a:solidFill>
              <a:latin typeface="Calibri" panose="020F0502020204030204" pitchFamily="34" charset="0"/>
              <a:cs typeface="Calibri" panose="020F0502020204030204" pitchFamily="34" charset="0"/>
            </a:endParaRPr>
          </a:p>
          <a:p>
            <a:pPr algn="ctr"/>
            <a:endParaRPr lang="en-GB" b="1" dirty="0">
              <a:solidFill>
                <a:srgbClr val="FEE725"/>
              </a:solidFill>
              <a:latin typeface="Calibri" panose="020F0502020204030204" pitchFamily="34" charset="0"/>
              <a:cs typeface="Calibri" panose="020F0502020204030204" pitchFamily="34" charset="0"/>
            </a:endParaRPr>
          </a:p>
          <a:p>
            <a:pPr algn="ctr"/>
            <a:r>
              <a:rPr lang="en-GB" b="1" dirty="0" smtClean="0">
                <a:solidFill>
                  <a:srgbClr val="FEE725"/>
                </a:solidFill>
                <a:latin typeface="Calibri" panose="020F0502020204030204" pitchFamily="34" charset="0"/>
                <a:cs typeface="Calibri" panose="020F0502020204030204" pitchFamily="34" charset="0"/>
              </a:rPr>
              <a:t>3 </a:t>
            </a:r>
            <a:r>
              <a:rPr lang="en-GB" dirty="0" smtClean="0">
                <a:solidFill>
                  <a:srgbClr val="FEE725"/>
                </a:solidFill>
                <a:latin typeface="Calibri" panose="020F0502020204030204" pitchFamily="34" charset="0"/>
                <a:cs typeface="Calibri" panose="020F0502020204030204" pitchFamily="34" charset="0"/>
              </a:rPr>
              <a:t>– </a:t>
            </a:r>
            <a:r>
              <a:rPr lang="en-GB" b="1" dirty="0" smtClean="0">
                <a:solidFill>
                  <a:srgbClr val="FEE725"/>
                </a:solidFill>
                <a:latin typeface="Calibri" panose="020F0502020204030204" pitchFamily="34" charset="0"/>
                <a:cs typeface="Calibri" panose="020F0502020204030204" pitchFamily="34" charset="0"/>
              </a:rPr>
              <a:t>5  M I N U T E S </a:t>
            </a:r>
            <a:r>
              <a:rPr lang="en-GB" dirty="0" smtClean="0">
                <a:solidFill>
                  <a:srgbClr val="FEE725"/>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44613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260" y="1021970"/>
            <a:ext cx="11707040" cy="4988243"/>
          </a:xfrm>
        </p:spPr>
        <p:txBody>
          <a:bodyPr>
            <a:normAutofit/>
          </a:bodyPr>
          <a:lstStyle/>
          <a:p>
            <a:pPr marL="228597" indent="0">
              <a:lnSpc>
                <a:spcPct val="115000"/>
              </a:lnSpc>
              <a:spcAft>
                <a:spcPts val="1000"/>
              </a:spcAft>
              <a:buNone/>
            </a:pPr>
            <a:r>
              <a:rPr lang="en-GB" dirty="0">
                <a:solidFill>
                  <a:srgbClr val="35372F"/>
                </a:solidFill>
                <a:ea typeface="Calibri" panose="020F0502020204030204" pitchFamily="34" charset="0"/>
                <a:cs typeface="Times New Roman" panose="02020603050405020304" pitchFamily="18" charset="0"/>
              </a:rPr>
              <a:t>I</a:t>
            </a:r>
            <a:r>
              <a:rPr lang="en-GB" dirty="0" smtClean="0">
                <a:solidFill>
                  <a:srgbClr val="35372F"/>
                </a:solidFill>
                <a:effectLst/>
                <a:ea typeface="Calibri" panose="020F0502020204030204" pitchFamily="34" charset="0"/>
                <a:cs typeface="Times New Roman" panose="02020603050405020304" pitchFamily="18" charset="0"/>
              </a:rPr>
              <a:t>ntroduce the following REFLECTIVE QUESTIONS for students to consider during the lesson:</a:t>
            </a:r>
          </a:p>
          <a:p>
            <a:pPr marL="228597" indent="0">
              <a:lnSpc>
                <a:spcPct val="115000"/>
              </a:lnSpc>
              <a:spcAft>
                <a:spcPts val="1000"/>
              </a:spcAft>
              <a:buNone/>
            </a:pPr>
            <a:endParaRPr lang="en-GB" sz="1200" dirty="0" smtClean="0">
              <a:solidFill>
                <a:srgbClr val="35372F"/>
              </a:solidFill>
              <a:effectLst/>
              <a:latin typeface="+mj-lt"/>
              <a:ea typeface="Calibri" panose="020F0502020204030204" pitchFamily="34" charset="0"/>
              <a:cs typeface="Times New Roman" panose="02020603050405020304" pitchFamily="18" charset="0"/>
            </a:endParaRPr>
          </a:p>
          <a:p>
            <a:pPr marL="971555" lvl="1" indent="-514350">
              <a:buFont typeface="+mj-lt"/>
              <a:buAutoNum type="arabicPeriod"/>
            </a:pPr>
            <a:r>
              <a:rPr lang="en-GB" b="1" dirty="0">
                <a:solidFill>
                  <a:srgbClr val="35372F"/>
                </a:solidFill>
              </a:rPr>
              <a:t>What is the attraction of volunteering overseas? </a:t>
            </a:r>
          </a:p>
          <a:p>
            <a:pPr marL="971555" lvl="1" indent="-514350">
              <a:buFont typeface="+mj-lt"/>
              <a:buAutoNum type="arabicPeriod"/>
            </a:pPr>
            <a:r>
              <a:rPr lang="en-GB" b="1" dirty="0">
                <a:solidFill>
                  <a:srgbClr val="35372F"/>
                </a:solidFill>
              </a:rPr>
              <a:t>What are some of the common volunteering opportunities that exist for young people in overseas projects? </a:t>
            </a:r>
          </a:p>
          <a:p>
            <a:pPr marL="971555" lvl="1" indent="-514350">
              <a:buFont typeface="+mj-lt"/>
              <a:buAutoNum type="arabicPeriod"/>
            </a:pPr>
            <a:r>
              <a:rPr lang="en-GB" b="1" dirty="0">
                <a:solidFill>
                  <a:srgbClr val="35372F"/>
                </a:solidFill>
              </a:rPr>
              <a:t>Why do you often not require any skills in these industries when volunteering overseas? </a:t>
            </a:r>
          </a:p>
          <a:p>
            <a:pPr marL="971555" lvl="1" indent="-514350">
              <a:buFont typeface="+mj-lt"/>
              <a:buAutoNum type="arabicPeriod"/>
            </a:pPr>
            <a:r>
              <a:rPr lang="en-GB" b="1" dirty="0">
                <a:solidFill>
                  <a:srgbClr val="35372F"/>
                </a:solidFill>
              </a:rPr>
              <a:t>Why might we take a different attitude to volunteering when it is in another country? </a:t>
            </a:r>
          </a:p>
        </p:txBody>
      </p:sp>
      <p:sp>
        <p:nvSpPr>
          <p:cNvPr id="4" name="Footer Placeholder 3"/>
          <p:cNvSpPr>
            <a:spLocks noGrp="1"/>
          </p:cNvSpPr>
          <p:nvPr>
            <p:ph type="ftr" sz="quarter" idx="4294967295"/>
          </p:nvPr>
        </p:nvSpPr>
        <p:spPr>
          <a:xfrm>
            <a:off x="6280150" y="6356350"/>
            <a:ext cx="5911850" cy="365125"/>
          </a:xfrm>
          <a:prstGeom prst="rect">
            <a:avLst/>
          </a:prstGeom>
        </p:spPr>
        <p:txBody>
          <a:bodyPr/>
          <a:lstStyle/>
          <a:p>
            <a:endParaRPr lang="en-GB" dirty="0">
              <a:solidFill>
                <a:srgbClr val="35372F"/>
              </a:solidFill>
            </a:endParaRPr>
          </a:p>
        </p:txBody>
      </p:sp>
    </p:spTree>
    <p:extLst>
      <p:ext uri="{BB962C8B-B14F-4D97-AF65-F5344CB8AC3E}">
        <p14:creationId xmlns:p14="http://schemas.microsoft.com/office/powerpoint/2010/main" val="709194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no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pitchFamily="34" charset="0"/>
              <a:cs typeface="Calibri" panose="020F0502020204030204" pitchFamily="34" charset="0"/>
            </a:endParaRPr>
          </a:p>
        </p:txBody>
      </p:sp>
      <p:sp>
        <p:nvSpPr>
          <p:cNvPr id="12" name="TextBox 11"/>
          <p:cNvSpPr txBox="1"/>
          <p:nvPr/>
        </p:nvSpPr>
        <p:spPr>
          <a:xfrm>
            <a:off x="8165593" y="4251960"/>
            <a:ext cx="3754810" cy="1384995"/>
          </a:xfrm>
          <a:prstGeom prst="rect">
            <a:avLst/>
          </a:prstGeom>
          <a:noFill/>
        </p:spPr>
        <p:txBody>
          <a:bodyPr wrap="square" rtlCol="0">
            <a:spAutoFit/>
          </a:bodyPr>
          <a:lstStyle/>
          <a:p>
            <a:pPr algn="ctr"/>
            <a:r>
              <a:rPr lang="en-GB" sz="2400" b="1" dirty="0" smtClean="0">
                <a:solidFill>
                  <a:prstClr val="white"/>
                </a:solidFill>
                <a:latin typeface="Calibri" panose="020F0502020204030204" pitchFamily="34" charset="0"/>
                <a:cs typeface="Calibri" panose="020F0502020204030204" pitchFamily="34" charset="0"/>
              </a:rPr>
              <a:t>I N T R O D U C I N G  T H E  V O L U N T O U R I S T</a:t>
            </a:r>
            <a:endParaRPr lang="en-GB" b="1" dirty="0">
              <a:solidFill>
                <a:srgbClr val="35372F"/>
              </a:solidFill>
              <a:latin typeface="Calibri" panose="020F0502020204030204" pitchFamily="34" charset="0"/>
              <a:cs typeface="Calibri" panose="020F0502020204030204" pitchFamily="34" charset="0"/>
            </a:endParaRPr>
          </a:p>
          <a:p>
            <a:pPr algn="ctr"/>
            <a:endParaRPr lang="en-GB" b="1" dirty="0">
              <a:solidFill>
                <a:srgbClr val="FEE725"/>
              </a:solidFill>
              <a:latin typeface="Calibri" panose="020F0502020204030204" pitchFamily="34" charset="0"/>
              <a:cs typeface="Calibri" panose="020F0502020204030204" pitchFamily="34" charset="0"/>
            </a:endParaRPr>
          </a:p>
          <a:p>
            <a:pPr algn="ctr"/>
            <a:r>
              <a:rPr lang="en-GB" b="1" dirty="0" smtClean="0">
                <a:solidFill>
                  <a:srgbClr val="FEE725"/>
                </a:solidFill>
                <a:latin typeface="Calibri" panose="020F0502020204030204" pitchFamily="34" charset="0"/>
                <a:cs typeface="Calibri" panose="020F0502020204030204" pitchFamily="34" charset="0"/>
              </a:rPr>
              <a:t>1 5  M </a:t>
            </a:r>
            <a:r>
              <a:rPr lang="en-GB" b="1" dirty="0" smtClean="0">
                <a:solidFill>
                  <a:srgbClr val="FEE725"/>
                </a:solidFill>
                <a:latin typeface="Calibri" panose="020F0502020204030204" pitchFamily="34" charset="0"/>
                <a:cs typeface="Calibri" panose="020F0502020204030204" pitchFamily="34" charset="0"/>
              </a:rPr>
              <a:t>I N U T E S </a:t>
            </a:r>
            <a:r>
              <a:rPr lang="en-GB" dirty="0" smtClean="0">
                <a:solidFill>
                  <a:srgbClr val="FEE725"/>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32592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The world of </a:t>
            </a:r>
            <a:r>
              <a:rPr lang="en-GB" dirty="0"/>
              <a:t>V</a:t>
            </a:r>
            <a:r>
              <a:rPr lang="en-GB" dirty="0" smtClean="0"/>
              <a:t>oluntourism</a:t>
            </a:r>
            <a:endParaRPr lang="en-GB" dirty="0"/>
          </a:p>
        </p:txBody>
      </p:sp>
      <p:sp>
        <p:nvSpPr>
          <p:cNvPr id="3" name="Subtitle 2"/>
          <p:cNvSpPr>
            <a:spLocks noGrp="1"/>
          </p:cNvSpPr>
          <p:nvPr>
            <p:ph type="subTitle" idx="1"/>
          </p:nvPr>
        </p:nvSpPr>
        <p:spPr/>
        <p:txBody>
          <a:bodyPr/>
          <a:lstStyle/>
          <a:p>
            <a:r>
              <a:rPr lang="en-GB" dirty="0" smtClean="0"/>
              <a:t>How much do you </a:t>
            </a:r>
            <a:r>
              <a:rPr lang="en-GB" b="1" i="1" dirty="0" smtClean="0"/>
              <a:t>really</a:t>
            </a:r>
            <a:r>
              <a:rPr lang="en-GB" dirty="0" smtClean="0"/>
              <a:t> know?</a:t>
            </a:r>
            <a:endParaRPr lang="en-GB"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67051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8579" y="204482"/>
            <a:ext cx="10178322" cy="1492132"/>
          </a:xfrm>
        </p:spPr>
        <p:txBody>
          <a:bodyPr/>
          <a:lstStyle/>
          <a:p>
            <a:pPr algn="ctr"/>
            <a:r>
              <a:rPr lang="en-GB" cap="none" dirty="0" smtClean="0">
                <a:solidFill>
                  <a:srgbClr val="7030A0"/>
                </a:solidFill>
              </a:rPr>
              <a:t>What is </a:t>
            </a:r>
            <a:r>
              <a:rPr lang="en-GB" sz="6000" cap="none" dirty="0">
                <a:solidFill>
                  <a:schemeClr val="accent1">
                    <a:lumMod val="75000"/>
                  </a:schemeClr>
                </a:solidFill>
              </a:rPr>
              <a:t>V</a:t>
            </a:r>
            <a:r>
              <a:rPr lang="en-GB" sz="6000" cap="none" dirty="0" smtClean="0">
                <a:solidFill>
                  <a:schemeClr val="accent1">
                    <a:lumMod val="75000"/>
                  </a:schemeClr>
                </a:solidFill>
              </a:rPr>
              <a:t>oluntourism</a:t>
            </a:r>
            <a:r>
              <a:rPr lang="en-GB" cap="none" dirty="0" smtClean="0">
                <a:solidFill>
                  <a:srgbClr val="7030A0"/>
                </a:solidFill>
              </a:rPr>
              <a:t>?</a:t>
            </a:r>
            <a:endParaRPr lang="en-GB" cap="none" dirty="0">
              <a:solidFill>
                <a:srgbClr val="7030A0"/>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31635">
            <a:off x="735263" y="1210876"/>
            <a:ext cx="3560497" cy="3560497"/>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60286">
            <a:off x="3954693" y="2557413"/>
            <a:ext cx="4282613" cy="321196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7375" y="1440319"/>
            <a:ext cx="3819526" cy="2889919"/>
          </a:xfrm>
          <a:prstGeom prst="rect">
            <a:avLst/>
          </a:prstGeom>
        </p:spPr>
      </p:pic>
      <p:sp>
        <p:nvSpPr>
          <p:cNvPr id="3" name="TextBox 2"/>
          <p:cNvSpPr txBox="1"/>
          <p:nvPr/>
        </p:nvSpPr>
        <p:spPr>
          <a:xfrm>
            <a:off x="9123680" y="4968240"/>
            <a:ext cx="2174240" cy="923330"/>
          </a:xfrm>
          <a:prstGeom prst="rect">
            <a:avLst/>
          </a:prstGeom>
          <a:noFill/>
        </p:spPr>
        <p:txBody>
          <a:bodyPr wrap="square" rtlCol="0">
            <a:spAutoFit/>
          </a:bodyPr>
          <a:lstStyle/>
          <a:p>
            <a:r>
              <a:rPr lang="en-GB" dirty="0" smtClean="0"/>
              <a:t>Ask the class to give their responses…</a:t>
            </a:r>
            <a:endParaRPr lang="en-GB" dirty="0"/>
          </a:p>
        </p:txBody>
      </p:sp>
    </p:spTree>
    <p:extLst>
      <p:ext uri="{BB962C8B-B14F-4D97-AF65-F5344CB8AC3E}">
        <p14:creationId xmlns:p14="http://schemas.microsoft.com/office/powerpoint/2010/main" val="628271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Voluntourism is…</a:t>
            </a:r>
            <a:endParaRPr lang="en-GB" dirty="0"/>
          </a:p>
        </p:txBody>
      </p:sp>
      <p:sp>
        <p:nvSpPr>
          <p:cNvPr id="3" name="Content Placeholder 2"/>
          <p:cNvSpPr>
            <a:spLocks noGrp="1"/>
          </p:cNvSpPr>
          <p:nvPr>
            <p:ph idx="1"/>
          </p:nvPr>
        </p:nvSpPr>
        <p:spPr>
          <a:xfrm>
            <a:off x="504825" y="1562101"/>
            <a:ext cx="11410950" cy="4317492"/>
          </a:xfrm>
        </p:spPr>
        <p:txBody>
          <a:bodyPr>
            <a:noAutofit/>
          </a:bodyPr>
          <a:lstStyle/>
          <a:p>
            <a:pPr marL="0" indent="0">
              <a:buNone/>
            </a:pPr>
            <a:r>
              <a:rPr lang="en-GB" dirty="0" smtClean="0">
                <a:solidFill>
                  <a:srgbClr val="3F8892"/>
                </a:solidFill>
                <a:latin typeface="+mj-lt"/>
              </a:rPr>
              <a:t>“…</a:t>
            </a:r>
            <a:r>
              <a:rPr lang="en-GB" b="1" dirty="0">
                <a:solidFill>
                  <a:srgbClr val="3F8892"/>
                </a:solidFill>
                <a:latin typeface="+mj-lt"/>
              </a:rPr>
              <a:t>traveling to a place to improve the economic well-being, socio-cultural development, or environmental conservation by providing volunteer assistance and/or goods and services</a:t>
            </a:r>
            <a:r>
              <a:rPr lang="en-GB" dirty="0" smtClean="0">
                <a:solidFill>
                  <a:srgbClr val="3F8892"/>
                </a:solidFill>
                <a:latin typeface="+mj-lt"/>
              </a:rPr>
              <a:t>.”</a:t>
            </a:r>
          </a:p>
          <a:p>
            <a:pPr marL="0" indent="0">
              <a:buNone/>
            </a:pPr>
            <a:endParaRPr lang="en-GB" dirty="0" smtClean="0">
              <a:solidFill>
                <a:srgbClr val="35372F"/>
              </a:solidFill>
            </a:endParaRPr>
          </a:p>
          <a:p>
            <a:pPr marL="0" indent="0">
              <a:buNone/>
            </a:pPr>
            <a:r>
              <a:rPr lang="en-GB" sz="2400" dirty="0">
                <a:solidFill>
                  <a:srgbClr val="35372F"/>
                </a:solidFill>
              </a:rPr>
              <a:t>More simply put, Voluntourism is a form of tourism in which travellers participate in voluntary </a:t>
            </a:r>
            <a:r>
              <a:rPr lang="en-GB" sz="2400" dirty="0" smtClean="0">
                <a:solidFill>
                  <a:srgbClr val="35372F"/>
                </a:solidFill>
              </a:rPr>
              <a:t>work (typically </a:t>
            </a:r>
            <a:r>
              <a:rPr lang="en-GB" sz="2400" dirty="0">
                <a:solidFill>
                  <a:srgbClr val="35372F"/>
                </a:solidFill>
              </a:rPr>
              <a:t>for a </a:t>
            </a:r>
            <a:r>
              <a:rPr lang="en-GB" sz="2400" dirty="0" smtClean="0">
                <a:solidFill>
                  <a:srgbClr val="35372F"/>
                </a:solidFill>
              </a:rPr>
              <a:t>charity) during their travels.</a:t>
            </a:r>
            <a:endParaRPr lang="en-GB" sz="2400" dirty="0">
              <a:solidFill>
                <a:srgbClr val="35372F"/>
              </a:solidFill>
            </a:endParaRPr>
          </a:p>
        </p:txBody>
      </p:sp>
    </p:spTree>
    <p:extLst>
      <p:ext uri="{BB962C8B-B14F-4D97-AF65-F5344CB8AC3E}">
        <p14:creationId xmlns:p14="http://schemas.microsoft.com/office/powerpoint/2010/main" val="22674239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5.8|5.2|8.3|9.1|10"/>
</p:tagLst>
</file>

<file path=ppt/theme/theme1.xml><?xml version="1.0" encoding="utf-8"?>
<a:theme xmlns:a="http://schemas.openxmlformats.org/drawingml/2006/main" name="2_Office Theme">
  <a:themeElements>
    <a:clrScheme name="Custom 4">
      <a:dk1>
        <a:srgbClr val="35372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Foco"/>
        <a:ea typeface=""/>
        <a:cs typeface=""/>
      </a:majorFont>
      <a:minorFont>
        <a:latin typeface="Foc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4">
      <a:dk1>
        <a:srgbClr val="35372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1876</TotalTime>
  <Words>749</Words>
  <Application>Microsoft Office PowerPoint</Application>
  <PresentationFormat>Widescreen</PresentationFormat>
  <Paragraphs>79</Paragraphs>
  <Slides>19</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Arial Rounded MT Bold</vt:lpstr>
      <vt:lpstr>Calibri</vt:lpstr>
      <vt:lpstr>Calibri Light</vt:lpstr>
      <vt:lpstr>Foco</vt:lpstr>
      <vt:lpstr>Foco Light</vt:lpstr>
      <vt:lpstr>Times New Roman</vt:lpstr>
      <vt:lpstr>2_Office Theme</vt:lpstr>
      <vt:lpstr>3_Office Theme</vt:lpstr>
      <vt:lpstr>PowerPoint Presentation</vt:lpstr>
      <vt:lpstr>PowerPoint Presentation</vt:lpstr>
      <vt:lpstr>In this lesson, students will:</vt:lpstr>
      <vt:lpstr>PowerPoint Presentation</vt:lpstr>
      <vt:lpstr>PowerPoint Presentation</vt:lpstr>
      <vt:lpstr>PowerPoint Presentation</vt:lpstr>
      <vt:lpstr>The world of Voluntourism</vt:lpstr>
      <vt:lpstr>What is Voluntourism?</vt:lpstr>
      <vt:lpstr>Voluntourism is…</vt:lpstr>
      <vt:lpstr>Who is doing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Musson</dc:creator>
  <cp:lastModifiedBy>Rachel Musson</cp:lastModifiedBy>
  <cp:revision>283</cp:revision>
  <dcterms:created xsi:type="dcterms:W3CDTF">2016-10-17T21:56:29Z</dcterms:created>
  <dcterms:modified xsi:type="dcterms:W3CDTF">2018-09-22T16:31:43Z</dcterms:modified>
</cp:coreProperties>
</file>